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80" r:id="rId2"/>
  </p:sldMasterIdLst>
  <p:notesMasterIdLst>
    <p:notesMasterId r:id="rId30"/>
  </p:notesMasterIdLst>
  <p:sldIdLst>
    <p:sldId id="302" r:id="rId3"/>
    <p:sldId id="296" r:id="rId4"/>
    <p:sldId id="303" r:id="rId5"/>
    <p:sldId id="306" r:id="rId6"/>
    <p:sldId id="307" r:id="rId7"/>
    <p:sldId id="310" r:id="rId8"/>
    <p:sldId id="311" r:id="rId9"/>
    <p:sldId id="314" r:id="rId10"/>
    <p:sldId id="317" r:id="rId11"/>
    <p:sldId id="320" r:id="rId12"/>
    <p:sldId id="322" r:id="rId13"/>
    <p:sldId id="258" r:id="rId14"/>
    <p:sldId id="259" r:id="rId15"/>
    <p:sldId id="324" r:id="rId16"/>
    <p:sldId id="325" r:id="rId17"/>
    <p:sldId id="279" r:id="rId18"/>
    <p:sldId id="281" r:id="rId19"/>
    <p:sldId id="282" r:id="rId20"/>
    <p:sldId id="283" r:id="rId21"/>
    <p:sldId id="284" r:id="rId22"/>
    <p:sldId id="286" r:id="rId23"/>
    <p:sldId id="288" r:id="rId24"/>
    <p:sldId id="289" r:id="rId25"/>
    <p:sldId id="291" r:id="rId26"/>
    <p:sldId id="292" r:id="rId27"/>
    <p:sldId id="293" r:id="rId28"/>
    <p:sldId id="294" r:id="rId29"/>
  </p:sldIdLst>
  <p:sldSz cx="9144000" cy="6858000" type="screen4x3"/>
  <p:notesSz cx="9926638" cy="6797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4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20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Felicia%20Osorio\Desktop\ASHLAND%20SKIN%20CARE%20PROJECTS\ASH%20PC%20SurfaThix%20ppt\Copy%20of%20Spreadsheet%20for%20Felica%20for%20Brochure%20v2%20(3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Felicia%20Osorio\Desktop\ASHLAND%20SKIN%20CARE%20PROJECTS\ASH%20PC%20SurfaThix%20ppt\Copy%20of%20Spreadsheet%20for%20Felica%20for%20Brochure%20v2%20(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/>
              <a:t>1.5% polymer</a:t>
            </a:r>
            <a:r>
              <a:rPr lang="en-US" sz="1200" baseline="0"/>
              <a:t> viscosity</a:t>
            </a:r>
          </a:p>
          <a:p>
            <a:pPr>
              <a:defRPr/>
            </a:pPr>
            <a:r>
              <a:rPr lang="en-US" sz="1200" baseline="0"/>
              <a:t>9/3 Sodium Laureth Sulfate/Cocamidopropyl Betaine pH=6.5</a:t>
            </a:r>
            <a:endParaRPr lang="en-US" sz="12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'Figure 2a'!$A$3</c:f>
              <c:strCache>
                <c:ptCount val="1"/>
                <c:pt idx="0">
                  <c:v>SurfaThix N polymer                      Lot 2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'Figure 2a'!$B$1:$F$1</c:f>
              <c:strCache>
                <c:ptCount val="5"/>
                <c:pt idx="0">
                  <c:v>0 salt</c:v>
                </c:pt>
                <c:pt idx="1">
                  <c:v>0.5 salt</c:v>
                </c:pt>
                <c:pt idx="2">
                  <c:v>1 salt</c:v>
                </c:pt>
                <c:pt idx="3">
                  <c:v>1.5 salt</c:v>
                </c:pt>
                <c:pt idx="4">
                  <c:v>2 salt</c:v>
                </c:pt>
              </c:strCache>
            </c:strRef>
          </c:cat>
          <c:val>
            <c:numRef>
              <c:f>'Figure 2a'!$B$3:$F$3</c:f>
              <c:numCache>
                <c:formatCode>General</c:formatCode>
                <c:ptCount val="5"/>
                <c:pt idx="0">
                  <c:v>1664</c:v>
                </c:pt>
                <c:pt idx="1">
                  <c:v>10880</c:v>
                </c:pt>
                <c:pt idx="2">
                  <c:v>27776</c:v>
                </c:pt>
                <c:pt idx="3">
                  <c:v>35840</c:v>
                </c:pt>
                <c:pt idx="4">
                  <c:v>57856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34-49B6-B93C-40DBAB4F848D}"/>
            </c:ext>
          </c:extLst>
        </c:ser>
        <c:ser>
          <c:idx val="2"/>
          <c:order val="1"/>
          <c:tx>
            <c:strRef>
              <c:f>'Figure 2a'!$A$4</c:f>
              <c:strCache>
                <c:ptCount val="1"/>
                <c:pt idx="0">
                  <c:v>Benchmark</c:v>
                </c:pt>
              </c:strCache>
            </c:strRef>
          </c:tx>
          <c:spPr>
            <a:solidFill>
              <a:srgbClr val="B30838"/>
            </a:solidFill>
          </c:spPr>
          <c:invertIfNegative val="0"/>
          <c:cat>
            <c:strRef>
              <c:f>'Figure 2a'!$B$1:$F$1</c:f>
              <c:strCache>
                <c:ptCount val="5"/>
                <c:pt idx="0">
                  <c:v>0 salt</c:v>
                </c:pt>
                <c:pt idx="1">
                  <c:v>0.5 salt</c:v>
                </c:pt>
                <c:pt idx="2">
                  <c:v>1 salt</c:v>
                </c:pt>
                <c:pt idx="3">
                  <c:v>1.5 salt</c:v>
                </c:pt>
                <c:pt idx="4">
                  <c:v>2 salt</c:v>
                </c:pt>
              </c:strCache>
            </c:strRef>
          </c:cat>
          <c:val>
            <c:numRef>
              <c:f>'Figure 2a'!$B$4:$F$4</c:f>
              <c:numCache>
                <c:formatCode>General</c:formatCode>
                <c:ptCount val="5"/>
                <c:pt idx="0">
                  <c:v>1280</c:v>
                </c:pt>
                <c:pt idx="1">
                  <c:v>3840</c:v>
                </c:pt>
                <c:pt idx="2">
                  <c:v>11904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034-49B6-B93C-40DBAB4F84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6823264"/>
        <c:axId val="266817776"/>
      </c:barChart>
      <c:catAx>
        <c:axId val="2668232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66817776"/>
        <c:crosses val="autoZero"/>
        <c:auto val="1"/>
        <c:lblAlgn val="ctr"/>
        <c:lblOffset val="100"/>
        <c:noMultiLvlLbl val="0"/>
      </c:catAx>
      <c:valAx>
        <c:axId val="2668177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Viscosity (cPs)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668232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bg2">
          <a:lumMod val="60000"/>
          <a:lumOff val="40000"/>
        </a:schemeClr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/>
              <a:t>1.5%</a:t>
            </a:r>
            <a:r>
              <a:rPr lang="en-US" sz="1200" baseline="0"/>
              <a:t> polymer haze</a:t>
            </a:r>
          </a:p>
          <a:p>
            <a:pPr>
              <a:defRPr/>
            </a:pPr>
            <a:r>
              <a:rPr lang="en-US" sz="1200" baseline="0"/>
              <a:t>9/3 Sodium Laureth Sulfate/Cocamidopropyl Betaine</a:t>
            </a:r>
          </a:p>
          <a:p>
            <a:pPr>
              <a:defRPr/>
            </a:pPr>
            <a:r>
              <a:rPr lang="en-US" sz="1200" baseline="0"/>
              <a:t>pH=6.5</a:t>
            </a:r>
            <a:endParaRPr lang="en-US" sz="12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'Figure 2b'!$A$4</c:f>
              <c:strCache>
                <c:ptCount val="1"/>
                <c:pt idx="0">
                  <c:v>SurfaThix N polymer           Lot 2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'Figure 2b'!$B$2:$F$2</c:f>
              <c:strCache>
                <c:ptCount val="5"/>
                <c:pt idx="0">
                  <c:v>0 salt</c:v>
                </c:pt>
                <c:pt idx="1">
                  <c:v>0.5 salt</c:v>
                </c:pt>
                <c:pt idx="2">
                  <c:v>1 salt</c:v>
                </c:pt>
                <c:pt idx="3">
                  <c:v>1.5 salt</c:v>
                </c:pt>
                <c:pt idx="4">
                  <c:v>2 salt</c:v>
                </c:pt>
              </c:strCache>
            </c:strRef>
          </c:cat>
          <c:val>
            <c:numRef>
              <c:f>'Figure 2b'!$B$4:$F$4</c:f>
              <c:numCache>
                <c:formatCode>General</c:formatCode>
                <c:ptCount val="5"/>
                <c:pt idx="0">
                  <c:v>27.9</c:v>
                </c:pt>
                <c:pt idx="1">
                  <c:v>53.8</c:v>
                </c:pt>
                <c:pt idx="2">
                  <c:v>145</c:v>
                </c:pt>
                <c:pt idx="3">
                  <c:v>179</c:v>
                </c:pt>
                <c:pt idx="4">
                  <c:v>312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506-4875-A3C6-B518081AC274}"/>
            </c:ext>
          </c:extLst>
        </c:ser>
        <c:ser>
          <c:idx val="2"/>
          <c:order val="1"/>
          <c:tx>
            <c:strRef>
              <c:f>'Figure 2b'!$A$5</c:f>
              <c:strCache>
                <c:ptCount val="1"/>
                <c:pt idx="0">
                  <c:v>Benchmark</c:v>
                </c:pt>
              </c:strCache>
            </c:strRef>
          </c:tx>
          <c:spPr>
            <a:solidFill>
              <a:srgbClr val="B30838"/>
            </a:solidFill>
          </c:spPr>
          <c:invertIfNegative val="0"/>
          <c:cat>
            <c:strRef>
              <c:f>'Figure 2b'!$B$2:$F$2</c:f>
              <c:strCache>
                <c:ptCount val="5"/>
                <c:pt idx="0">
                  <c:v>0 salt</c:v>
                </c:pt>
                <c:pt idx="1">
                  <c:v>0.5 salt</c:v>
                </c:pt>
                <c:pt idx="2">
                  <c:v>1 salt</c:v>
                </c:pt>
                <c:pt idx="3">
                  <c:v>1.5 salt</c:v>
                </c:pt>
                <c:pt idx="4">
                  <c:v>2 salt</c:v>
                </c:pt>
              </c:strCache>
            </c:strRef>
          </c:cat>
          <c:val>
            <c:numRef>
              <c:f>'Figure 2b'!$B$5:$F$5</c:f>
              <c:numCache>
                <c:formatCode>General</c:formatCode>
                <c:ptCount val="5"/>
                <c:pt idx="0">
                  <c:v>46.9</c:v>
                </c:pt>
                <c:pt idx="1">
                  <c:v>104</c:v>
                </c:pt>
                <c:pt idx="2">
                  <c:v>160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506-4875-A3C6-B518081AC2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6819344"/>
        <c:axId val="266820128"/>
      </c:barChart>
      <c:catAx>
        <c:axId val="266819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66820128"/>
        <c:crosses val="autoZero"/>
        <c:auto val="1"/>
        <c:lblAlgn val="ctr"/>
        <c:lblOffset val="100"/>
        <c:noMultiLvlLbl val="0"/>
      </c:catAx>
      <c:valAx>
        <c:axId val="2668201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Haze (NTU)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668193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bg2">
          <a:lumMod val="60000"/>
          <a:lumOff val="40000"/>
        </a:schemeClr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74CF0-F279-407D-B3E6-1BC2D56F29D2}" type="datetimeFigureOut">
              <a:rPr lang="ru-RU" smtClean="0"/>
              <a:t>19.09.2016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372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44CAB-3304-4818-BF82-0970DB742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10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4310161" y="8752006"/>
            <a:ext cx="3298539" cy="46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99" tIns="46494" rIns="92999" bIns="46494" anchor="b"/>
          <a:lstStyle/>
          <a:p>
            <a:pPr algn="r"/>
            <a:fld id="{608415E3-FE3A-4CFE-93AC-05791D885490}" type="slidenum">
              <a:rPr lang="en-US" sz="1000"/>
              <a:pPr algn="r"/>
              <a:t>1</a:t>
            </a:fld>
            <a:endParaRPr lang="en-US" sz="1000" dirty="0"/>
          </a:p>
        </p:txBody>
      </p:sp>
      <p:sp>
        <p:nvSpPr>
          <p:cNvPr id="73731" name="Rectangle 7"/>
          <p:cNvSpPr txBox="1">
            <a:spLocks noGrp="1" noChangeArrowheads="1"/>
          </p:cNvSpPr>
          <p:nvPr/>
        </p:nvSpPr>
        <p:spPr bwMode="auto">
          <a:xfrm>
            <a:off x="4311884" y="8753581"/>
            <a:ext cx="3298539" cy="46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33" tIns="46566" rIns="93133" bIns="46566" anchor="b"/>
          <a:lstStyle/>
          <a:p>
            <a:pPr algn="r" defTabSz="908050"/>
            <a:fld id="{AABDF3E9-6A51-40D8-A2D9-C4204514A955}" type="slidenum">
              <a:rPr lang="en-US">
                <a:latin typeface="Calibri" pitchFamily="34" charset="0"/>
              </a:rPr>
              <a:pPr algn="r" defTabSz="908050"/>
              <a:t>1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01775" y="211138"/>
            <a:ext cx="4608513" cy="3455987"/>
          </a:xfrm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3"/>
          </p:nvPr>
        </p:nvSpPr>
        <p:spPr>
          <a:xfrm>
            <a:off x="758285" y="3730855"/>
            <a:ext cx="6093853" cy="5483772"/>
          </a:xfrm>
          <a:noFill/>
          <a:ln/>
        </p:spPr>
        <p:txBody>
          <a:bodyPr lIns="92999" tIns="46494" rIns="92999" bIns="46494"/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7373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885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613400" y="5967413"/>
            <a:ext cx="3224213" cy="527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charset="0"/>
            </a:endParaRPr>
          </a:p>
        </p:txBody>
      </p:sp>
      <p:pic>
        <p:nvPicPr>
          <p:cNvPr id="5" name="Picture 5" descr="curve_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8325"/>
            <a:ext cx="91440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6858000" y="63246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algn="r" eaLnBrk="0" hangingPunct="0">
              <a:defRPr sz="1000"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39E7A5-C765-4A1B-9225-6304D0FC8CCB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81000" y="6477000"/>
            <a:ext cx="8128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Ashland Specialty Ingredients</a:t>
            </a:r>
          </a:p>
        </p:txBody>
      </p:sp>
      <p:sp>
        <p:nvSpPr>
          <p:cNvPr id="447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52425"/>
            <a:ext cx="8148638" cy="2535238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857500"/>
            <a:ext cx="8148638" cy="914400"/>
          </a:xfrm>
        </p:spPr>
        <p:txBody>
          <a:bodyPr/>
          <a:lstStyle>
            <a:lvl1pPr marL="0" indent="0">
              <a:buFont typeface="Symbol" pitchFamily="18" charset="2"/>
              <a:buNone/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2508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81000" y="6477000"/>
            <a:ext cx="8128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Ashland Specialty Ingredients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6791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81000" y="6477000"/>
            <a:ext cx="8128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Ashland Specialty Ingredients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6188" y="390525"/>
            <a:ext cx="1943100" cy="5370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390525"/>
            <a:ext cx="5676900" cy="53705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2165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81000" y="6477000"/>
            <a:ext cx="8128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Ashland Specialty Ingredients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888" y="390525"/>
            <a:ext cx="7772400" cy="758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6888" y="1447800"/>
            <a:ext cx="7620000" cy="431323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36279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888" y="390525"/>
            <a:ext cx="77724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6438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"/>
            <a:ext cx="8229600" cy="85953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33400" y="1066800"/>
            <a:ext cx="8229600" cy="4572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9167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"/>
            <a:ext cx="8229600" cy="85953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33400" y="1066800"/>
            <a:ext cx="8229600" cy="4572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0656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red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6438" y="341313"/>
            <a:ext cx="5154612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AqualonBusinessUnitLogo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0013" y="6007100"/>
            <a:ext cx="2238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733675"/>
            <a:ext cx="8154988" cy="896938"/>
          </a:xfrm>
        </p:spPr>
        <p:txBody>
          <a:bodyPr lIns="0" tIns="0" rIns="0" bIns="0"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910013"/>
            <a:ext cx="8193088" cy="504825"/>
          </a:xfrm>
        </p:spPr>
        <p:txBody>
          <a:bodyPr lIns="0" tIns="0" rIns="0" bIns="0"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554788" y="59436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210E77E5-7183-4135-A07D-757993224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69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9685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1375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55700"/>
            <a:ext cx="4051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155700"/>
            <a:ext cx="4051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065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88" y="1463040"/>
            <a:ext cx="8189912" cy="3962400"/>
          </a:xfrm>
        </p:spPr>
        <p:txBody>
          <a:bodyPr/>
          <a:lstStyle>
            <a:lvl1pPr marL="228600" indent="-228600">
              <a:buFont typeface="Arial" pitchFamily="34" charset="0"/>
              <a:buChar char="•"/>
              <a:defRPr sz="2400"/>
            </a:lvl1pPr>
            <a:lvl2pPr marL="685800" indent="-228600">
              <a:lnSpc>
                <a:spcPct val="100000"/>
              </a:lnSpc>
              <a:spcAft>
                <a:spcPts val="600"/>
              </a:spcAft>
              <a:defRPr sz="2000"/>
            </a:lvl2pPr>
            <a:lvl3pPr marL="1143000" indent="-228600">
              <a:defRPr sz="2000"/>
            </a:lvl3pPr>
            <a:lvl4pPr marL="1828800" indent="-457200">
              <a:spcBef>
                <a:spcPts val="0"/>
              </a:spcBef>
              <a:buFont typeface="Wingdings" pitchFamily="2" charset="2"/>
              <a:buChar char="§"/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114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0045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4486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596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110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9079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1528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152400"/>
            <a:ext cx="2063750" cy="5956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6038850" cy="59563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382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152400"/>
            <a:ext cx="8255000" cy="595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20447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498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55700"/>
            <a:ext cx="4051300" cy="495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37100" y="1155700"/>
            <a:ext cx="4051300" cy="2400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37100" y="3708400"/>
            <a:ext cx="4051300" cy="2400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90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5230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6888" y="1798638"/>
            <a:ext cx="37338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3088" y="1798638"/>
            <a:ext cx="37338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70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767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81000" y="6477000"/>
            <a:ext cx="8128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Ashland Specialty Ingredients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878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381000" y="6477000"/>
            <a:ext cx="8128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Ashland Specialty Ingredients</a:t>
            </a:r>
          </a:p>
        </p:txBody>
      </p:sp>
    </p:spTree>
    <p:extLst>
      <p:ext uri="{BB962C8B-B14F-4D97-AF65-F5344CB8AC3E}">
        <p14:creationId xmlns:p14="http://schemas.microsoft.com/office/powerpoint/2010/main" val="331930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81000" y="6477000"/>
            <a:ext cx="8128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Ashland Specialty Ingredients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3110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81000" y="6477000"/>
            <a:ext cx="8128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Ashland Specialty Ingredients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857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6888" y="390525"/>
            <a:ext cx="7772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6888" y="1463675"/>
            <a:ext cx="7620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pic>
        <p:nvPicPr>
          <p:cNvPr id="17412" name="Picture 12" descr="red_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53325" y="6521450"/>
            <a:ext cx="1393825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515350" y="6191250"/>
            <a:ext cx="352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fld id="{7DDABB21-6AEF-4A41-9BAB-24B44D9585B1}" type="slidenum">
              <a:rPr lang="en-US" sz="900">
                <a:solidFill>
                  <a:srgbClr val="000000"/>
                </a:solidFill>
                <a:cs typeface="Arial" charset="0"/>
              </a:rPr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81000" y="6477000"/>
            <a:ext cx="8128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Ashland Specialty Ingredients</a:t>
            </a:r>
          </a:p>
        </p:txBody>
      </p:sp>
    </p:spTree>
    <p:extLst>
      <p:ext uri="{BB962C8B-B14F-4D97-AF65-F5344CB8AC3E}">
        <p14:creationId xmlns:p14="http://schemas.microsoft.com/office/powerpoint/2010/main" val="219385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95" r:id="rId14"/>
    <p:sldLayoutId id="2147483696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ヒラギノ角ゴ Pro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  <a:ea typeface="ヒラギノ角ゴ Pro W3" pitchFamily="48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  <a:ea typeface="ヒラギノ角ゴ Pro W3" pitchFamily="48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  <a:ea typeface="ヒラギノ角ゴ Pro W3" pitchFamily="48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  <a:ea typeface="ヒラギノ角ゴ Pro W3" pitchFamily="48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  <a:ea typeface="ヒラギノ角ゴ Pro W3" pitchFamily="4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  <a:ea typeface="ヒラギノ角ゴ Pro W3" pitchFamily="4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  <a:ea typeface="ヒラギノ角ゴ Pro W3" pitchFamily="4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  <a:ea typeface="ヒラギノ角ゴ Pro W3" pitchFamily="48" charset="-128"/>
        </a:defRPr>
      </a:lvl9pPr>
    </p:titleStyle>
    <p:bodyStyle>
      <a:lvl1pPr marL="457200" indent="-457200" algn="l" rtl="0" eaLnBrk="1" fontAlgn="base" hangingPunct="1">
        <a:spcBef>
          <a:spcPct val="0"/>
        </a:spcBef>
        <a:spcAft>
          <a:spcPts val="600"/>
        </a:spcAft>
        <a:buFont typeface="Symbol" pitchFamily="18" charset="2"/>
        <a:buChar char="·"/>
        <a:defRPr sz="2400">
          <a:solidFill>
            <a:srgbClr val="000000"/>
          </a:solidFill>
          <a:latin typeface="+mn-lt"/>
          <a:ea typeface="+mn-ea"/>
          <a:cs typeface="ヒラギノ角ゴ Pro W3"/>
        </a:defRPr>
      </a:lvl1pPr>
      <a:lvl2pPr marL="914400" indent="-457200" algn="l" rtl="0" eaLnBrk="1" fontAlgn="base" hangingPunct="1">
        <a:spcBef>
          <a:spcPct val="0"/>
        </a:spcBef>
        <a:spcAft>
          <a:spcPts val="600"/>
        </a:spcAft>
        <a:buFont typeface="Symbol" pitchFamily="18" charset="2"/>
        <a:buChar char="-"/>
        <a:defRPr sz="2000">
          <a:solidFill>
            <a:srgbClr val="000000"/>
          </a:solidFill>
          <a:latin typeface="+mn-lt"/>
          <a:ea typeface="+mn-ea"/>
          <a:cs typeface="ヒラギノ角ゴ Pro W3"/>
        </a:defRPr>
      </a:lvl2pPr>
      <a:lvl3pPr marL="914400" indent="457200" algn="l" rtl="0" eaLnBrk="1" fontAlgn="base" hangingPunct="1">
        <a:spcBef>
          <a:spcPct val="0"/>
        </a:spcBef>
        <a:spcAft>
          <a:spcPts val="600"/>
        </a:spcAft>
        <a:buChar char="•"/>
        <a:defRPr sz="2000">
          <a:solidFill>
            <a:srgbClr val="000000"/>
          </a:solidFill>
          <a:latin typeface="+mn-lt"/>
          <a:ea typeface="+mn-ea"/>
          <a:cs typeface="ヒラギノ角ゴ Pro W3"/>
        </a:defRPr>
      </a:lvl3pPr>
      <a:lvl4pPr marL="685800" indent="-685800" algn="l" rtl="0" eaLnBrk="1" fontAlgn="base" hangingPunct="1">
        <a:spcBef>
          <a:spcPct val="20000"/>
        </a:spcBef>
        <a:spcAft>
          <a:spcPts val="600"/>
        </a:spcAft>
        <a:defRPr sz="2400">
          <a:solidFill>
            <a:srgbClr val="000000"/>
          </a:solidFill>
          <a:latin typeface="+mn-lt"/>
          <a:ea typeface="+mn-ea"/>
          <a:cs typeface="ヒラギノ角ゴ Pro W3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400" b="1">
          <a:solidFill>
            <a:srgbClr val="000000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 b="1">
          <a:solidFill>
            <a:srgbClr val="00000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 b="1">
          <a:solidFill>
            <a:srgbClr val="00000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 b="1">
          <a:solidFill>
            <a:srgbClr val="00000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 b="1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2" descr="red_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53325" y="6521450"/>
            <a:ext cx="1393825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515350" y="6191250"/>
            <a:ext cx="352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518902E8-4223-4E80-9C11-D98593B117B3}" type="slidenum">
              <a:rPr lang="en-US" sz="900">
                <a:solidFill>
                  <a:srgbClr val="000000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1638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1549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8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155700"/>
            <a:ext cx="8255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endParaRPr lang="en-US"/>
          </a:p>
        </p:txBody>
      </p:sp>
      <p:pic>
        <p:nvPicPr>
          <p:cNvPr id="16390" name="Picture 7" descr="AqualonBusinessUnitLogoColo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" y="6337300"/>
            <a:ext cx="1404938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170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ヒラギノ角ゴ Pro W3" pitchFamily="48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ヒラギノ角ゴ Pro W3" pitchFamily="48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ヒラギノ角ゴ Pro W3" pitchFamily="48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ヒラギノ角ゴ Pro W3" pitchFamily="48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ヒラギノ角ゴ Pro W3" pitchFamily="48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ヒラギノ角ゴ Pro W3" pitchFamily="48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ヒラギノ角ゴ Pro W3" pitchFamily="48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ヒラギノ角ゴ Pro W3" pitchFamily="48" charset="-128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SzPct val="100000"/>
        <a:buFont typeface="Wingdings" pitchFamily="2" charset="2"/>
        <a:buChar char="§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623888" indent="-280988" algn="l" rtl="0" eaLnBrk="1" fontAlgn="base" hangingPunct="1">
        <a:spcBef>
          <a:spcPct val="300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600">
          <a:solidFill>
            <a:schemeClr val="accent1"/>
          </a:solidFill>
          <a:latin typeface="+mn-lt"/>
          <a:ea typeface="+mn-ea"/>
          <a:cs typeface="+mn-cs"/>
        </a:defRPr>
      </a:lvl2pPr>
      <a:lvl3pPr marL="914400" indent="-166688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SzPct val="100000"/>
        <a:buChar char="•"/>
        <a:defRPr sz="2400" i="1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emf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13" Type="http://schemas.openxmlformats.org/officeDocument/2006/relationships/image" Target="../media/image44.jpg"/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12" Type="http://schemas.openxmlformats.org/officeDocument/2006/relationships/image" Target="../media/image43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11" Type="http://schemas.openxmlformats.org/officeDocument/2006/relationships/image" Target="../media/image42.jpg"/><Relationship Id="rId5" Type="http://schemas.openxmlformats.org/officeDocument/2006/relationships/image" Target="../media/image36.jpg"/><Relationship Id="rId15" Type="http://schemas.openxmlformats.org/officeDocument/2006/relationships/image" Target="../media/image46.jpg"/><Relationship Id="rId10" Type="http://schemas.openxmlformats.org/officeDocument/2006/relationships/image" Target="../media/image41.png"/><Relationship Id="rId4" Type="http://schemas.openxmlformats.org/officeDocument/2006/relationships/image" Target="../media/image35.jpg"/><Relationship Id="rId9" Type="http://schemas.openxmlformats.org/officeDocument/2006/relationships/image" Target="../media/image40.jpg"/><Relationship Id="rId14" Type="http://schemas.openxmlformats.org/officeDocument/2006/relationships/image" Target="../media/image4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12"/>
          <p:cNvGrpSpPr>
            <a:grpSpLocks/>
          </p:cNvGrpSpPr>
          <p:nvPr/>
        </p:nvGrpSpPr>
        <p:grpSpPr bwMode="auto">
          <a:xfrm>
            <a:off x="0" y="228600"/>
            <a:ext cx="9144000" cy="6477000"/>
            <a:chOff x="0" y="228600"/>
            <a:chExt cx="9144000" cy="6477000"/>
          </a:xfrm>
        </p:grpSpPr>
        <p:pic>
          <p:nvPicPr>
            <p:cNvPr id="27651" name="Picture 3" descr="4_Ashland_Logo_with_Tagline_r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05600" y="5867400"/>
              <a:ext cx="22860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7652" name="Group 6"/>
            <p:cNvGrpSpPr>
              <a:grpSpLocks/>
            </p:cNvGrpSpPr>
            <p:nvPr/>
          </p:nvGrpSpPr>
          <p:grpSpPr bwMode="auto">
            <a:xfrm>
              <a:off x="0" y="304800"/>
              <a:ext cx="6858000" cy="6172200"/>
              <a:chOff x="0" y="304800"/>
              <a:chExt cx="6858000" cy="6172200"/>
            </a:xfrm>
          </p:grpSpPr>
          <p:pic>
            <p:nvPicPr>
              <p:cNvPr id="27655" name="Picture 5" descr="Hair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26666" r="75000" b="5556"/>
              <a:stretch>
                <a:fillRect/>
              </a:stretch>
            </p:blipFill>
            <p:spPr bwMode="auto">
              <a:xfrm>
                <a:off x="0" y="1828800"/>
                <a:ext cx="2286000" cy="464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56" name="Picture 5" descr="Hair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50000" t="4443" r="25000" b="20000"/>
              <a:stretch>
                <a:fillRect/>
              </a:stretch>
            </p:blipFill>
            <p:spPr bwMode="auto">
              <a:xfrm>
                <a:off x="4572000" y="304800"/>
                <a:ext cx="2286000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57" name="Picture 9" descr="SkinCar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4167" t="15556" r="50000" b="13333"/>
              <a:stretch>
                <a:fillRect/>
              </a:stretch>
            </p:blipFill>
            <p:spPr bwMode="auto">
              <a:xfrm>
                <a:off x="2209800" y="1066800"/>
                <a:ext cx="2362200" cy="487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7653" name="Picture 5" descr="SkinCare"/>
            <p:cNvPicPr>
              <a:picLocks noChangeAspect="1" noChangeArrowheads="1"/>
            </p:cNvPicPr>
            <p:nvPr/>
          </p:nvPicPr>
          <p:blipFill>
            <a:blip r:embed="rId5" cstate="print"/>
            <a:srcRect l="75000" t="3333" b="18889"/>
            <a:stretch>
              <a:fillRect/>
            </a:stretch>
          </p:blipFill>
          <p:spPr bwMode="auto">
            <a:xfrm>
              <a:off x="6858000" y="228600"/>
              <a:ext cx="2286000" cy="533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5"/>
            <p:cNvSpPr txBox="1">
              <a:spLocks noChangeArrowheads="1"/>
            </p:cNvSpPr>
            <p:nvPr/>
          </p:nvSpPr>
          <p:spPr bwMode="auto">
            <a:xfrm>
              <a:off x="228600" y="240268"/>
              <a:ext cx="8154988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kern="0" dirty="0">
                  <a:solidFill>
                    <a:srgbClr val="000000"/>
                  </a:solidFill>
                  <a:latin typeface="Arial" pitchFamily="34" charset="0"/>
                  <a:ea typeface="+mj-ea"/>
                </a:rPr>
                <a:t>Модификаторы реологии в средствах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kern="0" dirty="0">
                  <a:solidFill>
                    <a:srgbClr val="000000"/>
                  </a:solidFill>
                  <a:latin typeface="Arial" pitchFamily="34" charset="0"/>
                  <a:ea typeface="+mj-ea"/>
                </a:rPr>
                <a:t>по уходу за волосами и кожей</a:t>
              </a:r>
              <a:endParaRPr lang="en-US" b="1" kern="0" dirty="0">
                <a:solidFill>
                  <a:srgbClr val="000000"/>
                </a:solidFill>
                <a:latin typeface="Arial" pitchFamily="34" charset="0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1142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b="1" dirty="0"/>
              <a:t>RapiThix™  </a:t>
            </a:r>
            <a:br>
              <a:rPr lang="en-US" altLang="ru-RU" b="1" dirty="0"/>
            </a:br>
            <a:r>
              <a:rPr lang="ru-RU" altLang="ru-RU" sz="2000" b="1" dirty="0"/>
              <a:t>Линейная зависимость вязкости от концентрации</a:t>
            </a:r>
            <a:endParaRPr lang="en-US" altLang="ru-RU" sz="2000" b="1" dirty="0"/>
          </a:p>
        </p:txBody>
      </p:sp>
      <p:pic>
        <p:nvPicPr>
          <p:cNvPr id="16387" name="Picture 3" descr="RapiThix Graph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6838" y="2205038"/>
            <a:ext cx="7597775" cy="3059112"/>
          </a:xfrm>
          <a:noFill/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965325" y="1646238"/>
            <a:ext cx="2349500" cy="473075"/>
          </a:xfrm>
          <a:prstGeom prst="rect">
            <a:avLst/>
          </a:prstGeom>
          <a:solidFill>
            <a:schemeClr val="bg1"/>
          </a:solidFill>
          <a:ln w="76200">
            <a:solidFill>
              <a:srgbClr val="6666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000" b="1">
                <a:solidFill>
                  <a:srgbClr val="6666FF"/>
                </a:solidFill>
                <a:latin typeface="Arial" panose="020B0604020202020204" pitchFamily="34" charset="0"/>
                <a:cs typeface="ヒラギノ角ゴ Pro W3"/>
              </a:rPr>
              <a:t>RapiThix™ A-100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781675" y="1646238"/>
            <a:ext cx="2208213" cy="473075"/>
          </a:xfrm>
          <a:prstGeom prst="rect">
            <a:avLst/>
          </a:prstGeom>
          <a:solidFill>
            <a:schemeClr val="bg1"/>
          </a:solidFill>
          <a:ln w="76200">
            <a:solidFill>
              <a:srgbClr val="6666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000" b="1">
                <a:solidFill>
                  <a:srgbClr val="6666FF"/>
                </a:solidFill>
                <a:latin typeface="Arial" panose="020B0604020202020204" pitchFamily="34" charset="0"/>
                <a:cs typeface="ヒラギノ角ゴ Pro W3"/>
              </a:rPr>
              <a:t>RapiThix™ A-60</a:t>
            </a:r>
          </a:p>
        </p:txBody>
      </p:sp>
    </p:spTree>
    <p:extLst>
      <p:ext uri="{BB962C8B-B14F-4D97-AF65-F5344CB8AC3E}">
        <p14:creationId xmlns:p14="http://schemas.microsoft.com/office/powerpoint/2010/main" val="2265663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b="1" dirty="0"/>
              <a:t>RapiThix</a:t>
            </a:r>
            <a:r>
              <a:rPr lang="en-US" altLang="ru-RU" dirty="0"/>
              <a:t>™</a:t>
            </a:r>
            <a:br>
              <a:rPr lang="en-US" altLang="ru-RU" dirty="0"/>
            </a:br>
            <a:r>
              <a:rPr lang="ru-RU" altLang="ru-RU" sz="2000" dirty="0"/>
              <a:t>Совместимость с полярными растворителями</a:t>
            </a:r>
            <a:endParaRPr lang="en-US" altLang="ru-RU" sz="2000" dirty="0"/>
          </a:p>
        </p:txBody>
      </p:sp>
      <p:pic>
        <p:nvPicPr>
          <p:cNvPr id="18435" name="Picture 3" descr="RapiThix Graph 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1949" y="1246620"/>
            <a:ext cx="5383213" cy="1957033"/>
          </a:xfr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599" y="3581400"/>
            <a:ext cx="8189912" cy="39624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rtl="0"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  <a:defRPr sz="2400">
                <a:solidFill>
                  <a:srgbClr val="000000"/>
                </a:solidFill>
                <a:latin typeface="+mn-lt"/>
                <a:ea typeface="+mn-ea"/>
                <a:cs typeface="ヒラギノ角ゴ Pro W3"/>
              </a:defRPr>
            </a:lvl1pPr>
            <a:lvl2pPr marL="914400" indent="-457200" algn="l" rtl="0"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-"/>
              <a:defRPr sz="2000">
                <a:solidFill>
                  <a:srgbClr val="000000"/>
                </a:solidFill>
                <a:latin typeface="+mn-lt"/>
                <a:ea typeface="+mn-ea"/>
                <a:cs typeface="ヒラギノ角ゴ Pro W3"/>
              </a:defRPr>
            </a:lvl2pPr>
            <a:lvl3pPr marL="914400" indent="457200" algn="l" rtl="0" eaLnBrk="1" fontAlgn="base" hangingPunct="1">
              <a:spcBef>
                <a:spcPct val="0"/>
              </a:spcBef>
              <a:spcAft>
                <a:spcPts val="600"/>
              </a:spcAft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  <a:cs typeface="ヒラギノ角ゴ Pro W3"/>
              </a:defRPr>
            </a:lvl3pPr>
            <a:lvl4pPr marL="685800" indent="-685800" algn="l" rtl="0" eaLnBrk="1" fontAlgn="base" hangingPunct="1">
              <a:spcBef>
                <a:spcPct val="20000"/>
              </a:spcBef>
              <a:spcAft>
                <a:spcPts val="600"/>
              </a:spcAft>
              <a:defRPr sz="2400">
                <a:solidFill>
                  <a:srgbClr val="000000"/>
                </a:solidFill>
                <a:latin typeface="+mn-lt"/>
                <a:ea typeface="+mn-ea"/>
                <a:cs typeface="ヒラギノ角ゴ Pro W3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n-lt"/>
                <a:ea typeface="+mn-ea"/>
                <a:cs typeface="ヒラギノ角ゴ Pro W3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indent="-360000">
              <a:spcAft>
                <a:spcPts val="0"/>
              </a:spcAft>
              <a:defRPr/>
            </a:pPr>
            <a:r>
              <a:rPr lang="ru-RU" sz="1600" kern="0" dirty="0" smtClean="0"/>
              <a:t>При составлении рецептур:</a:t>
            </a:r>
            <a:endParaRPr lang="en-US" sz="1600" kern="0" dirty="0" smtClean="0"/>
          </a:p>
          <a:p>
            <a:pPr lvl="1" indent="-360000">
              <a:spcAft>
                <a:spcPts val="0"/>
              </a:spcAft>
              <a:defRPr/>
            </a:pPr>
            <a:r>
              <a:rPr lang="ru-RU" sz="1600" kern="0" dirty="0" smtClean="0"/>
              <a:t>Не требуется доведения рН</a:t>
            </a:r>
            <a:endParaRPr lang="en-US" sz="1600" kern="0" dirty="0" smtClean="0"/>
          </a:p>
          <a:p>
            <a:pPr lvl="1" indent="-360000">
              <a:spcAft>
                <a:spcPts val="0"/>
              </a:spcAft>
              <a:defRPr/>
            </a:pPr>
            <a:r>
              <a:rPr lang="ru-RU" sz="1600" kern="0" dirty="0" smtClean="0"/>
              <a:t>Холодное смешивание</a:t>
            </a:r>
            <a:endParaRPr lang="en-US" sz="1600" kern="0" dirty="0" smtClean="0"/>
          </a:p>
          <a:p>
            <a:pPr indent="-360000">
              <a:spcAft>
                <a:spcPts val="0"/>
              </a:spcAft>
              <a:defRPr/>
            </a:pPr>
            <a:r>
              <a:rPr lang="en-US" sz="1600" kern="0" dirty="0" err="1" smtClean="0"/>
              <a:t>RapiThix</a:t>
            </a:r>
            <a:r>
              <a:rPr lang="en-US" sz="1600" kern="0" dirty="0" smtClean="0"/>
              <a:t>™ A-60 </a:t>
            </a:r>
            <a:r>
              <a:rPr lang="ru-RU" sz="1600" kern="0" dirty="0" smtClean="0"/>
              <a:t>можно включать</a:t>
            </a:r>
            <a:r>
              <a:rPr lang="en-US" sz="1600" kern="0" dirty="0" smtClean="0"/>
              <a:t>:</a:t>
            </a:r>
          </a:p>
          <a:p>
            <a:pPr lvl="1" indent="-360000">
              <a:spcAft>
                <a:spcPts val="0"/>
              </a:spcAft>
              <a:defRPr/>
            </a:pPr>
            <a:r>
              <a:rPr lang="ru-RU" sz="1600" kern="0" dirty="0" smtClean="0"/>
              <a:t>В водную фазу</a:t>
            </a:r>
            <a:endParaRPr lang="en-US" sz="1600" kern="0" dirty="0" smtClean="0"/>
          </a:p>
          <a:p>
            <a:pPr lvl="1" indent="-360000">
              <a:spcAft>
                <a:spcPts val="0"/>
              </a:spcAft>
              <a:defRPr/>
            </a:pPr>
            <a:r>
              <a:rPr lang="ru-RU" sz="1600" kern="0" dirty="0" smtClean="0"/>
              <a:t>После эмульгирования масляной фазы и водной</a:t>
            </a:r>
            <a:r>
              <a:rPr lang="en-US" sz="1600" kern="0" dirty="0" smtClean="0"/>
              <a:t> </a:t>
            </a:r>
            <a:endParaRPr lang="ru-RU" sz="1600" kern="0" dirty="0" smtClean="0"/>
          </a:p>
          <a:p>
            <a:pPr lvl="1" indent="-360000">
              <a:spcAft>
                <a:spcPts val="0"/>
              </a:spcAft>
              <a:defRPr/>
            </a:pPr>
            <a:r>
              <a:rPr lang="ru-RU" sz="1600" kern="0" dirty="0" smtClean="0"/>
              <a:t>В масляную фазу</a:t>
            </a:r>
          </a:p>
          <a:p>
            <a:pPr lvl="1" indent="-360000">
              <a:spcAft>
                <a:spcPts val="0"/>
              </a:spcAft>
              <a:defRPr/>
            </a:pPr>
            <a:r>
              <a:rPr lang="ru-RU" sz="1600" kern="0" dirty="0" smtClean="0"/>
              <a:t>на любой стадии производства, и в готовую эмульсию для корректировки реологии</a:t>
            </a:r>
            <a:endParaRPr lang="en-US" sz="1600" kern="0" dirty="0" smtClean="0"/>
          </a:p>
          <a:p>
            <a:pPr indent="-360000">
              <a:spcAft>
                <a:spcPts val="0"/>
              </a:spcAft>
              <a:defRPr/>
            </a:pPr>
            <a:r>
              <a:rPr lang="ru-RU" sz="1600" kern="0" dirty="0" smtClean="0"/>
              <a:t>Рекомендуемый процент ввода</a:t>
            </a:r>
            <a:r>
              <a:rPr lang="en-US" sz="1600" kern="0" dirty="0" smtClean="0"/>
              <a:t>:  0.2-2.5% </a:t>
            </a:r>
            <a:r>
              <a:rPr lang="ru-RU" sz="1600" kern="0" dirty="0" smtClean="0"/>
              <a:t>(твердого вещества</a:t>
            </a:r>
            <a:r>
              <a:rPr lang="en-US" sz="1600" kern="0" dirty="0" smtClean="0"/>
              <a:t>)</a:t>
            </a: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3015969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227150"/>
            <a:ext cx="84582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dirty="0" err="1"/>
              <a:t>SurfaThix</a:t>
            </a:r>
            <a:r>
              <a:rPr lang="en-US" sz="2400" b="1" baseline="30000" dirty="0" err="1"/>
              <a:t>TM</a:t>
            </a:r>
            <a:r>
              <a:rPr lang="en-US" sz="2400" b="1" dirty="0"/>
              <a:t> N - </a:t>
            </a:r>
            <a:r>
              <a:rPr lang="ru-RU" sz="2400" b="1" dirty="0"/>
              <a:t>новый стандарт </a:t>
            </a:r>
            <a:br>
              <a:rPr lang="ru-RU" sz="2400" b="1" dirty="0"/>
            </a:br>
            <a:r>
              <a:rPr lang="ru-RU" sz="2400" b="1" dirty="0"/>
              <a:t>для смываемых продуктов</a:t>
            </a:r>
            <a:endParaRPr sz="24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228600" y="1192964"/>
            <a:ext cx="6792468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61315">
              <a:lnSpc>
                <a:spcPct val="100000"/>
              </a:lnSpc>
            </a:pPr>
            <a:r>
              <a:rPr lang="ru-RU" sz="1600" spc="-40" dirty="0">
                <a:latin typeface="Arial"/>
                <a:cs typeface="Arial"/>
              </a:rPr>
              <a:t>С применением технологии  </a:t>
            </a:r>
            <a:r>
              <a:rPr lang="en-US" sz="1600" dirty="0" err="1">
                <a:latin typeface="Arial"/>
                <a:cs typeface="Arial"/>
              </a:rPr>
              <a:t>S</a:t>
            </a:r>
            <a:r>
              <a:rPr lang="en-US" sz="1600" spc="5" dirty="0" err="1">
                <a:latin typeface="Arial"/>
                <a:cs typeface="Arial"/>
              </a:rPr>
              <a:t>u</a:t>
            </a:r>
            <a:r>
              <a:rPr lang="en-US" sz="1600" dirty="0" err="1">
                <a:latin typeface="Arial"/>
                <a:cs typeface="Arial"/>
              </a:rPr>
              <a:t>rf</a:t>
            </a:r>
            <a:r>
              <a:rPr lang="en-US" sz="1600" spc="5" dirty="0" err="1">
                <a:latin typeface="Arial"/>
                <a:cs typeface="Arial"/>
              </a:rPr>
              <a:t>a</a:t>
            </a:r>
            <a:r>
              <a:rPr lang="en-US" sz="1600" spc="-20" dirty="0" err="1">
                <a:latin typeface="Arial"/>
                <a:cs typeface="Arial"/>
              </a:rPr>
              <a:t>T</a:t>
            </a:r>
            <a:r>
              <a:rPr lang="en-US" sz="1600" spc="5" dirty="0" err="1">
                <a:latin typeface="Arial"/>
                <a:cs typeface="Arial"/>
              </a:rPr>
              <a:t>hi</a:t>
            </a:r>
            <a:r>
              <a:rPr lang="en-US" sz="1600" spc="-40" dirty="0" err="1">
                <a:latin typeface="Arial"/>
                <a:cs typeface="Arial"/>
              </a:rPr>
              <a:t>x</a:t>
            </a:r>
            <a:r>
              <a:rPr lang="en-US" sz="1600" dirty="0">
                <a:latin typeface="Arial"/>
                <a:cs typeface="Arial"/>
              </a:rPr>
              <a:t>™</a:t>
            </a:r>
            <a:r>
              <a:rPr lang="en-US" sz="1600" spc="2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N</a:t>
            </a:r>
            <a:r>
              <a:rPr lang="ru-RU" sz="1600" dirty="0">
                <a:latin typeface="Arial"/>
                <a:cs typeface="Arial"/>
              </a:rPr>
              <a:t> производители могут составлять рецептуры очищающих  средств для волос и кожи с отличными реологическими и сенсорными характеристиками.</a:t>
            </a:r>
          </a:p>
          <a:p>
            <a:pPr marL="12700" marR="361315">
              <a:lnSpc>
                <a:spcPct val="100000"/>
              </a:lnSpc>
            </a:pPr>
            <a:r>
              <a:rPr sz="1600" dirty="0" err="1">
                <a:latin typeface="Arial"/>
                <a:cs typeface="Arial"/>
              </a:rPr>
              <a:t>S</a:t>
            </a:r>
            <a:r>
              <a:rPr sz="1600" spc="5" dirty="0" err="1">
                <a:latin typeface="Arial"/>
                <a:cs typeface="Arial"/>
              </a:rPr>
              <a:t>u</a:t>
            </a:r>
            <a:r>
              <a:rPr sz="1600" dirty="0" err="1">
                <a:latin typeface="Arial"/>
                <a:cs typeface="Arial"/>
              </a:rPr>
              <a:t>rf</a:t>
            </a:r>
            <a:r>
              <a:rPr sz="1600" spc="5" dirty="0" err="1">
                <a:latin typeface="Arial"/>
                <a:cs typeface="Arial"/>
              </a:rPr>
              <a:t>a</a:t>
            </a:r>
            <a:r>
              <a:rPr sz="1600" spc="-20" dirty="0" err="1">
                <a:latin typeface="Arial"/>
                <a:cs typeface="Arial"/>
              </a:rPr>
              <a:t>T</a:t>
            </a:r>
            <a:r>
              <a:rPr sz="1600" spc="5" dirty="0" err="1">
                <a:latin typeface="Arial"/>
                <a:cs typeface="Arial"/>
              </a:rPr>
              <a:t>hi</a:t>
            </a:r>
            <a:r>
              <a:rPr sz="1600" dirty="0" err="1">
                <a:latin typeface="Arial"/>
                <a:cs typeface="Arial"/>
              </a:rPr>
              <a:t>x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</a:t>
            </a:r>
            <a:r>
              <a:rPr lang="ru-RU" sz="1600" dirty="0">
                <a:latin typeface="Arial"/>
                <a:cs typeface="Arial"/>
              </a:rPr>
              <a:t> совместим с широким спектром косметических ингредиентов. </a:t>
            </a:r>
          </a:p>
        </p:txBody>
      </p:sp>
      <p:sp>
        <p:nvSpPr>
          <p:cNvPr id="5" name="object 5"/>
          <p:cNvSpPr/>
          <p:nvPr/>
        </p:nvSpPr>
        <p:spPr>
          <a:xfrm>
            <a:off x="7021068" y="5957315"/>
            <a:ext cx="2123440" cy="0"/>
          </a:xfrm>
          <a:custGeom>
            <a:avLst/>
            <a:gdLst/>
            <a:ahLst/>
            <a:cxnLst/>
            <a:rect l="l" t="t" r="r" b="b"/>
            <a:pathLst>
              <a:path w="2123440">
                <a:moveTo>
                  <a:pt x="0" y="0"/>
                </a:moveTo>
                <a:lnTo>
                  <a:pt x="2122931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 txBox="1"/>
          <p:nvPr/>
        </p:nvSpPr>
        <p:spPr>
          <a:xfrm>
            <a:off x="419100" y="2819400"/>
            <a:ext cx="5943600" cy="3380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800" spc="-20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Преимущество без компромисов: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8125" marR="383540" indent="-225425">
              <a:lnSpc>
                <a:spcPct val="100000"/>
              </a:lnSpc>
              <a:buFont typeface="Arial"/>
              <a:buChar char="•"/>
              <a:tabLst>
                <a:tab pos="238760" algn="l"/>
              </a:tabLs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Простота создания прозрачных и перламутровых  систем.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8125" indent="-225425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38760" algn="l"/>
              </a:tabLs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Жидкий, легко применять, непрерывный процесс при производстве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8125" marR="5080" indent="-225425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38760" algn="l"/>
              </a:tabLs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Создание  визуальных эффектов с помошью суспендирования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гранул, блесток и перламутровых добавок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8125" indent="-225425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38760" algn="l"/>
              </a:tabLs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Эффективное загущение с и без сульфатов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8125" indent="-225425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38760" algn="l"/>
              </a:tabLs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Совмещеним с катионными ингредиентами и солями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ShoweringGirl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78" y="0"/>
            <a:ext cx="2129760" cy="59527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6888" y="390525"/>
            <a:ext cx="77724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dirty="0">
                <a:latin typeface="Arial Narrow"/>
                <a:cs typeface="Arial Narrow"/>
              </a:rPr>
              <a:t>S</a:t>
            </a:r>
            <a:r>
              <a:rPr b="1" spc="5" dirty="0">
                <a:latin typeface="Arial Narrow"/>
                <a:cs typeface="Arial Narrow"/>
              </a:rPr>
              <a:t>u</a:t>
            </a:r>
            <a:r>
              <a:rPr b="1" dirty="0">
                <a:latin typeface="Arial Narrow"/>
                <a:cs typeface="Arial Narrow"/>
              </a:rPr>
              <a:t>rf</a:t>
            </a:r>
            <a:r>
              <a:rPr b="1" spc="-15" dirty="0">
                <a:latin typeface="Arial Narrow"/>
                <a:cs typeface="Arial Narrow"/>
              </a:rPr>
              <a:t>a</a:t>
            </a:r>
            <a:r>
              <a:rPr b="1" spc="5" dirty="0">
                <a:latin typeface="Arial Narrow"/>
                <a:cs typeface="Arial Narrow"/>
              </a:rPr>
              <a:t>Th</a:t>
            </a:r>
            <a:r>
              <a:rPr b="1" dirty="0">
                <a:latin typeface="Arial Narrow"/>
                <a:cs typeface="Arial Narrow"/>
              </a:rPr>
              <a:t>ix™</a:t>
            </a:r>
            <a:r>
              <a:rPr b="1" spc="-65" dirty="0">
                <a:latin typeface="Arial Narrow"/>
                <a:cs typeface="Arial Narrow"/>
              </a:rPr>
              <a:t> </a:t>
            </a:r>
            <a:r>
              <a:rPr b="1" dirty="0">
                <a:latin typeface="Arial Narrow"/>
                <a:cs typeface="Arial Narrow"/>
              </a:rPr>
              <a:t>N P</a:t>
            </a:r>
            <a:r>
              <a:rPr b="1" spc="5" dirty="0">
                <a:latin typeface="Arial Narrow"/>
                <a:cs typeface="Arial Narrow"/>
              </a:rPr>
              <a:t>o</a:t>
            </a:r>
            <a:r>
              <a:rPr b="1" dirty="0">
                <a:latin typeface="Arial Narrow"/>
                <a:cs typeface="Arial Narrow"/>
              </a:rPr>
              <a:t>lym</a:t>
            </a:r>
            <a:r>
              <a:rPr b="1" spc="-20" dirty="0">
                <a:latin typeface="Arial Narrow"/>
                <a:cs typeface="Arial Narrow"/>
              </a:rPr>
              <a:t>e</a:t>
            </a:r>
            <a:r>
              <a:rPr b="1" dirty="0">
                <a:latin typeface="Arial Narrow"/>
                <a:cs typeface="Arial Narrow"/>
              </a:rPr>
              <a:t>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444" y="1142346"/>
            <a:ext cx="5712156" cy="2516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INCI:</a:t>
            </a:r>
            <a:r>
              <a:rPr sz="18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2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800" spc="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800" spc="-65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80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Cop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ol</a:t>
            </a:r>
            <a:r>
              <a:rPr sz="1800" spc="-65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800" spc="2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Свойства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1345"/>
              </a:spcBef>
              <a:buFont typeface="Arial"/>
              <a:buChar char="•"/>
              <a:tabLst>
                <a:tab pos="241300" algn="l"/>
              </a:tabLs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Простота использования - жидкость</a:t>
            </a:r>
            <a:r>
              <a:rPr sz="1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(~</a:t>
            </a:r>
            <a:r>
              <a:rPr sz="1800" spc="1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1800" spc="5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sz="1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1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800" spc="5" dirty="0">
                <a:latin typeface="Arial" panose="020B0604020202020204" pitchFamily="34" charset="0"/>
                <a:cs typeface="Arial" panose="020B0604020202020204" pitchFamily="34" charset="0"/>
              </a:rPr>
              <a:t>olid</a:t>
            </a:r>
            <a:r>
              <a:rPr sz="1800" spc="1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41300" indent="-228600">
              <a:lnSpc>
                <a:spcPct val="100000"/>
              </a:lnSpc>
              <a:spcBef>
                <a:spcPts val="1345"/>
              </a:spcBef>
              <a:buFont typeface="Arial"/>
              <a:buChar char="•"/>
              <a:tabLst>
                <a:tab pos="241300" algn="l"/>
              </a:tabLs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Простая нейтрализация в одну стадию</a:t>
            </a:r>
          </a:p>
          <a:p>
            <a:pPr marL="241300" indent="-228600">
              <a:lnSpc>
                <a:spcPct val="100000"/>
              </a:lnSpc>
              <a:spcBef>
                <a:spcPts val="1345"/>
              </a:spcBef>
              <a:buFont typeface="Arial"/>
              <a:buChar char="•"/>
              <a:tabLst>
                <a:tab pos="241300" algn="l"/>
              </a:tabLs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Рабочий диапазон рН 6,0 – 9,0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41300" algn="l"/>
              </a:tabLs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Слегка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гидрофобен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70192" y="0"/>
            <a:ext cx="2273807" cy="5952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65619" y="5957315"/>
            <a:ext cx="2278380" cy="0"/>
          </a:xfrm>
          <a:custGeom>
            <a:avLst/>
            <a:gdLst/>
            <a:ahLst/>
            <a:cxnLst/>
            <a:rect l="l" t="t" r="r" b="b"/>
            <a:pathLst>
              <a:path w="2278379">
                <a:moveTo>
                  <a:pt x="0" y="0"/>
                </a:moveTo>
                <a:lnTo>
                  <a:pt x="2278379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65619" y="0"/>
            <a:ext cx="0" cy="5957570"/>
          </a:xfrm>
          <a:custGeom>
            <a:avLst/>
            <a:gdLst/>
            <a:ahLst/>
            <a:cxnLst/>
            <a:rect l="l" t="t" r="r" b="b"/>
            <a:pathLst>
              <a:path h="5957570">
                <a:moveTo>
                  <a:pt x="0" y="0"/>
                </a:moveTo>
                <a:lnTo>
                  <a:pt x="0" y="595731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24" y="137160"/>
            <a:ext cx="8669676" cy="859536"/>
          </a:xfrm>
        </p:spPr>
        <p:txBody>
          <a:bodyPr>
            <a:noAutofit/>
          </a:bodyPr>
          <a:lstStyle/>
          <a:p>
            <a:r>
              <a:rPr lang="en-US" sz="2000" dirty="0" err="1"/>
              <a:t>SurfaThix</a:t>
            </a:r>
            <a:r>
              <a:rPr lang="en-US" sz="2000" dirty="0"/>
              <a:t>™ N polymer</a:t>
            </a:r>
            <a:r>
              <a:rPr lang="ru-RU" sz="2000" dirty="0"/>
              <a:t> показывает лучшие результаты в рецептурах с сульфатами в сравнении с коммерческим продуктом.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408251"/>
            <a:ext cx="7999413" cy="700449"/>
          </a:xfrm>
        </p:spPr>
        <p:txBody>
          <a:bodyPr/>
          <a:lstStyle/>
          <a:p>
            <a:pPr marL="0" lvl="0" indent="0"/>
            <a:r>
              <a:rPr lang="en-US" dirty="0"/>
              <a:t>SurfaThix N polymer </a:t>
            </a:r>
            <a:r>
              <a:rPr lang="ru-RU" dirty="0"/>
              <a:t>значительно улучшает вязкость и помогает получить более прозрачные рецептуры в присутствии соли</a:t>
            </a:r>
            <a:r>
              <a:rPr lang="en-US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Больше вязкость и лучше прозрачность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169524" y="1602768"/>
          <a:ext cx="4381928" cy="2694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638781" y="2085655"/>
          <a:ext cx="4320283" cy="2663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5212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78" y="137160"/>
            <a:ext cx="8733280" cy="859536"/>
          </a:xfrm>
        </p:spPr>
        <p:txBody>
          <a:bodyPr/>
          <a:lstStyle/>
          <a:p>
            <a:r>
              <a:rPr lang="ru-RU" dirty="0"/>
              <a:t>Совместимость с катионными компонентами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277" y="5063363"/>
            <a:ext cx="6137731" cy="875099"/>
          </a:xfrm>
        </p:spPr>
        <p:txBody>
          <a:bodyPr/>
          <a:lstStyle/>
          <a:p>
            <a:pPr marL="0" lvl="0" indent="0"/>
            <a:r>
              <a:rPr lang="en-US" dirty="0"/>
              <a:t>SurfaThix™ N polymer </a:t>
            </a:r>
            <a:r>
              <a:rPr lang="ru-RU" dirty="0"/>
              <a:t>показывает хорошую совместимость с </a:t>
            </a:r>
            <a:r>
              <a:rPr lang="en-US" dirty="0"/>
              <a:t>polyquaternium-7 </a:t>
            </a:r>
            <a:r>
              <a:rPr lang="ru-RU" dirty="0"/>
              <a:t>и</a:t>
            </a:r>
            <a:r>
              <a:rPr lang="en-US" dirty="0"/>
              <a:t> polyquaternium-10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73677" y="1066800"/>
            <a:ext cx="8939499" cy="457200"/>
          </a:xfrm>
        </p:spPr>
        <p:txBody>
          <a:bodyPr>
            <a:noAutofit/>
          </a:bodyPr>
          <a:lstStyle/>
          <a:p>
            <a:pPr algn="ctr"/>
            <a:r>
              <a:rPr lang="ru-RU" sz="1600" dirty="0"/>
              <a:t>Улучшена прозрачность в рецептурах с солью </a:t>
            </a:r>
          </a:p>
          <a:p>
            <a:pPr algn="ctr"/>
            <a:r>
              <a:rPr lang="ru-RU" sz="1600" dirty="0"/>
              <a:t>и </a:t>
            </a:r>
            <a:r>
              <a:rPr lang="en-US" sz="1600" dirty="0"/>
              <a:t>polyquaternium-7 </a:t>
            </a:r>
            <a:r>
              <a:rPr lang="ru-RU" sz="1600" dirty="0"/>
              <a:t>или</a:t>
            </a:r>
            <a:r>
              <a:rPr lang="en-US" sz="1600" dirty="0"/>
              <a:t> polyquaternium-10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55421" y="1813054"/>
            <a:ext cx="1046680" cy="251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6761933" y="4369064"/>
            <a:ext cx="878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11% SLES</a:t>
            </a:r>
          </a:p>
          <a:p>
            <a:r>
              <a:rPr lang="en-US" sz="1000" dirty="0"/>
              <a:t>4% CAPB</a:t>
            </a:r>
          </a:p>
          <a:p>
            <a:r>
              <a:rPr lang="en-US" sz="1000" dirty="0"/>
              <a:t>0.50% PQ-7</a:t>
            </a:r>
          </a:p>
          <a:p>
            <a:r>
              <a:rPr lang="en-US" sz="1000" dirty="0"/>
              <a:t>1.00% NaCl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65638" y="4376135"/>
            <a:ext cx="1247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11% SLES</a:t>
            </a:r>
          </a:p>
          <a:p>
            <a:r>
              <a:rPr lang="en-US" sz="1000" dirty="0"/>
              <a:t>4% CAPB</a:t>
            </a:r>
          </a:p>
          <a:p>
            <a:r>
              <a:rPr lang="en-US" sz="1000" dirty="0"/>
              <a:t>0.25% PQ10 (high charge/medium Mw)</a:t>
            </a:r>
          </a:p>
          <a:p>
            <a:r>
              <a:rPr lang="en-US" sz="1000" dirty="0"/>
              <a:t>1.00% NaCl</a:t>
            </a:r>
          </a:p>
        </p:txBody>
      </p:sp>
      <p:pic>
        <p:nvPicPr>
          <p:cNvPr id="11" name="Picture 2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91974" y="1775850"/>
            <a:ext cx="101498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73677" y="2026344"/>
          <a:ext cx="3429000" cy="2290515"/>
        </p:xfrm>
        <a:graphic>
          <a:graphicData uri="http://schemas.openxmlformats.org/drawingml/2006/table">
            <a:tbl>
              <a:tblPr/>
              <a:tblGrid>
                <a:gridCol w="2006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Deionized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Water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QS to 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QS to 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Sodium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Laureth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Sulfate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Cocoamidopropyl Betaine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Polyquaternium-7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0.50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0.50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Sodium Chloride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SurfaThix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™ N polymer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Benchmark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015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pH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Viscosity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42300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34600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Appearance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Clear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Slightly Hazy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Clarity (NTU)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16.4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645725" y="2024750"/>
          <a:ext cx="3028208" cy="2560320"/>
        </p:xfrm>
        <a:graphic>
          <a:graphicData uri="http://schemas.openxmlformats.org/drawingml/2006/table">
            <a:tbl>
              <a:tblPr/>
              <a:tblGrid>
                <a:gridCol w="21524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61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95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8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Deionized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Water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QS to 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QS to 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Sodium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Laureth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Sulfate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Cocamidopropyl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Betaine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Polyquaternium-10 (medium charge, medium MW)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0.25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8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Polyquaternium-10 (high charge, medium MW)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0.25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8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Sodium Chloride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0.50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8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SurfaThix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N polymer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8362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pH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08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Viscosity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21600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33000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08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Appearance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Clear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V.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slt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haze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08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Clarity (NTU)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27.5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35.6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312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 Narrow"/>
                <a:cs typeface="Arial Narrow"/>
              </a:rPr>
              <a:t>S</a:t>
            </a:r>
            <a:r>
              <a:rPr spc="5" dirty="0">
                <a:latin typeface="Arial Narrow"/>
                <a:cs typeface="Arial Narrow"/>
              </a:rPr>
              <a:t>u</a:t>
            </a:r>
            <a:r>
              <a:rPr dirty="0">
                <a:latin typeface="Arial Narrow"/>
                <a:cs typeface="Arial Narrow"/>
              </a:rPr>
              <a:t>rf</a:t>
            </a:r>
            <a:r>
              <a:rPr spc="-15" dirty="0">
                <a:latin typeface="Arial Narrow"/>
                <a:cs typeface="Arial Narrow"/>
              </a:rPr>
              <a:t>a</a:t>
            </a:r>
            <a:r>
              <a:rPr spc="5" dirty="0">
                <a:latin typeface="Arial Narrow"/>
                <a:cs typeface="Arial Narrow"/>
              </a:rPr>
              <a:t>Th</a:t>
            </a:r>
            <a:r>
              <a:rPr dirty="0">
                <a:latin typeface="Arial Narrow"/>
                <a:cs typeface="Arial Narrow"/>
              </a:rPr>
              <a:t>ix™</a:t>
            </a:r>
            <a:r>
              <a:rPr spc="-65" dirty="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N </a:t>
            </a:r>
            <a:r>
              <a:rPr spc="5" dirty="0">
                <a:latin typeface="Arial Narrow"/>
                <a:cs typeface="Arial Narrow"/>
              </a:rPr>
              <a:t>po</a:t>
            </a:r>
            <a:r>
              <a:rPr dirty="0">
                <a:latin typeface="Arial Narrow"/>
                <a:cs typeface="Arial Narrow"/>
              </a:rPr>
              <a:t>lym</a:t>
            </a:r>
            <a:r>
              <a:rPr spc="-20" dirty="0">
                <a:latin typeface="Arial Narrow"/>
                <a:cs typeface="Arial Narrow"/>
              </a:rPr>
              <a:t>e</a:t>
            </a:r>
            <a:r>
              <a:rPr dirty="0">
                <a:latin typeface="Arial Narrow"/>
                <a:cs typeface="Arial Narrow"/>
              </a:rPr>
              <a:t>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444" y="1142346"/>
            <a:ext cx="6199505" cy="2705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000" spc="-10" dirty="0">
                <a:latin typeface="Arial" panose="020B0604020202020204" pitchFamily="34" charset="0"/>
                <a:cs typeface="Arial" panose="020B0604020202020204" pitchFamily="34" charset="0"/>
              </a:rPr>
              <a:t>Более эффективное решение для смываемых продуктов:</a:t>
            </a: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Прозрачные продукты с прекрасной реологией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41300" algn="l"/>
              </a:tabLs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Одностадийный процесс нейтрализации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Хорошие суспендирующие характеристики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41300" algn="l"/>
              </a:tabLs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Совместим с катионными ингредиентами и солями.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1904" y="9144"/>
            <a:ext cx="2286000" cy="5952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47331" y="4572"/>
            <a:ext cx="2295525" cy="5962015"/>
          </a:xfrm>
          <a:custGeom>
            <a:avLst/>
            <a:gdLst/>
            <a:ahLst/>
            <a:cxnLst/>
            <a:rect l="l" t="t" r="r" b="b"/>
            <a:pathLst>
              <a:path w="2295525" h="5962015">
                <a:moveTo>
                  <a:pt x="0" y="5961888"/>
                </a:moveTo>
                <a:lnTo>
                  <a:pt x="2295144" y="5961888"/>
                </a:lnTo>
                <a:lnTo>
                  <a:pt x="2295144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444" y="183975"/>
            <a:ext cx="7919110" cy="646330"/>
          </a:xfrm>
          <a:prstGeom prst="rect">
            <a:avLst/>
          </a:prstGeom>
        </p:spPr>
        <p:txBody>
          <a:bodyPr vert="horz" wrap="square" lIns="0" tIns="21335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 Narrow"/>
                <a:cs typeface="Arial Narrow"/>
              </a:rPr>
              <a:t>Ultr</a:t>
            </a:r>
            <a:r>
              <a:rPr spc="-20" dirty="0">
                <a:latin typeface="Arial Narrow"/>
                <a:cs typeface="Arial Narrow"/>
              </a:rPr>
              <a:t>a</a:t>
            </a:r>
            <a:r>
              <a:rPr spc="5" dirty="0">
                <a:latin typeface="Arial Narrow"/>
                <a:cs typeface="Arial Narrow"/>
              </a:rPr>
              <a:t>T</a:t>
            </a:r>
            <a:r>
              <a:rPr spc="15" dirty="0">
                <a:latin typeface="Arial Narrow"/>
                <a:cs typeface="Arial Narrow"/>
              </a:rPr>
              <a:t>h</a:t>
            </a:r>
            <a:r>
              <a:rPr spc="5" dirty="0">
                <a:latin typeface="Arial Narrow"/>
                <a:cs typeface="Arial Narrow"/>
              </a:rPr>
              <a:t>ix™</a:t>
            </a:r>
            <a:r>
              <a:rPr spc="-65" dirty="0">
                <a:latin typeface="Arial Narrow"/>
                <a:cs typeface="Arial Narrow"/>
              </a:rPr>
              <a:t> </a:t>
            </a:r>
            <a:r>
              <a:rPr spc="-10" dirty="0">
                <a:latin typeface="Arial Narrow"/>
                <a:cs typeface="Arial Narrow"/>
              </a:rPr>
              <a:t>2</a:t>
            </a:r>
            <a:r>
              <a:rPr dirty="0">
                <a:latin typeface="Arial Narrow"/>
                <a:cs typeface="Arial Narrow"/>
              </a:rPr>
              <a:t>0</a:t>
            </a:r>
            <a:r>
              <a:rPr spc="-10" dirty="0">
                <a:latin typeface="Arial Narrow"/>
                <a:cs typeface="Arial Narrow"/>
              </a:rPr>
              <a:t> </a:t>
            </a:r>
            <a:r>
              <a:rPr lang="ru-RU" spc="-10" dirty="0">
                <a:latin typeface="Arial Narrow"/>
                <a:cs typeface="Arial Narrow"/>
              </a:rPr>
              <a:t>полимер</a:t>
            </a:r>
            <a:endParaRPr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1199646"/>
            <a:ext cx="7959725" cy="4306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3175">
              <a:lnSpc>
                <a:spcPct val="100000"/>
              </a:lnSpc>
            </a:pPr>
            <a:r>
              <a:rPr sz="1600" b="1" spc="-5" dirty="0">
                <a:latin typeface="+mn-lt"/>
                <a:cs typeface="Arial"/>
              </a:rPr>
              <a:t>INCI</a:t>
            </a:r>
            <a:r>
              <a:rPr sz="1600" b="1" spc="20" dirty="0">
                <a:latin typeface="+mn-lt"/>
                <a:cs typeface="Arial"/>
              </a:rPr>
              <a:t> </a:t>
            </a:r>
            <a:r>
              <a:rPr sz="1600" b="1" spc="-5" dirty="0">
                <a:latin typeface="+mn-lt"/>
                <a:cs typeface="Arial"/>
              </a:rPr>
              <a:t>Name:</a:t>
            </a:r>
            <a:r>
              <a:rPr sz="1600" b="1" spc="5" dirty="0">
                <a:latin typeface="+mn-lt"/>
                <a:cs typeface="Arial"/>
              </a:rPr>
              <a:t> </a:t>
            </a:r>
            <a:r>
              <a:rPr sz="1600" b="1" spc="-80" dirty="0">
                <a:latin typeface="+mn-lt"/>
                <a:cs typeface="Arial"/>
              </a:rPr>
              <a:t>A</a:t>
            </a:r>
            <a:r>
              <a:rPr sz="1600" b="1" spc="-5" dirty="0">
                <a:latin typeface="+mn-lt"/>
                <a:cs typeface="Arial"/>
              </a:rPr>
              <a:t>c</a:t>
            </a:r>
            <a:r>
              <a:rPr sz="1600" b="1" spc="5" dirty="0">
                <a:latin typeface="+mn-lt"/>
                <a:cs typeface="Arial"/>
              </a:rPr>
              <a:t>r</a:t>
            </a:r>
            <a:r>
              <a:rPr sz="1600" b="1" spc="-35" dirty="0">
                <a:latin typeface="+mn-lt"/>
                <a:cs typeface="Arial"/>
              </a:rPr>
              <a:t>y</a:t>
            </a:r>
            <a:r>
              <a:rPr sz="1600" b="1" spc="-5" dirty="0">
                <a:latin typeface="+mn-lt"/>
                <a:cs typeface="Arial"/>
              </a:rPr>
              <a:t>la</a:t>
            </a:r>
            <a:r>
              <a:rPr sz="1600" b="1" dirty="0">
                <a:latin typeface="+mn-lt"/>
                <a:cs typeface="Arial"/>
              </a:rPr>
              <a:t>t</a:t>
            </a:r>
            <a:r>
              <a:rPr sz="1600" b="1" spc="-5" dirty="0">
                <a:latin typeface="+mn-lt"/>
                <a:cs typeface="Arial"/>
              </a:rPr>
              <a:t>es</a:t>
            </a:r>
            <a:r>
              <a:rPr sz="1600" b="1" spc="10" dirty="0">
                <a:latin typeface="+mn-lt"/>
                <a:cs typeface="Arial"/>
              </a:rPr>
              <a:t>/</a:t>
            </a:r>
            <a:r>
              <a:rPr sz="1600" b="1" spc="-10" dirty="0">
                <a:latin typeface="+mn-lt"/>
                <a:cs typeface="Arial"/>
              </a:rPr>
              <a:t>C1</a:t>
            </a:r>
            <a:r>
              <a:rPr sz="1600" b="1" spc="-30" dirty="0">
                <a:latin typeface="+mn-lt"/>
                <a:cs typeface="Arial"/>
              </a:rPr>
              <a:t>0</a:t>
            </a:r>
            <a:r>
              <a:rPr sz="1600" b="1" dirty="0">
                <a:latin typeface="+mn-lt"/>
                <a:cs typeface="Arial"/>
              </a:rPr>
              <a:t>-</a:t>
            </a:r>
            <a:r>
              <a:rPr sz="1600" b="1" spc="5" dirty="0">
                <a:latin typeface="+mn-lt"/>
                <a:cs typeface="Arial"/>
              </a:rPr>
              <a:t>3</a:t>
            </a:r>
            <a:r>
              <a:rPr sz="1600" b="1" spc="-5" dirty="0">
                <a:latin typeface="+mn-lt"/>
                <a:cs typeface="Arial"/>
              </a:rPr>
              <a:t>0</a:t>
            </a:r>
            <a:r>
              <a:rPr sz="1600" b="1" spc="85" dirty="0">
                <a:latin typeface="+mn-lt"/>
                <a:cs typeface="Arial"/>
              </a:rPr>
              <a:t> </a:t>
            </a:r>
            <a:r>
              <a:rPr sz="1600" b="1" spc="-80" dirty="0">
                <a:latin typeface="+mn-lt"/>
                <a:cs typeface="Arial"/>
              </a:rPr>
              <a:t>A</a:t>
            </a:r>
            <a:r>
              <a:rPr sz="1600" b="1" spc="-5" dirty="0">
                <a:latin typeface="+mn-lt"/>
                <a:cs typeface="Arial"/>
              </a:rPr>
              <a:t>l</a:t>
            </a:r>
            <a:r>
              <a:rPr sz="1600" b="1" spc="5" dirty="0">
                <a:latin typeface="+mn-lt"/>
                <a:cs typeface="Arial"/>
              </a:rPr>
              <a:t>k</a:t>
            </a:r>
            <a:r>
              <a:rPr sz="1600" b="1" spc="-35" dirty="0">
                <a:latin typeface="+mn-lt"/>
                <a:cs typeface="Arial"/>
              </a:rPr>
              <a:t>y</a:t>
            </a:r>
            <a:r>
              <a:rPr sz="1600" b="1" spc="-5" dirty="0">
                <a:latin typeface="+mn-lt"/>
                <a:cs typeface="Arial"/>
              </a:rPr>
              <a:t>l</a:t>
            </a:r>
            <a:r>
              <a:rPr sz="1600" b="1" spc="85" dirty="0">
                <a:latin typeface="+mn-lt"/>
                <a:cs typeface="Arial"/>
              </a:rPr>
              <a:t> </a:t>
            </a:r>
            <a:r>
              <a:rPr sz="1600" b="1" spc="-80" dirty="0">
                <a:latin typeface="+mn-lt"/>
                <a:cs typeface="Arial"/>
              </a:rPr>
              <a:t>A</a:t>
            </a:r>
            <a:r>
              <a:rPr sz="1600" b="1" spc="-5" dirty="0">
                <a:latin typeface="+mn-lt"/>
                <a:cs typeface="Arial"/>
              </a:rPr>
              <a:t>c</a:t>
            </a:r>
            <a:r>
              <a:rPr sz="1600" b="1" spc="0" dirty="0">
                <a:latin typeface="+mn-lt"/>
                <a:cs typeface="Arial"/>
              </a:rPr>
              <a:t>r</a:t>
            </a:r>
            <a:r>
              <a:rPr sz="1600" b="1" spc="-35" dirty="0">
                <a:latin typeface="+mn-lt"/>
                <a:cs typeface="Arial"/>
              </a:rPr>
              <a:t>y</a:t>
            </a:r>
            <a:r>
              <a:rPr sz="1600" b="1" spc="-5" dirty="0">
                <a:latin typeface="+mn-lt"/>
                <a:cs typeface="Arial"/>
              </a:rPr>
              <a:t>late</a:t>
            </a:r>
            <a:r>
              <a:rPr sz="1600" b="1" spc="110" dirty="0">
                <a:latin typeface="+mn-lt"/>
                <a:cs typeface="Arial"/>
              </a:rPr>
              <a:t> </a:t>
            </a:r>
            <a:r>
              <a:rPr sz="1600" b="1" spc="-5" dirty="0">
                <a:latin typeface="+mn-lt"/>
                <a:cs typeface="Arial"/>
              </a:rPr>
              <a:t>Crossp</a:t>
            </a:r>
            <a:r>
              <a:rPr sz="1600" b="1" dirty="0">
                <a:latin typeface="+mn-lt"/>
                <a:cs typeface="Arial"/>
              </a:rPr>
              <a:t>o</a:t>
            </a:r>
            <a:r>
              <a:rPr sz="1600" b="1" spc="-5" dirty="0">
                <a:latin typeface="+mn-lt"/>
                <a:cs typeface="Arial"/>
              </a:rPr>
              <a:t>l</a:t>
            </a:r>
            <a:r>
              <a:rPr sz="1600" b="1" spc="-35" dirty="0">
                <a:latin typeface="+mn-lt"/>
                <a:cs typeface="Arial"/>
              </a:rPr>
              <a:t>y</a:t>
            </a:r>
            <a:r>
              <a:rPr sz="1600" b="1" spc="-5" dirty="0">
                <a:latin typeface="+mn-lt"/>
                <a:cs typeface="Arial"/>
              </a:rPr>
              <a:t>mer</a:t>
            </a:r>
            <a:endParaRPr sz="1600" dirty="0">
              <a:latin typeface="+mn-lt"/>
              <a:cs typeface="Arial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600" dirty="0">
              <a:latin typeface="+mn-lt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latin typeface="+mn-lt"/>
                <a:cs typeface="Arial"/>
              </a:rPr>
              <a:t>Ul</a:t>
            </a:r>
            <a:r>
              <a:rPr sz="1600" spc="5" dirty="0">
                <a:latin typeface="+mn-lt"/>
                <a:cs typeface="Arial"/>
              </a:rPr>
              <a:t>t</a:t>
            </a:r>
            <a:r>
              <a:rPr sz="1600" dirty="0">
                <a:latin typeface="+mn-lt"/>
                <a:cs typeface="Arial"/>
              </a:rPr>
              <a:t>r</a:t>
            </a:r>
            <a:r>
              <a:rPr sz="1600" spc="5" dirty="0">
                <a:latin typeface="+mn-lt"/>
                <a:cs typeface="Arial"/>
              </a:rPr>
              <a:t>a</a:t>
            </a:r>
            <a:r>
              <a:rPr sz="1600" spc="-20" dirty="0">
                <a:latin typeface="+mn-lt"/>
                <a:cs typeface="Arial"/>
              </a:rPr>
              <a:t>T</a:t>
            </a:r>
            <a:r>
              <a:rPr sz="1600" spc="5" dirty="0">
                <a:latin typeface="+mn-lt"/>
                <a:cs typeface="Arial"/>
              </a:rPr>
              <a:t>hi</a:t>
            </a:r>
            <a:r>
              <a:rPr sz="1600" dirty="0">
                <a:latin typeface="+mn-lt"/>
                <a:cs typeface="Arial"/>
              </a:rPr>
              <a:t>x</a:t>
            </a:r>
            <a:r>
              <a:rPr sz="1600" spc="-15" dirty="0">
                <a:latin typeface="+mn-lt"/>
                <a:cs typeface="Arial"/>
              </a:rPr>
              <a:t> </a:t>
            </a:r>
            <a:r>
              <a:rPr sz="1600" spc="5" dirty="0">
                <a:latin typeface="+mn-lt"/>
                <a:cs typeface="Arial"/>
              </a:rPr>
              <a:t>2</a:t>
            </a:r>
            <a:r>
              <a:rPr sz="1600" dirty="0">
                <a:latin typeface="+mn-lt"/>
                <a:cs typeface="Arial"/>
              </a:rPr>
              <a:t>0</a:t>
            </a:r>
            <a:r>
              <a:rPr sz="1600" spc="-15" dirty="0">
                <a:latin typeface="+mn-lt"/>
                <a:cs typeface="Arial"/>
              </a:rPr>
              <a:t> </a:t>
            </a:r>
            <a:r>
              <a:rPr lang="ru-RU" sz="1600" spc="-15" dirty="0">
                <a:latin typeface="+mn-lt"/>
                <a:cs typeface="Arial"/>
              </a:rPr>
              <a:t>– полимер, универсальный модификатор реологии и стабилизатор для средств личной гигиены. Благодаря улучшенной толерантности к электролитам подходит для систем на основе ПАВ. Так же придает продуктам прекрасные сенсорные характеристики</a:t>
            </a:r>
            <a:endParaRPr sz="1600" dirty="0"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lang="ru-RU" sz="1600" b="1" dirty="0">
                <a:latin typeface="+mn-lt"/>
                <a:cs typeface="Arial"/>
              </a:rPr>
              <a:t>Основные преимущества</a:t>
            </a:r>
          </a:p>
          <a:p>
            <a:pPr marL="298450" indent="-285750">
              <a:lnSpc>
                <a:spcPct val="100000"/>
              </a:lnSpc>
              <a:spcBef>
                <a:spcPts val="1385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  <a:cs typeface="Arial"/>
              </a:rPr>
              <a:t>Быстрое смачивание и набухание</a:t>
            </a:r>
            <a:endParaRPr sz="1600" dirty="0"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935" algn="l"/>
              </a:tabLst>
            </a:pPr>
            <a:r>
              <a:rPr lang="ru-RU" sz="1600" dirty="0">
                <a:latin typeface="+mn-lt"/>
                <a:cs typeface="Arial"/>
              </a:rPr>
              <a:t>Суспендирование и </a:t>
            </a:r>
            <a:r>
              <a:rPr lang="ru-RU" sz="1600" dirty="0" err="1" smtClean="0">
                <a:latin typeface="+mn-lt"/>
                <a:cs typeface="Arial"/>
              </a:rPr>
              <a:t>загущение</a:t>
            </a:r>
            <a:r>
              <a:rPr lang="ru-RU" sz="1600" dirty="0" smtClean="0">
                <a:latin typeface="+mn-lt"/>
                <a:cs typeface="Arial"/>
              </a:rPr>
              <a:t>.</a:t>
            </a:r>
            <a:endParaRPr sz="1600" dirty="0"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41935" algn="l"/>
              </a:tabLst>
            </a:pPr>
            <a:r>
              <a:rPr lang="ru-RU" sz="1600" dirty="0">
                <a:latin typeface="+mn-lt"/>
                <a:cs typeface="Arial"/>
              </a:rPr>
              <a:t>Прозрачность</a:t>
            </a:r>
            <a:endParaRPr sz="1600" dirty="0"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935" algn="l"/>
              </a:tabLst>
            </a:pPr>
            <a:r>
              <a:rPr lang="ru-RU" sz="1600" dirty="0">
                <a:latin typeface="+mn-lt"/>
                <a:cs typeface="Arial"/>
              </a:rPr>
              <a:t>Широкий диапазон рН</a:t>
            </a:r>
            <a:endParaRPr sz="1600" dirty="0"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41935" algn="l"/>
              </a:tabLst>
            </a:pPr>
            <a:r>
              <a:rPr lang="ru-RU" sz="1600" dirty="0">
                <a:latin typeface="+mn-lt"/>
                <a:cs typeface="Arial"/>
              </a:rPr>
              <a:t>Сенсорные свойства</a:t>
            </a:r>
            <a:endParaRPr sz="1600" dirty="0"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935" algn="l"/>
              </a:tabLst>
            </a:pPr>
            <a:r>
              <a:rPr lang="ru-RU" sz="1600" dirty="0">
                <a:latin typeface="+mn-lt"/>
                <a:cs typeface="Arial"/>
              </a:rPr>
              <a:t>Толерантность к электролитам</a:t>
            </a:r>
            <a:endParaRPr sz="1600" dirty="0"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41935" algn="l"/>
              </a:tabLst>
            </a:pPr>
            <a:r>
              <a:rPr lang="ru-RU" sz="1600" dirty="0">
                <a:latin typeface="+mn-lt"/>
                <a:cs typeface="Arial"/>
              </a:rPr>
              <a:t>Совместимость с ПАВ</a:t>
            </a:r>
            <a:endParaRPr sz="1600" dirty="0">
              <a:latin typeface="+mn-lt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45479" y="3154679"/>
            <a:ext cx="3112007" cy="3258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53200" y="3352799"/>
            <a:ext cx="2520696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8884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444" y="183975"/>
            <a:ext cx="7919110" cy="707885"/>
          </a:xfrm>
          <a:prstGeom prst="rect">
            <a:avLst/>
          </a:prstGeom>
        </p:spPr>
        <p:txBody>
          <a:bodyPr vert="horz" wrap="square" lIns="0" tIns="21335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 Narrow"/>
                <a:cs typeface="Arial Narrow"/>
              </a:rPr>
              <a:t>Ultr</a:t>
            </a:r>
            <a:r>
              <a:rPr spc="-20" dirty="0">
                <a:latin typeface="Arial Narrow"/>
                <a:cs typeface="Arial Narrow"/>
              </a:rPr>
              <a:t>a</a:t>
            </a:r>
            <a:r>
              <a:rPr spc="5" dirty="0">
                <a:latin typeface="Arial Narrow"/>
                <a:cs typeface="Arial Narrow"/>
              </a:rPr>
              <a:t>T</a:t>
            </a:r>
            <a:r>
              <a:rPr spc="15" dirty="0">
                <a:latin typeface="Arial Narrow"/>
                <a:cs typeface="Arial Narrow"/>
              </a:rPr>
              <a:t>h</a:t>
            </a:r>
            <a:r>
              <a:rPr spc="5" dirty="0">
                <a:latin typeface="Arial Narrow"/>
                <a:cs typeface="Arial Narrow"/>
              </a:rPr>
              <a:t>ix™</a:t>
            </a:r>
            <a:r>
              <a:rPr spc="-65" dirty="0">
                <a:latin typeface="Arial Narrow"/>
                <a:cs typeface="Arial Narrow"/>
              </a:rPr>
              <a:t> </a:t>
            </a:r>
            <a:r>
              <a:rPr spc="-10" dirty="0">
                <a:latin typeface="Arial Narrow"/>
                <a:cs typeface="Arial Narrow"/>
              </a:rPr>
              <a:t>2</a:t>
            </a:r>
            <a:r>
              <a:rPr dirty="0">
                <a:latin typeface="Arial Narrow"/>
                <a:cs typeface="Arial Narrow"/>
              </a:rPr>
              <a:t>1</a:t>
            </a:r>
            <a:r>
              <a:rPr spc="-10" dirty="0">
                <a:latin typeface="Arial Narrow"/>
                <a:cs typeface="Arial Narrow"/>
              </a:rPr>
              <a:t> </a:t>
            </a:r>
            <a:r>
              <a:rPr lang="ru-RU" spc="-10" dirty="0" smtClean="0">
                <a:latin typeface="Arial Narrow"/>
                <a:cs typeface="Arial Narrow"/>
              </a:rPr>
              <a:t>полимер</a:t>
            </a:r>
            <a:endParaRPr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0083" y="1066800"/>
            <a:ext cx="8431962" cy="4629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3175">
              <a:lnSpc>
                <a:spcPct val="100000"/>
              </a:lnSpc>
            </a:pPr>
            <a:r>
              <a:rPr sz="1600" b="1" spc="-5" dirty="0">
                <a:latin typeface="Arial" panose="020B0604020202020204" pitchFamily="34" charset="0"/>
                <a:cs typeface="Arial" panose="020B0604020202020204" pitchFamily="34" charset="0"/>
              </a:rPr>
              <a:t>INCI</a:t>
            </a:r>
            <a:r>
              <a:rPr sz="1600" b="1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5" dirty="0">
                <a:latin typeface="Arial" panose="020B0604020202020204" pitchFamily="34" charset="0"/>
                <a:cs typeface="Arial" panose="020B0604020202020204" pitchFamily="34" charset="0"/>
              </a:rPr>
              <a:t>Name:</a:t>
            </a:r>
            <a:r>
              <a:rPr sz="160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8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600" b="1" spc="-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600" b="1" spc="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600" b="1" spc="-35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600" b="1" spc="-5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600" b="1" spc="-5" dirty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sz="1600" b="1" spc="1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sz="1600" b="1" spc="-10" dirty="0">
                <a:latin typeface="Arial" panose="020B0604020202020204" pitchFamily="34" charset="0"/>
                <a:cs typeface="Arial" panose="020B0604020202020204" pitchFamily="34" charset="0"/>
              </a:rPr>
              <a:t>C1</a:t>
            </a:r>
            <a:r>
              <a:rPr sz="1600" b="1" spc="-3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600" b="1" spc="5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1600" b="1" spc="-5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600" b="1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8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600" b="1" spc="-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600" b="1" spc="5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sz="1600" b="1" spc="-35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600" b="1" spc="-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600" b="1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8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600" b="1" spc="-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600" b="1" spc="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600" b="1" spc="-35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600" b="1" spc="-5" dirty="0">
                <a:latin typeface="Arial" panose="020B0604020202020204" pitchFamily="34" charset="0"/>
                <a:cs typeface="Arial" panose="020B0604020202020204" pitchFamily="34" charset="0"/>
              </a:rPr>
              <a:t>late</a:t>
            </a:r>
            <a:r>
              <a:rPr sz="1600" b="1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5" dirty="0">
                <a:latin typeface="Arial" panose="020B0604020202020204" pitchFamily="34" charset="0"/>
                <a:cs typeface="Arial" panose="020B0604020202020204" pitchFamily="34" charset="0"/>
              </a:rPr>
              <a:t>Crossp</a:t>
            </a: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600" b="1" spc="-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600" b="1" spc="-35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600" b="1" spc="-5" dirty="0">
                <a:latin typeface="Arial" panose="020B0604020202020204" pitchFamily="34" charset="0"/>
                <a:cs typeface="Arial" panose="020B0604020202020204" pitchFamily="34" charset="0"/>
              </a:rPr>
              <a:t>mer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sz="1600" spc="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600" spc="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600" spc="5" dirty="0">
                <a:latin typeface="Arial" panose="020B0604020202020204" pitchFamily="34" charset="0"/>
                <a:cs typeface="Arial" panose="020B0604020202020204" pitchFamily="34" charset="0"/>
              </a:rPr>
              <a:t>hi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  <a:r>
              <a:rPr sz="16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5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15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spc="-15" dirty="0">
                <a:latin typeface="Arial" panose="020B0604020202020204" pitchFamily="34" charset="0"/>
                <a:cs typeface="Arial" panose="020B0604020202020204" pitchFamily="34" charset="0"/>
              </a:rPr>
              <a:t>гидрофобномодифицированный поперечно-сшитый акриловый сополимер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40" dirty="0">
                <a:latin typeface="Arial" panose="020B0604020202020204" pitchFamily="34" charset="0"/>
                <a:cs typeface="Arial" panose="020B0604020202020204" pitchFamily="34" charset="0"/>
              </a:rPr>
              <a:t>Это универсальный модификатор реологии и стабилизатор для различных применений в продуктах по уходу за волосами и кожей. Также придает великолепные сенсорные характеристики продукту</a:t>
            </a:r>
          </a:p>
          <a:p>
            <a:pPr marL="12700">
              <a:lnSpc>
                <a:spcPct val="100000"/>
              </a:lnSpc>
              <a:spcBef>
                <a:spcPts val="1390"/>
              </a:spcBef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преимущества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indent="-285750"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241935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Быстрое смачивание и набухание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41935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Суспендирование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загущение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41935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Прозрачность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935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Широкий диапазон рН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41935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Сенсорные характеристики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935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Толерантность к электролитам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41935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Совместимость с ПАВ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54879" y="3154679"/>
            <a:ext cx="4248912" cy="3029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0" y="4038600"/>
            <a:ext cx="3657600" cy="243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5668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444" y="183975"/>
            <a:ext cx="7919110" cy="646330"/>
          </a:xfrm>
          <a:prstGeom prst="rect">
            <a:avLst/>
          </a:prstGeom>
        </p:spPr>
        <p:txBody>
          <a:bodyPr vert="horz" wrap="square" lIns="0" tIns="21335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pc="5" dirty="0"/>
              <a:t>Спецификация</a:t>
            </a:r>
            <a:r>
              <a:rPr spc="-75" dirty="0"/>
              <a:t> </a:t>
            </a:r>
            <a:r>
              <a:rPr dirty="0">
                <a:latin typeface="Arial Narrow"/>
                <a:cs typeface="Arial Narrow"/>
              </a:rPr>
              <a:t>– Ultr</a:t>
            </a:r>
            <a:r>
              <a:rPr spc="-20" dirty="0">
                <a:latin typeface="Arial Narrow"/>
                <a:cs typeface="Arial Narrow"/>
              </a:rPr>
              <a:t>a</a:t>
            </a:r>
            <a:r>
              <a:rPr spc="5" dirty="0">
                <a:latin typeface="Arial Narrow"/>
                <a:cs typeface="Arial Narrow"/>
              </a:rPr>
              <a:t>T</a:t>
            </a:r>
            <a:r>
              <a:rPr spc="15" dirty="0">
                <a:latin typeface="Arial Narrow"/>
                <a:cs typeface="Arial Narrow"/>
              </a:rPr>
              <a:t>h</a:t>
            </a:r>
            <a:r>
              <a:rPr spc="5" dirty="0">
                <a:latin typeface="Arial Narrow"/>
                <a:cs typeface="Arial Narrow"/>
              </a:rPr>
              <a:t>ix™</a:t>
            </a:r>
            <a:r>
              <a:rPr spc="-45" dirty="0">
                <a:latin typeface="Arial Narrow"/>
                <a:cs typeface="Arial Narrow"/>
              </a:rPr>
              <a:t> </a:t>
            </a:r>
            <a:r>
              <a:rPr spc="-10" dirty="0">
                <a:latin typeface="Arial Narrow"/>
                <a:cs typeface="Arial Narrow"/>
              </a:rPr>
              <a:t>2</a:t>
            </a:r>
            <a:r>
              <a:rPr dirty="0">
                <a:latin typeface="Arial Narrow"/>
                <a:cs typeface="Arial Narrow"/>
              </a:rPr>
              <a:t>0</a:t>
            </a:r>
            <a:r>
              <a:rPr spc="-25" dirty="0">
                <a:latin typeface="Arial Narrow"/>
                <a:cs typeface="Arial Narrow"/>
              </a:rPr>
              <a:t> </a:t>
            </a:r>
            <a:r>
              <a:rPr lang="ru-RU" spc="-25" dirty="0">
                <a:latin typeface="Arial Narrow"/>
                <a:cs typeface="Arial Narrow"/>
              </a:rPr>
              <a:t>и</a:t>
            </a:r>
            <a:r>
              <a:rPr spc="-5" dirty="0">
                <a:latin typeface="Arial Narrow"/>
                <a:cs typeface="Arial Narrow"/>
              </a:rPr>
              <a:t> </a:t>
            </a:r>
            <a:r>
              <a:rPr spc="-10" dirty="0">
                <a:latin typeface="Arial Narrow"/>
                <a:cs typeface="Arial Narrow"/>
              </a:rPr>
              <a:t>2</a:t>
            </a:r>
            <a:r>
              <a:rPr dirty="0">
                <a:latin typeface="Arial Narrow"/>
                <a:cs typeface="Arial Narrow"/>
              </a:rPr>
              <a:t>1</a:t>
            </a:r>
            <a:r>
              <a:rPr spc="-25" dirty="0">
                <a:latin typeface="Arial Narrow"/>
                <a:cs typeface="Arial Narrow"/>
              </a:rPr>
              <a:t> </a:t>
            </a:r>
            <a:r>
              <a:rPr lang="ru-RU" spc="-25" dirty="0">
                <a:latin typeface="Arial Narrow"/>
                <a:cs typeface="Arial Narrow"/>
              </a:rPr>
              <a:t>полимеров</a:t>
            </a:r>
            <a:endParaRPr dirty="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444" y="1142346"/>
            <a:ext cx="7011034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INCI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Name: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85" dirty="0">
                <a:latin typeface="Arial"/>
                <a:cs typeface="Arial"/>
              </a:rPr>
              <a:t>A</a:t>
            </a:r>
            <a:r>
              <a:rPr sz="2000" b="1" spc="-5" dirty="0">
                <a:latin typeface="Arial"/>
                <a:cs typeface="Arial"/>
              </a:rPr>
              <a:t>c</a:t>
            </a:r>
            <a:r>
              <a:rPr sz="2000" b="1" spc="0" dirty="0">
                <a:latin typeface="Arial"/>
                <a:cs typeface="Arial"/>
              </a:rPr>
              <a:t>r</a:t>
            </a:r>
            <a:r>
              <a:rPr sz="2000" b="1" spc="-35" dirty="0">
                <a:latin typeface="Arial"/>
                <a:cs typeface="Arial"/>
              </a:rPr>
              <a:t>y</a:t>
            </a:r>
            <a:r>
              <a:rPr sz="2000" b="1" spc="-5" dirty="0">
                <a:latin typeface="Arial"/>
                <a:cs typeface="Arial"/>
              </a:rPr>
              <a:t>lates</a:t>
            </a:r>
            <a:r>
              <a:rPr sz="2000" b="1" spc="5" dirty="0">
                <a:latin typeface="Arial"/>
                <a:cs typeface="Arial"/>
              </a:rPr>
              <a:t>/</a:t>
            </a:r>
            <a:r>
              <a:rPr sz="2000" b="1" spc="-10" dirty="0">
                <a:latin typeface="Arial"/>
                <a:cs typeface="Arial"/>
              </a:rPr>
              <a:t>C1</a:t>
            </a:r>
            <a:r>
              <a:rPr sz="2000" b="1" spc="0" dirty="0">
                <a:latin typeface="Arial"/>
                <a:cs typeface="Arial"/>
              </a:rPr>
              <a:t>0</a:t>
            </a:r>
            <a:r>
              <a:rPr sz="2000" b="1" dirty="0">
                <a:latin typeface="Arial"/>
                <a:cs typeface="Arial"/>
              </a:rPr>
              <a:t>-</a:t>
            </a:r>
            <a:r>
              <a:rPr sz="2000" b="1" spc="5" dirty="0">
                <a:latin typeface="Arial"/>
                <a:cs typeface="Arial"/>
              </a:rPr>
              <a:t>3</a:t>
            </a:r>
            <a:r>
              <a:rPr sz="2000" b="1" spc="-5" dirty="0">
                <a:latin typeface="Arial"/>
                <a:cs typeface="Arial"/>
              </a:rPr>
              <a:t>0</a:t>
            </a:r>
            <a:r>
              <a:rPr sz="2000" b="1" spc="85" dirty="0">
                <a:latin typeface="Arial"/>
                <a:cs typeface="Arial"/>
              </a:rPr>
              <a:t> </a:t>
            </a:r>
            <a:r>
              <a:rPr sz="2000" b="1" spc="-80" dirty="0">
                <a:latin typeface="Arial"/>
                <a:cs typeface="Arial"/>
              </a:rPr>
              <a:t>A</a:t>
            </a:r>
            <a:r>
              <a:rPr sz="2000" b="1" spc="-5" dirty="0">
                <a:latin typeface="Arial"/>
                <a:cs typeface="Arial"/>
              </a:rPr>
              <a:t>l</a:t>
            </a:r>
            <a:r>
              <a:rPr sz="2000" b="1" spc="5" dirty="0">
                <a:latin typeface="Arial"/>
                <a:cs typeface="Arial"/>
              </a:rPr>
              <a:t>k</a:t>
            </a:r>
            <a:r>
              <a:rPr sz="2000" b="1" spc="-35" dirty="0">
                <a:latin typeface="Arial"/>
                <a:cs typeface="Arial"/>
              </a:rPr>
              <a:t>y</a:t>
            </a:r>
            <a:r>
              <a:rPr sz="2000" b="1" spc="-5" dirty="0">
                <a:latin typeface="Arial"/>
                <a:cs typeface="Arial"/>
              </a:rPr>
              <a:t>l</a:t>
            </a:r>
            <a:r>
              <a:rPr sz="2000" b="1" spc="85" dirty="0">
                <a:latin typeface="Arial"/>
                <a:cs typeface="Arial"/>
              </a:rPr>
              <a:t> </a:t>
            </a:r>
            <a:r>
              <a:rPr sz="2000" b="1" spc="-80" dirty="0">
                <a:latin typeface="Arial"/>
                <a:cs typeface="Arial"/>
              </a:rPr>
              <a:t>A</a:t>
            </a:r>
            <a:r>
              <a:rPr sz="2000" b="1" spc="-5" dirty="0">
                <a:latin typeface="Arial"/>
                <a:cs typeface="Arial"/>
              </a:rPr>
              <a:t>c</a:t>
            </a:r>
            <a:r>
              <a:rPr sz="2000" b="1" spc="0" dirty="0">
                <a:latin typeface="Arial"/>
                <a:cs typeface="Arial"/>
              </a:rPr>
              <a:t>r</a:t>
            </a:r>
            <a:r>
              <a:rPr sz="2000" b="1" spc="-35" dirty="0">
                <a:latin typeface="Arial"/>
                <a:cs typeface="Arial"/>
              </a:rPr>
              <a:t>y</a:t>
            </a:r>
            <a:r>
              <a:rPr sz="2000" b="1" spc="-5" dirty="0">
                <a:latin typeface="Arial"/>
                <a:cs typeface="Arial"/>
              </a:rPr>
              <a:t>late</a:t>
            </a:r>
            <a:r>
              <a:rPr sz="2000" b="1" spc="1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Crossp</a:t>
            </a:r>
            <a:r>
              <a:rPr sz="2000" b="1" dirty="0">
                <a:latin typeface="Arial"/>
                <a:cs typeface="Arial"/>
              </a:rPr>
              <a:t>o</a:t>
            </a:r>
            <a:r>
              <a:rPr sz="2000" b="1" spc="-5" dirty="0">
                <a:latin typeface="Arial"/>
                <a:cs typeface="Arial"/>
              </a:rPr>
              <a:t>l</a:t>
            </a:r>
            <a:r>
              <a:rPr sz="2000" b="1" spc="-35" dirty="0">
                <a:latin typeface="Arial"/>
                <a:cs typeface="Arial"/>
              </a:rPr>
              <a:t>y</a:t>
            </a:r>
            <a:r>
              <a:rPr sz="2000" b="1" spc="-5" dirty="0">
                <a:latin typeface="Arial"/>
                <a:cs typeface="Arial"/>
              </a:rPr>
              <a:t>mer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381112"/>
              </p:ext>
            </p:extLst>
          </p:nvPr>
        </p:nvGraphicFramePr>
        <p:xfrm>
          <a:off x="298450" y="1587500"/>
          <a:ext cx="8153400" cy="45313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305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6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Параметр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49F4D"/>
                    </a:solidFill>
                  </a:tcPr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Ul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™</a:t>
                      </a:r>
                      <a:r>
                        <a:rPr sz="140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полимер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49F4D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Ul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™</a:t>
                      </a:r>
                      <a:r>
                        <a:rPr sz="140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полимер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49F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ru-RU" sz="1400" spc="5" dirty="0">
                          <a:latin typeface="Arial"/>
                          <a:cs typeface="Arial"/>
                        </a:rPr>
                        <a:t>Внешний вид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6880">
                        <a:lnSpc>
                          <a:spcPct val="100000"/>
                        </a:lnSpc>
                      </a:pPr>
                      <a:r>
                        <a:rPr lang="ru-RU" sz="1400" spc="-10" dirty="0">
                          <a:latin typeface="Arial"/>
                          <a:cs typeface="Arial"/>
                        </a:rPr>
                        <a:t>Воздушный,</a:t>
                      </a:r>
                      <a:r>
                        <a:rPr lang="ru-RU" sz="1400" spc="-10" baseline="0" dirty="0">
                          <a:latin typeface="Arial"/>
                          <a:cs typeface="Arial"/>
                        </a:rPr>
                        <a:t> белый порошок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6880">
                        <a:lnSpc>
                          <a:spcPct val="100000"/>
                        </a:lnSpc>
                      </a:pPr>
                      <a:r>
                        <a:rPr lang="ru-RU" sz="1400" spc="-10" dirty="0">
                          <a:latin typeface="Arial"/>
                          <a:cs typeface="Arial"/>
                        </a:rPr>
                        <a:t>Воздушный,</a:t>
                      </a:r>
                      <a:r>
                        <a:rPr lang="ru-RU" sz="1400" spc="-10" baseline="0" dirty="0">
                          <a:latin typeface="Arial"/>
                          <a:cs typeface="Arial"/>
                        </a:rPr>
                        <a:t> белый порошок</a:t>
                      </a:r>
                      <a:endParaRPr lang="ru-RU"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ru-RU" sz="1400" spc="-65" dirty="0">
                          <a:latin typeface="Arial"/>
                          <a:cs typeface="Arial"/>
                        </a:rPr>
                        <a:t>Время смачивания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400" spc="10" dirty="0">
                          <a:latin typeface="Arial"/>
                          <a:cs typeface="Arial"/>
                        </a:rPr>
                        <a:t>мин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49F4D"/>
                    </a:solidFill>
                  </a:tcPr>
                </a:tc>
                <a:tc>
                  <a:txBody>
                    <a:bodyPr/>
                    <a:lstStyle/>
                    <a:p>
                      <a:pPr marL="2692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≤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400" spc="10" dirty="0">
                          <a:latin typeface="Arial"/>
                          <a:cs typeface="Arial"/>
                        </a:rPr>
                        <a:t>мин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(3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400" spc="5" dirty="0">
                          <a:latin typeface="Arial"/>
                          <a:cs typeface="Arial"/>
                        </a:rPr>
                        <a:t>вода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.,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°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C)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49F4D"/>
                    </a:solidFill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≤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400" spc="-10" dirty="0">
                          <a:latin typeface="Arial"/>
                          <a:cs typeface="Arial"/>
                        </a:rPr>
                        <a:t>мин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(0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14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400" spc="25" dirty="0">
                          <a:latin typeface="Arial"/>
                          <a:cs typeface="Arial"/>
                        </a:rPr>
                        <a:t>вода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°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C)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49F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487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ru-RU" sz="1400" spc="-20" dirty="0">
                          <a:latin typeface="Arial"/>
                          <a:cs typeface="Arial"/>
                        </a:rPr>
                        <a:t>Вязкость</a:t>
                      </a:r>
                      <a:r>
                        <a:rPr sz="14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400" spc="1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s,</a:t>
                      </a:r>
                      <a:r>
                        <a:rPr sz="14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°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47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4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77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4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(</a:t>
                      </a:r>
                      <a:r>
                        <a:rPr lang="ru-RU" sz="1400" spc="-10" dirty="0">
                          <a:latin typeface="Arial"/>
                          <a:cs typeface="Arial"/>
                        </a:rPr>
                        <a:t>нейтрализованный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14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400" spc="25" dirty="0" err="1">
                          <a:latin typeface="Arial"/>
                          <a:cs typeface="Arial"/>
                        </a:rPr>
                        <a:t>водн</a:t>
                      </a:r>
                      <a:r>
                        <a:rPr lang="ru-RU" sz="1400" spc="25" dirty="0">
                          <a:latin typeface="Arial"/>
                          <a:cs typeface="Arial"/>
                        </a:rPr>
                        <a:t>.</a:t>
                      </a:r>
                      <a:r>
                        <a:rPr lang="ru-RU" sz="1400" spc="25" baseline="0" dirty="0">
                          <a:latin typeface="Arial"/>
                          <a:cs typeface="Arial"/>
                        </a:rPr>
                        <a:t> р-р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)</a:t>
                      </a:r>
                    </a:p>
                    <a:p>
                      <a:pPr marL="180975" marR="120014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≥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400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(</a:t>
                      </a:r>
                      <a:r>
                        <a:rPr lang="ru-RU" sz="1400" spc="-10" dirty="0">
                          <a:latin typeface="Arial"/>
                          <a:cs typeface="Arial"/>
                        </a:rPr>
                        <a:t>нейтрал.</a:t>
                      </a:r>
                      <a:r>
                        <a:rPr sz="14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14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400" spc="25" dirty="0" err="1">
                          <a:latin typeface="Arial"/>
                          <a:cs typeface="Arial"/>
                        </a:rPr>
                        <a:t>водн</a:t>
                      </a:r>
                      <a:r>
                        <a:rPr lang="ru-RU" sz="1400" spc="25" dirty="0">
                          <a:latin typeface="Arial"/>
                          <a:cs typeface="Arial"/>
                        </a:rPr>
                        <a:t>.,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400" dirty="0">
                          <a:latin typeface="Arial"/>
                          <a:cs typeface="Arial"/>
                        </a:rPr>
                        <a:t>р-р с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Cl)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45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4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65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0</a:t>
                      </a:r>
                    </a:p>
                    <a:p>
                      <a:pPr marL="300990" marR="29019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(</a:t>
                      </a:r>
                      <a:r>
                        <a:rPr lang="ru-RU" sz="1400" spc="-10" dirty="0">
                          <a:latin typeface="Arial"/>
                          <a:cs typeface="Arial"/>
                        </a:rPr>
                        <a:t>нейтрал.</a:t>
                      </a:r>
                      <a:r>
                        <a:rPr lang="ru-RU" sz="1400" spc="90" dirty="0">
                          <a:latin typeface="Arial"/>
                          <a:cs typeface="Arial"/>
                        </a:rPr>
                        <a:t> 0,5</a:t>
                      </a:r>
                      <a:r>
                        <a:rPr lang="ru-RU" sz="1400" dirty="0">
                          <a:latin typeface="Arial"/>
                          <a:cs typeface="Arial"/>
                        </a:rPr>
                        <a:t>%</a:t>
                      </a:r>
                      <a:r>
                        <a:rPr lang="ru-RU" sz="14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400" spc="25" dirty="0" err="1">
                          <a:latin typeface="Arial"/>
                          <a:cs typeface="Arial"/>
                        </a:rPr>
                        <a:t>водн</a:t>
                      </a:r>
                      <a:r>
                        <a:rPr lang="ru-RU" sz="1400" spc="25" dirty="0">
                          <a:latin typeface="Arial"/>
                          <a:cs typeface="Arial"/>
                        </a:rPr>
                        <a:t>.,</a:t>
                      </a:r>
                      <a:r>
                        <a:rPr lang="ru-RU" sz="1400" dirty="0">
                          <a:latin typeface="Arial"/>
                          <a:cs typeface="Arial"/>
                        </a:rPr>
                        <a:t> р-р)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ru-RU" sz="1400" spc="5" dirty="0">
                          <a:latin typeface="Arial"/>
                          <a:cs typeface="Arial"/>
                        </a:rPr>
                        <a:t>Прозрачность раствора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14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spc="1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issio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nm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49F4D"/>
                    </a:solidFill>
                  </a:tcPr>
                </a:tc>
                <a:tc>
                  <a:txBody>
                    <a:bodyPr/>
                    <a:lstStyle/>
                    <a:p>
                      <a:pPr marL="46164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≥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(1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14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400" spc="25" dirty="0">
                          <a:latin typeface="Arial"/>
                          <a:cs typeface="Arial"/>
                        </a:rPr>
                        <a:t>вода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5°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C)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49F4D"/>
                    </a:solidFill>
                  </a:tcPr>
                </a:tc>
                <a:tc>
                  <a:txBody>
                    <a:bodyPr/>
                    <a:lstStyle/>
                    <a:p>
                      <a:pPr marL="28892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≥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(0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14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400" spc="25" dirty="0">
                          <a:latin typeface="Arial"/>
                          <a:cs typeface="Arial"/>
                        </a:rPr>
                        <a:t>вода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5°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C)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49F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Arial"/>
                          <a:cs typeface="Arial"/>
                        </a:rPr>
                        <a:t>Остаточная акриловая к-та</a:t>
                      </a:r>
                      <a:r>
                        <a:rPr sz="14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≤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≤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Arial"/>
                          <a:cs typeface="Arial"/>
                        </a:rPr>
                        <a:t>Остаточный</a:t>
                      </a:r>
                      <a:r>
                        <a:rPr lang="ru-RU" sz="1400" baseline="0" dirty="0">
                          <a:latin typeface="Arial"/>
                          <a:cs typeface="Arial"/>
                        </a:rPr>
                        <a:t> Этилацетат-циклогексан</a:t>
                      </a:r>
                      <a:r>
                        <a:rPr sz="14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49F4D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≤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49F4D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≤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49F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Arial"/>
                          <a:cs typeface="Arial"/>
                        </a:rPr>
                        <a:t>Потери</a:t>
                      </a:r>
                      <a:r>
                        <a:rPr lang="ru-RU" sz="1400" baseline="0" dirty="0">
                          <a:latin typeface="Arial"/>
                          <a:cs typeface="Arial"/>
                        </a:rPr>
                        <a:t> при высушивании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≤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.0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≤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.0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b+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Hg+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400" spc="1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400" spc="25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g)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49F4D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≤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49F4D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≤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49F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068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554182" y="1295401"/>
            <a:ext cx="7919110" cy="480060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Модификаторы реологии/загустители применяются в рецептурах косметических средств для:</a:t>
            </a:r>
          </a:p>
          <a:p>
            <a:pPr marL="285750" indent="-285750"/>
            <a:r>
              <a:rPr lang="ru-RU" sz="1600" dirty="0" smtClean="0"/>
              <a:t>Обеспечения </a:t>
            </a:r>
            <a:r>
              <a:rPr lang="ru-RU" sz="1600" dirty="0"/>
              <a:t>стабильности и однородности продукта </a:t>
            </a:r>
          </a:p>
          <a:p>
            <a:pPr marL="285750" indent="-285750"/>
            <a:r>
              <a:rPr lang="ru-RU" sz="1600" dirty="0"/>
              <a:t>Направленной доставки активных компонентов</a:t>
            </a:r>
          </a:p>
          <a:p>
            <a:pPr marL="285750" indent="-285750"/>
            <a:r>
              <a:rPr lang="ru-RU" sz="1600" dirty="0"/>
              <a:t>Суспендирования/подвешивания частиц (глитеров, пигментов, капсул, абразивов); 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Стабилизации и улучшения качества пены</a:t>
            </a:r>
            <a:r>
              <a:rPr lang="ru-RU" sz="1600" dirty="0" smtClean="0"/>
              <a:t>;</a:t>
            </a:r>
          </a:p>
          <a:p>
            <a:pPr marL="285750" indent="-285750"/>
            <a:r>
              <a:rPr lang="ru-RU" sz="1600" dirty="0"/>
              <a:t>Обеспечения требуемых органолептических, тактильных и эстетических свойств продукта</a:t>
            </a:r>
            <a:r>
              <a:rPr lang="ru-RU" sz="1600" dirty="0" smtClean="0"/>
              <a:t>;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0" indent="0">
              <a:buNone/>
            </a:pPr>
            <a:r>
              <a:rPr lang="ru-RU" sz="1800" dirty="0"/>
              <a:t>Выбор модификатора реологии определяется различными факторами: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значением рН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содержанием воды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типом рецептуры и ингредиентами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технологическими параметрами производства </a:t>
            </a:r>
          </a:p>
          <a:p>
            <a:endParaRPr lang="en-US" sz="1600" b="0" dirty="0"/>
          </a:p>
          <a:p>
            <a:endParaRPr lang="uk-UA" sz="1600" b="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758825"/>
          </a:xfrm>
        </p:spPr>
        <p:txBody>
          <a:bodyPr>
            <a:noAutofit/>
          </a:bodyPr>
          <a:lstStyle/>
          <a:p>
            <a:r>
              <a:rPr lang="ru-RU" sz="2800" b="1" dirty="0"/>
              <a:t>Модификаторы реологии/загустители компании </a:t>
            </a:r>
            <a:r>
              <a:rPr lang="en-US" sz="2800" b="1" dirty="0"/>
              <a:t>ASHLAND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16474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0045" y="0"/>
            <a:ext cx="7919110" cy="707885"/>
          </a:xfrm>
          <a:prstGeom prst="rect">
            <a:avLst/>
          </a:prstGeom>
        </p:spPr>
        <p:txBody>
          <a:bodyPr vert="horz" wrap="square" lIns="0" tIns="21335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pc="5" dirty="0"/>
              <a:t>Применение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81000" y="914400"/>
            <a:ext cx="4038600" cy="4957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ct val="100000"/>
              </a:lnSpc>
            </a:pPr>
            <a:r>
              <a:rPr sz="1600" b="1" spc="-5" dirty="0"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600" b="1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600" b="1" spc="-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600" b="1" spc="2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600" b="1" spc="-5" dirty="0">
                <a:latin typeface="Arial" panose="020B0604020202020204" pitchFamily="34" charset="0"/>
                <a:cs typeface="Arial" panose="020B0604020202020204" pitchFamily="34" charset="0"/>
              </a:rPr>
              <a:t>hix™</a:t>
            </a:r>
            <a:r>
              <a:rPr sz="16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5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sz="160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spc="5" dirty="0">
                <a:latin typeface="Arial" panose="020B0604020202020204" pitchFamily="34" charset="0"/>
                <a:cs typeface="Arial" panose="020B0604020202020204" pitchFamily="34" charset="0"/>
              </a:rPr>
              <a:t>полимер</a:t>
            </a:r>
          </a:p>
          <a:p>
            <a:pPr marL="15875">
              <a:lnSpc>
                <a:spcPct val="100000"/>
              </a:lnSpc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Системы на основе ПАВ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marR="5080" indent="-2286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41935" algn="l"/>
              </a:tabLst>
            </a:pP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hi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-15" dirty="0">
                <a:latin typeface="Arial" panose="020B0604020202020204" pitchFamily="34" charset="0"/>
                <a:cs typeface="Arial" panose="020B0604020202020204" pitchFamily="34" charset="0"/>
              </a:rPr>
              <a:t>полимер может использоваться в шампунях для стабилизации маслорастворимых ингредиентов таких как силиконы и натуральные масла. Не оказывает отрицательного влияния на распределение силиконов.</a:t>
            </a: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41935" algn="l"/>
              </a:tabLs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Прекрасные суспенздирующие свойства позволяют использовать полимер для стабилизации капсул и пигментов, улучшая внешний вид продукта</a:t>
            </a:r>
          </a:p>
          <a:p>
            <a:pPr>
              <a:lnSpc>
                <a:spcPct val="100000"/>
              </a:lnSpc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lang="ru-RU" sz="1200" b="1" spc="-10" dirty="0">
                <a:latin typeface="Arial" panose="020B0604020202020204" pitchFamily="34" charset="0"/>
                <a:cs typeface="Arial" panose="020B0604020202020204" pitchFamily="34" charset="0"/>
              </a:rPr>
              <a:t>Гели, крема, лосьоны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41935" algn="l"/>
              </a:tabLst>
            </a:pP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Ultra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-20" dirty="0">
                <a:latin typeface="Arial" panose="020B0604020202020204" pitchFamily="34" charset="0"/>
                <a:cs typeface="Arial" panose="020B0604020202020204" pitchFamily="34" charset="0"/>
              </a:rPr>
              <a:t>полимер может использоваться для рецептур кристально прозрачных гелей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935" algn="l"/>
              </a:tabLs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Применим для прозрачных водно-спиртовых гелей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41935" algn="l"/>
              </a:tabLs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Может быть использован в кремах и лосьонах для улучшения сенсорных свойств </a:t>
            </a: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41935" algn="l"/>
              </a:tabLs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Так же улучшает эмульсионную стабильность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Благодаря толерантности к электролитам,  показывают хорошую совместимость с натуральными ингредиентами.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4953000" y="1109087"/>
            <a:ext cx="3707002" cy="4301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ct val="100000"/>
              </a:lnSpc>
            </a:pPr>
            <a:r>
              <a:rPr sz="1600" b="1" spc="-5" dirty="0"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600" b="1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600" b="1" spc="-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600" b="1" spc="2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600" b="1" spc="-5" dirty="0">
                <a:latin typeface="Arial" panose="020B0604020202020204" pitchFamily="34" charset="0"/>
                <a:cs typeface="Arial" panose="020B0604020202020204" pitchFamily="34" charset="0"/>
              </a:rPr>
              <a:t>hix™</a:t>
            </a:r>
            <a:r>
              <a:rPr sz="16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5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sz="160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spc="-5" dirty="0">
                <a:latin typeface="Arial" panose="020B0604020202020204" pitchFamily="34" charset="0"/>
                <a:cs typeface="Arial" panose="020B0604020202020204" pitchFamily="34" charset="0"/>
              </a:rPr>
              <a:t>полимер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ru-RU" sz="1200" b="1" spc="-10" dirty="0">
                <a:latin typeface="Arial" panose="020B0604020202020204" pitchFamily="34" charset="0"/>
                <a:cs typeface="Arial" panose="020B0604020202020204" pitchFamily="34" charset="0"/>
              </a:rPr>
              <a:t>Гели</a:t>
            </a: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2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20" dirty="0">
                <a:latin typeface="Arial" panose="020B0604020202020204" pitchFamily="34" charset="0"/>
                <a:cs typeface="Arial" panose="020B0604020202020204" pitchFamily="34" charset="0"/>
              </a:rPr>
              <a:t>крема и лосьоны</a:t>
            </a:r>
          </a:p>
          <a:p>
            <a:pPr marL="12700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Средства для санитарной обработки рук</a:t>
            </a:r>
          </a:p>
          <a:p>
            <a:pPr marL="12700">
              <a:lnSpc>
                <a:spcPct val="100000"/>
              </a:lnSpc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41935" algn="l"/>
              </a:tabLst>
            </a:pP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hi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5" dirty="0">
                <a:latin typeface="Arial" panose="020B0604020202020204" pitchFamily="34" charset="0"/>
                <a:cs typeface="Arial" panose="020B0604020202020204" pitchFamily="34" charset="0"/>
              </a:rPr>
              <a:t>полимер можно использовать для кристально прозрачных гелей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935" algn="l"/>
              </a:tabLs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Может применятся в кремах и лосьонах для улучшения сенсорных характеристик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41935" algn="l"/>
              </a:tabLs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Улучшает стабильность эмульсии</a:t>
            </a:r>
          </a:p>
          <a:p>
            <a:pPr marL="12700">
              <a:lnSpc>
                <a:spcPct val="100000"/>
              </a:lnSpc>
              <a:spcBef>
                <a:spcPts val="645"/>
              </a:spcBef>
              <a:tabLst>
                <a:tab pos="241935" algn="l"/>
              </a:tabLst>
            </a:pP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spcBef>
                <a:spcPts val="645"/>
              </a:spcBef>
              <a:tabLst>
                <a:tab pos="241935" algn="l"/>
              </a:tabLst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Солнцезащитные лосьоны</a:t>
            </a:r>
          </a:p>
          <a:p>
            <a:pPr marL="12700">
              <a:lnSpc>
                <a:spcPct val="100000"/>
              </a:lnSpc>
              <a:spcBef>
                <a:spcPts val="645"/>
              </a:spcBef>
              <a:tabLst>
                <a:tab pos="241935" algn="l"/>
              </a:tabLst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Шампуни</a:t>
            </a:r>
          </a:p>
          <a:p>
            <a:pPr marL="12700">
              <a:lnSpc>
                <a:spcPct val="100000"/>
              </a:lnSpc>
              <a:spcBef>
                <a:spcPts val="645"/>
              </a:spcBef>
              <a:tabLst>
                <a:tab pos="241935" algn="l"/>
              </a:tabLst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Гели для душа</a:t>
            </a:r>
          </a:p>
          <a:p>
            <a:pPr>
              <a:lnSpc>
                <a:spcPct val="100000"/>
              </a:lnSpc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Благодаря толерантности к электролитам, показывают хорошую совместимость с натуральными ингредиентами.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732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444" y="183975"/>
            <a:ext cx="7919110" cy="651454"/>
          </a:xfrm>
          <a:prstGeom prst="rect">
            <a:avLst/>
          </a:prstGeom>
        </p:spPr>
        <p:txBody>
          <a:bodyPr vert="horz" wrap="square" lIns="0" tIns="218434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800" dirty="0"/>
              <a:t>Зависимость вязкости от дозировки</a:t>
            </a:r>
            <a:endParaRPr sz="2800" dirty="0"/>
          </a:p>
        </p:txBody>
      </p:sp>
      <p:sp>
        <p:nvSpPr>
          <p:cNvPr id="3" name="object 3"/>
          <p:cNvSpPr/>
          <p:nvPr/>
        </p:nvSpPr>
        <p:spPr>
          <a:xfrm>
            <a:off x="5524500" y="2007107"/>
            <a:ext cx="0" cy="2392680"/>
          </a:xfrm>
          <a:custGeom>
            <a:avLst/>
            <a:gdLst/>
            <a:ahLst/>
            <a:cxnLst/>
            <a:rect l="l" t="t" r="r" b="b"/>
            <a:pathLst>
              <a:path h="2392679">
                <a:moveTo>
                  <a:pt x="0" y="2392679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24500" y="4399788"/>
            <a:ext cx="2719070" cy="0"/>
          </a:xfrm>
          <a:custGeom>
            <a:avLst/>
            <a:gdLst/>
            <a:ahLst/>
            <a:cxnLst/>
            <a:rect l="l" t="t" r="r" b="b"/>
            <a:pathLst>
              <a:path w="2719070">
                <a:moveTo>
                  <a:pt x="0" y="0"/>
                </a:moveTo>
                <a:lnTo>
                  <a:pt x="271881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46420" y="4399788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0"/>
                </a:moveTo>
                <a:lnTo>
                  <a:pt x="0" y="2743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93308" y="4399788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0"/>
                </a:moveTo>
                <a:lnTo>
                  <a:pt x="0" y="2743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43244" y="4399788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0"/>
                </a:moveTo>
                <a:lnTo>
                  <a:pt x="0" y="2743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90132" y="4399788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0"/>
                </a:moveTo>
                <a:lnTo>
                  <a:pt x="0" y="2743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37019" y="4399788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0"/>
                </a:moveTo>
                <a:lnTo>
                  <a:pt x="0" y="2743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83907" y="4399788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0"/>
                </a:moveTo>
                <a:lnTo>
                  <a:pt x="0" y="2743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30795" y="4399788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0"/>
                </a:moveTo>
                <a:lnTo>
                  <a:pt x="0" y="2743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77683" y="4399788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0"/>
                </a:moveTo>
                <a:lnTo>
                  <a:pt x="0" y="2743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4571" y="4399788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0"/>
                </a:moveTo>
                <a:lnTo>
                  <a:pt x="0" y="2743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71459" y="4399788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0"/>
                </a:moveTo>
                <a:lnTo>
                  <a:pt x="0" y="2743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18347" y="4399788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0"/>
                </a:moveTo>
                <a:lnTo>
                  <a:pt x="0" y="2743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43316" y="4399788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0"/>
                </a:moveTo>
                <a:lnTo>
                  <a:pt x="0" y="2743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46420" y="2141220"/>
            <a:ext cx="2472055" cy="2139950"/>
          </a:xfrm>
          <a:custGeom>
            <a:avLst/>
            <a:gdLst/>
            <a:ahLst/>
            <a:cxnLst/>
            <a:rect l="l" t="t" r="r" b="b"/>
            <a:pathLst>
              <a:path w="2472054" h="2139950">
                <a:moveTo>
                  <a:pt x="0" y="2139696"/>
                </a:moveTo>
                <a:lnTo>
                  <a:pt x="246887" y="1929383"/>
                </a:lnTo>
                <a:lnTo>
                  <a:pt x="496824" y="1792223"/>
                </a:lnTo>
                <a:lnTo>
                  <a:pt x="743712" y="1691639"/>
                </a:lnTo>
                <a:lnTo>
                  <a:pt x="990600" y="1591055"/>
                </a:lnTo>
                <a:lnTo>
                  <a:pt x="1237487" y="1353312"/>
                </a:lnTo>
                <a:lnTo>
                  <a:pt x="1484376" y="1121664"/>
                </a:lnTo>
                <a:lnTo>
                  <a:pt x="1731263" y="905255"/>
                </a:lnTo>
                <a:lnTo>
                  <a:pt x="1978152" y="658367"/>
                </a:lnTo>
                <a:lnTo>
                  <a:pt x="2225039" y="371855"/>
                </a:lnTo>
                <a:lnTo>
                  <a:pt x="2471928" y="0"/>
                </a:lnTo>
              </a:path>
            </a:pathLst>
          </a:custGeom>
          <a:ln w="27432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03747" y="4236973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0" y="42671"/>
                </a:lnTo>
                <a:lnTo>
                  <a:pt x="42672" y="85343"/>
                </a:lnTo>
                <a:lnTo>
                  <a:pt x="85343" y="42671"/>
                </a:lnTo>
                <a:lnTo>
                  <a:pt x="42672" y="0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03747" y="4236973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85343" y="42671"/>
                </a:lnTo>
                <a:lnTo>
                  <a:pt x="42672" y="85343"/>
                </a:lnTo>
                <a:lnTo>
                  <a:pt x="0" y="42671"/>
                </a:lnTo>
                <a:lnTo>
                  <a:pt x="42672" y="0"/>
                </a:lnTo>
                <a:close/>
              </a:path>
            </a:pathLst>
          </a:custGeom>
          <a:ln w="9144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50635" y="402666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0" y="42671"/>
                </a:lnTo>
                <a:lnTo>
                  <a:pt x="42672" y="85343"/>
                </a:lnTo>
                <a:lnTo>
                  <a:pt x="85343" y="42671"/>
                </a:lnTo>
                <a:lnTo>
                  <a:pt x="42672" y="0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50635" y="402666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85343" y="42671"/>
                </a:lnTo>
                <a:lnTo>
                  <a:pt x="42672" y="85343"/>
                </a:lnTo>
                <a:lnTo>
                  <a:pt x="0" y="42671"/>
                </a:lnTo>
                <a:lnTo>
                  <a:pt x="42672" y="0"/>
                </a:lnTo>
                <a:close/>
              </a:path>
            </a:pathLst>
          </a:custGeom>
          <a:ln w="9144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00571" y="388950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0" y="42672"/>
                </a:lnTo>
                <a:lnTo>
                  <a:pt x="42672" y="85343"/>
                </a:lnTo>
                <a:lnTo>
                  <a:pt x="85343" y="42672"/>
                </a:lnTo>
                <a:lnTo>
                  <a:pt x="42672" y="0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00571" y="388950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85343" y="42672"/>
                </a:lnTo>
                <a:lnTo>
                  <a:pt x="42672" y="85343"/>
                </a:lnTo>
                <a:lnTo>
                  <a:pt x="0" y="42672"/>
                </a:lnTo>
                <a:lnTo>
                  <a:pt x="42672" y="0"/>
                </a:lnTo>
                <a:close/>
              </a:path>
            </a:pathLst>
          </a:custGeom>
          <a:ln w="9144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47459" y="378891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0" y="42671"/>
                </a:lnTo>
                <a:lnTo>
                  <a:pt x="42672" y="85343"/>
                </a:lnTo>
                <a:lnTo>
                  <a:pt x="85343" y="42671"/>
                </a:lnTo>
                <a:lnTo>
                  <a:pt x="42672" y="0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47459" y="378891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85343" y="42671"/>
                </a:lnTo>
                <a:lnTo>
                  <a:pt x="42672" y="85343"/>
                </a:lnTo>
                <a:lnTo>
                  <a:pt x="0" y="42671"/>
                </a:lnTo>
                <a:lnTo>
                  <a:pt x="42672" y="0"/>
                </a:lnTo>
                <a:close/>
              </a:path>
            </a:pathLst>
          </a:custGeom>
          <a:ln w="9144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94347" y="3688334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0" y="42672"/>
                </a:lnTo>
                <a:lnTo>
                  <a:pt x="42672" y="85344"/>
                </a:lnTo>
                <a:lnTo>
                  <a:pt x="85344" y="42672"/>
                </a:lnTo>
                <a:lnTo>
                  <a:pt x="42672" y="0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94347" y="3688334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85344" y="42672"/>
                </a:lnTo>
                <a:lnTo>
                  <a:pt x="42672" y="85344"/>
                </a:lnTo>
                <a:lnTo>
                  <a:pt x="0" y="42672"/>
                </a:lnTo>
                <a:lnTo>
                  <a:pt x="42672" y="0"/>
                </a:lnTo>
                <a:close/>
              </a:path>
            </a:pathLst>
          </a:custGeom>
          <a:ln w="9144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41235" y="345059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0" y="42672"/>
                </a:lnTo>
                <a:lnTo>
                  <a:pt x="42672" y="85344"/>
                </a:lnTo>
                <a:lnTo>
                  <a:pt x="85344" y="42672"/>
                </a:lnTo>
                <a:lnTo>
                  <a:pt x="42672" y="0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41235" y="345059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85344" y="42672"/>
                </a:lnTo>
                <a:lnTo>
                  <a:pt x="42672" y="85344"/>
                </a:lnTo>
                <a:lnTo>
                  <a:pt x="0" y="42672"/>
                </a:lnTo>
                <a:lnTo>
                  <a:pt x="42672" y="0"/>
                </a:lnTo>
                <a:close/>
              </a:path>
            </a:pathLst>
          </a:custGeom>
          <a:ln w="9144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88123" y="321894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0" y="42672"/>
                </a:lnTo>
                <a:lnTo>
                  <a:pt x="42672" y="85344"/>
                </a:lnTo>
                <a:lnTo>
                  <a:pt x="85344" y="42672"/>
                </a:lnTo>
                <a:lnTo>
                  <a:pt x="42672" y="0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88123" y="321894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85344" y="42672"/>
                </a:lnTo>
                <a:lnTo>
                  <a:pt x="42672" y="85344"/>
                </a:lnTo>
                <a:lnTo>
                  <a:pt x="0" y="42672"/>
                </a:lnTo>
                <a:lnTo>
                  <a:pt x="42672" y="0"/>
                </a:lnTo>
                <a:close/>
              </a:path>
            </a:pathLst>
          </a:custGeom>
          <a:ln w="9144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35011" y="3002533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0" y="42671"/>
                </a:lnTo>
                <a:lnTo>
                  <a:pt x="42672" y="85343"/>
                </a:lnTo>
                <a:lnTo>
                  <a:pt x="85344" y="42671"/>
                </a:lnTo>
                <a:lnTo>
                  <a:pt x="42672" y="0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35011" y="3002533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85344" y="42671"/>
                </a:lnTo>
                <a:lnTo>
                  <a:pt x="42672" y="85343"/>
                </a:lnTo>
                <a:lnTo>
                  <a:pt x="0" y="42671"/>
                </a:lnTo>
                <a:lnTo>
                  <a:pt x="42672" y="0"/>
                </a:lnTo>
                <a:close/>
              </a:path>
            </a:pathLst>
          </a:custGeom>
          <a:ln w="9144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581900" y="275564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0" y="42671"/>
                </a:lnTo>
                <a:lnTo>
                  <a:pt x="42672" y="85343"/>
                </a:lnTo>
                <a:lnTo>
                  <a:pt x="85344" y="42671"/>
                </a:lnTo>
                <a:lnTo>
                  <a:pt x="42672" y="0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581900" y="275564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85344" y="42671"/>
                </a:lnTo>
                <a:lnTo>
                  <a:pt x="42672" y="85343"/>
                </a:lnTo>
                <a:lnTo>
                  <a:pt x="0" y="42671"/>
                </a:lnTo>
                <a:lnTo>
                  <a:pt x="42672" y="0"/>
                </a:lnTo>
                <a:close/>
              </a:path>
            </a:pathLst>
          </a:custGeom>
          <a:ln w="9144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828788" y="2469133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1" y="0"/>
                </a:moveTo>
                <a:lnTo>
                  <a:pt x="0" y="42671"/>
                </a:lnTo>
                <a:lnTo>
                  <a:pt x="42671" y="85343"/>
                </a:lnTo>
                <a:lnTo>
                  <a:pt x="85343" y="42671"/>
                </a:lnTo>
                <a:lnTo>
                  <a:pt x="42671" y="0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828788" y="2469133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1" y="0"/>
                </a:moveTo>
                <a:lnTo>
                  <a:pt x="85343" y="42671"/>
                </a:lnTo>
                <a:lnTo>
                  <a:pt x="42671" y="85343"/>
                </a:lnTo>
                <a:lnTo>
                  <a:pt x="0" y="42671"/>
                </a:lnTo>
                <a:lnTo>
                  <a:pt x="42671" y="0"/>
                </a:lnTo>
                <a:close/>
              </a:path>
            </a:pathLst>
          </a:custGeom>
          <a:ln w="9144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075676" y="209727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0" y="42672"/>
                </a:lnTo>
                <a:lnTo>
                  <a:pt x="42672" y="85344"/>
                </a:lnTo>
                <a:lnTo>
                  <a:pt x="85344" y="42672"/>
                </a:lnTo>
                <a:lnTo>
                  <a:pt x="42672" y="0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075676" y="209727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85344" y="42672"/>
                </a:lnTo>
                <a:lnTo>
                  <a:pt x="42672" y="85344"/>
                </a:lnTo>
                <a:lnTo>
                  <a:pt x="0" y="42672"/>
                </a:lnTo>
                <a:lnTo>
                  <a:pt x="42672" y="0"/>
                </a:lnTo>
                <a:close/>
              </a:path>
            </a:pathLst>
          </a:custGeom>
          <a:ln w="9144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646420" y="2253995"/>
            <a:ext cx="2472055" cy="2014855"/>
          </a:xfrm>
          <a:custGeom>
            <a:avLst/>
            <a:gdLst/>
            <a:ahLst/>
            <a:cxnLst/>
            <a:rect l="l" t="t" r="r" b="b"/>
            <a:pathLst>
              <a:path w="2472054" h="2014854">
                <a:moveTo>
                  <a:pt x="0" y="2014727"/>
                </a:moveTo>
                <a:lnTo>
                  <a:pt x="246887" y="1813559"/>
                </a:lnTo>
                <a:lnTo>
                  <a:pt x="496824" y="1688591"/>
                </a:lnTo>
                <a:lnTo>
                  <a:pt x="743712" y="1560576"/>
                </a:lnTo>
                <a:lnTo>
                  <a:pt x="990600" y="1487423"/>
                </a:lnTo>
                <a:lnTo>
                  <a:pt x="1237487" y="1307591"/>
                </a:lnTo>
                <a:lnTo>
                  <a:pt x="1484376" y="1088136"/>
                </a:lnTo>
                <a:lnTo>
                  <a:pt x="1731263" y="877824"/>
                </a:lnTo>
                <a:lnTo>
                  <a:pt x="1978152" y="612648"/>
                </a:lnTo>
                <a:lnTo>
                  <a:pt x="2225039" y="396239"/>
                </a:lnTo>
                <a:lnTo>
                  <a:pt x="2471928" y="0"/>
                </a:lnTo>
              </a:path>
            </a:pathLst>
          </a:custGeom>
          <a:ln w="27432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00700" y="4221734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solidFill>
            <a:srgbClr val="00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600700" y="4221734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ln w="9144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847588" y="402056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3"/>
                </a:moveTo>
                <a:lnTo>
                  <a:pt x="85344" y="85343"/>
                </a:lnTo>
                <a:lnTo>
                  <a:pt x="85344" y="0"/>
                </a:lnTo>
                <a:lnTo>
                  <a:pt x="0" y="0"/>
                </a:lnTo>
                <a:lnTo>
                  <a:pt x="0" y="85343"/>
                </a:lnTo>
                <a:close/>
              </a:path>
            </a:pathLst>
          </a:custGeom>
          <a:solidFill>
            <a:srgbClr val="00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847588" y="402056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3"/>
                </a:moveTo>
                <a:lnTo>
                  <a:pt x="85344" y="85343"/>
                </a:lnTo>
                <a:lnTo>
                  <a:pt x="85344" y="0"/>
                </a:lnTo>
                <a:lnTo>
                  <a:pt x="0" y="0"/>
                </a:lnTo>
                <a:lnTo>
                  <a:pt x="0" y="85343"/>
                </a:lnTo>
                <a:close/>
              </a:path>
            </a:pathLst>
          </a:custGeom>
          <a:ln w="9144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097523" y="389559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3"/>
                </a:moveTo>
                <a:lnTo>
                  <a:pt x="85344" y="85343"/>
                </a:lnTo>
                <a:lnTo>
                  <a:pt x="85344" y="0"/>
                </a:lnTo>
                <a:lnTo>
                  <a:pt x="0" y="0"/>
                </a:lnTo>
                <a:lnTo>
                  <a:pt x="0" y="85343"/>
                </a:lnTo>
                <a:close/>
              </a:path>
            </a:pathLst>
          </a:custGeom>
          <a:solidFill>
            <a:srgbClr val="00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97523" y="389559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3"/>
                </a:moveTo>
                <a:lnTo>
                  <a:pt x="85344" y="85343"/>
                </a:lnTo>
                <a:lnTo>
                  <a:pt x="85344" y="0"/>
                </a:lnTo>
                <a:lnTo>
                  <a:pt x="0" y="0"/>
                </a:lnTo>
                <a:lnTo>
                  <a:pt x="0" y="85343"/>
                </a:lnTo>
                <a:close/>
              </a:path>
            </a:pathLst>
          </a:custGeom>
          <a:ln w="9144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344411" y="376758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solidFill>
            <a:srgbClr val="00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344411" y="376758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ln w="9144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91300" y="3694429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solidFill>
            <a:srgbClr val="00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591300" y="3694429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ln w="9144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38188" y="351459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solidFill>
            <a:srgbClr val="00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38188" y="351459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ln w="9144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085076" y="329514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solidFill>
            <a:srgbClr val="00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085076" y="329514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ln w="9144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31964" y="3084829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solidFill>
            <a:srgbClr val="00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331964" y="3084829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ln w="9144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578852" y="2819654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solidFill>
            <a:srgbClr val="00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78852" y="2819654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ln w="9144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825740" y="260324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solidFill>
            <a:srgbClr val="00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825740" y="260324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ln w="9144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072628" y="220700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solidFill>
            <a:srgbClr val="00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072628" y="220700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ln w="9144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4992623" y="1944021"/>
            <a:ext cx="425450" cy="2522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16</a:t>
            </a:r>
            <a:r>
              <a:rPr sz="1000" spc="15" dirty="0">
                <a:latin typeface="Arial"/>
                <a:cs typeface="Arial"/>
              </a:rPr>
              <a:t>0</a:t>
            </a:r>
            <a:r>
              <a:rPr sz="1000" spc="-10" dirty="0">
                <a:latin typeface="Arial"/>
                <a:cs typeface="Arial"/>
              </a:rPr>
              <a:t>00</a:t>
            </a:r>
            <a:r>
              <a:rPr sz="1000" spc="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14</a:t>
            </a:r>
            <a:r>
              <a:rPr sz="1000" spc="10" dirty="0">
                <a:latin typeface="Arial"/>
                <a:cs typeface="Arial"/>
              </a:rPr>
              <a:t>0</a:t>
            </a:r>
            <a:r>
              <a:rPr sz="1000" spc="-10" dirty="0">
                <a:latin typeface="Arial"/>
                <a:cs typeface="Arial"/>
              </a:rPr>
              <a:t>00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12</a:t>
            </a:r>
            <a:r>
              <a:rPr sz="1000" spc="10" dirty="0">
                <a:latin typeface="Arial"/>
                <a:cs typeface="Arial"/>
              </a:rPr>
              <a:t>0</a:t>
            </a:r>
            <a:r>
              <a:rPr sz="1000" spc="-10" dirty="0">
                <a:latin typeface="Arial"/>
                <a:cs typeface="Arial"/>
              </a:rPr>
              <a:t>00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10</a:t>
            </a:r>
            <a:r>
              <a:rPr sz="1000" spc="10" dirty="0">
                <a:latin typeface="Arial"/>
                <a:cs typeface="Arial"/>
              </a:rPr>
              <a:t>0</a:t>
            </a:r>
            <a:r>
              <a:rPr sz="1000" spc="-10" dirty="0">
                <a:latin typeface="Arial"/>
                <a:cs typeface="Arial"/>
              </a:rPr>
              <a:t>00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1000">
              <a:latin typeface="Times New Roman"/>
              <a:cs typeface="Times New Roman"/>
            </a:endParaRPr>
          </a:p>
          <a:p>
            <a:pPr marL="70485" algn="ctr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80</a:t>
            </a:r>
            <a:r>
              <a:rPr sz="1000" spc="10" dirty="0">
                <a:latin typeface="Arial"/>
                <a:cs typeface="Arial"/>
              </a:rPr>
              <a:t>0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1000">
              <a:latin typeface="Times New Roman"/>
              <a:cs typeface="Times New Roman"/>
            </a:endParaRPr>
          </a:p>
          <a:p>
            <a:pPr marL="70485" algn="ctr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60</a:t>
            </a:r>
            <a:r>
              <a:rPr sz="1000" spc="15" dirty="0">
                <a:latin typeface="Arial"/>
                <a:cs typeface="Arial"/>
              </a:rPr>
              <a:t>0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spc="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1000">
              <a:latin typeface="Times New Roman"/>
              <a:cs typeface="Times New Roman"/>
            </a:endParaRPr>
          </a:p>
          <a:p>
            <a:pPr marL="70485" algn="ctr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40</a:t>
            </a:r>
            <a:r>
              <a:rPr sz="1000" spc="10" dirty="0">
                <a:latin typeface="Arial"/>
                <a:cs typeface="Arial"/>
              </a:rPr>
              <a:t>0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1000">
              <a:latin typeface="Times New Roman"/>
              <a:cs typeface="Times New Roman"/>
            </a:endParaRPr>
          </a:p>
          <a:p>
            <a:pPr marL="70485" algn="ctr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20</a:t>
            </a:r>
            <a:r>
              <a:rPr sz="1000" spc="10" dirty="0">
                <a:latin typeface="Arial"/>
                <a:cs typeface="Arial"/>
              </a:rPr>
              <a:t>0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1000">
              <a:latin typeface="Times New Roman"/>
              <a:cs typeface="Times New Roman"/>
            </a:endParaRPr>
          </a:p>
          <a:p>
            <a:pPr algn="r">
              <a:lnSpc>
                <a:spcPts val="1190"/>
              </a:lnSpc>
            </a:pP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525770" y="4489856"/>
            <a:ext cx="2720340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494030" algn="l"/>
                <a:tab pos="988060" algn="l"/>
                <a:tab pos="1482725" algn="l"/>
                <a:tab pos="1977389" algn="l"/>
                <a:tab pos="2471420" algn="l"/>
              </a:tabLst>
            </a:pPr>
            <a:r>
              <a:rPr sz="1000" spc="-10" dirty="0">
                <a:latin typeface="Arial"/>
                <a:cs typeface="Arial"/>
              </a:rPr>
              <a:t>0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0	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3</a:t>
            </a:r>
            <a:r>
              <a:rPr sz="1000" dirty="0">
                <a:latin typeface="Arial"/>
                <a:cs typeface="Arial"/>
              </a:rPr>
              <a:t>0	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5</a:t>
            </a:r>
            <a:r>
              <a:rPr sz="1000" dirty="0">
                <a:latin typeface="Arial"/>
                <a:cs typeface="Arial"/>
              </a:rPr>
              <a:t>0	</a:t>
            </a:r>
            <a:r>
              <a:rPr sz="1000" spc="-10" dirty="0">
                <a:latin typeface="Arial"/>
                <a:cs typeface="Arial"/>
              </a:rPr>
              <a:t>1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dirty="0">
                <a:latin typeface="Arial"/>
                <a:cs typeface="Arial"/>
              </a:rPr>
              <a:t>0	</a:t>
            </a:r>
            <a:r>
              <a:rPr sz="1000" spc="-10" dirty="0">
                <a:latin typeface="Arial"/>
                <a:cs typeface="Arial"/>
              </a:rPr>
              <a:t>1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5</a:t>
            </a:r>
            <a:r>
              <a:rPr sz="1000" dirty="0">
                <a:latin typeface="Arial"/>
                <a:cs typeface="Arial"/>
              </a:rPr>
              <a:t>0	</a:t>
            </a:r>
            <a:r>
              <a:rPr sz="1000" spc="-10" dirty="0">
                <a:latin typeface="Arial"/>
                <a:cs typeface="Arial"/>
              </a:rPr>
              <a:t>2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 marL="5715" algn="ctr">
              <a:lnSpc>
                <a:spcPts val="1190"/>
              </a:lnSpc>
              <a:spcBef>
                <a:spcPts val="240"/>
              </a:spcBef>
            </a:pPr>
            <a:r>
              <a:rPr sz="1000" b="1" spc="-5" dirty="0">
                <a:latin typeface="Arial"/>
                <a:cs typeface="Arial"/>
              </a:rPr>
              <a:t>C</a:t>
            </a:r>
            <a:r>
              <a:rPr sz="1000" b="1" spc="10" dirty="0">
                <a:latin typeface="Arial"/>
                <a:cs typeface="Arial"/>
              </a:rPr>
              <a:t>on</a:t>
            </a:r>
            <a:r>
              <a:rPr sz="1000" b="1" spc="-10" dirty="0">
                <a:latin typeface="Arial"/>
                <a:cs typeface="Arial"/>
              </a:rPr>
              <a:t>ce</a:t>
            </a:r>
            <a:r>
              <a:rPr sz="1000" b="1" spc="10" dirty="0">
                <a:latin typeface="Arial"/>
                <a:cs typeface="Arial"/>
              </a:rPr>
              <a:t>n</a:t>
            </a:r>
            <a:r>
              <a:rPr sz="1000" b="1" dirty="0">
                <a:latin typeface="Arial"/>
                <a:cs typeface="Arial"/>
              </a:rPr>
              <a:t>t</a:t>
            </a:r>
            <a:r>
              <a:rPr sz="1000" b="1" spc="-10" dirty="0">
                <a:latin typeface="Arial"/>
                <a:cs typeface="Arial"/>
              </a:rPr>
              <a:t>ra</a:t>
            </a:r>
            <a:r>
              <a:rPr sz="1000" b="1" dirty="0">
                <a:latin typeface="Arial"/>
                <a:cs typeface="Arial"/>
              </a:rPr>
              <a:t>t</a:t>
            </a:r>
            <a:r>
              <a:rPr sz="1000" b="1" spc="10" dirty="0">
                <a:latin typeface="Arial"/>
                <a:cs typeface="Arial"/>
              </a:rPr>
              <a:t>ion</a:t>
            </a:r>
            <a:r>
              <a:rPr sz="1000" b="1" dirty="0">
                <a:latin typeface="Arial"/>
                <a:cs typeface="Arial"/>
              </a:rPr>
              <a:t>,</a:t>
            </a:r>
            <a:r>
              <a:rPr sz="1000" b="1" spc="-60" dirty="0">
                <a:latin typeface="Arial"/>
                <a:cs typeface="Arial"/>
              </a:rPr>
              <a:t> </a:t>
            </a:r>
            <a:r>
              <a:rPr sz="1000" b="1" spc="5" dirty="0"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810912" y="2689389"/>
            <a:ext cx="153670" cy="10293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Arial"/>
                <a:cs typeface="Arial"/>
              </a:rPr>
              <a:t>V</a:t>
            </a:r>
            <a:r>
              <a:rPr sz="1000" b="1" spc="5" dirty="0">
                <a:latin typeface="Arial"/>
                <a:cs typeface="Arial"/>
              </a:rPr>
              <a:t>i</a:t>
            </a:r>
            <a:r>
              <a:rPr sz="1000" b="1" spc="-10" dirty="0">
                <a:latin typeface="Arial"/>
                <a:cs typeface="Arial"/>
              </a:rPr>
              <a:t>sc</a:t>
            </a:r>
            <a:r>
              <a:rPr sz="1000" b="1" spc="5" dirty="0">
                <a:latin typeface="Arial"/>
                <a:cs typeface="Arial"/>
              </a:rPr>
              <a:t>o</a:t>
            </a:r>
            <a:r>
              <a:rPr sz="1000" b="1" spc="-10" dirty="0">
                <a:latin typeface="Arial"/>
                <a:cs typeface="Arial"/>
              </a:rPr>
              <a:t>s</a:t>
            </a:r>
            <a:r>
              <a:rPr sz="1000" b="1" spc="5" dirty="0">
                <a:latin typeface="Arial"/>
                <a:cs typeface="Arial"/>
              </a:rPr>
              <a:t>i</a:t>
            </a:r>
            <a:r>
              <a:rPr sz="1000" b="1" dirty="0">
                <a:latin typeface="Arial"/>
                <a:cs typeface="Arial"/>
              </a:rPr>
              <a:t>t</a:t>
            </a:r>
            <a:r>
              <a:rPr sz="1000" b="1" spc="-10" dirty="0">
                <a:latin typeface="Arial"/>
                <a:cs typeface="Arial"/>
              </a:rPr>
              <a:t>y</a:t>
            </a:r>
            <a:r>
              <a:rPr sz="1000" b="1" dirty="0">
                <a:latin typeface="Arial"/>
                <a:cs typeface="Arial"/>
              </a:rPr>
              <a:t>,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m</a:t>
            </a:r>
            <a:r>
              <a:rPr sz="1000" b="1" dirty="0">
                <a:latin typeface="Arial"/>
                <a:cs typeface="Arial"/>
              </a:rPr>
              <a:t>P</a:t>
            </a:r>
            <a:r>
              <a:rPr sz="1000" b="1" spc="-10" dirty="0">
                <a:latin typeface="Arial"/>
                <a:cs typeface="Arial"/>
              </a:rPr>
              <a:t>a</a:t>
            </a:r>
            <a:r>
              <a:rPr sz="1000" b="1" spc="5" dirty="0">
                <a:latin typeface="Arial"/>
                <a:cs typeface="Arial"/>
              </a:rPr>
              <a:t>.</a:t>
            </a:r>
            <a:r>
              <a:rPr sz="1000" b="1" dirty="0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5085588" y="5070347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170932" y="5033771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36575" y="0"/>
                </a:moveTo>
                <a:lnTo>
                  <a:pt x="0" y="36575"/>
                </a:lnTo>
                <a:lnTo>
                  <a:pt x="36575" y="73151"/>
                </a:lnTo>
                <a:lnTo>
                  <a:pt x="73151" y="36575"/>
                </a:lnTo>
                <a:lnTo>
                  <a:pt x="36575" y="0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170932" y="5033771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36575" y="0"/>
                </a:moveTo>
                <a:lnTo>
                  <a:pt x="73151" y="36575"/>
                </a:lnTo>
                <a:lnTo>
                  <a:pt x="36575" y="73151"/>
                </a:lnTo>
                <a:lnTo>
                  <a:pt x="0" y="36575"/>
                </a:lnTo>
                <a:lnTo>
                  <a:pt x="36575" y="0"/>
                </a:lnTo>
                <a:close/>
              </a:path>
            </a:pathLst>
          </a:custGeom>
          <a:ln w="9144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5357114" y="5008397"/>
            <a:ext cx="134175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000" spc="-5" dirty="0">
                <a:latin typeface="Arial"/>
                <a:cs typeface="Arial"/>
              </a:rPr>
              <a:t>Co</a:t>
            </a:r>
            <a:r>
              <a:rPr sz="1000" spc="5" dirty="0">
                <a:latin typeface="Arial"/>
                <a:cs typeface="Arial"/>
              </a:rPr>
              <a:t>mm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rc</a:t>
            </a:r>
            <a:r>
              <a:rPr sz="1000" spc="-10" dirty="0">
                <a:latin typeface="Arial"/>
                <a:cs typeface="Arial"/>
              </a:rPr>
              <a:t>ia</a:t>
            </a:r>
            <a:r>
              <a:rPr sz="1000" dirty="0">
                <a:latin typeface="Arial"/>
                <a:cs typeface="Arial"/>
              </a:rPr>
              <a:t>l </a:t>
            </a:r>
            <a:r>
              <a:rPr sz="1000" spc="-10" dirty="0">
                <a:latin typeface="Arial"/>
                <a:cs typeface="Arial"/>
              </a:rPr>
              <a:t>ben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h</a:t>
            </a:r>
            <a:r>
              <a:rPr sz="1000" spc="5" dirty="0">
                <a:latin typeface="Arial"/>
                <a:cs typeface="Arial"/>
              </a:rPr>
              <a:t>m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rk</a:t>
            </a:r>
            <a:endParaRPr sz="100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7069835" y="5070347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92" y="0"/>
                </a:lnTo>
              </a:path>
            </a:pathLst>
          </a:custGeom>
          <a:ln w="27432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914388" y="5070347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295" y="0"/>
                </a:lnTo>
              </a:path>
            </a:pathLst>
          </a:custGeom>
          <a:ln w="27432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996683" y="5030723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59" h="73660">
                <a:moveTo>
                  <a:pt x="0" y="73151"/>
                </a:moveTo>
                <a:lnTo>
                  <a:pt x="73151" y="73151"/>
                </a:lnTo>
                <a:lnTo>
                  <a:pt x="73151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00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996683" y="5030723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59" h="73660">
                <a:moveTo>
                  <a:pt x="0" y="73151"/>
                </a:moveTo>
                <a:lnTo>
                  <a:pt x="73151" y="73151"/>
                </a:lnTo>
                <a:lnTo>
                  <a:pt x="73151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ln w="9144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7186930" y="5011445"/>
            <a:ext cx="76898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000" spc="-5" dirty="0">
                <a:latin typeface="Arial"/>
                <a:cs typeface="Arial"/>
              </a:rPr>
              <a:t>U</a:t>
            </a:r>
            <a:r>
              <a:rPr sz="1000" spc="15" dirty="0">
                <a:latin typeface="Arial"/>
                <a:cs typeface="Arial"/>
              </a:rPr>
              <a:t>l</a:t>
            </a:r>
            <a:r>
              <a:rPr sz="1000" spc="5" dirty="0">
                <a:latin typeface="Arial"/>
                <a:cs typeface="Arial"/>
              </a:rPr>
              <a:t>t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5" dirty="0">
                <a:latin typeface="Arial"/>
                <a:cs typeface="Arial"/>
              </a:rPr>
              <a:t>t</a:t>
            </a:r>
            <a:r>
              <a:rPr sz="1000" spc="-10" dirty="0">
                <a:latin typeface="Arial"/>
                <a:cs typeface="Arial"/>
              </a:rPr>
              <a:t>h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spc="20" dirty="0">
                <a:latin typeface="Arial"/>
                <a:cs typeface="Arial"/>
              </a:rPr>
              <a:t>x</a:t>
            </a:r>
            <a:r>
              <a:rPr sz="1000" spc="5" dirty="0">
                <a:latin typeface="Arial"/>
                <a:cs typeface="Arial"/>
              </a:rPr>
              <a:t>™</a:t>
            </a:r>
            <a:r>
              <a:rPr sz="1000" spc="-9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2</a:t>
            </a:r>
            <a:r>
              <a:rPr sz="1000" dirty="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649723" y="1138427"/>
            <a:ext cx="3731260" cy="4114800"/>
          </a:xfrm>
          <a:custGeom>
            <a:avLst/>
            <a:gdLst/>
            <a:ahLst/>
            <a:cxnLst/>
            <a:rect l="l" t="t" r="r" b="b"/>
            <a:pathLst>
              <a:path w="3731259" h="4114800">
                <a:moveTo>
                  <a:pt x="0" y="4114800"/>
                </a:moveTo>
                <a:lnTo>
                  <a:pt x="3730752" y="4114800"/>
                </a:lnTo>
                <a:lnTo>
                  <a:pt x="3730752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427988" y="1994916"/>
            <a:ext cx="0" cy="2392680"/>
          </a:xfrm>
          <a:custGeom>
            <a:avLst/>
            <a:gdLst/>
            <a:ahLst/>
            <a:cxnLst/>
            <a:rect l="l" t="t" r="r" b="b"/>
            <a:pathLst>
              <a:path h="2392679">
                <a:moveTo>
                  <a:pt x="0" y="2392680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427988" y="4387596"/>
            <a:ext cx="2715895" cy="0"/>
          </a:xfrm>
          <a:custGeom>
            <a:avLst/>
            <a:gdLst/>
            <a:ahLst/>
            <a:cxnLst/>
            <a:rect l="l" t="t" r="r" b="b"/>
            <a:pathLst>
              <a:path w="2715895">
                <a:moveTo>
                  <a:pt x="0" y="0"/>
                </a:moveTo>
                <a:lnTo>
                  <a:pt x="271576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549908" y="4387596"/>
            <a:ext cx="0" cy="3048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0" y="0"/>
                </a:moveTo>
                <a:lnTo>
                  <a:pt x="0" y="3047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796795" y="4387596"/>
            <a:ext cx="0" cy="3048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0" y="0"/>
                </a:moveTo>
                <a:lnTo>
                  <a:pt x="0" y="3047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043683" y="4387596"/>
            <a:ext cx="0" cy="3048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0" y="0"/>
                </a:moveTo>
                <a:lnTo>
                  <a:pt x="0" y="3047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290572" y="4387596"/>
            <a:ext cx="0" cy="3048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0" y="0"/>
                </a:moveTo>
                <a:lnTo>
                  <a:pt x="0" y="3047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537460" y="4387596"/>
            <a:ext cx="0" cy="3048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0" y="0"/>
                </a:moveTo>
                <a:lnTo>
                  <a:pt x="0" y="3047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784348" y="4387596"/>
            <a:ext cx="0" cy="3048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0" y="0"/>
                </a:moveTo>
                <a:lnTo>
                  <a:pt x="0" y="3047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034283" y="4387596"/>
            <a:ext cx="0" cy="3048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0" y="0"/>
                </a:moveTo>
                <a:lnTo>
                  <a:pt x="0" y="3047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81171" y="4387596"/>
            <a:ext cx="0" cy="3048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0" y="0"/>
                </a:moveTo>
                <a:lnTo>
                  <a:pt x="0" y="3047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528059" y="4387596"/>
            <a:ext cx="0" cy="3048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0" y="0"/>
                </a:moveTo>
                <a:lnTo>
                  <a:pt x="0" y="3047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774947" y="4387596"/>
            <a:ext cx="0" cy="3048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0" y="0"/>
                </a:moveTo>
                <a:lnTo>
                  <a:pt x="0" y="3047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021835" y="4387596"/>
            <a:ext cx="0" cy="3048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0" y="0"/>
                </a:moveTo>
                <a:lnTo>
                  <a:pt x="0" y="3047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143755" y="4387596"/>
            <a:ext cx="0" cy="3048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0" y="0"/>
                </a:moveTo>
                <a:lnTo>
                  <a:pt x="0" y="3047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549908" y="2595372"/>
            <a:ext cx="2472055" cy="1691639"/>
          </a:xfrm>
          <a:custGeom>
            <a:avLst/>
            <a:gdLst/>
            <a:ahLst/>
            <a:cxnLst/>
            <a:rect l="l" t="t" r="r" b="b"/>
            <a:pathLst>
              <a:path w="2472054" h="1691639">
                <a:moveTo>
                  <a:pt x="0" y="1691639"/>
                </a:moveTo>
                <a:lnTo>
                  <a:pt x="246887" y="1639823"/>
                </a:lnTo>
                <a:lnTo>
                  <a:pt x="493775" y="1578864"/>
                </a:lnTo>
                <a:lnTo>
                  <a:pt x="740664" y="1524000"/>
                </a:lnTo>
                <a:lnTo>
                  <a:pt x="987552" y="1469135"/>
                </a:lnTo>
                <a:lnTo>
                  <a:pt x="1234440" y="1322832"/>
                </a:lnTo>
                <a:lnTo>
                  <a:pt x="1484375" y="1164335"/>
                </a:lnTo>
                <a:lnTo>
                  <a:pt x="1731264" y="896112"/>
                </a:lnTo>
                <a:lnTo>
                  <a:pt x="1978152" y="670560"/>
                </a:lnTo>
                <a:lnTo>
                  <a:pt x="2225040" y="371855"/>
                </a:lnTo>
                <a:lnTo>
                  <a:pt x="2471928" y="0"/>
                </a:lnTo>
              </a:path>
            </a:pathLst>
          </a:custGeom>
          <a:ln w="27432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506347" y="424497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1" y="0"/>
                </a:moveTo>
                <a:lnTo>
                  <a:pt x="0" y="42672"/>
                </a:lnTo>
                <a:lnTo>
                  <a:pt x="42671" y="85343"/>
                </a:lnTo>
                <a:lnTo>
                  <a:pt x="85343" y="42672"/>
                </a:lnTo>
                <a:lnTo>
                  <a:pt x="42671" y="0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506347" y="424497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1" y="0"/>
                </a:moveTo>
                <a:lnTo>
                  <a:pt x="85343" y="42672"/>
                </a:lnTo>
                <a:lnTo>
                  <a:pt x="42671" y="85343"/>
                </a:lnTo>
                <a:lnTo>
                  <a:pt x="0" y="42672"/>
                </a:lnTo>
                <a:lnTo>
                  <a:pt x="42671" y="0"/>
                </a:lnTo>
                <a:close/>
              </a:path>
            </a:pathLst>
          </a:custGeom>
          <a:ln w="9144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753235" y="4193159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1" y="0"/>
                </a:moveTo>
                <a:lnTo>
                  <a:pt x="0" y="42672"/>
                </a:lnTo>
                <a:lnTo>
                  <a:pt x="42671" y="85344"/>
                </a:lnTo>
                <a:lnTo>
                  <a:pt x="85343" y="42672"/>
                </a:lnTo>
                <a:lnTo>
                  <a:pt x="42671" y="0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753235" y="4193159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1" y="0"/>
                </a:moveTo>
                <a:lnTo>
                  <a:pt x="85343" y="42672"/>
                </a:lnTo>
                <a:lnTo>
                  <a:pt x="42671" y="85344"/>
                </a:lnTo>
                <a:lnTo>
                  <a:pt x="0" y="42672"/>
                </a:lnTo>
                <a:lnTo>
                  <a:pt x="42671" y="0"/>
                </a:lnTo>
                <a:close/>
              </a:path>
            </a:pathLst>
          </a:custGeom>
          <a:ln w="9144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000123" y="4132198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1" y="0"/>
                </a:moveTo>
                <a:lnTo>
                  <a:pt x="0" y="42671"/>
                </a:lnTo>
                <a:lnTo>
                  <a:pt x="42671" y="85343"/>
                </a:lnTo>
                <a:lnTo>
                  <a:pt x="85343" y="42671"/>
                </a:lnTo>
                <a:lnTo>
                  <a:pt x="42671" y="0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000123" y="4132198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1" y="0"/>
                </a:moveTo>
                <a:lnTo>
                  <a:pt x="85343" y="42671"/>
                </a:lnTo>
                <a:lnTo>
                  <a:pt x="42671" y="85343"/>
                </a:lnTo>
                <a:lnTo>
                  <a:pt x="0" y="42671"/>
                </a:lnTo>
                <a:lnTo>
                  <a:pt x="42671" y="0"/>
                </a:lnTo>
                <a:close/>
              </a:path>
            </a:pathLst>
          </a:custGeom>
          <a:ln w="9144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247010" y="4077334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1" y="0"/>
                </a:moveTo>
                <a:lnTo>
                  <a:pt x="0" y="42671"/>
                </a:lnTo>
                <a:lnTo>
                  <a:pt x="42671" y="85343"/>
                </a:lnTo>
                <a:lnTo>
                  <a:pt x="85343" y="42671"/>
                </a:lnTo>
                <a:lnTo>
                  <a:pt x="42671" y="0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247010" y="4077334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1" y="0"/>
                </a:moveTo>
                <a:lnTo>
                  <a:pt x="85343" y="42671"/>
                </a:lnTo>
                <a:lnTo>
                  <a:pt x="42671" y="85343"/>
                </a:lnTo>
                <a:lnTo>
                  <a:pt x="0" y="42671"/>
                </a:lnTo>
                <a:lnTo>
                  <a:pt x="42671" y="0"/>
                </a:lnTo>
                <a:close/>
              </a:path>
            </a:pathLst>
          </a:custGeom>
          <a:ln w="9144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493898" y="402247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1" y="0"/>
                </a:moveTo>
                <a:lnTo>
                  <a:pt x="0" y="42671"/>
                </a:lnTo>
                <a:lnTo>
                  <a:pt x="42671" y="85343"/>
                </a:lnTo>
                <a:lnTo>
                  <a:pt x="85343" y="42671"/>
                </a:lnTo>
                <a:lnTo>
                  <a:pt x="42671" y="0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493898" y="402247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1" y="0"/>
                </a:moveTo>
                <a:lnTo>
                  <a:pt x="85343" y="42671"/>
                </a:lnTo>
                <a:lnTo>
                  <a:pt x="42671" y="85343"/>
                </a:lnTo>
                <a:lnTo>
                  <a:pt x="0" y="42671"/>
                </a:lnTo>
                <a:lnTo>
                  <a:pt x="42671" y="0"/>
                </a:lnTo>
                <a:close/>
              </a:path>
            </a:pathLst>
          </a:custGeom>
          <a:ln w="9144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740786" y="3876166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1" y="0"/>
                </a:moveTo>
                <a:lnTo>
                  <a:pt x="0" y="42671"/>
                </a:lnTo>
                <a:lnTo>
                  <a:pt x="42671" y="85343"/>
                </a:lnTo>
                <a:lnTo>
                  <a:pt x="85343" y="42671"/>
                </a:lnTo>
                <a:lnTo>
                  <a:pt x="42671" y="0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740786" y="3876166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1" y="0"/>
                </a:moveTo>
                <a:lnTo>
                  <a:pt x="85343" y="42671"/>
                </a:lnTo>
                <a:lnTo>
                  <a:pt x="42671" y="85343"/>
                </a:lnTo>
                <a:lnTo>
                  <a:pt x="0" y="42671"/>
                </a:lnTo>
                <a:lnTo>
                  <a:pt x="42671" y="0"/>
                </a:lnTo>
                <a:close/>
              </a:path>
            </a:pathLst>
          </a:custGeom>
          <a:ln w="9144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990723" y="371767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1" y="0"/>
                </a:moveTo>
                <a:lnTo>
                  <a:pt x="0" y="42671"/>
                </a:lnTo>
                <a:lnTo>
                  <a:pt x="42671" y="85343"/>
                </a:lnTo>
                <a:lnTo>
                  <a:pt x="85343" y="42671"/>
                </a:lnTo>
                <a:lnTo>
                  <a:pt x="42671" y="0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990723" y="371767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1" y="0"/>
                </a:moveTo>
                <a:lnTo>
                  <a:pt x="85343" y="42671"/>
                </a:lnTo>
                <a:lnTo>
                  <a:pt x="42671" y="85343"/>
                </a:lnTo>
                <a:lnTo>
                  <a:pt x="0" y="42671"/>
                </a:lnTo>
                <a:lnTo>
                  <a:pt x="42671" y="0"/>
                </a:lnTo>
                <a:close/>
              </a:path>
            </a:pathLst>
          </a:custGeom>
          <a:ln w="9144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237610" y="3449446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0" y="42672"/>
                </a:lnTo>
                <a:lnTo>
                  <a:pt x="42672" y="85343"/>
                </a:lnTo>
                <a:lnTo>
                  <a:pt x="85343" y="42672"/>
                </a:lnTo>
                <a:lnTo>
                  <a:pt x="42672" y="0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237610" y="3449446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85343" y="42672"/>
                </a:lnTo>
                <a:lnTo>
                  <a:pt x="42672" y="85343"/>
                </a:lnTo>
                <a:lnTo>
                  <a:pt x="0" y="42672"/>
                </a:lnTo>
                <a:lnTo>
                  <a:pt x="42672" y="0"/>
                </a:lnTo>
                <a:close/>
              </a:path>
            </a:pathLst>
          </a:custGeom>
          <a:ln w="9144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484498" y="322389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0" y="42671"/>
                </a:lnTo>
                <a:lnTo>
                  <a:pt x="42672" y="85343"/>
                </a:lnTo>
                <a:lnTo>
                  <a:pt x="85343" y="42671"/>
                </a:lnTo>
                <a:lnTo>
                  <a:pt x="42672" y="0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484498" y="322389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85343" y="42671"/>
                </a:lnTo>
                <a:lnTo>
                  <a:pt x="42672" y="85343"/>
                </a:lnTo>
                <a:lnTo>
                  <a:pt x="0" y="42671"/>
                </a:lnTo>
                <a:lnTo>
                  <a:pt x="42672" y="0"/>
                </a:lnTo>
                <a:close/>
              </a:path>
            </a:pathLst>
          </a:custGeom>
          <a:ln w="9144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731386" y="292519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0" y="42672"/>
                </a:lnTo>
                <a:lnTo>
                  <a:pt x="42672" y="85344"/>
                </a:lnTo>
                <a:lnTo>
                  <a:pt x="85343" y="42672"/>
                </a:lnTo>
                <a:lnTo>
                  <a:pt x="42672" y="0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731386" y="292519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85343" y="42672"/>
                </a:lnTo>
                <a:lnTo>
                  <a:pt x="42672" y="85344"/>
                </a:lnTo>
                <a:lnTo>
                  <a:pt x="0" y="42672"/>
                </a:lnTo>
                <a:lnTo>
                  <a:pt x="42672" y="0"/>
                </a:lnTo>
                <a:close/>
              </a:path>
            </a:pathLst>
          </a:custGeom>
          <a:ln w="9144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978275" y="255333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0" y="42672"/>
                </a:lnTo>
                <a:lnTo>
                  <a:pt x="42672" y="85343"/>
                </a:lnTo>
                <a:lnTo>
                  <a:pt x="85344" y="42672"/>
                </a:lnTo>
                <a:lnTo>
                  <a:pt x="42672" y="0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978275" y="255333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85344" y="42672"/>
                </a:lnTo>
                <a:lnTo>
                  <a:pt x="42672" y="85343"/>
                </a:lnTo>
                <a:lnTo>
                  <a:pt x="0" y="42672"/>
                </a:lnTo>
                <a:lnTo>
                  <a:pt x="42672" y="0"/>
                </a:lnTo>
                <a:close/>
              </a:path>
            </a:pathLst>
          </a:custGeom>
          <a:ln w="9144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549908" y="2442972"/>
            <a:ext cx="2472055" cy="1831975"/>
          </a:xfrm>
          <a:custGeom>
            <a:avLst/>
            <a:gdLst/>
            <a:ahLst/>
            <a:cxnLst/>
            <a:rect l="l" t="t" r="r" b="b"/>
            <a:pathLst>
              <a:path w="2472054" h="1831975">
                <a:moveTo>
                  <a:pt x="0" y="1831847"/>
                </a:moveTo>
                <a:lnTo>
                  <a:pt x="246887" y="1740408"/>
                </a:lnTo>
                <a:lnTo>
                  <a:pt x="493775" y="1664208"/>
                </a:lnTo>
                <a:lnTo>
                  <a:pt x="740664" y="1609344"/>
                </a:lnTo>
                <a:lnTo>
                  <a:pt x="987552" y="1548383"/>
                </a:lnTo>
                <a:lnTo>
                  <a:pt x="1234440" y="1395983"/>
                </a:lnTo>
                <a:lnTo>
                  <a:pt x="1484375" y="1234439"/>
                </a:lnTo>
                <a:lnTo>
                  <a:pt x="1731264" y="1002791"/>
                </a:lnTo>
                <a:lnTo>
                  <a:pt x="1978152" y="752855"/>
                </a:lnTo>
                <a:lnTo>
                  <a:pt x="2225040" y="426719"/>
                </a:lnTo>
                <a:lnTo>
                  <a:pt x="2471928" y="0"/>
                </a:lnTo>
              </a:path>
            </a:pathLst>
          </a:custGeom>
          <a:ln w="27432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503299" y="4229734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3"/>
                </a:moveTo>
                <a:lnTo>
                  <a:pt x="85343" y="85343"/>
                </a:lnTo>
                <a:lnTo>
                  <a:pt x="85343" y="0"/>
                </a:lnTo>
                <a:lnTo>
                  <a:pt x="0" y="0"/>
                </a:lnTo>
                <a:lnTo>
                  <a:pt x="0" y="85343"/>
                </a:lnTo>
                <a:close/>
              </a:path>
            </a:pathLst>
          </a:custGeom>
          <a:solidFill>
            <a:srgbClr val="00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503299" y="4229734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3"/>
                </a:moveTo>
                <a:lnTo>
                  <a:pt x="85343" y="85343"/>
                </a:lnTo>
                <a:lnTo>
                  <a:pt x="85343" y="0"/>
                </a:lnTo>
                <a:lnTo>
                  <a:pt x="0" y="0"/>
                </a:lnTo>
                <a:lnTo>
                  <a:pt x="0" y="85343"/>
                </a:lnTo>
                <a:close/>
              </a:path>
            </a:pathLst>
          </a:custGeom>
          <a:ln w="9144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750186" y="413829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3"/>
                </a:moveTo>
                <a:lnTo>
                  <a:pt x="85343" y="85343"/>
                </a:lnTo>
                <a:lnTo>
                  <a:pt x="85343" y="0"/>
                </a:lnTo>
                <a:lnTo>
                  <a:pt x="0" y="0"/>
                </a:lnTo>
                <a:lnTo>
                  <a:pt x="0" y="85343"/>
                </a:lnTo>
                <a:close/>
              </a:path>
            </a:pathLst>
          </a:custGeom>
          <a:solidFill>
            <a:srgbClr val="00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750186" y="413829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3"/>
                </a:moveTo>
                <a:lnTo>
                  <a:pt x="85343" y="85343"/>
                </a:lnTo>
                <a:lnTo>
                  <a:pt x="85343" y="0"/>
                </a:lnTo>
                <a:lnTo>
                  <a:pt x="0" y="0"/>
                </a:lnTo>
                <a:lnTo>
                  <a:pt x="0" y="85343"/>
                </a:lnTo>
                <a:close/>
              </a:path>
            </a:pathLst>
          </a:custGeom>
          <a:ln w="9144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997075" y="406209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3"/>
                </a:moveTo>
                <a:lnTo>
                  <a:pt x="85343" y="85343"/>
                </a:lnTo>
                <a:lnTo>
                  <a:pt x="85343" y="0"/>
                </a:lnTo>
                <a:lnTo>
                  <a:pt x="0" y="0"/>
                </a:lnTo>
                <a:lnTo>
                  <a:pt x="0" y="85343"/>
                </a:lnTo>
                <a:close/>
              </a:path>
            </a:pathLst>
          </a:custGeom>
          <a:solidFill>
            <a:srgbClr val="00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997075" y="406209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3"/>
                </a:moveTo>
                <a:lnTo>
                  <a:pt x="85343" y="85343"/>
                </a:lnTo>
                <a:lnTo>
                  <a:pt x="85343" y="0"/>
                </a:lnTo>
                <a:lnTo>
                  <a:pt x="0" y="0"/>
                </a:lnTo>
                <a:lnTo>
                  <a:pt x="0" y="85343"/>
                </a:lnTo>
                <a:close/>
              </a:path>
            </a:pathLst>
          </a:custGeom>
          <a:ln w="9144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243963" y="400723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3" y="85344"/>
                </a:lnTo>
                <a:lnTo>
                  <a:pt x="85343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solidFill>
            <a:srgbClr val="00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243963" y="400723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3" y="85344"/>
                </a:lnTo>
                <a:lnTo>
                  <a:pt x="85343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ln w="9144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490851" y="394627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3"/>
                </a:moveTo>
                <a:lnTo>
                  <a:pt x="85343" y="85343"/>
                </a:lnTo>
                <a:lnTo>
                  <a:pt x="85343" y="0"/>
                </a:lnTo>
                <a:lnTo>
                  <a:pt x="0" y="0"/>
                </a:lnTo>
                <a:lnTo>
                  <a:pt x="0" y="85343"/>
                </a:lnTo>
                <a:close/>
              </a:path>
            </a:pathLst>
          </a:custGeom>
          <a:solidFill>
            <a:srgbClr val="00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490851" y="394627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3"/>
                </a:moveTo>
                <a:lnTo>
                  <a:pt x="85343" y="85343"/>
                </a:lnTo>
                <a:lnTo>
                  <a:pt x="85343" y="0"/>
                </a:lnTo>
                <a:lnTo>
                  <a:pt x="0" y="0"/>
                </a:lnTo>
                <a:lnTo>
                  <a:pt x="0" y="85343"/>
                </a:lnTo>
                <a:close/>
              </a:path>
            </a:pathLst>
          </a:custGeom>
          <a:ln w="9144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737739" y="379387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3"/>
                </a:moveTo>
                <a:lnTo>
                  <a:pt x="85343" y="85343"/>
                </a:lnTo>
                <a:lnTo>
                  <a:pt x="85343" y="0"/>
                </a:lnTo>
                <a:lnTo>
                  <a:pt x="0" y="0"/>
                </a:lnTo>
                <a:lnTo>
                  <a:pt x="0" y="85343"/>
                </a:lnTo>
                <a:close/>
              </a:path>
            </a:pathLst>
          </a:custGeom>
          <a:solidFill>
            <a:srgbClr val="00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737739" y="379387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3"/>
                </a:moveTo>
                <a:lnTo>
                  <a:pt x="85343" y="85343"/>
                </a:lnTo>
                <a:lnTo>
                  <a:pt x="85343" y="0"/>
                </a:lnTo>
                <a:lnTo>
                  <a:pt x="0" y="0"/>
                </a:lnTo>
                <a:lnTo>
                  <a:pt x="0" y="85343"/>
                </a:lnTo>
                <a:close/>
              </a:path>
            </a:pathLst>
          </a:custGeom>
          <a:ln w="9144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987675" y="363232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3"/>
                </a:moveTo>
                <a:lnTo>
                  <a:pt x="85343" y="85343"/>
                </a:lnTo>
                <a:lnTo>
                  <a:pt x="85343" y="0"/>
                </a:lnTo>
                <a:lnTo>
                  <a:pt x="0" y="0"/>
                </a:lnTo>
                <a:lnTo>
                  <a:pt x="0" y="85343"/>
                </a:lnTo>
                <a:close/>
              </a:path>
            </a:pathLst>
          </a:custGeom>
          <a:solidFill>
            <a:srgbClr val="00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987675" y="363232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3"/>
                </a:moveTo>
                <a:lnTo>
                  <a:pt x="85343" y="85343"/>
                </a:lnTo>
                <a:lnTo>
                  <a:pt x="85343" y="0"/>
                </a:lnTo>
                <a:lnTo>
                  <a:pt x="0" y="0"/>
                </a:lnTo>
                <a:lnTo>
                  <a:pt x="0" y="85343"/>
                </a:lnTo>
                <a:close/>
              </a:path>
            </a:pathLst>
          </a:custGeom>
          <a:ln w="9144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234563" y="3400678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solidFill>
            <a:srgbClr val="00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234563" y="3400678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ln w="9144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481451" y="315074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solidFill>
            <a:srgbClr val="00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481451" y="315074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ln w="9144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728339" y="282460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solidFill>
            <a:srgbClr val="00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728339" y="282460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ln w="9144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975227" y="2397886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solidFill>
            <a:srgbClr val="00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975227" y="2397886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ln w="9144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 txBox="1"/>
          <p:nvPr/>
        </p:nvSpPr>
        <p:spPr>
          <a:xfrm>
            <a:off x="893978" y="1934108"/>
            <a:ext cx="425450" cy="2522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16</a:t>
            </a:r>
            <a:r>
              <a:rPr sz="1000" spc="10" dirty="0">
                <a:latin typeface="Arial"/>
                <a:cs typeface="Arial"/>
              </a:rPr>
              <a:t>0</a:t>
            </a:r>
            <a:r>
              <a:rPr sz="1000" spc="-10" dirty="0">
                <a:latin typeface="Arial"/>
                <a:cs typeface="Arial"/>
              </a:rPr>
              <a:t>00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14</a:t>
            </a:r>
            <a:r>
              <a:rPr sz="1000" spc="15" dirty="0">
                <a:latin typeface="Arial"/>
                <a:cs typeface="Arial"/>
              </a:rPr>
              <a:t>0</a:t>
            </a:r>
            <a:r>
              <a:rPr sz="1000" spc="-10" dirty="0">
                <a:latin typeface="Arial"/>
                <a:cs typeface="Arial"/>
              </a:rPr>
              <a:t>00</a:t>
            </a:r>
            <a:r>
              <a:rPr sz="1000" spc="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12</a:t>
            </a:r>
            <a:r>
              <a:rPr sz="1000" spc="10" dirty="0">
                <a:latin typeface="Arial"/>
                <a:cs typeface="Arial"/>
              </a:rPr>
              <a:t>0</a:t>
            </a:r>
            <a:r>
              <a:rPr sz="1000" spc="-10" dirty="0">
                <a:latin typeface="Arial"/>
                <a:cs typeface="Arial"/>
              </a:rPr>
              <a:t>00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10</a:t>
            </a:r>
            <a:r>
              <a:rPr sz="1000" spc="10" dirty="0">
                <a:latin typeface="Arial"/>
                <a:cs typeface="Arial"/>
              </a:rPr>
              <a:t>0</a:t>
            </a:r>
            <a:r>
              <a:rPr sz="1000" spc="-10" dirty="0">
                <a:latin typeface="Arial"/>
                <a:cs typeface="Arial"/>
              </a:rPr>
              <a:t>00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1000">
              <a:latin typeface="Times New Roman"/>
              <a:cs typeface="Times New Roman"/>
            </a:endParaRPr>
          </a:p>
          <a:p>
            <a:pPr marL="70485" algn="ctr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80</a:t>
            </a:r>
            <a:r>
              <a:rPr sz="1000" spc="10" dirty="0">
                <a:latin typeface="Arial"/>
                <a:cs typeface="Arial"/>
              </a:rPr>
              <a:t>0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1000">
              <a:latin typeface="Times New Roman"/>
              <a:cs typeface="Times New Roman"/>
            </a:endParaRPr>
          </a:p>
          <a:p>
            <a:pPr marL="70485" algn="ctr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60</a:t>
            </a:r>
            <a:r>
              <a:rPr sz="1000" spc="10" dirty="0">
                <a:latin typeface="Arial"/>
                <a:cs typeface="Arial"/>
              </a:rPr>
              <a:t>0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1000">
              <a:latin typeface="Times New Roman"/>
              <a:cs typeface="Times New Roman"/>
            </a:endParaRPr>
          </a:p>
          <a:p>
            <a:pPr marL="70485" algn="ctr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40</a:t>
            </a:r>
            <a:r>
              <a:rPr sz="1000" spc="15" dirty="0">
                <a:latin typeface="Arial"/>
                <a:cs typeface="Arial"/>
              </a:rPr>
              <a:t>0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spc="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1000">
              <a:latin typeface="Times New Roman"/>
              <a:cs typeface="Times New Roman"/>
            </a:endParaRPr>
          </a:p>
          <a:p>
            <a:pPr marL="70485" algn="ctr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20</a:t>
            </a:r>
            <a:r>
              <a:rPr sz="1000" spc="10" dirty="0">
                <a:latin typeface="Arial"/>
                <a:cs typeface="Arial"/>
              </a:rPr>
              <a:t>0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1000">
              <a:latin typeface="Times New Roman"/>
              <a:cs typeface="Times New Roman"/>
            </a:endParaRPr>
          </a:p>
          <a:p>
            <a:pPr algn="r">
              <a:lnSpc>
                <a:spcPts val="1190"/>
              </a:lnSpc>
            </a:pP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1427099" y="4479569"/>
            <a:ext cx="2720340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494030" algn="l"/>
                <a:tab pos="988060" algn="l"/>
                <a:tab pos="1482725" algn="l"/>
                <a:tab pos="1977389" algn="l"/>
                <a:tab pos="2471420" algn="l"/>
              </a:tabLst>
            </a:pPr>
            <a:r>
              <a:rPr sz="1000" spc="-10" dirty="0">
                <a:latin typeface="Arial"/>
                <a:cs typeface="Arial"/>
              </a:rPr>
              <a:t>0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0	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3</a:t>
            </a:r>
            <a:r>
              <a:rPr sz="1000" dirty="0">
                <a:latin typeface="Arial"/>
                <a:cs typeface="Arial"/>
              </a:rPr>
              <a:t>0	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5</a:t>
            </a:r>
            <a:r>
              <a:rPr sz="1000" dirty="0">
                <a:latin typeface="Arial"/>
                <a:cs typeface="Arial"/>
              </a:rPr>
              <a:t>0	</a:t>
            </a:r>
            <a:r>
              <a:rPr sz="1000" spc="-10" dirty="0">
                <a:latin typeface="Arial"/>
                <a:cs typeface="Arial"/>
              </a:rPr>
              <a:t>1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dirty="0">
                <a:latin typeface="Arial"/>
                <a:cs typeface="Arial"/>
              </a:rPr>
              <a:t>0	</a:t>
            </a:r>
            <a:r>
              <a:rPr sz="1000" spc="-10" dirty="0">
                <a:latin typeface="Arial"/>
                <a:cs typeface="Arial"/>
              </a:rPr>
              <a:t>1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5</a:t>
            </a:r>
            <a:r>
              <a:rPr sz="1000" dirty="0">
                <a:latin typeface="Arial"/>
                <a:cs typeface="Arial"/>
              </a:rPr>
              <a:t>0	</a:t>
            </a:r>
            <a:r>
              <a:rPr sz="1000" spc="-10" dirty="0">
                <a:latin typeface="Arial"/>
                <a:cs typeface="Arial"/>
              </a:rPr>
              <a:t>2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 marL="5080" algn="ctr">
              <a:lnSpc>
                <a:spcPts val="1190"/>
              </a:lnSpc>
              <a:spcBef>
                <a:spcPts val="240"/>
              </a:spcBef>
            </a:pPr>
            <a:r>
              <a:rPr sz="1000" b="1" spc="-5" dirty="0">
                <a:latin typeface="Arial"/>
                <a:cs typeface="Arial"/>
              </a:rPr>
              <a:t>C</a:t>
            </a:r>
            <a:r>
              <a:rPr sz="1000" b="1" spc="5" dirty="0">
                <a:latin typeface="Arial"/>
                <a:cs typeface="Arial"/>
              </a:rPr>
              <a:t>on</a:t>
            </a:r>
            <a:r>
              <a:rPr sz="1000" b="1" spc="-10" dirty="0">
                <a:latin typeface="Arial"/>
                <a:cs typeface="Arial"/>
              </a:rPr>
              <a:t>ce</a:t>
            </a:r>
            <a:r>
              <a:rPr sz="1000" b="1" spc="5" dirty="0">
                <a:latin typeface="Arial"/>
                <a:cs typeface="Arial"/>
              </a:rPr>
              <a:t>n</a:t>
            </a:r>
            <a:r>
              <a:rPr sz="1000" b="1" dirty="0">
                <a:latin typeface="Arial"/>
                <a:cs typeface="Arial"/>
              </a:rPr>
              <a:t>t</a:t>
            </a:r>
            <a:r>
              <a:rPr sz="1000" b="1" spc="-10" dirty="0">
                <a:latin typeface="Arial"/>
                <a:cs typeface="Arial"/>
              </a:rPr>
              <a:t>ra</a:t>
            </a:r>
            <a:r>
              <a:rPr sz="1000" b="1" dirty="0">
                <a:latin typeface="Arial"/>
                <a:cs typeface="Arial"/>
              </a:rPr>
              <a:t>t</a:t>
            </a:r>
            <a:r>
              <a:rPr sz="1000" b="1" spc="5" dirty="0">
                <a:latin typeface="Arial"/>
                <a:cs typeface="Arial"/>
              </a:rPr>
              <a:t>ion</a:t>
            </a:r>
            <a:r>
              <a:rPr sz="1000" b="1" dirty="0">
                <a:latin typeface="Arial"/>
                <a:cs typeface="Arial"/>
              </a:rPr>
              <a:t>,</a:t>
            </a:r>
            <a:r>
              <a:rPr sz="1000" b="1" spc="-60" dirty="0">
                <a:latin typeface="Arial"/>
                <a:cs typeface="Arial"/>
              </a:rPr>
              <a:t> </a:t>
            </a:r>
            <a:r>
              <a:rPr sz="1000" b="1" spc="5" dirty="0"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712317" y="2678975"/>
            <a:ext cx="153670" cy="10293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Arial"/>
                <a:cs typeface="Arial"/>
              </a:rPr>
              <a:t>V</a:t>
            </a:r>
            <a:r>
              <a:rPr sz="1000" b="1" spc="5" dirty="0">
                <a:latin typeface="Arial"/>
                <a:cs typeface="Arial"/>
              </a:rPr>
              <a:t>i</a:t>
            </a:r>
            <a:r>
              <a:rPr sz="1000" b="1" spc="-10" dirty="0">
                <a:latin typeface="Arial"/>
                <a:cs typeface="Arial"/>
              </a:rPr>
              <a:t>sc</a:t>
            </a:r>
            <a:r>
              <a:rPr sz="1000" b="1" spc="5" dirty="0">
                <a:latin typeface="Arial"/>
                <a:cs typeface="Arial"/>
              </a:rPr>
              <a:t>o</a:t>
            </a:r>
            <a:r>
              <a:rPr sz="1000" b="1" spc="-10" dirty="0">
                <a:latin typeface="Arial"/>
                <a:cs typeface="Arial"/>
              </a:rPr>
              <a:t>s</a:t>
            </a:r>
            <a:r>
              <a:rPr sz="1000" b="1" spc="5" dirty="0">
                <a:latin typeface="Arial"/>
                <a:cs typeface="Arial"/>
              </a:rPr>
              <a:t>i</a:t>
            </a:r>
            <a:r>
              <a:rPr sz="1000" b="1" dirty="0">
                <a:latin typeface="Arial"/>
                <a:cs typeface="Arial"/>
              </a:rPr>
              <a:t>t</a:t>
            </a:r>
            <a:r>
              <a:rPr sz="1000" b="1" spc="-10" dirty="0">
                <a:latin typeface="Arial"/>
                <a:cs typeface="Arial"/>
              </a:rPr>
              <a:t>y</a:t>
            </a:r>
            <a:r>
              <a:rPr sz="1000" b="1" dirty="0">
                <a:latin typeface="Arial"/>
                <a:cs typeface="Arial"/>
              </a:rPr>
              <a:t>,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m</a:t>
            </a:r>
            <a:r>
              <a:rPr sz="1000" b="1" dirty="0">
                <a:latin typeface="Arial"/>
                <a:cs typeface="Arial"/>
              </a:rPr>
              <a:t>P</a:t>
            </a:r>
            <a:r>
              <a:rPr sz="1000" b="1" spc="-10" dirty="0">
                <a:latin typeface="Arial"/>
                <a:cs typeface="Arial"/>
              </a:rPr>
              <a:t>a</a:t>
            </a:r>
            <a:r>
              <a:rPr sz="1000" b="1" spc="5" dirty="0">
                <a:latin typeface="Arial"/>
                <a:cs typeface="Arial"/>
              </a:rPr>
              <a:t>.</a:t>
            </a:r>
            <a:r>
              <a:rPr sz="1000" b="1" dirty="0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712318" y="1223142"/>
            <a:ext cx="3348634" cy="620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5080" algn="ctr">
              <a:lnSpc>
                <a:spcPct val="95800"/>
              </a:lnSpc>
            </a:pPr>
            <a:r>
              <a:rPr lang="ru-RU" sz="1400" b="1" spc="-5" dirty="0">
                <a:latin typeface="Arial"/>
                <a:cs typeface="Arial"/>
              </a:rPr>
              <a:t>Полимер </a:t>
            </a:r>
            <a:r>
              <a:rPr sz="1400" b="1" spc="-5" dirty="0" err="1">
                <a:latin typeface="Arial"/>
                <a:cs typeface="Arial"/>
              </a:rPr>
              <a:t>Ul</a:t>
            </a:r>
            <a:r>
              <a:rPr sz="1400" b="1" spc="-15" dirty="0" err="1">
                <a:latin typeface="Arial"/>
                <a:cs typeface="Arial"/>
              </a:rPr>
              <a:t>t</a:t>
            </a:r>
            <a:r>
              <a:rPr sz="1400" b="1" dirty="0" err="1">
                <a:latin typeface="Arial"/>
                <a:cs typeface="Arial"/>
              </a:rPr>
              <a:t>r</a:t>
            </a:r>
            <a:r>
              <a:rPr sz="1400" b="1" spc="-15" dirty="0" err="1">
                <a:latin typeface="Arial"/>
                <a:cs typeface="Arial"/>
              </a:rPr>
              <a:t>a</a:t>
            </a:r>
            <a:r>
              <a:rPr sz="1400" b="1" spc="-20" dirty="0" err="1">
                <a:latin typeface="Arial"/>
                <a:cs typeface="Arial"/>
              </a:rPr>
              <a:t>Th</a:t>
            </a:r>
            <a:r>
              <a:rPr sz="1400" b="1" spc="-5" dirty="0" err="1">
                <a:latin typeface="Arial"/>
                <a:cs typeface="Arial"/>
              </a:rPr>
              <a:t>i</a:t>
            </a:r>
            <a:r>
              <a:rPr sz="1400" b="1" spc="-15" dirty="0" err="1">
                <a:latin typeface="Arial"/>
                <a:cs typeface="Arial"/>
              </a:rPr>
              <a:t>x</a:t>
            </a:r>
            <a:r>
              <a:rPr sz="1400" b="1" spc="-10" dirty="0">
                <a:latin typeface="Arial"/>
                <a:cs typeface="Arial"/>
              </a:rPr>
              <a:t>™</a:t>
            </a:r>
            <a:r>
              <a:rPr sz="1400" b="1" spc="6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2</a:t>
            </a:r>
            <a:r>
              <a:rPr sz="1400" b="1" spc="-5" dirty="0">
                <a:latin typeface="Arial"/>
                <a:cs typeface="Arial"/>
              </a:rPr>
              <a:t>0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lang="ru-RU" sz="1400" b="1" spc="15" dirty="0">
                <a:latin typeface="Arial"/>
                <a:cs typeface="Arial"/>
              </a:rPr>
              <a:t>против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lang="ru-RU" sz="1400" b="1" spc="-5" dirty="0">
                <a:latin typeface="Arial"/>
                <a:cs typeface="Arial"/>
              </a:rPr>
              <a:t>Коммерческой торговой марки </a:t>
            </a:r>
            <a:r>
              <a:rPr lang="ru-RU" sz="1400" b="1" spc="-30" dirty="0">
                <a:solidFill>
                  <a:srgbClr val="B30838"/>
                </a:solidFill>
                <a:latin typeface="Arial"/>
                <a:cs typeface="Arial"/>
              </a:rPr>
              <a:t>Вязкость</a:t>
            </a:r>
            <a:r>
              <a:rPr sz="1400" b="1" spc="60" dirty="0">
                <a:solidFill>
                  <a:srgbClr val="B30838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B30838"/>
                </a:solidFill>
                <a:latin typeface="Arial"/>
                <a:cs typeface="Arial"/>
              </a:rPr>
              <a:t>v</a:t>
            </a:r>
            <a:r>
              <a:rPr sz="1400" b="1" spc="-15" dirty="0">
                <a:solidFill>
                  <a:srgbClr val="B30838"/>
                </a:solidFill>
                <a:latin typeface="Arial"/>
                <a:cs typeface="Arial"/>
              </a:rPr>
              <a:t>s</a:t>
            </a:r>
            <a:r>
              <a:rPr sz="1400" b="1" spc="-5" dirty="0">
                <a:solidFill>
                  <a:srgbClr val="B30838"/>
                </a:solidFill>
                <a:latin typeface="Arial"/>
                <a:cs typeface="Arial"/>
              </a:rPr>
              <a:t>.</a:t>
            </a:r>
            <a:r>
              <a:rPr sz="1400" b="1" spc="60" dirty="0">
                <a:solidFill>
                  <a:srgbClr val="B30838"/>
                </a:solidFill>
                <a:latin typeface="Arial"/>
                <a:cs typeface="Arial"/>
              </a:rPr>
              <a:t> </a:t>
            </a:r>
            <a:r>
              <a:rPr lang="ru-RU" sz="1400" b="1" spc="60" dirty="0">
                <a:solidFill>
                  <a:srgbClr val="B30838"/>
                </a:solidFill>
                <a:latin typeface="Arial"/>
                <a:cs typeface="Arial"/>
              </a:rPr>
              <a:t>Концентрация</a:t>
            </a:r>
            <a:r>
              <a:rPr sz="1400" b="1" spc="-5" dirty="0">
                <a:solidFill>
                  <a:srgbClr val="B30838"/>
                </a:solidFill>
                <a:latin typeface="Arial"/>
                <a:cs typeface="Arial"/>
              </a:rPr>
              <a:t>*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979932" y="505815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7432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065275" y="5021579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59" h="73660">
                <a:moveTo>
                  <a:pt x="36576" y="0"/>
                </a:moveTo>
                <a:lnTo>
                  <a:pt x="0" y="36576"/>
                </a:lnTo>
                <a:lnTo>
                  <a:pt x="36576" y="73152"/>
                </a:lnTo>
                <a:lnTo>
                  <a:pt x="73152" y="36576"/>
                </a:lnTo>
                <a:lnTo>
                  <a:pt x="36576" y="0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065275" y="5021579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59" h="73660">
                <a:moveTo>
                  <a:pt x="36576" y="0"/>
                </a:moveTo>
                <a:lnTo>
                  <a:pt x="73152" y="36576"/>
                </a:lnTo>
                <a:lnTo>
                  <a:pt x="36576" y="73152"/>
                </a:lnTo>
                <a:lnTo>
                  <a:pt x="0" y="36576"/>
                </a:lnTo>
                <a:lnTo>
                  <a:pt x="36576" y="0"/>
                </a:lnTo>
                <a:close/>
              </a:path>
            </a:pathLst>
          </a:custGeom>
          <a:ln w="9144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 txBox="1"/>
          <p:nvPr/>
        </p:nvSpPr>
        <p:spPr>
          <a:xfrm>
            <a:off x="1250899" y="4998364"/>
            <a:ext cx="135636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000" spc="-5" dirty="0">
                <a:latin typeface="Arial"/>
                <a:cs typeface="Arial"/>
              </a:rPr>
              <a:t>Co</a:t>
            </a:r>
            <a:r>
              <a:rPr sz="1000" spc="5" dirty="0">
                <a:latin typeface="Arial"/>
                <a:cs typeface="Arial"/>
              </a:rPr>
              <a:t>mm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rc</a:t>
            </a:r>
            <a:r>
              <a:rPr sz="1000" spc="-10" dirty="0">
                <a:latin typeface="Arial"/>
                <a:cs typeface="Arial"/>
              </a:rPr>
              <a:t>ia</a:t>
            </a:r>
            <a:r>
              <a:rPr sz="1000" dirty="0">
                <a:latin typeface="Arial"/>
                <a:cs typeface="Arial"/>
              </a:rPr>
              <a:t>l </a:t>
            </a:r>
            <a:r>
              <a:rPr sz="1000" spc="5" dirty="0">
                <a:latin typeface="Arial"/>
                <a:cs typeface="Arial"/>
              </a:rPr>
              <a:t>B</a:t>
            </a:r>
            <a:r>
              <a:rPr sz="1000" spc="-10" dirty="0">
                <a:latin typeface="Arial"/>
                <a:cs typeface="Arial"/>
              </a:rPr>
              <a:t>en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h</a:t>
            </a:r>
            <a:r>
              <a:rPr sz="1000" spc="5" dirty="0">
                <a:latin typeface="Arial"/>
                <a:cs typeface="Arial"/>
              </a:rPr>
              <a:t>m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rk</a:t>
            </a:r>
          </a:p>
        </p:txBody>
      </p:sp>
      <p:sp>
        <p:nvSpPr>
          <p:cNvPr id="145" name="object 145"/>
          <p:cNvSpPr/>
          <p:nvPr/>
        </p:nvSpPr>
        <p:spPr>
          <a:xfrm>
            <a:off x="2979420" y="505815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92" y="0"/>
                </a:lnTo>
              </a:path>
            </a:pathLst>
          </a:custGeom>
          <a:ln w="27432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823972" y="505815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295" y="0"/>
                </a:lnTo>
              </a:path>
            </a:pathLst>
          </a:custGeom>
          <a:ln w="27432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906267" y="5018532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2"/>
                </a:moveTo>
                <a:lnTo>
                  <a:pt x="73151" y="73152"/>
                </a:lnTo>
                <a:lnTo>
                  <a:pt x="73151" y="0"/>
                </a:lnTo>
                <a:lnTo>
                  <a:pt x="0" y="0"/>
                </a:lnTo>
                <a:lnTo>
                  <a:pt x="0" y="73152"/>
                </a:lnTo>
                <a:close/>
              </a:path>
            </a:pathLst>
          </a:custGeom>
          <a:solidFill>
            <a:srgbClr val="00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906267" y="5018532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2"/>
                </a:moveTo>
                <a:lnTo>
                  <a:pt x="73151" y="73152"/>
                </a:lnTo>
                <a:lnTo>
                  <a:pt x="73151" y="0"/>
                </a:lnTo>
                <a:lnTo>
                  <a:pt x="0" y="0"/>
                </a:lnTo>
                <a:lnTo>
                  <a:pt x="0" y="73152"/>
                </a:lnTo>
                <a:close/>
              </a:path>
            </a:pathLst>
          </a:custGeom>
          <a:ln w="9144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 txBox="1"/>
          <p:nvPr/>
        </p:nvSpPr>
        <p:spPr>
          <a:xfrm>
            <a:off x="3095498" y="5001412"/>
            <a:ext cx="77089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000" dirty="0">
                <a:latin typeface="Arial"/>
                <a:cs typeface="Arial"/>
              </a:rPr>
              <a:t>U</a:t>
            </a:r>
            <a:r>
              <a:rPr sz="1000" spc="15" dirty="0">
                <a:latin typeface="Arial"/>
                <a:cs typeface="Arial"/>
              </a:rPr>
              <a:t>l</a:t>
            </a:r>
            <a:r>
              <a:rPr sz="1000" spc="5" dirty="0">
                <a:latin typeface="Arial"/>
                <a:cs typeface="Arial"/>
              </a:rPr>
              <a:t>t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5" dirty="0">
                <a:latin typeface="Arial"/>
                <a:cs typeface="Arial"/>
              </a:rPr>
              <a:t>t</a:t>
            </a:r>
            <a:r>
              <a:rPr sz="1000" spc="-10" dirty="0">
                <a:latin typeface="Arial"/>
                <a:cs typeface="Arial"/>
              </a:rPr>
              <a:t>h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spc="25" dirty="0">
                <a:latin typeface="Arial"/>
                <a:cs typeface="Arial"/>
              </a:rPr>
              <a:t>x</a:t>
            </a:r>
            <a:r>
              <a:rPr sz="1000" spc="5" dirty="0">
                <a:latin typeface="Arial"/>
                <a:cs typeface="Arial"/>
              </a:rPr>
              <a:t>™</a:t>
            </a:r>
            <a:r>
              <a:rPr sz="1000" spc="-8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2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550163" y="1129283"/>
            <a:ext cx="3733800" cy="4114800"/>
          </a:xfrm>
          <a:custGeom>
            <a:avLst/>
            <a:gdLst/>
            <a:ahLst/>
            <a:cxnLst/>
            <a:rect l="l" t="t" r="r" b="b"/>
            <a:pathLst>
              <a:path w="3733800" h="4114800">
                <a:moveTo>
                  <a:pt x="0" y="4114800"/>
                </a:moveTo>
                <a:lnTo>
                  <a:pt x="3733800" y="4114800"/>
                </a:lnTo>
                <a:lnTo>
                  <a:pt x="3733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27304" y="5385815"/>
            <a:ext cx="7860792" cy="539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 txBox="1"/>
          <p:nvPr/>
        </p:nvSpPr>
        <p:spPr>
          <a:xfrm>
            <a:off x="1048918" y="5460598"/>
            <a:ext cx="682117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5" dirty="0">
                <a:latin typeface="Arial"/>
                <a:cs typeface="Arial"/>
              </a:rPr>
              <a:t>Полимеры </a:t>
            </a:r>
            <a:r>
              <a:rPr sz="1400" spc="-5" dirty="0" err="1">
                <a:latin typeface="Arial"/>
                <a:cs typeface="Arial"/>
              </a:rPr>
              <a:t>Ult</a:t>
            </a:r>
            <a:r>
              <a:rPr sz="1400" spc="-20" dirty="0" err="1">
                <a:latin typeface="Arial"/>
                <a:cs typeface="Arial"/>
              </a:rPr>
              <a:t>r</a:t>
            </a:r>
            <a:r>
              <a:rPr sz="1400" spc="-15" dirty="0" err="1">
                <a:latin typeface="Arial"/>
                <a:cs typeface="Arial"/>
              </a:rPr>
              <a:t>a</a:t>
            </a:r>
            <a:r>
              <a:rPr sz="1400" spc="0" dirty="0" err="1">
                <a:latin typeface="Arial"/>
                <a:cs typeface="Arial"/>
              </a:rPr>
              <a:t>T</a:t>
            </a:r>
            <a:r>
              <a:rPr sz="1400" spc="-15" dirty="0" err="1">
                <a:latin typeface="Arial"/>
                <a:cs typeface="Arial"/>
              </a:rPr>
              <a:t>h</a:t>
            </a:r>
            <a:r>
              <a:rPr sz="1400" spc="-5" dirty="0" err="1">
                <a:latin typeface="Arial"/>
                <a:cs typeface="Arial"/>
              </a:rPr>
              <a:t>ix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2</a:t>
            </a:r>
            <a:r>
              <a:rPr sz="1400" spc="-5" dirty="0">
                <a:latin typeface="Arial"/>
                <a:cs typeface="Arial"/>
              </a:rPr>
              <a:t>0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lang="ru-RU" sz="1400" spc="10" dirty="0">
                <a:latin typeface="Arial"/>
                <a:cs typeface="Arial"/>
              </a:rPr>
              <a:t>и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2</a:t>
            </a:r>
            <a:r>
              <a:rPr sz="1400" spc="-5" dirty="0">
                <a:latin typeface="Arial"/>
                <a:cs typeface="Arial"/>
              </a:rPr>
              <a:t>1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lang="ru-RU" sz="1400" spc="-10" dirty="0">
                <a:latin typeface="Arial"/>
                <a:cs typeface="Arial"/>
              </a:rPr>
              <a:t>показывают загущающие свойства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lang="ru-RU" sz="1400" spc="-10" dirty="0">
                <a:latin typeface="Arial"/>
                <a:cs typeface="Arial"/>
              </a:rPr>
              <a:t>подобные таковым для коммерческой при </a:t>
            </a:r>
            <a:r>
              <a:rPr sz="1400" spc="-10" dirty="0">
                <a:latin typeface="Arial"/>
                <a:cs typeface="Arial"/>
              </a:rPr>
              <a:t>H</a:t>
            </a:r>
            <a:r>
              <a:rPr sz="1400" spc="-5" dirty="0">
                <a:latin typeface="Arial"/>
                <a:cs typeface="Arial"/>
              </a:rPr>
              <a:t> 7</a:t>
            </a:r>
            <a:r>
              <a:rPr sz="1400" spc="10" dirty="0">
                <a:latin typeface="Arial"/>
                <a:cs typeface="Arial"/>
              </a:rPr>
              <a:t> 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527304" y="6291063"/>
            <a:ext cx="421259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latin typeface="Arial"/>
                <a:cs typeface="Arial"/>
              </a:rPr>
              <a:t>*p</a:t>
            </a:r>
            <a:r>
              <a:rPr sz="900" spc="5" dirty="0">
                <a:latin typeface="Arial"/>
                <a:cs typeface="Arial"/>
              </a:rPr>
              <a:t>H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5" dirty="0">
                <a:latin typeface="Arial"/>
                <a:cs typeface="Arial"/>
              </a:rPr>
              <a:t>7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lang="ru-RU" sz="900" spc="-15" dirty="0">
                <a:latin typeface="Arial"/>
                <a:cs typeface="Arial"/>
              </a:rPr>
              <a:t>доводилось с </a:t>
            </a:r>
            <a:r>
              <a:rPr sz="900" spc="-5" dirty="0" err="1">
                <a:latin typeface="Arial"/>
                <a:cs typeface="Arial"/>
              </a:rPr>
              <a:t>N</a:t>
            </a:r>
            <a:r>
              <a:rPr sz="900" dirty="0" err="1">
                <a:latin typeface="Arial"/>
                <a:cs typeface="Arial"/>
              </a:rPr>
              <a:t>a</a:t>
            </a:r>
            <a:r>
              <a:rPr sz="900" spc="10" dirty="0" err="1">
                <a:latin typeface="Arial"/>
                <a:cs typeface="Arial"/>
              </a:rPr>
              <a:t>O</a:t>
            </a:r>
            <a:r>
              <a:rPr sz="900" spc="5" dirty="0" err="1">
                <a:latin typeface="Arial"/>
                <a:cs typeface="Arial"/>
              </a:rPr>
              <a:t>H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50</a:t>
            </a:r>
            <a:r>
              <a:rPr sz="900" spc="10" dirty="0">
                <a:latin typeface="Arial"/>
                <a:cs typeface="Arial"/>
              </a:rPr>
              <a:t>%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lang="ru-RU" sz="900" spc="-30" dirty="0">
                <a:latin typeface="Arial"/>
                <a:cs typeface="Arial"/>
              </a:rPr>
              <a:t>р-р</a:t>
            </a:r>
            <a:r>
              <a:rPr sz="900" spc="5" dirty="0">
                <a:latin typeface="Arial"/>
                <a:cs typeface="Arial"/>
              </a:rPr>
              <a:t>;</a:t>
            </a:r>
            <a:r>
              <a:rPr sz="900" spc="-75" dirty="0">
                <a:latin typeface="Arial"/>
                <a:cs typeface="Arial"/>
              </a:rPr>
              <a:t> </a:t>
            </a:r>
            <a:r>
              <a:rPr lang="ru-RU" sz="900" spc="-75" dirty="0">
                <a:latin typeface="Arial"/>
                <a:cs typeface="Arial"/>
              </a:rPr>
              <a:t>вязкость</a:t>
            </a:r>
            <a:r>
              <a:rPr sz="900" spc="-85" dirty="0">
                <a:latin typeface="Arial"/>
                <a:cs typeface="Arial"/>
              </a:rPr>
              <a:t> </a:t>
            </a:r>
            <a:r>
              <a:rPr sz="900" spc="5" dirty="0">
                <a:latin typeface="Arial"/>
                <a:cs typeface="Arial"/>
              </a:rPr>
              <a:t>(</a:t>
            </a:r>
            <a:r>
              <a:rPr sz="900" spc="-5" dirty="0">
                <a:latin typeface="Arial"/>
                <a:cs typeface="Arial"/>
              </a:rPr>
              <a:t>RVT</a:t>
            </a:r>
            <a:r>
              <a:rPr sz="900" dirty="0">
                <a:latin typeface="Arial"/>
                <a:cs typeface="Arial"/>
              </a:rPr>
              <a:t>,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2</a:t>
            </a:r>
            <a:r>
              <a:rPr sz="900" spc="5" dirty="0">
                <a:latin typeface="Arial"/>
                <a:cs typeface="Arial"/>
              </a:rPr>
              <a:t>0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RP</a:t>
            </a:r>
            <a:r>
              <a:rPr sz="900" spc="-10" dirty="0">
                <a:latin typeface="Arial"/>
                <a:cs typeface="Arial"/>
              </a:rPr>
              <a:t>M</a:t>
            </a:r>
            <a:r>
              <a:rPr sz="900" dirty="0">
                <a:latin typeface="Arial"/>
                <a:cs typeface="Arial"/>
              </a:rPr>
              <a:t>,</a:t>
            </a:r>
            <a:r>
              <a:rPr sz="900" spc="-5" dirty="0">
                <a:latin typeface="Arial"/>
                <a:cs typeface="Arial"/>
              </a:rPr>
              <a:t> S</a:t>
            </a:r>
            <a:r>
              <a:rPr sz="900" dirty="0">
                <a:latin typeface="Arial"/>
                <a:cs typeface="Arial"/>
              </a:rPr>
              <a:t>p</a:t>
            </a:r>
            <a:r>
              <a:rPr sz="900" spc="10" dirty="0">
                <a:latin typeface="Arial"/>
                <a:cs typeface="Arial"/>
              </a:rPr>
              <a:t>i</a:t>
            </a:r>
            <a:r>
              <a:rPr sz="900" dirty="0">
                <a:latin typeface="Arial"/>
                <a:cs typeface="Arial"/>
              </a:rPr>
              <a:t>nd</a:t>
            </a:r>
            <a:r>
              <a:rPr sz="900" spc="10" dirty="0">
                <a:latin typeface="Arial"/>
                <a:cs typeface="Arial"/>
              </a:rPr>
              <a:t>l</a:t>
            </a:r>
            <a:r>
              <a:rPr sz="900" spc="5" dirty="0">
                <a:latin typeface="Arial"/>
                <a:cs typeface="Arial"/>
              </a:rPr>
              <a:t>e</a:t>
            </a:r>
            <a:r>
              <a:rPr sz="900" spc="-6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7,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2</a:t>
            </a:r>
            <a:r>
              <a:rPr sz="900" spc="15" dirty="0">
                <a:latin typeface="Arial"/>
                <a:cs typeface="Arial"/>
              </a:rPr>
              <a:t>5</a:t>
            </a:r>
            <a:r>
              <a:rPr sz="900" spc="-5" dirty="0">
                <a:latin typeface="Arial"/>
                <a:cs typeface="Arial"/>
              </a:rPr>
              <a:t>°</a:t>
            </a:r>
            <a:r>
              <a:rPr sz="900" spc="-10" dirty="0">
                <a:latin typeface="Arial"/>
                <a:cs typeface="Arial"/>
              </a:rPr>
              <a:t>C)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55" name="object 140"/>
          <p:cNvSpPr txBox="1"/>
          <p:nvPr/>
        </p:nvSpPr>
        <p:spPr>
          <a:xfrm>
            <a:off x="4875463" y="1226549"/>
            <a:ext cx="3348634" cy="620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5080" algn="ctr">
              <a:lnSpc>
                <a:spcPct val="95800"/>
              </a:lnSpc>
            </a:pPr>
            <a:r>
              <a:rPr lang="ru-RU" sz="1400" b="1" spc="-5" dirty="0">
                <a:latin typeface="Arial"/>
                <a:cs typeface="Arial"/>
              </a:rPr>
              <a:t>Полимер </a:t>
            </a:r>
            <a:r>
              <a:rPr sz="1400" b="1" spc="-5" dirty="0" err="1">
                <a:latin typeface="Arial"/>
                <a:cs typeface="Arial"/>
              </a:rPr>
              <a:t>Ul</a:t>
            </a:r>
            <a:r>
              <a:rPr sz="1400" b="1" spc="-15" dirty="0" err="1">
                <a:latin typeface="Arial"/>
                <a:cs typeface="Arial"/>
              </a:rPr>
              <a:t>t</a:t>
            </a:r>
            <a:r>
              <a:rPr sz="1400" b="1" dirty="0" err="1">
                <a:latin typeface="Arial"/>
                <a:cs typeface="Arial"/>
              </a:rPr>
              <a:t>r</a:t>
            </a:r>
            <a:r>
              <a:rPr sz="1400" b="1" spc="-15" dirty="0" err="1">
                <a:latin typeface="Arial"/>
                <a:cs typeface="Arial"/>
              </a:rPr>
              <a:t>a</a:t>
            </a:r>
            <a:r>
              <a:rPr sz="1400" b="1" spc="-20" dirty="0" err="1">
                <a:latin typeface="Arial"/>
                <a:cs typeface="Arial"/>
              </a:rPr>
              <a:t>Th</a:t>
            </a:r>
            <a:r>
              <a:rPr sz="1400" b="1" spc="-5" dirty="0" err="1">
                <a:latin typeface="Arial"/>
                <a:cs typeface="Arial"/>
              </a:rPr>
              <a:t>i</a:t>
            </a:r>
            <a:r>
              <a:rPr sz="1400" b="1" spc="-15" dirty="0" err="1">
                <a:latin typeface="Arial"/>
                <a:cs typeface="Arial"/>
              </a:rPr>
              <a:t>x</a:t>
            </a:r>
            <a:r>
              <a:rPr sz="1400" b="1" spc="-10" dirty="0">
                <a:latin typeface="Arial"/>
                <a:cs typeface="Arial"/>
              </a:rPr>
              <a:t>™</a:t>
            </a:r>
            <a:r>
              <a:rPr sz="1400" b="1" spc="6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2</a:t>
            </a:r>
            <a:r>
              <a:rPr lang="ru-RU" sz="1400" b="1" spc="-15" dirty="0">
                <a:latin typeface="Arial"/>
                <a:cs typeface="Arial"/>
              </a:rPr>
              <a:t>1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lang="ru-RU" sz="1400" b="1" spc="15" dirty="0">
                <a:latin typeface="Arial"/>
                <a:cs typeface="Arial"/>
              </a:rPr>
              <a:t>против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lang="ru-RU" sz="1400" b="1" spc="-5" dirty="0">
                <a:latin typeface="Arial"/>
                <a:cs typeface="Arial"/>
              </a:rPr>
              <a:t>Коммерческой торговой марки </a:t>
            </a:r>
            <a:r>
              <a:rPr lang="ru-RU" sz="1400" b="1" spc="-30" dirty="0">
                <a:solidFill>
                  <a:srgbClr val="B30838"/>
                </a:solidFill>
                <a:latin typeface="Arial"/>
                <a:cs typeface="Arial"/>
              </a:rPr>
              <a:t>Вязкость</a:t>
            </a:r>
            <a:r>
              <a:rPr sz="1400" b="1" spc="60" dirty="0">
                <a:solidFill>
                  <a:srgbClr val="B30838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B30838"/>
                </a:solidFill>
                <a:latin typeface="Arial"/>
                <a:cs typeface="Arial"/>
              </a:rPr>
              <a:t>v</a:t>
            </a:r>
            <a:r>
              <a:rPr sz="1400" b="1" spc="-15" dirty="0">
                <a:solidFill>
                  <a:srgbClr val="B30838"/>
                </a:solidFill>
                <a:latin typeface="Arial"/>
                <a:cs typeface="Arial"/>
              </a:rPr>
              <a:t>s</a:t>
            </a:r>
            <a:r>
              <a:rPr sz="1400" b="1" spc="-5" dirty="0">
                <a:solidFill>
                  <a:srgbClr val="B30838"/>
                </a:solidFill>
                <a:latin typeface="Arial"/>
                <a:cs typeface="Arial"/>
              </a:rPr>
              <a:t>.</a:t>
            </a:r>
            <a:r>
              <a:rPr sz="1400" b="1" spc="60" dirty="0">
                <a:solidFill>
                  <a:srgbClr val="B30838"/>
                </a:solidFill>
                <a:latin typeface="Arial"/>
                <a:cs typeface="Arial"/>
              </a:rPr>
              <a:t> </a:t>
            </a:r>
            <a:r>
              <a:rPr lang="ru-RU" sz="1400" b="1" spc="60" dirty="0">
                <a:solidFill>
                  <a:srgbClr val="B30838"/>
                </a:solidFill>
                <a:latin typeface="Arial"/>
                <a:cs typeface="Arial"/>
              </a:rPr>
              <a:t>Концентрация</a:t>
            </a:r>
            <a:r>
              <a:rPr sz="1400" b="1" spc="-5" dirty="0">
                <a:solidFill>
                  <a:srgbClr val="B30838"/>
                </a:solidFill>
                <a:latin typeface="Arial"/>
                <a:cs typeface="Arial"/>
              </a:rPr>
              <a:t>*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7620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399" y="183975"/>
            <a:ext cx="8812213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dirty="0"/>
              <a:t>Ultr</a:t>
            </a:r>
            <a:r>
              <a:rPr lang="ru-RU" sz="2000" b="1" spc="-15" dirty="0"/>
              <a:t>a</a:t>
            </a:r>
            <a:r>
              <a:rPr lang="ru-RU" sz="2000" b="1" spc="5" dirty="0"/>
              <a:t>Th</a:t>
            </a:r>
            <a:r>
              <a:rPr lang="ru-RU" sz="2000" b="1" dirty="0"/>
              <a:t>ix™</a:t>
            </a:r>
            <a:r>
              <a:rPr lang="ru-RU" sz="2000" b="1" spc="-65" dirty="0"/>
              <a:t> </a:t>
            </a:r>
            <a:r>
              <a:rPr lang="ru-RU" sz="2000" b="1" spc="-10" dirty="0"/>
              <a:t>21 </a:t>
            </a:r>
            <a:r>
              <a:rPr lang="ru-RU" sz="2000" b="1" spc="10" dirty="0"/>
              <a:t>p</a:t>
            </a:r>
            <a:r>
              <a:rPr lang="ru-RU" sz="2000" b="1" spc="5" dirty="0"/>
              <a:t>o</a:t>
            </a:r>
            <a:r>
              <a:rPr lang="ru-RU" sz="2000" b="1" dirty="0"/>
              <a:t>lym</a:t>
            </a:r>
            <a:r>
              <a:rPr lang="ru-RU" sz="2000" b="1" spc="-20" dirty="0"/>
              <a:t>e</a:t>
            </a:r>
            <a:r>
              <a:rPr lang="ru-RU" sz="2000" b="1" dirty="0"/>
              <a:t>r</a:t>
            </a:r>
            <a:br>
              <a:rPr lang="ru-RU" sz="2000" b="1" dirty="0"/>
            </a:br>
            <a:r>
              <a:rPr lang="ru-RU" sz="2000" b="1" dirty="0"/>
              <a:t>Графики зависимости вязкости и прозрачности от </a:t>
            </a:r>
            <a:r>
              <a:rPr lang="ru-RU" sz="2000" b="1" spc="5" dirty="0"/>
              <a:t>pH</a:t>
            </a:r>
            <a:endParaRPr sz="2000" b="1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92936" y="5632703"/>
            <a:ext cx="6263640" cy="536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47786" y="5667647"/>
            <a:ext cx="630764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Ult</a:t>
            </a:r>
            <a:r>
              <a:rPr sz="1400" spc="-20" dirty="0">
                <a:latin typeface="Arial"/>
                <a:cs typeface="Arial"/>
              </a:rPr>
              <a:t>r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spc="0" dirty="0">
                <a:latin typeface="Arial"/>
                <a:cs typeface="Arial"/>
              </a:rPr>
              <a:t>T</a:t>
            </a:r>
            <a:r>
              <a:rPr sz="1400" spc="-15" dirty="0">
                <a:latin typeface="Arial"/>
                <a:cs typeface="Arial"/>
              </a:rPr>
              <a:t>h</a:t>
            </a:r>
            <a:r>
              <a:rPr sz="1400" spc="-5" dirty="0">
                <a:latin typeface="Arial"/>
                <a:cs typeface="Arial"/>
              </a:rPr>
              <a:t>ix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2</a:t>
            </a:r>
            <a:r>
              <a:rPr sz="1400" spc="-5" dirty="0">
                <a:latin typeface="Arial"/>
                <a:cs typeface="Arial"/>
              </a:rPr>
              <a:t>1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po</a:t>
            </a:r>
            <a:r>
              <a:rPr sz="1400" spc="-5" dirty="0">
                <a:latin typeface="Arial"/>
                <a:cs typeface="Arial"/>
              </a:rPr>
              <a:t>l</a:t>
            </a:r>
            <a:r>
              <a:rPr sz="1400" spc="-50" dirty="0">
                <a:latin typeface="Arial"/>
                <a:cs typeface="Arial"/>
              </a:rPr>
              <a:t>y</a:t>
            </a:r>
            <a:r>
              <a:rPr sz="1400" spc="0" dirty="0">
                <a:latin typeface="Arial"/>
                <a:cs typeface="Arial"/>
              </a:rPr>
              <a:t>m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spc="55" dirty="0">
                <a:latin typeface="Arial"/>
                <a:cs typeface="Arial"/>
              </a:rPr>
              <a:t> </a:t>
            </a:r>
            <a:r>
              <a:rPr lang="ru-RU" sz="1400" spc="-15" dirty="0">
                <a:latin typeface="Arial"/>
                <a:cs typeface="Arial"/>
              </a:rPr>
              <a:t>показывает сходные характеристики при разных </a:t>
            </a:r>
            <a:r>
              <a:rPr lang="en-US" sz="1400" spc="-15" dirty="0">
                <a:latin typeface="Arial"/>
                <a:cs typeface="Arial"/>
              </a:rPr>
              <a:t>pH </a:t>
            </a:r>
            <a:r>
              <a:rPr lang="ru-RU" sz="1400" spc="-15" dirty="0">
                <a:latin typeface="Arial"/>
                <a:cs typeface="Arial"/>
              </a:rPr>
              <a:t> в сравнении с коммерческим продуктом 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39596" y="2442972"/>
            <a:ext cx="0" cy="2188845"/>
          </a:xfrm>
          <a:custGeom>
            <a:avLst/>
            <a:gdLst/>
            <a:ahLst/>
            <a:cxnLst/>
            <a:rect l="l" t="t" r="r" b="b"/>
            <a:pathLst>
              <a:path h="2188845">
                <a:moveTo>
                  <a:pt x="0" y="2188464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04188" y="4631435"/>
            <a:ext cx="2624455" cy="0"/>
          </a:xfrm>
          <a:custGeom>
            <a:avLst/>
            <a:gdLst/>
            <a:ahLst/>
            <a:cxnLst/>
            <a:rect l="l" t="t" r="r" b="b"/>
            <a:pathLst>
              <a:path w="2624454">
                <a:moveTo>
                  <a:pt x="0" y="0"/>
                </a:moveTo>
                <a:lnTo>
                  <a:pt x="262432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39596" y="4631435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17548" y="4631435"/>
            <a:ext cx="0" cy="3048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0" y="0"/>
                </a:moveTo>
                <a:lnTo>
                  <a:pt x="0" y="3048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73579" y="4631435"/>
            <a:ext cx="0" cy="3048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0" y="0"/>
                </a:moveTo>
                <a:lnTo>
                  <a:pt x="0" y="3048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26564" y="4631435"/>
            <a:ext cx="0" cy="3048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0" y="0"/>
                </a:moveTo>
                <a:lnTo>
                  <a:pt x="0" y="3048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79548" y="4631435"/>
            <a:ext cx="0" cy="3048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0" y="0"/>
                </a:moveTo>
                <a:lnTo>
                  <a:pt x="0" y="3048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32532" y="4631435"/>
            <a:ext cx="0" cy="3048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0" y="0"/>
                </a:moveTo>
                <a:lnTo>
                  <a:pt x="0" y="3048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85516" y="4631435"/>
            <a:ext cx="0" cy="3048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0" y="0"/>
                </a:moveTo>
                <a:lnTo>
                  <a:pt x="0" y="3048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41548" y="4631435"/>
            <a:ext cx="0" cy="3048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0" y="0"/>
                </a:moveTo>
                <a:lnTo>
                  <a:pt x="0" y="3048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94532" y="4631435"/>
            <a:ext cx="0" cy="3048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0" y="0"/>
                </a:moveTo>
                <a:lnTo>
                  <a:pt x="0" y="3048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47515" y="4631435"/>
            <a:ext cx="0" cy="3048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0" y="0"/>
                </a:moveTo>
                <a:lnTo>
                  <a:pt x="0" y="3048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00500" y="4631435"/>
            <a:ext cx="0" cy="3048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0" y="0"/>
                </a:moveTo>
                <a:lnTo>
                  <a:pt x="0" y="3048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28515" y="4631435"/>
            <a:ext cx="0" cy="3048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0" y="0"/>
                </a:moveTo>
                <a:lnTo>
                  <a:pt x="0" y="3048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64563" y="2756916"/>
            <a:ext cx="2536190" cy="1874520"/>
          </a:xfrm>
          <a:custGeom>
            <a:avLst/>
            <a:gdLst/>
            <a:ahLst/>
            <a:cxnLst/>
            <a:rect l="l" t="t" r="r" b="b"/>
            <a:pathLst>
              <a:path w="2536190" h="1874520">
                <a:moveTo>
                  <a:pt x="0" y="1874520"/>
                </a:moveTo>
                <a:lnTo>
                  <a:pt x="252984" y="1828800"/>
                </a:lnTo>
                <a:lnTo>
                  <a:pt x="509016" y="88392"/>
                </a:lnTo>
                <a:lnTo>
                  <a:pt x="762000" y="0"/>
                </a:lnTo>
                <a:lnTo>
                  <a:pt x="1014984" y="124968"/>
                </a:lnTo>
                <a:lnTo>
                  <a:pt x="1267968" y="234696"/>
                </a:lnTo>
                <a:lnTo>
                  <a:pt x="1520952" y="103632"/>
                </a:lnTo>
                <a:lnTo>
                  <a:pt x="1776984" y="188975"/>
                </a:lnTo>
                <a:lnTo>
                  <a:pt x="2029968" y="883920"/>
                </a:lnTo>
                <a:lnTo>
                  <a:pt x="2282952" y="1255776"/>
                </a:lnTo>
                <a:lnTo>
                  <a:pt x="2535936" y="1847088"/>
                </a:lnTo>
              </a:path>
            </a:pathLst>
          </a:custGeom>
          <a:ln w="27431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21891" y="4588764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1" y="0"/>
                </a:moveTo>
                <a:lnTo>
                  <a:pt x="0" y="42672"/>
                </a:lnTo>
                <a:lnTo>
                  <a:pt x="42671" y="85343"/>
                </a:lnTo>
                <a:lnTo>
                  <a:pt x="85344" y="42672"/>
                </a:lnTo>
                <a:lnTo>
                  <a:pt x="42671" y="0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21891" y="4588764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1" y="0"/>
                </a:moveTo>
                <a:lnTo>
                  <a:pt x="85344" y="42672"/>
                </a:lnTo>
                <a:lnTo>
                  <a:pt x="42671" y="85343"/>
                </a:lnTo>
                <a:lnTo>
                  <a:pt x="0" y="42672"/>
                </a:lnTo>
                <a:lnTo>
                  <a:pt x="42671" y="0"/>
                </a:lnTo>
                <a:close/>
              </a:path>
            </a:pathLst>
          </a:custGeom>
          <a:ln w="9143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74876" y="4543044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0" y="42671"/>
                </a:lnTo>
                <a:lnTo>
                  <a:pt x="42672" y="85343"/>
                </a:lnTo>
                <a:lnTo>
                  <a:pt x="85343" y="42671"/>
                </a:lnTo>
                <a:lnTo>
                  <a:pt x="42672" y="0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74876" y="4543044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85343" y="42671"/>
                </a:lnTo>
                <a:lnTo>
                  <a:pt x="42672" y="85343"/>
                </a:lnTo>
                <a:lnTo>
                  <a:pt x="0" y="42671"/>
                </a:lnTo>
                <a:lnTo>
                  <a:pt x="42672" y="0"/>
                </a:lnTo>
                <a:close/>
              </a:path>
            </a:pathLst>
          </a:custGeom>
          <a:ln w="9144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30907" y="280263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0" y="42672"/>
                </a:lnTo>
                <a:lnTo>
                  <a:pt x="42672" y="85343"/>
                </a:lnTo>
                <a:lnTo>
                  <a:pt x="85343" y="42672"/>
                </a:lnTo>
                <a:lnTo>
                  <a:pt x="42672" y="0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30907" y="280263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85343" y="42672"/>
                </a:lnTo>
                <a:lnTo>
                  <a:pt x="42672" y="85343"/>
                </a:lnTo>
                <a:lnTo>
                  <a:pt x="0" y="42672"/>
                </a:lnTo>
                <a:lnTo>
                  <a:pt x="42672" y="0"/>
                </a:lnTo>
                <a:close/>
              </a:path>
            </a:pathLst>
          </a:custGeom>
          <a:ln w="9144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83892" y="2714244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1" y="0"/>
                </a:moveTo>
                <a:lnTo>
                  <a:pt x="0" y="42671"/>
                </a:lnTo>
                <a:lnTo>
                  <a:pt x="42671" y="85343"/>
                </a:lnTo>
                <a:lnTo>
                  <a:pt x="85343" y="42671"/>
                </a:lnTo>
                <a:lnTo>
                  <a:pt x="42671" y="0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83892" y="2714244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1" y="0"/>
                </a:moveTo>
                <a:lnTo>
                  <a:pt x="85343" y="42671"/>
                </a:lnTo>
                <a:lnTo>
                  <a:pt x="42671" y="85343"/>
                </a:lnTo>
                <a:lnTo>
                  <a:pt x="0" y="42671"/>
                </a:lnTo>
                <a:lnTo>
                  <a:pt x="42671" y="0"/>
                </a:lnTo>
                <a:close/>
              </a:path>
            </a:pathLst>
          </a:custGeom>
          <a:ln w="9144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36876" y="283921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0" y="42672"/>
                </a:lnTo>
                <a:lnTo>
                  <a:pt x="42672" y="85343"/>
                </a:lnTo>
                <a:lnTo>
                  <a:pt x="85343" y="42672"/>
                </a:lnTo>
                <a:lnTo>
                  <a:pt x="42672" y="0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36876" y="283921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85343" y="42672"/>
                </a:lnTo>
                <a:lnTo>
                  <a:pt x="42672" y="85343"/>
                </a:lnTo>
                <a:lnTo>
                  <a:pt x="0" y="42672"/>
                </a:lnTo>
                <a:lnTo>
                  <a:pt x="42672" y="0"/>
                </a:lnTo>
                <a:close/>
              </a:path>
            </a:pathLst>
          </a:custGeom>
          <a:ln w="9144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89860" y="2948939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1" y="0"/>
                </a:moveTo>
                <a:lnTo>
                  <a:pt x="0" y="42672"/>
                </a:lnTo>
                <a:lnTo>
                  <a:pt x="42671" y="85344"/>
                </a:lnTo>
                <a:lnTo>
                  <a:pt x="85343" y="42672"/>
                </a:lnTo>
                <a:lnTo>
                  <a:pt x="42671" y="0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89860" y="2948939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1" y="0"/>
                </a:moveTo>
                <a:lnTo>
                  <a:pt x="85343" y="42672"/>
                </a:lnTo>
                <a:lnTo>
                  <a:pt x="42671" y="85344"/>
                </a:lnTo>
                <a:lnTo>
                  <a:pt x="0" y="42672"/>
                </a:lnTo>
                <a:lnTo>
                  <a:pt x="42671" y="0"/>
                </a:lnTo>
                <a:close/>
              </a:path>
            </a:pathLst>
          </a:custGeom>
          <a:ln w="9144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942844" y="2817876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0" y="42672"/>
                </a:lnTo>
                <a:lnTo>
                  <a:pt x="42672" y="85344"/>
                </a:lnTo>
                <a:lnTo>
                  <a:pt x="85343" y="42672"/>
                </a:lnTo>
                <a:lnTo>
                  <a:pt x="42672" y="0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42844" y="2817876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85343" y="42672"/>
                </a:lnTo>
                <a:lnTo>
                  <a:pt x="42672" y="85344"/>
                </a:lnTo>
                <a:lnTo>
                  <a:pt x="0" y="42672"/>
                </a:lnTo>
                <a:lnTo>
                  <a:pt x="42672" y="0"/>
                </a:lnTo>
                <a:close/>
              </a:path>
            </a:pathLst>
          </a:custGeom>
          <a:ln w="9144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98876" y="290322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0" y="42671"/>
                </a:lnTo>
                <a:lnTo>
                  <a:pt x="42672" y="85343"/>
                </a:lnTo>
                <a:lnTo>
                  <a:pt x="85344" y="42671"/>
                </a:lnTo>
                <a:lnTo>
                  <a:pt x="42672" y="0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98876" y="290322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85344" y="42671"/>
                </a:lnTo>
                <a:lnTo>
                  <a:pt x="42672" y="85343"/>
                </a:lnTo>
                <a:lnTo>
                  <a:pt x="0" y="42671"/>
                </a:lnTo>
                <a:lnTo>
                  <a:pt x="42672" y="0"/>
                </a:lnTo>
                <a:close/>
              </a:path>
            </a:pathLst>
          </a:custGeom>
          <a:ln w="9144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51859" y="3598164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0" y="42672"/>
                </a:lnTo>
                <a:lnTo>
                  <a:pt x="42672" y="85343"/>
                </a:lnTo>
                <a:lnTo>
                  <a:pt x="85343" y="42672"/>
                </a:lnTo>
                <a:lnTo>
                  <a:pt x="42672" y="0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51859" y="3598164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85343" y="42672"/>
                </a:lnTo>
                <a:lnTo>
                  <a:pt x="42672" y="85343"/>
                </a:lnTo>
                <a:lnTo>
                  <a:pt x="0" y="42672"/>
                </a:lnTo>
                <a:lnTo>
                  <a:pt x="42672" y="0"/>
                </a:lnTo>
                <a:close/>
              </a:path>
            </a:pathLst>
          </a:custGeom>
          <a:ln w="9144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04844" y="397002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1" y="0"/>
                </a:moveTo>
                <a:lnTo>
                  <a:pt x="0" y="42671"/>
                </a:lnTo>
                <a:lnTo>
                  <a:pt x="42671" y="85343"/>
                </a:lnTo>
                <a:lnTo>
                  <a:pt x="85343" y="42671"/>
                </a:lnTo>
                <a:lnTo>
                  <a:pt x="42671" y="0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04844" y="397002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1" y="0"/>
                </a:moveTo>
                <a:lnTo>
                  <a:pt x="85343" y="42671"/>
                </a:lnTo>
                <a:lnTo>
                  <a:pt x="42671" y="85343"/>
                </a:lnTo>
                <a:lnTo>
                  <a:pt x="0" y="42671"/>
                </a:lnTo>
                <a:lnTo>
                  <a:pt x="42671" y="0"/>
                </a:lnTo>
                <a:close/>
              </a:path>
            </a:pathLst>
          </a:custGeom>
          <a:ln w="9144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57828" y="456133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0" y="42672"/>
                </a:lnTo>
                <a:lnTo>
                  <a:pt x="42672" y="85344"/>
                </a:lnTo>
                <a:lnTo>
                  <a:pt x="85344" y="42672"/>
                </a:lnTo>
                <a:lnTo>
                  <a:pt x="42672" y="0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957828" y="456133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85344" y="42672"/>
                </a:lnTo>
                <a:lnTo>
                  <a:pt x="42672" y="85344"/>
                </a:lnTo>
                <a:lnTo>
                  <a:pt x="0" y="42672"/>
                </a:lnTo>
                <a:lnTo>
                  <a:pt x="42672" y="0"/>
                </a:lnTo>
                <a:close/>
              </a:path>
            </a:pathLst>
          </a:custGeom>
          <a:ln w="9144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64563" y="2735579"/>
            <a:ext cx="2536190" cy="1896110"/>
          </a:xfrm>
          <a:custGeom>
            <a:avLst/>
            <a:gdLst/>
            <a:ahLst/>
            <a:cxnLst/>
            <a:rect l="l" t="t" r="r" b="b"/>
            <a:pathLst>
              <a:path w="2536190" h="1896110">
                <a:moveTo>
                  <a:pt x="0" y="1895856"/>
                </a:moveTo>
                <a:lnTo>
                  <a:pt x="252984" y="1780032"/>
                </a:lnTo>
                <a:lnTo>
                  <a:pt x="509016" y="237744"/>
                </a:lnTo>
                <a:lnTo>
                  <a:pt x="762000" y="79248"/>
                </a:lnTo>
                <a:lnTo>
                  <a:pt x="1014984" y="0"/>
                </a:lnTo>
                <a:lnTo>
                  <a:pt x="1267968" y="88392"/>
                </a:lnTo>
                <a:lnTo>
                  <a:pt x="1520952" y="167640"/>
                </a:lnTo>
                <a:lnTo>
                  <a:pt x="1776984" y="371856"/>
                </a:lnTo>
                <a:lnTo>
                  <a:pt x="2029968" y="576072"/>
                </a:lnTo>
                <a:lnTo>
                  <a:pt x="2282952" y="1335024"/>
                </a:lnTo>
                <a:lnTo>
                  <a:pt x="2535936" y="1853184"/>
                </a:lnTo>
              </a:path>
            </a:pathLst>
          </a:custGeom>
          <a:ln w="27432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18844" y="458571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3"/>
                </a:moveTo>
                <a:lnTo>
                  <a:pt x="85343" y="85343"/>
                </a:lnTo>
                <a:lnTo>
                  <a:pt x="85343" y="0"/>
                </a:lnTo>
                <a:lnTo>
                  <a:pt x="0" y="0"/>
                </a:lnTo>
                <a:lnTo>
                  <a:pt x="0" y="85343"/>
                </a:lnTo>
                <a:close/>
              </a:path>
            </a:pathLst>
          </a:custGeom>
          <a:solidFill>
            <a:srgbClr val="00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18844" y="458571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3"/>
                </a:moveTo>
                <a:lnTo>
                  <a:pt x="85343" y="85343"/>
                </a:lnTo>
                <a:lnTo>
                  <a:pt x="85343" y="0"/>
                </a:lnTo>
                <a:lnTo>
                  <a:pt x="0" y="0"/>
                </a:lnTo>
                <a:lnTo>
                  <a:pt x="0" y="85343"/>
                </a:lnTo>
                <a:close/>
              </a:path>
            </a:pathLst>
          </a:custGeom>
          <a:ln w="9144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71827" y="446989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3"/>
                </a:moveTo>
                <a:lnTo>
                  <a:pt x="85343" y="85343"/>
                </a:lnTo>
                <a:lnTo>
                  <a:pt x="85343" y="0"/>
                </a:lnTo>
                <a:lnTo>
                  <a:pt x="0" y="0"/>
                </a:lnTo>
                <a:lnTo>
                  <a:pt x="0" y="85343"/>
                </a:lnTo>
                <a:close/>
              </a:path>
            </a:pathLst>
          </a:custGeom>
          <a:solidFill>
            <a:srgbClr val="00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71827" y="446989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3"/>
                </a:moveTo>
                <a:lnTo>
                  <a:pt x="85343" y="85343"/>
                </a:lnTo>
                <a:lnTo>
                  <a:pt x="85343" y="0"/>
                </a:lnTo>
                <a:lnTo>
                  <a:pt x="0" y="0"/>
                </a:lnTo>
                <a:lnTo>
                  <a:pt x="0" y="85343"/>
                </a:lnTo>
                <a:close/>
              </a:path>
            </a:pathLst>
          </a:custGeom>
          <a:ln w="9144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27860" y="2927604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3" y="85344"/>
                </a:lnTo>
                <a:lnTo>
                  <a:pt x="85343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solidFill>
            <a:srgbClr val="00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27860" y="2927604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3" y="85344"/>
                </a:lnTo>
                <a:lnTo>
                  <a:pt x="85343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ln w="9144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180844" y="276910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3" y="85344"/>
                </a:lnTo>
                <a:lnTo>
                  <a:pt x="85343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solidFill>
            <a:srgbClr val="00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180844" y="276910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3" y="85344"/>
                </a:lnTo>
                <a:lnTo>
                  <a:pt x="85343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ln w="9144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433827" y="268986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3" y="85344"/>
                </a:lnTo>
                <a:lnTo>
                  <a:pt x="85343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solidFill>
            <a:srgbClr val="00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33827" y="268986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3" y="85344"/>
                </a:lnTo>
                <a:lnTo>
                  <a:pt x="85343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ln w="9144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86811" y="277825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3" y="85344"/>
                </a:lnTo>
                <a:lnTo>
                  <a:pt x="85343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solidFill>
            <a:srgbClr val="00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686811" y="277825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3" y="85344"/>
                </a:lnTo>
                <a:lnTo>
                  <a:pt x="85343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ln w="9144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939795" y="285750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3" y="85344"/>
                </a:lnTo>
                <a:lnTo>
                  <a:pt x="85343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solidFill>
            <a:srgbClr val="00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939795" y="285750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3" y="85344"/>
                </a:lnTo>
                <a:lnTo>
                  <a:pt x="85343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ln w="9144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195827" y="3061716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solidFill>
            <a:srgbClr val="00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195827" y="3061716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ln w="9144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448811" y="326593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solidFill>
            <a:srgbClr val="00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448811" y="326593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ln w="9144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701796" y="4024884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solidFill>
            <a:srgbClr val="00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701796" y="4024884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ln w="9144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954779" y="4543044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3"/>
                </a:moveTo>
                <a:lnTo>
                  <a:pt x="85344" y="85343"/>
                </a:lnTo>
                <a:lnTo>
                  <a:pt x="85344" y="0"/>
                </a:lnTo>
                <a:lnTo>
                  <a:pt x="0" y="0"/>
                </a:lnTo>
                <a:lnTo>
                  <a:pt x="0" y="85343"/>
                </a:lnTo>
                <a:close/>
              </a:path>
            </a:pathLst>
          </a:custGeom>
          <a:solidFill>
            <a:srgbClr val="00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954779" y="4543044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3"/>
                </a:moveTo>
                <a:lnTo>
                  <a:pt x="85344" y="85343"/>
                </a:lnTo>
                <a:lnTo>
                  <a:pt x="85344" y="0"/>
                </a:lnTo>
                <a:lnTo>
                  <a:pt x="0" y="0"/>
                </a:lnTo>
                <a:lnTo>
                  <a:pt x="0" y="85343"/>
                </a:lnTo>
                <a:close/>
              </a:path>
            </a:pathLst>
          </a:custGeom>
          <a:ln w="9144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876604" y="2381910"/>
            <a:ext cx="354965" cy="2317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60</a:t>
            </a:r>
            <a:r>
              <a:rPr sz="1000" spc="10" dirty="0">
                <a:latin typeface="Arial"/>
                <a:cs typeface="Arial"/>
              </a:rPr>
              <a:t>0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50</a:t>
            </a:r>
            <a:r>
              <a:rPr sz="1000" spc="10" dirty="0">
                <a:latin typeface="Arial"/>
                <a:cs typeface="Arial"/>
              </a:rPr>
              <a:t>0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40</a:t>
            </a:r>
            <a:r>
              <a:rPr sz="1000" spc="10" dirty="0">
                <a:latin typeface="Arial"/>
                <a:cs typeface="Arial"/>
              </a:rPr>
              <a:t>0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30</a:t>
            </a:r>
            <a:r>
              <a:rPr sz="1000" spc="10" dirty="0">
                <a:latin typeface="Arial"/>
                <a:cs typeface="Arial"/>
              </a:rPr>
              <a:t>0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20</a:t>
            </a:r>
            <a:r>
              <a:rPr sz="1000" spc="10" dirty="0">
                <a:latin typeface="Arial"/>
                <a:cs typeface="Arial"/>
              </a:rPr>
              <a:t>0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10</a:t>
            </a:r>
            <a:r>
              <a:rPr sz="1000" spc="10" dirty="0">
                <a:latin typeface="Arial"/>
                <a:cs typeface="Arial"/>
              </a:rPr>
              <a:t>0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algn="r">
              <a:lnSpc>
                <a:spcPts val="1190"/>
              </a:lnSpc>
            </a:pP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317625" y="4722774"/>
            <a:ext cx="94551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  <a:tabLst>
                <a:tab pos="619760" algn="l"/>
                <a:tab pos="873760" algn="l"/>
              </a:tabLst>
            </a:pPr>
            <a:r>
              <a:rPr sz="1000" spc="5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ni</a:t>
            </a:r>
            <a:r>
              <a:rPr sz="1000" spc="5" dirty="0">
                <a:latin typeface="Arial"/>
                <a:cs typeface="Arial"/>
              </a:rPr>
              <a:t>t</a:t>
            </a:r>
            <a:r>
              <a:rPr sz="1000" spc="-10" dirty="0">
                <a:latin typeface="Arial"/>
                <a:cs typeface="Arial"/>
              </a:rPr>
              <a:t>ia</a:t>
            </a:r>
            <a:r>
              <a:rPr sz="1000" dirty="0">
                <a:latin typeface="Arial"/>
                <a:cs typeface="Arial"/>
              </a:rPr>
              <a:t>l 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4	5	6</a:t>
            </a:r>
            <a:endParaRPr sz="10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445130" y="4722774"/>
            <a:ext cx="1626870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253365" algn="l"/>
                <a:tab pos="506730" algn="l"/>
                <a:tab pos="725170" algn="l"/>
              </a:tabLst>
            </a:pPr>
            <a:r>
              <a:rPr sz="1000" dirty="0">
                <a:latin typeface="Arial"/>
                <a:cs typeface="Arial"/>
              </a:rPr>
              <a:t>7	8	9	</a:t>
            </a:r>
            <a:r>
              <a:rPr sz="1000" spc="-10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0  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1  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2  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13</a:t>
            </a:r>
            <a:endParaRPr sz="1000">
              <a:latin typeface="Arial"/>
              <a:cs typeface="Arial"/>
            </a:endParaRPr>
          </a:p>
          <a:p>
            <a:pPr marL="201930">
              <a:lnSpc>
                <a:spcPts val="1190"/>
              </a:lnSpc>
              <a:spcBef>
                <a:spcPts val="240"/>
              </a:spcBef>
            </a:pPr>
            <a:r>
              <a:rPr sz="1000" b="1" spc="10" dirty="0">
                <a:latin typeface="Arial"/>
                <a:cs typeface="Arial"/>
              </a:rPr>
              <a:t>pH</a:t>
            </a:r>
            <a:endParaRPr sz="10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94944" y="3135257"/>
            <a:ext cx="153670" cy="8089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Arial"/>
                <a:cs typeface="Arial"/>
              </a:rPr>
              <a:t>V</a:t>
            </a:r>
            <a:r>
              <a:rPr sz="1000" b="1" spc="5" dirty="0">
                <a:latin typeface="Arial"/>
                <a:cs typeface="Arial"/>
              </a:rPr>
              <a:t>i</a:t>
            </a:r>
            <a:r>
              <a:rPr sz="1000" b="1" spc="-10" dirty="0">
                <a:latin typeface="Arial"/>
                <a:cs typeface="Arial"/>
              </a:rPr>
              <a:t>sc</a:t>
            </a:r>
            <a:r>
              <a:rPr sz="1000" b="1" spc="5" dirty="0">
                <a:latin typeface="Arial"/>
                <a:cs typeface="Arial"/>
              </a:rPr>
              <a:t>o</a:t>
            </a:r>
            <a:r>
              <a:rPr sz="1000" b="1" spc="-10" dirty="0">
                <a:latin typeface="Arial"/>
                <a:cs typeface="Arial"/>
              </a:rPr>
              <a:t>s</a:t>
            </a:r>
            <a:r>
              <a:rPr sz="1000" b="1" spc="5" dirty="0">
                <a:latin typeface="Arial"/>
                <a:cs typeface="Arial"/>
              </a:rPr>
              <a:t>i</a:t>
            </a:r>
            <a:r>
              <a:rPr sz="1000" b="1" dirty="0">
                <a:latin typeface="Arial"/>
                <a:cs typeface="Arial"/>
              </a:rPr>
              <a:t>t</a:t>
            </a:r>
            <a:r>
              <a:rPr sz="1000" b="1" spc="-10" dirty="0">
                <a:latin typeface="Arial"/>
                <a:cs typeface="Arial"/>
              </a:rPr>
              <a:t>y</a:t>
            </a:r>
            <a:r>
              <a:rPr sz="1000" b="1" dirty="0">
                <a:latin typeface="Arial"/>
                <a:cs typeface="Arial"/>
              </a:rPr>
              <a:t>,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c</a:t>
            </a:r>
            <a:r>
              <a:rPr sz="1000" b="1" dirty="0">
                <a:latin typeface="Arial"/>
                <a:cs typeface="Arial"/>
              </a:rPr>
              <a:t>P</a:t>
            </a:r>
            <a:endParaRPr sz="10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439291" y="1453901"/>
            <a:ext cx="2228215" cy="8274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95800"/>
              </a:lnSpc>
            </a:pPr>
            <a:r>
              <a:rPr lang="ru-RU" sz="1400" b="1" spc="-5" dirty="0">
                <a:latin typeface="Arial"/>
                <a:cs typeface="Arial"/>
              </a:rPr>
              <a:t>Полимер Ul</a:t>
            </a:r>
            <a:r>
              <a:rPr lang="ru-RU" sz="1400" b="1" spc="-20" dirty="0">
                <a:latin typeface="Arial"/>
                <a:cs typeface="Arial"/>
              </a:rPr>
              <a:t>t</a:t>
            </a:r>
            <a:r>
              <a:rPr lang="ru-RU" sz="1400" b="1" dirty="0">
                <a:latin typeface="Arial"/>
                <a:cs typeface="Arial"/>
              </a:rPr>
              <a:t>r</a:t>
            </a:r>
            <a:r>
              <a:rPr lang="ru-RU" sz="1400" b="1" spc="-15" dirty="0">
                <a:latin typeface="Arial"/>
                <a:cs typeface="Arial"/>
              </a:rPr>
              <a:t>a</a:t>
            </a:r>
            <a:r>
              <a:rPr lang="ru-RU" sz="1400" b="1" spc="-20" dirty="0">
                <a:latin typeface="Arial"/>
                <a:cs typeface="Arial"/>
              </a:rPr>
              <a:t>Th</a:t>
            </a:r>
            <a:r>
              <a:rPr lang="ru-RU" sz="1400" b="1" spc="-5" dirty="0">
                <a:latin typeface="Arial"/>
                <a:cs typeface="Arial"/>
              </a:rPr>
              <a:t>i</a:t>
            </a:r>
            <a:r>
              <a:rPr lang="ru-RU" sz="1400" b="1" spc="-10" dirty="0">
                <a:latin typeface="Arial"/>
                <a:cs typeface="Arial"/>
              </a:rPr>
              <a:t>x™</a:t>
            </a:r>
            <a:r>
              <a:rPr lang="ru-RU" sz="1400" b="1" spc="65" dirty="0">
                <a:latin typeface="Arial"/>
                <a:cs typeface="Arial"/>
              </a:rPr>
              <a:t> </a:t>
            </a:r>
            <a:r>
              <a:rPr lang="ru-RU" sz="1400" b="1" spc="-5" dirty="0">
                <a:latin typeface="Arial"/>
                <a:cs typeface="Arial"/>
              </a:rPr>
              <a:t>21</a:t>
            </a:r>
            <a:r>
              <a:rPr lang="ru-RU" sz="1400" b="1" spc="10" dirty="0">
                <a:latin typeface="Arial"/>
                <a:cs typeface="Arial"/>
              </a:rPr>
              <a:t> </a:t>
            </a:r>
            <a:r>
              <a:rPr lang="ru-RU" sz="1400" b="1" spc="120" dirty="0">
                <a:latin typeface="Arial"/>
                <a:cs typeface="Arial"/>
              </a:rPr>
              <a:t> </a:t>
            </a:r>
            <a:r>
              <a:rPr lang="ru-RU" sz="1400" b="1" spc="-35" dirty="0">
                <a:latin typeface="Arial"/>
                <a:cs typeface="Arial"/>
              </a:rPr>
              <a:t>v</a:t>
            </a:r>
            <a:r>
              <a:rPr lang="ru-RU" sz="1400" b="1" spc="-5" dirty="0">
                <a:latin typeface="Arial"/>
                <a:cs typeface="Arial"/>
              </a:rPr>
              <a:t>s. коммерческого продукта </a:t>
            </a:r>
          </a:p>
          <a:p>
            <a:pPr algn="ctr">
              <a:lnSpc>
                <a:spcPct val="95800"/>
              </a:lnSpc>
            </a:pPr>
            <a:r>
              <a:rPr lang="ru-RU" sz="1400" b="1" spc="-30" dirty="0">
                <a:solidFill>
                  <a:srgbClr val="B30838"/>
                </a:solidFill>
                <a:latin typeface="Arial"/>
                <a:cs typeface="Arial"/>
              </a:rPr>
              <a:t>Вязкость от рН</a:t>
            </a:r>
            <a:r>
              <a:rPr lang="ru-RU" sz="1400" b="1" spc="-5" dirty="0">
                <a:solidFill>
                  <a:srgbClr val="B30838"/>
                </a:solidFill>
                <a:latin typeface="Arial"/>
                <a:cs typeface="Arial"/>
              </a:rPr>
              <a:t>*</a:t>
            </a:r>
            <a:endParaRPr lang="ru-RU" sz="1400" dirty="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970788" y="530199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7432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56132" y="5265420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59" h="73660">
                <a:moveTo>
                  <a:pt x="36576" y="0"/>
                </a:moveTo>
                <a:lnTo>
                  <a:pt x="0" y="36575"/>
                </a:lnTo>
                <a:lnTo>
                  <a:pt x="36576" y="73151"/>
                </a:lnTo>
                <a:lnTo>
                  <a:pt x="73152" y="36575"/>
                </a:lnTo>
                <a:lnTo>
                  <a:pt x="36576" y="0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56132" y="5265420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59" h="73660">
                <a:moveTo>
                  <a:pt x="36576" y="0"/>
                </a:moveTo>
                <a:lnTo>
                  <a:pt x="73152" y="36575"/>
                </a:lnTo>
                <a:lnTo>
                  <a:pt x="36576" y="73151"/>
                </a:lnTo>
                <a:lnTo>
                  <a:pt x="0" y="36575"/>
                </a:lnTo>
                <a:lnTo>
                  <a:pt x="36576" y="0"/>
                </a:lnTo>
                <a:close/>
              </a:path>
            </a:pathLst>
          </a:custGeom>
          <a:ln w="9144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1240840" y="5241569"/>
            <a:ext cx="134175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000" spc="-5" dirty="0">
                <a:latin typeface="Arial"/>
                <a:cs typeface="Arial"/>
              </a:rPr>
              <a:t>Co</a:t>
            </a:r>
            <a:r>
              <a:rPr sz="1000" spc="5" dirty="0">
                <a:latin typeface="Arial"/>
                <a:cs typeface="Arial"/>
              </a:rPr>
              <a:t>mm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rc</a:t>
            </a:r>
            <a:r>
              <a:rPr sz="1000" spc="-10" dirty="0">
                <a:latin typeface="Arial"/>
                <a:cs typeface="Arial"/>
              </a:rPr>
              <a:t>ia</a:t>
            </a:r>
            <a:r>
              <a:rPr sz="1000" dirty="0">
                <a:latin typeface="Arial"/>
                <a:cs typeface="Arial"/>
              </a:rPr>
              <a:t>l </a:t>
            </a:r>
            <a:r>
              <a:rPr sz="1000" spc="-10" dirty="0">
                <a:latin typeface="Arial"/>
                <a:cs typeface="Arial"/>
              </a:rPr>
              <a:t>ben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h</a:t>
            </a:r>
            <a:r>
              <a:rPr sz="1000" spc="5" dirty="0">
                <a:latin typeface="Arial"/>
                <a:cs typeface="Arial"/>
              </a:rPr>
              <a:t>m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rk</a:t>
            </a:r>
            <a:endParaRPr sz="100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2955035" y="5301996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92" y="0"/>
                </a:lnTo>
              </a:path>
            </a:pathLst>
          </a:custGeom>
          <a:ln w="27432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99588" y="5301996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295" y="0"/>
                </a:lnTo>
              </a:path>
            </a:pathLst>
          </a:custGeom>
          <a:ln w="27432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881883" y="5262371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1" y="73151"/>
                </a:lnTo>
                <a:lnTo>
                  <a:pt x="73151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00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881883" y="5262371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1" y="73151"/>
                </a:lnTo>
                <a:lnTo>
                  <a:pt x="73151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ln w="9144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3070860" y="5244617"/>
            <a:ext cx="76898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000" spc="-5" dirty="0">
                <a:latin typeface="Arial"/>
                <a:cs typeface="Arial"/>
              </a:rPr>
              <a:t>U</a:t>
            </a:r>
            <a:r>
              <a:rPr sz="1000" spc="15" dirty="0">
                <a:latin typeface="Arial"/>
                <a:cs typeface="Arial"/>
              </a:rPr>
              <a:t>l</a:t>
            </a:r>
            <a:r>
              <a:rPr sz="1000" spc="5" dirty="0">
                <a:latin typeface="Arial"/>
                <a:cs typeface="Arial"/>
              </a:rPr>
              <a:t>t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5" dirty="0">
                <a:latin typeface="Arial"/>
                <a:cs typeface="Arial"/>
              </a:rPr>
              <a:t>t</a:t>
            </a:r>
            <a:r>
              <a:rPr sz="1000" spc="-10" dirty="0">
                <a:latin typeface="Arial"/>
                <a:cs typeface="Arial"/>
              </a:rPr>
              <a:t>h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spc="20" dirty="0">
                <a:latin typeface="Arial"/>
                <a:cs typeface="Arial"/>
              </a:rPr>
              <a:t>x</a:t>
            </a:r>
            <a:r>
              <a:rPr sz="1000" spc="5" dirty="0">
                <a:latin typeface="Arial"/>
                <a:cs typeface="Arial"/>
              </a:rPr>
              <a:t>™</a:t>
            </a:r>
            <a:r>
              <a:rPr sz="1000" spc="-9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2</a:t>
            </a:r>
            <a:r>
              <a:rPr sz="1000" dirty="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534923" y="1373124"/>
            <a:ext cx="3731260" cy="4112260"/>
          </a:xfrm>
          <a:custGeom>
            <a:avLst/>
            <a:gdLst/>
            <a:ahLst/>
            <a:cxnLst/>
            <a:rect l="l" t="t" r="r" b="b"/>
            <a:pathLst>
              <a:path w="3731260" h="4112260">
                <a:moveTo>
                  <a:pt x="0" y="4111752"/>
                </a:moveTo>
                <a:lnTo>
                  <a:pt x="3730752" y="4111752"/>
                </a:lnTo>
                <a:lnTo>
                  <a:pt x="3730752" y="0"/>
                </a:lnTo>
                <a:lnTo>
                  <a:pt x="0" y="0"/>
                </a:lnTo>
                <a:lnTo>
                  <a:pt x="0" y="411175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082540" y="2442972"/>
            <a:ext cx="0" cy="2188845"/>
          </a:xfrm>
          <a:custGeom>
            <a:avLst/>
            <a:gdLst/>
            <a:ahLst/>
            <a:cxnLst/>
            <a:rect l="l" t="t" r="r" b="b"/>
            <a:pathLst>
              <a:path h="2188845">
                <a:moveTo>
                  <a:pt x="0" y="2188464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256276" y="4631435"/>
            <a:ext cx="2758440" cy="0"/>
          </a:xfrm>
          <a:custGeom>
            <a:avLst/>
            <a:gdLst/>
            <a:ahLst/>
            <a:cxnLst/>
            <a:rect l="l" t="t" r="r" b="b"/>
            <a:pathLst>
              <a:path w="2758440">
                <a:moveTo>
                  <a:pt x="0" y="0"/>
                </a:moveTo>
                <a:lnTo>
                  <a:pt x="275844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082540" y="463143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481828" y="4631435"/>
            <a:ext cx="0" cy="3048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0" y="0"/>
                </a:moveTo>
                <a:lnTo>
                  <a:pt x="0" y="3048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750052" y="4631435"/>
            <a:ext cx="0" cy="3048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0" y="0"/>
                </a:moveTo>
                <a:lnTo>
                  <a:pt x="0" y="3048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015228" y="4631435"/>
            <a:ext cx="0" cy="3048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0" y="0"/>
                </a:moveTo>
                <a:lnTo>
                  <a:pt x="0" y="3048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283452" y="4631435"/>
            <a:ext cx="0" cy="3048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0" y="0"/>
                </a:moveTo>
                <a:lnTo>
                  <a:pt x="0" y="3048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548628" y="4631435"/>
            <a:ext cx="0" cy="3048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0" y="0"/>
                </a:moveTo>
                <a:lnTo>
                  <a:pt x="0" y="3048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813804" y="4631435"/>
            <a:ext cx="0" cy="3048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0" y="0"/>
                </a:moveTo>
                <a:lnTo>
                  <a:pt x="0" y="3048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082028" y="4631435"/>
            <a:ext cx="0" cy="3048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0" y="0"/>
                </a:moveTo>
                <a:lnTo>
                  <a:pt x="0" y="3048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347204" y="4631435"/>
            <a:ext cx="0" cy="3048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0" y="0"/>
                </a:moveTo>
                <a:lnTo>
                  <a:pt x="0" y="3048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615428" y="4631435"/>
            <a:ext cx="0" cy="3048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0" y="0"/>
                </a:moveTo>
                <a:lnTo>
                  <a:pt x="0" y="3048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880604" y="4631435"/>
            <a:ext cx="0" cy="3048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0" y="0"/>
                </a:moveTo>
                <a:lnTo>
                  <a:pt x="0" y="3048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014716" y="4631435"/>
            <a:ext cx="0" cy="3048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0" y="0"/>
                </a:moveTo>
                <a:lnTo>
                  <a:pt x="0" y="3048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216652" y="2513076"/>
            <a:ext cx="2664460" cy="2118360"/>
          </a:xfrm>
          <a:custGeom>
            <a:avLst/>
            <a:gdLst/>
            <a:ahLst/>
            <a:cxnLst/>
            <a:rect l="l" t="t" r="r" b="b"/>
            <a:pathLst>
              <a:path w="2664459" h="2118360">
                <a:moveTo>
                  <a:pt x="0" y="2118360"/>
                </a:moveTo>
                <a:lnTo>
                  <a:pt x="265175" y="914400"/>
                </a:lnTo>
                <a:lnTo>
                  <a:pt x="533400" y="64008"/>
                </a:lnTo>
                <a:lnTo>
                  <a:pt x="798576" y="3048"/>
                </a:lnTo>
                <a:lnTo>
                  <a:pt x="1066800" y="42672"/>
                </a:lnTo>
                <a:lnTo>
                  <a:pt x="1331976" y="0"/>
                </a:lnTo>
                <a:lnTo>
                  <a:pt x="1597152" y="33527"/>
                </a:lnTo>
                <a:lnTo>
                  <a:pt x="1865376" y="12191"/>
                </a:lnTo>
                <a:lnTo>
                  <a:pt x="2130552" y="33527"/>
                </a:lnTo>
                <a:lnTo>
                  <a:pt x="2398776" y="91439"/>
                </a:lnTo>
                <a:lnTo>
                  <a:pt x="2663952" y="1429512"/>
                </a:lnTo>
              </a:path>
            </a:pathLst>
          </a:custGeom>
          <a:ln w="27432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173979" y="4588764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0" y="42672"/>
                </a:lnTo>
                <a:lnTo>
                  <a:pt x="42672" y="85343"/>
                </a:lnTo>
                <a:lnTo>
                  <a:pt x="85344" y="42672"/>
                </a:lnTo>
                <a:lnTo>
                  <a:pt x="42672" y="0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173979" y="4588764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85344" y="42672"/>
                </a:lnTo>
                <a:lnTo>
                  <a:pt x="42672" y="85343"/>
                </a:lnTo>
                <a:lnTo>
                  <a:pt x="0" y="42672"/>
                </a:lnTo>
                <a:lnTo>
                  <a:pt x="42672" y="0"/>
                </a:lnTo>
                <a:close/>
              </a:path>
            </a:pathLst>
          </a:custGeom>
          <a:ln w="9144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439155" y="3384803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0" y="42672"/>
                </a:lnTo>
                <a:lnTo>
                  <a:pt x="42672" y="85344"/>
                </a:lnTo>
                <a:lnTo>
                  <a:pt x="85344" y="42672"/>
                </a:lnTo>
                <a:lnTo>
                  <a:pt x="42672" y="0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439155" y="3384803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85344" y="42672"/>
                </a:lnTo>
                <a:lnTo>
                  <a:pt x="42672" y="85344"/>
                </a:lnTo>
                <a:lnTo>
                  <a:pt x="0" y="42672"/>
                </a:lnTo>
                <a:lnTo>
                  <a:pt x="42672" y="0"/>
                </a:lnTo>
                <a:close/>
              </a:path>
            </a:pathLst>
          </a:custGeom>
          <a:ln w="9144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707379" y="253441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0" y="42672"/>
                </a:lnTo>
                <a:lnTo>
                  <a:pt x="42672" y="85343"/>
                </a:lnTo>
                <a:lnTo>
                  <a:pt x="85344" y="42672"/>
                </a:lnTo>
                <a:lnTo>
                  <a:pt x="42672" y="0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707379" y="253441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85344" y="42672"/>
                </a:lnTo>
                <a:lnTo>
                  <a:pt x="42672" y="85343"/>
                </a:lnTo>
                <a:lnTo>
                  <a:pt x="0" y="42672"/>
                </a:lnTo>
                <a:lnTo>
                  <a:pt x="42672" y="0"/>
                </a:lnTo>
                <a:close/>
              </a:path>
            </a:pathLst>
          </a:custGeom>
          <a:ln w="9144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972555" y="247345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0" y="42672"/>
                </a:lnTo>
                <a:lnTo>
                  <a:pt x="42672" y="85344"/>
                </a:lnTo>
                <a:lnTo>
                  <a:pt x="85344" y="42672"/>
                </a:lnTo>
                <a:lnTo>
                  <a:pt x="42672" y="0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972555" y="247345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85344" y="42672"/>
                </a:lnTo>
                <a:lnTo>
                  <a:pt x="42672" y="85344"/>
                </a:lnTo>
                <a:lnTo>
                  <a:pt x="0" y="42672"/>
                </a:lnTo>
                <a:lnTo>
                  <a:pt x="42672" y="0"/>
                </a:lnTo>
                <a:close/>
              </a:path>
            </a:pathLst>
          </a:custGeom>
          <a:ln w="9144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240779" y="2513076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0" y="42672"/>
                </a:lnTo>
                <a:lnTo>
                  <a:pt x="42672" y="85344"/>
                </a:lnTo>
                <a:lnTo>
                  <a:pt x="85344" y="42672"/>
                </a:lnTo>
                <a:lnTo>
                  <a:pt x="42672" y="0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240779" y="2513076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85344" y="42672"/>
                </a:lnTo>
                <a:lnTo>
                  <a:pt x="42672" y="85344"/>
                </a:lnTo>
                <a:lnTo>
                  <a:pt x="0" y="42672"/>
                </a:lnTo>
                <a:lnTo>
                  <a:pt x="42672" y="0"/>
                </a:lnTo>
                <a:close/>
              </a:path>
            </a:pathLst>
          </a:custGeom>
          <a:ln w="9144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505956" y="2470404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0" y="42672"/>
                </a:lnTo>
                <a:lnTo>
                  <a:pt x="42672" y="85344"/>
                </a:lnTo>
                <a:lnTo>
                  <a:pt x="85344" y="42672"/>
                </a:lnTo>
                <a:lnTo>
                  <a:pt x="42672" y="0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505956" y="2470404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85344" y="42672"/>
                </a:lnTo>
                <a:lnTo>
                  <a:pt x="42672" y="85344"/>
                </a:lnTo>
                <a:lnTo>
                  <a:pt x="0" y="42672"/>
                </a:lnTo>
                <a:lnTo>
                  <a:pt x="42672" y="0"/>
                </a:lnTo>
                <a:close/>
              </a:path>
            </a:pathLst>
          </a:custGeom>
          <a:ln w="9144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771131" y="250393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0" y="42671"/>
                </a:lnTo>
                <a:lnTo>
                  <a:pt x="42672" y="85343"/>
                </a:lnTo>
                <a:lnTo>
                  <a:pt x="85344" y="42671"/>
                </a:lnTo>
                <a:lnTo>
                  <a:pt x="42672" y="0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771131" y="250393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85344" y="42671"/>
                </a:lnTo>
                <a:lnTo>
                  <a:pt x="42672" y="85343"/>
                </a:lnTo>
                <a:lnTo>
                  <a:pt x="0" y="42671"/>
                </a:lnTo>
                <a:lnTo>
                  <a:pt x="42672" y="0"/>
                </a:lnTo>
                <a:close/>
              </a:path>
            </a:pathLst>
          </a:custGeom>
          <a:ln w="9144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039356" y="248259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0" y="42671"/>
                </a:lnTo>
                <a:lnTo>
                  <a:pt x="42672" y="85343"/>
                </a:lnTo>
                <a:lnTo>
                  <a:pt x="85344" y="42671"/>
                </a:lnTo>
                <a:lnTo>
                  <a:pt x="42672" y="0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039356" y="248259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85344" y="42671"/>
                </a:lnTo>
                <a:lnTo>
                  <a:pt x="42672" y="85343"/>
                </a:lnTo>
                <a:lnTo>
                  <a:pt x="0" y="42671"/>
                </a:lnTo>
                <a:lnTo>
                  <a:pt x="42672" y="0"/>
                </a:lnTo>
                <a:close/>
              </a:path>
            </a:pathLst>
          </a:custGeom>
          <a:ln w="9144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304531" y="250393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0" y="42671"/>
                </a:lnTo>
                <a:lnTo>
                  <a:pt x="42672" y="85343"/>
                </a:lnTo>
                <a:lnTo>
                  <a:pt x="85344" y="42671"/>
                </a:lnTo>
                <a:lnTo>
                  <a:pt x="42672" y="0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304531" y="250393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85344" y="42671"/>
                </a:lnTo>
                <a:lnTo>
                  <a:pt x="42672" y="85343"/>
                </a:lnTo>
                <a:lnTo>
                  <a:pt x="0" y="42671"/>
                </a:lnTo>
                <a:lnTo>
                  <a:pt x="42672" y="0"/>
                </a:lnTo>
                <a:close/>
              </a:path>
            </a:pathLst>
          </a:custGeom>
          <a:ln w="9144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572756" y="2561844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0" y="42671"/>
                </a:lnTo>
                <a:lnTo>
                  <a:pt x="42672" y="85343"/>
                </a:lnTo>
                <a:lnTo>
                  <a:pt x="85344" y="42671"/>
                </a:lnTo>
                <a:lnTo>
                  <a:pt x="42672" y="0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572756" y="2561844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85344" y="42671"/>
                </a:lnTo>
                <a:lnTo>
                  <a:pt x="42672" y="85343"/>
                </a:lnTo>
                <a:lnTo>
                  <a:pt x="0" y="42671"/>
                </a:lnTo>
                <a:lnTo>
                  <a:pt x="42672" y="0"/>
                </a:lnTo>
                <a:close/>
              </a:path>
            </a:pathLst>
          </a:custGeom>
          <a:ln w="9144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837931" y="389991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0" y="42671"/>
                </a:lnTo>
                <a:lnTo>
                  <a:pt x="42672" y="85343"/>
                </a:lnTo>
                <a:lnTo>
                  <a:pt x="85344" y="42671"/>
                </a:lnTo>
                <a:lnTo>
                  <a:pt x="42672" y="0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837931" y="389991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672" y="0"/>
                </a:moveTo>
                <a:lnTo>
                  <a:pt x="85344" y="42671"/>
                </a:lnTo>
                <a:lnTo>
                  <a:pt x="42672" y="85343"/>
                </a:lnTo>
                <a:lnTo>
                  <a:pt x="0" y="42671"/>
                </a:lnTo>
                <a:lnTo>
                  <a:pt x="42672" y="0"/>
                </a:lnTo>
                <a:close/>
              </a:path>
            </a:pathLst>
          </a:custGeom>
          <a:ln w="9144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216652" y="2540507"/>
            <a:ext cx="2664460" cy="2091055"/>
          </a:xfrm>
          <a:custGeom>
            <a:avLst/>
            <a:gdLst/>
            <a:ahLst/>
            <a:cxnLst/>
            <a:rect l="l" t="t" r="r" b="b"/>
            <a:pathLst>
              <a:path w="2664459" h="2091054">
                <a:moveTo>
                  <a:pt x="0" y="2090927"/>
                </a:moveTo>
                <a:lnTo>
                  <a:pt x="265175" y="896112"/>
                </a:lnTo>
                <a:lnTo>
                  <a:pt x="533400" y="219455"/>
                </a:lnTo>
                <a:lnTo>
                  <a:pt x="798576" y="45719"/>
                </a:lnTo>
                <a:lnTo>
                  <a:pt x="1066800" y="0"/>
                </a:lnTo>
                <a:lnTo>
                  <a:pt x="1331976" y="70103"/>
                </a:lnTo>
                <a:lnTo>
                  <a:pt x="1597152" y="48767"/>
                </a:lnTo>
                <a:lnTo>
                  <a:pt x="1865376" y="112775"/>
                </a:lnTo>
                <a:lnTo>
                  <a:pt x="2130552" y="57912"/>
                </a:lnTo>
                <a:lnTo>
                  <a:pt x="2398776" y="274319"/>
                </a:lnTo>
                <a:lnTo>
                  <a:pt x="2663952" y="1591055"/>
                </a:lnTo>
              </a:path>
            </a:pathLst>
          </a:custGeom>
          <a:ln w="27432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170932" y="458571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3"/>
                </a:moveTo>
                <a:lnTo>
                  <a:pt x="85344" y="85343"/>
                </a:lnTo>
                <a:lnTo>
                  <a:pt x="85344" y="0"/>
                </a:lnTo>
                <a:lnTo>
                  <a:pt x="0" y="0"/>
                </a:lnTo>
                <a:lnTo>
                  <a:pt x="0" y="85343"/>
                </a:lnTo>
                <a:close/>
              </a:path>
            </a:pathLst>
          </a:custGeom>
          <a:solidFill>
            <a:srgbClr val="00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170932" y="458571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3"/>
                </a:moveTo>
                <a:lnTo>
                  <a:pt x="85344" y="85343"/>
                </a:lnTo>
                <a:lnTo>
                  <a:pt x="85344" y="0"/>
                </a:lnTo>
                <a:lnTo>
                  <a:pt x="0" y="0"/>
                </a:lnTo>
                <a:lnTo>
                  <a:pt x="0" y="85343"/>
                </a:lnTo>
                <a:close/>
              </a:path>
            </a:pathLst>
          </a:custGeom>
          <a:ln w="9144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436108" y="339090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solidFill>
            <a:srgbClr val="00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436108" y="339090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ln w="9144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704332" y="2714244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solidFill>
            <a:srgbClr val="00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704332" y="2714244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ln w="9144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969508" y="254050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solidFill>
            <a:srgbClr val="00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969508" y="254050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ln w="9144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237732" y="2494788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solidFill>
            <a:srgbClr val="00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237732" y="2494788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ln w="9144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502907" y="256489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solidFill>
            <a:srgbClr val="00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502907" y="256489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ln w="9144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768083" y="254355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solidFill>
            <a:srgbClr val="00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768083" y="254355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ln w="9144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036307" y="2607564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solidFill>
            <a:srgbClr val="00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036307" y="2607564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ln w="9144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301483" y="255270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solidFill>
            <a:srgbClr val="00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301483" y="255270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ln w="9144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569707" y="276910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solidFill>
            <a:srgbClr val="00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569707" y="276910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ln w="9144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834883" y="4085844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3"/>
                </a:moveTo>
                <a:lnTo>
                  <a:pt x="85344" y="85343"/>
                </a:lnTo>
                <a:lnTo>
                  <a:pt x="85344" y="0"/>
                </a:lnTo>
                <a:lnTo>
                  <a:pt x="0" y="0"/>
                </a:lnTo>
                <a:lnTo>
                  <a:pt x="0" y="85343"/>
                </a:lnTo>
                <a:close/>
              </a:path>
            </a:pathLst>
          </a:custGeom>
          <a:solidFill>
            <a:srgbClr val="00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834883" y="4085844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3"/>
                </a:moveTo>
                <a:lnTo>
                  <a:pt x="85344" y="85343"/>
                </a:lnTo>
                <a:lnTo>
                  <a:pt x="85344" y="0"/>
                </a:lnTo>
                <a:lnTo>
                  <a:pt x="0" y="0"/>
                </a:lnTo>
                <a:lnTo>
                  <a:pt x="0" y="85343"/>
                </a:lnTo>
                <a:close/>
              </a:path>
            </a:pathLst>
          </a:custGeom>
          <a:ln w="9144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 txBox="1"/>
          <p:nvPr/>
        </p:nvSpPr>
        <p:spPr>
          <a:xfrm>
            <a:off x="4764023" y="2381910"/>
            <a:ext cx="212725" cy="2317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100</a:t>
            </a:r>
            <a:endParaRPr sz="1000">
              <a:latin typeface="Arial"/>
              <a:cs typeface="Arial"/>
            </a:endParaRPr>
          </a:p>
          <a:p>
            <a:pPr marL="69215" algn="ctr">
              <a:lnSpc>
                <a:spcPct val="100000"/>
              </a:lnSpc>
              <a:spcBef>
                <a:spcPts val="520"/>
              </a:spcBef>
            </a:pPr>
            <a:r>
              <a:rPr sz="1000" spc="-5" dirty="0">
                <a:latin typeface="Arial"/>
                <a:cs typeface="Arial"/>
              </a:rPr>
              <a:t>90</a:t>
            </a:r>
            <a:endParaRPr sz="1000">
              <a:latin typeface="Arial"/>
              <a:cs typeface="Arial"/>
            </a:endParaRPr>
          </a:p>
          <a:p>
            <a:pPr marL="69215" algn="ctr">
              <a:lnSpc>
                <a:spcPct val="100000"/>
              </a:lnSpc>
              <a:spcBef>
                <a:spcPts val="525"/>
              </a:spcBef>
            </a:pPr>
            <a:r>
              <a:rPr sz="1000" spc="-10" dirty="0">
                <a:latin typeface="Arial"/>
                <a:cs typeface="Arial"/>
              </a:rPr>
              <a:t>80</a:t>
            </a:r>
            <a:endParaRPr sz="1000">
              <a:latin typeface="Arial"/>
              <a:cs typeface="Arial"/>
            </a:endParaRPr>
          </a:p>
          <a:p>
            <a:pPr marL="69215" algn="ctr">
              <a:lnSpc>
                <a:spcPct val="100000"/>
              </a:lnSpc>
              <a:spcBef>
                <a:spcPts val="520"/>
              </a:spcBef>
            </a:pPr>
            <a:r>
              <a:rPr sz="1000" spc="-10" dirty="0">
                <a:latin typeface="Arial"/>
                <a:cs typeface="Arial"/>
              </a:rPr>
              <a:t>70</a:t>
            </a:r>
            <a:endParaRPr sz="1000">
              <a:latin typeface="Arial"/>
              <a:cs typeface="Arial"/>
            </a:endParaRPr>
          </a:p>
          <a:p>
            <a:pPr marL="69215" algn="ctr">
              <a:lnSpc>
                <a:spcPct val="100000"/>
              </a:lnSpc>
              <a:spcBef>
                <a:spcPts val="520"/>
              </a:spcBef>
            </a:pPr>
            <a:r>
              <a:rPr sz="1000" spc="-5" dirty="0">
                <a:latin typeface="Arial"/>
                <a:cs typeface="Arial"/>
              </a:rPr>
              <a:t>60</a:t>
            </a:r>
            <a:endParaRPr sz="1000">
              <a:latin typeface="Arial"/>
              <a:cs typeface="Arial"/>
            </a:endParaRPr>
          </a:p>
          <a:p>
            <a:pPr marL="69215" algn="ctr">
              <a:lnSpc>
                <a:spcPct val="100000"/>
              </a:lnSpc>
              <a:spcBef>
                <a:spcPts val="525"/>
              </a:spcBef>
            </a:pPr>
            <a:r>
              <a:rPr sz="1000" spc="-10" dirty="0">
                <a:latin typeface="Arial"/>
                <a:cs typeface="Arial"/>
              </a:rPr>
              <a:t>50</a:t>
            </a:r>
            <a:endParaRPr sz="1000">
              <a:latin typeface="Arial"/>
              <a:cs typeface="Arial"/>
            </a:endParaRPr>
          </a:p>
          <a:p>
            <a:pPr marL="69215" algn="ctr">
              <a:lnSpc>
                <a:spcPct val="100000"/>
              </a:lnSpc>
              <a:spcBef>
                <a:spcPts val="520"/>
              </a:spcBef>
            </a:pPr>
            <a:r>
              <a:rPr sz="1000" spc="-10" dirty="0">
                <a:latin typeface="Arial"/>
                <a:cs typeface="Arial"/>
              </a:rPr>
              <a:t>40</a:t>
            </a:r>
            <a:endParaRPr sz="1000">
              <a:latin typeface="Arial"/>
              <a:cs typeface="Arial"/>
            </a:endParaRPr>
          </a:p>
          <a:p>
            <a:pPr marL="69215" algn="ctr">
              <a:lnSpc>
                <a:spcPct val="100000"/>
              </a:lnSpc>
              <a:spcBef>
                <a:spcPts val="520"/>
              </a:spcBef>
            </a:pPr>
            <a:r>
              <a:rPr sz="1000" spc="-5" dirty="0">
                <a:latin typeface="Arial"/>
                <a:cs typeface="Arial"/>
              </a:rPr>
              <a:t>30</a:t>
            </a:r>
            <a:endParaRPr sz="1000">
              <a:latin typeface="Arial"/>
              <a:cs typeface="Arial"/>
            </a:endParaRPr>
          </a:p>
          <a:p>
            <a:pPr marL="69215" algn="ctr">
              <a:lnSpc>
                <a:spcPct val="100000"/>
              </a:lnSpc>
              <a:spcBef>
                <a:spcPts val="525"/>
              </a:spcBef>
            </a:pPr>
            <a:r>
              <a:rPr sz="1000" spc="-10" dirty="0"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  <a:p>
            <a:pPr marL="69215" algn="ctr">
              <a:lnSpc>
                <a:spcPct val="100000"/>
              </a:lnSpc>
              <a:spcBef>
                <a:spcPts val="520"/>
              </a:spcBef>
            </a:pPr>
            <a:r>
              <a:rPr sz="1000" spc="-10" dirty="0"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  <a:p>
            <a:pPr marL="140970" algn="ctr">
              <a:lnSpc>
                <a:spcPts val="1190"/>
              </a:lnSpc>
              <a:spcBef>
                <a:spcPts val="520"/>
              </a:spcBef>
            </a:pP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5070347" y="4722774"/>
            <a:ext cx="98361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  <a:tabLst>
                <a:tab pos="645795" algn="l"/>
                <a:tab pos="911860" algn="l"/>
              </a:tabLst>
            </a:pPr>
            <a:r>
              <a:rPr sz="1000" spc="5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ni</a:t>
            </a:r>
            <a:r>
              <a:rPr sz="1000" spc="5" dirty="0">
                <a:latin typeface="Arial"/>
                <a:cs typeface="Arial"/>
              </a:rPr>
              <a:t>t</a:t>
            </a:r>
            <a:r>
              <a:rPr sz="1000" spc="-10" dirty="0">
                <a:latin typeface="Arial"/>
                <a:cs typeface="Arial"/>
              </a:rPr>
              <a:t>ia</a:t>
            </a:r>
            <a:r>
              <a:rPr sz="1000" dirty="0">
                <a:latin typeface="Arial"/>
                <a:cs typeface="Arial"/>
              </a:rPr>
              <a:t>l 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4	5	6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6249034" y="4722774"/>
            <a:ext cx="1170940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266065" algn="l"/>
                <a:tab pos="532130" algn="l"/>
                <a:tab pos="763905" algn="l"/>
              </a:tabLst>
            </a:pPr>
            <a:r>
              <a:rPr sz="1000" dirty="0">
                <a:latin typeface="Arial"/>
                <a:cs typeface="Arial"/>
              </a:rPr>
              <a:t>7	8	9	</a:t>
            </a:r>
            <a:r>
              <a:rPr sz="1000" spc="-10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0   </a:t>
            </a:r>
            <a:r>
              <a:rPr sz="1000" spc="-1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11</a:t>
            </a:r>
            <a:endParaRPr sz="1000">
              <a:latin typeface="Arial"/>
              <a:cs typeface="Arial"/>
            </a:endParaRPr>
          </a:p>
          <a:p>
            <a:pPr marL="214629">
              <a:lnSpc>
                <a:spcPts val="1190"/>
              </a:lnSpc>
              <a:spcBef>
                <a:spcPts val="240"/>
              </a:spcBef>
            </a:pPr>
            <a:r>
              <a:rPr sz="1000" b="1" spc="10" dirty="0">
                <a:latin typeface="Arial"/>
                <a:cs typeface="Arial"/>
              </a:rPr>
              <a:t>pH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7545958" y="4722774"/>
            <a:ext cx="407034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000" spc="-10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2   </a:t>
            </a:r>
            <a:r>
              <a:rPr sz="1000" spc="-1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13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4582312" y="2997231"/>
            <a:ext cx="153670" cy="10775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30" dirty="0">
                <a:latin typeface="Arial"/>
                <a:cs typeface="Arial"/>
              </a:rPr>
              <a:t>T</a:t>
            </a:r>
            <a:r>
              <a:rPr sz="1000" b="1" spc="-10" dirty="0">
                <a:latin typeface="Arial"/>
                <a:cs typeface="Arial"/>
              </a:rPr>
              <a:t>ra</a:t>
            </a:r>
            <a:r>
              <a:rPr sz="1000" b="1" spc="5" dirty="0">
                <a:latin typeface="Arial"/>
                <a:cs typeface="Arial"/>
              </a:rPr>
              <a:t>n</a:t>
            </a:r>
            <a:r>
              <a:rPr sz="1000" b="1" spc="-10" dirty="0">
                <a:latin typeface="Arial"/>
                <a:cs typeface="Arial"/>
              </a:rPr>
              <a:t>sm</a:t>
            </a:r>
            <a:r>
              <a:rPr sz="1000" b="1" spc="5" dirty="0">
                <a:latin typeface="Arial"/>
                <a:cs typeface="Arial"/>
              </a:rPr>
              <a:t>i</a:t>
            </a:r>
            <a:r>
              <a:rPr sz="1000" b="1" dirty="0">
                <a:latin typeface="Arial"/>
                <a:cs typeface="Arial"/>
              </a:rPr>
              <a:t>tt</a:t>
            </a:r>
            <a:r>
              <a:rPr sz="1000" b="1" spc="-10" dirty="0">
                <a:latin typeface="Arial"/>
                <a:cs typeface="Arial"/>
              </a:rPr>
              <a:t>a</a:t>
            </a:r>
            <a:r>
              <a:rPr sz="1000" b="1" spc="5" dirty="0">
                <a:latin typeface="Arial"/>
                <a:cs typeface="Arial"/>
              </a:rPr>
              <a:t>n</a:t>
            </a:r>
            <a:r>
              <a:rPr sz="1000" b="1" spc="-10" dirty="0">
                <a:latin typeface="Arial"/>
                <a:cs typeface="Arial"/>
              </a:rPr>
              <a:t>ce</a:t>
            </a:r>
            <a:r>
              <a:rPr sz="1000" b="1" dirty="0">
                <a:latin typeface="Arial"/>
                <a:cs typeface="Arial"/>
              </a:rPr>
              <a:t>,</a:t>
            </a:r>
            <a:r>
              <a:rPr sz="1000" b="1" spc="-6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5352034" y="1466100"/>
            <a:ext cx="2228850" cy="8274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95800"/>
              </a:lnSpc>
            </a:pPr>
            <a:r>
              <a:rPr lang="ru-RU" sz="1400" b="1" spc="-5" dirty="0">
                <a:latin typeface="Arial"/>
                <a:cs typeface="Arial"/>
              </a:rPr>
              <a:t>Полимер Ul</a:t>
            </a:r>
            <a:r>
              <a:rPr lang="ru-RU" sz="1400" b="1" spc="-20" dirty="0">
                <a:latin typeface="Arial"/>
                <a:cs typeface="Arial"/>
              </a:rPr>
              <a:t>t</a:t>
            </a:r>
            <a:r>
              <a:rPr lang="ru-RU" sz="1400" b="1" dirty="0">
                <a:latin typeface="Arial"/>
                <a:cs typeface="Arial"/>
              </a:rPr>
              <a:t>r</a:t>
            </a:r>
            <a:r>
              <a:rPr lang="ru-RU" sz="1400" b="1" spc="-15" dirty="0">
                <a:latin typeface="Arial"/>
                <a:cs typeface="Arial"/>
              </a:rPr>
              <a:t>a</a:t>
            </a:r>
            <a:r>
              <a:rPr lang="ru-RU" sz="1400" b="1" spc="-20" dirty="0">
                <a:latin typeface="Arial"/>
                <a:cs typeface="Arial"/>
              </a:rPr>
              <a:t>Th</a:t>
            </a:r>
            <a:r>
              <a:rPr lang="ru-RU" sz="1400" b="1" spc="-5" dirty="0">
                <a:latin typeface="Arial"/>
                <a:cs typeface="Arial"/>
              </a:rPr>
              <a:t>i</a:t>
            </a:r>
            <a:r>
              <a:rPr lang="ru-RU" sz="1400" b="1" spc="-10" dirty="0">
                <a:latin typeface="Arial"/>
                <a:cs typeface="Arial"/>
              </a:rPr>
              <a:t>x™</a:t>
            </a:r>
            <a:r>
              <a:rPr lang="ru-RU" sz="1400" b="1" spc="65" dirty="0">
                <a:latin typeface="Arial"/>
                <a:cs typeface="Arial"/>
              </a:rPr>
              <a:t> </a:t>
            </a:r>
            <a:r>
              <a:rPr lang="ru-RU" sz="1400" b="1" spc="-5" dirty="0">
                <a:latin typeface="Arial"/>
                <a:cs typeface="Arial"/>
              </a:rPr>
              <a:t>21</a:t>
            </a:r>
            <a:r>
              <a:rPr lang="ru-RU" sz="1400" b="1" spc="10" dirty="0">
                <a:latin typeface="Arial"/>
                <a:cs typeface="Arial"/>
              </a:rPr>
              <a:t> </a:t>
            </a:r>
            <a:r>
              <a:rPr lang="ru-RU" sz="1400" b="1" spc="120" dirty="0">
                <a:latin typeface="Arial"/>
                <a:cs typeface="Arial"/>
              </a:rPr>
              <a:t> </a:t>
            </a:r>
            <a:r>
              <a:rPr lang="ru-RU" sz="1400" b="1" spc="-35" dirty="0">
                <a:latin typeface="Arial"/>
                <a:cs typeface="Arial"/>
              </a:rPr>
              <a:t>v</a:t>
            </a:r>
            <a:r>
              <a:rPr lang="ru-RU" sz="1400" b="1" spc="-5" dirty="0">
                <a:latin typeface="Arial"/>
                <a:cs typeface="Arial"/>
              </a:rPr>
              <a:t>s. коммерческого продукта </a:t>
            </a:r>
          </a:p>
          <a:p>
            <a:pPr algn="ctr">
              <a:lnSpc>
                <a:spcPct val="95800"/>
              </a:lnSpc>
            </a:pPr>
            <a:r>
              <a:rPr lang="ru-RU" sz="1400" b="1" spc="-5" dirty="0">
                <a:solidFill>
                  <a:srgbClr val="B30838"/>
                </a:solidFill>
                <a:latin typeface="Arial"/>
                <a:cs typeface="Arial"/>
              </a:rPr>
              <a:t>Прозрачность от </a:t>
            </a:r>
            <a:r>
              <a:rPr lang="ru-RU" sz="1400" b="1" spc="-20" dirty="0" err="1">
                <a:solidFill>
                  <a:srgbClr val="B30838"/>
                </a:solidFill>
                <a:latin typeface="Arial"/>
                <a:cs typeface="Arial"/>
              </a:rPr>
              <a:t>p</a:t>
            </a:r>
            <a:r>
              <a:rPr lang="ru-RU" sz="1400" b="1" spc="-5" dirty="0" err="1">
                <a:solidFill>
                  <a:srgbClr val="B30838"/>
                </a:solidFill>
                <a:latin typeface="Arial"/>
                <a:cs typeface="Arial"/>
              </a:rPr>
              <a:t>H</a:t>
            </a:r>
            <a:r>
              <a:rPr lang="ru-RU" sz="1400" b="1" spc="-5" dirty="0">
                <a:solidFill>
                  <a:srgbClr val="B30838"/>
                </a:solidFill>
                <a:latin typeface="Arial"/>
                <a:cs typeface="Arial"/>
              </a:rPr>
              <a:t>*</a:t>
            </a:r>
            <a:endParaRPr lang="ru-RU" sz="1400" dirty="0">
              <a:latin typeface="Arial"/>
              <a:cs typeface="Arial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4856988" y="530199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942332" y="5265420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36575" y="0"/>
                </a:moveTo>
                <a:lnTo>
                  <a:pt x="0" y="36575"/>
                </a:lnTo>
                <a:lnTo>
                  <a:pt x="36575" y="73151"/>
                </a:lnTo>
                <a:lnTo>
                  <a:pt x="73151" y="36575"/>
                </a:lnTo>
                <a:lnTo>
                  <a:pt x="36575" y="0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942332" y="5265420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36575" y="0"/>
                </a:moveTo>
                <a:lnTo>
                  <a:pt x="73151" y="36575"/>
                </a:lnTo>
                <a:lnTo>
                  <a:pt x="36575" y="73151"/>
                </a:lnTo>
                <a:lnTo>
                  <a:pt x="0" y="36575"/>
                </a:lnTo>
                <a:lnTo>
                  <a:pt x="36575" y="0"/>
                </a:lnTo>
                <a:close/>
              </a:path>
            </a:pathLst>
          </a:custGeom>
          <a:ln w="9144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 txBox="1"/>
          <p:nvPr/>
        </p:nvSpPr>
        <p:spPr>
          <a:xfrm>
            <a:off x="5128259" y="5241569"/>
            <a:ext cx="134556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000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spc="5" dirty="0">
                <a:latin typeface="Arial"/>
                <a:cs typeface="Arial"/>
              </a:rPr>
              <a:t>mm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rc</a:t>
            </a:r>
            <a:r>
              <a:rPr sz="1000" spc="-5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l </a:t>
            </a:r>
            <a:r>
              <a:rPr sz="1000" spc="-10" dirty="0">
                <a:latin typeface="Arial"/>
                <a:cs typeface="Arial"/>
              </a:rPr>
              <a:t>ben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5" dirty="0">
                <a:latin typeface="Arial"/>
                <a:cs typeface="Arial"/>
              </a:rPr>
              <a:t>h</a:t>
            </a:r>
            <a:r>
              <a:rPr sz="1000" spc="5" dirty="0">
                <a:latin typeface="Arial"/>
                <a:cs typeface="Arial"/>
              </a:rPr>
              <a:t>m</a:t>
            </a:r>
            <a:r>
              <a:rPr sz="1000" spc="-5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rk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6841235" y="5301996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92" y="0"/>
                </a:lnTo>
              </a:path>
            </a:pathLst>
          </a:custGeom>
          <a:ln w="27432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685788" y="5301996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295" y="0"/>
                </a:lnTo>
              </a:path>
            </a:pathLst>
          </a:custGeom>
          <a:ln w="27432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768083" y="5262371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59" h="73660">
                <a:moveTo>
                  <a:pt x="0" y="73151"/>
                </a:moveTo>
                <a:lnTo>
                  <a:pt x="73151" y="73151"/>
                </a:lnTo>
                <a:lnTo>
                  <a:pt x="73151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00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768083" y="5262371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59" h="73660">
                <a:moveTo>
                  <a:pt x="0" y="73151"/>
                </a:moveTo>
                <a:lnTo>
                  <a:pt x="73151" y="73151"/>
                </a:lnTo>
                <a:lnTo>
                  <a:pt x="73151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ln w="9144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 txBox="1"/>
          <p:nvPr/>
        </p:nvSpPr>
        <p:spPr>
          <a:xfrm>
            <a:off x="6958330" y="5244617"/>
            <a:ext cx="76898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000" spc="-5" dirty="0">
                <a:latin typeface="Arial"/>
                <a:cs typeface="Arial"/>
              </a:rPr>
              <a:t>U</a:t>
            </a:r>
            <a:r>
              <a:rPr sz="1000" spc="15" dirty="0">
                <a:latin typeface="Arial"/>
                <a:cs typeface="Arial"/>
              </a:rPr>
              <a:t>l</a:t>
            </a:r>
            <a:r>
              <a:rPr sz="1000" spc="5" dirty="0">
                <a:latin typeface="Arial"/>
                <a:cs typeface="Arial"/>
              </a:rPr>
              <a:t>t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5" dirty="0">
                <a:latin typeface="Arial"/>
                <a:cs typeface="Arial"/>
              </a:rPr>
              <a:t>t</a:t>
            </a:r>
            <a:r>
              <a:rPr sz="1000" spc="-10" dirty="0">
                <a:latin typeface="Arial"/>
                <a:cs typeface="Arial"/>
              </a:rPr>
              <a:t>h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spc="20" dirty="0">
                <a:latin typeface="Arial"/>
                <a:cs typeface="Arial"/>
              </a:rPr>
              <a:t>x</a:t>
            </a:r>
            <a:r>
              <a:rPr sz="1000" spc="5" dirty="0">
                <a:latin typeface="Arial"/>
                <a:cs typeface="Arial"/>
              </a:rPr>
              <a:t>™</a:t>
            </a:r>
            <a:r>
              <a:rPr sz="1000" spc="-9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2</a:t>
            </a:r>
            <a:r>
              <a:rPr sz="1000" dirty="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4421123" y="1373124"/>
            <a:ext cx="3731260" cy="4112260"/>
          </a:xfrm>
          <a:custGeom>
            <a:avLst/>
            <a:gdLst/>
            <a:ahLst/>
            <a:cxnLst/>
            <a:rect l="l" t="t" r="r" b="b"/>
            <a:pathLst>
              <a:path w="3731259" h="4112260">
                <a:moveTo>
                  <a:pt x="0" y="4111752"/>
                </a:moveTo>
                <a:lnTo>
                  <a:pt x="3730752" y="4111752"/>
                </a:lnTo>
                <a:lnTo>
                  <a:pt x="3730752" y="0"/>
                </a:lnTo>
                <a:lnTo>
                  <a:pt x="0" y="0"/>
                </a:lnTo>
                <a:lnTo>
                  <a:pt x="0" y="411175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 txBox="1"/>
          <p:nvPr/>
        </p:nvSpPr>
        <p:spPr>
          <a:xfrm>
            <a:off x="534923" y="6258692"/>
            <a:ext cx="4212590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latin typeface="Arial"/>
                <a:cs typeface="Arial"/>
              </a:rPr>
              <a:t>*p</a:t>
            </a:r>
            <a:r>
              <a:rPr sz="900" spc="5" dirty="0">
                <a:latin typeface="Arial"/>
                <a:cs typeface="Arial"/>
              </a:rPr>
              <a:t>H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5" dirty="0">
                <a:latin typeface="Arial"/>
                <a:cs typeface="Arial"/>
              </a:rPr>
              <a:t>7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ad</a:t>
            </a:r>
            <a:r>
              <a:rPr sz="900" spc="10" dirty="0">
                <a:latin typeface="Arial"/>
                <a:cs typeface="Arial"/>
              </a:rPr>
              <a:t>j</a:t>
            </a:r>
            <a:r>
              <a:rPr sz="900" dirty="0">
                <a:latin typeface="Arial"/>
                <a:cs typeface="Arial"/>
              </a:rPr>
              <a:t>u</a:t>
            </a:r>
            <a:r>
              <a:rPr sz="900" spc="5" dirty="0">
                <a:latin typeface="Arial"/>
                <a:cs typeface="Arial"/>
              </a:rPr>
              <a:t>st</a:t>
            </a:r>
            <a:r>
              <a:rPr sz="900" spc="-25" dirty="0">
                <a:latin typeface="Arial"/>
                <a:cs typeface="Arial"/>
              </a:rPr>
              <a:t>e</a:t>
            </a:r>
            <a:r>
              <a:rPr sz="900" spc="5" dirty="0">
                <a:latin typeface="Arial"/>
                <a:cs typeface="Arial"/>
              </a:rPr>
              <a:t>d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w</a:t>
            </a:r>
            <a:r>
              <a:rPr sz="900" spc="10" dirty="0">
                <a:latin typeface="Arial"/>
                <a:cs typeface="Arial"/>
              </a:rPr>
              <a:t>i</a:t>
            </a:r>
            <a:r>
              <a:rPr sz="900" spc="5" dirty="0">
                <a:latin typeface="Arial"/>
                <a:cs typeface="Arial"/>
              </a:rPr>
              <a:t>th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N</a:t>
            </a:r>
            <a:r>
              <a:rPr sz="900" dirty="0">
                <a:latin typeface="Arial"/>
                <a:cs typeface="Arial"/>
              </a:rPr>
              <a:t>a</a:t>
            </a:r>
            <a:r>
              <a:rPr sz="900" spc="10" dirty="0">
                <a:latin typeface="Arial"/>
                <a:cs typeface="Arial"/>
              </a:rPr>
              <a:t>O</a:t>
            </a:r>
            <a:r>
              <a:rPr sz="900" spc="5" dirty="0">
                <a:latin typeface="Arial"/>
                <a:cs typeface="Arial"/>
              </a:rPr>
              <a:t>H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50</a:t>
            </a:r>
            <a:r>
              <a:rPr sz="900" spc="10" dirty="0">
                <a:latin typeface="Arial"/>
                <a:cs typeface="Arial"/>
              </a:rPr>
              <a:t>%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spc="5" dirty="0">
                <a:latin typeface="Arial"/>
                <a:cs typeface="Arial"/>
              </a:rPr>
              <a:t>s</a:t>
            </a:r>
            <a:r>
              <a:rPr sz="900" dirty="0">
                <a:latin typeface="Arial"/>
                <a:cs typeface="Arial"/>
              </a:rPr>
              <a:t>o</a:t>
            </a:r>
            <a:r>
              <a:rPr sz="900" spc="10" dirty="0">
                <a:latin typeface="Arial"/>
                <a:cs typeface="Arial"/>
              </a:rPr>
              <a:t>l</a:t>
            </a:r>
            <a:r>
              <a:rPr sz="900" dirty="0">
                <a:latin typeface="Arial"/>
                <a:cs typeface="Arial"/>
              </a:rPr>
              <a:t>u</a:t>
            </a:r>
            <a:r>
              <a:rPr sz="900" spc="5" dirty="0">
                <a:latin typeface="Arial"/>
                <a:cs typeface="Arial"/>
              </a:rPr>
              <a:t>t</a:t>
            </a:r>
            <a:r>
              <a:rPr sz="900" spc="10" dirty="0">
                <a:latin typeface="Arial"/>
                <a:cs typeface="Arial"/>
              </a:rPr>
              <a:t>i</a:t>
            </a:r>
            <a:r>
              <a:rPr sz="900" dirty="0">
                <a:latin typeface="Arial"/>
                <a:cs typeface="Arial"/>
              </a:rPr>
              <a:t>o</a:t>
            </a:r>
            <a:r>
              <a:rPr sz="900" spc="5" dirty="0">
                <a:latin typeface="Arial"/>
                <a:cs typeface="Arial"/>
              </a:rPr>
              <a:t>n;</a:t>
            </a:r>
            <a:r>
              <a:rPr sz="900" spc="-75" dirty="0">
                <a:latin typeface="Arial"/>
                <a:cs typeface="Arial"/>
              </a:rPr>
              <a:t> </a:t>
            </a:r>
            <a:r>
              <a:rPr sz="900" spc="5" dirty="0">
                <a:latin typeface="Arial"/>
                <a:cs typeface="Arial"/>
              </a:rPr>
              <a:t>v</a:t>
            </a:r>
            <a:r>
              <a:rPr sz="900" spc="10" dirty="0">
                <a:latin typeface="Arial"/>
                <a:cs typeface="Arial"/>
              </a:rPr>
              <a:t>i</a:t>
            </a:r>
            <a:r>
              <a:rPr sz="900" spc="5" dirty="0">
                <a:latin typeface="Arial"/>
                <a:cs typeface="Arial"/>
              </a:rPr>
              <a:t>sc</a:t>
            </a:r>
            <a:r>
              <a:rPr sz="900" dirty="0">
                <a:latin typeface="Arial"/>
                <a:cs typeface="Arial"/>
              </a:rPr>
              <a:t>o</a:t>
            </a:r>
            <a:r>
              <a:rPr sz="900" spc="5" dirty="0">
                <a:latin typeface="Arial"/>
                <a:cs typeface="Arial"/>
              </a:rPr>
              <a:t>s</a:t>
            </a:r>
            <a:r>
              <a:rPr sz="900" spc="10" dirty="0">
                <a:latin typeface="Arial"/>
                <a:cs typeface="Arial"/>
              </a:rPr>
              <a:t>i</a:t>
            </a:r>
            <a:r>
              <a:rPr sz="900" spc="5" dirty="0">
                <a:latin typeface="Arial"/>
                <a:cs typeface="Arial"/>
              </a:rPr>
              <a:t>ty</a:t>
            </a:r>
            <a:r>
              <a:rPr sz="900" spc="-85" dirty="0">
                <a:latin typeface="Arial"/>
                <a:cs typeface="Arial"/>
              </a:rPr>
              <a:t> </a:t>
            </a:r>
            <a:r>
              <a:rPr sz="900" spc="5" dirty="0">
                <a:latin typeface="Arial"/>
                <a:cs typeface="Arial"/>
              </a:rPr>
              <a:t>(</a:t>
            </a:r>
            <a:r>
              <a:rPr sz="900" spc="-5" dirty="0">
                <a:latin typeface="Arial"/>
                <a:cs typeface="Arial"/>
              </a:rPr>
              <a:t>RVT</a:t>
            </a:r>
            <a:r>
              <a:rPr sz="900" dirty="0">
                <a:latin typeface="Arial"/>
                <a:cs typeface="Arial"/>
              </a:rPr>
              <a:t>,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2</a:t>
            </a:r>
            <a:r>
              <a:rPr sz="900" spc="5" dirty="0">
                <a:latin typeface="Arial"/>
                <a:cs typeface="Arial"/>
              </a:rPr>
              <a:t>0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RP</a:t>
            </a:r>
            <a:r>
              <a:rPr sz="900" spc="-10" dirty="0">
                <a:latin typeface="Arial"/>
                <a:cs typeface="Arial"/>
              </a:rPr>
              <a:t>M</a:t>
            </a:r>
            <a:r>
              <a:rPr sz="900" dirty="0">
                <a:latin typeface="Arial"/>
                <a:cs typeface="Arial"/>
              </a:rPr>
              <a:t>,</a:t>
            </a:r>
            <a:r>
              <a:rPr sz="900" spc="-5" dirty="0">
                <a:latin typeface="Arial"/>
                <a:cs typeface="Arial"/>
              </a:rPr>
              <a:t> S</a:t>
            </a:r>
            <a:r>
              <a:rPr sz="900" dirty="0">
                <a:latin typeface="Arial"/>
                <a:cs typeface="Arial"/>
              </a:rPr>
              <a:t>p</a:t>
            </a:r>
            <a:r>
              <a:rPr sz="900" spc="10" dirty="0">
                <a:latin typeface="Arial"/>
                <a:cs typeface="Arial"/>
              </a:rPr>
              <a:t>i</a:t>
            </a:r>
            <a:r>
              <a:rPr sz="900" dirty="0">
                <a:latin typeface="Arial"/>
                <a:cs typeface="Arial"/>
              </a:rPr>
              <a:t>nd</a:t>
            </a:r>
            <a:r>
              <a:rPr sz="900" spc="10" dirty="0">
                <a:latin typeface="Arial"/>
                <a:cs typeface="Arial"/>
              </a:rPr>
              <a:t>l</a:t>
            </a:r>
            <a:r>
              <a:rPr sz="900" spc="5" dirty="0">
                <a:latin typeface="Arial"/>
                <a:cs typeface="Arial"/>
              </a:rPr>
              <a:t>e</a:t>
            </a:r>
            <a:r>
              <a:rPr sz="900" spc="-6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7,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2</a:t>
            </a:r>
            <a:r>
              <a:rPr sz="900" spc="15" dirty="0">
                <a:latin typeface="Arial"/>
                <a:cs typeface="Arial"/>
              </a:rPr>
              <a:t>5</a:t>
            </a:r>
            <a:r>
              <a:rPr sz="900" spc="-5" dirty="0">
                <a:latin typeface="Arial"/>
                <a:cs typeface="Arial"/>
              </a:rPr>
              <a:t>°</a:t>
            </a:r>
            <a:r>
              <a:rPr sz="900" spc="-10" dirty="0">
                <a:latin typeface="Arial"/>
                <a:cs typeface="Arial"/>
              </a:rPr>
              <a:t>C)</a:t>
            </a:r>
            <a:endParaRPr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8426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444" y="183975"/>
            <a:ext cx="7919110" cy="646330"/>
          </a:xfrm>
          <a:prstGeom prst="rect">
            <a:avLst/>
          </a:prstGeom>
        </p:spPr>
        <p:txBody>
          <a:bodyPr vert="horz" wrap="square" lIns="0" tIns="213359" rIns="0" bIns="0" rtlCol="0">
            <a:normAutofit/>
          </a:bodyPr>
          <a:lstStyle/>
          <a:p>
            <a:pPr marL="12700">
              <a:lnSpc>
                <a:spcPct val="100000"/>
              </a:lnSpc>
            </a:pPr>
            <a:r>
              <a:rPr lang="ru-RU" sz="2400" spc="5" dirty="0">
                <a:cs typeface="Arial" panose="020B0604020202020204" pitchFamily="34" charset="0"/>
              </a:rPr>
              <a:t>Толерантность к соли</a:t>
            </a:r>
            <a:r>
              <a:rPr sz="2400" spc="-45" dirty="0">
                <a:cs typeface="Arial" panose="020B0604020202020204" pitchFamily="34" charset="0"/>
              </a:rPr>
              <a:t> </a:t>
            </a:r>
            <a:r>
              <a:rPr sz="2400" dirty="0">
                <a:cs typeface="Arial" panose="020B0604020202020204" pitchFamily="34" charset="0"/>
              </a:rPr>
              <a:t>–</a:t>
            </a:r>
            <a:r>
              <a:rPr sz="2400" spc="-25" dirty="0">
                <a:cs typeface="Arial" panose="020B0604020202020204" pitchFamily="34" charset="0"/>
              </a:rPr>
              <a:t> </a:t>
            </a:r>
            <a:r>
              <a:rPr sz="2400" dirty="0">
                <a:cs typeface="Arial" panose="020B0604020202020204" pitchFamily="34" charset="0"/>
              </a:rPr>
              <a:t>Ultr</a:t>
            </a:r>
            <a:r>
              <a:rPr sz="2400" spc="-20" dirty="0">
                <a:cs typeface="Arial" panose="020B0604020202020204" pitchFamily="34" charset="0"/>
              </a:rPr>
              <a:t>a</a:t>
            </a:r>
            <a:r>
              <a:rPr sz="2400" spc="5" dirty="0">
                <a:cs typeface="Arial" panose="020B0604020202020204" pitchFamily="34" charset="0"/>
              </a:rPr>
              <a:t>T</a:t>
            </a:r>
            <a:r>
              <a:rPr sz="2400" spc="15" dirty="0">
                <a:cs typeface="Arial" panose="020B0604020202020204" pitchFamily="34" charset="0"/>
              </a:rPr>
              <a:t>h</a:t>
            </a:r>
            <a:r>
              <a:rPr sz="2400" spc="5" dirty="0">
                <a:cs typeface="Arial" panose="020B0604020202020204" pitchFamily="34" charset="0"/>
              </a:rPr>
              <a:t>ix™</a:t>
            </a:r>
            <a:r>
              <a:rPr sz="2400" spc="-45" dirty="0">
                <a:cs typeface="Arial" panose="020B0604020202020204" pitchFamily="34" charset="0"/>
              </a:rPr>
              <a:t> </a:t>
            </a:r>
            <a:r>
              <a:rPr sz="2400" spc="-10" dirty="0">
                <a:cs typeface="Arial" panose="020B0604020202020204" pitchFamily="34" charset="0"/>
              </a:rPr>
              <a:t>2</a:t>
            </a:r>
            <a:r>
              <a:rPr sz="2400" dirty="0">
                <a:cs typeface="Arial" panose="020B0604020202020204" pitchFamily="34" charset="0"/>
              </a:rPr>
              <a:t>0</a:t>
            </a:r>
            <a:r>
              <a:rPr sz="2400" spc="-10" dirty="0">
                <a:cs typeface="Arial" panose="020B0604020202020204" pitchFamily="34" charset="0"/>
              </a:rPr>
              <a:t> </a:t>
            </a:r>
            <a:r>
              <a:rPr lang="ru-RU" sz="2400" spc="-10" dirty="0">
                <a:cs typeface="Arial" panose="020B0604020202020204" pitchFamily="34" charset="0"/>
              </a:rPr>
              <a:t>полимер</a:t>
            </a:r>
            <a:endParaRPr sz="2400" dirty="0"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3971" y="1001564"/>
            <a:ext cx="345955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spc="-20" dirty="0">
                <a:latin typeface="Arial"/>
                <a:cs typeface="Arial"/>
              </a:rPr>
              <a:t>Вязкость и прозрачность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39823" y="5861303"/>
            <a:ext cx="5955791" cy="536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39823" y="5881833"/>
            <a:ext cx="595579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Ult</a:t>
            </a:r>
            <a:r>
              <a:rPr sz="1400" spc="-15" dirty="0">
                <a:latin typeface="Arial"/>
                <a:cs typeface="Arial"/>
              </a:rPr>
              <a:t>ra</a:t>
            </a:r>
            <a:r>
              <a:rPr sz="1400" spc="0" dirty="0">
                <a:latin typeface="Arial"/>
                <a:cs typeface="Arial"/>
              </a:rPr>
              <a:t>T</a:t>
            </a:r>
            <a:r>
              <a:rPr sz="1400" spc="-15" dirty="0">
                <a:latin typeface="Arial"/>
                <a:cs typeface="Arial"/>
              </a:rPr>
              <a:t>h</a:t>
            </a:r>
            <a:r>
              <a:rPr sz="1400" spc="-5" dirty="0">
                <a:latin typeface="Arial"/>
                <a:cs typeface="Arial"/>
              </a:rPr>
              <a:t>ix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2</a:t>
            </a:r>
            <a:r>
              <a:rPr sz="1400" spc="-5" dirty="0">
                <a:latin typeface="Arial"/>
                <a:cs typeface="Arial"/>
              </a:rPr>
              <a:t>0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lang="ru-RU" sz="1400" spc="10" dirty="0">
                <a:latin typeface="Arial"/>
                <a:cs typeface="Arial"/>
              </a:rPr>
              <a:t>и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2</a:t>
            </a:r>
            <a:r>
              <a:rPr sz="1400" spc="-5" dirty="0">
                <a:latin typeface="Arial"/>
                <a:cs typeface="Arial"/>
              </a:rPr>
              <a:t>1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lang="ru-RU" sz="1400" spc="-10" dirty="0">
                <a:latin typeface="Arial"/>
                <a:cs typeface="Arial"/>
              </a:rPr>
              <a:t>полимеры показывают солевую толерантность сходную по сравнению с коммерческими продуктами. 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39596" y="2372867"/>
            <a:ext cx="0" cy="2578735"/>
          </a:xfrm>
          <a:custGeom>
            <a:avLst/>
            <a:gdLst/>
            <a:ahLst/>
            <a:cxnLst/>
            <a:rect l="l" t="t" r="r" b="b"/>
            <a:pathLst>
              <a:path h="2578735">
                <a:moveTo>
                  <a:pt x="0" y="2578608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9972" y="4951476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99972" y="4582667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99972" y="4216908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99972" y="3848100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9972" y="3479291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99972" y="3110483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99972" y="2741676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99972" y="2372867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39596" y="4951476"/>
            <a:ext cx="2694940" cy="0"/>
          </a:xfrm>
          <a:custGeom>
            <a:avLst/>
            <a:gdLst/>
            <a:ahLst/>
            <a:cxnLst/>
            <a:rect l="l" t="t" r="r" b="b"/>
            <a:pathLst>
              <a:path w="2694940">
                <a:moveTo>
                  <a:pt x="0" y="0"/>
                </a:moveTo>
                <a:lnTo>
                  <a:pt x="2694431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39596" y="4951476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79092" y="4951476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15539" y="4951476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55035" y="4951476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94532" y="4951476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34028" y="4951476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39596" y="2683764"/>
            <a:ext cx="2694940" cy="2255520"/>
          </a:xfrm>
          <a:custGeom>
            <a:avLst/>
            <a:gdLst/>
            <a:ahLst/>
            <a:cxnLst/>
            <a:rect l="l" t="t" r="r" b="b"/>
            <a:pathLst>
              <a:path w="2694940" h="2255520">
                <a:moveTo>
                  <a:pt x="0" y="0"/>
                </a:moveTo>
                <a:lnTo>
                  <a:pt x="134112" y="1014984"/>
                </a:lnTo>
                <a:lnTo>
                  <a:pt x="268223" y="1408176"/>
                </a:lnTo>
                <a:lnTo>
                  <a:pt x="539496" y="1545336"/>
                </a:lnTo>
                <a:lnTo>
                  <a:pt x="807720" y="2048256"/>
                </a:lnTo>
                <a:lnTo>
                  <a:pt x="1075943" y="2100072"/>
                </a:lnTo>
                <a:lnTo>
                  <a:pt x="1347216" y="2194560"/>
                </a:lnTo>
                <a:lnTo>
                  <a:pt x="2020824" y="2252472"/>
                </a:lnTo>
                <a:lnTo>
                  <a:pt x="2694431" y="2255520"/>
                </a:lnTo>
              </a:path>
            </a:pathLst>
          </a:custGeom>
          <a:ln w="27432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39596" y="3250692"/>
            <a:ext cx="2694940" cy="1697989"/>
          </a:xfrm>
          <a:custGeom>
            <a:avLst/>
            <a:gdLst/>
            <a:ahLst/>
            <a:cxnLst/>
            <a:rect l="l" t="t" r="r" b="b"/>
            <a:pathLst>
              <a:path w="2694940" h="1697989">
                <a:moveTo>
                  <a:pt x="0" y="0"/>
                </a:moveTo>
                <a:lnTo>
                  <a:pt x="134112" y="445008"/>
                </a:lnTo>
                <a:lnTo>
                  <a:pt x="268223" y="841248"/>
                </a:lnTo>
                <a:lnTo>
                  <a:pt x="539496" y="1286256"/>
                </a:lnTo>
                <a:lnTo>
                  <a:pt x="807720" y="1505712"/>
                </a:lnTo>
                <a:lnTo>
                  <a:pt x="1075943" y="1594104"/>
                </a:lnTo>
                <a:lnTo>
                  <a:pt x="1347216" y="1652016"/>
                </a:lnTo>
                <a:lnTo>
                  <a:pt x="2020824" y="1688592"/>
                </a:lnTo>
                <a:lnTo>
                  <a:pt x="2694431" y="1697736"/>
                </a:lnTo>
              </a:path>
            </a:pathLst>
          </a:custGeom>
          <a:ln w="27432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76604" y="2312060"/>
            <a:ext cx="355600" cy="2708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35</a:t>
            </a:r>
            <a:r>
              <a:rPr sz="1000" spc="10" dirty="0">
                <a:latin typeface="Arial"/>
                <a:cs typeface="Arial"/>
              </a:rPr>
              <a:t>0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14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30</a:t>
            </a:r>
            <a:r>
              <a:rPr sz="1000" spc="10" dirty="0">
                <a:latin typeface="Arial"/>
                <a:cs typeface="Arial"/>
              </a:rPr>
              <a:t>0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14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25</a:t>
            </a:r>
            <a:r>
              <a:rPr sz="1000" spc="10" dirty="0">
                <a:latin typeface="Arial"/>
                <a:cs typeface="Arial"/>
              </a:rPr>
              <a:t>0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4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20</a:t>
            </a:r>
            <a:r>
              <a:rPr sz="1000" spc="10" dirty="0">
                <a:latin typeface="Arial"/>
                <a:cs typeface="Arial"/>
              </a:rPr>
              <a:t>0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14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15</a:t>
            </a:r>
            <a:r>
              <a:rPr sz="1000" spc="10" dirty="0">
                <a:latin typeface="Arial"/>
                <a:cs typeface="Arial"/>
              </a:rPr>
              <a:t>0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14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10</a:t>
            </a:r>
            <a:r>
              <a:rPr sz="1000" spc="10" dirty="0">
                <a:latin typeface="Arial"/>
                <a:cs typeface="Arial"/>
              </a:rPr>
              <a:t>0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1450">
              <a:latin typeface="Times New Roman"/>
              <a:cs typeface="Times New Roman"/>
            </a:endParaRPr>
          </a:p>
          <a:p>
            <a:pPr marL="70485" algn="ctr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50</a:t>
            </a:r>
            <a:r>
              <a:rPr sz="1000" spc="10" dirty="0">
                <a:latin typeface="Arial"/>
                <a:cs typeface="Arial"/>
              </a:rPr>
              <a:t>0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1450">
              <a:latin typeface="Times New Roman"/>
              <a:cs typeface="Times New Roman"/>
            </a:endParaRPr>
          </a:p>
          <a:p>
            <a:pPr algn="r">
              <a:lnSpc>
                <a:spcPts val="1190"/>
              </a:lnSpc>
            </a:pPr>
            <a:r>
              <a:rPr sz="1000" spc="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4944" y="3168469"/>
            <a:ext cx="153670" cy="9925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Arial"/>
                <a:cs typeface="Arial"/>
              </a:rPr>
              <a:t>V</a:t>
            </a:r>
            <a:r>
              <a:rPr sz="1000" b="1" spc="5" dirty="0">
                <a:latin typeface="Arial"/>
                <a:cs typeface="Arial"/>
              </a:rPr>
              <a:t>i</a:t>
            </a:r>
            <a:r>
              <a:rPr sz="1000" b="1" spc="-10" dirty="0">
                <a:latin typeface="Arial"/>
                <a:cs typeface="Arial"/>
              </a:rPr>
              <a:t>sc</a:t>
            </a:r>
            <a:r>
              <a:rPr sz="1000" b="1" spc="5" dirty="0">
                <a:latin typeface="Arial"/>
                <a:cs typeface="Arial"/>
              </a:rPr>
              <a:t>o</a:t>
            </a:r>
            <a:r>
              <a:rPr sz="1000" b="1" spc="-10" dirty="0">
                <a:latin typeface="Arial"/>
                <a:cs typeface="Arial"/>
              </a:rPr>
              <a:t>s</a:t>
            </a:r>
            <a:r>
              <a:rPr sz="1000" b="1" spc="5" dirty="0">
                <a:latin typeface="Arial"/>
                <a:cs typeface="Arial"/>
              </a:rPr>
              <a:t>i</a:t>
            </a:r>
            <a:r>
              <a:rPr sz="1000" b="1" dirty="0">
                <a:latin typeface="Arial"/>
                <a:cs typeface="Arial"/>
              </a:rPr>
              <a:t>t</a:t>
            </a:r>
            <a:r>
              <a:rPr sz="1000" b="1" spc="-10" dirty="0">
                <a:latin typeface="Arial"/>
                <a:cs typeface="Arial"/>
              </a:rPr>
              <a:t>y</a:t>
            </a:r>
            <a:r>
              <a:rPr sz="1000" b="1" dirty="0">
                <a:latin typeface="Arial"/>
                <a:cs typeface="Arial"/>
              </a:rPr>
              <a:t>,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m</a:t>
            </a:r>
            <a:r>
              <a:rPr sz="1000" b="1" dirty="0">
                <a:latin typeface="Arial"/>
                <a:cs typeface="Arial"/>
              </a:rPr>
              <a:t>P</a:t>
            </a:r>
            <a:r>
              <a:rPr sz="1000" b="1" spc="-10" dirty="0">
                <a:latin typeface="Arial"/>
                <a:cs typeface="Arial"/>
              </a:rPr>
              <a:t>a</a:t>
            </a:r>
            <a:r>
              <a:rPr sz="1000" b="1" dirty="0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89075" y="552450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7432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44851" y="552450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7432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259738" y="5043449"/>
            <a:ext cx="2597150" cy="551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ct val="100000"/>
              </a:lnSpc>
              <a:tabLst>
                <a:tab pos="530225" algn="l"/>
                <a:tab pos="1069340" algn="l"/>
                <a:tab pos="1608455" algn="l"/>
                <a:tab pos="2147570" algn="l"/>
              </a:tabLst>
            </a:pPr>
            <a:r>
              <a:rPr sz="1000" dirty="0">
                <a:latin typeface="Arial"/>
                <a:cs typeface="Arial"/>
              </a:rPr>
              <a:t>0	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2	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4	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6	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  <a:p>
            <a:pPr marL="253365" algn="ctr">
              <a:lnSpc>
                <a:spcPct val="100000"/>
              </a:lnSpc>
              <a:spcBef>
                <a:spcPts val="240"/>
              </a:spcBef>
            </a:pPr>
            <a:r>
              <a:rPr sz="1000" b="1" spc="5" dirty="0">
                <a:latin typeface="Arial"/>
                <a:cs typeface="Arial"/>
              </a:rPr>
              <a:t>% </a:t>
            </a:r>
            <a:r>
              <a:rPr sz="1000" b="1" spc="-5" dirty="0">
                <a:latin typeface="Arial"/>
                <a:cs typeface="Arial"/>
              </a:rPr>
              <a:t>NaC</a:t>
            </a:r>
            <a:r>
              <a:rPr sz="1000" b="1" dirty="0">
                <a:latin typeface="Arial"/>
                <a:cs typeface="Arial"/>
              </a:rPr>
              <a:t>l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1190"/>
              </a:lnSpc>
              <a:spcBef>
                <a:spcPts val="690"/>
              </a:spcBef>
              <a:tabLst>
                <a:tab pos="1255395" algn="l"/>
              </a:tabLst>
            </a:pPr>
            <a:r>
              <a:rPr sz="1000" spc="-5" dirty="0">
                <a:latin typeface="Arial"/>
                <a:cs typeface="Arial"/>
              </a:rPr>
              <a:t>U</a:t>
            </a:r>
            <a:r>
              <a:rPr sz="1000" spc="15" dirty="0">
                <a:latin typeface="Arial"/>
                <a:cs typeface="Arial"/>
              </a:rPr>
              <a:t>l</a:t>
            </a:r>
            <a:r>
              <a:rPr sz="1000" spc="5" dirty="0">
                <a:latin typeface="Arial"/>
                <a:cs typeface="Arial"/>
              </a:rPr>
              <a:t>t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5" dirty="0">
                <a:latin typeface="Arial"/>
                <a:cs typeface="Arial"/>
              </a:rPr>
              <a:t>t</a:t>
            </a:r>
            <a:r>
              <a:rPr sz="1000" spc="-10" dirty="0">
                <a:latin typeface="Arial"/>
                <a:cs typeface="Arial"/>
              </a:rPr>
              <a:t>h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spc="25" dirty="0">
                <a:latin typeface="Arial"/>
                <a:cs typeface="Arial"/>
              </a:rPr>
              <a:t>x</a:t>
            </a:r>
            <a:r>
              <a:rPr sz="1000" spc="10" dirty="0">
                <a:latin typeface="Arial"/>
                <a:cs typeface="Arial"/>
              </a:rPr>
              <a:t>™</a:t>
            </a:r>
            <a:r>
              <a:rPr sz="1000" spc="-9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2</a:t>
            </a:r>
            <a:r>
              <a:rPr sz="1000" spc="5" dirty="0">
                <a:latin typeface="Arial"/>
                <a:cs typeface="Arial"/>
              </a:rPr>
              <a:t>0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5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spc="5" dirty="0">
                <a:latin typeface="Arial"/>
                <a:cs typeface="Arial"/>
              </a:rPr>
              <a:t>m</a:t>
            </a:r>
            <a:r>
              <a:rPr sz="1000" dirty="0">
                <a:latin typeface="Arial"/>
                <a:cs typeface="Arial"/>
              </a:rPr>
              <a:t>m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rc</a:t>
            </a:r>
            <a:r>
              <a:rPr sz="1000" spc="-15" dirty="0">
                <a:latin typeface="Arial"/>
                <a:cs typeface="Arial"/>
              </a:rPr>
              <a:t>ia</a:t>
            </a:r>
            <a:r>
              <a:rPr sz="1000" dirty="0">
                <a:latin typeface="Arial"/>
                <a:cs typeface="Arial"/>
              </a:rPr>
              <a:t>l </a:t>
            </a:r>
            <a:r>
              <a:rPr sz="1000" spc="-10" dirty="0">
                <a:latin typeface="Arial"/>
                <a:cs typeface="Arial"/>
              </a:rPr>
              <a:t>ben</a:t>
            </a:r>
            <a:r>
              <a:rPr sz="1000" spc="5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h</a:t>
            </a:r>
            <a:r>
              <a:rPr sz="1000" spc="5" dirty="0">
                <a:latin typeface="Arial"/>
                <a:cs typeface="Arial"/>
              </a:rPr>
              <a:t>m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rk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000246" y="5043449"/>
            <a:ext cx="7175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000" dirty="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48614" y="1717737"/>
            <a:ext cx="3273298" cy="5179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125"/>
              </a:lnSpc>
            </a:pPr>
            <a:r>
              <a:rPr lang="ru-RU" sz="1600" b="1" dirty="0">
                <a:latin typeface="Arial"/>
                <a:cs typeface="Arial"/>
              </a:rPr>
              <a:t>Вязкость против концентрации соли</a:t>
            </a:r>
            <a:r>
              <a:rPr sz="1600" b="1" dirty="0">
                <a:latin typeface="Arial"/>
                <a:cs typeface="Arial"/>
              </a:rPr>
              <a:t>*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34923" y="1592580"/>
            <a:ext cx="3731260" cy="4114800"/>
          </a:xfrm>
          <a:custGeom>
            <a:avLst/>
            <a:gdLst/>
            <a:ahLst/>
            <a:cxnLst/>
            <a:rect l="l" t="t" r="r" b="b"/>
            <a:pathLst>
              <a:path w="3731260" h="4114800">
                <a:moveTo>
                  <a:pt x="0" y="4114800"/>
                </a:moveTo>
                <a:lnTo>
                  <a:pt x="3730752" y="4114800"/>
                </a:lnTo>
                <a:lnTo>
                  <a:pt x="3730752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82540" y="2372867"/>
            <a:ext cx="0" cy="2481580"/>
          </a:xfrm>
          <a:custGeom>
            <a:avLst/>
            <a:gdLst/>
            <a:ahLst/>
            <a:cxnLst/>
            <a:rect l="l" t="t" r="r" b="b"/>
            <a:pathLst>
              <a:path h="2481579">
                <a:moveTo>
                  <a:pt x="0" y="2481072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045964" y="485394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45964" y="4607052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45964" y="4357115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45964" y="4110228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45964" y="386334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45964" y="3613403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045964" y="3366515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45964" y="311657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45964" y="2869692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45964" y="262280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45964" y="2372867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82540" y="4853940"/>
            <a:ext cx="2895600" cy="0"/>
          </a:xfrm>
          <a:custGeom>
            <a:avLst/>
            <a:gdLst/>
            <a:ahLst/>
            <a:cxnLst/>
            <a:rect l="l" t="t" r="r" b="b"/>
            <a:pathLst>
              <a:path w="2895600">
                <a:moveTo>
                  <a:pt x="0" y="0"/>
                </a:moveTo>
                <a:lnTo>
                  <a:pt x="28956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82540" y="48539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61659" y="48539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240779" y="48539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19900" y="48539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99019" y="48539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978140" y="48539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082540" y="2394204"/>
            <a:ext cx="2895600" cy="1871980"/>
          </a:xfrm>
          <a:custGeom>
            <a:avLst/>
            <a:gdLst/>
            <a:ahLst/>
            <a:cxnLst/>
            <a:rect l="l" t="t" r="r" b="b"/>
            <a:pathLst>
              <a:path w="2895600" h="1871979">
                <a:moveTo>
                  <a:pt x="0" y="0"/>
                </a:moveTo>
                <a:lnTo>
                  <a:pt x="146304" y="85344"/>
                </a:lnTo>
                <a:lnTo>
                  <a:pt x="289560" y="100584"/>
                </a:lnTo>
                <a:lnTo>
                  <a:pt x="579120" y="289560"/>
                </a:lnTo>
                <a:lnTo>
                  <a:pt x="868680" y="963168"/>
                </a:lnTo>
                <a:lnTo>
                  <a:pt x="1158239" y="1100328"/>
                </a:lnTo>
                <a:lnTo>
                  <a:pt x="1447800" y="1277112"/>
                </a:lnTo>
                <a:lnTo>
                  <a:pt x="2173224" y="1633728"/>
                </a:lnTo>
                <a:lnTo>
                  <a:pt x="2895600" y="1871472"/>
                </a:lnTo>
              </a:path>
            </a:pathLst>
          </a:custGeom>
          <a:ln w="27432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082540" y="2397251"/>
            <a:ext cx="2895600" cy="1643380"/>
          </a:xfrm>
          <a:custGeom>
            <a:avLst/>
            <a:gdLst/>
            <a:ahLst/>
            <a:cxnLst/>
            <a:rect l="l" t="t" r="r" b="b"/>
            <a:pathLst>
              <a:path w="2895600" h="1643379">
                <a:moveTo>
                  <a:pt x="0" y="0"/>
                </a:moveTo>
                <a:lnTo>
                  <a:pt x="146304" y="39624"/>
                </a:lnTo>
                <a:lnTo>
                  <a:pt x="289560" y="51815"/>
                </a:lnTo>
                <a:lnTo>
                  <a:pt x="579120" y="234696"/>
                </a:lnTo>
                <a:lnTo>
                  <a:pt x="868680" y="542544"/>
                </a:lnTo>
                <a:lnTo>
                  <a:pt x="1158239" y="807720"/>
                </a:lnTo>
                <a:lnTo>
                  <a:pt x="1447800" y="1051560"/>
                </a:lnTo>
                <a:lnTo>
                  <a:pt x="2173224" y="1432560"/>
                </a:lnTo>
                <a:lnTo>
                  <a:pt x="2895600" y="1642872"/>
                </a:lnTo>
              </a:path>
            </a:pathLst>
          </a:custGeom>
          <a:ln w="27432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764023" y="2312060"/>
            <a:ext cx="212725" cy="260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100</a:t>
            </a:r>
            <a:endParaRPr sz="1000">
              <a:latin typeface="Arial"/>
              <a:cs typeface="Arial"/>
            </a:endParaRPr>
          </a:p>
          <a:p>
            <a:pPr marL="69215" algn="ctr">
              <a:lnSpc>
                <a:spcPct val="100000"/>
              </a:lnSpc>
              <a:spcBef>
                <a:spcPts val="755"/>
              </a:spcBef>
            </a:pPr>
            <a:r>
              <a:rPr sz="1000" spc="-10" dirty="0">
                <a:latin typeface="Arial"/>
                <a:cs typeface="Arial"/>
              </a:rPr>
              <a:t>90</a:t>
            </a:r>
            <a:endParaRPr sz="1000">
              <a:latin typeface="Arial"/>
              <a:cs typeface="Arial"/>
            </a:endParaRPr>
          </a:p>
          <a:p>
            <a:pPr marL="69215" algn="ctr">
              <a:lnSpc>
                <a:spcPct val="100000"/>
              </a:lnSpc>
              <a:spcBef>
                <a:spcPts val="750"/>
              </a:spcBef>
            </a:pPr>
            <a:r>
              <a:rPr sz="1000" spc="-10" dirty="0">
                <a:latin typeface="Arial"/>
                <a:cs typeface="Arial"/>
              </a:rPr>
              <a:t>80</a:t>
            </a:r>
            <a:endParaRPr sz="1000">
              <a:latin typeface="Arial"/>
              <a:cs typeface="Arial"/>
            </a:endParaRPr>
          </a:p>
          <a:p>
            <a:pPr marL="69215" algn="ctr">
              <a:lnSpc>
                <a:spcPct val="100000"/>
              </a:lnSpc>
              <a:spcBef>
                <a:spcPts val="750"/>
              </a:spcBef>
            </a:pPr>
            <a:r>
              <a:rPr sz="1000" spc="-5" dirty="0">
                <a:latin typeface="Arial"/>
                <a:cs typeface="Arial"/>
              </a:rPr>
              <a:t>70</a:t>
            </a:r>
            <a:endParaRPr sz="1000">
              <a:latin typeface="Arial"/>
              <a:cs typeface="Arial"/>
            </a:endParaRPr>
          </a:p>
          <a:p>
            <a:pPr marL="69215" algn="ctr">
              <a:lnSpc>
                <a:spcPct val="100000"/>
              </a:lnSpc>
              <a:spcBef>
                <a:spcPts val="755"/>
              </a:spcBef>
            </a:pPr>
            <a:r>
              <a:rPr sz="1000" spc="-10" dirty="0">
                <a:latin typeface="Arial"/>
                <a:cs typeface="Arial"/>
              </a:rPr>
              <a:t>60</a:t>
            </a:r>
            <a:endParaRPr sz="1000">
              <a:latin typeface="Arial"/>
              <a:cs typeface="Arial"/>
            </a:endParaRPr>
          </a:p>
          <a:p>
            <a:pPr marL="69215" algn="ctr">
              <a:lnSpc>
                <a:spcPct val="100000"/>
              </a:lnSpc>
              <a:spcBef>
                <a:spcPts val="750"/>
              </a:spcBef>
            </a:pPr>
            <a:r>
              <a:rPr sz="1000" spc="-10" dirty="0">
                <a:latin typeface="Arial"/>
                <a:cs typeface="Arial"/>
              </a:rPr>
              <a:t>50</a:t>
            </a:r>
            <a:endParaRPr sz="1000">
              <a:latin typeface="Arial"/>
              <a:cs typeface="Arial"/>
            </a:endParaRPr>
          </a:p>
          <a:p>
            <a:pPr marL="69215" algn="ctr">
              <a:lnSpc>
                <a:spcPct val="100000"/>
              </a:lnSpc>
              <a:spcBef>
                <a:spcPts val="750"/>
              </a:spcBef>
            </a:pPr>
            <a:r>
              <a:rPr sz="1000" spc="-10" dirty="0">
                <a:latin typeface="Arial"/>
                <a:cs typeface="Arial"/>
              </a:rPr>
              <a:t>40</a:t>
            </a:r>
            <a:endParaRPr sz="1000">
              <a:latin typeface="Arial"/>
              <a:cs typeface="Arial"/>
            </a:endParaRPr>
          </a:p>
          <a:p>
            <a:pPr marL="69215" algn="ctr">
              <a:lnSpc>
                <a:spcPct val="100000"/>
              </a:lnSpc>
              <a:spcBef>
                <a:spcPts val="750"/>
              </a:spcBef>
            </a:pPr>
            <a:r>
              <a:rPr sz="1000" spc="-10" dirty="0">
                <a:latin typeface="Arial"/>
                <a:cs typeface="Arial"/>
              </a:rPr>
              <a:t>30</a:t>
            </a:r>
            <a:endParaRPr sz="1000">
              <a:latin typeface="Arial"/>
              <a:cs typeface="Arial"/>
            </a:endParaRPr>
          </a:p>
          <a:p>
            <a:pPr marL="69215" algn="ctr">
              <a:lnSpc>
                <a:spcPct val="100000"/>
              </a:lnSpc>
              <a:spcBef>
                <a:spcPts val="750"/>
              </a:spcBef>
            </a:pPr>
            <a:r>
              <a:rPr sz="1000" spc="-5" dirty="0"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  <a:p>
            <a:pPr marL="69215" algn="ctr">
              <a:lnSpc>
                <a:spcPct val="100000"/>
              </a:lnSpc>
              <a:spcBef>
                <a:spcPts val="755"/>
              </a:spcBef>
            </a:pPr>
            <a:r>
              <a:rPr sz="1000" spc="-10" dirty="0"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  <a:p>
            <a:pPr marL="140970" algn="ctr">
              <a:lnSpc>
                <a:spcPts val="1190"/>
              </a:lnSpc>
              <a:spcBef>
                <a:spcPts val="750"/>
              </a:spcBef>
            </a:pP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049901" y="4945278"/>
            <a:ext cx="7175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576061" y="4945278"/>
            <a:ext cx="17843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000" spc="-10" dirty="0">
                <a:latin typeface="Arial"/>
                <a:cs typeface="Arial"/>
              </a:rPr>
              <a:t>0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155182" y="4945278"/>
            <a:ext cx="17843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000" spc="-10" dirty="0">
                <a:latin typeface="Arial"/>
                <a:cs typeface="Arial"/>
              </a:rPr>
              <a:t>0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734302" y="4945278"/>
            <a:ext cx="17843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000" spc="-10" dirty="0">
                <a:latin typeface="Arial"/>
                <a:cs typeface="Arial"/>
              </a:rPr>
              <a:t>0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313421" y="4945278"/>
            <a:ext cx="17843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000" spc="-10" dirty="0">
                <a:latin typeface="Arial"/>
                <a:cs typeface="Arial"/>
              </a:rPr>
              <a:t>0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945501" y="4945278"/>
            <a:ext cx="7175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000" dirty="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582312" y="3131130"/>
            <a:ext cx="153670" cy="9715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60" dirty="0">
                <a:latin typeface="Arial"/>
                <a:cs typeface="Arial"/>
              </a:rPr>
              <a:t>%</a:t>
            </a:r>
            <a:r>
              <a:rPr sz="1000" b="1" spc="30" dirty="0">
                <a:latin typeface="Arial"/>
                <a:cs typeface="Arial"/>
              </a:rPr>
              <a:t>T</a:t>
            </a:r>
            <a:r>
              <a:rPr sz="1000" b="1" spc="-10" dirty="0">
                <a:latin typeface="Arial"/>
                <a:cs typeface="Arial"/>
              </a:rPr>
              <a:t>ra</a:t>
            </a:r>
            <a:r>
              <a:rPr sz="1000" b="1" spc="5" dirty="0">
                <a:latin typeface="Arial"/>
                <a:cs typeface="Arial"/>
              </a:rPr>
              <a:t>n</a:t>
            </a:r>
            <a:r>
              <a:rPr sz="1000" b="1" spc="-10" dirty="0">
                <a:latin typeface="Arial"/>
                <a:cs typeface="Arial"/>
              </a:rPr>
              <a:t>s</a:t>
            </a:r>
            <a:r>
              <a:rPr sz="1000" b="1" spc="5" dirty="0">
                <a:latin typeface="Arial"/>
                <a:cs typeface="Arial"/>
              </a:rPr>
              <a:t>p</a:t>
            </a:r>
            <a:r>
              <a:rPr sz="1000" b="1" spc="-10" dirty="0">
                <a:latin typeface="Arial"/>
                <a:cs typeface="Arial"/>
              </a:rPr>
              <a:t>are</a:t>
            </a:r>
            <a:r>
              <a:rPr sz="1000" b="1" spc="5" dirty="0">
                <a:latin typeface="Arial"/>
                <a:cs typeface="Arial"/>
              </a:rPr>
              <a:t>n</a:t>
            </a:r>
            <a:r>
              <a:rPr sz="1000" b="1" spc="-10" dirty="0">
                <a:latin typeface="Arial"/>
                <a:cs typeface="Arial"/>
              </a:rPr>
              <a:t>c</a:t>
            </a:r>
            <a:r>
              <a:rPr sz="1000" b="1" dirty="0">
                <a:latin typeface="Arial"/>
                <a:cs typeface="Arial"/>
              </a:rPr>
              <a:t>y</a:t>
            </a:r>
            <a:endParaRPr sz="10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312153" y="5127911"/>
            <a:ext cx="438150" cy="128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000" b="1" spc="5" dirty="0">
                <a:latin typeface="Arial"/>
                <a:cs typeface="Arial"/>
              </a:rPr>
              <a:t>%</a:t>
            </a:r>
            <a:r>
              <a:rPr sz="1000" b="1" spc="-5" dirty="0">
                <a:latin typeface="Arial"/>
                <a:cs typeface="Arial"/>
              </a:rPr>
              <a:t> N</a:t>
            </a:r>
            <a:r>
              <a:rPr sz="1000" b="1" spc="-10" dirty="0">
                <a:latin typeface="Arial"/>
                <a:cs typeface="Arial"/>
              </a:rPr>
              <a:t>a</a:t>
            </a:r>
            <a:r>
              <a:rPr sz="1000" b="1" spc="-5" dirty="0">
                <a:latin typeface="Arial"/>
                <a:cs typeface="Arial"/>
              </a:rPr>
              <a:t>C</a:t>
            </a:r>
            <a:r>
              <a:rPr sz="1000" b="1" dirty="0">
                <a:latin typeface="Arial"/>
                <a:cs typeface="Arial"/>
              </a:rPr>
              <a:t>l</a:t>
            </a:r>
            <a:endParaRPr sz="10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764024" y="1717737"/>
            <a:ext cx="3084576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2125"/>
              </a:lnSpc>
            </a:pPr>
            <a:r>
              <a:rPr lang="ru-RU" sz="1600" b="1" dirty="0">
                <a:latin typeface="Arial"/>
                <a:cs typeface="Arial"/>
              </a:rPr>
              <a:t>Прозрачность от  концентрации соли</a:t>
            </a:r>
            <a:r>
              <a:rPr sz="1600" b="1" dirty="0">
                <a:latin typeface="Arial"/>
                <a:cs typeface="Arial"/>
              </a:rPr>
              <a:t>*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875276" y="552450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005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5147183" y="5466493"/>
            <a:ext cx="768985" cy="128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000" spc="-5" dirty="0">
                <a:latin typeface="Arial"/>
                <a:cs typeface="Arial"/>
              </a:rPr>
              <a:t>U</a:t>
            </a:r>
            <a:r>
              <a:rPr sz="1000" spc="15" dirty="0">
                <a:latin typeface="Arial"/>
                <a:cs typeface="Arial"/>
              </a:rPr>
              <a:t>l</a:t>
            </a:r>
            <a:r>
              <a:rPr sz="1000" spc="5" dirty="0">
                <a:latin typeface="Arial"/>
                <a:cs typeface="Arial"/>
              </a:rPr>
              <a:t>t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5" dirty="0">
                <a:latin typeface="Arial"/>
                <a:cs typeface="Arial"/>
              </a:rPr>
              <a:t>t</a:t>
            </a:r>
            <a:r>
              <a:rPr sz="1000" spc="-10" dirty="0">
                <a:latin typeface="Arial"/>
                <a:cs typeface="Arial"/>
              </a:rPr>
              <a:t>h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spc="25" dirty="0">
                <a:latin typeface="Arial"/>
                <a:cs typeface="Arial"/>
              </a:rPr>
              <a:t>x</a:t>
            </a:r>
            <a:r>
              <a:rPr sz="1000" spc="10" dirty="0">
                <a:latin typeface="Arial"/>
                <a:cs typeface="Arial"/>
              </a:rPr>
              <a:t>™</a:t>
            </a:r>
            <a:r>
              <a:rPr sz="1000" spc="-9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2</a:t>
            </a:r>
            <a:r>
              <a:rPr sz="1000" spc="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6131052" y="552450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E49F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6402959" y="5463445"/>
            <a:ext cx="1341120" cy="128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000" spc="-5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spc="5" dirty="0">
                <a:latin typeface="Arial"/>
                <a:cs typeface="Arial"/>
              </a:rPr>
              <a:t>m</a:t>
            </a:r>
            <a:r>
              <a:rPr sz="1000" dirty="0">
                <a:latin typeface="Arial"/>
                <a:cs typeface="Arial"/>
              </a:rPr>
              <a:t>m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rc</a:t>
            </a:r>
            <a:r>
              <a:rPr sz="1000" spc="-15" dirty="0">
                <a:latin typeface="Arial"/>
                <a:cs typeface="Arial"/>
              </a:rPr>
              <a:t>ia</a:t>
            </a:r>
            <a:r>
              <a:rPr sz="1000" dirty="0">
                <a:latin typeface="Arial"/>
                <a:cs typeface="Arial"/>
              </a:rPr>
              <a:t>l </a:t>
            </a:r>
            <a:r>
              <a:rPr sz="1000" spc="-10" dirty="0">
                <a:latin typeface="Arial"/>
                <a:cs typeface="Arial"/>
              </a:rPr>
              <a:t>ben</a:t>
            </a:r>
            <a:r>
              <a:rPr sz="1000" spc="5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h</a:t>
            </a:r>
            <a:r>
              <a:rPr sz="1000" spc="5" dirty="0">
                <a:latin typeface="Arial"/>
                <a:cs typeface="Arial"/>
              </a:rPr>
              <a:t>m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rk</a:t>
            </a:r>
            <a:endParaRPr sz="10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421123" y="1592580"/>
            <a:ext cx="3731260" cy="4114800"/>
          </a:xfrm>
          <a:custGeom>
            <a:avLst/>
            <a:gdLst/>
            <a:ahLst/>
            <a:cxnLst/>
            <a:rect l="l" t="t" r="r" b="b"/>
            <a:pathLst>
              <a:path w="3731259" h="4114800">
                <a:moveTo>
                  <a:pt x="0" y="4114800"/>
                </a:moveTo>
                <a:lnTo>
                  <a:pt x="3730752" y="4114800"/>
                </a:lnTo>
                <a:lnTo>
                  <a:pt x="3730752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358648" y="6379301"/>
            <a:ext cx="555752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900" dirty="0">
                <a:latin typeface="Arial"/>
                <a:cs typeface="Arial"/>
              </a:rPr>
              <a:t>*p</a:t>
            </a:r>
            <a:r>
              <a:rPr sz="900" spc="5" dirty="0">
                <a:latin typeface="Arial"/>
                <a:cs typeface="Arial"/>
              </a:rPr>
              <a:t>H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5" dirty="0">
                <a:latin typeface="Arial"/>
                <a:cs typeface="Arial"/>
              </a:rPr>
              <a:t>7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lang="ru-RU" sz="900" spc="-15" dirty="0">
                <a:latin typeface="Arial"/>
                <a:cs typeface="Arial"/>
              </a:rPr>
              <a:t>доводили с </a:t>
            </a:r>
            <a:r>
              <a:rPr sz="900" spc="-5" dirty="0" err="1">
                <a:latin typeface="Arial"/>
                <a:cs typeface="Arial"/>
              </a:rPr>
              <a:t>N</a:t>
            </a:r>
            <a:r>
              <a:rPr sz="900" dirty="0" err="1">
                <a:latin typeface="Arial"/>
                <a:cs typeface="Arial"/>
              </a:rPr>
              <a:t>a</a:t>
            </a:r>
            <a:r>
              <a:rPr sz="900" spc="10" dirty="0" err="1">
                <a:latin typeface="Arial"/>
                <a:cs typeface="Arial"/>
              </a:rPr>
              <a:t>O</a:t>
            </a:r>
            <a:r>
              <a:rPr sz="900" spc="5" dirty="0" err="1">
                <a:latin typeface="Arial"/>
                <a:cs typeface="Arial"/>
              </a:rPr>
              <a:t>H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50</a:t>
            </a:r>
            <a:r>
              <a:rPr sz="900" spc="10" dirty="0">
                <a:latin typeface="Arial"/>
                <a:cs typeface="Arial"/>
              </a:rPr>
              <a:t>%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lang="ru-RU" sz="900" spc="-30" dirty="0">
                <a:latin typeface="Arial"/>
                <a:cs typeface="Arial"/>
              </a:rPr>
              <a:t>раствором</a:t>
            </a:r>
            <a:r>
              <a:rPr sz="900" spc="5" dirty="0">
                <a:latin typeface="Arial"/>
                <a:cs typeface="Arial"/>
              </a:rPr>
              <a:t>;</a:t>
            </a:r>
            <a:r>
              <a:rPr sz="900" spc="-75" dirty="0">
                <a:latin typeface="Arial"/>
                <a:cs typeface="Arial"/>
              </a:rPr>
              <a:t> </a:t>
            </a:r>
            <a:r>
              <a:rPr lang="ru-RU" sz="900" spc="-75" dirty="0">
                <a:latin typeface="Arial"/>
                <a:cs typeface="Arial"/>
              </a:rPr>
              <a:t>вязкость</a:t>
            </a:r>
            <a:r>
              <a:rPr sz="900" spc="-85" dirty="0">
                <a:latin typeface="Arial"/>
                <a:cs typeface="Arial"/>
              </a:rPr>
              <a:t> </a:t>
            </a:r>
            <a:r>
              <a:rPr sz="900" spc="5" dirty="0">
                <a:latin typeface="Arial"/>
                <a:cs typeface="Arial"/>
              </a:rPr>
              <a:t>(</a:t>
            </a:r>
            <a:r>
              <a:rPr sz="900" spc="-5" dirty="0">
                <a:latin typeface="Arial"/>
                <a:cs typeface="Arial"/>
              </a:rPr>
              <a:t>RVT</a:t>
            </a:r>
            <a:r>
              <a:rPr sz="900" dirty="0">
                <a:latin typeface="Arial"/>
                <a:cs typeface="Arial"/>
              </a:rPr>
              <a:t>,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2</a:t>
            </a:r>
            <a:r>
              <a:rPr sz="900" spc="5" dirty="0">
                <a:latin typeface="Arial"/>
                <a:cs typeface="Arial"/>
              </a:rPr>
              <a:t>0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RP</a:t>
            </a:r>
            <a:r>
              <a:rPr sz="900" spc="-10" dirty="0">
                <a:latin typeface="Arial"/>
                <a:cs typeface="Arial"/>
              </a:rPr>
              <a:t>M</a:t>
            </a:r>
            <a:r>
              <a:rPr sz="900" dirty="0">
                <a:latin typeface="Arial"/>
                <a:cs typeface="Arial"/>
              </a:rPr>
              <a:t>,</a:t>
            </a:r>
            <a:r>
              <a:rPr sz="900" spc="-5" dirty="0">
                <a:latin typeface="Arial"/>
                <a:cs typeface="Arial"/>
              </a:rPr>
              <a:t> S</a:t>
            </a:r>
            <a:r>
              <a:rPr sz="900" dirty="0">
                <a:latin typeface="Arial"/>
                <a:cs typeface="Arial"/>
              </a:rPr>
              <a:t>p</a:t>
            </a:r>
            <a:r>
              <a:rPr sz="900" spc="10" dirty="0">
                <a:latin typeface="Arial"/>
                <a:cs typeface="Arial"/>
              </a:rPr>
              <a:t>i</a:t>
            </a:r>
            <a:r>
              <a:rPr sz="900" dirty="0">
                <a:latin typeface="Arial"/>
                <a:cs typeface="Arial"/>
              </a:rPr>
              <a:t>nd</a:t>
            </a:r>
            <a:r>
              <a:rPr sz="900" spc="10" dirty="0">
                <a:latin typeface="Arial"/>
                <a:cs typeface="Arial"/>
              </a:rPr>
              <a:t>l</a:t>
            </a:r>
            <a:r>
              <a:rPr sz="900" spc="5" dirty="0">
                <a:latin typeface="Arial"/>
                <a:cs typeface="Arial"/>
              </a:rPr>
              <a:t>e</a:t>
            </a:r>
            <a:r>
              <a:rPr sz="900" spc="-6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7,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2</a:t>
            </a:r>
            <a:r>
              <a:rPr sz="900" spc="15" dirty="0">
                <a:latin typeface="Arial"/>
                <a:cs typeface="Arial"/>
              </a:rPr>
              <a:t>5</a:t>
            </a:r>
            <a:r>
              <a:rPr sz="900" spc="-5" dirty="0">
                <a:latin typeface="Arial"/>
                <a:cs typeface="Arial"/>
              </a:rPr>
              <a:t>°</a:t>
            </a:r>
            <a:r>
              <a:rPr sz="900" spc="-10" dirty="0">
                <a:latin typeface="Arial"/>
                <a:cs typeface="Arial"/>
              </a:rPr>
              <a:t>C)</a:t>
            </a:r>
            <a:endParaRPr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4151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3704" y="2258567"/>
            <a:ext cx="582295" cy="2386965"/>
          </a:xfrm>
          <a:custGeom>
            <a:avLst/>
            <a:gdLst/>
            <a:ahLst/>
            <a:cxnLst/>
            <a:rect l="l" t="t" r="r" b="b"/>
            <a:pathLst>
              <a:path w="582294" h="2386965">
                <a:moveTo>
                  <a:pt x="0" y="2386583"/>
                </a:moveTo>
                <a:lnTo>
                  <a:pt x="582168" y="2386583"/>
                </a:lnTo>
                <a:lnTo>
                  <a:pt x="582168" y="0"/>
                </a:lnTo>
                <a:lnTo>
                  <a:pt x="0" y="0"/>
                </a:lnTo>
                <a:lnTo>
                  <a:pt x="0" y="2386583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7600" y="3023616"/>
            <a:ext cx="579120" cy="1621790"/>
          </a:xfrm>
          <a:custGeom>
            <a:avLst/>
            <a:gdLst/>
            <a:ahLst/>
            <a:cxnLst/>
            <a:rect l="l" t="t" r="r" b="b"/>
            <a:pathLst>
              <a:path w="579120" h="1621789">
                <a:moveTo>
                  <a:pt x="0" y="1621536"/>
                </a:moveTo>
                <a:lnTo>
                  <a:pt x="579120" y="1621536"/>
                </a:lnTo>
                <a:lnTo>
                  <a:pt x="579120" y="0"/>
                </a:lnTo>
                <a:lnTo>
                  <a:pt x="0" y="0"/>
                </a:lnTo>
                <a:lnTo>
                  <a:pt x="0" y="1621536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08447" y="3992879"/>
            <a:ext cx="579120" cy="652780"/>
          </a:xfrm>
          <a:custGeom>
            <a:avLst/>
            <a:gdLst/>
            <a:ahLst/>
            <a:cxnLst/>
            <a:rect l="l" t="t" r="r" b="b"/>
            <a:pathLst>
              <a:path w="579120" h="652779">
                <a:moveTo>
                  <a:pt x="0" y="652272"/>
                </a:moveTo>
                <a:lnTo>
                  <a:pt x="579120" y="652272"/>
                </a:lnTo>
                <a:lnTo>
                  <a:pt x="579120" y="0"/>
                </a:lnTo>
                <a:lnTo>
                  <a:pt x="0" y="0"/>
                </a:lnTo>
                <a:lnTo>
                  <a:pt x="0" y="652272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59295" y="3749040"/>
            <a:ext cx="579120" cy="896619"/>
          </a:xfrm>
          <a:custGeom>
            <a:avLst/>
            <a:gdLst/>
            <a:ahLst/>
            <a:cxnLst/>
            <a:rect l="l" t="t" r="r" b="b"/>
            <a:pathLst>
              <a:path w="579120" h="896620">
                <a:moveTo>
                  <a:pt x="0" y="896112"/>
                </a:moveTo>
                <a:lnTo>
                  <a:pt x="579120" y="896112"/>
                </a:lnTo>
                <a:lnTo>
                  <a:pt x="579120" y="0"/>
                </a:lnTo>
                <a:lnTo>
                  <a:pt x="0" y="0"/>
                </a:lnTo>
                <a:lnTo>
                  <a:pt x="0" y="896112"/>
                </a:lnTo>
                <a:close/>
              </a:path>
            </a:pathLst>
          </a:custGeom>
          <a:solidFill>
            <a:srgbClr val="00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94788" y="2260092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248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94788" y="2177795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82295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67355" y="2339339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0" y="0"/>
                </a:moveTo>
                <a:lnTo>
                  <a:pt x="5791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67355" y="2177795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0" y="0"/>
                </a:moveTo>
                <a:lnTo>
                  <a:pt x="5791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45635" y="3025139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7983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45635" y="2845307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179831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18203" y="3204972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791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18203" y="2845307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791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96484" y="3991355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96484" y="3860291"/>
            <a:ext cx="0" cy="131445"/>
          </a:xfrm>
          <a:custGeom>
            <a:avLst/>
            <a:gdLst/>
            <a:ahLst/>
            <a:cxnLst/>
            <a:rect l="l" t="t" r="r" b="b"/>
            <a:pathLst>
              <a:path h="131445">
                <a:moveTo>
                  <a:pt x="0" y="131063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69052" y="4125467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791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69052" y="3860291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791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50380" y="3747515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0"/>
                </a:moveTo>
                <a:lnTo>
                  <a:pt x="0" y="128015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50380" y="3622547"/>
            <a:ext cx="0" cy="125095"/>
          </a:xfrm>
          <a:custGeom>
            <a:avLst/>
            <a:gdLst/>
            <a:ahLst/>
            <a:cxnLst/>
            <a:rect l="l" t="t" r="r" b="b"/>
            <a:pathLst>
              <a:path h="125095">
                <a:moveTo>
                  <a:pt x="0" y="124968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19900" y="3875532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7911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19900" y="3622547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7911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75804" y="1720595"/>
            <a:ext cx="0" cy="2926080"/>
          </a:xfrm>
          <a:custGeom>
            <a:avLst/>
            <a:gdLst/>
            <a:ahLst/>
            <a:cxnLst/>
            <a:rect l="l" t="t" r="r" b="b"/>
            <a:pathLst>
              <a:path h="2926079">
                <a:moveTo>
                  <a:pt x="0" y="2926079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75804" y="4646676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5804" y="4158996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75804" y="3671315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75804" y="3183635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75804" y="2695955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75804" y="2208276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75804" y="1720595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69364" y="1720595"/>
            <a:ext cx="0" cy="2926080"/>
          </a:xfrm>
          <a:custGeom>
            <a:avLst/>
            <a:gdLst/>
            <a:ahLst/>
            <a:cxnLst/>
            <a:rect l="l" t="t" r="r" b="b"/>
            <a:pathLst>
              <a:path h="2926079">
                <a:moveTo>
                  <a:pt x="0" y="2926079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32788" y="4646676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32788" y="4158996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32788" y="3671315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32788" y="3183635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32788" y="2695955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32788" y="2208276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32788" y="1720595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69364" y="4646676"/>
            <a:ext cx="5806440" cy="0"/>
          </a:xfrm>
          <a:custGeom>
            <a:avLst/>
            <a:gdLst/>
            <a:ahLst/>
            <a:cxnLst/>
            <a:rect l="l" t="t" r="r" b="b"/>
            <a:pathLst>
              <a:path w="5806440">
                <a:moveTo>
                  <a:pt x="0" y="0"/>
                </a:moveTo>
                <a:lnTo>
                  <a:pt x="580644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69364" y="4646676"/>
            <a:ext cx="0" cy="36830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20211" y="4646676"/>
            <a:ext cx="0" cy="36830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71059" y="4646676"/>
            <a:ext cx="0" cy="36830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24955" y="4646676"/>
            <a:ext cx="0" cy="36830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575804" y="4646676"/>
            <a:ext cx="0" cy="36830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94788" y="2019300"/>
            <a:ext cx="4356100" cy="2536190"/>
          </a:xfrm>
          <a:custGeom>
            <a:avLst/>
            <a:gdLst/>
            <a:ahLst/>
            <a:cxnLst/>
            <a:rect l="l" t="t" r="r" b="b"/>
            <a:pathLst>
              <a:path w="4356100" h="2536190">
                <a:moveTo>
                  <a:pt x="0" y="2535936"/>
                </a:moveTo>
                <a:lnTo>
                  <a:pt x="1450848" y="2215896"/>
                </a:lnTo>
                <a:lnTo>
                  <a:pt x="2901696" y="0"/>
                </a:lnTo>
                <a:lnTo>
                  <a:pt x="4355592" y="338327"/>
                </a:lnTo>
              </a:path>
            </a:pathLst>
          </a:custGeom>
          <a:ln w="2743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449067" y="450977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3"/>
                </a:moveTo>
                <a:lnTo>
                  <a:pt x="85343" y="85343"/>
                </a:lnTo>
                <a:lnTo>
                  <a:pt x="85343" y="0"/>
                </a:lnTo>
                <a:lnTo>
                  <a:pt x="0" y="0"/>
                </a:lnTo>
                <a:lnTo>
                  <a:pt x="0" y="8534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449067" y="450977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3"/>
                </a:moveTo>
                <a:lnTo>
                  <a:pt x="85343" y="85343"/>
                </a:lnTo>
                <a:lnTo>
                  <a:pt x="85343" y="0"/>
                </a:lnTo>
                <a:lnTo>
                  <a:pt x="0" y="0"/>
                </a:lnTo>
                <a:lnTo>
                  <a:pt x="0" y="85343"/>
                </a:lnTo>
                <a:close/>
              </a:path>
            </a:pathLst>
          </a:custGeom>
          <a:ln w="9144">
            <a:solidFill>
              <a:srgbClr val="CA6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899915" y="4189729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99915" y="4189729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ln w="9144">
            <a:solidFill>
              <a:srgbClr val="CA6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350764" y="1973833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350764" y="1973833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ln w="9144">
            <a:solidFill>
              <a:srgbClr val="CA6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04659" y="231216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04659" y="231216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344"/>
                </a:moveTo>
                <a:lnTo>
                  <a:pt x="85344" y="85344"/>
                </a:lnTo>
                <a:lnTo>
                  <a:pt x="8534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ln w="9144">
            <a:solidFill>
              <a:srgbClr val="CA6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524764" y="6011084"/>
            <a:ext cx="8036559" cy="348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900" dirty="0">
                <a:latin typeface="Arial"/>
                <a:cs typeface="Arial"/>
              </a:rPr>
              <a:t>12</a:t>
            </a: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200" spc="-15" dirty="0">
                <a:latin typeface="Arial"/>
                <a:cs typeface="Arial"/>
              </a:rPr>
              <a:t>*</a:t>
            </a:r>
            <a:r>
              <a:rPr lang="ru-RU" sz="1200" spc="-15" dirty="0">
                <a:latin typeface="Arial"/>
                <a:cs typeface="Arial"/>
              </a:rPr>
              <a:t>Ш</a:t>
            </a:r>
            <a:r>
              <a:rPr lang="ru-RU" sz="1200" spc="-10" dirty="0">
                <a:latin typeface="Arial"/>
                <a:cs typeface="Arial"/>
              </a:rPr>
              <a:t>ампунь: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12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%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</a:t>
            </a:r>
            <a:r>
              <a:rPr sz="1200" dirty="0">
                <a:latin typeface="Arial"/>
                <a:cs typeface="Arial"/>
              </a:rPr>
              <a:t>L</a:t>
            </a:r>
            <a:r>
              <a:rPr sz="1200" spc="-10" dirty="0">
                <a:latin typeface="Arial"/>
                <a:cs typeface="Arial"/>
              </a:rPr>
              <a:t>ES</a:t>
            </a:r>
            <a:r>
              <a:rPr sz="1200" dirty="0">
                <a:latin typeface="Arial"/>
                <a:cs typeface="Arial"/>
              </a:rPr>
              <a:t>, </a:t>
            </a:r>
            <a:r>
              <a:rPr sz="1200" spc="5" dirty="0">
                <a:latin typeface="Arial"/>
                <a:cs typeface="Arial"/>
              </a:rPr>
              <a:t>2</a:t>
            </a:r>
            <a:r>
              <a:rPr sz="1200" dirty="0">
                <a:latin typeface="Arial"/>
                <a:cs typeface="Arial"/>
              </a:rPr>
              <a:t>%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</a:t>
            </a:r>
            <a:r>
              <a:rPr sz="1200" spc="-15" dirty="0">
                <a:latin typeface="Arial"/>
                <a:cs typeface="Arial"/>
              </a:rPr>
              <a:t>A</a:t>
            </a:r>
            <a:r>
              <a:rPr sz="1200" spc="-10" dirty="0">
                <a:latin typeface="Arial"/>
                <a:cs typeface="Arial"/>
              </a:rPr>
              <a:t>PB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1.5 %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lang="ru-RU" sz="1200" spc="20" dirty="0">
                <a:latin typeface="Arial"/>
                <a:cs typeface="Arial"/>
              </a:rPr>
              <a:t>диметикона</a:t>
            </a:r>
            <a:r>
              <a:rPr lang="ru-RU" sz="1200" dirty="0">
                <a:latin typeface="Arial"/>
                <a:cs typeface="Arial"/>
              </a:rPr>
              <a:t>. </a:t>
            </a:r>
            <a:r>
              <a:rPr lang="ru-RU" sz="1200" spc="5" dirty="0">
                <a:latin typeface="Arial"/>
                <a:cs typeface="Arial"/>
              </a:rPr>
              <a:t>Загущение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1.5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%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NaCl</a:t>
            </a:r>
          </a:p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612444" y="183975"/>
            <a:ext cx="7919110" cy="646330"/>
          </a:xfrm>
          <a:prstGeom prst="rect">
            <a:avLst/>
          </a:prstGeom>
        </p:spPr>
        <p:txBody>
          <a:bodyPr vert="horz" wrap="square" lIns="0" tIns="21335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800" dirty="0"/>
              <a:t>Осаждение силиконов</a:t>
            </a:r>
            <a:endParaRPr sz="2800" spc="5" dirty="0"/>
          </a:p>
        </p:txBody>
      </p:sp>
      <p:sp>
        <p:nvSpPr>
          <p:cNvPr id="55" name="object 55"/>
          <p:cNvSpPr txBox="1"/>
          <p:nvPr/>
        </p:nvSpPr>
        <p:spPr>
          <a:xfrm>
            <a:off x="7686420" y="4584725"/>
            <a:ext cx="7175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686420" y="4097045"/>
            <a:ext cx="21082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000" spc="-10" dirty="0">
                <a:latin typeface="Arial"/>
                <a:cs typeface="Arial"/>
              </a:rPr>
              <a:t>200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686420" y="3609619"/>
            <a:ext cx="21082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000" spc="-10" dirty="0">
                <a:latin typeface="Arial"/>
                <a:cs typeface="Arial"/>
              </a:rPr>
              <a:t>400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686420" y="3121939"/>
            <a:ext cx="21082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000" spc="-10" dirty="0">
                <a:latin typeface="Arial"/>
                <a:cs typeface="Arial"/>
              </a:rPr>
              <a:t>600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686420" y="2634640"/>
            <a:ext cx="21082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000" spc="-10" dirty="0">
                <a:latin typeface="Arial"/>
                <a:cs typeface="Arial"/>
              </a:rPr>
              <a:t>800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686420" y="2146960"/>
            <a:ext cx="28448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000" spc="-10" dirty="0">
                <a:latin typeface="Arial"/>
                <a:cs typeface="Arial"/>
              </a:rPr>
              <a:t>10</a:t>
            </a:r>
            <a:r>
              <a:rPr sz="1000" spc="10" dirty="0">
                <a:latin typeface="Arial"/>
                <a:cs typeface="Arial"/>
              </a:rPr>
              <a:t>0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686420" y="1659534"/>
            <a:ext cx="28448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000" spc="-10" dirty="0">
                <a:latin typeface="Arial"/>
                <a:cs typeface="Arial"/>
              </a:rPr>
              <a:t>12</a:t>
            </a:r>
            <a:r>
              <a:rPr sz="1000" spc="10" dirty="0">
                <a:latin typeface="Arial"/>
                <a:cs typeface="Arial"/>
              </a:rPr>
              <a:t>0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113739" y="4584725"/>
            <a:ext cx="54737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000" spc="-10" dirty="0">
                <a:latin typeface="Arial"/>
                <a:cs typeface="Arial"/>
              </a:rPr>
              <a:t>0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00</a:t>
            </a:r>
            <a:r>
              <a:rPr sz="1000" spc="5" dirty="0">
                <a:latin typeface="Arial"/>
                <a:cs typeface="Arial"/>
              </a:rPr>
              <a:t>E</a:t>
            </a:r>
            <a:r>
              <a:rPr sz="1000" spc="-15" dirty="0">
                <a:latin typeface="Arial"/>
                <a:cs typeface="Arial"/>
              </a:rPr>
              <a:t>+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145438" y="4097045"/>
            <a:ext cx="51689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000" spc="-10" dirty="0">
                <a:latin typeface="Arial"/>
                <a:cs typeface="Arial"/>
              </a:rPr>
              <a:t>2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00</a:t>
            </a:r>
            <a:r>
              <a:rPr sz="1000" dirty="0">
                <a:latin typeface="Arial"/>
                <a:cs typeface="Arial"/>
              </a:rPr>
              <a:t>E-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145438" y="3609619"/>
            <a:ext cx="51689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000" spc="-10" dirty="0">
                <a:latin typeface="Arial"/>
                <a:cs typeface="Arial"/>
              </a:rPr>
              <a:t>4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00</a:t>
            </a:r>
            <a:r>
              <a:rPr sz="1000" dirty="0">
                <a:latin typeface="Arial"/>
                <a:cs typeface="Arial"/>
              </a:rPr>
              <a:t>E-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145438" y="3121939"/>
            <a:ext cx="51689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000" spc="-10" dirty="0">
                <a:latin typeface="Arial"/>
                <a:cs typeface="Arial"/>
              </a:rPr>
              <a:t>6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00</a:t>
            </a:r>
            <a:r>
              <a:rPr sz="1000" dirty="0">
                <a:latin typeface="Arial"/>
                <a:cs typeface="Arial"/>
              </a:rPr>
              <a:t>E-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145438" y="2634640"/>
            <a:ext cx="51689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000" spc="-10" dirty="0">
                <a:latin typeface="Arial"/>
                <a:cs typeface="Arial"/>
              </a:rPr>
              <a:t>8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00</a:t>
            </a:r>
            <a:r>
              <a:rPr sz="1000" dirty="0">
                <a:latin typeface="Arial"/>
                <a:cs typeface="Arial"/>
              </a:rPr>
              <a:t>E-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145438" y="2146960"/>
            <a:ext cx="51689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000" spc="-10" dirty="0">
                <a:latin typeface="Arial"/>
                <a:cs typeface="Arial"/>
              </a:rPr>
              <a:t>1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00</a:t>
            </a:r>
            <a:r>
              <a:rPr sz="1000" dirty="0">
                <a:latin typeface="Arial"/>
                <a:cs typeface="Arial"/>
              </a:rPr>
              <a:t>E-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dirty="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145438" y="1659534"/>
            <a:ext cx="51689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000" spc="-10" dirty="0">
                <a:latin typeface="Arial"/>
                <a:cs typeface="Arial"/>
              </a:rPr>
              <a:t>1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20</a:t>
            </a:r>
            <a:r>
              <a:rPr sz="1000" dirty="0">
                <a:latin typeface="Arial"/>
                <a:cs typeface="Arial"/>
              </a:rPr>
              <a:t>E-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dirty="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019554" y="4735855"/>
            <a:ext cx="237109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265" indent="-215900">
              <a:lnSpc>
                <a:spcPts val="1150"/>
              </a:lnSpc>
              <a:tabLst>
                <a:tab pos="1486535" algn="l"/>
                <a:tab pos="1621155" algn="l"/>
              </a:tabLst>
            </a:pPr>
            <a:r>
              <a:rPr sz="1000" spc="-10" dirty="0">
                <a:latin typeface="Arial"/>
                <a:cs typeface="Arial"/>
              </a:rPr>
              <a:t>Non</a:t>
            </a:r>
            <a:r>
              <a:rPr sz="1000" dirty="0">
                <a:latin typeface="Arial"/>
                <a:cs typeface="Arial"/>
              </a:rPr>
              <a:t>-c</a:t>
            </a:r>
            <a:r>
              <a:rPr sz="1000" spc="-10" dirty="0">
                <a:latin typeface="Arial"/>
                <a:cs typeface="Arial"/>
              </a:rPr>
              <a:t>on</a:t>
            </a:r>
            <a:r>
              <a:rPr sz="1000" spc="10" dirty="0">
                <a:latin typeface="Arial"/>
                <a:cs typeface="Arial"/>
              </a:rPr>
              <a:t>d</a:t>
            </a:r>
            <a:r>
              <a:rPr sz="1000" spc="-10" dirty="0">
                <a:latin typeface="Arial"/>
                <a:cs typeface="Arial"/>
              </a:rPr>
              <a:t>i</a:t>
            </a:r>
            <a:r>
              <a:rPr sz="1000" spc="-20" dirty="0">
                <a:latin typeface="Arial"/>
                <a:cs typeface="Arial"/>
              </a:rPr>
              <a:t>t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onin</a:t>
            </a:r>
            <a:r>
              <a:rPr sz="1000" dirty="0">
                <a:latin typeface="Arial"/>
                <a:cs typeface="Arial"/>
              </a:rPr>
              <a:t>g	</a:t>
            </a:r>
            <a:r>
              <a:rPr sz="1000" spc="-10" dirty="0">
                <a:latin typeface="Arial"/>
                <a:cs typeface="Arial"/>
              </a:rPr>
              <a:t>1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5 </a:t>
            </a:r>
            <a:r>
              <a:rPr sz="1000" spc="5" dirty="0">
                <a:latin typeface="Arial"/>
                <a:cs typeface="Arial"/>
              </a:rPr>
              <a:t>%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Acr</a:t>
            </a:r>
            <a:r>
              <a:rPr sz="1000" spc="-25" dirty="0">
                <a:latin typeface="Arial"/>
                <a:cs typeface="Arial"/>
              </a:rPr>
              <a:t>y</a:t>
            </a:r>
            <a:r>
              <a:rPr sz="1000" spc="15" dirty="0">
                <a:latin typeface="Arial"/>
                <a:cs typeface="Arial"/>
              </a:rPr>
              <a:t>l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20" dirty="0">
                <a:latin typeface="Arial"/>
                <a:cs typeface="Arial"/>
              </a:rPr>
              <a:t>t</a:t>
            </a:r>
            <a:r>
              <a:rPr sz="1000" spc="10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s s</a:t>
            </a:r>
            <a:r>
              <a:rPr sz="1000" spc="-10" dirty="0">
                <a:latin typeface="Arial"/>
                <a:cs typeface="Arial"/>
              </a:rPr>
              <a:t>ha</a:t>
            </a:r>
            <a:r>
              <a:rPr sz="1000" spc="5" dirty="0">
                <a:latin typeface="Arial"/>
                <a:cs typeface="Arial"/>
              </a:rPr>
              <a:t>m</a:t>
            </a:r>
            <a:r>
              <a:rPr sz="1000" spc="-10" dirty="0">
                <a:latin typeface="Arial"/>
                <a:cs typeface="Arial"/>
              </a:rPr>
              <a:t>po</a:t>
            </a:r>
            <a:r>
              <a:rPr sz="1000" dirty="0">
                <a:latin typeface="Arial"/>
                <a:cs typeface="Arial"/>
              </a:rPr>
              <a:t>o		</a:t>
            </a:r>
            <a:r>
              <a:rPr sz="1000" spc="-10" dirty="0">
                <a:latin typeface="Arial"/>
                <a:cs typeface="Arial"/>
              </a:rPr>
              <a:t>Cop</a:t>
            </a:r>
            <a:r>
              <a:rPr sz="1000" spc="10" dirty="0">
                <a:latin typeface="Arial"/>
                <a:cs typeface="Arial"/>
              </a:rPr>
              <a:t>o</a:t>
            </a:r>
            <a:r>
              <a:rPr sz="1000" spc="-10" dirty="0">
                <a:latin typeface="Arial"/>
                <a:cs typeface="Arial"/>
              </a:rPr>
              <a:t>l</a:t>
            </a:r>
            <a:r>
              <a:rPr sz="1000" dirty="0">
                <a:latin typeface="Arial"/>
                <a:cs typeface="Arial"/>
              </a:rPr>
              <a:t>y</a:t>
            </a:r>
            <a:r>
              <a:rPr sz="1000" spc="-20" dirty="0">
                <a:latin typeface="Arial"/>
                <a:cs typeface="Arial"/>
              </a:rPr>
              <a:t>m</a:t>
            </a:r>
            <a:r>
              <a:rPr sz="1000" spc="10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707635" y="4735855"/>
            <a:ext cx="138430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175"/>
              </a:lnSpc>
            </a:pPr>
            <a:r>
              <a:rPr sz="1000" spc="-10" dirty="0">
                <a:latin typeface="Arial"/>
                <a:cs typeface="Arial"/>
              </a:rPr>
              <a:t>0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4</a:t>
            </a:r>
            <a:r>
              <a:rPr sz="1000" spc="5" dirty="0">
                <a:latin typeface="Arial"/>
                <a:cs typeface="Arial"/>
              </a:rPr>
              <a:t>%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h</a:t>
            </a:r>
            <a:r>
              <a:rPr sz="1000" spc="15" dirty="0">
                <a:latin typeface="Arial"/>
                <a:cs typeface="Arial"/>
              </a:rPr>
              <a:t>l</a:t>
            </a:r>
            <a:r>
              <a:rPr sz="1000" spc="-10" dirty="0">
                <a:latin typeface="Arial"/>
                <a:cs typeface="Arial"/>
              </a:rPr>
              <a:t>an</a:t>
            </a:r>
            <a:r>
              <a:rPr sz="1000" dirty="0">
                <a:latin typeface="Arial"/>
                <a:cs typeface="Arial"/>
              </a:rPr>
              <a:t>d </a:t>
            </a:r>
            <a:r>
              <a:rPr sz="1000" spc="-5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-10" dirty="0">
                <a:latin typeface="Arial"/>
                <a:cs typeface="Arial"/>
              </a:rPr>
              <a:t>bo</a:t>
            </a:r>
            <a:r>
              <a:rPr sz="1000" spc="5" dirty="0">
                <a:latin typeface="Arial"/>
                <a:cs typeface="Arial"/>
              </a:rPr>
              <a:t>m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165"/>
              </a:lnSpc>
            </a:pPr>
            <a:r>
              <a:rPr sz="1000" spc="-10" dirty="0">
                <a:latin typeface="Arial"/>
                <a:cs typeface="Arial"/>
              </a:rPr>
              <a:t>980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349872" y="4735855"/>
            <a:ext cx="100584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000" spc="-10" dirty="0">
                <a:latin typeface="Arial"/>
                <a:cs typeface="Arial"/>
              </a:rPr>
              <a:t>0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4 </a:t>
            </a:r>
            <a:r>
              <a:rPr sz="1000" spc="5" dirty="0">
                <a:latin typeface="Arial"/>
                <a:cs typeface="Arial"/>
              </a:rPr>
              <a:t>%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-10" dirty="0">
                <a:latin typeface="Arial"/>
                <a:cs typeface="Arial"/>
              </a:rPr>
              <a:t>l</a:t>
            </a:r>
            <a:r>
              <a:rPr sz="1000" spc="5" dirty="0">
                <a:latin typeface="Arial"/>
                <a:cs typeface="Arial"/>
              </a:rPr>
              <a:t>t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5" dirty="0">
                <a:latin typeface="Arial"/>
                <a:cs typeface="Arial"/>
              </a:rPr>
              <a:t>t</a:t>
            </a:r>
            <a:r>
              <a:rPr sz="1000" spc="-10" dirty="0">
                <a:latin typeface="Arial"/>
                <a:cs typeface="Arial"/>
              </a:rPr>
              <a:t>hi</a:t>
            </a:r>
            <a:r>
              <a:rPr sz="1000" dirty="0">
                <a:latin typeface="Arial"/>
                <a:cs typeface="Arial"/>
              </a:rPr>
              <a:t>x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2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8009287" y="2420110"/>
            <a:ext cx="154305" cy="15309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Arial"/>
                <a:cs typeface="Arial"/>
              </a:rPr>
              <a:t>Si</a:t>
            </a:r>
            <a:r>
              <a:rPr sz="1000" b="1" spc="5" dirty="0">
                <a:latin typeface="Arial"/>
                <a:cs typeface="Arial"/>
              </a:rPr>
              <a:t>li</a:t>
            </a:r>
            <a:r>
              <a:rPr sz="1000" b="1" spc="-15" dirty="0">
                <a:latin typeface="Arial"/>
                <a:cs typeface="Arial"/>
              </a:rPr>
              <a:t>c</a:t>
            </a:r>
            <a:r>
              <a:rPr sz="1000" b="1" spc="5" dirty="0">
                <a:latin typeface="Arial"/>
                <a:cs typeface="Arial"/>
              </a:rPr>
              <a:t>on</a:t>
            </a:r>
            <a:r>
              <a:rPr sz="1000" b="1" dirty="0">
                <a:latin typeface="Arial"/>
                <a:cs typeface="Arial"/>
              </a:rPr>
              <a:t>e</a:t>
            </a:r>
            <a:r>
              <a:rPr sz="1000" b="1" spc="-75" dirty="0">
                <a:latin typeface="Arial"/>
                <a:cs typeface="Arial"/>
              </a:rPr>
              <a:t> </a:t>
            </a:r>
            <a:r>
              <a:rPr sz="1000" b="1" spc="5" dirty="0">
                <a:latin typeface="Arial"/>
                <a:cs typeface="Arial"/>
              </a:rPr>
              <a:t>d</a:t>
            </a:r>
            <a:r>
              <a:rPr sz="1000" b="1" spc="-15" dirty="0">
                <a:latin typeface="Arial"/>
                <a:cs typeface="Arial"/>
              </a:rPr>
              <a:t>e</a:t>
            </a:r>
            <a:r>
              <a:rPr sz="1000" b="1" spc="5" dirty="0">
                <a:latin typeface="Arial"/>
                <a:cs typeface="Arial"/>
              </a:rPr>
              <a:t>po</a:t>
            </a:r>
            <a:r>
              <a:rPr sz="1000" b="1" spc="-15" dirty="0">
                <a:latin typeface="Arial"/>
                <a:cs typeface="Arial"/>
              </a:rPr>
              <a:t>s</a:t>
            </a:r>
            <a:r>
              <a:rPr sz="1000" b="1" spc="5" dirty="0">
                <a:latin typeface="Arial"/>
                <a:cs typeface="Arial"/>
              </a:rPr>
              <a:t>i</a:t>
            </a:r>
            <a:r>
              <a:rPr sz="1000" b="1" dirty="0">
                <a:latin typeface="Arial"/>
                <a:cs typeface="Arial"/>
              </a:rPr>
              <a:t>t</a:t>
            </a:r>
            <a:r>
              <a:rPr sz="1000" b="1" spc="5" dirty="0">
                <a:latin typeface="Arial"/>
                <a:cs typeface="Arial"/>
              </a:rPr>
              <a:t>ion</a:t>
            </a:r>
            <a:r>
              <a:rPr sz="1000" b="1" dirty="0">
                <a:latin typeface="Arial"/>
                <a:cs typeface="Arial"/>
              </a:rPr>
              <a:t>,</a:t>
            </a:r>
            <a:r>
              <a:rPr sz="1000" b="1" spc="-80" dirty="0">
                <a:latin typeface="Arial"/>
                <a:cs typeface="Arial"/>
              </a:rPr>
              <a:t> </a:t>
            </a:r>
            <a:r>
              <a:rPr sz="1000" b="1" spc="5" dirty="0">
                <a:latin typeface="Arial"/>
                <a:cs typeface="Arial"/>
              </a:rPr>
              <a:t>pp</a:t>
            </a:r>
            <a:r>
              <a:rPr sz="1000" b="1" dirty="0">
                <a:latin typeface="Arial"/>
                <a:cs typeface="Arial"/>
              </a:rPr>
              <a:t>m</a:t>
            </a:r>
            <a:endParaRPr sz="10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82807" y="2574984"/>
            <a:ext cx="202565" cy="12204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D</a:t>
            </a:r>
            <a:r>
              <a:rPr sz="1400" b="1" spc="10" dirty="0">
                <a:latin typeface="Arial"/>
                <a:cs typeface="Arial"/>
              </a:rPr>
              <a:t>r</a:t>
            </a:r>
            <a:r>
              <a:rPr sz="1400" b="1" dirty="0">
                <a:latin typeface="Arial"/>
                <a:cs typeface="Arial"/>
              </a:rPr>
              <a:t>y</a:t>
            </a:r>
            <a:r>
              <a:rPr sz="1400" b="1" spc="-15" dirty="0">
                <a:latin typeface="Arial"/>
                <a:cs typeface="Arial"/>
              </a:rPr>
              <a:t> F</a:t>
            </a:r>
            <a:r>
              <a:rPr sz="1400" b="1" spc="5" dirty="0">
                <a:latin typeface="Arial"/>
                <a:cs typeface="Arial"/>
              </a:rPr>
              <a:t>r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ct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5" dirty="0">
                <a:latin typeface="Arial"/>
                <a:cs typeface="Arial"/>
              </a:rPr>
              <a:t>on</a:t>
            </a:r>
            <a:r>
              <a:rPr sz="1400" b="1" dirty="0">
                <a:latin typeface="Arial"/>
                <a:cs typeface="Arial"/>
              </a:rPr>
              <a:t>,</a:t>
            </a:r>
            <a:r>
              <a:rPr sz="1400" b="1" spc="8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J</a:t>
            </a:r>
            <a:endParaRPr sz="14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990600" y="1119252"/>
            <a:ext cx="7315200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70"/>
              </a:lnSpc>
            </a:pPr>
            <a:r>
              <a:rPr lang="ru-RU" sz="1600" b="1" spc="5" dirty="0">
                <a:latin typeface="Arial"/>
                <a:cs typeface="Arial"/>
              </a:rPr>
              <a:t>Осаждение силиконов </a:t>
            </a:r>
            <a:r>
              <a:rPr sz="1600" b="1" spc="-10" dirty="0">
                <a:latin typeface="Arial"/>
                <a:cs typeface="Arial"/>
              </a:rPr>
              <a:t>vs</a:t>
            </a:r>
            <a:r>
              <a:rPr sz="1600" b="1" dirty="0">
                <a:latin typeface="Arial"/>
                <a:cs typeface="Arial"/>
              </a:rPr>
              <a:t>.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lang="ru-RU" sz="1600" b="1" spc="-5" dirty="0">
                <a:latin typeface="Arial"/>
                <a:cs typeface="Arial"/>
              </a:rPr>
              <a:t>сухого скольжения на европейских волосах</a:t>
            </a:r>
            <a:endParaRPr sz="1600" dirty="0">
              <a:latin typeface="Arial"/>
              <a:cs typeface="Arial"/>
            </a:endParaRPr>
          </a:p>
          <a:p>
            <a:pPr algn="ctr">
              <a:lnSpc>
                <a:spcPts val="1855"/>
              </a:lnSpc>
            </a:pPr>
            <a:r>
              <a:rPr lang="ru-RU" sz="1600" b="1" spc="-10" dirty="0">
                <a:latin typeface="Arial"/>
                <a:cs typeface="Arial"/>
              </a:rPr>
              <a:t>Европейские волосы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- </a:t>
            </a:r>
            <a:r>
              <a:rPr sz="1600" b="1" spc="-5" dirty="0">
                <a:latin typeface="Arial"/>
                <a:cs typeface="Arial"/>
              </a:rPr>
              <a:t>0</a:t>
            </a:r>
            <a:r>
              <a:rPr sz="1600" b="1" spc="5" dirty="0">
                <a:latin typeface="Arial"/>
                <a:cs typeface="Arial"/>
              </a:rPr>
              <a:t>.1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g/g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lang="ru-RU" sz="1600" b="1" spc="-40" dirty="0">
                <a:latin typeface="Arial"/>
                <a:cs typeface="Arial"/>
              </a:rPr>
              <a:t>волос на шампунь</a:t>
            </a:r>
            <a:r>
              <a:rPr sz="1600" b="1" spc="5" dirty="0">
                <a:latin typeface="Arial"/>
                <a:cs typeface="Arial"/>
              </a:rPr>
              <a:t>*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3398520" y="5288279"/>
            <a:ext cx="243840" cy="64135"/>
          </a:xfrm>
          <a:custGeom>
            <a:avLst/>
            <a:gdLst/>
            <a:ahLst/>
            <a:cxnLst/>
            <a:rect l="l" t="t" r="r" b="b"/>
            <a:pathLst>
              <a:path w="243839" h="64135">
                <a:moveTo>
                  <a:pt x="0" y="64008"/>
                </a:moveTo>
                <a:lnTo>
                  <a:pt x="243839" y="64008"/>
                </a:lnTo>
                <a:lnTo>
                  <a:pt x="243839" y="0"/>
                </a:lnTo>
                <a:lnTo>
                  <a:pt x="0" y="0"/>
                </a:lnTo>
                <a:lnTo>
                  <a:pt x="0" y="64008"/>
                </a:lnTo>
                <a:close/>
              </a:path>
            </a:pathLst>
          </a:custGeom>
          <a:solidFill>
            <a:srgbClr val="D085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3669157" y="5260245"/>
            <a:ext cx="607695" cy="128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000" spc="-5" dirty="0">
                <a:latin typeface="Arial"/>
                <a:cs typeface="Arial"/>
              </a:rPr>
              <a:t>D</a:t>
            </a:r>
            <a:r>
              <a:rPr sz="1000" dirty="0">
                <a:latin typeface="Arial"/>
                <a:cs typeface="Arial"/>
              </a:rPr>
              <a:t>ry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f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-10" dirty="0">
                <a:latin typeface="Arial"/>
                <a:cs typeface="Arial"/>
              </a:rPr>
              <a:t>i</a:t>
            </a:r>
            <a:r>
              <a:rPr sz="1000" spc="5" dirty="0">
                <a:latin typeface="Arial"/>
                <a:cs typeface="Arial"/>
              </a:rPr>
              <a:t>ct</a:t>
            </a:r>
            <a:r>
              <a:rPr sz="1000" spc="-10" dirty="0">
                <a:latin typeface="Arial"/>
                <a:cs typeface="Arial"/>
              </a:rPr>
              <a:t>io</a:t>
            </a:r>
            <a:r>
              <a:rPr sz="1000" spc="5" dirty="0">
                <a:latin typeface="Arial"/>
                <a:cs typeface="Arial"/>
              </a:rPr>
              <a:t>n</a:t>
            </a:r>
            <a:endParaRPr sz="100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4616196" y="5320284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91" y="0"/>
                </a:lnTo>
              </a:path>
            </a:pathLst>
          </a:custGeom>
          <a:ln w="2743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460747" y="5320284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296" y="0"/>
                </a:lnTo>
              </a:path>
            </a:pathLst>
          </a:custGeom>
          <a:ln w="2743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543044" y="5280659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1" y="73151"/>
                </a:lnTo>
                <a:lnTo>
                  <a:pt x="73151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543044" y="5280659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1" y="73151"/>
                </a:lnTo>
                <a:lnTo>
                  <a:pt x="73151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ln w="9144">
            <a:solidFill>
              <a:srgbClr val="CA6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4732909" y="5260245"/>
            <a:ext cx="1058545" cy="128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000" spc="5" dirty="0">
                <a:latin typeface="Arial"/>
                <a:cs typeface="Arial"/>
              </a:rPr>
              <a:t>S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l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spc="-25" dirty="0">
                <a:latin typeface="Arial"/>
                <a:cs typeface="Arial"/>
              </a:rPr>
              <a:t>c</a:t>
            </a:r>
            <a:r>
              <a:rPr sz="1000" spc="15" dirty="0">
                <a:latin typeface="Arial"/>
                <a:cs typeface="Arial"/>
              </a:rPr>
              <a:t>o</a:t>
            </a:r>
            <a:r>
              <a:rPr sz="1000" spc="-10" dirty="0">
                <a:latin typeface="Arial"/>
                <a:cs typeface="Arial"/>
              </a:rPr>
              <a:t>n</a:t>
            </a:r>
            <a:r>
              <a:rPr sz="1000" spc="5" dirty="0">
                <a:latin typeface="Arial"/>
                <a:cs typeface="Arial"/>
              </a:rPr>
              <a:t>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d</a:t>
            </a:r>
            <a:r>
              <a:rPr sz="1000" spc="-10" dirty="0">
                <a:latin typeface="Arial"/>
                <a:cs typeface="Arial"/>
              </a:rPr>
              <a:t>epo</a:t>
            </a:r>
            <a:r>
              <a:rPr sz="1000" spc="5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i</a:t>
            </a:r>
            <a:r>
              <a:rPr sz="1000" spc="5" dirty="0">
                <a:latin typeface="Arial"/>
                <a:cs typeface="Arial"/>
              </a:rPr>
              <a:t>t</a:t>
            </a:r>
            <a:r>
              <a:rPr sz="1000" spc="-10" dirty="0">
                <a:latin typeface="Arial"/>
                <a:cs typeface="Arial"/>
              </a:rPr>
              <a:t>io</a:t>
            </a:r>
            <a:r>
              <a:rPr sz="1000" spc="5" dirty="0">
                <a:latin typeface="Arial"/>
                <a:cs typeface="Arial"/>
              </a:rPr>
              <a:t>n</a:t>
            </a:r>
            <a:endParaRPr sz="1000">
              <a:latin typeface="Arial"/>
              <a:cs typeface="Arial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58723" y="998219"/>
            <a:ext cx="8227059" cy="4508500"/>
          </a:xfrm>
          <a:custGeom>
            <a:avLst/>
            <a:gdLst/>
            <a:ahLst/>
            <a:cxnLst/>
            <a:rect l="l" t="t" r="r" b="b"/>
            <a:pathLst>
              <a:path w="8227059" h="4508500">
                <a:moveTo>
                  <a:pt x="0" y="4507992"/>
                </a:moveTo>
                <a:lnTo>
                  <a:pt x="8226552" y="4507992"/>
                </a:lnTo>
                <a:lnTo>
                  <a:pt x="8226552" y="0"/>
                </a:lnTo>
                <a:lnTo>
                  <a:pt x="0" y="0"/>
                </a:lnTo>
                <a:lnTo>
                  <a:pt x="0" y="450799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51104" y="5608320"/>
            <a:ext cx="8241792" cy="536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750214" y="5681274"/>
            <a:ext cx="764857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Ult</a:t>
            </a:r>
            <a:r>
              <a:rPr sz="1400" spc="-20" dirty="0">
                <a:latin typeface="Arial"/>
                <a:cs typeface="Arial"/>
              </a:rPr>
              <a:t>r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spc="0" dirty="0">
                <a:latin typeface="Arial"/>
                <a:cs typeface="Arial"/>
              </a:rPr>
              <a:t>T</a:t>
            </a:r>
            <a:r>
              <a:rPr sz="1400" spc="-15" dirty="0">
                <a:latin typeface="Arial"/>
                <a:cs typeface="Arial"/>
              </a:rPr>
              <a:t>h</a:t>
            </a:r>
            <a:r>
              <a:rPr sz="1400" spc="-5" dirty="0">
                <a:latin typeface="Arial"/>
                <a:cs typeface="Arial"/>
              </a:rPr>
              <a:t>ix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2</a:t>
            </a:r>
            <a:r>
              <a:rPr sz="1400" spc="-5" dirty="0">
                <a:latin typeface="Arial"/>
                <a:cs typeface="Arial"/>
              </a:rPr>
              <a:t>0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lang="ru-RU" sz="1400" spc="10" dirty="0">
                <a:latin typeface="Arial"/>
                <a:cs typeface="Arial"/>
              </a:rPr>
              <a:t>полимер может использоваться в силикон содержащих шампунях, не оказывая негативного влияния на кондиционирующие свойства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814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444" y="183975"/>
            <a:ext cx="7919110" cy="646330"/>
          </a:xfrm>
          <a:prstGeom prst="rect">
            <a:avLst/>
          </a:prstGeom>
        </p:spPr>
        <p:txBody>
          <a:bodyPr vert="horz" wrap="square" lIns="0" tIns="213359" rIns="0" bIns="0" rtlCol="0">
            <a:spAutoFit/>
          </a:bodyPr>
          <a:lstStyle/>
          <a:p>
            <a:pPr marL="8890">
              <a:lnSpc>
                <a:spcPct val="100000"/>
              </a:lnSpc>
            </a:pPr>
            <a:r>
              <a:rPr lang="ru-RU" spc="5" dirty="0"/>
              <a:t>Рекомендации по созданию рецептур</a:t>
            </a:r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488009" y="1447800"/>
            <a:ext cx="8167979" cy="3452019"/>
          </a:xfrm>
          <a:prstGeom prst="rect">
            <a:avLst/>
          </a:prstGeom>
        </p:spPr>
        <p:txBody>
          <a:bodyPr vert="horz" wrap="square" lIns="0" tIns="75994" rIns="0" bIns="0" rtlCol="0">
            <a:spAutoFit/>
          </a:bodyPr>
          <a:lstStyle/>
          <a:p>
            <a:pPr marL="133350">
              <a:lnSpc>
                <a:spcPct val="100000"/>
              </a:lnSpc>
            </a:pPr>
            <a:r>
              <a:rPr lang="ru-RU" sz="1600" spc="20" dirty="0">
                <a:latin typeface="Arial" panose="020B0604020202020204" pitchFamily="34" charset="0"/>
                <a:cs typeface="Arial" panose="020B0604020202020204" pitchFamily="34" charset="0"/>
              </a:rPr>
              <a:t>Обычная норма ввода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r>
              <a:rPr sz="16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1.5</a:t>
            </a:r>
            <a:r>
              <a:rPr sz="16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marR="5080" indent="-229235">
              <a:lnSpc>
                <a:spcPct val="100000"/>
              </a:lnSpc>
              <a:spcBef>
                <a:spcPts val="720"/>
              </a:spcBef>
            </a:pPr>
            <a:r>
              <a:rPr lang="ru-RU" sz="1600" spc="-15" dirty="0">
                <a:latin typeface="Arial" panose="020B0604020202020204" pitchFamily="34" charset="0"/>
                <a:cs typeface="Arial" panose="020B0604020202020204" pitchFamily="34" charset="0"/>
              </a:rPr>
              <a:t>Модификаторы реологии </a:t>
            </a:r>
            <a:r>
              <a:rPr lang="en-US" sz="1600" spc="-5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600" spc="-15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spc="-5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1600" spc="2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spc="-5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spc="-25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600" spc="-10" dirty="0">
                <a:latin typeface="Arial" panose="020B0604020202020204" pitchFamily="34" charset="0"/>
                <a:cs typeface="Arial" panose="020B0604020202020204" pitchFamily="34" charset="0"/>
              </a:rPr>
              <a:t>™ </a:t>
            </a:r>
            <a:r>
              <a:rPr lang="ru-RU" sz="1600" spc="-15" dirty="0">
                <a:latin typeface="Arial" panose="020B0604020202020204" pitchFamily="34" charset="0"/>
                <a:cs typeface="Arial" panose="020B0604020202020204" pitchFamily="34" charset="0"/>
              </a:rPr>
              <a:t>добавляются в самом начале в воду. Они просты в использовании: быстро набухают и </a:t>
            </a:r>
            <a:r>
              <a:rPr lang="ru-RU" sz="1600" spc="-15" dirty="0" err="1">
                <a:latin typeface="Arial" panose="020B0604020202020204" pitchFamily="34" charset="0"/>
                <a:cs typeface="Arial" panose="020B0604020202020204" pitchFamily="34" charset="0"/>
              </a:rPr>
              <a:t>диспергируются</a:t>
            </a:r>
            <a:r>
              <a:rPr lang="ru-RU" sz="1600" spc="-15" dirty="0">
                <a:latin typeface="Arial" panose="020B0604020202020204" pitchFamily="34" charset="0"/>
                <a:cs typeface="Arial" panose="020B0604020202020204" pitchFamily="34" charset="0"/>
              </a:rPr>
              <a:t>. После этого можно начинать перемешивание. </a:t>
            </a:r>
          </a:p>
          <a:p>
            <a:pPr marL="361950" marR="5080" indent="-229235">
              <a:lnSpc>
                <a:spcPct val="100000"/>
              </a:lnSpc>
              <a:spcBef>
                <a:spcPts val="720"/>
              </a:spcBef>
            </a:pPr>
            <a:r>
              <a:rPr sz="1600" spc="-265" dirty="0">
                <a:solidFill>
                  <a:srgbClr val="0052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sz="16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15" dirty="0">
                <a:latin typeface="Arial" panose="020B0604020202020204" pitchFamily="34" charset="0"/>
                <a:cs typeface="Arial" panose="020B0604020202020204" pitchFamily="34" charset="0"/>
              </a:rPr>
              <a:t>суспензии около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spc="-5" dirty="0">
                <a:latin typeface="Arial" panose="020B0604020202020204" pitchFamily="34" charset="0"/>
                <a:cs typeface="Arial" panose="020B0604020202020204" pitchFamily="34" charset="0"/>
              </a:rPr>
              <a:t> единиц</a:t>
            </a:r>
            <a:r>
              <a:rPr sz="16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5" dirty="0">
                <a:latin typeface="Arial" panose="020B0604020202020204" pitchFamily="34" charset="0"/>
                <a:cs typeface="Arial" panose="020B0604020202020204" pitchFamily="34" charset="0"/>
              </a:rPr>
              <a:t>и как только добавляется нейтрализующий агент немедленно происходит загущение. Обычно применяемые нейтрализующие агенты: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2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MP</a:t>
            </a:r>
            <a:r>
              <a:rPr sz="16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25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600" spc="25" dirty="0" err="1"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6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sz="16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15" dirty="0">
                <a:latin typeface="Arial" panose="020B0604020202020204" pitchFamily="34" charset="0"/>
                <a:cs typeface="Arial" panose="020B0604020202020204" pitchFamily="34" charset="0"/>
              </a:rPr>
              <a:t>доводится до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sz="16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3350">
              <a:lnSpc>
                <a:spcPct val="100000"/>
              </a:lnSpc>
              <a:spcBef>
                <a:spcPts val="720"/>
              </a:spcBef>
            </a:pPr>
            <a:r>
              <a:rPr lang="ru-RU" sz="1600" spc="-5" dirty="0">
                <a:latin typeface="Arial" panose="020B0604020202020204" pitchFamily="34" charset="0"/>
                <a:cs typeface="Arial" panose="020B0604020202020204" pitchFamily="34" charset="0"/>
              </a:rPr>
              <a:t>Используйте деионизированную воду чтобы избежать выпадения двух или мульти валентных ионов. </a:t>
            </a:r>
          </a:p>
          <a:p>
            <a:pPr marL="133350">
              <a:lnSpc>
                <a:spcPct val="100000"/>
              </a:lnSpc>
              <a:spcBef>
                <a:spcPts val="720"/>
              </a:spcBef>
            </a:pPr>
            <a:r>
              <a:rPr lang="ru-RU" sz="1600" spc="-5" dirty="0">
                <a:latin typeface="Arial" panose="020B0604020202020204" pitchFamily="34" charset="0"/>
                <a:cs typeface="Arial" panose="020B0604020202020204" pitchFamily="34" charset="0"/>
              </a:rPr>
              <a:t>Так как </a:t>
            </a:r>
            <a:r>
              <a:rPr sz="1600" spc="-10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600" spc="-15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600" spc="-5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sz="1600" spc="2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600" spc="-5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1600" spc="-2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600" spc="-5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sz="16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35" dirty="0">
                <a:latin typeface="Arial" panose="020B0604020202020204" pitchFamily="34" charset="0"/>
                <a:cs typeface="Arial" panose="020B0604020202020204" pitchFamily="34" charset="0"/>
              </a:rPr>
              <a:t>имеет анионную природу, существует ограниченная совместимость с катионными ингредиентами. </a:t>
            </a:r>
          </a:p>
        </p:txBody>
      </p:sp>
    </p:spTree>
    <p:extLst>
      <p:ext uri="{BB962C8B-B14F-4D97-AF65-F5344CB8AC3E}">
        <p14:creationId xmlns:p14="http://schemas.microsoft.com/office/powerpoint/2010/main" val="196664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6888" y="390525"/>
            <a:ext cx="7772400" cy="707885"/>
          </a:xfrm>
          <a:prstGeom prst="rect">
            <a:avLst/>
          </a:prstGeom>
        </p:spPr>
        <p:txBody>
          <a:bodyPr vert="horz" wrap="square" lIns="0" tIns="21335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pc="5" dirty="0"/>
              <a:t>Заключение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09091" y="1747575"/>
            <a:ext cx="7972425" cy="270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dirty="0" err="1">
                <a:latin typeface="Arial"/>
                <a:cs typeface="Arial"/>
              </a:rPr>
              <a:t>Ul</a:t>
            </a:r>
            <a:r>
              <a:rPr sz="1600" spc="5" dirty="0" err="1">
                <a:latin typeface="Arial"/>
                <a:cs typeface="Arial"/>
              </a:rPr>
              <a:t>t</a:t>
            </a:r>
            <a:r>
              <a:rPr sz="1600" dirty="0" err="1">
                <a:latin typeface="Arial"/>
                <a:cs typeface="Arial"/>
              </a:rPr>
              <a:t>r</a:t>
            </a:r>
            <a:r>
              <a:rPr sz="1600" spc="5" dirty="0" err="1">
                <a:latin typeface="Arial"/>
                <a:cs typeface="Arial"/>
              </a:rPr>
              <a:t>a</a:t>
            </a:r>
            <a:r>
              <a:rPr sz="1600" spc="-20" dirty="0" err="1">
                <a:latin typeface="Arial"/>
                <a:cs typeface="Arial"/>
              </a:rPr>
              <a:t>T</a:t>
            </a:r>
            <a:r>
              <a:rPr sz="1600" spc="5" dirty="0" err="1">
                <a:latin typeface="Arial"/>
                <a:cs typeface="Arial"/>
              </a:rPr>
              <a:t>hi</a:t>
            </a:r>
            <a:r>
              <a:rPr sz="1600" spc="-40" dirty="0" err="1">
                <a:latin typeface="Arial"/>
                <a:cs typeface="Arial"/>
              </a:rPr>
              <a:t>x</a:t>
            </a:r>
            <a:r>
              <a:rPr sz="1600" dirty="0">
                <a:latin typeface="Arial"/>
                <a:cs typeface="Arial"/>
              </a:rPr>
              <a:t>™</a:t>
            </a:r>
            <a:r>
              <a:rPr lang="ru-RU" sz="1600" dirty="0">
                <a:latin typeface="Arial"/>
                <a:cs typeface="Arial"/>
              </a:rPr>
              <a:t> полимеры  - это универсальные </a:t>
            </a:r>
            <a:r>
              <a:rPr lang="ru-RU" sz="1600" spc="25" dirty="0">
                <a:latin typeface="Arial"/>
                <a:cs typeface="Arial"/>
              </a:rPr>
              <a:t>модификаторы реологии</a:t>
            </a:r>
            <a:r>
              <a:rPr lang="ru-RU" sz="1600" dirty="0">
                <a:latin typeface="Arial"/>
                <a:cs typeface="Arial"/>
              </a:rPr>
              <a:t>, которые показывают эффективное загущение и суспендирование при низких нормах ввода. </a:t>
            </a:r>
          </a:p>
          <a:p>
            <a:pPr marL="12700" marR="5080">
              <a:lnSpc>
                <a:spcPct val="100000"/>
              </a:lnSpc>
            </a:pPr>
            <a:endParaRPr lang="ru-RU" sz="1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lang="ru-RU" sz="1600" dirty="0">
                <a:latin typeface="Arial"/>
                <a:cs typeface="Arial"/>
              </a:rPr>
              <a:t>По сравнению с традиционными карбомерами они имеют улучшенную солевую толерантность. </a:t>
            </a:r>
          </a:p>
          <a:p>
            <a:pPr marL="12700" marR="5080">
              <a:lnSpc>
                <a:spcPct val="100000"/>
              </a:lnSpc>
            </a:pPr>
            <a:endParaRPr lang="ru-RU" sz="1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lang="ru-RU" sz="1600" dirty="0">
                <a:latin typeface="Arial"/>
                <a:cs typeface="Arial"/>
              </a:rPr>
              <a:t>Обычное применение – смываемые и несмываемые продукты. </a:t>
            </a:r>
          </a:p>
          <a:p>
            <a:pPr marL="12700" marR="5080">
              <a:lnSpc>
                <a:spcPct val="100000"/>
              </a:lnSpc>
            </a:pPr>
            <a:endParaRPr lang="ru-RU" sz="1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lang="ru-RU" sz="1600" dirty="0">
                <a:latin typeface="Arial"/>
                <a:cs typeface="Arial"/>
              </a:rPr>
              <a:t>Дополнительно они придают прекрасные сенсорные свойства. </a:t>
            </a:r>
          </a:p>
          <a:p>
            <a:pPr marL="12700" marR="5080">
              <a:lnSpc>
                <a:spcPct val="100000"/>
              </a:lnSpc>
            </a:pPr>
            <a:endParaRPr lang="ru-RU" sz="1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lang="ru-RU" sz="1600" dirty="0">
                <a:latin typeface="Arial"/>
                <a:cs typeface="Arial"/>
              </a:rPr>
              <a:t>Эти самонабухающие полимеры просты в применении и быстро диспергируются.</a:t>
            </a:r>
          </a:p>
        </p:txBody>
      </p:sp>
    </p:spTree>
    <p:extLst>
      <p:ext uri="{BB962C8B-B14F-4D97-AF65-F5344CB8AC3E}">
        <p14:creationId xmlns:p14="http://schemas.microsoft.com/office/powerpoint/2010/main" val="3611975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2407" y="1371600"/>
            <a:ext cx="4255135" cy="1143000"/>
          </a:xfrm>
          <a:custGeom>
            <a:avLst/>
            <a:gdLst/>
            <a:ahLst/>
            <a:cxnLst/>
            <a:rect l="l" t="t" r="r" b="b"/>
            <a:pathLst>
              <a:path w="4255134" h="1143000">
                <a:moveTo>
                  <a:pt x="4255008" y="0"/>
                </a:moveTo>
                <a:lnTo>
                  <a:pt x="571500" y="0"/>
                </a:lnTo>
                <a:lnTo>
                  <a:pt x="0" y="571500"/>
                </a:lnTo>
                <a:lnTo>
                  <a:pt x="571500" y="1143000"/>
                </a:lnTo>
                <a:lnTo>
                  <a:pt x="4255008" y="1143000"/>
                </a:lnTo>
                <a:lnTo>
                  <a:pt x="4255008" y="0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79394" y="1417302"/>
            <a:ext cx="3027045" cy="833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500" spc="5" dirty="0">
                <a:solidFill>
                  <a:srgbClr val="FFFFFF"/>
                </a:solidFill>
                <a:latin typeface="Arial"/>
                <a:cs typeface="Arial"/>
              </a:rPr>
              <a:t>Шампуни</a:t>
            </a:r>
            <a:endParaRPr sz="1500" dirty="0">
              <a:latin typeface="Arial"/>
              <a:cs typeface="Arial"/>
            </a:endParaRPr>
          </a:p>
          <a:p>
            <a:pPr marL="128270" marR="38735" indent="-115570">
              <a:lnSpc>
                <a:spcPts val="1250"/>
              </a:lnSpc>
              <a:spcBef>
                <a:spcPts val="620"/>
              </a:spcBef>
              <a:buFont typeface="Arial"/>
              <a:buChar char="•"/>
              <a:tabLst>
                <a:tab pos="128905" algn="l"/>
              </a:tabLst>
            </a:pPr>
            <a:r>
              <a:rPr lang="ru-RU" sz="1200" dirty="0">
                <a:solidFill>
                  <a:srgbClr val="FFFFFF"/>
                </a:solidFill>
                <a:latin typeface="Arial"/>
                <a:cs typeface="Arial"/>
              </a:rPr>
              <a:t>Прозрачный </a:t>
            </a:r>
            <a:r>
              <a:rPr lang="ru-RU" sz="1200" dirty="0" err="1">
                <a:solidFill>
                  <a:srgbClr val="FFFFFF"/>
                </a:solidFill>
                <a:latin typeface="Arial"/>
                <a:cs typeface="Arial"/>
              </a:rPr>
              <a:t>безсульфатный</a:t>
            </a:r>
            <a:r>
              <a:rPr lang="ru-RU" sz="1200" dirty="0">
                <a:solidFill>
                  <a:srgbClr val="FFFFFF"/>
                </a:solidFill>
                <a:latin typeface="Arial"/>
                <a:cs typeface="Arial"/>
              </a:rPr>
              <a:t> шампунь</a:t>
            </a:r>
            <a:endParaRPr sz="1200" dirty="0">
              <a:latin typeface="Arial"/>
              <a:cs typeface="Arial"/>
            </a:endParaRPr>
          </a:p>
          <a:p>
            <a:pPr marL="128270" indent="-115570">
              <a:lnSpc>
                <a:spcPts val="1430"/>
              </a:lnSpc>
              <a:buFont typeface="Arial"/>
              <a:buChar char="•"/>
              <a:tabLst>
                <a:tab pos="128905" algn="l"/>
              </a:tabLst>
            </a:pPr>
            <a:r>
              <a:rPr lang="ru-RU" sz="1200" spc="-10" dirty="0">
                <a:solidFill>
                  <a:srgbClr val="FFFFFF"/>
                </a:solidFill>
                <a:latin typeface="Arial"/>
                <a:cs typeface="Arial"/>
              </a:rPr>
              <a:t>Перламутровый </a:t>
            </a:r>
            <a:r>
              <a:rPr lang="ru-RU" sz="1200" spc="-10" dirty="0" err="1">
                <a:solidFill>
                  <a:srgbClr val="FFFFFF"/>
                </a:solidFill>
                <a:latin typeface="Arial"/>
                <a:cs typeface="Arial"/>
              </a:rPr>
              <a:t>безсульфатный</a:t>
            </a:r>
            <a:r>
              <a:rPr lang="ru-RU" sz="1200" spc="-10" dirty="0">
                <a:solidFill>
                  <a:srgbClr val="FFFFFF"/>
                </a:solidFill>
                <a:latin typeface="Arial"/>
                <a:cs typeface="Arial"/>
              </a:rPr>
              <a:t> с низким </a:t>
            </a:r>
            <a:r>
              <a:rPr lang="ru-RU" sz="1200" spc="-10" dirty="0" err="1">
                <a:solidFill>
                  <a:srgbClr val="FFFFFF"/>
                </a:solidFill>
                <a:latin typeface="Arial"/>
                <a:cs typeface="Arial"/>
              </a:rPr>
              <a:t>содержфнием</a:t>
            </a:r>
            <a:r>
              <a:rPr lang="ru-RU" sz="1200" spc="-10" dirty="0">
                <a:solidFill>
                  <a:srgbClr val="FFFFFF"/>
                </a:solidFill>
                <a:latin typeface="Arial"/>
                <a:cs typeface="Arial"/>
              </a:rPr>
              <a:t> ПАВ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29383" y="1371600"/>
            <a:ext cx="11430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29383" y="1371600"/>
            <a:ext cx="1143000" cy="1143000"/>
          </a:xfrm>
          <a:custGeom>
            <a:avLst/>
            <a:gdLst/>
            <a:ahLst/>
            <a:cxnLst/>
            <a:rect l="l" t="t" r="r" b="b"/>
            <a:pathLst>
              <a:path w="1143000" h="1143000">
                <a:moveTo>
                  <a:pt x="0" y="571500"/>
                </a:moveTo>
                <a:lnTo>
                  <a:pt x="1894" y="524632"/>
                </a:lnTo>
                <a:lnTo>
                  <a:pt x="7480" y="478808"/>
                </a:lnTo>
                <a:lnTo>
                  <a:pt x="16611" y="434173"/>
                </a:lnTo>
                <a:lnTo>
                  <a:pt x="29138" y="390875"/>
                </a:lnTo>
                <a:lnTo>
                  <a:pt x="44916" y="349061"/>
                </a:lnTo>
                <a:lnTo>
                  <a:pt x="63796" y="308878"/>
                </a:lnTo>
                <a:lnTo>
                  <a:pt x="85632" y="270474"/>
                </a:lnTo>
                <a:lnTo>
                  <a:pt x="110276" y="233994"/>
                </a:lnTo>
                <a:lnTo>
                  <a:pt x="137582" y="199588"/>
                </a:lnTo>
                <a:lnTo>
                  <a:pt x="167401" y="167401"/>
                </a:lnTo>
                <a:lnTo>
                  <a:pt x="199588" y="137582"/>
                </a:lnTo>
                <a:lnTo>
                  <a:pt x="233994" y="110276"/>
                </a:lnTo>
                <a:lnTo>
                  <a:pt x="270474" y="85632"/>
                </a:lnTo>
                <a:lnTo>
                  <a:pt x="308878" y="63796"/>
                </a:lnTo>
                <a:lnTo>
                  <a:pt x="349061" y="44916"/>
                </a:lnTo>
                <a:lnTo>
                  <a:pt x="390875" y="29138"/>
                </a:lnTo>
                <a:lnTo>
                  <a:pt x="434173" y="16611"/>
                </a:lnTo>
                <a:lnTo>
                  <a:pt x="478808" y="7480"/>
                </a:lnTo>
                <a:lnTo>
                  <a:pt x="524632" y="1894"/>
                </a:lnTo>
                <a:lnTo>
                  <a:pt x="571500" y="0"/>
                </a:lnTo>
                <a:lnTo>
                  <a:pt x="618367" y="1894"/>
                </a:lnTo>
                <a:lnTo>
                  <a:pt x="664191" y="7480"/>
                </a:lnTo>
                <a:lnTo>
                  <a:pt x="708826" y="16611"/>
                </a:lnTo>
                <a:lnTo>
                  <a:pt x="752124" y="29138"/>
                </a:lnTo>
                <a:lnTo>
                  <a:pt x="793938" y="44916"/>
                </a:lnTo>
                <a:lnTo>
                  <a:pt x="834121" y="63796"/>
                </a:lnTo>
                <a:lnTo>
                  <a:pt x="872525" y="85632"/>
                </a:lnTo>
                <a:lnTo>
                  <a:pt x="909005" y="110276"/>
                </a:lnTo>
                <a:lnTo>
                  <a:pt x="943411" y="137582"/>
                </a:lnTo>
                <a:lnTo>
                  <a:pt x="975598" y="167401"/>
                </a:lnTo>
                <a:lnTo>
                  <a:pt x="1005417" y="199588"/>
                </a:lnTo>
                <a:lnTo>
                  <a:pt x="1032723" y="233994"/>
                </a:lnTo>
                <a:lnTo>
                  <a:pt x="1057367" y="270474"/>
                </a:lnTo>
                <a:lnTo>
                  <a:pt x="1079203" y="308878"/>
                </a:lnTo>
                <a:lnTo>
                  <a:pt x="1098083" y="349061"/>
                </a:lnTo>
                <a:lnTo>
                  <a:pt x="1113861" y="390875"/>
                </a:lnTo>
                <a:lnTo>
                  <a:pt x="1126388" y="434173"/>
                </a:lnTo>
                <a:lnTo>
                  <a:pt x="1135519" y="478808"/>
                </a:lnTo>
                <a:lnTo>
                  <a:pt x="1141105" y="524632"/>
                </a:lnTo>
                <a:lnTo>
                  <a:pt x="1143000" y="571500"/>
                </a:lnTo>
                <a:lnTo>
                  <a:pt x="1141105" y="618367"/>
                </a:lnTo>
                <a:lnTo>
                  <a:pt x="1135519" y="664191"/>
                </a:lnTo>
                <a:lnTo>
                  <a:pt x="1126388" y="708826"/>
                </a:lnTo>
                <a:lnTo>
                  <a:pt x="1113861" y="752124"/>
                </a:lnTo>
                <a:lnTo>
                  <a:pt x="1098083" y="793938"/>
                </a:lnTo>
                <a:lnTo>
                  <a:pt x="1079203" y="834121"/>
                </a:lnTo>
                <a:lnTo>
                  <a:pt x="1057367" y="872525"/>
                </a:lnTo>
                <a:lnTo>
                  <a:pt x="1032723" y="909005"/>
                </a:lnTo>
                <a:lnTo>
                  <a:pt x="1005417" y="943411"/>
                </a:lnTo>
                <a:lnTo>
                  <a:pt x="975598" y="975598"/>
                </a:lnTo>
                <a:lnTo>
                  <a:pt x="943411" y="1005417"/>
                </a:lnTo>
                <a:lnTo>
                  <a:pt x="909005" y="1032723"/>
                </a:lnTo>
                <a:lnTo>
                  <a:pt x="872525" y="1057367"/>
                </a:lnTo>
                <a:lnTo>
                  <a:pt x="834121" y="1079203"/>
                </a:lnTo>
                <a:lnTo>
                  <a:pt x="793938" y="1098083"/>
                </a:lnTo>
                <a:lnTo>
                  <a:pt x="752124" y="1113861"/>
                </a:lnTo>
                <a:lnTo>
                  <a:pt x="708826" y="1126388"/>
                </a:lnTo>
                <a:lnTo>
                  <a:pt x="664191" y="1135519"/>
                </a:lnTo>
                <a:lnTo>
                  <a:pt x="618367" y="1141105"/>
                </a:lnTo>
                <a:lnTo>
                  <a:pt x="571500" y="1143000"/>
                </a:lnTo>
                <a:lnTo>
                  <a:pt x="524632" y="1141105"/>
                </a:lnTo>
                <a:lnTo>
                  <a:pt x="478808" y="1135519"/>
                </a:lnTo>
                <a:lnTo>
                  <a:pt x="434173" y="1126388"/>
                </a:lnTo>
                <a:lnTo>
                  <a:pt x="390875" y="1113861"/>
                </a:lnTo>
                <a:lnTo>
                  <a:pt x="349061" y="1098083"/>
                </a:lnTo>
                <a:lnTo>
                  <a:pt x="308878" y="1079203"/>
                </a:lnTo>
                <a:lnTo>
                  <a:pt x="270474" y="1057367"/>
                </a:lnTo>
                <a:lnTo>
                  <a:pt x="233994" y="1032723"/>
                </a:lnTo>
                <a:lnTo>
                  <a:pt x="199588" y="1005417"/>
                </a:lnTo>
                <a:lnTo>
                  <a:pt x="167401" y="975598"/>
                </a:lnTo>
                <a:lnTo>
                  <a:pt x="137582" y="943411"/>
                </a:lnTo>
                <a:lnTo>
                  <a:pt x="110276" y="909005"/>
                </a:lnTo>
                <a:lnTo>
                  <a:pt x="85632" y="872525"/>
                </a:lnTo>
                <a:lnTo>
                  <a:pt x="63796" y="834121"/>
                </a:lnTo>
                <a:lnTo>
                  <a:pt x="44916" y="793938"/>
                </a:lnTo>
                <a:lnTo>
                  <a:pt x="29138" y="752124"/>
                </a:lnTo>
                <a:lnTo>
                  <a:pt x="16611" y="708826"/>
                </a:lnTo>
                <a:lnTo>
                  <a:pt x="7480" y="664191"/>
                </a:lnTo>
                <a:lnTo>
                  <a:pt x="1894" y="618367"/>
                </a:lnTo>
                <a:lnTo>
                  <a:pt x="0" y="571500"/>
                </a:lnTo>
                <a:close/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02407" y="2855976"/>
            <a:ext cx="4255135" cy="1146175"/>
          </a:xfrm>
          <a:custGeom>
            <a:avLst/>
            <a:gdLst/>
            <a:ahLst/>
            <a:cxnLst/>
            <a:rect l="l" t="t" r="r" b="b"/>
            <a:pathLst>
              <a:path w="4255134" h="1146175">
                <a:moveTo>
                  <a:pt x="4255008" y="0"/>
                </a:moveTo>
                <a:lnTo>
                  <a:pt x="573024" y="0"/>
                </a:lnTo>
                <a:lnTo>
                  <a:pt x="0" y="573024"/>
                </a:lnTo>
                <a:lnTo>
                  <a:pt x="573024" y="1146048"/>
                </a:lnTo>
                <a:lnTo>
                  <a:pt x="4255008" y="1146048"/>
                </a:lnTo>
                <a:lnTo>
                  <a:pt x="4255008" y="0"/>
                </a:lnTo>
                <a:close/>
              </a:path>
            </a:pathLst>
          </a:custGeom>
          <a:solidFill>
            <a:srgbClr val="E49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79394" y="2902814"/>
            <a:ext cx="3376929" cy="1013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500" spc="5" dirty="0">
                <a:solidFill>
                  <a:srgbClr val="FFFFFF"/>
                </a:solidFill>
                <a:latin typeface="Arial"/>
                <a:cs typeface="Arial"/>
              </a:rPr>
              <a:t>Не смываемые крема для укладки</a:t>
            </a:r>
            <a:endParaRPr sz="1500" dirty="0">
              <a:latin typeface="Arial"/>
              <a:cs typeface="Arial"/>
            </a:endParaRPr>
          </a:p>
          <a:p>
            <a:pPr marL="241300" marR="5080" indent="-228600">
              <a:lnSpc>
                <a:spcPts val="1370"/>
              </a:lnSpc>
              <a:spcBef>
                <a:spcPts val="670"/>
              </a:spcBef>
              <a:buChar char="•"/>
              <a:tabLst>
                <a:tab pos="241300" algn="l"/>
              </a:tabLst>
            </a:pPr>
            <a:r>
              <a:rPr lang="ru-RU" sz="1200" dirty="0">
                <a:solidFill>
                  <a:srgbClr val="FFFFFF"/>
                </a:solidFill>
                <a:latin typeface="Arial"/>
                <a:cs typeface="Arial"/>
              </a:rPr>
              <a:t>Крем для создания локонов с полимером </a:t>
            </a:r>
            <a:r>
              <a:rPr sz="1200" dirty="0" err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spc="20" dirty="0" err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dirty="0" err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5" dirty="0" err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dirty="0" err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5" dirty="0" err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 err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20" dirty="0" err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25" dirty="0" err="1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™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sz="1200" dirty="0">
              <a:latin typeface="Arial"/>
              <a:cs typeface="Arial"/>
            </a:endParaRPr>
          </a:p>
          <a:p>
            <a:pPr marL="241300" indent="-228600">
              <a:lnSpc>
                <a:spcPts val="1320"/>
              </a:lnSpc>
              <a:buFont typeface="Arial"/>
              <a:buChar char="•"/>
              <a:tabLst>
                <a:tab pos="241300" algn="l"/>
              </a:tabLst>
            </a:pPr>
            <a:r>
              <a:rPr lang="ru-RU" sz="1200" dirty="0">
                <a:solidFill>
                  <a:srgbClr val="FFFFFF"/>
                </a:solidFill>
                <a:latin typeface="Arial"/>
                <a:cs typeface="Arial"/>
              </a:rPr>
              <a:t>Крем выпрямляющий с полимером </a:t>
            </a:r>
            <a:r>
              <a:rPr sz="1200" dirty="0" err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spc="20" dirty="0" err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dirty="0" err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5" dirty="0" err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dirty="0" err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5" dirty="0" err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 err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20" dirty="0" err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dirty="0" err="1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lang="ru-RU" sz="1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29383" y="2855976"/>
            <a:ext cx="1143000" cy="1146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29383" y="2855976"/>
            <a:ext cx="1143000" cy="1146175"/>
          </a:xfrm>
          <a:custGeom>
            <a:avLst/>
            <a:gdLst/>
            <a:ahLst/>
            <a:cxnLst/>
            <a:rect l="l" t="t" r="r" b="b"/>
            <a:pathLst>
              <a:path w="1143000" h="1146175">
                <a:moveTo>
                  <a:pt x="0" y="573024"/>
                </a:moveTo>
                <a:lnTo>
                  <a:pt x="1894" y="526025"/>
                </a:lnTo>
                <a:lnTo>
                  <a:pt x="7480" y="480073"/>
                </a:lnTo>
                <a:lnTo>
                  <a:pt x="16611" y="435315"/>
                </a:lnTo>
                <a:lnTo>
                  <a:pt x="29138" y="391899"/>
                </a:lnTo>
                <a:lnTo>
                  <a:pt x="44916" y="349972"/>
                </a:lnTo>
                <a:lnTo>
                  <a:pt x="63796" y="309681"/>
                </a:lnTo>
                <a:lnTo>
                  <a:pt x="85632" y="271174"/>
                </a:lnTo>
                <a:lnTo>
                  <a:pt x="110276" y="234598"/>
                </a:lnTo>
                <a:lnTo>
                  <a:pt x="137582" y="200101"/>
                </a:lnTo>
                <a:lnTo>
                  <a:pt x="167401" y="167830"/>
                </a:lnTo>
                <a:lnTo>
                  <a:pt x="199588" y="137933"/>
                </a:lnTo>
                <a:lnTo>
                  <a:pt x="233994" y="110557"/>
                </a:lnTo>
                <a:lnTo>
                  <a:pt x="270474" y="85849"/>
                </a:lnTo>
                <a:lnTo>
                  <a:pt x="308878" y="63957"/>
                </a:lnTo>
                <a:lnTo>
                  <a:pt x="349061" y="45029"/>
                </a:lnTo>
                <a:lnTo>
                  <a:pt x="390875" y="29212"/>
                </a:lnTo>
                <a:lnTo>
                  <a:pt x="434173" y="16652"/>
                </a:lnTo>
                <a:lnTo>
                  <a:pt x="478808" y="7499"/>
                </a:lnTo>
                <a:lnTo>
                  <a:pt x="524632" y="1899"/>
                </a:lnTo>
                <a:lnTo>
                  <a:pt x="571500" y="0"/>
                </a:lnTo>
                <a:lnTo>
                  <a:pt x="618367" y="1899"/>
                </a:lnTo>
                <a:lnTo>
                  <a:pt x="664191" y="7499"/>
                </a:lnTo>
                <a:lnTo>
                  <a:pt x="708826" y="16652"/>
                </a:lnTo>
                <a:lnTo>
                  <a:pt x="752124" y="29212"/>
                </a:lnTo>
                <a:lnTo>
                  <a:pt x="793938" y="45029"/>
                </a:lnTo>
                <a:lnTo>
                  <a:pt x="834121" y="63957"/>
                </a:lnTo>
                <a:lnTo>
                  <a:pt x="872525" y="85849"/>
                </a:lnTo>
                <a:lnTo>
                  <a:pt x="909005" y="110557"/>
                </a:lnTo>
                <a:lnTo>
                  <a:pt x="943411" y="137933"/>
                </a:lnTo>
                <a:lnTo>
                  <a:pt x="975598" y="167830"/>
                </a:lnTo>
                <a:lnTo>
                  <a:pt x="1005417" y="200101"/>
                </a:lnTo>
                <a:lnTo>
                  <a:pt x="1032723" y="234598"/>
                </a:lnTo>
                <a:lnTo>
                  <a:pt x="1057367" y="271174"/>
                </a:lnTo>
                <a:lnTo>
                  <a:pt x="1079203" y="309681"/>
                </a:lnTo>
                <a:lnTo>
                  <a:pt x="1098083" y="349972"/>
                </a:lnTo>
                <a:lnTo>
                  <a:pt x="1113861" y="391899"/>
                </a:lnTo>
                <a:lnTo>
                  <a:pt x="1126388" y="435315"/>
                </a:lnTo>
                <a:lnTo>
                  <a:pt x="1135519" y="480073"/>
                </a:lnTo>
                <a:lnTo>
                  <a:pt x="1141105" y="526025"/>
                </a:lnTo>
                <a:lnTo>
                  <a:pt x="1143000" y="573024"/>
                </a:lnTo>
                <a:lnTo>
                  <a:pt x="1141105" y="620022"/>
                </a:lnTo>
                <a:lnTo>
                  <a:pt x="1135519" y="665974"/>
                </a:lnTo>
                <a:lnTo>
                  <a:pt x="1126388" y="710732"/>
                </a:lnTo>
                <a:lnTo>
                  <a:pt x="1113861" y="754148"/>
                </a:lnTo>
                <a:lnTo>
                  <a:pt x="1098083" y="796075"/>
                </a:lnTo>
                <a:lnTo>
                  <a:pt x="1079203" y="836366"/>
                </a:lnTo>
                <a:lnTo>
                  <a:pt x="1057367" y="874873"/>
                </a:lnTo>
                <a:lnTo>
                  <a:pt x="1032723" y="911449"/>
                </a:lnTo>
                <a:lnTo>
                  <a:pt x="1005417" y="945946"/>
                </a:lnTo>
                <a:lnTo>
                  <a:pt x="975598" y="978217"/>
                </a:lnTo>
                <a:lnTo>
                  <a:pt x="943411" y="1008114"/>
                </a:lnTo>
                <a:lnTo>
                  <a:pt x="909005" y="1035490"/>
                </a:lnTo>
                <a:lnTo>
                  <a:pt x="872525" y="1060198"/>
                </a:lnTo>
                <a:lnTo>
                  <a:pt x="834121" y="1082090"/>
                </a:lnTo>
                <a:lnTo>
                  <a:pt x="793938" y="1101018"/>
                </a:lnTo>
                <a:lnTo>
                  <a:pt x="752124" y="1116835"/>
                </a:lnTo>
                <a:lnTo>
                  <a:pt x="708826" y="1129395"/>
                </a:lnTo>
                <a:lnTo>
                  <a:pt x="664191" y="1138548"/>
                </a:lnTo>
                <a:lnTo>
                  <a:pt x="618367" y="1144148"/>
                </a:lnTo>
                <a:lnTo>
                  <a:pt x="571500" y="1146048"/>
                </a:lnTo>
                <a:lnTo>
                  <a:pt x="524632" y="1144148"/>
                </a:lnTo>
                <a:lnTo>
                  <a:pt x="478808" y="1138548"/>
                </a:lnTo>
                <a:lnTo>
                  <a:pt x="434173" y="1129395"/>
                </a:lnTo>
                <a:lnTo>
                  <a:pt x="390875" y="1116835"/>
                </a:lnTo>
                <a:lnTo>
                  <a:pt x="349061" y="1101018"/>
                </a:lnTo>
                <a:lnTo>
                  <a:pt x="308878" y="1082090"/>
                </a:lnTo>
                <a:lnTo>
                  <a:pt x="270474" y="1060198"/>
                </a:lnTo>
                <a:lnTo>
                  <a:pt x="233994" y="1035490"/>
                </a:lnTo>
                <a:lnTo>
                  <a:pt x="199588" y="1008114"/>
                </a:lnTo>
                <a:lnTo>
                  <a:pt x="167401" y="978217"/>
                </a:lnTo>
                <a:lnTo>
                  <a:pt x="137582" y="945946"/>
                </a:lnTo>
                <a:lnTo>
                  <a:pt x="110276" y="911449"/>
                </a:lnTo>
                <a:lnTo>
                  <a:pt x="85632" y="874873"/>
                </a:lnTo>
                <a:lnTo>
                  <a:pt x="63796" y="836366"/>
                </a:lnTo>
                <a:lnTo>
                  <a:pt x="44916" y="796075"/>
                </a:lnTo>
                <a:lnTo>
                  <a:pt x="29138" y="754148"/>
                </a:lnTo>
                <a:lnTo>
                  <a:pt x="16611" y="710732"/>
                </a:lnTo>
                <a:lnTo>
                  <a:pt x="7480" y="665974"/>
                </a:lnTo>
                <a:lnTo>
                  <a:pt x="1894" y="620022"/>
                </a:lnTo>
                <a:lnTo>
                  <a:pt x="0" y="573024"/>
                </a:lnTo>
                <a:close/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34055" y="4343400"/>
            <a:ext cx="4270248" cy="938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20239" y="4206240"/>
            <a:ext cx="1161288" cy="11582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51304" y="5556503"/>
            <a:ext cx="5117592" cy="5364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582672" y="4398239"/>
            <a:ext cx="4732528" cy="16876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4080">
              <a:lnSpc>
                <a:spcPct val="100000"/>
              </a:lnSpc>
            </a:pPr>
            <a:r>
              <a:rPr lang="ru-RU" sz="1500" spc="5" dirty="0">
                <a:solidFill>
                  <a:srgbClr val="FFFFFF"/>
                </a:solidFill>
                <a:latin typeface="Arial"/>
                <a:cs typeface="Arial"/>
              </a:rPr>
              <a:t>Уход за кожей</a:t>
            </a:r>
            <a:endParaRPr sz="1500" dirty="0">
              <a:latin typeface="Arial"/>
              <a:cs typeface="Arial"/>
            </a:endParaRPr>
          </a:p>
          <a:p>
            <a:pPr marL="1123315" indent="-229235">
              <a:lnSpc>
                <a:spcPts val="1405"/>
              </a:lnSpc>
              <a:spcBef>
                <a:spcPts val="560"/>
              </a:spcBef>
              <a:buFont typeface="Arial"/>
              <a:buChar char="•"/>
              <a:tabLst>
                <a:tab pos="1123950" algn="l"/>
              </a:tabLst>
            </a:pPr>
            <a:r>
              <a:rPr lang="ru-RU" sz="1200" spc="-10" dirty="0">
                <a:solidFill>
                  <a:srgbClr val="FFFFFF"/>
                </a:solidFill>
                <a:latin typeface="Arial"/>
                <a:cs typeface="Arial"/>
              </a:rPr>
              <a:t>Крем-</a:t>
            </a:r>
            <a:r>
              <a:rPr lang="ru-RU" sz="1200" spc="-10" dirty="0" err="1">
                <a:solidFill>
                  <a:srgbClr val="FFFFFF"/>
                </a:solidFill>
                <a:latin typeface="Arial"/>
                <a:cs typeface="Arial"/>
              </a:rPr>
              <a:t>скраб</a:t>
            </a:r>
            <a:r>
              <a:rPr lang="ru-RU" sz="1200" spc="-10" dirty="0">
                <a:solidFill>
                  <a:srgbClr val="FFFFFF"/>
                </a:solidFill>
                <a:latin typeface="Arial"/>
                <a:cs typeface="Arial"/>
              </a:rPr>
              <a:t>  для тела  с абразивом из абрикосовых косточек с </a:t>
            </a:r>
            <a:r>
              <a:rPr sz="1200" dirty="0" err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spc="20" dirty="0" err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dirty="0" err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5" dirty="0" err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dirty="0" err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5" dirty="0" err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 err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20" dirty="0" err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dirty="0" err="1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lang="ru-RU" sz="1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endParaRPr sz="1200" dirty="0">
              <a:latin typeface="Arial"/>
              <a:cs typeface="Arial"/>
            </a:endParaRPr>
          </a:p>
          <a:p>
            <a:pPr marL="1123315" indent="-229235">
              <a:lnSpc>
                <a:spcPts val="1415"/>
              </a:lnSpc>
              <a:buFont typeface="Arial"/>
              <a:buChar char="•"/>
              <a:tabLst>
                <a:tab pos="1123950" algn="l"/>
              </a:tabLst>
            </a:pPr>
            <a:r>
              <a:rPr lang="ru-RU" sz="1200" dirty="0">
                <a:solidFill>
                  <a:srgbClr val="FFFFFF"/>
                </a:solidFill>
                <a:latin typeface="Arial"/>
                <a:cs typeface="Arial"/>
              </a:rPr>
              <a:t>Санитарный гель для рук  с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21 </a:t>
            </a:r>
            <a:endParaRPr lang="ru-RU" sz="12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123315" indent="-229235">
              <a:lnSpc>
                <a:spcPts val="1415"/>
              </a:lnSpc>
              <a:buFont typeface="Arial"/>
              <a:buChar char="•"/>
              <a:tabLst>
                <a:tab pos="1123950" algn="l"/>
              </a:tabLst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R="90170" algn="ctr">
              <a:lnSpc>
                <a:spcPct val="100000"/>
              </a:lnSpc>
            </a:pPr>
            <a:r>
              <a:rPr lang="ru-RU" sz="1400" spc="-5" dirty="0">
                <a:latin typeface="Arial"/>
                <a:cs typeface="Arial"/>
              </a:rPr>
              <a:t>Все </a:t>
            </a:r>
            <a:r>
              <a:rPr lang="ru-RU" sz="1400" spc="-5" dirty="0" err="1">
                <a:latin typeface="Arial"/>
                <a:cs typeface="Arial"/>
              </a:rPr>
              <a:t>рецепуры</a:t>
            </a:r>
            <a:r>
              <a:rPr lang="ru-RU" sz="1400" spc="-5" dirty="0">
                <a:latin typeface="Arial"/>
                <a:cs typeface="Arial"/>
              </a:rPr>
              <a:t> прошли 3 месячные тесты на стабильность  и эффективность консервирования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12444" y="183975"/>
            <a:ext cx="7919110" cy="677108"/>
          </a:xfrm>
          <a:prstGeom prst="rect">
            <a:avLst/>
          </a:prstGeom>
        </p:spPr>
        <p:txBody>
          <a:bodyPr vert="horz" wrap="square" lIns="0" tIns="24384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pc="5" dirty="0"/>
              <a:t>Доступные рецептуры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2042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2286000"/>
            <a:ext cx="8300748" cy="2898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65"/>
              </a:spcBef>
              <a:buChar char="•"/>
              <a:tabLst>
                <a:tab pos="241300" algn="l"/>
              </a:tabLst>
            </a:pPr>
            <a:r>
              <a:rPr lang="ru-RU" sz="1600" dirty="0">
                <a:latin typeface="Arial"/>
                <a:cs typeface="Arial"/>
              </a:rPr>
              <a:t>Полимеры на основе натуральных полисахаридов (целлюлоза и гуаровая камедь)</a:t>
            </a:r>
            <a:endParaRPr lang="en-US" sz="1600" dirty="0">
              <a:latin typeface="Arial"/>
              <a:cs typeface="Arial"/>
            </a:endParaRPr>
          </a:p>
          <a:p>
            <a:pPr marL="636270" lvl="1" indent="-280670">
              <a:lnSpc>
                <a:spcPct val="100000"/>
              </a:lnSpc>
              <a:spcBef>
                <a:spcPts val="665"/>
              </a:spcBef>
              <a:buChar char="–"/>
              <a:tabLst>
                <a:tab pos="636905" algn="l"/>
              </a:tabLst>
            </a:pPr>
            <a:r>
              <a:rPr lang="en-US" sz="1600" dirty="0" err="1">
                <a:latin typeface="Arial"/>
                <a:cs typeface="Arial"/>
              </a:rPr>
              <a:t>Carboxymethyl</a:t>
            </a:r>
            <a:r>
              <a:rPr lang="en-US" sz="1600" spc="-2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Cellulose</a:t>
            </a:r>
            <a:r>
              <a:rPr lang="en-US" sz="1600" spc="-1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(CMC-Blanose)</a:t>
            </a:r>
          </a:p>
          <a:p>
            <a:pPr marL="636270" lvl="1" indent="-280670">
              <a:lnSpc>
                <a:spcPct val="100000"/>
              </a:lnSpc>
              <a:spcBef>
                <a:spcPts val="645"/>
              </a:spcBef>
              <a:buChar char="–"/>
              <a:tabLst>
                <a:tab pos="636905" algn="l"/>
              </a:tabLst>
            </a:pPr>
            <a:r>
              <a:rPr lang="en-US" sz="1600" dirty="0">
                <a:latin typeface="Arial"/>
                <a:cs typeface="Arial"/>
              </a:rPr>
              <a:t>Hydroxyethyl</a:t>
            </a:r>
            <a:r>
              <a:rPr lang="en-US" sz="1600" spc="-1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Cellulose</a:t>
            </a:r>
            <a:r>
              <a:rPr lang="en-US" sz="1600" spc="-2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(HEC-Natrosol)</a:t>
            </a:r>
          </a:p>
          <a:p>
            <a:pPr marL="636270" marR="5080" lvl="1" indent="-280670">
              <a:lnSpc>
                <a:spcPct val="100000"/>
              </a:lnSpc>
              <a:spcBef>
                <a:spcPts val="645"/>
              </a:spcBef>
              <a:buChar char="–"/>
              <a:tabLst>
                <a:tab pos="636905" algn="l"/>
              </a:tabLst>
            </a:pPr>
            <a:r>
              <a:rPr lang="en-US" sz="1600" dirty="0" err="1">
                <a:latin typeface="Arial"/>
                <a:cs typeface="Arial"/>
              </a:rPr>
              <a:t>Hydrophobically</a:t>
            </a:r>
            <a:r>
              <a:rPr lang="en-US" sz="1600" spc="-2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modified</a:t>
            </a:r>
            <a:r>
              <a:rPr lang="en-US" sz="1600" spc="-1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HEC</a:t>
            </a:r>
            <a:r>
              <a:rPr lang="en-US" sz="1600" spc="-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(HMHEC-Natrosol</a:t>
            </a:r>
            <a:r>
              <a:rPr lang="en-US" sz="1600" spc="-1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Plus</a:t>
            </a:r>
            <a:r>
              <a:rPr lang="en-US" sz="1600" spc="-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330CS/Polysurf 67CS)</a:t>
            </a:r>
          </a:p>
          <a:p>
            <a:pPr marL="636270" lvl="1" indent="-280670">
              <a:lnSpc>
                <a:spcPct val="100000"/>
              </a:lnSpc>
              <a:spcBef>
                <a:spcPts val="645"/>
              </a:spcBef>
              <a:buChar char="–"/>
              <a:tabLst>
                <a:tab pos="636905" algn="l"/>
              </a:tabLst>
            </a:pPr>
            <a:r>
              <a:rPr lang="en-US" sz="1600" dirty="0">
                <a:latin typeface="Arial"/>
                <a:cs typeface="Arial"/>
              </a:rPr>
              <a:t>Hydroxypropyl</a:t>
            </a:r>
            <a:r>
              <a:rPr lang="en-US" sz="1600" spc="-2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methyl Cellulose</a:t>
            </a:r>
            <a:r>
              <a:rPr lang="en-US" sz="1600" spc="-2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(</a:t>
            </a:r>
            <a:r>
              <a:rPr lang="en-US" sz="1600" dirty="0" err="1">
                <a:latin typeface="Arial"/>
                <a:cs typeface="Arial"/>
              </a:rPr>
              <a:t>Benecel</a:t>
            </a:r>
            <a:r>
              <a:rPr lang="en-US" sz="1600" dirty="0">
                <a:latin typeface="Arial"/>
                <a:cs typeface="Arial"/>
              </a:rPr>
              <a:t>)</a:t>
            </a:r>
          </a:p>
          <a:p>
            <a:pPr marL="636270" lvl="1" indent="-280670">
              <a:lnSpc>
                <a:spcPct val="100000"/>
              </a:lnSpc>
              <a:spcBef>
                <a:spcPts val="645"/>
              </a:spcBef>
              <a:buChar char="–"/>
              <a:tabLst>
                <a:tab pos="636905" algn="l"/>
              </a:tabLst>
            </a:pPr>
            <a:r>
              <a:rPr lang="en-US" sz="1600" dirty="0">
                <a:latin typeface="Arial"/>
                <a:cs typeface="Arial"/>
              </a:rPr>
              <a:t>Hydroxypropyl</a:t>
            </a:r>
            <a:r>
              <a:rPr lang="en-US" sz="1600" spc="-2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Cellulose</a:t>
            </a:r>
            <a:r>
              <a:rPr lang="en-US" sz="1600" spc="-1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(Klucel)</a:t>
            </a:r>
            <a:endParaRPr lang="ru-RU" sz="1600" dirty="0">
              <a:latin typeface="Arial"/>
              <a:cs typeface="Arial"/>
            </a:endParaRPr>
          </a:p>
          <a:p>
            <a:pPr marL="636270" lvl="1" indent="-280670">
              <a:lnSpc>
                <a:spcPct val="100000"/>
              </a:lnSpc>
              <a:spcBef>
                <a:spcPts val="645"/>
              </a:spcBef>
              <a:buChar char="–"/>
              <a:tabLst>
                <a:tab pos="636905" algn="l"/>
              </a:tabLst>
            </a:pPr>
            <a:r>
              <a:rPr lang="en-US" sz="1600" dirty="0"/>
              <a:t>Hydroxypropyl guar (N-</a:t>
            </a:r>
            <a:r>
              <a:rPr lang="en-US" sz="1600" dirty="0" err="1"/>
              <a:t>Hance</a:t>
            </a:r>
            <a:r>
              <a:rPr lang="en-US" sz="1600" dirty="0"/>
              <a:t>™ HP)</a:t>
            </a:r>
            <a:endParaRPr lang="ru-RU" sz="1600" dirty="0">
              <a:latin typeface="Arial"/>
              <a:cs typeface="Arial"/>
            </a:endParaRPr>
          </a:p>
          <a:p>
            <a:pPr marL="355600" marR="512445" indent="-342900">
              <a:lnSpc>
                <a:spcPct val="100000"/>
              </a:lnSpc>
              <a:spcBef>
                <a:spcPts val="865"/>
              </a:spcBef>
              <a:buFont typeface="Arial" panose="020B0604020202020204" pitchFamily="34" charset="0"/>
              <a:buChar char="•"/>
              <a:tabLst>
                <a:tab pos="294005" algn="l"/>
              </a:tabLst>
            </a:pPr>
            <a:r>
              <a:rPr lang="ru-RU" sz="1600" dirty="0">
                <a:latin typeface="Arial"/>
                <a:cs typeface="Arial"/>
              </a:rPr>
              <a:t>Синтетические полимеры </a:t>
            </a:r>
            <a:r>
              <a:rPr lang="en-US" sz="1600" spc="-5" dirty="0">
                <a:latin typeface="Arial"/>
                <a:cs typeface="Arial"/>
              </a:rPr>
              <a:t>(Ashlan</a:t>
            </a:r>
            <a:r>
              <a:rPr lang="en-US" sz="1600" dirty="0">
                <a:latin typeface="Arial"/>
                <a:cs typeface="Arial"/>
              </a:rPr>
              <a:t>d</a:t>
            </a:r>
            <a:r>
              <a:rPr lang="en-US" sz="1600" spc="10" dirty="0">
                <a:latin typeface="Arial"/>
                <a:cs typeface="Arial"/>
              </a:rPr>
              <a:t> </a:t>
            </a:r>
            <a:r>
              <a:rPr lang="en-US" sz="1600" spc="-5" dirty="0" err="1">
                <a:latin typeface="Arial"/>
                <a:cs typeface="Arial"/>
              </a:rPr>
              <a:t>Carbomers</a:t>
            </a:r>
            <a:r>
              <a:rPr lang="en-US" sz="1600" dirty="0">
                <a:latin typeface="Arial"/>
                <a:cs typeface="Arial"/>
              </a:rPr>
              <a:t>,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Ultrathix</a:t>
            </a:r>
            <a:r>
              <a:rPr lang="ru-RU" sz="1600" dirty="0">
                <a:latin typeface="Arial"/>
                <a:cs typeface="Arial"/>
              </a:rPr>
              <a:t> 20</a:t>
            </a:r>
            <a:r>
              <a:rPr lang="en-US" sz="1600" dirty="0">
                <a:latin typeface="Arial"/>
                <a:cs typeface="Arial"/>
              </a:rPr>
              <a:t>/</a:t>
            </a:r>
            <a:r>
              <a:rPr lang="ru-RU" sz="1600" dirty="0">
                <a:latin typeface="Arial"/>
                <a:cs typeface="Arial"/>
              </a:rPr>
              <a:t>21</a:t>
            </a:r>
            <a:r>
              <a:rPr lang="en-US" sz="1600" dirty="0">
                <a:latin typeface="Arial"/>
                <a:cs typeface="Arial"/>
              </a:rPr>
              <a:t>, </a:t>
            </a:r>
            <a:r>
              <a:rPr lang="en-US" sz="1600" dirty="0" err="1">
                <a:latin typeface="Arial"/>
                <a:cs typeface="Arial"/>
              </a:rPr>
              <a:t>SurfaThix</a:t>
            </a:r>
            <a:r>
              <a:rPr lang="en-US" sz="1600" dirty="0">
                <a:latin typeface="Arial"/>
                <a:cs typeface="Arial"/>
              </a:rPr>
              <a:t> N, </a:t>
            </a:r>
            <a:r>
              <a:rPr lang="en-US" sz="1600" spc="20" dirty="0">
                <a:latin typeface="Arial"/>
                <a:cs typeface="Arial"/>
              </a:rPr>
              <a:t> </a:t>
            </a:r>
            <a:r>
              <a:rPr lang="en-US" sz="1600" spc="-5" dirty="0" err="1">
                <a:latin typeface="Arial"/>
                <a:cs typeface="Arial"/>
              </a:rPr>
              <a:t>Stabileze</a:t>
            </a:r>
            <a:r>
              <a:rPr lang="en-US" sz="1600" spc="-5" dirty="0">
                <a:latin typeface="Arial"/>
                <a:cs typeface="Arial"/>
              </a:rPr>
              <a:t>, </a:t>
            </a:r>
            <a:r>
              <a:rPr lang="en-US" sz="1600" dirty="0" err="1">
                <a:latin typeface="Arial"/>
                <a:cs typeface="Arial"/>
              </a:rPr>
              <a:t>Flexithix</a:t>
            </a:r>
            <a:r>
              <a:rPr lang="en-US" sz="1600" dirty="0">
                <a:latin typeface="Arial"/>
                <a:cs typeface="Arial"/>
              </a:rPr>
              <a:t>)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Модификаторы реологии компании </a:t>
            </a:r>
            <a:r>
              <a:rPr lang="en-US" sz="2800" b="1" dirty="0"/>
              <a:t>ASHLAND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endParaRPr lang="uk-UA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425287"/>
            <a:ext cx="8529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 линейке модификаторов реологии компании </a:t>
            </a:r>
            <a:r>
              <a:rPr lang="en-US" sz="1600" dirty="0"/>
              <a:t>ASHLAND</a:t>
            </a:r>
            <a:r>
              <a:rPr lang="ru-RU" sz="1600" dirty="0"/>
              <a:t> представлены два типа продуктов </a:t>
            </a:r>
            <a:r>
              <a:rPr lang="en-US" sz="1600" dirty="0"/>
              <a:t>: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65029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8086" y="1265368"/>
            <a:ext cx="69924" cy="12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3" name="object 3"/>
          <p:cNvSpPr/>
          <p:nvPr/>
        </p:nvSpPr>
        <p:spPr>
          <a:xfrm>
            <a:off x="4189430" y="1162498"/>
            <a:ext cx="85389" cy="350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4" name="object 4"/>
          <p:cNvSpPr/>
          <p:nvPr/>
        </p:nvSpPr>
        <p:spPr>
          <a:xfrm>
            <a:off x="3774589" y="1262679"/>
            <a:ext cx="69924" cy="282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5" name="object 5"/>
          <p:cNvSpPr/>
          <p:nvPr/>
        </p:nvSpPr>
        <p:spPr>
          <a:xfrm>
            <a:off x="3775933" y="1200823"/>
            <a:ext cx="64546" cy="3106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96377" y="214955"/>
            <a:ext cx="6858000" cy="649625"/>
          </a:xfrm>
          <a:prstGeom prst="rect">
            <a:avLst/>
          </a:prstGeom>
        </p:spPr>
        <p:txBody>
          <a:bodyPr vert="horz" wrap="square" lIns="0" tIns="155662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9955"/>
            <a:r>
              <a:rPr lang="ru-RU" spc="-9" dirty="0"/>
              <a:t>Гидроксиэтилцеллюлоза</a:t>
            </a:r>
            <a:r>
              <a:rPr spc="-26" dirty="0"/>
              <a:t> </a:t>
            </a:r>
            <a:r>
              <a:rPr spc="-9" dirty="0"/>
              <a:t>(</a:t>
            </a:r>
            <a:r>
              <a:rPr lang="ru-RU" spc="-9" dirty="0"/>
              <a:t>ГЭЦ</a:t>
            </a:r>
            <a:r>
              <a:rPr spc="-9" dirty="0"/>
              <a:t>)</a:t>
            </a:r>
          </a:p>
        </p:txBody>
      </p:sp>
      <p:sp>
        <p:nvSpPr>
          <p:cNvPr id="7" name="object 7"/>
          <p:cNvSpPr/>
          <p:nvPr/>
        </p:nvSpPr>
        <p:spPr>
          <a:xfrm>
            <a:off x="537883" y="1267385"/>
            <a:ext cx="8068235" cy="863973"/>
          </a:xfrm>
          <a:custGeom>
            <a:avLst/>
            <a:gdLst/>
            <a:ahLst/>
            <a:cxnLst/>
            <a:rect l="l" t="t" r="r" b="b"/>
            <a:pathLst>
              <a:path w="9144000" h="979169">
                <a:moveTo>
                  <a:pt x="0" y="0"/>
                </a:moveTo>
                <a:lnTo>
                  <a:pt x="0" y="979170"/>
                </a:lnTo>
                <a:lnTo>
                  <a:pt x="9144000" y="979169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8" name="object 8"/>
          <p:cNvSpPr/>
          <p:nvPr/>
        </p:nvSpPr>
        <p:spPr>
          <a:xfrm>
            <a:off x="2524013" y="2081604"/>
            <a:ext cx="0" cy="49866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9" name="object 9"/>
          <p:cNvSpPr/>
          <p:nvPr/>
        </p:nvSpPr>
        <p:spPr>
          <a:xfrm>
            <a:off x="4548131" y="2082949"/>
            <a:ext cx="0" cy="48745"/>
          </a:xfrm>
          <a:custGeom>
            <a:avLst/>
            <a:gdLst/>
            <a:ahLst/>
            <a:cxnLst/>
            <a:rect l="l" t="t" r="r" b="b"/>
            <a:pathLst>
              <a:path h="55244">
                <a:moveTo>
                  <a:pt x="0" y="0"/>
                </a:moveTo>
                <a:lnTo>
                  <a:pt x="0" y="54863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0" name="object 10"/>
          <p:cNvSpPr/>
          <p:nvPr/>
        </p:nvSpPr>
        <p:spPr>
          <a:xfrm>
            <a:off x="3297218" y="2081604"/>
            <a:ext cx="0" cy="49866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1" name="object 11"/>
          <p:cNvSpPr/>
          <p:nvPr/>
        </p:nvSpPr>
        <p:spPr>
          <a:xfrm>
            <a:off x="1355463" y="1845608"/>
            <a:ext cx="69924" cy="3711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2" name="object 12"/>
          <p:cNvSpPr/>
          <p:nvPr/>
        </p:nvSpPr>
        <p:spPr>
          <a:xfrm>
            <a:off x="1295624" y="1920912"/>
            <a:ext cx="68356" cy="119343"/>
          </a:xfrm>
          <a:custGeom>
            <a:avLst/>
            <a:gdLst/>
            <a:ahLst/>
            <a:cxnLst/>
            <a:rect l="l" t="t" r="r" b="b"/>
            <a:pathLst>
              <a:path w="77469" h="135255">
                <a:moveTo>
                  <a:pt x="76962" y="0"/>
                </a:moveTo>
                <a:lnTo>
                  <a:pt x="76200" y="0"/>
                </a:lnTo>
                <a:lnTo>
                  <a:pt x="0" y="134112"/>
                </a:lnTo>
                <a:lnTo>
                  <a:pt x="762" y="134874"/>
                </a:lnTo>
                <a:lnTo>
                  <a:pt x="769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3" name="object 13"/>
          <p:cNvSpPr/>
          <p:nvPr/>
        </p:nvSpPr>
        <p:spPr>
          <a:xfrm>
            <a:off x="1284867" y="1913516"/>
            <a:ext cx="89647" cy="133910"/>
          </a:xfrm>
          <a:custGeom>
            <a:avLst/>
            <a:gdLst/>
            <a:ahLst/>
            <a:cxnLst/>
            <a:rect l="l" t="t" r="r" b="b"/>
            <a:pathLst>
              <a:path w="101600" h="151764">
                <a:moveTo>
                  <a:pt x="101345" y="12954"/>
                </a:moveTo>
                <a:lnTo>
                  <a:pt x="79247" y="0"/>
                </a:lnTo>
                <a:lnTo>
                  <a:pt x="0" y="138684"/>
                </a:lnTo>
                <a:lnTo>
                  <a:pt x="22097" y="151638"/>
                </a:lnTo>
                <a:lnTo>
                  <a:pt x="101345" y="129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4" name="object 14"/>
          <p:cNvSpPr/>
          <p:nvPr/>
        </p:nvSpPr>
        <p:spPr>
          <a:xfrm>
            <a:off x="1544394" y="1628439"/>
            <a:ext cx="85389" cy="3106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5" name="object 15"/>
          <p:cNvSpPr/>
          <p:nvPr/>
        </p:nvSpPr>
        <p:spPr>
          <a:xfrm>
            <a:off x="1565238" y="1727947"/>
            <a:ext cx="69924" cy="3388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6" name="object 16"/>
          <p:cNvSpPr/>
          <p:nvPr/>
        </p:nvSpPr>
        <p:spPr>
          <a:xfrm>
            <a:off x="1434801" y="1782407"/>
            <a:ext cx="119343" cy="68356"/>
          </a:xfrm>
          <a:custGeom>
            <a:avLst/>
            <a:gdLst/>
            <a:ahLst/>
            <a:cxnLst/>
            <a:rect l="l" t="t" r="r" b="b"/>
            <a:pathLst>
              <a:path w="135255" h="77469">
                <a:moveTo>
                  <a:pt x="134874" y="762"/>
                </a:moveTo>
                <a:lnTo>
                  <a:pt x="134112" y="0"/>
                </a:lnTo>
                <a:lnTo>
                  <a:pt x="0" y="75438"/>
                </a:lnTo>
                <a:lnTo>
                  <a:pt x="762" y="76962"/>
                </a:lnTo>
                <a:lnTo>
                  <a:pt x="134874" y="7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7" name="object 17"/>
          <p:cNvSpPr/>
          <p:nvPr/>
        </p:nvSpPr>
        <p:spPr>
          <a:xfrm>
            <a:off x="1428078" y="1771650"/>
            <a:ext cx="132790" cy="89647"/>
          </a:xfrm>
          <a:custGeom>
            <a:avLst/>
            <a:gdLst/>
            <a:ahLst/>
            <a:cxnLst/>
            <a:rect l="l" t="t" r="r" b="b"/>
            <a:pathLst>
              <a:path w="150494" h="101600">
                <a:moveTo>
                  <a:pt x="150114" y="22098"/>
                </a:moveTo>
                <a:lnTo>
                  <a:pt x="137922" y="0"/>
                </a:lnTo>
                <a:lnTo>
                  <a:pt x="0" y="79248"/>
                </a:lnTo>
                <a:lnTo>
                  <a:pt x="12191" y="101346"/>
                </a:lnTo>
                <a:lnTo>
                  <a:pt x="150114" y="22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8" name="object 18"/>
          <p:cNvSpPr/>
          <p:nvPr/>
        </p:nvSpPr>
        <p:spPr>
          <a:xfrm>
            <a:off x="1774339" y="1848971"/>
            <a:ext cx="69924" cy="3388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9" name="object 19"/>
          <p:cNvSpPr/>
          <p:nvPr/>
        </p:nvSpPr>
        <p:spPr>
          <a:xfrm>
            <a:off x="1752823" y="1916206"/>
            <a:ext cx="86061" cy="3106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0" name="object 20"/>
          <p:cNvSpPr/>
          <p:nvPr/>
        </p:nvSpPr>
        <p:spPr>
          <a:xfrm>
            <a:off x="1643902" y="1783079"/>
            <a:ext cx="119903" cy="69476"/>
          </a:xfrm>
          <a:custGeom>
            <a:avLst/>
            <a:gdLst/>
            <a:ahLst/>
            <a:cxnLst/>
            <a:rect l="l" t="t" r="r" b="b"/>
            <a:pathLst>
              <a:path w="135889" h="78739">
                <a:moveTo>
                  <a:pt x="135636" y="76962"/>
                </a:moveTo>
                <a:lnTo>
                  <a:pt x="762" y="0"/>
                </a:lnTo>
                <a:lnTo>
                  <a:pt x="0" y="1524"/>
                </a:lnTo>
                <a:lnTo>
                  <a:pt x="134874" y="78486"/>
                </a:lnTo>
                <a:lnTo>
                  <a:pt x="135636" y="7696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1" name="object 21"/>
          <p:cNvSpPr/>
          <p:nvPr/>
        </p:nvSpPr>
        <p:spPr>
          <a:xfrm>
            <a:off x="1636506" y="1772322"/>
            <a:ext cx="134471" cy="90768"/>
          </a:xfrm>
          <a:custGeom>
            <a:avLst/>
            <a:gdLst/>
            <a:ahLst/>
            <a:cxnLst/>
            <a:rect l="l" t="t" r="r" b="b"/>
            <a:pathLst>
              <a:path w="152400" h="102869">
                <a:moveTo>
                  <a:pt x="152400" y="80772"/>
                </a:moveTo>
                <a:lnTo>
                  <a:pt x="12953" y="0"/>
                </a:lnTo>
                <a:lnTo>
                  <a:pt x="0" y="22098"/>
                </a:lnTo>
                <a:lnTo>
                  <a:pt x="139446" y="102870"/>
                </a:lnTo>
                <a:lnTo>
                  <a:pt x="152400" y="8077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2" name="object 22"/>
          <p:cNvSpPr/>
          <p:nvPr/>
        </p:nvSpPr>
        <p:spPr>
          <a:xfrm>
            <a:off x="1982097" y="1725258"/>
            <a:ext cx="69924" cy="3711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3" name="object 23"/>
          <p:cNvSpPr/>
          <p:nvPr/>
        </p:nvSpPr>
        <p:spPr>
          <a:xfrm>
            <a:off x="1850987" y="1782407"/>
            <a:ext cx="120463" cy="69476"/>
          </a:xfrm>
          <a:custGeom>
            <a:avLst/>
            <a:gdLst/>
            <a:ahLst/>
            <a:cxnLst/>
            <a:rect l="l" t="t" r="r" b="b"/>
            <a:pathLst>
              <a:path w="136525" h="78739">
                <a:moveTo>
                  <a:pt x="136398" y="1524"/>
                </a:moveTo>
                <a:lnTo>
                  <a:pt x="135636" y="0"/>
                </a:lnTo>
                <a:lnTo>
                  <a:pt x="0" y="76962"/>
                </a:lnTo>
                <a:lnTo>
                  <a:pt x="762" y="78486"/>
                </a:lnTo>
                <a:lnTo>
                  <a:pt x="136398" y="15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4" name="object 24"/>
          <p:cNvSpPr/>
          <p:nvPr/>
        </p:nvSpPr>
        <p:spPr>
          <a:xfrm>
            <a:off x="1844265" y="1771650"/>
            <a:ext cx="133910" cy="90768"/>
          </a:xfrm>
          <a:custGeom>
            <a:avLst/>
            <a:gdLst/>
            <a:ahLst/>
            <a:cxnLst/>
            <a:rect l="l" t="t" r="r" b="b"/>
            <a:pathLst>
              <a:path w="151764" h="102869">
                <a:moveTo>
                  <a:pt x="151637" y="22098"/>
                </a:moveTo>
                <a:lnTo>
                  <a:pt x="138683" y="0"/>
                </a:lnTo>
                <a:lnTo>
                  <a:pt x="0" y="80772"/>
                </a:lnTo>
                <a:lnTo>
                  <a:pt x="12191" y="102870"/>
                </a:lnTo>
                <a:lnTo>
                  <a:pt x="151637" y="2209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5" name="object 25"/>
          <p:cNvSpPr/>
          <p:nvPr/>
        </p:nvSpPr>
        <p:spPr>
          <a:xfrm>
            <a:off x="4454339" y="1870486"/>
            <a:ext cx="66675" cy="117101"/>
          </a:xfrm>
          <a:custGeom>
            <a:avLst/>
            <a:gdLst/>
            <a:ahLst/>
            <a:cxnLst/>
            <a:rect l="l" t="t" r="r" b="b"/>
            <a:pathLst>
              <a:path w="75564" h="132714">
                <a:moveTo>
                  <a:pt x="75438" y="131826"/>
                </a:moveTo>
                <a:lnTo>
                  <a:pt x="1524" y="0"/>
                </a:lnTo>
                <a:lnTo>
                  <a:pt x="0" y="762"/>
                </a:lnTo>
                <a:lnTo>
                  <a:pt x="74676" y="132588"/>
                </a:lnTo>
                <a:lnTo>
                  <a:pt x="75438" y="1318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6" name="object 26"/>
          <p:cNvSpPr/>
          <p:nvPr/>
        </p:nvSpPr>
        <p:spPr>
          <a:xfrm>
            <a:off x="4443581" y="1863763"/>
            <a:ext cx="88526" cy="130549"/>
          </a:xfrm>
          <a:custGeom>
            <a:avLst/>
            <a:gdLst/>
            <a:ahLst/>
            <a:cxnLst/>
            <a:rect l="l" t="t" r="r" b="b"/>
            <a:pathLst>
              <a:path w="100329" h="147955">
                <a:moveTo>
                  <a:pt x="99822" y="135635"/>
                </a:moveTo>
                <a:lnTo>
                  <a:pt x="22098" y="0"/>
                </a:lnTo>
                <a:lnTo>
                  <a:pt x="0" y="12953"/>
                </a:lnTo>
                <a:lnTo>
                  <a:pt x="77724" y="147827"/>
                </a:lnTo>
                <a:lnTo>
                  <a:pt x="99822" y="1356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7" name="object 27"/>
          <p:cNvSpPr/>
          <p:nvPr/>
        </p:nvSpPr>
        <p:spPr>
          <a:xfrm>
            <a:off x="4456355" y="1662729"/>
            <a:ext cx="66675" cy="118782"/>
          </a:xfrm>
          <a:custGeom>
            <a:avLst/>
            <a:gdLst/>
            <a:ahLst/>
            <a:cxnLst/>
            <a:rect l="l" t="t" r="r" b="b"/>
            <a:pathLst>
              <a:path w="75564" h="134619">
                <a:moveTo>
                  <a:pt x="75437" y="762"/>
                </a:moveTo>
                <a:lnTo>
                  <a:pt x="74675" y="0"/>
                </a:lnTo>
                <a:lnTo>
                  <a:pt x="0" y="133350"/>
                </a:lnTo>
                <a:lnTo>
                  <a:pt x="761" y="134112"/>
                </a:lnTo>
                <a:lnTo>
                  <a:pt x="75437" y="76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8" name="object 28"/>
          <p:cNvSpPr/>
          <p:nvPr/>
        </p:nvSpPr>
        <p:spPr>
          <a:xfrm>
            <a:off x="4444925" y="1656005"/>
            <a:ext cx="89647" cy="132229"/>
          </a:xfrm>
          <a:custGeom>
            <a:avLst/>
            <a:gdLst/>
            <a:ahLst/>
            <a:cxnLst/>
            <a:rect l="l" t="t" r="r" b="b"/>
            <a:pathLst>
              <a:path w="101600" h="149860">
                <a:moveTo>
                  <a:pt x="101346" y="12954"/>
                </a:moveTo>
                <a:lnTo>
                  <a:pt x="79248" y="0"/>
                </a:lnTo>
                <a:lnTo>
                  <a:pt x="0" y="136398"/>
                </a:lnTo>
                <a:lnTo>
                  <a:pt x="22098" y="149352"/>
                </a:lnTo>
                <a:lnTo>
                  <a:pt x="101346" y="1295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9" name="object 29"/>
          <p:cNvSpPr/>
          <p:nvPr/>
        </p:nvSpPr>
        <p:spPr>
          <a:xfrm>
            <a:off x="4395172" y="1382358"/>
            <a:ext cx="69924" cy="37113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30" name="object 30"/>
          <p:cNvSpPr/>
          <p:nvPr/>
        </p:nvSpPr>
        <p:spPr>
          <a:xfrm>
            <a:off x="4453666" y="1456317"/>
            <a:ext cx="68356" cy="119343"/>
          </a:xfrm>
          <a:custGeom>
            <a:avLst/>
            <a:gdLst/>
            <a:ahLst/>
            <a:cxnLst/>
            <a:rect l="l" t="t" r="r" b="b"/>
            <a:pathLst>
              <a:path w="77470" h="135255">
                <a:moveTo>
                  <a:pt x="76962" y="134112"/>
                </a:moveTo>
                <a:lnTo>
                  <a:pt x="1524" y="0"/>
                </a:lnTo>
                <a:lnTo>
                  <a:pt x="0" y="0"/>
                </a:lnTo>
                <a:lnTo>
                  <a:pt x="76200" y="134874"/>
                </a:lnTo>
                <a:lnTo>
                  <a:pt x="76962" y="1341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31" name="object 31"/>
          <p:cNvSpPr/>
          <p:nvPr/>
        </p:nvSpPr>
        <p:spPr>
          <a:xfrm>
            <a:off x="4442909" y="1448921"/>
            <a:ext cx="90207" cy="133350"/>
          </a:xfrm>
          <a:custGeom>
            <a:avLst/>
            <a:gdLst/>
            <a:ahLst/>
            <a:cxnLst/>
            <a:rect l="l" t="t" r="r" b="b"/>
            <a:pathLst>
              <a:path w="102235" h="151130">
                <a:moveTo>
                  <a:pt x="102107" y="137921"/>
                </a:moveTo>
                <a:lnTo>
                  <a:pt x="22098" y="0"/>
                </a:lnTo>
                <a:lnTo>
                  <a:pt x="0" y="12953"/>
                </a:lnTo>
                <a:lnTo>
                  <a:pt x="80010" y="150875"/>
                </a:lnTo>
                <a:lnTo>
                  <a:pt x="102107" y="13792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32" name="object 32"/>
          <p:cNvSpPr/>
          <p:nvPr/>
        </p:nvSpPr>
        <p:spPr>
          <a:xfrm>
            <a:off x="4188086" y="1267385"/>
            <a:ext cx="69924" cy="3267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33" name="object 33"/>
          <p:cNvSpPr/>
          <p:nvPr/>
        </p:nvSpPr>
        <p:spPr>
          <a:xfrm>
            <a:off x="4264062" y="1319157"/>
            <a:ext cx="118782" cy="67235"/>
          </a:xfrm>
          <a:custGeom>
            <a:avLst/>
            <a:gdLst/>
            <a:ahLst/>
            <a:cxnLst/>
            <a:rect l="l" t="t" r="r" b="b"/>
            <a:pathLst>
              <a:path w="134620" h="76200">
                <a:moveTo>
                  <a:pt x="134112" y="74675"/>
                </a:moveTo>
                <a:lnTo>
                  <a:pt x="762" y="0"/>
                </a:lnTo>
                <a:lnTo>
                  <a:pt x="0" y="762"/>
                </a:lnTo>
                <a:lnTo>
                  <a:pt x="133350" y="76199"/>
                </a:lnTo>
                <a:lnTo>
                  <a:pt x="134112" y="746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34" name="object 34"/>
          <p:cNvSpPr/>
          <p:nvPr/>
        </p:nvSpPr>
        <p:spPr>
          <a:xfrm>
            <a:off x="4257339" y="1307726"/>
            <a:ext cx="132790" cy="89647"/>
          </a:xfrm>
          <a:custGeom>
            <a:avLst/>
            <a:gdLst/>
            <a:ahLst/>
            <a:cxnLst/>
            <a:rect l="l" t="t" r="r" b="b"/>
            <a:pathLst>
              <a:path w="150495" h="101600">
                <a:moveTo>
                  <a:pt x="150114" y="79248"/>
                </a:moveTo>
                <a:lnTo>
                  <a:pt x="12954" y="0"/>
                </a:lnTo>
                <a:lnTo>
                  <a:pt x="0" y="22098"/>
                </a:lnTo>
                <a:lnTo>
                  <a:pt x="137160" y="101346"/>
                </a:lnTo>
                <a:lnTo>
                  <a:pt x="150114" y="7924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35" name="object 35"/>
          <p:cNvSpPr/>
          <p:nvPr/>
        </p:nvSpPr>
        <p:spPr>
          <a:xfrm>
            <a:off x="3982347" y="1448249"/>
            <a:ext cx="86061" cy="35096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36" name="object 36"/>
          <p:cNvSpPr/>
          <p:nvPr/>
        </p:nvSpPr>
        <p:spPr>
          <a:xfrm>
            <a:off x="3981002" y="1385047"/>
            <a:ext cx="69924" cy="33886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37" name="object 37"/>
          <p:cNvSpPr/>
          <p:nvPr/>
        </p:nvSpPr>
        <p:spPr>
          <a:xfrm>
            <a:off x="4058995" y="1320500"/>
            <a:ext cx="118782" cy="67235"/>
          </a:xfrm>
          <a:custGeom>
            <a:avLst/>
            <a:gdLst/>
            <a:ahLst/>
            <a:cxnLst/>
            <a:rect l="l" t="t" r="r" b="b"/>
            <a:pathLst>
              <a:path w="134620" h="76200">
                <a:moveTo>
                  <a:pt x="134112" y="761"/>
                </a:moveTo>
                <a:lnTo>
                  <a:pt x="133350" y="0"/>
                </a:lnTo>
                <a:lnTo>
                  <a:pt x="0" y="75437"/>
                </a:lnTo>
                <a:lnTo>
                  <a:pt x="762" y="76199"/>
                </a:lnTo>
                <a:lnTo>
                  <a:pt x="134112" y="76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38" name="object 38"/>
          <p:cNvSpPr/>
          <p:nvPr/>
        </p:nvSpPr>
        <p:spPr>
          <a:xfrm>
            <a:off x="4052271" y="1309070"/>
            <a:ext cx="132790" cy="89647"/>
          </a:xfrm>
          <a:custGeom>
            <a:avLst/>
            <a:gdLst/>
            <a:ahLst/>
            <a:cxnLst/>
            <a:rect l="l" t="t" r="r" b="b"/>
            <a:pathLst>
              <a:path w="150495" h="101600">
                <a:moveTo>
                  <a:pt x="150113" y="22860"/>
                </a:moveTo>
                <a:lnTo>
                  <a:pt x="137159" y="0"/>
                </a:lnTo>
                <a:lnTo>
                  <a:pt x="0" y="79248"/>
                </a:lnTo>
                <a:lnTo>
                  <a:pt x="12953" y="101346"/>
                </a:lnTo>
                <a:lnTo>
                  <a:pt x="150113" y="2286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39" name="object 39"/>
          <p:cNvSpPr/>
          <p:nvPr/>
        </p:nvSpPr>
        <p:spPr>
          <a:xfrm>
            <a:off x="3774589" y="1267384"/>
            <a:ext cx="69924" cy="3429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40" name="object 40"/>
          <p:cNvSpPr/>
          <p:nvPr/>
        </p:nvSpPr>
        <p:spPr>
          <a:xfrm>
            <a:off x="3851237" y="1319157"/>
            <a:ext cx="117101" cy="66675"/>
          </a:xfrm>
          <a:custGeom>
            <a:avLst/>
            <a:gdLst/>
            <a:ahLst/>
            <a:cxnLst/>
            <a:rect l="l" t="t" r="r" b="b"/>
            <a:pathLst>
              <a:path w="132714" h="75565">
                <a:moveTo>
                  <a:pt x="132588" y="75437"/>
                </a:moveTo>
                <a:lnTo>
                  <a:pt x="132588" y="74675"/>
                </a:lnTo>
                <a:lnTo>
                  <a:pt x="762" y="0"/>
                </a:lnTo>
                <a:lnTo>
                  <a:pt x="0" y="1524"/>
                </a:lnTo>
                <a:lnTo>
                  <a:pt x="132588" y="7543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41" name="object 41"/>
          <p:cNvSpPr/>
          <p:nvPr/>
        </p:nvSpPr>
        <p:spPr>
          <a:xfrm>
            <a:off x="3844513" y="1308399"/>
            <a:ext cx="131109" cy="89087"/>
          </a:xfrm>
          <a:custGeom>
            <a:avLst/>
            <a:gdLst/>
            <a:ahLst/>
            <a:cxnLst/>
            <a:rect l="l" t="t" r="r" b="b"/>
            <a:pathLst>
              <a:path w="148589" h="100965">
                <a:moveTo>
                  <a:pt x="148590" y="77724"/>
                </a:moveTo>
                <a:lnTo>
                  <a:pt x="12954" y="0"/>
                </a:lnTo>
                <a:lnTo>
                  <a:pt x="0" y="22098"/>
                </a:lnTo>
                <a:lnTo>
                  <a:pt x="135636" y="100584"/>
                </a:lnTo>
                <a:lnTo>
                  <a:pt x="148590" y="777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42" name="object 42"/>
          <p:cNvSpPr/>
          <p:nvPr/>
        </p:nvSpPr>
        <p:spPr>
          <a:xfrm>
            <a:off x="2192543" y="1848299"/>
            <a:ext cx="69924" cy="3388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43" name="object 43"/>
          <p:cNvSpPr/>
          <p:nvPr/>
        </p:nvSpPr>
        <p:spPr>
          <a:xfrm>
            <a:off x="2171700" y="1915534"/>
            <a:ext cx="85389" cy="3106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44" name="object 44"/>
          <p:cNvSpPr/>
          <p:nvPr/>
        </p:nvSpPr>
        <p:spPr>
          <a:xfrm>
            <a:off x="2062107" y="1783751"/>
            <a:ext cx="120463" cy="68356"/>
          </a:xfrm>
          <a:custGeom>
            <a:avLst/>
            <a:gdLst/>
            <a:ahLst/>
            <a:cxnLst/>
            <a:rect l="l" t="t" r="r" b="b"/>
            <a:pathLst>
              <a:path w="136525" h="77469">
                <a:moveTo>
                  <a:pt x="136398" y="76200"/>
                </a:moveTo>
                <a:lnTo>
                  <a:pt x="762" y="0"/>
                </a:lnTo>
                <a:lnTo>
                  <a:pt x="0" y="762"/>
                </a:lnTo>
                <a:lnTo>
                  <a:pt x="135636" y="76962"/>
                </a:lnTo>
                <a:lnTo>
                  <a:pt x="136398" y="76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45" name="object 45"/>
          <p:cNvSpPr/>
          <p:nvPr/>
        </p:nvSpPr>
        <p:spPr>
          <a:xfrm>
            <a:off x="2055383" y="1772322"/>
            <a:ext cx="133910" cy="90768"/>
          </a:xfrm>
          <a:custGeom>
            <a:avLst/>
            <a:gdLst/>
            <a:ahLst/>
            <a:cxnLst/>
            <a:rect l="l" t="t" r="r" b="b"/>
            <a:pathLst>
              <a:path w="151764" h="102869">
                <a:moveTo>
                  <a:pt x="151637" y="80010"/>
                </a:moveTo>
                <a:lnTo>
                  <a:pt x="12191" y="0"/>
                </a:lnTo>
                <a:lnTo>
                  <a:pt x="0" y="22098"/>
                </a:lnTo>
                <a:lnTo>
                  <a:pt x="138683" y="102870"/>
                </a:lnTo>
                <a:lnTo>
                  <a:pt x="151637" y="8001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46" name="object 46"/>
          <p:cNvSpPr/>
          <p:nvPr/>
        </p:nvSpPr>
        <p:spPr>
          <a:xfrm>
            <a:off x="2380802" y="1628439"/>
            <a:ext cx="85389" cy="3106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47" name="object 47"/>
          <p:cNvSpPr/>
          <p:nvPr/>
        </p:nvSpPr>
        <p:spPr>
          <a:xfrm>
            <a:off x="2401645" y="1727947"/>
            <a:ext cx="69924" cy="3388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48" name="object 48"/>
          <p:cNvSpPr/>
          <p:nvPr/>
        </p:nvSpPr>
        <p:spPr>
          <a:xfrm>
            <a:off x="2269863" y="1782407"/>
            <a:ext cx="120463" cy="68916"/>
          </a:xfrm>
          <a:custGeom>
            <a:avLst/>
            <a:gdLst/>
            <a:ahLst/>
            <a:cxnLst/>
            <a:rect l="l" t="t" r="r" b="b"/>
            <a:pathLst>
              <a:path w="136525" h="78105">
                <a:moveTo>
                  <a:pt x="136398" y="762"/>
                </a:moveTo>
                <a:lnTo>
                  <a:pt x="135636" y="0"/>
                </a:lnTo>
                <a:lnTo>
                  <a:pt x="0" y="76962"/>
                </a:lnTo>
                <a:lnTo>
                  <a:pt x="762" y="77724"/>
                </a:lnTo>
                <a:lnTo>
                  <a:pt x="136398" y="76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49" name="object 49"/>
          <p:cNvSpPr/>
          <p:nvPr/>
        </p:nvSpPr>
        <p:spPr>
          <a:xfrm>
            <a:off x="2262467" y="1771651"/>
            <a:ext cx="134471" cy="90207"/>
          </a:xfrm>
          <a:custGeom>
            <a:avLst/>
            <a:gdLst/>
            <a:ahLst/>
            <a:cxnLst/>
            <a:rect l="l" t="t" r="r" b="b"/>
            <a:pathLst>
              <a:path w="152400" h="102235">
                <a:moveTo>
                  <a:pt x="152399" y="22098"/>
                </a:moveTo>
                <a:lnTo>
                  <a:pt x="140207" y="0"/>
                </a:lnTo>
                <a:lnTo>
                  <a:pt x="0" y="80010"/>
                </a:lnTo>
                <a:lnTo>
                  <a:pt x="12953" y="102107"/>
                </a:lnTo>
                <a:lnTo>
                  <a:pt x="152399" y="2209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50" name="object 50"/>
          <p:cNvSpPr/>
          <p:nvPr/>
        </p:nvSpPr>
        <p:spPr>
          <a:xfrm>
            <a:off x="2480309" y="1783079"/>
            <a:ext cx="162485" cy="93009"/>
          </a:xfrm>
          <a:custGeom>
            <a:avLst/>
            <a:gdLst/>
            <a:ahLst/>
            <a:cxnLst/>
            <a:rect l="l" t="t" r="r" b="b"/>
            <a:pathLst>
              <a:path w="184150" h="105410">
                <a:moveTo>
                  <a:pt x="183642" y="103631"/>
                </a:moveTo>
                <a:lnTo>
                  <a:pt x="762" y="0"/>
                </a:lnTo>
                <a:lnTo>
                  <a:pt x="0" y="1523"/>
                </a:lnTo>
                <a:lnTo>
                  <a:pt x="182880" y="105155"/>
                </a:lnTo>
                <a:lnTo>
                  <a:pt x="183642" y="1036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51" name="object 51"/>
          <p:cNvSpPr/>
          <p:nvPr/>
        </p:nvSpPr>
        <p:spPr>
          <a:xfrm>
            <a:off x="2472914" y="1772322"/>
            <a:ext cx="170890" cy="117662"/>
          </a:xfrm>
          <a:custGeom>
            <a:avLst/>
            <a:gdLst/>
            <a:ahLst/>
            <a:cxnLst/>
            <a:rect l="l" t="t" r="r" b="b"/>
            <a:pathLst>
              <a:path w="193675" h="133350">
                <a:moveTo>
                  <a:pt x="193548" y="133350"/>
                </a:moveTo>
                <a:lnTo>
                  <a:pt x="193548" y="103632"/>
                </a:lnTo>
                <a:lnTo>
                  <a:pt x="12954" y="0"/>
                </a:lnTo>
                <a:lnTo>
                  <a:pt x="0" y="22098"/>
                </a:lnTo>
                <a:lnTo>
                  <a:pt x="193548" y="1333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52" name="object 52"/>
          <p:cNvSpPr/>
          <p:nvPr/>
        </p:nvSpPr>
        <p:spPr>
          <a:xfrm>
            <a:off x="2819847" y="1663402"/>
            <a:ext cx="64546" cy="31062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53" name="object 53"/>
          <p:cNvSpPr/>
          <p:nvPr/>
        </p:nvSpPr>
        <p:spPr>
          <a:xfrm>
            <a:off x="2837206" y="1513465"/>
            <a:ext cx="69924" cy="3711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54" name="object 54"/>
          <p:cNvSpPr/>
          <p:nvPr/>
        </p:nvSpPr>
        <p:spPr>
          <a:xfrm>
            <a:off x="2645036" y="1781736"/>
            <a:ext cx="163046" cy="94129"/>
          </a:xfrm>
          <a:custGeom>
            <a:avLst/>
            <a:gdLst/>
            <a:ahLst/>
            <a:cxnLst/>
            <a:rect l="l" t="t" r="r" b="b"/>
            <a:pathLst>
              <a:path w="184785" h="106680">
                <a:moveTo>
                  <a:pt x="184404" y="1524"/>
                </a:moveTo>
                <a:lnTo>
                  <a:pt x="184404" y="0"/>
                </a:lnTo>
                <a:lnTo>
                  <a:pt x="0" y="105156"/>
                </a:lnTo>
                <a:lnTo>
                  <a:pt x="0" y="106680"/>
                </a:lnTo>
                <a:lnTo>
                  <a:pt x="184404" y="15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55" name="object 55"/>
          <p:cNvSpPr/>
          <p:nvPr/>
        </p:nvSpPr>
        <p:spPr>
          <a:xfrm>
            <a:off x="2643691" y="1770977"/>
            <a:ext cx="171450" cy="119343"/>
          </a:xfrm>
          <a:custGeom>
            <a:avLst/>
            <a:gdLst/>
            <a:ahLst/>
            <a:cxnLst/>
            <a:rect l="l" t="t" r="r" b="b"/>
            <a:pathLst>
              <a:path w="194310" h="135255">
                <a:moveTo>
                  <a:pt x="194310" y="22098"/>
                </a:moveTo>
                <a:lnTo>
                  <a:pt x="181356" y="0"/>
                </a:lnTo>
                <a:lnTo>
                  <a:pt x="0" y="105155"/>
                </a:lnTo>
                <a:lnTo>
                  <a:pt x="0" y="134874"/>
                </a:lnTo>
                <a:lnTo>
                  <a:pt x="194310" y="2209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56" name="object 56"/>
          <p:cNvSpPr/>
          <p:nvPr/>
        </p:nvSpPr>
        <p:spPr>
          <a:xfrm>
            <a:off x="537883" y="2130686"/>
            <a:ext cx="8068235" cy="865094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0" y="0"/>
                </a:moveTo>
                <a:lnTo>
                  <a:pt x="0" y="979932"/>
                </a:lnTo>
                <a:lnTo>
                  <a:pt x="9144000" y="97993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57" name="object 57"/>
          <p:cNvSpPr txBox="1"/>
          <p:nvPr/>
        </p:nvSpPr>
        <p:spPr>
          <a:xfrm>
            <a:off x="5538492" y="1008502"/>
            <a:ext cx="3256542" cy="1114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0288" marR="354125" indent="1121" algn="ctr"/>
            <a:r>
              <a:rPr lang="ru-RU" sz="1412" b="1" spc="-4" dirty="0">
                <a:latin typeface="Arial"/>
                <a:cs typeface="Arial"/>
              </a:rPr>
              <a:t>Идиализированная структура ГЭЦ</a:t>
            </a:r>
            <a:endParaRPr sz="1412" dirty="0">
              <a:latin typeface="Arial"/>
              <a:cs typeface="Arial"/>
            </a:endParaRPr>
          </a:p>
          <a:p>
            <a:pPr marL="560" algn="ctr">
              <a:spcBef>
                <a:spcPts val="847"/>
              </a:spcBef>
            </a:pPr>
            <a:r>
              <a:rPr sz="1412" b="1" dirty="0">
                <a:latin typeface="Arial"/>
                <a:cs typeface="Arial"/>
              </a:rPr>
              <a:t>DS</a:t>
            </a:r>
            <a:r>
              <a:rPr sz="1412" b="1" spc="-13" dirty="0">
                <a:latin typeface="Arial"/>
                <a:cs typeface="Arial"/>
              </a:rPr>
              <a:t> </a:t>
            </a:r>
            <a:r>
              <a:rPr sz="1412" b="1" dirty="0">
                <a:latin typeface="Arial"/>
                <a:cs typeface="Arial"/>
              </a:rPr>
              <a:t>=</a:t>
            </a:r>
            <a:r>
              <a:rPr sz="1412" b="1" spc="4" dirty="0">
                <a:latin typeface="Arial"/>
                <a:cs typeface="Arial"/>
              </a:rPr>
              <a:t> </a:t>
            </a:r>
            <a:r>
              <a:rPr sz="1412" b="1" spc="-4" dirty="0">
                <a:latin typeface="Arial"/>
                <a:cs typeface="Arial"/>
              </a:rPr>
              <a:t>1.</a:t>
            </a:r>
            <a:r>
              <a:rPr sz="1412" b="1" dirty="0">
                <a:latin typeface="Arial"/>
                <a:cs typeface="Arial"/>
              </a:rPr>
              <a:t>0</a:t>
            </a:r>
            <a:endParaRPr sz="1412" dirty="0">
              <a:latin typeface="Arial"/>
              <a:cs typeface="Arial"/>
            </a:endParaRPr>
          </a:p>
          <a:p>
            <a:pPr algn="ctr">
              <a:spcBef>
                <a:spcPts val="949"/>
              </a:spcBef>
            </a:pPr>
            <a:r>
              <a:rPr sz="1588" b="1" dirty="0">
                <a:latin typeface="Arial"/>
                <a:cs typeface="Arial"/>
              </a:rPr>
              <a:t>Hydroxyethyl</a:t>
            </a:r>
            <a:r>
              <a:rPr sz="1588" b="1" spc="-13" dirty="0">
                <a:latin typeface="Arial"/>
                <a:cs typeface="Arial"/>
              </a:rPr>
              <a:t> </a:t>
            </a:r>
            <a:r>
              <a:rPr sz="1588" b="1" dirty="0">
                <a:latin typeface="Arial"/>
                <a:cs typeface="Arial"/>
              </a:rPr>
              <a:t>MS =</a:t>
            </a:r>
            <a:r>
              <a:rPr sz="1588" b="1" spc="-4" dirty="0">
                <a:latin typeface="Arial"/>
                <a:cs typeface="Arial"/>
              </a:rPr>
              <a:t> </a:t>
            </a:r>
            <a:r>
              <a:rPr sz="1588" b="1" dirty="0">
                <a:latin typeface="Arial"/>
                <a:cs typeface="Arial"/>
              </a:rPr>
              <a:t>2.5</a:t>
            </a:r>
            <a:endParaRPr sz="1588" dirty="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477172" y="1982602"/>
            <a:ext cx="157443" cy="10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706" b="1" spc="-4" dirty="0">
                <a:latin typeface="Arial"/>
                <a:cs typeface="Arial"/>
              </a:rPr>
              <a:t>OH</a:t>
            </a:r>
            <a:endParaRPr sz="706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501627" y="1982602"/>
            <a:ext cx="93009" cy="10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706" b="1" dirty="0">
                <a:latin typeface="Arial"/>
                <a:cs typeface="Arial"/>
              </a:rPr>
              <a:t>O</a:t>
            </a:r>
            <a:endParaRPr sz="706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253740" y="1982602"/>
            <a:ext cx="322169" cy="10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706" b="1" spc="-13" dirty="0">
                <a:latin typeface="Arial"/>
                <a:cs typeface="Arial"/>
              </a:rPr>
              <a:t>C</a:t>
            </a:r>
            <a:r>
              <a:rPr sz="706" b="1" spc="-4" dirty="0">
                <a:latin typeface="Arial"/>
                <a:cs typeface="Arial"/>
              </a:rPr>
              <a:t>H</a:t>
            </a:r>
            <a:r>
              <a:rPr sz="794" b="1" baseline="-18518" dirty="0">
                <a:latin typeface="Arial"/>
                <a:cs typeface="Arial"/>
              </a:rPr>
              <a:t>2</a:t>
            </a:r>
            <a:r>
              <a:rPr sz="706" b="1" spc="-9" dirty="0">
                <a:latin typeface="Arial"/>
                <a:cs typeface="Arial"/>
              </a:rPr>
              <a:t>OH</a:t>
            </a:r>
            <a:endParaRPr sz="706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123054" y="2035045"/>
            <a:ext cx="189379" cy="10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706" b="1" dirty="0">
                <a:latin typeface="Arial"/>
                <a:cs typeface="Arial"/>
              </a:rPr>
              <a:t>H</a:t>
            </a:r>
            <a:r>
              <a:rPr sz="706" b="1" spc="88" dirty="0">
                <a:latin typeface="Arial"/>
                <a:cs typeface="Arial"/>
              </a:rPr>
              <a:t> </a:t>
            </a:r>
            <a:r>
              <a:rPr sz="706" b="1" dirty="0">
                <a:latin typeface="Arial"/>
                <a:cs typeface="Arial"/>
              </a:rPr>
              <a:t>C</a:t>
            </a:r>
            <a:endParaRPr sz="706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187600" y="2073739"/>
            <a:ext cx="59951" cy="8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529" b="1" dirty="0">
                <a:latin typeface="Arial"/>
                <a:cs typeface="Arial"/>
              </a:rPr>
              <a:t>2</a:t>
            </a:r>
            <a:endParaRPr sz="529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283113" y="1775517"/>
            <a:ext cx="189940" cy="10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706" b="1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706" b="1" spc="9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06" b="1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endParaRPr sz="706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347659" y="1814884"/>
            <a:ext cx="59951" cy="8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529" b="1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529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504316" y="1569105"/>
            <a:ext cx="151840" cy="10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706" b="1" spc="-4" dirty="0">
                <a:solidFill>
                  <a:srgbClr val="FF0000"/>
                </a:solidFill>
                <a:latin typeface="Arial"/>
                <a:cs typeface="Arial"/>
              </a:rPr>
              <a:t>CH</a:t>
            </a:r>
            <a:endParaRPr sz="706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633409" y="1607799"/>
            <a:ext cx="59951" cy="8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529" b="1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529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611231" y="2221564"/>
            <a:ext cx="1111063" cy="2443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588" b="1" dirty="0">
                <a:latin typeface="Arial"/>
                <a:cs typeface="Arial"/>
              </a:rPr>
              <a:t>=</a:t>
            </a:r>
            <a:r>
              <a:rPr sz="1588" b="1" spc="-4" dirty="0">
                <a:latin typeface="Arial"/>
                <a:cs typeface="Arial"/>
              </a:rPr>
              <a:t> </a:t>
            </a:r>
            <a:r>
              <a:rPr sz="1588" b="1" dirty="0">
                <a:latin typeface="Arial"/>
                <a:cs typeface="Arial"/>
              </a:rPr>
              <a:t>250</a:t>
            </a:r>
            <a:r>
              <a:rPr sz="1588" b="1" spc="-4" dirty="0">
                <a:latin typeface="Arial"/>
                <a:cs typeface="Arial"/>
              </a:rPr>
              <a:t> </a:t>
            </a:r>
            <a:r>
              <a:rPr sz="1588" b="1" dirty="0">
                <a:latin typeface="Arial"/>
                <a:cs typeface="Arial"/>
              </a:rPr>
              <a:t>-</a:t>
            </a:r>
            <a:r>
              <a:rPr sz="1588" b="1" spc="-119" dirty="0">
                <a:latin typeface="Arial"/>
                <a:cs typeface="Arial"/>
              </a:rPr>
              <a:t>T</a:t>
            </a:r>
            <a:r>
              <a:rPr sz="1588" b="1" dirty="0">
                <a:latin typeface="Arial"/>
                <a:cs typeface="Arial"/>
              </a:rPr>
              <a:t>ype</a:t>
            </a:r>
            <a:endParaRPr sz="1588" dirty="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828840" y="2222799"/>
            <a:ext cx="117101" cy="681878"/>
          </a:xfrm>
          <a:custGeom>
            <a:avLst/>
            <a:gdLst/>
            <a:ahLst/>
            <a:cxnLst/>
            <a:rect l="l" t="t" r="r" b="b"/>
            <a:pathLst>
              <a:path w="132714" h="772795">
                <a:moveTo>
                  <a:pt x="35813" y="749164"/>
                </a:moveTo>
                <a:lnTo>
                  <a:pt x="35813" y="693420"/>
                </a:lnTo>
                <a:lnTo>
                  <a:pt x="24383" y="716280"/>
                </a:lnTo>
                <a:lnTo>
                  <a:pt x="12953" y="738378"/>
                </a:lnTo>
                <a:lnTo>
                  <a:pt x="12953" y="737616"/>
                </a:lnTo>
                <a:lnTo>
                  <a:pt x="0" y="759714"/>
                </a:lnTo>
                <a:lnTo>
                  <a:pt x="22097" y="772668"/>
                </a:lnTo>
                <a:lnTo>
                  <a:pt x="35051" y="750570"/>
                </a:lnTo>
                <a:lnTo>
                  <a:pt x="35813" y="749164"/>
                </a:lnTo>
                <a:close/>
              </a:path>
              <a:path w="132714" h="772795">
                <a:moveTo>
                  <a:pt x="79247" y="172212"/>
                </a:moveTo>
                <a:lnTo>
                  <a:pt x="79247" y="92202"/>
                </a:lnTo>
                <a:lnTo>
                  <a:pt x="69341" y="69342"/>
                </a:lnTo>
                <a:lnTo>
                  <a:pt x="69341" y="68580"/>
                </a:lnTo>
                <a:lnTo>
                  <a:pt x="59435" y="45720"/>
                </a:lnTo>
                <a:lnTo>
                  <a:pt x="58673" y="45720"/>
                </a:lnTo>
                <a:lnTo>
                  <a:pt x="48005" y="22860"/>
                </a:lnTo>
                <a:lnTo>
                  <a:pt x="48005" y="22098"/>
                </a:lnTo>
                <a:lnTo>
                  <a:pt x="35813" y="0"/>
                </a:lnTo>
                <a:lnTo>
                  <a:pt x="12953" y="12192"/>
                </a:lnTo>
                <a:lnTo>
                  <a:pt x="25145" y="34290"/>
                </a:lnTo>
                <a:lnTo>
                  <a:pt x="35813" y="56388"/>
                </a:lnTo>
                <a:lnTo>
                  <a:pt x="46481" y="79248"/>
                </a:lnTo>
                <a:lnTo>
                  <a:pt x="46481" y="80303"/>
                </a:lnTo>
                <a:lnTo>
                  <a:pt x="55625" y="102107"/>
                </a:lnTo>
                <a:lnTo>
                  <a:pt x="55625" y="101346"/>
                </a:lnTo>
                <a:lnTo>
                  <a:pt x="64007" y="124968"/>
                </a:lnTo>
                <a:lnTo>
                  <a:pt x="71627" y="148590"/>
                </a:lnTo>
                <a:lnTo>
                  <a:pt x="71627" y="147828"/>
                </a:lnTo>
                <a:lnTo>
                  <a:pt x="79247" y="172212"/>
                </a:lnTo>
                <a:close/>
              </a:path>
              <a:path w="132714" h="772795">
                <a:moveTo>
                  <a:pt x="64007" y="692708"/>
                </a:moveTo>
                <a:lnTo>
                  <a:pt x="64007" y="625602"/>
                </a:lnTo>
                <a:lnTo>
                  <a:pt x="54863" y="649224"/>
                </a:lnTo>
                <a:lnTo>
                  <a:pt x="54863" y="648462"/>
                </a:lnTo>
                <a:lnTo>
                  <a:pt x="45719" y="671322"/>
                </a:lnTo>
                <a:lnTo>
                  <a:pt x="35051" y="694182"/>
                </a:lnTo>
                <a:lnTo>
                  <a:pt x="35813" y="693420"/>
                </a:lnTo>
                <a:lnTo>
                  <a:pt x="35813" y="749164"/>
                </a:lnTo>
                <a:lnTo>
                  <a:pt x="42187" y="737413"/>
                </a:lnTo>
                <a:lnTo>
                  <a:pt x="49098" y="724044"/>
                </a:lnTo>
                <a:lnTo>
                  <a:pt x="55778" y="710477"/>
                </a:lnTo>
                <a:lnTo>
                  <a:pt x="62220" y="696724"/>
                </a:lnTo>
                <a:lnTo>
                  <a:pt x="64007" y="692708"/>
                </a:lnTo>
                <a:close/>
              </a:path>
              <a:path w="132714" h="772795">
                <a:moveTo>
                  <a:pt x="46481" y="80303"/>
                </a:moveTo>
                <a:lnTo>
                  <a:pt x="46481" y="79248"/>
                </a:lnTo>
                <a:lnTo>
                  <a:pt x="45719" y="78486"/>
                </a:lnTo>
                <a:lnTo>
                  <a:pt x="46481" y="80303"/>
                </a:lnTo>
                <a:close/>
              </a:path>
              <a:path w="132714" h="772795">
                <a:moveTo>
                  <a:pt x="90677" y="625477"/>
                </a:moveTo>
                <a:lnTo>
                  <a:pt x="90677" y="531876"/>
                </a:lnTo>
                <a:lnTo>
                  <a:pt x="78485" y="579120"/>
                </a:lnTo>
                <a:lnTo>
                  <a:pt x="71627" y="602742"/>
                </a:lnTo>
                <a:lnTo>
                  <a:pt x="71627" y="601980"/>
                </a:lnTo>
                <a:lnTo>
                  <a:pt x="63245" y="625602"/>
                </a:lnTo>
                <a:lnTo>
                  <a:pt x="64007" y="625602"/>
                </a:lnTo>
                <a:lnTo>
                  <a:pt x="64007" y="692708"/>
                </a:lnTo>
                <a:lnTo>
                  <a:pt x="68418" y="682799"/>
                </a:lnTo>
                <a:lnTo>
                  <a:pt x="74363" y="668715"/>
                </a:lnTo>
                <a:lnTo>
                  <a:pt x="80050" y="654487"/>
                </a:lnTo>
                <a:lnTo>
                  <a:pt x="85471" y="640128"/>
                </a:lnTo>
                <a:lnTo>
                  <a:pt x="90677" y="625477"/>
                </a:lnTo>
                <a:close/>
              </a:path>
              <a:path w="132714" h="772795">
                <a:moveTo>
                  <a:pt x="132635" y="376860"/>
                </a:moveTo>
                <a:lnTo>
                  <a:pt x="131888" y="338716"/>
                </a:lnTo>
                <a:lnTo>
                  <a:pt x="129287" y="300660"/>
                </a:lnTo>
                <a:lnTo>
                  <a:pt x="120395" y="238506"/>
                </a:lnTo>
                <a:lnTo>
                  <a:pt x="115823" y="214122"/>
                </a:lnTo>
                <a:lnTo>
                  <a:pt x="115823" y="213360"/>
                </a:lnTo>
                <a:lnTo>
                  <a:pt x="103631" y="164592"/>
                </a:lnTo>
                <a:lnTo>
                  <a:pt x="96011" y="140970"/>
                </a:lnTo>
                <a:lnTo>
                  <a:pt x="96011" y="140208"/>
                </a:lnTo>
                <a:lnTo>
                  <a:pt x="88391" y="116586"/>
                </a:lnTo>
                <a:lnTo>
                  <a:pt x="79247" y="92964"/>
                </a:lnTo>
                <a:lnTo>
                  <a:pt x="79247" y="172212"/>
                </a:lnTo>
                <a:lnTo>
                  <a:pt x="78485" y="171450"/>
                </a:lnTo>
                <a:lnTo>
                  <a:pt x="85343" y="195834"/>
                </a:lnTo>
                <a:lnTo>
                  <a:pt x="85343" y="195072"/>
                </a:lnTo>
                <a:lnTo>
                  <a:pt x="90677" y="219456"/>
                </a:lnTo>
                <a:lnTo>
                  <a:pt x="90677" y="218694"/>
                </a:lnTo>
                <a:lnTo>
                  <a:pt x="95249" y="243078"/>
                </a:lnTo>
                <a:lnTo>
                  <a:pt x="95249" y="242315"/>
                </a:lnTo>
                <a:lnTo>
                  <a:pt x="99059" y="266700"/>
                </a:lnTo>
                <a:lnTo>
                  <a:pt x="102107" y="291084"/>
                </a:lnTo>
                <a:lnTo>
                  <a:pt x="102107" y="290322"/>
                </a:lnTo>
                <a:lnTo>
                  <a:pt x="104393" y="315468"/>
                </a:lnTo>
                <a:lnTo>
                  <a:pt x="104393" y="314706"/>
                </a:lnTo>
                <a:lnTo>
                  <a:pt x="105917" y="339090"/>
                </a:lnTo>
                <a:lnTo>
                  <a:pt x="106679" y="363474"/>
                </a:lnTo>
                <a:lnTo>
                  <a:pt x="106679" y="573028"/>
                </a:lnTo>
                <a:lnTo>
                  <a:pt x="108345" y="566841"/>
                </a:lnTo>
                <a:lnTo>
                  <a:pt x="118434" y="522165"/>
                </a:lnTo>
                <a:lnTo>
                  <a:pt x="125566" y="477407"/>
                </a:lnTo>
                <a:lnTo>
                  <a:pt x="129539" y="438150"/>
                </a:lnTo>
                <a:lnTo>
                  <a:pt x="130301" y="438150"/>
                </a:lnTo>
                <a:lnTo>
                  <a:pt x="131825" y="413004"/>
                </a:lnTo>
                <a:lnTo>
                  <a:pt x="132635" y="376860"/>
                </a:lnTo>
                <a:close/>
              </a:path>
              <a:path w="132714" h="772795">
                <a:moveTo>
                  <a:pt x="106679" y="573028"/>
                </a:moveTo>
                <a:lnTo>
                  <a:pt x="106679" y="387096"/>
                </a:lnTo>
                <a:lnTo>
                  <a:pt x="105917" y="412242"/>
                </a:lnTo>
                <a:lnTo>
                  <a:pt x="105917" y="411480"/>
                </a:lnTo>
                <a:lnTo>
                  <a:pt x="104393" y="435864"/>
                </a:lnTo>
                <a:lnTo>
                  <a:pt x="102107" y="460248"/>
                </a:lnTo>
                <a:lnTo>
                  <a:pt x="99059" y="484631"/>
                </a:lnTo>
                <a:lnTo>
                  <a:pt x="99059" y="483870"/>
                </a:lnTo>
                <a:lnTo>
                  <a:pt x="95249" y="508254"/>
                </a:lnTo>
                <a:lnTo>
                  <a:pt x="95249" y="507492"/>
                </a:lnTo>
                <a:lnTo>
                  <a:pt x="89915" y="531876"/>
                </a:lnTo>
                <a:lnTo>
                  <a:pt x="90677" y="531876"/>
                </a:lnTo>
                <a:lnTo>
                  <a:pt x="90677" y="625477"/>
                </a:lnTo>
                <a:lnTo>
                  <a:pt x="95488" y="611071"/>
                </a:lnTo>
                <a:lnTo>
                  <a:pt x="100069" y="596400"/>
                </a:lnTo>
                <a:lnTo>
                  <a:pt x="104358" y="581652"/>
                </a:lnTo>
                <a:lnTo>
                  <a:pt x="106679" y="5730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69" name="object 69"/>
          <p:cNvSpPr txBox="1"/>
          <p:nvPr/>
        </p:nvSpPr>
        <p:spPr>
          <a:xfrm>
            <a:off x="1465281" y="2221959"/>
            <a:ext cx="93009" cy="10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706" b="1" dirty="0">
                <a:latin typeface="Arial"/>
                <a:cs typeface="Arial"/>
              </a:rPr>
              <a:t>O</a:t>
            </a:r>
            <a:endParaRPr sz="706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154430" y="2481655"/>
            <a:ext cx="117101" cy="204507"/>
          </a:xfrm>
          <a:custGeom>
            <a:avLst/>
            <a:gdLst/>
            <a:ahLst/>
            <a:cxnLst/>
            <a:rect l="l" t="t" r="r" b="b"/>
            <a:pathLst>
              <a:path w="132715" h="231775">
                <a:moveTo>
                  <a:pt x="132588" y="231648"/>
                </a:moveTo>
                <a:lnTo>
                  <a:pt x="762" y="0"/>
                </a:lnTo>
                <a:lnTo>
                  <a:pt x="0" y="762"/>
                </a:lnTo>
                <a:lnTo>
                  <a:pt x="131826" y="231648"/>
                </a:lnTo>
                <a:lnTo>
                  <a:pt x="132588" y="2316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71" name="object 71"/>
          <p:cNvSpPr/>
          <p:nvPr/>
        </p:nvSpPr>
        <p:spPr>
          <a:xfrm>
            <a:off x="1149052" y="2480309"/>
            <a:ext cx="123825" cy="218515"/>
          </a:xfrm>
          <a:custGeom>
            <a:avLst/>
            <a:gdLst/>
            <a:ahLst/>
            <a:cxnLst/>
            <a:rect l="l" t="t" r="r" b="b"/>
            <a:pathLst>
              <a:path w="140334" h="247650">
                <a:moveTo>
                  <a:pt x="140207" y="234695"/>
                </a:moveTo>
                <a:lnTo>
                  <a:pt x="127253" y="187451"/>
                </a:lnTo>
                <a:lnTo>
                  <a:pt x="19049" y="0"/>
                </a:lnTo>
                <a:lnTo>
                  <a:pt x="4571" y="0"/>
                </a:lnTo>
                <a:lnTo>
                  <a:pt x="0" y="17525"/>
                </a:lnTo>
                <a:lnTo>
                  <a:pt x="132587" y="247649"/>
                </a:lnTo>
                <a:lnTo>
                  <a:pt x="140207" y="2346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72" name="object 72"/>
          <p:cNvSpPr/>
          <p:nvPr/>
        </p:nvSpPr>
        <p:spPr>
          <a:xfrm>
            <a:off x="1274108" y="2687731"/>
            <a:ext cx="236444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674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73" name="object 73"/>
          <p:cNvSpPr/>
          <p:nvPr/>
        </p:nvSpPr>
        <p:spPr>
          <a:xfrm>
            <a:off x="1266041" y="2687731"/>
            <a:ext cx="245409" cy="0"/>
          </a:xfrm>
          <a:custGeom>
            <a:avLst/>
            <a:gdLst/>
            <a:ahLst/>
            <a:cxnLst/>
            <a:rect l="l" t="t" r="r" b="b"/>
            <a:pathLst>
              <a:path w="278130">
                <a:moveTo>
                  <a:pt x="0" y="0"/>
                </a:moveTo>
                <a:lnTo>
                  <a:pt x="27813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74" name="object 74"/>
          <p:cNvSpPr/>
          <p:nvPr/>
        </p:nvSpPr>
        <p:spPr>
          <a:xfrm>
            <a:off x="1512795" y="2481655"/>
            <a:ext cx="117101" cy="204507"/>
          </a:xfrm>
          <a:custGeom>
            <a:avLst/>
            <a:gdLst/>
            <a:ahLst/>
            <a:cxnLst/>
            <a:rect l="l" t="t" r="r" b="b"/>
            <a:pathLst>
              <a:path w="132714" h="231775">
                <a:moveTo>
                  <a:pt x="132587" y="762"/>
                </a:moveTo>
                <a:lnTo>
                  <a:pt x="131825" y="0"/>
                </a:lnTo>
                <a:lnTo>
                  <a:pt x="0" y="231648"/>
                </a:lnTo>
                <a:lnTo>
                  <a:pt x="761" y="231648"/>
                </a:lnTo>
                <a:lnTo>
                  <a:pt x="132587" y="7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75" name="object 75"/>
          <p:cNvSpPr/>
          <p:nvPr/>
        </p:nvSpPr>
        <p:spPr>
          <a:xfrm>
            <a:off x="1505398" y="2480309"/>
            <a:ext cx="136151" cy="210671"/>
          </a:xfrm>
          <a:custGeom>
            <a:avLst/>
            <a:gdLst/>
            <a:ahLst/>
            <a:cxnLst/>
            <a:rect l="l" t="t" r="r" b="b"/>
            <a:pathLst>
              <a:path w="154305" h="238760">
                <a:moveTo>
                  <a:pt x="153923" y="6095"/>
                </a:moveTo>
                <a:lnTo>
                  <a:pt x="142494" y="0"/>
                </a:lnTo>
                <a:lnTo>
                  <a:pt x="128015" y="0"/>
                </a:lnTo>
                <a:lnTo>
                  <a:pt x="0" y="222504"/>
                </a:lnTo>
                <a:lnTo>
                  <a:pt x="6858" y="234696"/>
                </a:lnTo>
                <a:lnTo>
                  <a:pt x="19812" y="238506"/>
                </a:lnTo>
                <a:lnTo>
                  <a:pt x="153923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76" name="object 76"/>
          <p:cNvSpPr/>
          <p:nvPr/>
        </p:nvSpPr>
        <p:spPr>
          <a:xfrm>
            <a:off x="1537671" y="2318274"/>
            <a:ext cx="92449" cy="160804"/>
          </a:xfrm>
          <a:custGeom>
            <a:avLst/>
            <a:gdLst/>
            <a:ahLst/>
            <a:cxnLst/>
            <a:rect l="l" t="t" r="r" b="b"/>
            <a:pathLst>
              <a:path w="104775" h="182244">
                <a:moveTo>
                  <a:pt x="104394" y="181356"/>
                </a:moveTo>
                <a:lnTo>
                  <a:pt x="1524" y="0"/>
                </a:lnTo>
                <a:lnTo>
                  <a:pt x="0" y="762"/>
                </a:lnTo>
                <a:lnTo>
                  <a:pt x="103632" y="182118"/>
                </a:lnTo>
                <a:lnTo>
                  <a:pt x="104394" y="181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77" name="object 77"/>
          <p:cNvSpPr/>
          <p:nvPr/>
        </p:nvSpPr>
        <p:spPr>
          <a:xfrm>
            <a:off x="1526914" y="2311548"/>
            <a:ext cx="105335" cy="169209"/>
          </a:xfrm>
          <a:custGeom>
            <a:avLst/>
            <a:gdLst/>
            <a:ahLst/>
            <a:cxnLst/>
            <a:rect l="l" t="t" r="r" b="b"/>
            <a:pathLst>
              <a:path w="119380" h="191769">
                <a:moveTo>
                  <a:pt x="118872" y="166877"/>
                </a:moveTo>
                <a:lnTo>
                  <a:pt x="22098" y="0"/>
                </a:lnTo>
                <a:lnTo>
                  <a:pt x="0" y="12191"/>
                </a:lnTo>
                <a:lnTo>
                  <a:pt x="103632" y="191261"/>
                </a:lnTo>
                <a:lnTo>
                  <a:pt x="118110" y="191261"/>
                </a:lnTo>
                <a:lnTo>
                  <a:pt x="118872" y="1668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78" name="object 78"/>
          <p:cNvSpPr/>
          <p:nvPr/>
        </p:nvSpPr>
        <p:spPr>
          <a:xfrm>
            <a:off x="1274108" y="2273225"/>
            <a:ext cx="188259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0" y="0"/>
                </a:moveTo>
                <a:lnTo>
                  <a:pt x="2133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79" name="object 79"/>
          <p:cNvSpPr/>
          <p:nvPr/>
        </p:nvSpPr>
        <p:spPr>
          <a:xfrm>
            <a:off x="1272765" y="2261795"/>
            <a:ext cx="191060" cy="22971"/>
          </a:xfrm>
          <a:custGeom>
            <a:avLst/>
            <a:gdLst/>
            <a:ahLst/>
            <a:cxnLst/>
            <a:rect l="l" t="t" r="r" b="b"/>
            <a:pathLst>
              <a:path w="216534" h="26035">
                <a:moveTo>
                  <a:pt x="216408" y="25908"/>
                </a:moveTo>
                <a:lnTo>
                  <a:pt x="216408" y="0"/>
                </a:lnTo>
                <a:lnTo>
                  <a:pt x="12192" y="0"/>
                </a:lnTo>
                <a:lnTo>
                  <a:pt x="0" y="12954"/>
                </a:lnTo>
                <a:lnTo>
                  <a:pt x="6858" y="25908"/>
                </a:lnTo>
                <a:lnTo>
                  <a:pt x="216408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80" name="object 80"/>
          <p:cNvSpPr/>
          <p:nvPr/>
        </p:nvSpPr>
        <p:spPr>
          <a:xfrm>
            <a:off x="1154430" y="2274570"/>
            <a:ext cx="117101" cy="204507"/>
          </a:xfrm>
          <a:custGeom>
            <a:avLst/>
            <a:gdLst/>
            <a:ahLst/>
            <a:cxnLst/>
            <a:rect l="l" t="t" r="r" b="b"/>
            <a:pathLst>
              <a:path w="132715" h="231775">
                <a:moveTo>
                  <a:pt x="132587" y="762"/>
                </a:moveTo>
                <a:lnTo>
                  <a:pt x="131825" y="0"/>
                </a:lnTo>
                <a:lnTo>
                  <a:pt x="0" y="230886"/>
                </a:lnTo>
                <a:lnTo>
                  <a:pt x="761" y="231648"/>
                </a:lnTo>
                <a:lnTo>
                  <a:pt x="132587" y="7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81" name="object 81"/>
          <p:cNvSpPr/>
          <p:nvPr/>
        </p:nvSpPr>
        <p:spPr>
          <a:xfrm>
            <a:off x="1144345" y="2270536"/>
            <a:ext cx="134471" cy="210110"/>
          </a:xfrm>
          <a:custGeom>
            <a:avLst/>
            <a:gdLst/>
            <a:ahLst/>
            <a:cxnLst/>
            <a:rect l="l" t="t" r="r" b="b"/>
            <a:pathLst>
              <a:path w="152400" h="238125">
                <a:moveTo>
                  <a:pt x="152399" y="16002"/>
                </a:moveTo>
                <a:lnTo>
                  <a:pt x="145541" y="3047"/>
                </a:lnTo>
                <a:lnTo>
                  <a:pt x="132587" y="0"/>
                </a:lnTo>
                <a:lnTo>
                  <a:pt x="0" y="228600"/>
                </a:lnTo>
                <a:lnTo>
                  <a:pt x="9905" y="237744"/>
                </a:lnTo>
                <a:lnTo>
                  <a:pt x="24384" y="237744"/>
                </a:lnTo>
                <a:lnTo>
                  <a:pt x="152399" y="160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82" name="object 82"/>
          <p:cNvSpPr txBox="1"/>
          <p:nvPr/>
        </p:nvSpPr>
        <p:spPr>
          <a:xfrm>
            <a:off x="2477171" y="2636129"/>
            <a:ext cx="93009" cy="10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706" b="1" dirty="0">
                <a:latin typeface="Arial"/>
                <a:cs typeface="Arial"/>
              </a:rPr>
              <a:t>O</a:t>
            </a:r>
            <a:endParaRPr sz="706">
              <a:latin typeface="Arial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2166321" y="2481655"/>
            <a:ext cx="117662" cy="204507"/>
          </a:xfrm>
          <a:custGeom>
            <a:avLst/>
            <a:gdLst/>
            <a:ahLst/>
            <a:cxnLst/>
            <a:rect l="l" t="t" r="r" b="b"/>
            <a:pathLst>
              <a:path w="133350" h="231775">
                <a:moveTo>
                  <a:pt x="133349" y="231648"/>
                </a:moveTo>
                <a:lnTo>
                  <a:pt x="1523" y="0"/>
                </a:lnTo>
                <a:lnTo>
                  <a:pt x="0" y="762"/>
                </a:lnTo>
                <a:lnTo>
                  <a:pt x="131825" y="231648"/>
                </a:lnTo>
                <a:lnTo>
                  <a:pt x="133349" y="2316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84" name="object 84"/>
          <p:cNvSpPr/>
          <p:nvPr/>
        </p:nvSpPr>
        <p:spPr>
          <a:xfrm>
            <a:off x="2155564" y="2480309"/>
            <a:ext cx="136151" cy="210671"/>
          </a:xfrm>
          <a:custGeom>
            <a:avLst/>
            <a:gdLst/>
            <a:ahLst/>
            <a:cxnLst/>
            <a:rect l="l" t="t" r="r" b="b"/>
            <a:pathLst>
              <a:path w="154305" h="238760">
                <a:moveTo>
                  <a:pt x="153924" y="222503"/>
                </a:moveTo>
                <a:lnTo>
                  <a:pt x="25908" y="0"/>
                </a:lnTo>
                <a:lnTo>
                  <a:pt x="10668" y="0"/>
                </a:lnTo>
                <a:lnTo>
                  <a:pt x="0" y="6095"/>
                </a:lnTo>
                <a:lnTo>
                  <a:pt x="134112" y="238505"/>
                </a:lnTo>
                <a:lnTo>
                  <a:pt x="146304" y="234695"/>
                </a:lnTo>
                <a:lnTo>
                  <a:pt x="153924" y="2225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85" name="object 85"/>
          <p:cNvSpPr/>
          <p:nvPr/>
        </p:nvSpPr>
        <p:spPr>
          <a:xfrm>
            <a:off x="2286672" y="2687731"/>
            <a:ext cx="187699" cy="0"/>
          </a:xfrm>
          <a:custGeom>
            <a:avLst/>
            <a:gdLst/>
            <a:ahLst/>
            <a:cxnLst/>
            <a:rect l="l" t="t" r="r" b="b"/>
            <a:pathLst>
              <a:path w="212725">
                <a:moveTo>
                  <a:pt x="0" y="0"/>
                </a:moveTo>
                <a:lnTo>
                  <a:pt x="2125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86" name="object 86"/>
          <p:cNvSpPr/>
          <p:nvPr/>
        </p:nvSpPr>
        <p:spPr>
          <a:xfrm>
            <a:off x="2284655" y="2676637"/>
            <a:ext cx="191621" cy="22412"/>
          </a:xfrm>
          <a:custGeom>
            <a:avLst/>
            <a:gdLst/>
            <a:ahLst/>
            <a:cxnLst/>
            <a:rect l="l" t="t" r="r" b="b"/>
            <a:pathLst>
              <a:path w="217169" h="25400">
                <a:moveTo>
                  <a:pt x="217169" y="25146"/>
                </a:moveTo>
                <a:lnTo>
                  <a:pt x="217169" y="0"/>
                </a:lnTo>
                <a:lnTo>
                  <a:pt x="7619" y="0"/>
                </a:lnTo>
                <a:lnTo>
                  <a:pt x="0" y="12192"/>
                </a:lnTo>
                <a:lnTo>
                  <a:pt x="12953" y="25146"/>
                </a:lnTo>
                <a:lnTo>
                  <a:pt x="217169" y="25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87" name="object 87"/>
          <p:cNvSpPr/>
          <p:nvPr/>
        </p:nvSpPr>
        <p:spPr>
          <a:xfrm>
            <a:off x="2551578" y="2481654"/>
            <a:ext cx="90768" cy="159124"/>
          </a:xfrm>
          <a:custGeom>
            <a:avLst/>
            <a:gdLst/>
            <a:ahLst/>
            <a:cxnLst/>
            <a:rect l="l" t="t" r="r" b="b"/>
            <a:pathLst>
              <a:path w="102869" h="180339">
                <a:moveTo>
                  <a:pt x="102869" y="762"/>
                </a:moveTo>
                <a:lnTo>
                  <a:pt x="102107" y="0"/>
                </a:lnTo>
                <a:lnTo>
                  <a:pt x="0" y="179832"/>
                </a:lnTo>
                <a:lnTo>
                  <a:pt x="761" y="179832"/>
                </a:lnTo>
                <a:lnTo>
                  <a:pt x="102869" y="7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88" name="object 88"/>
          <p:cNvSpPr/>
          <p:nvPr/>
        </p:nvSpPr>
        <p:spPr>
          <a:xfrm>
            <a:off x="2540149" y="2480310"/>
            <a:ext cx="103654" cy="167528"/>
          </a:xfrm>
          <a:custGeom>
            <a:avLst/>
            <a:gdLst/>
            <a:ahLst/>
            <a:cxnLst/>
            <a:rect l="l" t="t" r="r" b="b"/>
            <a:pathLst>
              <a:path w="117475" h="189864">
                <a:moveTo>
                  <a:pt x="117347" y="25146"/>
                </a:moveTo>
                <a:lnTo>
                  <a:pt x="117347" y="0"/>
                </a:lnTo>
                <a:lnTo>
                  <a:pt x="102107" y="0"/>
                </a:lnTo>
                <a:lnTo>
                  <a:pt x="0" y="176784"/>
                </a:lnTo>
                <a:lnTo>
                  <a:pt x="22859" y="189738"/>
                </a:lnTo>
                <a:lnTo>
                  <a:pt x="117347" y="25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89" name="object 89"/>
          <p:cNvSpPr/>
          <p:nvPr/>
        </p:nvSpPr>
        <p:spPr>
          <a:xfrm>
            <a:off x="2525358" y="2274570"/>
            <a:ext cx="117101" cy="204507"/>
          </a:xfrm>
          <a:custGeom>
            <a:avLst/>
            <a:gdLst/>
            <a:ahLst/>
            <a:cxnLst/>
            <a:rect l="l" t="t" r="r" b="b"/>
            <a:pathLst>
              <a:path w="132714" h="231775">
                <a:moveTo>
                  <a:pt x="132588" y="230886"/>
                </a:moveTo>
                <a:lnTo>
                  <a:pt x="762" y="0"/>
                </a:lnTo>
                <a:lnTo>
                  <a:pt x="0" y="762"/>
                </a:lnTo>
                <a:lnTo>
                  <a:pt x="131826" y="231647"/>
                </a:lnTo>
                <a:lnTo>
                  <a:pt x="132588" y="2308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90" name="object 90"/>
          <p:cNvSpPr/>
          <p:nvPr/>
        </p:nvSpPr>
        <p:spPr>
          <a:xfrm>
            <a:off x="2517289" y="2270536"/>
            <a:ext cx="136151" cy="210110"/>
          </a:xfrm>
          <a:custGeom>
            <a:avLst/>
            <a:gdLst/>
            <a:ahLst/>
            <a:cxnLst/>
            <a:rect l="l" t="t" r="r" b="b"/>
            <a:pathLst>
              <a:path w="154305" h="238125">
                <a:moveTo>
                  <a:pt x="153924" y="231647"/>
                </a:moveTo>
                <a:lnTo>
                  <a:pt x="20574" y="0"/>
                </a:lnTo>
                <a:lnTo>
                  <a:pt x="7619" y="3047"/>
                </a:lnTo>
                <a:lnTo>
                  <a:pt x="0" y="16001"/>
                </a:lnTo>
                <a:lnTo>
                  <a:pt x="128016" y="237743"/>
                </a:lnTo>
                <a:lnTo>
                  <a:pt x="143256" y="237743"/>
                </a:lnTo>
                <a:lnTo>
                  <a:pt x="153924" y="231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91" name="object 91"/>
          <p:cNvSpPr/>
          <p:nvPr/>
        </p:nvSpPr>
        <p:spPr>
          <a:xfrm>
            <a:off x="2286671" y="2272553"/>
            <a:ext cx="235324" cy="1681"/>
          </a:xfrm>
          <a:custGeom>
            <a:avLst/>
            <a:gdLst/>
            <a:ahLst/>
            <a:cxnLst/>
            <a:rect l="l" t="t" r="r" b="b"/>
            <a:pathLst>
              <a:path w="266700" h="1905">
                <a:moveTo>
                  <a:pt x="0" y="1524"/>
                </a:moveTo>
                <a:lnTo>
                  <a:pt x="266700" y="1524"/>
                </a:lnTo>
                <a:lnTo>
                  <a:pt x="266700" y="0"/>
                </a:lnTo>
                <a:lnTo>
                  <a:pt x="0" y="0"/>
                </a:lnTo>
                <a:lnTo>
                  <a:pt x="0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92" name="object 92"/>
          <p:cNvSpPr/>
          <p:nvPr/>
        </p:nvSpPr>
        <p:spPr>
          <a:xfrm>
            <a:off x="2278603" y="2261795"/>
            <a:ext cx="245409" cy="22971"/>
          </a:xfrm>
          <a:custGeom>
            <a:avLst/>
            <a:gdLst/>
            <a:ahLst/>
            <a:cxnLst/>
            <a:rect l="l" t="t" r="r" b="b"/>
            <a:pathLst>
              <a:path w="278130" h="26035">
                <a:moveTo>
                  <a:pt x="0" y="25907"/>
                </a:moveTo>
                <a:lnTo>
                  <a:pt x="278130" y="25907"/>
                </a:lnTo>
                <a:lnTo>
                  <a:pt x="278130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93" name="object 93"/>
          <p:cNvSpPr/>
          <p:nvPr/>
        </p:nvSpPr>
        <p:spPr>
          <a:xfrm>
            <a:off x="2166321" y="2274570"/>
            <a:ext cx="117662" cy="204507"/>
          </a:xfrm>
          <a:custGeom>
            <a:avLst/>
            <a:gdLst/>
            <a:ahLst/>
            <a:cxnLst/>
            <a:rect l="l" t="t" r="r" b="b"/>
            <a:pathLst>
              <a:path w="133350" h="231775">
                <a:moveTo>
                  <a:pt x="133350" y="762"/>
                </a:moveTo>
                <a:lnTo>
                  <a:pt x="131826" y="0"/>
                </a:lnTo>
                <a:lnTo>
                  <a:pt x="0" y="230886"/>
                </a:lnTo>
                <a:lnTo>
                  <a:pt x="1524" y="231648"/>
                </a:lnTo>
                <a:lnTo>
                  <a:pt x="133350" y="7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94" name="object 94"/>
          <p:cNvSpPr/>
          <p:nvPr/>
        </p:nvSpPr>
        <p:spPr>
          <a:xfrm>
            <a:off x="2164976" y="2261794"/>
            <a:ext cx="119903" cy="218515"/>
          </a:xfrm>
          <a:custGeom>
            <a:avLst/>
            <a:gdLst/>
            <a:ahLst/>
            <a:cxnLst/>
            <a:rect l="l" t="t" r="r" b="b"/>
            <a:pathLst>
              <a:path w="135889" h="247650">
                <a:moveTo>
                  <a:pt x="135635" y="12954"/>
                </a:moveTo>
                <a:lnTo>
                  <a:pt x="128777" y="0"/>
                </a:lnTo>
                <a:lnTo>
                  <a:pt x="761" y="221742"/>
                </a:lnTo>
                <a:lnTo>
                  <a:pt x="0" y="247650"/>
                </a:lnTo>
                <a:lnTo>
                  <a:pt x="15239" y="247650"/>
                </a:lnTo>
                <a:lnTo>
                  <a:pt x="123443" y="60960"/>
                </a:lnTo>
                <a:lnTo>
                  <a:pt x="135635" y="129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95" name="object 95"/>
          <p:cNvSpPr txBox="1"/>
          <p:nvPr/>
        </p:nvSpPr>
        <p:spPr>
          <a:xfrm>
            <a:off x="3489736" y="2221959"/>
            <a:ext cx="93009" cy="10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706" b="1" dirty="0">
                <a:latin typeface="Arial"/>
                <a:cs typeface="Arial"/>
              </a:rPr>
              <a:t>O</a:t>
            </a:r>
            <a:endParaRPr sz="706">
              <a:latin typeface="Arial"/>
              <a:cs typeface="Arial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3178885" y="2481655"/>
            <a:ext cx="117101" cy="204507"/>
          </a:xfrm>
          <a:custGeom>
            <a:avLst/>
            <a:gdLst/>
            <a:ahLst/>
            <a:cxnLst/>
            <a:rect l="l" t="t" r="r" b="b"/>
            <a:pathLst>
              <a:path w="132714" h="231775">
                <a:moveTo>
                  <a:pt x="132587" y="231648"/>
                </a:moveTo>
                <a:lnTo>
                  <a:pt x="761" y="0"/>
                </a:lnTo>
                <a:lnTo>
                  <a:pt x="0" y="762"/>
                </a:lnTo>
                <a:lnTo>
                  <a:pt x="131825" y="231648"/>
                </a:lnTo>
                <a:lnTo>
                  <a:pt x="132587" y="2316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97" name="object 97"/>
          <p:cNvSpPr/>
          <p:nvPr/>
        </p:nvSpPr>
        <p:spPr>
          <a:xfrm>
            <a:off x="3176868" y="2480309"/>
            <a:ext cx="120463" cy="218515"/>
          </a:xfrm>
          <a:custGeom>
            <a:avLst/>
            <a:gdLst/>
            <a:ahLst/>
            <a:cxnLst/>
            <a:rect l="l" t="t" r="r" b="b"/>
            <a:pathLst>
              <a:path w="136525" h="247650">
                <a:moveTo>
                  <a:pt x="136398" y="234695"/>
                </a:moveTo>
                <a:lnTo>
                  <a:pt x="123444" y="187451"/>
                </a:lnTo>
                <a:lnTo>
                  <a:pt x="15240" y="0"/>
                </a:lnTo>
                <a:lnTo>
                  <a:pt x="762" y="0"/>
                </a:lnTo>
                <a:lnTo>
                  <a:pt x="0" y="24383"/>
                </a:lnTo>
                <a:lnTo>
                  <a:pt x="128778" y="247649"/>
                </a:lnTo>
                <a:lnTo>
                  <a:pt x="136398" y="2346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98" name="object 98"/>
          <p:cNvSpPr/>
          <p:nvPr/>
        </p:nvSpPr>
        <p:spPr>
          <a:xfrm>
            <a:off x="3298563" y="2687731"/>
            <a:ext cx="236444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674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99" name="object 99"/>
          <p:cNvSpPr/>
          <p:nvPr/>
        </p:nvSpPr>
        <p:spPr>
          <a:xfrm>
            <a:off x="3290496" y="2687731"/>
            <a:ext cx="246529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8892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00" name="object 100"/>
          <p:cNvSpPr/>
          <p:nvPr/>
        </p:nvSpPr>
        <p:spPr>
          <a:xfrm>
            <a:off x="3537249" y="2481655"/>
            <a:ext cx="117662" cy="204507"/>
          </a:xfrm>
          <a:custGeom>
            <a:avLst/>
            <a:gdLst/>
            <a:ahLst/>
            <a:cxnLst/>
            <a:rect l="l" t="t" r="r" b="b"/>
            <a:pathLst>
              <a:path w="133350" h="231775">
                <a:moveTo>
                  <a:pt x="133350" y="762"/>
                </a:moveTo>
                <a:lnTo>
                  <a:pt x="131826" y="0"/>
                </a:lnTo>
                <a:lnTo>
                  <a:pt x="0" y="231648"/>
                </a:lnTo>
                <a:lnTo>
                  <a:pt x="1524" y="231648"/>
                </a:lnTo>
                <a:lnTo>
                  <a:pt x="133350" y="7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01" name="object 101"/>
          <p:cNvSpPr/>
          <p:nvPr/>
        </p:nvSpPr>
        <p:spPr>
          <a:xfrm>
            <a:off x="3529854" y="2480309"/>
            <a:ext cx="136151" cy="210671"/>
          </a:xfrm>
          <a:custGeom>
            <a:avLst/>
            <a:gdLst/>
            <a:ahLst/>
            <a:cxnLst/>
            <a:rect l="l" t="t" r="r" b="b"/>
            <a:pathLst>
              <a:path w="154304" h="238760">
                <a:moveTo>
                  <a:pt x="153923" y="6095"/>
                </a:moveTo>
                <a:lnTo>
                  <a:pt x="142493" y="0"/>
                </a:lnTo>
                <a:lnTo>
                  <a:pt x="128015" y="0"/>
                </a:lnTo>
                <a:lnTo>
                  <a:pt x="0" y="222504"/>
                </a:lnTo>
                <a:lnTo>
                  <a:pt x="7619" y="234696"/>
                </a:lnTo>
                <a:lnTo>
                  <a:pt x="19811" y="238506"/>
                </a:lnTo>
                <a:lnTo>
                  <a:pt x="153923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02" name="object 102"/>
          <p:cNvSpPr/>
          <p:nvPr/>
        </p:nvSpPr>
        <p:spPr>
          <a:xfrm>
            <a:off x="3562126" y="2317600"/>
            <a:ext cx="93009" cy="161365"/>
          </a:xfrm>
          <a:custGeom>
            <a:avLst/>
            <a:gdLst/>
            <a:ahLst/>
            <a:cxnLst/>
            <a:rect l="l" t="t" r="r" b="b"/>
            <a:pathLst>
              <a:path w="105410" h="182880">
                <a:moveTo>
                  <a:pt x="105156" y="182118"/>
                </a:moveTo>
                <a:lnTo>
                  <a:pt x="762" y="0"/>
                </a:lnTo>
                <a:lnTo>
                  <a:pt x="0" y="762"/>
                </a:lnTo>
                <a:lnTo>
                  <a:pt x="103632" y="182880"/>
                </a:lnTo>
                <a:lnTo>
                  <a:pt x="105156" y="1821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03" name="object 103"/>
          <p:cNvSpPr/>
          <p:nvPr/>
        </p:nvSpPr>
        <p:spPr>
          <a:xfrm>
            <a:off x="3551368" y="2310878"/>
            <a:ext cx="105335" cy="169769"/>
          </a:xfrm>
          <a:custGeom>
            <a:avLst/>
            <a:gdLst/>
            <a:ahLst/>
            <a:cxnLst/>
            <a:rect l="l" t="t" r="r" b="b"/>
            <a:pathLst>
              <a:path w="119379" h="192405">
                <a:moveTo>
                  <a:pt x="118872" y="167639"/>
                </a:moveTo>
                <a:lnTo>
                  <a:pt x="22098" y="0"/>
                </a:lnTo>
                <a:lnTo>
                  <a:pt x="0" y="12191"/>
                </a:lnTo>
                <a:lnTo>
                  <a:pt x="103632" y="192023"/>
                </a:lnTo>
                <a:lnTo>
                  <a:pt x="118110" y="192023"/>
                </a:lnTo>
                <a:lnTo>
                  <a:pt x="118872" y="1676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04" name="object 104"/>
          <p:cNvSpPr/>
          <p:nvPr/>
        </p:nvSpPr>
        <p:spPr>
          <a:xfrm>
            <a:off x="3298563" y="2273225"/>
            <a:ext cx="188259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05" name="object 105"/>
          <p:cNvSpPr/>
          <p:nvPr/>
        </p:nvSpPr>
        <p:spPr>
          <a:xfrm>
            <a:off x="3297219" y="2261795"/>
            <a:ext cx="191060" cy="22971"/>
          </a:xfrm>
          <a:custGeom>
            <a:avLst/>
            <a:gdLst/>
            <a:ahLst/>
            <a:cxnLst/>
            <a:rect l="l" t="t" r="r" b="b"/>
            <a:pathLst>
              <a:path w="216535" h="26035">
                <a:moveTo>
                  <a:pt x="216408" y="25908"/>
                </a:moveTo>
                <a:lnTo>
                  <a:pt x="216408" y="0"/>
                </a:lnTo>
                <a:lnTo>
                  <a:pt x="12954" y="0"/>
                </a:lnTo>
                <a:lnTo>
                  <a:pt x="0" y="12954"/>
                </a:lnTo>
                <a:lnTo>
                  <a:pt x="7620" y="25908"/>
                </a:lnTo>
                <a:lnTo>
                  <a:pt x="216408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06" name="object 106"/>
          <p:cNvSpPr/>
          <p:nvPr/>
        </p:nvSpPr>
        <p:spPr>
          <a:xfrm>
            <a:off x="3178885" y="2274570"/>
            <a:ext cx="117101" cy="204507"/>
          </a:xfrm>
          <a:custGeom>
            <a:avLst/>
            <a:gdLst/>
            <a:ahLst/>
            <a:cxnLst/>
            <a:rect l="l" t="t" r="r" b="b"/>
            <a:pathLst>
              <a:path w="132714" h="231775">
                <a:moveTo>
                  <a:pt x="132587" y="762"/>
                </a:moveTo>
                <a:lnTo>
                  <a:pt x="131825" y="0"/>
                </a:lnTo>
                <a:lnTo>
                  <a:pt x="0" y="230886"/>
                </a:lnTo>
                <a:lnTo>
                  <a:pt x="761" y="231648"/>
                </a:lnTo>
                <a:lnTo>
                  <a:pt x="132587" y="7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07" name="object 107"/>
          <p:cNvSpPr/>
          <p:nvPr/>
        </p:nvSpPr>
        <p:spPr>
          <a:xfrm>
            <a:off x="3168128" y="2270536"/>
            <a:ext cx="136151" cy="210110"/>
          </a:xfrm>
          <a:custGeom>
            <a:avLst/>
            <a:gdLst/>
            <a:ahLst/>
            <a:cxnLst/>
            <a:rect l="l" t="t" r="r" b="b"/>
            <a:pathLst>
              <a:path w="154304" h="238125">
                <a:moveTo>
                  <a:pt x="153924" y="16002"/>
                </a:moveTo>
                <a:lnTo>
                  <a:pt x="146304" y="3047"/>
                </a:lnTo>
                <a:lnTo>
                  <a:pt x="133350" y="0"/>
                </a:lnTo>
                <a:lnTo>
                  <a:pt x="0" y="231647"/>
                </a:lnTo>
                <a:lnTo>
                  <a:pt x="10668" y="237744"/>
                </a:lnTo>
                <a:lnTo>
                  <a:pt x="25146" y="237744"/>
                </a:lnTo>
                <a:lnTo>
                  <a:pt x="153924" y="160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08" name="object 108"/>
          <p:cNvSpPr txBox="1"/>
          <p:nvPr/>
        </p:nvSpPr>
        <p:spPr>
          <a:xfrm>
            <a:off x="4501627" y="2636129"/>
            <a:ext cx="93009" cy="10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706" b="1" dirty="0">
                <a:latin typeface="Arial"/>
                <a:cs typeface="Arial"/>
              </a:rPr>
              <a:t>O</a:t>
            </a:r>
            <a:endParaRPr sz="706">
              <a:latin typeface="Arial"/>
              <a:cs typeface="Arial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4190777" y="2481655"/>
            <a:ext cx="117101" cy="204507"/>
          </a:xfrm>
          <a:custGeom>
            <a:avLst/>
            <a:gdLst/>
            <a:ahLst/>
            <a:cxnLst/>
            <a:rect l="l" t="t" r="r" b="b"/>
            <a:pathLst>
              <a:path w="132714" h="231775">
                <a:moveTo>
                  <a:pt x="132587" y="231648"/>
                </a:moveTo>
                <a:lnTo>
                  <a:pt x="761" y="0"/>
                </a:lnTo>
                <a:lnTo>
                  <a:pt x="0" y="762"/>
                </a:lnTo>
                <a:lnTo>
                  <a:pt x="131825" y="231648"/>
                </a:lnTo>
                <a:lnTo>
                  <a:pt x="132587" y="2316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10" name="object 110"/>
          <p:cNvSpPr/>
          <p:nvPr/>
        </p:nvSpPr>
        <p:spPr>
          <a:xfrm>
            <a:off x="4180018" y="2480309"/>
            <a:ext cx="136151" cy="210671"/>
          </a:xfrm>
          <a:custGeom>
            <a:avLst/>
            <a:gdLst/>
            <a:ahLst/>
            <a:cxnLst/>
            <a:rect l="l" t="t" r="r" b="b"/>
            <a:pathLst>
              <a:path w="154304" h="238760">
                <a:moveTo>
                  <a:pt x="153924" y="222503"/>
                </a:moveTo>
                <a:lnTo>
                  <a:pt x="25146" y="0"/>
                </a:lnTo>
                <a:lnTo>
                  <a:pt x="10668" y="0"/>
                </a:lnTo>
                <a:lnTo>
                  <a:pt x="0" y="6095"/>
                </a:lnTo>
                <a:lnTo>
                  <a:pt x="133350" y="238505"/>
                </a:lnTo>
                <a:lnTo>
                  <a:pt x="146304" y="234695"/>
                </a:lnTo>
                <a:lnTo>
                  <a:pt x="153924" y="2225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11" name="object 111"/>
          <p:cNvSpPr/>
          <p:nvPr/>
        </p:nvSpPr>
        <p:spPr>
          <a:xfrm>
            <a:off x="4310455" y="2687731"/>
            <a:ext cx="188259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12" name="object 112"/>
          <p:cNvSpPr/>
          <p:nvPr/>
        </p:nvSpPr>
        <p:spPr>
          <a:xfrm>
            <a:off x="4309111" y="2676637"/>
            <a:ext cx="191060" cy="22412"/>
          </a:xfrm>
          <a:custGeom>
            <a:avLst/>
            <a:gdLst/>
            <a:ahLst/>
            <a:cxnLst/>
            <a:rect l="l" t="t" r="r" b="b"/>
            <a:pathLst>
              <a:path w="216535" h="25400">
                <a:moveTo>
                  <a:pt x="216408" y="25146"/>
                </a:moveTo>
                <a:lnTo>
                  <a:pt x="216408" y="0"/>
                </a:lnTo>
                <a:lnTo>
                  <a:pt x="7620" y="0"/>
                </a:lnTo>
                <a:lnTo>
                  <a:pt x="0" y="12192"/>
                </a:lnTo>
                <a:lnTo>
                  <a:pt x="12954" y="25146"/>
                </a:lnTo>
                <a:lnTo>
                  <a:pt x="216408" y="25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13" name="object 113"/>
          <p:cNvSpPr/>
          <p:nvPr/>
        </p:nvSpPr>
        <p:spPr>
          <a:xfrm>
            <a:off x="4575362" y="2481654"/>
            <a:ext cx="91887" cy="159124"/>
          </a:xfrm>
          <a:custGeom>
            <a:avLst/>
            <a:gdLst/>
            <a:ahLst/>
            <a:cxnLst/>
            <a:rect l="l" t="t" r="r" b="b"/>
            <a:pathLst>
              <a:path w="104139" h="180339">
                <a:moveTo>
                  <a:pt x="103632" y="762"/>
                </a:moveTo>
                <a:lnTo>
                  <a:pt x="102108" y="0"/>
                </a:lnTo>
                <a:lnTo>
                  <a:pt x="0" y="179832"/>
                </a:lnTo>
                <a:lnTo>
                  <a:pt x="1524" y="179832"/>
                </a:lnTo>
                <a:lnTo>
                  <a:pt x="103632" y="7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14" name="object 114"/>
          <p:cNvSpPr/>
          <p:nvPr/>
        </p:nvSpPr>
        <p:spPr>
          <a:xfrm>
            <a:off x="4564603" y="2480310"/>
            <a:ext cx="106456" cy="167528"/>
          </a:xfrm>
          <a:custGeom>
            <a:avLst/>
            <a:gdLst/>
            <a:ahLst/>
            <a:cxnLst/>
            <a:rect l="l" t="t" r="r" b="b"/>
            <a:pathLst>
              <a:path w="120650" h="189864">
                <a:moveTo>
                  <a:pt x="120396" y="19050"/>
                </a:moveTo>
                <a:lnTo>
                  <a:pt x="116586" y="0"/>
                </a:lnTo>
                <a:lnTo>
                  <a:pt x="102108" y="0"/>
                </a:lnTo>
                <a:lnTo>
                  <a:pt x="0" y="176784"/>
                </a:lnTo>
                <a:lnTo>
                  <a:pt x="22098" y="189738"/>
                </a:lnTo>
                <a:lnTo>
                  <a:pt x="120396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15" name="object 115"/>
          <p:cNvSpPr/>
          <p:nvPr/>
        </p:nvSpPr>
        <p:spPr>
          <a:xfrm>
            <a:off x="4549139" y="2274570"/>
            <a:ext cx="117662" cy="204507"/>
          </a:xfrm>
          <a:custGeom>
            <a:avLst/>
            <a:gdLst/>
            <a:ahLst/>
            <a:cxnLst/>
            <a:rect l="l" t="t" r="r" b="b"/>
            <a:pathLst>
              <a:path w="133350" h="231775">
                <a:moveTo>
                  <a:pt x="133350" y="230886"/>
                </a:moveTo>
                <a:lnTo>
                  <a:pt x="1524" y="0"/>
                </a:lnTo>
                <a:lnTo>
                  <a:pt x="0" y="762"/>
                </a:lnTo>
                <a:lnTo>
                  <a:pt x="131826" y="231647"/>
                </a:lnTo>
                <a:lnTo>
                  <a:pt x="133350" y="2308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16" name="object 116"/>
          <p:cNvSpPr/>
          <p:nvPr/>
        </p:nvSpPr>
        <p:spPr>
          <a:xfrm>
            <a:off x="4541743" y="2270536"/>
            <a:ext cx="134471" cy="210110"/>
          </a:xfrm>
          <a:custGeom>
            <a:avLst/>
            <a:gdLst/>
            <a:ahLst/>
            <a:cxnLst/>
            <a:rect l="l" t="t" r="r" b="b"/>
            <a:pathLst>
              <a:path w="152400" h="238125">
                <a:moveTo>
                  <a:pt x="152400" y="228599"/>
                </a:moveTo>
                <a:lnTo>
                  <a:pt x="19812" y="0"/>
                </a:lnTo>
                <a:lnTo>
                  <a:pt x="6857" y="3047"/>
                </a:lnTo>
                <a:lnTo>
                  <a:pt x="0" y="16001"/>
                </a:lnTo>
                <a:lnTo>
                  <a:pt x="128016" y="237743"/>
                </a:lnTo>
                <a:lnTo>
                  <a:pt x="142494" y="237743"/>
                </a:lnTo>
                <a:lnTo>
                  <a:pt x="152400" y="2285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17" name="object 117"/>
          <p:cNvSpPr/>
          <p:nvPr/>
        </p:nvSpPr>
        <p:spPr>
          <a:xfrm>
            <a:off x="4310455" y="2272553"/>
            <a:ext cx="236444" cy="1681"/>
          </a:xfrm>
          <a:custGeom>
            <a:avLst/>
            <a:gdLst/>
            <a:ahLst/>
            <a:cxnLst/>
            <a:rect l="l" t="t" r="r" b="b"/>
            <a:pathLst>
              <a:path w="267970" h="1905">
                <a:moveTo>
                  <a:pt x="0" y="1524"/>
                </a:moveTo>
                <a:lnTo>
                  <a:pt x="267462" y="1524"/>
                </a:lnTo>
                <a:lnTo>
                  <a:pt x="267462" y="0"/>
                </a:lnTo>
                <a:lnTo>
                  <a:pt x="0" y="0"/>
                </a:lnTo>
                <a:lnTo>
                  <a:pt x="0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18" name="object 118"/>
          <p:cNvSpPr/>
          <p:nvPr/>
        </p:nvSpPr>
        <p:spPr>
          <a:xfrm>
            <a:off x="4302386" y="2261795"/>
            <a:ext cx="245409" cy="22971"/>
          </a:xfrm>
          <a:custGeom>
            <a:avLst/>
            <a:gdLst/>
            <a:ahLst/>
            <a:cxnLst/>
            <a:rect l="l" t="t" r="r" b="b"/>
            <a:pathLst>
              <a:path w="278129" h="26035">
                <a:moveTo>
                  <a:pt x="0" y="25907"/>
                </a:moveTo>
                <a:lnTo>
                  <a:pt x="278130" y="25907"/>
                </a:lnTo>
                <a:lnTo>
                  <a:pt x="278130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19" name="object 119"/>
          <p:cNvSpPr/>
          <p:nvPr/>
        </p:nvSpPr>
        <p:spPr>
          <a:xfrm>
            <a:off x="4190777" y="2274570"/>
            <a:ext cx="117101" cy="204507"/>
          </a:xfrm>
          <a:custGeom>
            <a:avLst/>
            <a:gdLst/>
            <a:ahLst/>
            <a:cxnLst/>
            <a:rect l="l" t="t" r="r" b="b"/>
            <a:pathLst>
              <a:path w="132714" h="231775">
                <a:moveTo>
                  <a:pt x="132587" y="762"/>
                </a:moveTo>
                <a:lnTo>
                  <a:pt x="131825" y="0"/>
                </a:lnTo>
                <a:lnTo>
                  <a:pt x="0" y="230886"/>
                </a:lnTo>
                <a:lnTo>
                  <a:pt x="761" y="231648"/>
                </a:lnTo>
                <a:lnTo>
                  <a:pt x="132587" y="7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20" name="object 120"/>
          <p:cNvSpPr/>
          <p:nvPr/>
        </p:nvSpPr>
        <p:spPr>
          <a:xfrm>
            <a:off x="4189430" y="2261794"/>
            <a:ext cx="119903" cy="218515"/>
          </a:xfrm>
          <a:custGeom>
            <a:avLst/>
            <a:gdLst/>
            <a:ahLst/>
            <a:cxnLst/>
            <a:rect l="l" t="t" r="r" b="b"/>
            <a:pathLst>
              <a:path w="135889" h="247650">
                <a:moveTo>
                  <a:pt x="135635" y="12954"/>
                </a:moveTo>
                <a:lnTo>
                  <a:pt x="128015" y="0"/>
                </a:lnTo>
                <a:lnTo>
                  <a:pt x="0" y="221742"/>
                </a:lnTo>
                <a:lnTo>
                  <a:pt x="0" y="247650"/>
                </a:lnTo>
                <a:lnTo>
                  <a:pt x="14477" y="247650"/>
                </a:lnTo>
                <a:lnTo>
                  <a:pt x="122681" y="60960"/>
                </a:lnTo>
                <a:lnTo>
                  <a:pt x="135635" y="129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21" name="object 121"/>
          <p:cNvSpPr txBox="1"/>
          <p:nvPr/>
        </p:nvSpPr>
        <p:spPr>
          <a:xfrm>
            <a:off x="1465281" y="2875486"/>
            <a:ext cx="93009" cy="10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706" b="1" dirty="0">
                <a:latin typeface="Arial"/>
                <a:cs typeface="Arial"/>
              </a:rPr>
              <a:t>O</a:t>
            </a:r>
            <a:endParaRPr sz="706">
              <a:latin typeface="Arial"/>
              <a:cs typeface="Arial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1511449" y="2689412"/>
            <a:ext cx="0" cy="187699"/>
          </a:xfrm>
          <a:custGeom>
            <a:avLst/>
            <a:gdLst/>
            <a:ahLst/>
            <a:cxnLst/>
            <a:rect l="l" t="t" r="r" b="b"/>
            <a:pathLst>
              <a:path h="212725">
                <a:moveTo>
                  <a:pt x="0" y="0"/>
                </a:moveTo>
                <a:lnTo>
                  <a:pt x="0" y="21259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23" name="object 123"/>
          <p:cNvSpPr/>
          <p:nvPr/>
        </p:nvSpPr>
        <p:spPr>
          <a:xfrm>
            <a:off x="1500020" y="2687395"/>
            <a:ext cx="22971" cy="191621"/>
          </a:xfrm>
          <a:custGeom>
            <a:avLst/>
            <a:gdLst/>
            <a:ahLst/>
            <a:cxnLst/>
            <a:rect l="l" t="t" r="r" b="b"/>
            <a:pathLst>
              <a:path w="26034" h="217170">
                <a:moveTo>
                  <a:pt x="25908" y="217170"/>
                </a:moveTo>
                <a:lnTo>
                  <a:pt x="25908" y="0"/>
                </a:lnTo>
                <a:lnTo>
                  <a:pt x="12954" y="0"/>
                </a:lnTo>
                <a:lnTo>
                  <a:pt x="0" y="12954"/>
                </a:lnTo>
                <a:lnTo>
                  <a:pt x="0" y="217170"/>
                </a:lnTo>
                <a:lnTo>
                  <a:pt x="25908" y="2171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24" name="object 124"/>
          <p:cNvSpPr txBox="1"/>
          <p:nvPr/>
        </p:nvSpPr>
        <p:spPr>
          <a:xfrm>
            <a:off x="1225924" y="2396771"/>
            <a:ext cx="156322" cy="10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706" b="1" spc="-9" dirty="0">
                <a:latin typeface="Arial"/>
                <a:cs typeface="Arial"/>
              </a:rPr>
              <a:t>OH</a:t>
            </a:r>
            <a:endParaRPr sz="706">
              <a:latin typeface="Arial"/>
              <a:cs typeface="Arial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1272427" y="2497790"/>
            <a:ext cx="0" cy="188259"/>
          </a:xfrm>
          <a:custGeom>
            <a:avLst/>
            <a:gdLst/>
            <a:ahLst/>
            <a:cxnLst/>
            <a:rect l="l" t="t" r="r" b="b"/>
            <a:pathLst>
              <a:path h="213360">
                <a:moveTo>
                  <a:pt x="0" y="0"/>
                </a:moveTo>
                <a:lnTo>
                  <a:pt x="0" y="2133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26" name="object 126"/>
          <p:cNvSpPr txBox="1"/>
          <p:nvPr/>
        </p:nvSpPr>
        <p:spPr>
          <a:xfrm>
            <a:off x="771413" y="2396771"/>
            <a:ext cx="214032" cy="10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tabLst>
                <a:tab pos="202277" algn="l"/>
              </a:tabLst>
            </a:pPr>
            <a:r>
              <a:rPr sz="706" b="1" u="heavy" dirty="0">
                <a:latin typeface="Arial"/>
                <a:cs typeface="Arial"/>
              </a:rPr>
              <a:t> 	</a:t>
            </a:r>
            <a:endParaRPr sz="706">
              <a:latin typeface="Arial"/>
              <a:cs typeface="Arial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1261333" y="2495774"/>
            <a:ext cx="22412" cy="191621"/>
          </a:xfrm>
          <a:custGeom>
            <a:avLst/>
            <a:gdLst/>
            <a:ahLst/>
            <a:cxnLst/>
            <a:rect l="l" t="t" r="r" b="b"/>
            <a:pathLst>
              <a:path w="25400" h="217169">
                <a:moveTo>
                  <a:pt x="25146" y="204978"/>
                </a:moveTo>
                <a:lnTo>
                  <a:pt x="25146" y="0"/>
                </a:lnTo>
                <a:lnTo>
                  <a:pt x="0" y="0"/>
                </a:lnTo>
                <a:lnTo>
                  <a:pt x="0" y="217170"/>
                </a:lnTo>
                <a:lnTo>
                  <a:pt x="12954" y="217170"/>
                </a:lnTo>
                <a:lnTo>
                  <a:pt x="25146" y="2049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28" name="object 128"/>
          <p:cNvSpPr/>
          <p:nvPr/>
        </p:nvSpPr>
        <p:spPr>
          <a:xfrm>
            <a:off x="2524013" y="2082950"/>
            <a:ext cx="0" cy="189379"/>
          </a:xfrm>
          <a:custGeom>
            <a:avLst/>
            <a:gdLst/>
            <a:ahLst/>
            <a:cxnLst/>
            <a:rect l="l" t="t" r="r" b="b"/>
            <a:pathLst>
              <a:path h="214630">
                <a:moveTo>
                  <a:pt x="0" y="0"/>
                </a:moveTo>
                <a:lnTo>
                  <a:pt x="0" y="21412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29" name="object 129"/>
          <p:cNvSpPr/>
          <p:nvPr/>
        </p:nvSpPr>
        <p:spPr>
          <a:xfrm>
            <a:off x="2512583" y="2131358"/>
            <a:ext cx="22971" cy="142315"/>
          </a:xfrm>
          <a:custGeom>
            <a:avLst/>
            <a:gdLst/>
            <a:ahLst/>
            <a:cxnLst/>
            <a:rect l="l" t="t" r="r" b="b"/>
            <a:pathLst>
              <a:path w="26035" h="161289">
                <a:moveTo>
                  <a:pt x="25908" y="160782"/>
                </a:moveTo>
                <a:lnTo>
                  <a:pt x="25908" y="0"/>
                </a:lnTo>
                <a:lnTo>
                  <a:pt x="0" y="0"/>
                </a:lnTo>
                <a:lnTo>
                  <a:pt x="0" y="147828"/>
                </a:lnTo>
                <a:lnTo>
                  <a:pt x="12954" y="160782"/>
                </a:lnTo>
                <a:lnTo>
                  <a:pt x="25908" y="1607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30" name="object 130"/>
          <p:cNvSpPr txBox="1"/>
          <p:nvPr/>
        </p:nvSpPr>
        <p:spPr>
          <a:xfrm>
            <a:off x="2238487" y="2461317"/>
            <a:ext cx="156322" cy="10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706" b="1" spc="-9" dirty="0">
                <a:latin typeface="Arial"/>
                <a:cs typeface="Arial"/>
              </a:rPr>
              <a:t>OH</a:t>
            </a:r>
            <a:endParaRPr sz="706">
              <a:latin typeface="Arial"/>
              <a:cs typeface="Arial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2284991" y="2275242"/>
            <a:ext cx="0" cy="187699"/>
          </a:xfrm>
          <a:custGeom>
            <a:avLst/>
            <a:gdLst/>
            <a:ahLst/>
            <a:cxnLst/>
            <a:rect l="l" t="t" r="r" b="b"/>
            <a:pathLst>
              <a:path h="212725">
                <a:moveTo>
                  <a:pt x="0" y="0"/>
                </a:moveTo>
                <a:lnTo>
                  <a:pt x="0" y="21259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32" name="object 132"/>
          <p:cNvSpPr txBox="1"/>
          <p:nvPr/>
        </p:nvSpPr>
        <p:spPr>
          <a:xfrm>
            <a:off x="2697704" y="2461317"/>
            <a:ext cx="187138" cy="10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tabLst>
                <a:tab pos="175381" algn="l"/>
              </a:tabLst>
            </a:pPr>
            <a:r>
              <a:rPr sz="706" b="1" u="sng" dirty="0">
                <a:latin typeface="Arial"/>
                <a:cs typeface="Arial"/>
              </a:rPr>
              <a:t> 	</a:t>
            </a:r>
            <a:endParaRPr sz="706">
              <a:latin typeface="Arial"/>
              <a:cs typeface="Arial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2273897" y="2273226"/>
            <a:ext cx="22412" cy="191060"/>
          </a:xfrm>
          <a:custGeom>
            <a:avLst/>
            <a:gdLst/>
            <a:ahLst/>
            <a:cxnLst/>
            <a:rect l="l" t="t" r="r" b="b"/>
            <a:pathLst>
              <a:path w="25400" h="216535">
                <a:moveTo>
                  <a:pt x="25145" y="216408"/>
                </a:moveTo>
                <a:lnTo>
                  <a:pt x="25145" y="12954"/>
                </a:lnTo>
                <a:lnTo>
                  <a:pt x="12191" y="0"/>
                </a:lnTo>
                <a:lnTo>
                  <a:pt x="0" y="0"/>
                </a:lnTo>
                <a:lnTo>
                  <a:pt x="0" y="216408"/>
                </a:lnTo>
                <a:lnTo>
                  <a:pt x="25145" y="2164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34" name="object 134"/>
          <p:cNvSpPr txBox="1"/>
          <p:nvPr/>
        </p:nvSpPr>
        <p:spPr>
          <a:xfrm>
            <a:off x="2241177" y="2875486"/>
            <a:ext cx="322169" cy="10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706" b="1" spc="-4" dirty="0">
                <a:latin typeface="Arial"/>
                <a:cs typeface="Arial"/>
              </a:rPr>
              <a:t>CH</a:t>
            </a:r>
            <a:r>
              <a:rPr sz="794" b="1" spc="-6" baseline="-18518" dirty="0">
                <a:latin typeface="Arial"/>
                <a:cs typeface="Arial"/>
              </a:rPr>
              <a:t>2</a:t>
            </a:r>
            <a:r>
              <a:rPr sz="706" b="1" spc="-9" dirty="0">
                <a:latin typeface="Arial"/>
                <a:cs typeface="Arial"/>
              </a:rPr>
              <a:t>OH</a:t>
            </a:r>
            <a:endParaRPr sz="706">
              <a:latin typeface="Arial"/>
              <a:cs typeface="Arial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2284991" y="2689412"/>
            <a:ext cx="0" cy="187699"/>
          </a:xfrm>
          <a:custGeom>
            <a:avLst/>
            <a:gdLst/>
            <a:ahLst/>
            <a:cxnLst/>
            <a:rect l="l" t="t" r="r" b="b"/>
            <a:pathLst>
              <a:path h="212725">
                <a:moveTo>
                  <a:pt x="0" y="0"/>
                </a:moveTo>
                <a:lnTo>
                  <a:pt x="0" y="21259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36" name="object 136"/>
          <p:cNvSpPr/>
          <p:nvPr/>
        </p:nvSpPr>
        <p:spPr>
          <a:xfrm>
            <a:off x="2273897" y="2687395"/>
            <a:ext cx="22412" cy="191621"/>
          </a:xfrm>
          <a:custGeom>
            <a:avLst/>
            <a:gdLst/>
            <a:ahLst/>
            <a:cxnLst/>
            <a:rect l="l" t="t" r="r" b="b"/>
            <a:pathLst>
              <a:path w="25400" h="217170">
                <a:moveTo>
                  <a:pt x="25145" y="217170"/>
                </a:moveTo>
                <a:lnTo>
                  <a:pt x="25145" y="12954"/>
                </a:lnTo>
                <a:lnTo>
                  <a:pt x="12191" y="0"/>
                </a:lnTo>
                <a:lnTo>
                  <a:pt x="0" y="0"/>
                </a:lnTo>
                <a:lnTo>
                  <a:pt x="0" y="217170"/>
                </a:lnTo>
                <a:lnTo>
                  <a:pt x="25145" y="2171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37" name="object 137"/>
          <p:cNvSpPr txBox="1"/>
          <p:nvPr/>
        </p:nvSpPr>
        <p:spPr>
          <a:xfrm>
            <a:off x="3489736" y="2875486"/>
            <a:ext cx="156322" cy="10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706" b="1" spc="-9" dirty="0">
                <a:latin typeface="Arial"/>
                <a:cs typeface="Arial"/>
              </a:rPr>
              <a:t>OH</a:t>
            </a:r>
            <a:endParaRPr sz="706">
              <a:latin typeface="Arial"/>
              <a:cs typeface="Arial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3536240" y="2689412"/>
            <a:ext cx="0" cy="187699"/>
          </a:xfrm>
          <a:custGeom>
            <a:avLst/>
            <a:gdLst/>
            <a:ahLst/>
            <a:cxnLst/>
            <a:rect l="l" t="t" r="r" b="b"/>
            <a:pathLst>
              <a:path h="212725">
                <a:moveTo>
                  <a:pt x="0" y="0"/>
                </a:moveTo>
                <a:lnTo>
                  <a:pt x="0" y="21259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39" name="object 139"/>
          <p:cNvSpPr/>
          <p:nvPr/>
        </p:nvSpPr>
        <p:spPr>
          <a:xfrm>
            <a:off x="3525145" y="2687395"/>
            <a:ext cx="22412" cy="191621"/>
          </a:xfrm>
          <a:custGeom>
            <a:avLst/>
            <a:gdLst/>
            <a:ahLst/>
            <a:cxnLst/>
            <a:rect l="l" t="t" r="r" b="b"/>
            <a:pathLst>
              <a:path w="25400" h="217170">
                <a:moveTo>
                  <a:pt x="25146" y="217170"/>
                </a:moveTo>
                <a:lnTo>
                  <a:pt x="25146" y="0"/>
                </a:lnTo>
                <a:lnTo>
                  <a:pt x="12954" y="0"/>
                </a:lnTo>
                <a:lnTo>
                  <a:pt x="0" y="12954"/>
                </a:lnTo>
                <a:lnTo>
                  <a:pt x="0" y="217170"/>
                </a:lnTo>
                <a:lnTo>
                  <a:pt x="25146" y="2171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40" name="object 140"/>
          <p:cNvSpPr txBox="1"/>
          <p:nvPr/>
        </p:nvSpPr>
        <p:spPr>
          <a:xfrm>
            <a:off x="3250378" y="2396771"/>
            <a:ext cx="157443" cy="10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706" b="1" spc="-4" dirty="0">
                <a:latin typeface="Arial"/>
                <a:cs typeface="Arial"/>
              </a:rPr>
              <a:t>OH</a:t>
            </a:r>
            <a:endParaRPr sz="706">
              <a:latin typeface="Arial"/>
              <a:cs typeface="Arial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3297218" y="2497790"/>
            <a:ext cx="0" cy="188259"/>
          </a:xfrm>
          <a:custGeom>
            <a:avLst/>
            <a:gdLst/>
            <a:ahLst/>
            <a:cxnLst/>
            <a:rect l="l" t="t" r="r" b="b"/>
            <a:pathLst>
              <a:path h="213360">
                <a:moveTo>
                  <a:pt x="0" y="0"/>
                </a:moveTo>
                <a:lnTo>
                  <a:pt x="0" y="2133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42" name="object 142"/>
          <p:cNvSpPr/>
          <p:nvPr/>
        </p:nvSpPr>
        <p:spPr>
          <a:xfrm>
            <a:off x="3285789" y="2495774"/>
            <a:ext cx="22971" cy="191621"/>
          </a:xfrm>
          <a:custGeom>
            <a:avLst/>
            <a:gdLst/>
            <a:ahLst/>
            <a:cxnLst/>
            <a:rect l="l" t="t" r="r" b="b"/>
            <a:pathLst>
              <a:path w="26035" h="217169">
                <a:moveTo>
                  <a:pt x="25908" y="204978"/>
                </a:moveTo>
                <a:lnTo>
                  <a:pt x="25908" y="0"/>
                </a:lnTo>
                <a:lnTo>
                  <a:pt x="0" y="0"/>
                </a:lnTo>
                <a:lnTo>
                  <a:pt x="0" y="217170"/>
                </a:lnTo>
                <a:lnTo>
                  <a:pt x="12954" y="217170"/>
                </a:lnTo>
                <a:lnTo>
                  <a:pt x="25908" y="2049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43" name="object 143"/>
          <p:cNvSpPr/>
          <p:nvPr/>
        </p:nvSpPr>
        <p:spPr>
          <a:xfrm>
            <a:off x="4548131" y="2084294"/>
            <a:ext cx="0" cy="187699"/>
          </a:xfrm>
          <a:custGeom>
            <a:avLst/>
            <a:gdLst/>
            <a:ahLst/>
            <a:cxnLst/>
            <a:rect l="l" t="t" r="r" b="b"/>
            <a:pathLst>
              <a:path h="212725">
                <a:moveTo>
                  <a:pt x="0" y="0"/>
                </a:moveTo>
                <a:lnTo>
                  <a:pt x="0" y="21259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44" name="object 144"/>
          <p:cNvSpPr/>
          <p:nvPr/>
        </p:nvSpPr>
        <p:spPr>
          <a:xfrm>
            <a:off x="4537038" y="2131358"/>
            <a:ext cx="22412" cy="142315"/>
          </a:xfrm>
          <a:custGeom>
            <a:avLst/>
            <a:gdLst/>
            <a:ahLst/>
            <a:cxnLst/>
            <a:rect l="l" t="t" r="r" b="b"/>
            <a:pathLst>
              <a:path w="25400" h="161289">
                <a:moveTo>
                  <a:pt x="25146" y="160782"/>
                </a:moveTo>
                <a:lnTo>
                  <a:pt x="25146" y="0"/>
                </a:lnTo>
                <a:lnTo>
                  <a:pt x="0" y="0"/>
                </a:lnTo>
                <a:lnTo>
                  <a:pt x="0" y="147828"/>
                </a:lnTo>
                <a:lnTo>
                  <a:pt x="12192" y="160782"/>
                </a:lnTo>
                <a:lnTo>
                  <a:pt x="25146" y="1607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45" name="object 145"/>
          <p:cNvSpPr txBox="1"/>
          <p:nvPr/>
        </p:nvSpPr>
        <p:spPr>
          <a:xfrm>
            <a:off x="4262269" y="2461317"/>
            <a:ext cx="157443" cy="10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706" b="1" spc="-4" dirty="0">
                <a:latin typeface="Arial"/>
                <a:cs typeface="Arial"/>
              </a:rPr>
              <a:t>OH</a:t>
            </a:r>
            <a:endParaRPr sz="706">
              <a:latin typeface="Arial"/>
              <a:cs typeface="Arial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4309110" y="2275242"/>
            <a:ext cx="0" cy="187699"/>
          </a:xfrm>
          <a:custGeom>
            <a:avLst/>
            <a:gdLst/>
            <a:ahLst/>
            <a:cxnLst/>
            <a:rect l="l" t="t" r="r" b="b"/>
            <a:pathLst>
              <a:path h="212725">
                <a:moveTo>
                  <a:pt x="0" y="0"/>
                </a:moveTo>
                <a:lnTo>
                  <a:pt x="0" y="21259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47" name="object 147"/>
          <p:cNvSpPr/>
          <p:nvPr/>
        </p:nvSpPr>
        <p:spPr>
          <a:xfrm>
            <a:off x="4297679" y="2273226"/>
            <a:ext cx="22971" cy="191060"/>
          </a:xfrm>
          <a:custGeom>
            <a:avLst/>
            <a:gdLst/>
            <a:ahLst/>
            <a:cxnLst/>
            <a:rect l="l" t="t" r="r" b="b"/>
            <a:pathLst>
              <a:path w="26035" h="216535">
                <a:moveTo>
                  <a:pt x="25908" y="216408"/>
                </a:moveTo>
                <a:lnTo>
                  <a:pt x="25908" y="12954"/>
                </a:lnTo>
                <a:lnTo>
                  <a:pt x="12954" y="0"/>
                </a:lnTo>
                <a:lnTo>
                  <a:pt x="0" y="0"/>
                </a:lnTo>
                <a:lnTo>
                  <a:pt x="0" y="216408"/>
                </a:lnTo>
                <a:lnTo>
                  <a:pt x="25908" y="2164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48" name="object 148"/>
          <p:cNvSpPr txBox="1"/>
          <p:nvPr/>
        </p:nvSpPr>
        <p:spPr>
          <a:xfrm>
            <a:off x="4163434" y="2875486"/>
            <a:ext cx="189379" cy="10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706" b="1" spc="-4" dirty="0">
                <a:latin typeface="Arial"/>
                <a:cs typeface="Arial"/>
              </a:rPr>
              <a:t>H</a:t>
            </a:r>
            <a:r>
              <a:rPr sz="794" b="1" spc="-6" baseline="-18518" dirty="0">
                <a:latin typeface="Arial"/>
                <a:cs typeface="Arial"/>
              </a:rPr>
              <a:t>2</a:t>
            </a:r>
            <a:r>
              <a:rPr sz="706" b="1" dirty="0">
                <a:latin typeface="Arial"/>
                <a:cs typeface="Arial"/>
              </a:rPr>
              <a:t>C</a:t>
            </a:r>
            <a:endParaRPr sz="706">
              <a:latin typeface="Arial"/>
              <a:cs typeface="Arial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4309110" y="2689412"/>
            <a:ext cx="0" cy="187699"/>
          </a:xfrm>
          <a:custGeom>
            <a:avLst/>
            <a:gdLst/>
            <a:ahLst/>
            <a:cxnLst/>
            <a:rect l="l" t="t" r="r" b="b"/>
            <a:pathLst>
              <a:path h="212725">
                <a:moveTo>
                  <a:pt x="0" y="0"/>
                </a:moveTo>
                <a:lnTo>
                  <a:pt x="0" y="21259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50" name="object 150"/>
          <p:cNvSpPr/>
          <p:nvPr/>
        </p:nvSpPr>
        <p:spPr>
          <a:xfrm>
            <a:off x="4297679" y="2687395"/>
            <a:ext cx="22971" cy="191621"/>
          </a:xfrm>
          <a:custGeom>
            <a:avLst/>
            <a:gdLst/>
            <a:ahLst/>
            <a:cxnLst/>
            <a:rect l="l" t="t" r="r" b="b"/>
            <a:pathLst>
              <a:path w="26035" h="217170">
                <a:moveTo>
                  <a:pt x="25908" y="217170"/>
                </a:moveTo>
                <a:lnTo>
                  <a:pt x="25908" y="12954"/>
                </a:lnTo>
                <a:lnTo>
                  <a:pt x="12954" y="0"/>
                </a:lnTo>
                <a:lnTo>
                  <a:pt x="0" y="0"/>
                </a:lnTo>
                <a:lnTo>
                  <a:pt x="0" y="217170"/>
                </a:lnTo>
                <a:lnTo>
                  <a:pt x="25908" y="2171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51" name="object 151"/>
          <p:cNvSpPr/>
          <p:nvPr/>
        </p:nvSpPr>
        <p:spPr>
          <a:xfrm>
            <a:off x="1632472" y="2361976"/>
            <a:ext cx="77321" cy="117101"/>
          </a:xfrm>
          <a:custGeom>
            <a:avLst/>
            <a:gdLst/>
            <a:ahLst/>
            <a:cxnLst/>
            <a:rect l="l" t="t" r="r" b="b"/>
            <a:pathLst>
              <a:path w="87630" h="132714">
                <a:moveTo>
                  <a:pt x="87630" y="762"/>
                </a:moveTo>
                <a:lnTo>
                  <a:pt x="86868" y="0"/>
                </a:lnTo>
                <a:lnTo>
                  <a:pt x="0" y="131826"/>
                </a:lnTo>
                <a:lnTo>
                  <a:pt x="762" y="132588"/>
                </a:lnTo>
                <a:lnTo>
                  <a:pt x="87630" y="7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52" name="object 152"/>
          <p:cNvSpPr/>
          <p:nvPr/>
        </p:nvSpPr>
        <p:spPr>
          <a:xfrm>
            <a:off x="1631128" y="2349201"/>
            <a:ext cx="86285" cy="137272"/>
          </a:xfrm>
          <a:custGeom>
            <a:avLst/>
            <a:gdLst/>
            <a:ahLst/>
            <a:cxnLst/>
            <a:rect l="l" t="t" r="r" b="b"/>
            <a:pathLst>
              <a:path w="97789" h="155575">
                <a:moveTo>
                  <a:pt x="97535" y="25908"/>
                </a:moveTo>
                <a:lnTo>
                  <a:pt x="83819" y="0"/>
                </a:lnTo>
                <a:lnTo>
                  <a:pt x="761" y="124205"/>
                </a:lnTo>
                <a:lnTo>
                  <a:pt x="0" y="148590"/>
                </a:lnTo>
                <a:lnTo>
                  <a:pt x="10667" y="155448"/>
                </a:lnTo>
                <a:lnTo>
                  <a:pt x="97535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53" name="object 153"/>
          <p:cNvSpPr txBox="1"/>
          <p:nvPr/>
        </p:nvSpPr>
        <p:spPr>
          <a:xfrm>
            <a:off x="1866003" y="2309365"/>
            <a:ext cx="93009" cy="10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706" b="1" dirty="0">
                <a:latin typeface="Arial"/>
                <a:cs typeface="Arial"/>
              </a:rPr>
              <a:t>O</a:t>
            </a:r>
            <a:endParaRPr sz="706">
              <a:latin typeface="Arial"/>
              <a:cs typeface="Arial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1712483" y="2360631"/>
            <a:ext cx="150719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706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55" name="object 155"/>
          <p:cNvSpPr/>
          <p:nvPr/>
        </p:nvSpPr>
        <p:spPr>
          <a:xfrm>
            <a:off x="1705087" y="2349200"/>
            <a:ext cx="160244" cy="22971"/>
          </a:xfrm>
          <a:custGeom>
            <a:avLst/>
            <a:gdLst/>
            <a:ahLst/>
            <a:cxnLst/>
            <a:rect l="l" t="t" r="r" b="b"/>
            <a:pathLst>
              <a:path w="181610" h="26035">
                <a:moveTo>
                  <a:pt x="181356" y="25908"/>
                </a:moveTo>
                <a:lnTo>
                  <a:pt x="181356" y="0"/>
                </a:lnTo>
                <a:lnTo>
                  <a:pt x="0" y="0"/>
                </a:lnTo>
                <a:lnTo>
                  <a:pt x="13716" y="25908"/>
                </a:lnTo>
                <a:lnTo>
                  <a:pt x="181356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56" name="object 156"/>
          <p:cNvSpPr/>
          <p:nvPr/>
        </p:nvSpPr>
        <p:spPr>
          <a:xfrm>
            <a:off x="2101774" y="2361976"/>
            <a:ext cx="62753" cy="117101"/>
          </a:xfrm>
          <a:custGeom>
            <a:avLst/>
            <a:gdLst/>
            <a:ahLst/>
            <a:cxnLst/>
            <a:rect l="l" t="t" r="r" b="b"/>
            <a:pathLst>
              <a:path w="71119" h="132714">
                <a:moveTo>
                  <a:pt x="70866" y="131826"/>
                </a:moveTo>
                <a:lnTo>
                  <a:pt x="1524" y="0"/>
                </a:lnTo>
                <a:lnTo>
                  <a:pt x="0" y="762"/>
                </a:lnTo>
                <a:lnTo>
                  <a:pt x="69342" y="132588"/>
                </a:lnTo>
                <a:lnTo>
                  <a:pt x="70866" y="1318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57" name="object 157"/>
          <p:cNvSpPr/>
          <p:nvPr/>
        </p:nvSpPr>
        <p:spPr>
          <a:xfrm>
            <a:off x="2094378" y="2349200"/>
            <a:ext cx="71718" cy="136712"/>
          </a:xfrm>
          <a:custGeom>
            <a:avLst/>
            <a:gdLst/>
            <a:ahLst/>
            <a:cxnLst/>
            <a:rect l="l" t="t" r="r" b="b"/>
            <a:pathLst>
              <a:path w="81280" h="154939">
                <a:moveTo>
                  <a:pt x="80772" y="122682"/>
                </a:moveTo>
                <a:lnTo>
                  <a:pt x="15239" y="0"/>
                </a:lnTo>
                <a:lnTo>
                  <a:pt x="0" y="25908"/>
                </a:lnTo>
                <a:lnTo>
                  <a:pt x="69342" y="154686"/>
                </a:lnTo>
                <a:lnTo>
                  <a:pt x="80010" y="148590"/>
                </a:lnTo>
                <a:lnTo>
                  <a:pt x="80772" y="1226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58" name="object 158"/>
          <p:cNvSpPr/>
          <p:nvPr/>
        </p:nvSpPr>
        <p:spPr>
          <a:xfrm>
            <a:off x="1963270" y="2360631"/>
            <a:ext cx="136151" cy="0"/>
          </a:xfrm>
          <a:custGeom>
            <a:avLst/>
            <a:gdLst/>
            <a:ahLst/>
            <a:cxnLst/>
            <a:rect l="l" t="t" r="r" b="b"/>
            <a:pathLst>
              <a:path w="154305">
                <a:moveTo>
                  <a:pt x="0" y="0"/>
                </a:moveTo>
                <a:lnTo>
                  <a:pt x="1539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59" name="object 159"/>
          <p:cNvSpPr/>
          <p:nvPr/>
        </p:nvSpPr>
        <p:spPr>
          <a:xfrm>
            <a:off x="1961926" y="2349200"/>
            <a:ext cx="146237" cy="22971"/>
          </a:xfrm>
          <a:custGeom>
            <a:avLst/>
            <a:gdLst/>
            <a:ahLst/>
            <a:cxnLst/>
            <a:rect l="l" t="t" r="r" b="b"/>
            <a:pathLst>
              <a:path w="165735" h="26035">
                <a:moveTo>
                  <a:pt x="165354" y="0"/>
                </a:moveTo>
                <a:lnTo>
                  <a:pt x="0" y="0"/>
                </a:lnTo>
                <a:lnTo>
                  <a:pt x="0" y="25908"/>
                </a:lnTo>
                <a:lnTo>
                  <a:pt x="150114" y="25908"/>
                </a:lnTo>
                <a:lnTo>
                  <a:pt x="1653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60" name="object 160"/>
          <p:cNvSpPr/>
          <p:nvPr/>
        </p:nvSpPr>
        <p:spPr>
          <a:xfrm>
            <a:off x="2644364" y="2481655"/>
            <a:ext cx="62193" cy="104215"/>
          </a:xfrm>
          <a:custGeom>
            <a:avLst/>
            <a:gdLst/>
            <a:ahLst/>
            <a:cxnLst/>
            <a:rect l="l" t="t" r="r" b="b"/>
            <a:pathLst>
              <a:path w="70485" h="118110">
                <a:moveTo>
                  <a:pt x="70104" y="117348"/>
                </a:moveTo>
                <a:lnTo>
                  <a:pt x="1524" y="0"/>
                </a:lnTo>
                <a:lnTo>
                  <a:pt x="0" y="762"/>
                </a:lnTo>
                <a:lnTo>
                  <a:pt x="69342" y="118110"/>
                </a:lnTo>
                <a:lnTo>
                  <a:pt x="70104" y="1173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61" name="object 161"/>
          <p:cNvSpPr/>
          <p:nvPr/>
        </p:nvSpPr>
        <p:spPr>
          <a:xfrm>
            <a:off x="2643691" y="2474259"/>
            <a:ext cx="70037" cy="123825"/>
          </a:xfrm>
          <a:custGeom>
            <a:avLst/>
            <a:gdLst/>
            <a:ahLst/>
            <a:cxnLst/>
            <a:rect l="l" t="t" r="r" b="b"/>
            <a:pathLst>
              <a:path w="79375" h="140335">
                <a:moveTo>
                  <a:pt x="79248" y="115062"/>
                </a:moveTo>
                <a:lnTo>
                  <a:pt x="10668" y="0"/>
                </a:lnTo>
                <a:lnTo>
                  <a:pt x="0" y="6858"/>
                </a:lnTo>
                <a:lnTo>
                  <a:pt x="0" y="32004"/>
                </a:lnTo>
                <a:lnTo>
                  <a:pt x="64770" y="140208"/>
                </a:lnTo>
                <a:lnTo>
                  <a:pt x="79248" y="1150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62" name="object 162"/>
          <p:cNvSpPr txBox="1"/>
          <p:nvPr/>
        </p:nvSpPr>
        <p:spPr>
          <a:xfrm>
            <a:off x="2876549" y="2535276"/>
            <a:ext cx="93009" cy="10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706" b="1" dirty="0">
                <a:latin typeface="Arial"/>
                <a:cs typeface="Arial"/>
              </a:rPr>
              <a:t>O</a:t>
            </a:r>
            <a:endParaRPr sz="706">
              <a:latin typeface="Arial"/>
              <a:cs typeface="Arial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2700842" y="2575784"/>
            <a:ext cx="174251" cy="22412"/>
          </a:xfrm>
          <a:custGeom>
            <a:avLst/>
            <a:gdLst/>
            <a:ahLst/>
            <a:cxnLst/>
            <a:rect l="l" t="t" r="r" b="b"/>
            <a:pathLst>
              <a:path w="197485" h="25400">
                <a:moveTo>
                  <a:pt x="197357" y="25146"/>
                </a:moveTo>
                <a:lnTo>
                  <a:pt x="197357" y="0"/>
                </a:lnTo>
                <a:lnTo>
                  <a:pt x="14477" y="0"/>
                </a:lnTo>
                <a:lnTo>
                  <a:pt x="0" y="25146"/>
                </a:lnTo>
                <a:lnTo>
                  <a:pt x="197357" y="25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64" name="object 164"/>
          <p:cNvSpPr/>
          <p:nvPr/>
        </p:nvSpPr>
        <p:spPr>
          <a:xfrm>
            <a:off x="3109633" y="2481655"/>
            <a:ext cx="66675" cy="104215"/>
          </a:xfrm>
          <a:custGeom>
            <a:avLst/>
            <a:gdLst/>
            <a:ahLst/>
            <a:cxnLst/>
            <a:rect l="l" t="t" r="r" b="b"/>
            <a:pathLst>
              <a:path w="75564" h="118110">
                <a:moveTo>
                  <a:pt x="75437" y="762"/>
                </a:moveTo>
                <a:lnTo>
                  <a:pt x="74675" y="0"/>
                </a:lnTo>
                <a:lnTo>
                  <a:pt x="0" y="117348"/>
                </a:lnTo>
                <a:lnTo>
                  <a:pt x="762" y="118110"/>
                </a:lnTo>
                <a:lnTo>
                  <a:pt x="75437" y="7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65" name="object 165"/>
          <p:cNvSpPr/>
          <p:nvPr/>
        </p:nvSpPr>
        <p:spPr>
          <a:xfrm>
            <a:off x="3102236" y="2474259"/>
            <a:ext cx="75640" cy="123825"/>
          </a:xfrm>
          <a:custGeom>
            <a:avLst/>
            <a:gdLst/>
            <a:ahLst/>
            <a:cxnLst/>
            <a:rect l="l" t="t" r="r" b="b"/>
            <a:pathLst>
              <a:path w="85725" h="140335">
                <a:moveTo>
                  <a:pt x="85343" y="6858"/>
                </a:moveTo>
                <a:lnTo>
                  <a:pt x="74675" y="0"/>
                </a:lnTo>
                <a:lnTo>
                  <a:pt x="0" y="115062"/>
                </a:lnTo>
                <a:lnTo>
                  <a:pt x="13715" y="140208"/>
                </a:lnTo>
                <a:lnTo>
                  <a:pt x="84581" y="31242"/>
                </a:lnTo>
                <a:lnTo>
                  <a:pt x="85343" y="68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66" name="object 166"/>
          <p:cNvSpPr/>
          <p:nvPr/>
        </p:nvSpPr>
        <p:spPr>
          <a:xfrm>
            <a:off x="2973145" y="2586878"/>
            <a:ext cx="13335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87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67" name="object 167"/>
          <p:cNvSpPr/>
          <p:nvPr/>
        </p:nvSpPr>
        <p:spPr>
          <a:xfrm>
            <a:off x="2971800" y="2575784"/>
            <a:ext cx="142875" cy="22412"/>
          </a:xfrm>
          <a:custGeom>
            <a:avLst/>
            <a:gdLst/>
            <a:ahLst/>
            <a:cxnLst/>
            <a:rect l="l" t="t" r="r" b="b"/>
            <a:pathLst>
              <a:path w="161925" h="25400">
                <a:moveTo>
                  <a:pt x="161543" y="25146"/>
                </a:moveTo>
                <a:lnTo>
                  <a:pt x="147827" y="0"/>
                </a:lnTo>
                <a:lnTo>
                  <a:pt x="0" y="0"/>
                </a:lnTo>
                <a:lnTo>
                  <a:pt x="0" y="25146"/>
                </a:lnTo>
                <a:lnTo>
                  <a:pt x="161543" y="25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68" name="object 168"/>
          <p:cNvSpPr/>
          <p:nvPr/>
        </p:nvSpPr>
        <p:spPr>
          <a:xfrm>
            <a:off x="3656927" y="2358614"/>
            <a:ext cx="79562" cy="120463"/>
          </a:xfrm>
          <a:custGeom>
            <a:avLst/>
            <a:gdLst/>
            <a:ahLst/>
            <a:cxnLst/>
            <a:rect l="l" t="t" r="r" b="b"/>
            <a:pathLst>
              <a:path w="90170" h="136525">
                <a:moveTo>
                  <a:pt x="89915" y="762"/>
                </a:moveTo>
                <a:lnTo>
                  <a:pt x="88391" y="0"/>
                </a:lnTo>
                <a:lnTo>
                  <a:pt x="0" y="135636"/>
                </a:lnTo>
                <a:lnTo>
                  <a:pt x="761" y="136398"/>
                </a:lnTo>
                <a:lnTo>
                  <a:pt x="89915" y="7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69" name="object 169"/>
          <p:cNvSpPr/>
          <p:nvPr/>
        </p:nvSpPr>
        <p:spPr>
          <a:xfrm>
            <a:off x="3655583" y="2345839"/>
            <a:ext cx="88526" cy="140634"/>
          </a:xfrm>
          <a:custGeom>
            <a:avLst/>
            <a:gdLst/>
            <a:ahLst/>
            <a:cxnLst/>
            <a:rect l="l" t="t" r="r" b="b"/>
            <a:pathLst>
              <a:path w="100329" h="159385">
                <a:moveTo>
                  <a:pt x="99821" y="25908"/>
                </a:moveTo>
                <a:lnTo>
                  <a:pt x="85343" y="0"/>
                </a:lnTo>
                <a:lnTo>
                  <a:pt x="761" y="128016"/>
                </a:lnTo>
                <a:lnTo>
                  <a:pt x="0" y="152400"/>
                </a:lnTo>
                <a:lnTo>
                  <a:pt x="10667" y="159258"/>
                </a:lnTo>
                <a:lnTo>
                  <a:pt x="99821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70" name="object 170"/>
          <p:cNvSpPr txBox="1"/>
          <p:nvPr/>
        </p:nvSpPr>
        <p:spPr>
          <a:xfrm>
            <a:off x="3881717" y="2306004"/>
            <a:ext cx="93009" cy="10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706" b="1" dirty="0">
                <a:latin typeface="Arial"/>
                <a:cs typeface="Arial"/>
              </a:rPr>
              <a:t>O</a:t>
            </a:r>
            <a:endParaRPr sz="706">
              <a:latin typeface="Arial"/>
              <a:cs typeface="Arial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3738954" y="2357269"/>
            <a:ext cx="140074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4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72" name="object 172"/>
          <p:cNvSpPr/>
          <p:nvPr/>
        </p:nvSpPr>
        <p:spPr>
          <a:xfrm>
            <a:off x="3730886" y="2345839"/>
            <a:ext cx="150159" cy="22971"/>
          </a:xfrm>
          <a:custGeom>
            <a:avLst/>
            <a:gdLst/>
            <a:ahLst/>
            <a:cxnLst/>
            <a:rect l="l" t="t" r="r" b="b"/>
            <a:pathLst>
              <a:path w="170179" h="26035">
                <a:moveTo>
                  <a:pt x="169925" y="25908"/>
                </a:moveTo>
                <a:lnTo>
                  <a:pt x="169925" y="0"/>
                </a:lnTo>
                <a:lnTo>
                  <a:pt x="0" y="0"/>
                </a:lnTo>
                <a:lnTo>
                  <a:pt x="14477" y="25908"/>
                </a:lnTo>
                <a:lnTo>
                  <a:pt x="169925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73" name="object 173"/>
          <p:cNvSpPr/>
          <p:nvPr/>
        </p:nvSpPr>
        <p:spPr>
          <a:xfrm>
            <a:off x="4121523" y="2358614"/>
            <a:ext cx="66675" cy="120463"/>
          </a:xfrm>
          <a:custGeom>
            <a:avLst/>
            <a:gdLst/>
            <a:ahLst/>
            <a:cxnLst/>
            <a:rect l="l" t="t" r="r" b="b"/>
            <a:pathLst>
              <a:path w="75564" h="136525">
                <a:moveTo>
                  <a:pt x="75438" y="135636"/>
                </a:moveTo>
                <a:lnTo>
                  <a:pt x="762" y="0"/>
                </a:lnTo>
                <a:lnTo>
                  <a:pt x="0" y="762"/>
                </a:lnTo>
                <a:lnTo>
                  <a:pt x="74676" y="136398"/>
                </a:lnTo>
                <a:lnTo>
                  <a:pt x="75438" y="1356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74" name="object 174"/>
          <p:cNvSpPr/>
          <p:nvPr/>
        </p:nvSpPr>
        <p:spPr>
          <a:xfrm>
            <a:off x="4113454" y="2345838"/>
            <a:ext cx="76200" cy="140074"/>
          </a:xfrm>
          <a:custGeom>
            <a:avLst/>
            <a:gdLst/>
            <a:ahLst/>
            <a:cxnLst/>
            <a:rect l="l" t="t" r="r" b="b"/>
            <a:pathLst>
              <a:path w="86360" h="158750">
                <a:moveTo>
                  <a:pt x="86106" y="152400"/>
                </a:moveTo>
                <a:lnTo>
                  <a:pt x="86106" y="126492"/>
                </a:lnTo>
                <a:lnTo>
                  <a:pt x="15239" y="0"/>
                </a:lnTo>
                <a:lnTo>
                  <a:pt x="0" y="25908"/>
                </a:lnTo>
                <a:lnTo>
                  <a:pt x="74676" y="158496"/>
                </a:lnTo>
                <a:lnTo>
                  <a:pt x="86106" y="152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75" name="object 175"/>
          <p:cNvSpPr/>
          <p:nvPr/>
        </p:nvSpPr>
        <p:spPr>
          <a:xfrm>
            <a:off x="3978984" y="2357269"/>
            <a:ext cx="139513" cy="0"/>
          </a:xfrm>
          <a:custGeom>
            <a:avLst/>
            <a:gdLst/>
            <a:ahLst/>
            <a:cxnLst/>
            <a:rect l="l" t="t" r="r" b="b"/>
            <a:pathLst>
              <a:path w="158114">
                <a:moveTo>
                  <a:pt x="0" y="0"/>
                </a:moveTo>
                <a:lnTo>
                  <a:pt x="15773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76" name="object 176"/>
          <p:cNvSpPr/>
          <p:nvPr/>
        </p:nvSpPr>
        <p:spPr>
          <a:xfrm>
            <a:off x="3976967" y="2345839"/>
            <a:ext cx="150159" cy="22971"/>
          </a:xfrm>
          <a:custGeom>
            <a:avLst/>
            <a:gdLst/>
            <a:ahLst/>
            <a:cxnLst/>
            <a:rect l="l" t="t" r="r" b="b"/>
            <a:pathLst>
              <a:path w="170179" h="26035">
                <a:moveTo>
                  <a:pt x="169925" y="0"/>
                </a:moveTo>
                <a:lnTo>
                  <a:pt x="0" y="0"/>
                </a:lnTo>
                <a:lnTo>
                  <a:pt x="0" y="25908"/>
                </a:lnTo>
                <a:lnTo>
                  <a:pt x="154685" y="25908"/>
                </a:lnTo>
                <a:lnTo>
                  <a:pt x="1699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77" name="object 177"/>
          <p:cNvSpPr txBox="1"/>
          <p:nvPr/>
        </p:nvSpPr>
        <p:spPr>
          <a:xfrm>
            <a:off x="975135" y="2508382"/>
            <a:ext cx="93009" cy="10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706" b="1" dirty="0">
                <a:latin typeface="Arial"/>
                <a:cs typeface="Arial"/>
              </a:rPr>
              <a:t>O</a:t>
            </a:r>
            <a:endParaRPr sz="706">
              <a:latin typeface="Arial"/>
              <a:cs typeface="Arial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1066352" y="2481655"/>
            <a:ext cx="85725" cy="51546"/>
          </a:xfrm>
          <a:custGeom>
            <a:avLst/>
            <a:gdLst/>
            <a:ahLst/>
            <a:cxnLst/>
            <a:rect l="l" t="t" r="r" b="b"/>
            <a:pathLst>
              <a:path w="97155" h="58419">
                <a:moveTo>
                  <a:pt x="96774" y="761"/>
                </a:moveTo>
                <a:lnTo>
                  <a:pt x="96012" y="0"/>
                </a:lnTo>
                <a:lnTo>
                  <a:pt x="0" y="57150"/>
                </a:lnTo>
                <a:lnTo>
                  <a:pt x="0" y="57911"/>
                </a:lnTo>
                <a:lnTo>
                  <a:pt x="96774" y="7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79" name="object 179"/>
          <p:cNvSpPr/>
          <p:nvPr/>
        </p:nvSpPr>
        <p:spPr>
          <a:xfrm>
            <a:off x="1058956" y="2470897"/>
            <a:ext cx="94129" cy="72838"/>
          </a:xfrm>
          <a:custGeom>
            <a:avLst/>
            <a:gdLst/>
            <a:ahLst/>
            <a:cxnLst/>
            <a:rect l="l" t="t" r="r" b="b"/>
            <a:pathLst>
              <a:path w="106680" h="82550">
                <a:moveTo>
                  <a:pt x="106679" y="10668"/>
                </a:moveTo>
                <a:lnTo>
                  <a:pt x="99821" y="0"/>
                </a:lnTo>
                <a:lnTo>
                  <a:pt x="0" y="60198"/>
                </a:lnTo>
                <a:lnTo>
                  <a:pt x="12953" y="82296"/>
                </a:lnTo>
                <a:lnTo>
                  <a:pt x="102107" y="28194"/>
                </a:lnTo>
                <a:lnTo>
                  <a:pt x="106679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80" name="object 180"/>
          <p:cNvSpPr/>
          <p:nvPr/>
        </p:nvSpPr>
        <p:spPr>
          <a:xfrm>
            <a:off x="4668819" y="2481655"/>
            <a:ext cx="120463" cy="86846"/>
          </a:xfrm>
          <a:custGeom>
            <a:avLst/>
            <a:gdLst/>
            <a:ahLst/>
            <a:cxnLst/>
            <a:rect l="l" t="t" r="r" b="b"/>
            <a:pathLst>
              <a:path w="136525" h="98425">
                <a:moveTo>
                  <a:pt x="136398" y="97536"/>
                </a:moveTo>
                <a:lnTo>
                  <a:pt x="762" y="0"/>
                </a:lnTo>
                <a:lnTo>
                  <a:pt x="0" y="762"/>
                </a:lnTo>
                <a:lnTo>
                  <a:pt x="135636" y="98298"/>
                </a:lnTo>
                <a:lnTo>
                  <a:pt x="136398" y="975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81" name="object 181"/>
          <p:cNvSpPr/>
          <p:nvPr/>
        </p:nvSpPr>
        <p:spPr>
          <a:xfrm>
            <a:off x="4667473" y="2470898"/>
            <a:ext cx="129988" cy="108696"/>
          </a:xfrm>
          <a:custGeom>
            <a:avLst/>
            <a:gdLst/>
            <a:ahLst/>
            <a:cxnLst/>
            <a:rect l="l" t="t" r="r" b="b"/>
            <a:pathLst>
              <a:path w="147320" h="123189">
                <a:moveTo>
                  <a:pt x="147065" y="102108"/>
                </a:moveTo>
                <a:lnTo>
                  <a:pt x="7619" y="0"/>
                </a:lnTo>
                <a:lnTo>
                  <a:pt x="0" y="10668"/>
                </a:lnTo>
                <a:lnTo>
                  <a:pt x="3809" y="29718"/>
                </a:lnTo>
                <a:lnTo>
                  <a:pt x="131825" y="122682"/>
                </a:lnTo>
                <a:lnTo>
                  <a:pt x="147065" y="102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82" name="object 182"/>
          <p:cNvSpPr/>
          <p:nvPr/>
        </p:nvSpPr>
        <p:spPr>
          <a:xfrm>
            <a:off x="4792531" y="2569733"/>
            <a:ext cx="220195" cy="0"/>
          </a:xfrm>
          <a:custGeom>
            <a:avLst/>
            <a:gdLst/>
            <a:ahLst/>
            <a:cxnLst/>
            <a:rect l="l" t="t" r="r" b="b"/>
            <a:pathLst>
              <a:path w="249554">
                <a:moveTo>
                  <a:pt x="0" y="0"/>
                </a:moveTo>
                <a:lnTo>
                  <a:pt x="24917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83" name="object 183"/>
          <p:cNvSpPr/>
          <p:nvPr/>
        </p:nvSpPr>
        <p:spPr>
          <a:xfrm>
            <a:off x="4787153" y="2558303"/>
            <a:ext cx="227479" cy="22971"/>
          </a:xfrm>
          <a:custGeom>
            <a:avLst/>
            <a:gdLst/>
            <a:ahLst/>
            <a:cxnLst/>
            <a:rect l="l" t="t" r="r" b="b"/>
            <a:pathLst>
              <a:path w="257810" h="26035">
                <a:moveTo>
                  <a:pt x="257555" y="25908"/>
                </a:moveTo>
                <a:lnTo>
                  <a:pt x="257555" y="0"/>
                </a:lnTo>
                <a:lnTo>
                  <a:pt x="8381" y="0"/>
                </a:lnTo>
                <a:lnTo>
                  <a:pt x="0" y="25908"/>
                </a:lnTo>
                <a:lnTo>
                  <a:pt x="257555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84" name="object 184"/>
          <p:cNvSpPr/>
          <p:nvPr/>
        </p:nvSpPr>
        <p:spPr>
          <a:xfrm>
            <a:off x="804806" y="2212040"/>
            <a:ext cx="110938" cy="682438"/>
          </a:xfrm>
          <a:custGeom>
            <a:avLst/>
            <a:gdLst/>
            <a:ahLst/>
            <a:cxnLst/>
            <a:rect l="l" t="t" r="r" b="b"/>
            <a:pathLst>
              <a:path w="125730" h="773429">
                <a:moveTo>
                  <a:pt x="125730" y="12953"/>
                </a:moveTo>
                <a:lnTo>
                  <a:pt x="103632" y="0"/>
                </a:lnTo>
                <a:lnTo>
                  <a:pt x="91440" y="22859"/>
                </a:lnTo>
                <a:lnTo>
                  <a:pt x="80010" y="45719"/>
                </a:lnTo>
                <a:lnTo>
                  <a:pt x="79248" y="45719"/>
                </a:lnTo>
                <a:lnTo>
                  <a:pt x="68580" y="68579"/>
                </a:lnTo>
                <a:lnTo>
                  <a:pt x="68580" y="69341"/>
                </a:lnTo>
                <a:lnTo>
                  <a:pt x="58674" y="92201"/>
                </a:lnTo>
                <a:lnTo>
                  <a:pt x="49530" y="115823"/>
                </a:lnTo>
                <a:lnTo>
                  <a:pt x="48768" y="115823"/>
                </a:lnTo>
                <a:lnTo>
                  <a:pt x="41148" y="139445"/>
                </a:lnTo>
                <a:lnTo>
                  <a:pt x="26823" y="184599"/>
                </a:lnTo>
                <a:lnTo>
                  <a:pt x="17829" y="221775"/>
                </a:lnTo>
                <a:lnTo>
                  <a:pt x="10739" y="259365"/>
                </a:lnTo>
                <a:lnTo>
                  <a:pt x="5487" y="297267"/>
                </a:lnTo>
                <a:lnTo>
                  <a:pt x="2004" y="335377"/>
                </a:lnTo>
                <a:lnTo>
                  <a:pt x="225" y="373590"/>
                </a:lnTo>
                <a:lnTo>
                  <a:pt x="0" y="386333"/>
                </a:lnTo>
                <a:lnTo>
                  <a:pt x="0" y="387095"/>
                </a:lnTo>
                <a:lnTo>
                  <a:pt x="1609" y="432857"/>
                </a:lnTo>
                <a:lnTo>
                  <a:pt x="6273" y="483602"/>
                </a:lnTo>
                <a:lnTo>
                  <a:pt x="12115" y="522219"/>
                </a:lnTo>
                <a:lnTo>
                  <a:pt x="19830" y="560510"/>
                </a:lnTo>
                <a:lnTo>
                  <a:pt x="25908" y="585323"/>
                </a:lnTo>
                <a:lnTo>
                  <a:pt x="25908" y="362711"/>
                </a:lnTo>
                <a:lnTo>
                  <a:pt x="27432" y="338327"/>
                </a:lnTo>
                <a:lnTo>
                  <a:pt x="29718" y="313943"/>
                </a:lnTo>
                <a:lnTo>
                  <a:pt x="29718" y="314705"/>
                </a:lnTo>
                <a:lnTo>
                  <a:pt x="32004" y="289559"/>
                </a:lnTo>
                <a:lnTo>
                  <a:pt x="32004" y="290321"/>
                </a:lnTo>
                <a:lnTo>
                  <a:pt x="35814" y="265937"/>
                </a:lnTo>
                <a:lnTo>
                  <a:pt x="35814" y="266699"/>
                </a:lnTo>
                <a:lnTo>
                  <a:pt x="39624" y="242315"/>
                </a:lnTo>
                <a:lnTo>
                  <a:pt x="44958" y="217931"/>
                </a:lnTo>
                <a:lnTo>
                  <a:pt x="44958" y="218693"/>
                </a:lnTo>
                <a:lnTo>
                  <a:pt x="51054" y="194309"/>
                </a:lnTo>
                <a:lnTo>
                  <a:pt x="51054" y="195071"/>
                </a:lnTo>
                <a:lnTo>
                  <a:pt x="57150" y="174074"/>
                </a:lnTo>
                <a:lnTo>
                  <a:pt x="57150" y="171449"/>
                </a:lnTo>
                <a:lnTo>
                  <a:pt x="64770" y="147827"/>
                </a:lnTo>
                <a:lnTo>
                  <a:pt x="73152" y="124967"/>
                </a:lnTo>
                <a:lnTo>
                  <a:pt x="82296" y="102107"/>
                </a:lnTo>
                <a:lnTo>
                  <a:pt x="92202" y="79247"/>
                </a:lnTo>
                <a:lnTo>
                  <a:pt x="102108" y="58020"/>
                </a:lnTo>
                <a:lnTo>
                  <a:pt x="102108" y="57149"/>
                </a:lnTo>
                <a:lnTo>
                  <a:pt x="113538" y="35718"/>
                </a:lnTo>
                <a:lnTo>
                  <a:pt x="113538" y="35051"/>
                </a:lnTo>
                <a:lnTo>
                  <a:pt x="125730" y="12953"/>
                </a:lnTo>
                <a:close/>
              </a:path>
              <a:path w="125730" h="773429">
                <a:moveTo>
                  <a:pt x="57912" y="602741"/>
                </a:moveTo>
                <a:lnTo>
                  <a:pt x="51054" y="578357"/>
                </a:lnTo>
                <a:lnTo>
                  <a:pt x="51054" y="579119"/>
                </a:lnTo>
                <a:lnTo>
                  <a:pt x="44958" y="554735"/>
                </a:lnTo>
                <a:lnTo>
                  <a:pt x="44958" y="555497"/>
                </a:lnTo>
                <a:lnTo>
                  <a:pt x="39624" y="531113"/>
                </a:lnTo>
                <a:lnTo>
                  <a:pt x="39624" y="531875"/>
                </a:lnTo>
                <a:lnTo>
                  <a:pt x="32004" y="483107"/>
                </a:lnTo>
                <a:lnTo>
                  <a:pt x="32004" y="483869"/>
                </a:lnTo>
                <a:lnTo>
                  <a:pt x="29718" y="458723"/>
                </a:lnTo>
                <a:lnTo>
                  <a:pt x="29718" y="459485"/>
                </a:lnTo>
                <a:lnTo>
                  <a:pt x="27432" y="435101"/>
                </a:lnTo>
                <a:lnTo>
                  <a:pt x="25908" y="410717"/>
                </a:lnTo>
                <a:lnTo>
                  <a:pt x="25908" y="585323"/>
                </a:lnTo>
                <a:lnTo>
                  <a:pt x="40386" y="633221"/>
                </a:lnTo>
                <a:lnTo>
                  <a:pt x="41148" y="633983"/>
                </a:lnTo>
                <a:lnTo>
                  <a:pt x="48768" y="657605"/>
                </a:lnTo>
                <a:lnTo>
                  <a:pt x="49530" y="657605"/>
                </a:lnTo>
                <a:lnTo>
                  <a:pt x="57150" y="677290"/>
                </a:lnTo>
                <a:lnTo>
                  <a:pt x="57150" y="601979"/>
                </a:lnTo>
                <a:lnTo>
                  <a:pt x="57912" y="602741"/>
                </a:lnTo>
                <a:close/>
              </a:path>
              <a:path w="125730" h="773429">
                <a:moveTo>
                  <a:pt x="57912" y="171449"/>
                </a:moveTo>
                <a:lnTo>
                  <a:pt x="57150" y="171449"/>
                </a:lnTo>
                <a:lnTo>
                  <a:pt x="57150" y="174074"/>
                </a:lnTo>
                <a:lnTo>
                  <a:pt x="57912" y="171449"/>
                </a:lnTo>
                <a:close/>
              </a:path>
              <a:path w="125730" h="773429">
                <a:moveTo>
                  <a:pt x="102870" y="717041"/>
                </a:moveTo>
                <a:lnTo>
                  <a:pt x="92202" y="694181"/>
                </a:lnTo>
                <a:lnTo>
                  <a:pt x="82296" y="671321"/>
                </a:lnTo>
                <a:lnTo>
                  <a:pt x="82296" y="672083"/>
                </a:lnTo>
                <a:lnTo>
                  <a:pt x="73152" y="648461"/>
                </a:lnTo>
                <a:lnTo>
                  <a:pt x="73152" y="649223"/>
                </a:lnTo>
                <a:lnTo>
                  <a:pt x="64770" y="625601"/>
                </a:lnTo>
                <a:lnTo>
                  <a:pt x="57150" y="601979"/>
                </a:lnTo>
                <a:lnTo>
                  <a:pt x="57150" y="677290"/>
                </a:lnTo>
                <a:lnTo>
                  <a:pt x="58674" y="681227"/>
                </a:lnTo>
                <a:lnTo>
                  <a:pt x="68580" y="704849"/>
                </a:lnTo>
                <a:lnTo>
                  <a:pt x="79248" y="727709"/>
                </a:lnTo>
                <a:lnTo>
                  <a:pt x="80010" y="728471"/>
                </a:lnTo>
                <a:lnTo>
                  <a:pt x="91440" y="750569"/>
                </a:lnTo>
                <a:lnTo>
                  <a:pt x="91440" y="751331"/>
                </a:lnTo>
                <a:lnTo>
                  <a:pt x="102108" y="770667"/>
                </a:lnTo>
                <a:lnTo>
                  <a:pt x="102108" y="716279"/>
                </a:lnTo>
                <a:lnTo>
                  <a:pt x="102870" y="717041"/>
                </a:lnTo>
                <a:close/>
              </a:path>
              <a:path w="125730" h="773429">
                <a:moveTo>
                  <a:pt x="102870" y="56387"/>
                </a:moveTo>
                <a:lnTo>
                  <a:pt x="102108" y="57149"/>
                </a:lnTo>
                <a:lnTo>
                  <a:pt x="102108" y="58020"/>
                </a:lnTo>
                <a:lnTo>
                  <a:pt x="102870" y="56387"/>
                </a:lnTo>
                <a:close/>
              </a:path>
              <a:path w="125730" h="773429">
                <a:moveTo>
                  <a:pt x="114300" y="739139"/>
                </a:moveTo>
                <a:lnTo>
                  <a:pt x="102108" y="716279"/>
                </a:lnTo>
                <a:lnTo>
                  <a:pt x="102108" y="770667"/>
                </a:lnTo>
                <a:lnTo>
                  <a:pt x="103632" y="773429"/>
                </a:lnTo>
                <a:lnTo>
                  <a:pt x="113538" y="767623"/>
                </a:lnTo>
                <a:lnTo>
                  <a:pt x="113538" y="738377"/>
                </a:lnTo>
                <a:lnTo>
                  <a:pt x="114300" y="739139"/>
                </a:lnTo>
                <a:close/>
              </a:path>
              <a:path w="125730" h="773429">
                <a:moveTo>
                  <a:pt x="114300" y="34289"/>
                </a:moveTo>
                <a:lnTo>
                  <a:pt x="113538" y="35051"/>
                </a:lnTo>
                <a:lnTo>
                  <a:pt x="113538" y="35718"/>
                </a:lnTo>
                <a:lnTo>
                  <a:pt x="114300" y="34289"/>
                </a:lnTo>
                <a:close/>
              </a:path>
              <a:path w="125730" h="773429">
                <a:moveTo>
                  <a:pt x="125730" y="760475"/>
                </a:moveTo>
                <a:lnTo>
                  <a:pt x="113538" y="738377"/>
                </a:lnTo>
                <a:lnTo>
                  <a:pt x="113538" y="767623"/>
                </a:lnTo>
                <a:lnTo>
                  <a:pt x="125730" y="7604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85" name="object 185"/>
          <p:cNvSpPr txBox="1"/>
          <p:nvPr/>
        </p:nvSpPr>
        <p:spPr>
          <a:xfrm>
            <a:off x="4904367" y="2788185"/>
            <a:ext cx="124946" cy="2443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588" spc="13" dirty="0">
                <a:latin typeface="Times New Roman"/>
                <a:cs typeface="Times New Roman"/>
              </a:rPr>
              <a:t>n</a:t>
            </a:r>
            <a:endParaRPr sz="1588">
              <a:latin typeface="Times New Roman"/>
              <a:cs typeface="Times New Roman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3297218" y="2082950"/>
            <a:ext cx="0" cy="189379"/>
          </a:xfrm>
          <a:custGeom>
            <a:avLst/>
            <a:gdLst/>
            <a:ahLst/>
            <a:cxnLst/>
            <a:rect l="l" t="t" r="r" b="b"/>
            <a:pathLst>
              <a:path h="214630">
                <a:moveTo>
                  <a:pt x="0" y="0"/>
                </a:moveTo>
                <a:lnTo>
                  <a:pt x="0" y="21412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87" name="object 187"/>
          <p:cNvSpPr/>
          <p:nvPr/>
        </p:nvSpPr>
        <p:spPr>
          <a:xfrm>
            <a:off x="3285789" y="2131358"/>
            <a:ext cx="22971" cy="142315"/>
          </a:xfrm>
          <a:custGeom>
            <a:avLst/>
            <a:gdLst/>
            <a:ahLst/>
            <a:cxnLst/>
            <a:rect l="l" t="t" r="r" b="b"/>
            <a:pathLst>
              <a:path w="26035" h="161289">
                <a:moveTo>
                  <a:pt x="25908" y="147828"/>
                </a:moveTo>
                <a:lnTo>
                  <a:pt x="25908" y="0"/>
                </a:lnTo>
                <a:lnTo>
                  <a:pt x="0" y="0"/>
                </a:lnTo>
                <a:lnTo>
                  <a:pt x="0" y="160782"/>
                </a:lnTo>
                <a:lnTo>
                  <a:pt x="12954" y="160782"/>
                </a:lnTo>
                <a:lnTo>
                  <a:pt x="25908" y="1478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88" name="object 188"/>
          <p:cNvSpPr/>
          <p:nvPr/>
        </p:nvSpPr>
        <p:spPr>
          <a:xfrm>
            <a:off x="1270411" y="2154892"/>
            <a:ext cx="0" cy="117101"/>
          </a:xfrm>
          <a:custGeom>
            <a:avLst/>
            <a:gdLst/>
            <a:ahLst/>
            <a:cxnLst/>
            <a:rect l="l" t="t" r="r" b="b"/>
            <a:pathLst>
              <a:path h="132714">
                <a:moveTo>
                  <a:pt x="0" y="0"/>
                </a:moveTo>
                <a:lnTo>
                  <a:pt x="0" y="132587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89" name="object 189"/>
          <p:cNvSpPr/>
          <p:nvPr/>
        </p:nvSpPr>
        <p:spPr>
          <a:xfrm>
            <a:off x="1257299" y="2152873"/>
            <a:ext cx="26334" cy="121024"/>
          </a:xfrm>
          <a:custGeom>
            <a:avLst/>
            <a:gdLst/>
            <a:ahLst/>
            <a:cxnLst/>
            <a:rect l="l" t="t" r="r" b="b"/>
            <a:pathLst>
              <a:path w="29844" h="137160">
                <a:moveTo>
                  <a:pt x="29718" y="123444"/>
                </a:moveTo>
                <a:lnTo>
                  <a:pt x="25146" y="0"/>
                </a:lnTo>
                <a:lnTo>
                  <a:pt x="0" y="762"/>
                </a:lnTo>
                <a:lnTo>
                  <a:pt x="4572" y="137160"/>
                </a:lnTo>
                <a:lnTo>
                  <a:pt x="17526" y="136398"/>
                </a:lnTo>
                <a:lnTo>
                  <a:pt x="29718" y="123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90" name="object 190"/>
          <p:cNvSpPr/>
          <p:nvPr/>
        </p:nvSpPr>
        <p:spPr>
          <a:xfrm>
            <a:off x="4334660" y="2970455"/>
            <a:ext cx="15128" cy="25213"/>
          </a:xfrm>
          <a:custGeom>
            <a:avLst/>
            <a:gdLst/>
            <a:ahLst/>
            <a:cxnLst/>
            <a:rect l="l" t="t" r="r" b="b"/>
            <a:pathLst>
              <a:path w="17145" h="28575">
                <a:moveTo>
                  <a:pt x="16896" y="28194"/>
                </a:moveTo>
                <a:lnTo>
                  <a:pt x="761" y="0"/>
                </a:lnTo>
                <a:lnTo>
                  <a:pt x="0" y="761"/>
                </a:lnTo>
                <a:lnTo>
                  <a:pt x="15539" y="28194"/>
                </a:lnTo>
                <a:lnTo>
                  <a:pt x="16896" y="281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91" name="object 191"/>
          <p:cNvSpPr/>
          <p:nvPr/>
        </p:nvSpPr>
        <p:spPr>
          <a:xfrm>
            <a:off x="4323901" y="2963059"/>
            <a:ext cx="38660" cy="32497"/>
          </a:xfrm>
          <a:custGeom>
            <a:avLst/>
            <a:gdLst/>
            <a:ahLst/>
            <a:cxnLst/>
            <a:rect l="l" t="t" r="r" b="b"/>
            <a:pathLst>
              <a:path w="43814" h="36829">
                <a:moveTo>
                  <a:pt x="43262" y="36575"/>
                </a:moveTo>
                <a:lnTo>
                  <a:pt x="22098" y="0"/>
                </a:lnTo>
                <a:lnTo>
                  <a:pt x="0" y="12954"/>
                </a:lnTo>
                <a:lnTo>
                  <a:pt x="13668" y="36575"/>
                </a:lnTo>
                <a:lnTo>
                  <a:pt x="43262" y="36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92" name="object 192"/>
          <p:cNvSpPr/>
          <p:nvPr/>
        </p:nvSpPr>
        <p:spPr>
          <a:xfrm>
            <a:off x="1537671" y="2971128"/>
            <a:ext cx="14568" cy="24653"/>
          </a:xfrm>
          <a:custGeom>
            <a:avLst/>
            <a:gdLst/>
            <a:ahLst/>
            <a:cxnLst/>
            <a:rect l="l" t="t" r="r" b="b"/>
            <a:pathLst>
              <a:path w="16509" h="27939">
                <a:moveTo>
                  <a:pt x="16212" y="27431"/>
                </a:moveTo>
                <a:lnTo>
                  <a:pt x="761" y="0"/>
                </a:lnTo>
                <a:lnTo>
                  <a:pt x="0" y="762"/>
                </a:lnTo>
                <a:lnTo>
                  <a:pt x="15020" y="27431"/>
                </a:lnTo>
                <a:lnTo>
                  <a:pt x="16212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93" name="object 193"/>
          <p:cNvSpPr/>
          <p:nvPr/>
        </p:nvSpPr>
        <p:spPr>
          <a:xfrm>
            <a:off x="1526240" y="2964404"/>
            <a:ext cx="38100" cy="31376"/>
          </a:xfrm>
          <a:custGeom>
            <a:avLst/>
            <a:gdLst/>
            <a:ahLst/>
            <a:cxnLst/>
            <a:rect l="l" t="t" r="r" b="b"/>
            <a:pathLst>
              <a:path w="43180" h="35560">
                <a:moveTo>
                  <a:pt x="43029" y="35052"/>
                </a:moveTo>
                <a:lnTo>
                  <a:pt x="22860" y="0"/>
                </a:lnTo>
                <a:lnTo>
                  <a:pt x="0" y="12192"/>
                </a:lnTo>
                <a:lnTo>
                  <a:pt x="13154" y="35052"/>
                </a:lnTo>
                <a:lnTo>
                  <a:pt x="43029" y="35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94" name="object 194"/>
          <p:cNvSpPr txBox="1"/>
          <p:nvPr/>
        </p:nvSpPr>
        <p:spPr>
          <a:xfrm>
            <a:off x="4382621" y="3082571"/>
            <a:ext cx="93009" cy="10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706" b="1" dirty="0">
                <a:latin typeface="Arial"/>
                <a:cs typeface="Arial"/>
              </a:rPr>
              <a:t>O</a:t>
            </a:r>
            <a:endParaRPr sz="706">
              <a:latin typeface="Arial"/>
              <a:cs typeface="Arial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4348370" y="2995333"/>
            <a:ext cx="53788" cy="92449"/>
          </a:xfrm>
          <a:custGeom>
            <a:avLst/>
            <a:gdLst/>
            <a:ahLst/>
            <a:cxnLst/>
            <a:rect l="l" t="t" r="r" b="b"/>
            <a:pathLst>
              <a:path w="60960" h="104775">
                <a:moveTo>
                  <a:pt x="60660" y="103631"/>
                </a:moveTo>
                <a:lnTo>
                  <a:pt x="1356" y="0"/>
                </a:lnTo>
                <a:lnTo>
                  <a:pt x="0" y="0"/>
                </a:lnTo>
                <a:lnTo>
                  <a:pt x="59136" y="104393"/>
                </a:lnTo>
                <a:lnTo>
                  <a:pt x="60660" y="103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96" name="object 196"/>
          <p:cNvSpPr/>
          <p:nvPr/>
        </p:nvSpPr>
        <p:spPr>
          <a:xfrm>
            <a:off x="4335962" y="2995332"/>
            <a:ext cx="76760" cy="99172"/>
          </a:xfrm>
          <a:custGeom>
            <a:avLst/>
            <a:gdLst/>
            <a:ahLst/>
            <a:cxnLst/>
            <a:rect l="l" t="t" r="r" b="b"/>
            <a:pathLst>
              <a:path w="86995" h="112395">
                <a:moveTo>
                  <a:pt x="86915" y="99060"/>
                </a:moveTo>
                <a:lnTo>
                  <a:pt x="29593" y="0"/>
                </a:lnTo>
                <a:lnTo>
                  <a:pt x="0" y="0"/>
                </a:lnTo>
                <a:lnTo>
                  <a:pt x="64817" y="112014"/>
                </a:lnTo>
                <a:lnTo>
                  <a:pt x="86915" y="990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97" name="object 197"/>
          <p:cNvSpPr txBox="1"/>
          <p:nvPr/>
        </p:nvSpPr>
        <p:spPr>
          <a:xfrm>
            <a:off x="4163434" y="3289656"/>
            <a:ext cx="189379" cy="10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706" b="1" spc="-4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794" b="1" spc="-6" baseline="-18518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706" b="1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endParaRPr sz="706">
              <a:latin typeface="Arial"/>
              <a:cs typeface="Arial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4336004" y="3178212"/>
            <a:ext cx="67235" cy="116541"/>
          </a:xfrm>
          <a:custGeom>
            <a:avLst/>
            <a:gdLst/>
            <a:ahLst/>
            <a:cxnLst/>
            <a:rect l="l" t="t" r="r" b="b"/>
            <a:pathLst>
              <a:path w="76200" h="132079">
                <a:moveTo>
                  <a:pt x="76199" y="0"/>
                </a:moveTo>
                <a:lnTo>
                  <a:pt x="74675" y="0"/>
                </a:lnTo>
                <a:lnTo>
                  <a:pt x="0" y="131063"/>
                </a:lnTo>
                <a:lnTo>
                  <a:pt x="1524" y="131825"/>
                </a:lnTo>
                <a:lnTo>
                  <a:pt x="761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99" name="object 199"/>
          <p:cNvSpPr/>
          <p:nvPr/>
        </p:nvSpPr>
        <p:spPr>
          <a:xfrm>
            <a:off x="4325247" y="3170816"/>
            <a:ext cx="89087" cy="130549"/>
          </a:xfrm>
          <a:custGeom>
            <a:avLst/>
            <a:gdLst/>
            <a:ahLst/>
            <a:cxnLst/>
            <a:rect l="l" t="t" r="r" b="b"/>
            <a:pathLst>
              <a:path w="100964" h="147954">
                <a:moveTo>
                  <a:pt x="100584" y="12953"/>
                </a:moveTo>
                <a:lnTo>
                  <a:pt x="78486" y="0"/>
                </a:lnTo>
                <a:lnTo>
                  <a:pt x="0" y="134873"/>
                </a:lnTo>
                <a:lnTo>
                  <a:pt x="22098" y="147827"/>
                </a:lnTo>
                <a:lnTo>
                  <a:pt x="100584" y="129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00" name="object 200"/>
          <p:cNvSpPr txBox="1"/>
          <p:nvPr/>
        </p:nvSpPr>
        <p:spPr>
          <a:xfrm>
            <a:off x="4385309" y="3496068"/>
            <a:ext cx="189379" cy="10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706" b="1" spc="-4" dirty="0">
                <a:solidFill>
                  <a:srgbClr val="FF0000"/>
                </a:solidFill>
                <a:latin typeface="Arial"/>
                <a:cs typeface="Arial"/>
              </a:rPr>
              <a:t>CH</a:t>
            </a:r>
            <a:r>
              <a:rPr sz="794" b="1" baseline="-18518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794" baseline="-18518">
              <a:latin typeface="Arial"/>
              <a:cs typeface="Arial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4334659" y="3383953"/>
            <a:ext cx="68356" cy="119343"/>
          </a:xfrm>
          <a:custGeom>
            <a:avLst/>
            <a:gdLst/>
            <a:ahLst/>
            <a:cxnLst/>
            <a:rect l="l" t="t" r="r" b="b"/>
            <a:pathLst>
              <a:path w="77470" h="135254">
                <a:moveTo>
                  <a:pt x="76962" y="134112"/>
                </a:moveTo>
                <a:lnTo>
                  <a:pt x="761" y="0"/>
                </a:lnTo>
                <a:lnTo>
                  <a:pt x="0" y="762"/>
                </a:lnTo>
                <a:lnTo>
                  <a:pt x="76200" y="134874"/>
                </a:lnTo>
                <a:lnTo>
                  <a:pt x="76962" y="1341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02" name="object 202"/>
          <p:cNvSpPr/>
          <p:nvPr/>
        </p:nvSpPr>
        <p:spPr>
          <a:xfrm>
            <a:off x="4323901" y="3377229"/>
            <a:ext cx="89647" cy="132790"/>
          </a:xfrm>
          <a:custGeom>
            <a:avLst/>
            <a:gdLst/>
            <a:ahLst/>
            <a:cxnLst/>
            <a:rect l="l" t="t" r="r" b="b"/>
            <a:pathLst>
              <a:path w="101600" h="150495">
                <a:moveTo>
                  <a:pt x="101346" y="137160"/>
                </a:moveTo>
                <a:lnTo>
                  <a:pt x="22098" y="0"/>
                </a:lnTo>
                <a:lnTo>
                  <a:pt x="0" y="12954"/>
                </a:lnTo>
                <a:lnTo>
                  <a:pt x="79248" y="150114"/>
                </a:lnTo>
                <a:lnTo>
                  <a:pt x="101346" y="13716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03" name="object 203"/>
          <p:cNvSpPr/>
          <p:nvPr/>
        </p:nvSpPr>
        <p:spPr>
          <a:xfrm>
            <a:off x="4275493" y="3723490"/>
            <a:ext cx="69924" cy="3711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04" name="object 204"/>
          <p:cNvSpPr/>
          <p:nvPr/>
        </p:nvSpPr>
        <p:spPr>
          <a:xfrm>
            <a:off x="4335332" y="3590364"/>
            <a:ext cx="68916" cy="119903"/>
          </a:xfrm>
          <a:custGeom>
            <a:avLst/>
            <a:gdLst/>
            <a:ahLst/>
            <a:cxnLst/>
            <a:rect l="l" t="t" r="r" b="b"/>
            <a:pathLst>
              <a:path w="78104" h="135889">
                <a:moveTo>
                  <a:pt x="77723" y="762"/>
                </a:moveTo>
                <a:lnTo>
                  <a:pt x="76961" y="0"/>
                </a:lnTo>
                <a:lnTo>
                  <a:pt x="0" y="134874"/>
                </a:lnTo>
                <a:lnTo>
                  <a:pt x="762" y="135636"/>
                </a:lnTo>
                <a:lnTo>
                  <a:pt x="77723" y="76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05" name="object 205"/>
          <p:cNvSpPr/>
          <p:nvPr/>
        </p:nvSpPr>
        <p:spPr>
          <a:xfrm>
            <a:off x="4324575" y="3582969"/>
            <a:ext cx="90207" cy="133910"/>
          </a:xfrm>
          <a:custGeom>
            <a:avLst/>
            <a:gdLst/>
            <a:ahLst/>
            <a:cxnLst/>
            <a:rect l="l" t="t" r="r" b="b"/>
            <a:pathLst>
              <a:path w="102235" h="151764">
                <a:moveTo>
                  <a:pt x="102108" y="12953"/>
                </a:moveTo>
                <a:lnTo>
                  <a:pt x="80010" y="0"/>
                </a:lnTo>
                <a:lnTo>
                  <a:pt x="0" y="138683"/>
                </a:lnTo>
                <a:lnTo>
                  <a:pt x="22098" y="151637"/>
                </a:lnTo>
                <a:lnTo>
                  <a:pt x="102108" y="1295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06" name="object 206"/>
          <p:cNvSpPr txBox="1"/>
          <p:nvPr/>
        </p:nvSpPr>
        <p:spPr>
          <a:xfrm>
            <a:off x="1586976" y="3082571"/>
            <a:ext cx="189379" cy="10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706" b="1" spc="-4" dirty="0">
                <a:solidFill>
                  <a:srgbClr val="FF0000"/>
                </a:solidFill>
                <a:latin typeface="Arial"/>
                <a:cs typeface="Arial"/>
              </a:rPr>
              <a:t>CH</a:t>
            </a:r>
            <a:r>
              <a:rPr sz="794" b="1" baseline="-18518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794" baseline="-18518">
              <a:latin typeface="Arial"/>
              <a:cs typeface="Arial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1550924" y="2995332"/>
            <a:ext cx="53788" cy="93569"/>
          </a:xfrm>
          <a:custGeom>
            <a:avLst/>
            <a:gdLst/>
            <a:ahLst/>
            <a:cxnLst/>
            <a:rect l="l" t="t" r="r" b="b"/>
            <a:pathLst>
              <a:path w="60960" h="106045">
                <a:moveTo>
                  <a:pt x="60417" y="105156"/>
                </a:moveTo>
                <a:lnTo>
                  <a:pt x="1191" y="0"/>
                </a:lnTo>
                <a:lnTo>
                  <a:pt x="0" y="0"/>
                </a:lnTo>
                <a:lnTo>
                  <a:pt x="59655" y="105918"/>
                </a:lnTo>
                <a:lnTo>
                  <a:pt x="60417" y="1051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08" name="object 208"/>
          <p:cNvSpPr/>
          <p:nvPr/>
        </p:nvSpPr>
        <p:spPr>
          <a:xfrm>
            <a:off x="1537848" y="2995331"/>
            <a:ext cx="77881" cy="100292"/>
          </a:xfrm>
          <a:custGeom>
            <a:avLst/>
            <a:gdLst/>
            <a:ahLst/>
            <a:cxnLst/>
            <a:rect l="l" t="t" r="r" b="b"/>
            <a:pathLst>
              <a:path w="88264" h="113664">
                <a:moveTo>
                  <a:pt x="88191" y="101345"/>
                </a:moveTo>
                <a:lnTo>
                  <a:pt x="29875" y="0"/>
                </a:lnTo>
                <a:lnTo>
                  <a:pt x="0" y="0"/>
                </a:lnTo>
                <a:lnTo>
                  <a:pt x="65331" y="113537"/>
                </a:lnTo>
                <a:lnTo>
                  <a:pt x="88191" y="1013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09" name="object 209"/>
          <p:cNvSpPr txBox="1"/>
          <p:nvPr/>
        </p:nvSpPr>
        <p:spPr>
          <a:xfrm>
            <a:off x="1365772" y="3289656"/>
            <a:ext cx="189940" cy="10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706" b="1" spc="-4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794" b="1" baseline="-18518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706" b="1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endParaRPr sz="706">
              <a:latin typeface="Arial"/>
              <a:cs typeface="Arial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1539015" y="3176195"/>
            <a:ext cx="66675" cy="118782"/>
          </a:xfrm>
          <a:custGeom>
            <a:avLst/>
            <a:gdLst/>
            <a:ahLst/>
            <a:cxnLst/>
            <a:rect l="l" t="t" r="r" b="b"/>
            <a:pathLst>
              <a:path w="75564" h="134620">
                <a:moveTo>
                  <a:pt x="75437" y="762"/>
                </a:moveTo>
                <a:lnTo>
                  <a:pt x="74675" y="0"/>
                </a:lnTo>
                <a:lnTo>
                  <a:pt x="0" y="133350"/>
                </a:lnTo>
                <a:lnTo>
                  <a:pt x="762" y="134112"/>
                </a:lnTo>
                <a:lnTo>
                  <a:pt x="75437" y="76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11" name="object 211"/>
          <p:cNvSpPr/>
          <p:nvPr/>
        </p:nvSpPr>
        <p:spPr>
          <a:xfrm>
            <a:off x="1527585" y="3169471"/>
            <a:ext cx="89647" cy="132229"/>
          </a:xfrm>
          <a:custGeom>
            <a:avLst/>
            <a:gdLst/>
            <a:ahLst/>
            <a:cxnLst/>
            <a:rect l="l" t="t" r="r" b="b"/>
            <a:pathLst>
              <a:path w="101600" h="149860">
                <a:moveTo>
                  <a:pt x="101345" y="12953"/>
                </a:moveTo>
                <a:lnTo>
                  <a:pt x="79247" y="0"/>
                </a:lnTo>
                <a:lnTo>
                  <a:pt x="0" y="136397"/>
                </a:lnTo>
                <a:lnTo>
                  <a:pt x="22097" y="149351"/>
                </a:lnTo>
                <a:lnTo>
                  <a:pt x="101345" y="1295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12" name="object 212"/>
          <p:cNvSpPr/>
          <p:nvPr/>
        </p:nvSpPr>
        <p:spPr>
          <a:xfrm>
            <a:off x="1596839" y="3516405"/>
            <a:ext cx="69924" cy="37113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13" name="object 213"/>
          <p:cNvSpPr/>
          <p:nvPr/>
        </p:nvSpPr>
        <p:spPr>
          <a:xfrm>
            <a:off x="1536999" y="3384625"/>
            <a:ext cx="67235" cy="117662"/>
          </a:xfrm>
          <a:custGeom>
            <a:avLst/>
            <a:gdLst/>
            <a:ahLst/>
            <a:cxnLst/>
            <a:rect l="l" t="t" r="r" b="b"/>
            <a:pathLst>
              <a:path w="76200" h="133350">
                <a:moveTo>
                  <a:pt x="76199" y="132588"/>
                </a:moveTo>
                <a:lnTo>
                  <a:pt x="1523" y="0"/>
                </a:lnTo>
                <a:lnTo>
                  <a:pt x="0" y="0"/>
                </a:lnTo>
                <a:lnTo>
                  <a:pt x="74675" y="133350"/>
                </a:lnTo>
                <a:lnTo>
                  <a:pt x="76199" y="13258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14" name="object 214"/>
          <p:cNvSpPr/>
          <p:nvPr/>
        </p:nvSpPr>
        <p:spPr>
          <a:xfrm>
            <a:off x="1526241" y="3377229"/>
            <a:ext cx="89087" cy="132229"/>
          </a:xfrm>
          <a:custGeom>
            <a:avLst/>
            <a:gdLst/>
            <a:ahLst/>
            <a:cxnLst/>
            <a:rect l="l" t="t" r="r" b="b"/>
            <a:pathLst>
              <a:path w="100964" h="149860">
                <a:moveTo>
                  <a:pt x="100584" y="136398"/>
                </a:moveTo>
                <a:lnTo>
                  <a:pt x="22098" y="0"/>
                </a:lnTo>
                <a:lnTo>
                  <a:pt x="0" y="12954"/>
                </a:lnTo>
                <a:lnTo>
                  <a:pt x="78486" y="149352"/>
                </a:lnTo>
                <a:lnTo>
                  <a:pt x="100584" y="13639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15" name="object 215"/>
          <p:cNvSpPr/>
          <p:nvPr/>
        </p:nvSpPr>
        <p:spPr>
          <a:xfrm>
            <a:off x="1804595" y="3701975"/>
            <a:ext cx="86061" cy="35096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16" name="object 216"/>
          <p:cNvSpPr/>
          <p:nvPr/>
        </p:nvSpPr>
        <p:spPr>
          <a:xfrm>
            <a:off x="1803250" y="3638102"/>
            <a:ext cx="69924" cy="33886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17" name="object 217"/>
          <p:cNvSpPr/>
          <p:nvPr/>
        </p:nvSpPr>
        <p:spPr>
          <a:xfrm>
            <a:off x="1674832" y="3573555"/>
            <a:ext cx="115981" cy="66115"/>
          </a:xfrm>
          <a:custGeom>
            <a:avLst/>
            <a:gdLst/>
            <a:ahLst/>
            <a:cxnLst/>
            <a:rect l="l" t="t" r="r" b="b"/>
            <a:pathLst>
              <a:path w="131444" h="74929">
                <a:moveTo>
                  <a:pt x="131063" y="74675"/>
                </a:moveTo>
                <a:lnTo>
                  <a:pt x="131063" y="73913"/>
                </a:lnTo>
                <a:lnTo>
                  <a:pt x="761" y="0"/>
                </a:lnTo>
                <a:lnTo>
                  <a:pt x="0" y="761"/>
                </a:lnTo>
                <a:lnTo>
                  <a:pt x="131063" y="746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18" name="object 218"/>
          <p:cNvSpPr/>
          <p:nvPr/>
        </p:nvSpPr>
        <p:spPr>
          <a:xfrm>
            <a:off x="1667436" y="3562126"/>
            <a:ext cx="130549" cy="88526"/>
          </a:xfrm>
          <a:custGeom>
            <a:avLst/>
            <a:gdLst/>
            <a:ahLst/>
            <a:cxnLst/>
            <a:rect l="l" t="t" r="r" b="b"/>
            <a:pathLst>
              <a:path w="147955" h="100329">
                <a:moveTo>
                  <a:pt x="147828" y="77724"/>
                </a:moveTo>
                <a:lnTo>
                  <a:pt x="12954" y="0"/>
                </a:lnTo>
                <a:lnTo>
                  <a:pt x="0" y="22860"/>
                </a:lnTo>
                <a:lnTo>
                  <a:pt x="134874" y="99822"/>
                </a:lnTo>
                <a:lnTo>
                  <a:pt x="147828" y="777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19" name="object 219"/>
          <p:cNvSpPr/>
          <p:nvPr/>
        </p:nvSpPr>
        <p:spPr>
          <a:xfrm>
            <a:off x="2010335" y="3519096"/>
            <a:ext cx="69924" cy="33886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20" name="object 220"/>
          <p:cNvSpPr/>
          <p:nvPr/>
        </p:nvSpPr>
        <p:spPr>
          <a:xfrm>
            <a:off x="2011680" y="3416225"/>
            <a:ext cx="85389" cy="350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21" name="object 221"/>
          <p:cNvSpPr/>
          <p:nvPr/>
        </p:nvSpPr>
        <p:spPr>
          <a:xfrm>
            <a:off x="1881244" y="3573555"/>
            <a:ext cx="118782" cy="68356"/>
          </a:xfrm>
          <a:custGeom>
            <a:avLst/>
            <a:gdLst/>
            <a:ahLst/>
            <a:cxnLst/>
            <a:rect l="l" t="t" r="r" b="b"/>
            <a:pathLst>
              <a:path w="134619" h="77470">
                <a:moveTo>
                  <a:pt x="134112" y="1524"/>
                </a:moveTo>
                <a:lnTo>
                  <a:pt x="133350" y="0"/>
                </a:lnTo>
                <a:lnTo>
                  <a:pt x="0" y="75438"/>
                </a:lnTo>
                <a:lnTo>
                  <a:pt x="762" y="76962"/>
                </a:lnTo>
                <a:lnTo>
                  <a:pt x="134112" y="15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22" name="object 222"/>
          <p:cNvSpPr/>
          <p:nvPr/>
        </p:nvSpPr>
        <p:spPr>
          <a:xfrm>
            <a:off x="1874519" y="3562798"/>
            <a:ext cx="132790" cy="89647"/>
          </a:xfrm>
          <a:custGeom>
            <a:avLst/>
            <a:gdLst/>
            <a:ahLst/>
            <a:cxnLst/>
            <a:rect l="l" t="t" r="r" b="b"/>
            <a:pathLst>
              <a:path w="150494" h="101600">
                <a:moveTo>
                  <a:pt x="150114" y="22098"/>
                </a:moveTo>
                <a:lnTo>
                  <a:pt x="137160" y="0"/>
                </a:lnTo>
                <a:lnTo>
                  <a:pt x="0" y="79248"/>
                </a:lnTo>
                <a:lnTo>
                  <a:pt x="12954" y="101346"/>
                </a:lnTo>
                <a:lnTo>
                  <a:pt x="150114" y="2209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23" name="object 223"/>
          <p:cNvSpPr/>
          <p:nvPr/>
        </p:nvSpPr>
        <p:spPr>
          <a:xfrm>
            <a:off x="2217420" y="3635413"/>
            <a:ext cx="69924" cy="37113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24" name="object 224"/>
          <p:cNvSpPr/>
          <p:nvPr/>
        </p:nvSpPr>
        <p:spPr>
          <a:xfrm>
            <a:off x="2086310" y="3572210"/>
            <a:ext cx="118782" cy="67235"/>
          </a:xfrm>
          <a:custGeom>
            <a:avLst/>
            <a:gdLst/>
            <a:ahLst/>
            <a:cxnLst/>
            <a:rect l="l" t="t" r="r" b="b"/>
            <a:pathLst>
              <a:path w="134619" h="76200">
                <a:moveTo>
                  <a:pt x="134112" y="75438"/>
                </a:moveTo>
                <a:lnTo>
                  <a:pt x="762" y="0"/>
                </a:lnTo>
                <a:lnTo>
                  <a:pt x="0" y="1524"/>
                </a:lnTo>
                <a:lnTo>
                  <a:pt x="133350" y="76200"/>
                </a:lnTo>
                <a:lnTo>
                  <a:pt x="134112" y="7543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25" name="object 225"/>
          <p:cNvSpPr/>
          <p:nvPr/>
        </p:nvSpPr>
        <p:spPr>
          <a:xfrm>
            <a:off x="2079588" y="3561454"/>
            <a:ext cx="132229" cy="89087"/>
          </a:xfrm>
          <a:custGeom>
            <a:avLst/>
            <a:gdLst/>
            <a:ahLst/>
            <a:cxnLst/>
            <a:rect l="l" t="t" r="r" b="b"/>
            <a:pathLst>
              <a:path w="149860" h="100964">
                <a:moveTo>
                  <a:pt x="149351" y="78486"/>
                </a:moveTo>
                <a:lnTo>
                  <a:pt x="12953" y="0"/>
                </a:lnTo>
                <a:lnTo>
                  <a:pt x="0" y="22098"/>
                </a:lnTo>
                <a:lnTo>
                  <a:pt x="136397" y="100584"/>
                </a:lnTo>
                <a:lnTo>
                  <a:pt x="149351" y="7848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26" name="object 226"/>
          <p:cNvSpPr/>
          <p:nvPr/>
        </p:nvSpPr>
        <p:spPr>
          <a:xfrm>
            <a:off x="2423833" y="3519096"/>
            <a:ext cx="69924" cy="33886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27" name="object 227"/>
          <p:cNvSpPr/>
          <p:nvPr/>
        </p:nvSpPr>
        <p:spPr>
          <a:xfrm>
            <a:off x="2425176" y="3416225"/>
            <a:ext cx="86061" cy="35096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28" name="object 228"/>
          <p:cNvSpPr/>
          <p:nvPr/>
        </p:nvSpPr>
        <p:spPr>
          <a:xfrm>
            <a:off x="2295412" y="3573555"/>
            <a:ext cx="118782" cy="67235"/>
          </a:xfrm>
          <a:custGeom>
            <a:avLst/>
            <a:gdLst/>
            <a:ahLst/>
            <a:cxnLst/>
            <a:rect l="l" t="t" r="r" b="b"/>
            <a:pathLst>
              <a:path w="134619" h="76200">
                <a:moveTo>
                  <a:pt x="134112" y="1524"/>
                </a:moveTo>
                <a:lnTo>
                  <a:pt x="133350" y="0"/>
                </a:lnTo>
                <a:lnTo>
                  <a:pt x="0" y="75438"/>
                </a:lnTo>
                <a:lnTo>
                  <a:pt x="762" y="76200"/>
                </a:lnTo>
                <a:lnTo>
                  <a:pt x="134112" y="15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29" name="object 229"/>
          <p:cNvSpPr/>
          <p:nvPr/>
        </p:nvSpPr>
        <p:spPr>
          <a:xfrm>
            <a:off x="2288690" y="3562798"/>
            <a:ext cx="132229" cy="89647"/>
          </a:xfrm>
          <a:custGeom>
            <a:avLst/>
            <a:gdLst/>
            <a:ahLst/>
            <a:cxnLst/>
            <a:rect l="l" t="t" r="r" b="b"/>
            <a:pathLst>
              <a:path w="149860" h="101600">
                <a:moveTo>
                  <a:pt x="149352" y="22098"/>
                </a:moveTo>
                <a:lnTo>
                  <a:pt x="136398" y="0"/>
                </a:lnTo>
                <a:lnTo>
                  <a:pt x="0" y="78486"/>
                </a:lnTo>
                <a:lnTo>
                  <a:pt x="12954" y="101346"/>
                </a:lnTo>
                <a:lnTo>
                  <a:pt x="149352" y="2209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30" name="object 230"/>
          <p:cNvSpPr/>
          <p:nvPr/>
        </p:nvSpPr>
        <p:spPr>
          <a:xfrm>
            <a:off x="2632261" y="3701975"/>
            <a:ext cx="85389" cy="350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31" name="object 231"/>
          <p:cNvSpPr/>
          <p:nvPr/>
        </p:nvSpPr>
        <p:spPr>
          <a:xfrm>
            <a:off x="2630917" y="3638102"/>
            <a:ext cx="69924" cy="33886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32" name="object 232"/>
          <p:cNvSpPr/>
          <p:nvPr/>
        </p:nvSpPr>
        <p:spPr>
          <a:xfrm>
            <a:off x="2500480" y="3572210"/>
            <a:ext cx="117662" cy="67235"/>
          </a:xfrm>
          <a:custGeom>
            <a:avLst/>
            <a:gdLst/>
            <a:ahLst/>
            <a:cxnLst/>
            <a:rect l="l" t="t" r="r" b="b"/>
            <a:pathLst>
              <a:path w="133350" h="76200">
                <a:moveTo>
                  <a:pt x="133349" y="75438"/>
                </a:moveTo>
                <a:lnTo>
                  <a:pt x="761" y="0"/>
                </a:lnTo>
                <a:lnTo>
                  <a:pt x="0" y="1524"/>
                </a:lnTo>
                <a:lnTo>
                  <a:pt x="132587" y="76200"/>
                </a:lnTo>
                <a:lnTo>
                  <a:pt x="133349" y="7543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33" name="object 233"/>
          <p:cNvSpPr/>
          <p:nvPr/>
        </p:nvSpPr>
        <p:spPr>
          <a:xfrm>
            <a:off x="2493084" y="3561454"/>
            <a:ext cx="132229" cy="89087"/>
          </a:xfrm>
          <a:custGeom>
            <a:avLst/>
            <a:gdLst/>
            <a:ahLst/>
            <a:cxnLst/>
            <a:rect l="l" t="t" r="r" b="b"/>
            <a:pathLst>
              <a:path w="149860" h="100964">
                <a:moveTo>
                  <a:pt x="149351" y="78486"/>
                </a:moveTo>
                <a:lnTo>
                  <a:pt x="12953" y="0"/>
                </a:lnTo>
                <a:lnTo>
                  <a:pt x="0" y="22098"/>
                </a:lnTo>
                <a:lnTo>
                  <a:pt x="137159" y="100584"/>
                </a:lnTo>
                <a:lnTo>
                  <a:pt x="149351" y="7848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34" name="object 234"/>
          <p:cNvSpPr/>
          <p:nvPr/>
        </p:nvSpPr>
        <p:spPr>
          <a:xfrm>
            <a:off x="2838001" y="3516405"/>
            <a:ext cx="69924" cy="37113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35" name="object 235"/>
          <p:cNvSpPr/>
          <p:nvPr/>
        </p:nvSpPr>
        <p:spPr>
          <a:xfrm>
            <a:off x="2839346" y="3454549"/>
            <a:ext cx="64546" cy="3106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36" name="object 236"/>
          <p:cNvSpPr/>
          <p:nvPr/>
        </p:nvSpPr>
        <p:spPr>
          <a:xfrm>
            <a:off x="2708911" y="3574228"/>
            <a:ext cx="117101" cy="67235"/>
          </a:xfrm>
          <a:custGeom>
            <a:avLst/>
            <a:gdLst/>
            <a:ahLst/>
            <a:cxnLst/>
            <a:rect l="l" t="t" r="r" b="b"/>
            <a:pathLst>
              <a:path w="132714" h="76200">
                <a:moveTo>
                  <a:pt x="132587" y="1524"/>
                </a:moveTo>
                <a:lnTo>
                  <a:pt x="131825" y="0"/>
                </a:lnTo>
                <a:lnTo>
                  <a:pt x="0" y="74676"/>
                </a:lnTo>
                <a:lnTo>
                  <a:pt x="761" y="76200"/>
                </a:lnTo>
                <a:lnTo>
                  <a:pt x="132587" y="15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37" name="object 237"/>
          <p:cNvSpPr/>
          <p:nvPr/>
        </p:nvSpPr>
        <p:spPr>
          <a:xfrm>
            <a:off x="2702186" y="3563471"/>
            <a:ext cx="130549" cy="89087"/>
          </a:xfrm>
          <a:custGeom>
            <a:avLst/>
            <a:gdLst/>
            <a:ahLst/>
            <a:cxnLst/>
            <a:rect l="l" t="t" r="r" b="b"/>
            <a:pathLst>
              <a:path w="147955" h="100964">
                <a:moveTo>
                  <a:pt x="147828" y="22098"/>
                </a:moveTo>
                <a:lnTo>
                  <a:pt x="135636" y="0"/>
                </a:lnTo>
                <a:lnTo>
                  <a:pt x="0" y="78486"/>
                </a:lnTo>
                <a:lnTo>
                  <a:pt x="12192" y="100584"/>
                </a:lnTo>
                <a:lnTo>
                  <a:pt x="147828" y="2209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38" name="object 238"/>
          <p:cNvSpPr/>
          <p:nvPr/>
        </p:nvSpPr>
        <p:spPr>
          <a:xfrm>
            <a:off x="4068407" y="3843168"/>
            <a:ext cx="69924" cy="9681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39" name="object 239"/>
          <p:cNvSpPr/>
          <p:nvPr/>
        </p:nvSpPr>
        <p:spPr>
          <a:xfrm>
            <a:off x="4147745" y="3780641"/>
            <a:ext cx="116541" cy="66675"/>
          </a:xfrm>
          <a:custGeom>
            <a:avLst/>
            <a:gdLst/>
            <a:ahLst/>
            <a:cxnLst/>
            <a:rect l="l" t="t" r="r" b="b"/>
            <a:pathLst>
              <a:path w="132079" h="75564">
                <a:moveTo>
                  <a:pt x="131825" y="1524"/>
                </a:moveTo>
                <a:lnTo>
                  <a:pt x="131063" y="0"/>
                </a:lnTo>
                <a:lnTo>
                  <a:pt x="0" y="74676"/>
                </a:lnTo>
                <a:lnTo>
                  <a:pt x="0" y="75438"/>
                </a:lnTo>
                <a:lnTo>
                  <a:pt x="131825" y="15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40" name="object 240"/>
          <p:cNvSpPr/>
          <p:nvPr/>
        </p:nvSpPr>
        <p:spPr>
          <a:xfrm>
            <a:off x="4140349" y="3769883"/>
            <a:ext cx="131109" cy="88526"/>
          </a:xfrm>
          <a:custGeom>
            <a:avLst/>
            <a:gdLst/>
            <a:ahLst/>
            <a:cxnLst/>
            <a:rect l="l" t="t" r="r" b="b"/>
            <a:pathLst>
              <a:path w="148589" h="100329">
                <a:moveTo>
                  <a:pt x="148590" y="22098"/>
                </a:moveTo>
                <a:lnTo>
                  <a:pt x="135636" y="0"/>
                </a:lnTo>
                <a:lnTo>
                  <a:pt x="0" y="77724"/>
                </a:lnTo>
                <a:lnTo>
                  <a:pt x="12954" y="99822"/>
                </a:lnTo>
                <a:lnTo>
                  <a:pt x="148590" y="2209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41" name="object 241"/>
          <p:cNvSpPr/>
          <p:nvPr/>
        </p:nvSpPr>
        <p:spPr>
          <a:xfrm>
            <a:off x="3814259" y="3660962"/>
            <a:ext cx="86060" cy="37113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42" name="object 242"/>
          <p:cNvSpPr/>
          <p:nvPr/>
        </p:nvSpPr>
        <p:spPr>
          <a:xfrm>
            <a:off x="3844514" y="3761815"/>
            <a:ext cx="69924" cy="3590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43" name="object 243"/>
          <p:cNvSpPr/>
          <p:nvPr/>
        </p:nvSpPr>
        <p:spPr>
          <a:xfrm>
            <a:off x="3928557" y="3809551"/>
            <a:ext cx="127747" cy="48745"/>
          </a:xfrm>
          <a:custGeom>
            <a:avLst/>
            <a:gdLst/>
            <a:ahLst/>
            <a:cxnLst/>
            <a:rect l="l" t="t" r="r" b="b"/>
            <a:pathLst>
              <a:path w="144779" h="55245">
                <a:moveTo>
                  <a:pt x="144780" y="54863"/>
                </a:moveTo>
                <a:lnTo>
                  <a:pt x="144780" y="54101"/>
                </a:lnTo>
                <a:lnTo>
                  <a:pt x="0" y="0"/>
                </a:lnTo>
                <a:lnTo>
                  <a:pt x="0" y="1524"/>
                </a:lnTo>
                <a:lnTo>
                  <a:pt x="144780" y="5486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44" name="object 244"/>
          <p:cNvSpPr/>
          <p:nvPr/>
        </p:nvSpPr>
        <p:spPr>
          <a:xfrm>
            <a:off x="3923179" y="3799466"/>
            <a:ext cx="138953" cy="59951"/>
          </a:xfrm>
          <a:custGeom>
            <a:avLst/>
            <a:gdLst/>
            <a:ahLst/>
            <a:cxnLst/>
            <a:rect l="l" t="t" r="r" b="b"/>
            <a:pathLst>
              <a:path w="157479" h="67945">
                <a:moveTo>
                  <a:pt x="156972" y="54102"/>
                </a:moveTo>
                <a:lnTo>
                  <a:pt x="8381" y="0"/>
                </a:lnTo>
                <a:lnTo>
                  <a:pt x="0" y="24384"/>
                </a:lnTo>
                <a:lnTo>
                  <a:pt x="120994" y="67817"/>
                </a:lnTo>
                <a:lnTo>
                  <a:pt x="152105" y="67817"/>
                </a:lnTo>
                <a:lnTo>
                  <a:pt x="156972" y="5410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45" name="object 245"/>
          <p:cNvSpPr/>
          <p:nvPr/>
        </p:nvSpPr>
        <p:spPr>
          <a:xfrm>
            <a:off x="3797290" y="3825687"/>
            <a:ext cx="41462" cy="33618"/>
          </a:xfrm>
          <a:custGeom>
            <a:avLst/>
            <a:gdLst/>
            <a:ahLst/>
            <a:cxnLst/>
            <a:rect l="l" t="t" r="r" b="b"/>
            <a:pathLst>
              <a:path w="46989" h="38100">
                <a:moveTo>
                  <a:pt x="46662" y="762"/>
                </a:moveTo>
                <a:lnTo>
                  <a:pt x="45900" y="0"/>
                </a:lnTo>
                <a:lnTo>
                  <a:pt x="0" y="38100"/>
                </a:lnTo>
                <a:lnTo>
                  <a:pt x="1679" y="38100"/>
                </a:lnTo>
                <a:lnTo>
                  <a:pt x="46662" y="76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46" name="object 246"/>
          <p:cNvSpPr/>
          <p:nvPr/>
        </p:nvSpPr>
        <p:spPr>
          <a:xfrm>
            <a:off x="3780432" y="3815603"/>
            <a:ext cx="67235" cy="43703"/>
          </a:xfrm>
          <a:custGeom>
            <a:avLst/>
            <a:gdLst/>
            <a:ahLst/>
            <a:cxnLst/>
            <a:rect l="l" t="t" r="r" b="b"/>
            <a:pathLst>
              <a:path w="76200" h="49529">
                <a:moveTo>
                  <a:pt x="75674" y="19812"/>
                </a:moveTo>
                <a:lnTo>
                  <a:pt x="58910" y="0"/>
                </a:lnTo>
                <a:lnTo>
                  <a:pt x="0" y="49529"/>
                </a:lnTo>
                <a:lnTo>
                  <a:pt x="40103" y="49529"/>
                </a:lnTo>
                <a:lnTo>
                  <a:pt x="75674" y="198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47" name="object 247"/>
          <p:cNvSpPr/>
          <p:nvPr/>
        </p:nvSpPr>
        <p:spPr>
          <a:xfrm>
            <a:off x="3406812" y="3732231"/>
            <a:ext cx="86060" cy="3711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48" name="object 248"/>
          <p:cNvSpPr/>
          <p:nvPr/>
        </p:nvSpPr>
        <p:spPr>
          <a:xfrm>
            <a:off x="3437069" y="3833756"/>
            <a:ext cx="69924" cy="15329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49" name="object 249"/>
          <p:cNvSpPr/>
          <p:nvPr/>
        </p:nvSpPr>
        <p:spPr>
          <a:xfrm>
            <a:off x="3016176" y="3839135"/>
            <a:ext cx="75303" cy="12102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50" name="object 250"/>
          <p:cNvSpPr/>
          <p:nvPr/>
        </p:nvSpPr>
        <p:spPr>
          <a:xfrm>
            <a:off x="464596" y="3998073"/>
            <a:ext cx="8068235" cy="865094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0" y="0"/>
                </a:moveTo>
                <a:lnTo>
                  <a:pt x="0" y="979932"/>
                </a:lnTo>
                <a:lnTo>
                  <a:pt x="9144000" y="97993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51" name="object 251"/>
          <p:cNvSpPr/>
          <p:nvPr/>
        </p:nvSpPr>
        <p:spPr>
          <a:xfrm>
            <a:off x="4068407" y="3859305"/>
            <a:ext cx="69924" cy="26221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52" name="object 252"/>
          <p:cNvSpPr/>
          <p:nvPr/>
        </p:nvSpPr>
        <p:spPr>
          <a:xfrm>
            <a:off x="4067736" y="3905699"/>
            <a:ext cx="86060" cy="3711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53" name="object 253"/>
          <p:cNvSpPr/>
          <p:nvPr/>
        </p:nvSpPr>
        <p:spPr>
          <a:xfrm>
            <a:off x="4029939" y="3859305"/>
            <a:ext cx="27454" cy="8965"/>
          </a:xfrm>
          <a:custGeom>
            <a:avLst/>
            <a:gdLst/>
            <a:ahLst/>
            <a:cxnLst/>
            <a:rect l="l" t="t" r="r" b="b"/>
            <a:pathLst>
              <a:path w="31114" h="10160">
                <a:moveTo>
                  <a:pt x="31110" y="0"/>
                </a:moveTo>
                <a:lnTo>
                  <a:pt x="0" y="0"/>
                </a:lnTo>
                <a:lnTo>
                  <a:pt x="27595" y="9906"/>
                </a:lnTo>
                <a:lnTo>
                  <a:pt x="3111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54" name="object 254"/>
          <p:cNvSpPr/>
          <p:nvPr/>
        </p:nvSpPr>
        <p:spPr>
          <a:xfrm>
            <a:off x="3660962" y="3913094"/>
            <a:ext cx="75303" cy="39534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55" name="object 255"/>
          <p:cNvSpPr/>
          <p:nvPr/>
        </p:nvSpPr>
        <p:spPr>
          <a:xfrm>
            <a:off x="3734919" y="3859306"/>
            <a:ext cx="63874" cy="52668"/>
          </a:xfrm>
          <a:custGeom>
            <a:avLst/>
            <a:gdLst/>
            <a:ahLst/>
            <a:cxnLst/>
            <a:rect l="l" t="t" r="r" b="b"/>
            <a:pathLst>
              <a:path w="72389" h="59689">
                <a:moveTo>
                  <a:pt x="72365" y="0"/>
                </a:moveTo>
                <a:lnTo>
                  <a:pt x="70685" y="0"/>
                </a:lnTo>
                <a:lnTo>
                  <a:pt x="0" y="58673"/>
                </a:lnTo>
                <a:lnTo>
                  <a:pt x="762" y="59435"/>
                </a:lnTo>
                <a:lnTo>
                  <a:pt x="7236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56" name="object 256"/>
          <p:cNvSpPr/>
          <p:nvPr/>
        </p:nvSpPr>
        <p:spPr>
          <a:xfrm>
            <a:off x="3726852" y="3859305"/>
            <a:ext cx="89087" cy="62753"/>
          </a:xfrm>
          <a:custGeom>
            <a:avLst/>
            <a:gdLst/>
            <a:ahLst/>
            <a:cxnLst/>
            <a:rect l="l" t="t" r="r" b="b"/>
            <a:pathLst>
              <a:path w="100964" h="71120">
                <a:moveTo>
                  <a:pt x="100826" y="0"/>
                </a:moveTo>
                <a:lnTo>
                  <a:pt x="60723" y="0"/>
                </a:lnTo>
                <a:lnTo>
                  <a:pt x="0" y="51054"/>
                </a:lnTo>
                <a:lnTo>
                  <a:pt x="16001" y="70866"/>
                </a:lnTo>
                <a:lnTo>
                  <a:pt x="10082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57" name="object 257"/>
          <p:cNvSpPr/>
          <p:nvPr/>
        </p:nvSpPr>
        <p:spPr>
          <a:xfrm>
            <a:off x="3437069" y="3859305"/>
            <a:ext cx="69924" cy="20574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58" name="object 258"/>
          <p:cNvSpPr/>
          <p:nvPr/>
        </p:nvSpPr>
        <p:spPr>
          <a:xfrm>
            <a:off x="3521113" y="3881494"/>
            <a:ext cx="126066" cy="48185"/>
          </a:xfrm>
          <a:custGeom>
            <a:avLst/>
            <a:gdLst/>
            <a:ahLst/>
            <a:cxnLst/>
            <a:rect l="l" t="t" r="r" b="b"/>
            <a:pathLst>
              <a:path w="142875" h="54610">
                <a:moveTo>
                  <a:pt x="142494" y="54101"/>
                </a:moveTo>
                <a:lnTo>
                  <a:pt x="142494" y="53339"/>
                </a:lnTo>
                <a:lnTo>
                  <a:pt x="0" y="0"/>
                </a:lnTo>
                <a:lnTo>
                  <a:pt x="0" y="1524"/>
                </a:lnTo>
                <a:lnTo>
                  <a:pt x="142494" y="5410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59" name="object 259"/>
          <p:cNvSpPr/>
          <p:nvPr/>
        </p:nvSpPr>
        <p:spPr>
          <a:xfrm>
            <a:off x="3515733" y="3871408"/>
            <a:ext cx="136712" cy="68356"/>
          </a:xfrm>
          <a:custGeom>
            <a:avLst/>
            <a:gdLst/>
            <a:ahLst/>
            <a:cxnLst/>
            <a:rect l="l" t="t" r="r" b="b"/>
            <a:pathLst>
              <a:path w="154939" h="77470">
                <a:moveTo>
                  <a:pt x="154686" y="53340"/>
                </a:moveTo>
                <a:lnTo>
                  <a:pt x="8381" y="0"/>
                </a:lnTo>
                <a:lnTo>
                  <a:pt x="0" y="24384"/>
                </a:lnTo>
                <a:lnTo>
                  <a:pt x="146304" y="76962"/>
                </a:lnTo>
                <a:lnTo>
                  <a:pt x="154686" y="5334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60" name="object 260"/>
          <p:cNvSpPr/>
          <p:nvPr/>
        </p:nvSpPr>
        <p:spPr>
          <a:xfrm>
            <a:off x="3253515" y="3987052"/>
            <a:ext cx="69924" cy="3590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61" name="object 261"/>
          <p:cNvSpPr/>
          <p:nvPr/>
        </p:nvSpPr>
        <p:spPr>
          <a:xfrm>
            <a:off x="3252843" y="4049582"/>
            <a:ext cx="86060" cy="3711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62" name="object 262"/>
          <p:cNvSpPr/>
          <p:nvPr/>
        </p:nvSpPr>
        <p:spPr>
          <a:xfrm>
            <a:off x="3326802" y="3896958"/>
            <a:ext cx="104215" cy="87406"/>
          </a:xfrm>
          <a:custGeom>
            <a:avLst/>
            <a:gdLst/>
            <a:ahLst/>
            <a:cxnLst/>
            <a:rect l="l" t="t" r="r" b="b"/>
            <a:pathLst>
              <a:path w="118110" h="99060">
                <a:moveTo>
                  <a:pt x="118110" y="1524"/>
                </a:moveTo>
                <a:lnTo>
                  <a:pt x="117348" y="0"/>
                </a:lnTo>
                <a:lnTo>
                  <a:pt x="0" y="98298"/>
                </a:lnTo>
                <a:lnTo>
                  <a:pt x="762" y="99060"/>
                </a:lnTo>
                <a:lnTo>
                  <a:pt x="118110" y="15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63" name="object 263"/>
          <p:cNvSpPr/>
          <p:nvPr/>
        </p:nvSpPr>
        <p:spPr>
          <a:xfrm>
            <a:off x="3318734" y="3887545"/>
            <a:ext cx="121024" cy="106456"/>
          </a:xfrm>
          <a:custGeom>
            <a:avLst/>
            <a:gdLst/>
            <a:ahLst/>
            <a:cxnLst/>
            <a:rect l="l" t="t" r="r" b="b"/>
            <a:pathLst>
              <a:path w="137160" h="120650">
                <a:moveTo>
                  <a:pt x="137159" y="19812"/>
                </a:moveTo>
                <a:lnTo>
                  <a:pt x="120395" y="0"/>
                </a:lnTo>
                <a:lnTo>
                  <a:pt x="0" y="101346"/>
                </a:lnTo>
                <a:lnTo>
                  <a:pt x="16001" y="120396"/>
                </a:lnTo>
                <a:lnTo>
                  <a:pt x="137159" y="198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64" name="object 264"/>
          <p:cNvSpPr/>
          <p:nvPr/>
        </p:nvSpPr>
        <p:spPr>
          <a:xfrm>
            <a:off x="3016176" y="3859306"/>
            <a:ext cx="75303" cy="25011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65" name="object 265"/>
          <p:cNvSpPr/>
          <p:nvPr/>
        </p:nvSpPr>
        <p:spPr>
          <a:xfrm>
            <a:off x="3028949" y="3903681"/>
            <a:ext cx="75303" cy="39534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66" name="object 266"/>
          <p:cNvSpPr/>
          <p:nvPr/>
        </p:nvSpPr>
        <p:spPr>
          <a:xfrm>
            <a:off x="3113666" y="3953434"/>
            <a:ext cx="127747" cy="48745"/>
          </a:xfrm>
          <a:custGeom>
            <a:avLst/>
            <a:gdLst/>
            <a:ahLst/>
            <a:cxnLst/>
            <a:rect l="l" t="t" r="r" b="b"/>
            <a:pathLst>
              <a:path w="144779" h="55245">
                <a:moveTo>
                  <a:pt x="144780" y="54863"/>
                </a:moveTo>
                <a:lnTo>
                  <a:pt x="144780" y="54101"/>
                </a:lnTo>
                <a:lnTo>
                  <a:pt x="762" y="0"/>
                </a:lnTo>
                <a:lnTo>
                  <a:pt x="0" y="1524"/>
                </a:lnTo>
                <a:lnTo>
                  <a:pt x="144780" y="5486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67" name="object 267"/>
          <p:cNvSpPr/>
          <p:nvPr/>
        </p:nvSpPr>
        <p:spPr>
          <a:xfrm>
            <a:off x="3108288" y="3943350"/>
            <a:ext cx="138953" cy="68916"/>
          </a:xfrm>
          <a:custGeom>
            <a:avLst/>
            <a:gdLst/>
            <a:ahLst/>
            <a:cxnLst/>
            <a:rect l="l" t="t" r="r" b="b"/>
            <a:pathLst>
              <a:path w="157479" h="78104">
                <a:moveTo>
                  <a:pt x="156972" y="54102"/>
                </a:moveTo>
                <a:lnTo>
                  <a:pt x="9143" y="0"/>
                </a:lnTo>
                <a:lnTo>
                  <a:pt x="0" y="24384"/>
                </a:lnTo>
                <a:lnTo>
                  <a:pt x="148590" y="77724"/>
                </a:lnTo>
                <a:lnTo>
                  <a:pt x="156972" y="5410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68" name="object 268"/>
          <p:cNvSpPr txBox="1"/>
          <p:nvPr/>
        </p:nvSpPr>
        <p:spPr>
          <a:xfrm>
            <a:off x="194653" y="4936373"/>
            <a:ext cx="2550348" cy="5180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363" indent="-201156">
              <a:buChar char="•"/>
              <a:tabLst>
                <a:tab pos="212923" algn="l"/>
              </a:tabLst>
            </a:pPr>
            <a:r>
              <a:rPr lang="ru-RU" sz="1600" spc="-9" dirty="0">
                <a:latin typeface="Arial"/>
                <a:cs typeface="Arial"/>
              </a:rPr>
              <a:t>Торговое название</a:t>
            </a:r>
            <a:r>
              <a:rPr sz="1600" spc="-4" dirty="0"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  <a:p>
            <a:pPr marL="212923" indent="-201717">
              <a:spcBef>
                <a:spcPts val="212"/>
              </a:spcBef>
              <a:buChar char="•"/>
              <a:tabLst>
                <a:tab pos="212923" algn="l"/>
              </a:tabLst>
            </a:pPr>
            <a:r>
              <a:rPr sz="1600" spc="-9" dirty="0">
                <a:latin typeface="Arial"/>
                <a:cs typeface="Arial"/>
              </a:rPr>
              <a:t>INC</a:t>
            </a:r>
            <a:r>
              <a:rPr sz="1600" spc="-4" dirty="0">
                <a:latin typeface="Arial"/>
                <a:cs typeface="Arial"/>
              </a:rPr>
              <a:t>I</a:t>
            </a:r>
            <a:r>
              <a:rPr sz="1600" spc="-9" dirty="0">
                <a:latin typeface="Arial"/>
                <a:cs typeface="Arial"/>
              </a:rPr>
              <a:t> name: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2370548" y="4941345"/>
            <a:ext cx="3309657" cy="52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indent="560">
              <a:lnSpc>
                <a:spcPct val="110000"/>
              </a:lnSpc>
            </a:pPr>
            <a:r>
              <a:rPr sz="1600" spc="-9" dirty="0">
                <a:latin typeface="Arial"/>
                <a:cs typeface="Arial"/>
              </a:rPr>
              <a:t>Natrosol</a:t>
            </a:r>
            <a:r>
              <a:rPr sz="1600" spc="-4" dirty="0">
                <a:latin typeface="Arial"/>
                <a:cs typeface="Arial"/>
              </a:rPr>
              <a:t>™</a:t>
            </a:r>
            <a:r>
              <a:rPr sz="1600" spc="4" dirty="0">
                <a:latin typeface="Arial"/>
                <a:cs typeface="Arial"/>
              </a:rPr>
              <a:t> </a:t>
            </a:r>
            <a:r>
              <a:rPr sz="1600" spc="-4" dirty="0">
                <a:latin typeface="Arial"/>
                <a:cs typeface="Arial"/>
              </a:rPr>
              <a:t>Hydroxyethylcellulose Hydroxyethylcellulose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144475" y="5506044"/>
            <a:ext cx="339504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363" indent="-201156">
              <a:buChar char="•"/>
              <a:tabLst>
                <a:tab pos="212923" algn="l"/>
              </a:tabLst>
            </a:pPr>
            <a:r>
              <a:rPr lang="ru-RU" sz="1600" spc="-4" dirty="0">
                <a:latin typeface="Arial"/>
                <a:cs typeface="Arial"/>
              </a:rPr>
              <a:t>Другое название</a:t>
            </a:r>
            <a:r>
              <a:rPr sz="1600" spc="-4" dirty="0">
                <a:latin typeface="Arial"/>
                <a:cs typeface="Arial"/>
              </a:rPr>
              <a:t>: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lang="ru-RU" sz="1600" spc="-35" dirty="0">
                <a:latin typeface="Arial"/>
                <a:cs typeface="Arial"/>
              </a:rPr>
              <a:t>    </a:t>
            </a:r>
            <a:r>
              <a:rPr lang="ru-RU" sz="1600" spc="-35" dirty="0" smtClean="0">
                <a:latin typeface="Arial"/>
                <a:cs typeface="Arial"/>
              </a:rPr>
              <a:t>   </a:t>
            </a:r>
            <a:r>
              <a:rPr sz="1600" spc="-9" dirty="0" smtClean="0">
                <a:latin typeface="Arial"/>
                <a:cs typeface="Arial"/>
              </a:rPr>
              <a:t>HEC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182125" y="5812411"/>
            <a:ext cx="1368799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363" indent="-201156">
              <a:buChar char="•"/>
              <a:tabLst>
                <a:tab pos="212923" algn="l"/>
              </a:tabLst>
            </a:pPr>
            <a:r>
              <a:rPr lang="ru-RU" sz="1600" spc="-9" dirty="0">
                <a:latin typeface="Arial"/>
                <a:cs typeface="Arial"/>
              </a:rPr>
              <a:t>Заряд</a:t>
            </a:r>
            <a:r>
              <a:rPr sz="1400" spc="-9" dirty="0"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  <a:p>
            <a:pPr marL="11206">
              <a:spcBef>
                <a:spcPts val="212"/>
              </a:spcBef>
              <a:tabLst>
                <a:tab pos="212923" algn="l"/>
              </a:tabLst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1580366" y="5752640"/>
            <a:ext cx="1981760" cy="2716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lang="ru-RU" sz="1765" b="1" spc="-9" dirty="0" smtClean="0">
                <a:latin typeface="Arial"/>
                <a:cs typeface="Arial"/>
              </a:rPr>
              <a:t>             </a:t>
            </a:r>
            <a:r>
              <a:rPr lang="ru-RU" sz="1600" b="1" spc="-9" dirty="0" err="1" smtClean="0">
                <a:latin typeface="Arial"/>
                <a:cs typeface="Arial"/>
              </a:rPr>
              <a:t>Неионный</a:t>
            </a:r>
            <a:endParaRPr sz="1765" b="1" dirty="0">
              <a:latin typeface="Arial"/>
              <a:cs typeface="Arial"/>
            </a:endParaRPr>
          </a:p>
        </p:txBody>
      </p:sp>
      <p:pic>
        <p:nvPicPr>
          <p:cNvPr id="275" name="Picture 4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377" y="3058114"/>
            <a:ext cx="299878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" name="Прямоугольник 275"/>
          <p:cNvSpPr/>
          <p:nvPr/>
        </p:nvSpPr>
        <p:spPr>
          <a:xfrm>
            <a:off x="6089786" y="5869496"/>
            <a:ext cx="27814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Natrosol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250 в растворе, % по массе</a:t>
            </a:r>
            <a:endParaRPr lang="uk-U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" name="Прямоугольник 276"/>
          <p:cNvSpPr/>
          <p:nvPr/>
        </p:nvSpPr>
        <p:spPr>
          <a:xfrm rot="-5400000">
            <a:off x="4294505" y="4153552"/>
            <a:ext cx="29204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Вязкость раствора при 25ºС, </a:t>
            </a:r>
            <a:r>
              <a:rPr lang="ru-RU" sz="1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спз</a:t>
            </a:r>
            <a:endParaRPr lang="uk-U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227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37883" y="2130686"/>
            <a:ext cx="8068235" cy="865094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0" y="0"/>
                </a:moveTo>
                <a:lnTo>
                  <a:pt x="0" y="979932"/>
                </a:lnTo>
                <a:lnTo>
                  <a:pt x="9144000" y="97993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4" name="object 4"/>
          <p:cNvSpPr txBox="1"/>
          <p:nvPr/>
        </p:nvSpPr>
        <p:spPr>
          <a:xfrm>
            <a:off x="685800" y="1431579"/>
            <a:ext cx="4101575" cy="3298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363" indent="-201156">
              <a:buChar char="•"/>
              <a:tabLst>
                <a:tab pos="212923" algn="l"/>
              </a:tabLst>
            </a:pPr>
            <a:r>
              <a:rPr lang="ru-RU" sz="2118" dirty="0">
                <a:latin typeface="Arial"/>
                <a:cs typeface="Arial"/>
              </a:rPr>
              <a:t>Характеристики</a:t>
            </a:r>
            <a:endParaRPr sz="2118" dirty="0">
              <a:latin typeface="Arial"/>
              <a:cs typeface="Arial"/>
            </a:endParaRPr>
          </a:p>
          <a:p>
            <a:pPr marL="561445" lvl="1" indent="-247663">
              <a:spcBef>
                <a:spcPts val="221"/>
              </a:spcBef>
              <a:buClr>
                <a:srgbClr val="000000"/>
              </a:buClr>
              <a:buChar char="–"/>
              <a:tabLst>
                <a:tab pos="562005" algn="l"/>
              </a:tabLst>
            </a:pPr>
            <a:r>
              <a:rPr lang="ru-RU" sz="1765" spc="-9" dirty="0">
                <a:latin typeface="Arial"/>
                <a:cs typeface="Arial"/>
              </a:rPr>
              <a:t>Неионная</a:t>
            </a:r>
            <a:endParaRPr sz="1765" dirty="0">
              <a:latin typeface="Arial"/>
              <a:cs typeface="Arial"/>
            </a:endParaRPr>
          </a:p>
          <a:p>
            <a:pPr marL="561445" lvl="1" indent="-247663">
              <a:spcBef>
                <a:spcPts val="212"/>
              </a:spcBef>
              <a:buChar char="–"/>
              <a:tabLst>
                <a:tab pos="562005" algn="l"/>
              </a:tabLst>
            </a:pPr>
            <a:r>
              <a:rPr lang="ru-RU" sz="1765" spc="-9" dirty="0">
                <a:latin typeface="Arial"/>
                <a:cs typeface="Arial"/>
              </a:rPr>
              <a:t>Загущение</a:t>
            </a:r>
            <a:endParaRPr sz="1765" dirty="0">
              <a:latin typeface="Arial"/>
              <a:cs typeface="Arial"/>
            </a:endParaRPr>
          </a:p>
          <a:p>
            <a:pPr marL="561445" lvl="1" indent="-247663">
              <a:spcBef>
                <a:spcPts val="212"/>
              </a:spcBef>
              <a:buClr>
                <a:srgbClr val="000000"/>
              </a:buClr>
              <a:buChar char="–"/>
              <a:tabLst>
                <a:tab pos="562005" algn="l"/>
              </a:tabLst>
            </a:pPr>
            <a:r>
              <a:rPr lang="ru-RU" sz="1765" spc="-9" dirty="0">
                <a:latin typeface="Arial"/>
                <a:cs typeface="Arial"/>
              </a:rPr>
              <a:t>Высокая переносимость солей</a:t>
            </a:r>
            <a:endParaRPr sz="1765" dirty="0">
              <a:latin typeface="Arial"/>
              <a:cs typeface="Arial"/>
            </a:endParaRPr>
          </a:p>
          <a:p>
            <a:pPr marL="561445" lvl="1" indent="-247663">
              <a:spcBef>
                <a:spcPts val="212"/>
              </a:spcBef>
              <a:buChar char="–"/>
              <a:tabLst>
                <a:tab pos="562005" algn="l"/>
              </a:tabLst>
            </a:pPr>
            <a:r>
              <a:rPr lang="ru-RU" sz="1765" spc="-9" dirty="0">
                <a:latin typeface="Arial"/>
                <a:cs typeface="Arial"/>
              </a:rPr>
              <a:t>Смазывающие свойства</a:t>
            </a:r>
            <a:endParaRPr sz="1765" dirty="0">
              <a:latin typeface="Arial"/>
              <a:cs typeface="Arial"/>
            </a:endParaRPr>
          </a:p>
          <a:p>
            <a:pPr marL="561445" lvl="1" indent="-247663">
              <a:spcBef>
                <a:spcPts val="212"/>
              </a:spcBef>
              <a:buChar char="–"/>
              <a:tabLst>
                <a:tab pos="562005" algn="l"/>
              </a:tabLst>
            </a:pPr>
            <a:r>
              <a:rPr lang="ru-RU" sz="1765" spc="-9" dirty="0">
                <a:latin typeface="Arial"/>
                <a:cs typeface="Arial"/>
              </a:rPr>
              <a:t>Улучшение качества пены</a:t>
            </a:r>
            <a:endParaRPr sz="1765" dirty="0">
              <a:latin typeface="Arial"/>
              <a:cs typeface="Arial"/>
            </a:endParaRPr>
          </a:p>
          <a:p>
            <a:pPr marL="561445" lvl="1" indent="-247663">
              <a:spcBef>
                <a:spcPts val="212"/>
              </a:spcBef>
              <a:buClr>
                <a:srgbClr val="000000"/>
              </a:buClr>
              <a:buChar char="–"/>
              <a:tabLst>
                <a:tab pos="562005" algn="l"/>
              </a:tabLst>
            </a:pPr>
            <a:r>
              <a:rPr lang="ru-RU" sz="1765" spc="-4" dirty="0">
                <a:latin typeface="Arial"/>
                <a:cs typeface="Arial"/>
              </a:rPr>
              <a:t>Прозраные растворы</a:t>
            </a:r>
            <a:endParaRPr sz="1765" dirty="0">
              <a:latin typeface="Arial"/>
              <a:cs typeface="Arial"/>
            </a:endParaRPr>
          </a:p>
          <a:p>
            <a:pPr marL="561445" lvl="1" indent="-247663">
              <a:spcBef>
                <a:spcPts val="212"/>
              </a:spcBef>
              <a:buChar char="–"/>
              <a:tabLst>
                <a:tab pos="562005" algn="l"/>
              </a:tabLst>
            </a:pPr>
            <a:r>
              <a:rPr lang="ru-RU" sz="1765" spc="-9" dirty="0">
                <a:latin typeface="Arial"/>
                <a:cs typeface="Arial"/>
              </a:rPr>
              <a:t>Связывание воды</a:t>
            </a:r>
            <a:endParaRPr sz="1765" dirty="0">
              <a:latin typeface="Arial"/>
              <a:cs typeface="Arial"/>
            </a:endParaRPr>
          </a:p>
          <a:p>
            <a:pPr marL="561445" lvl="1" indent="-247663">
              <a:spcBef>
                <a:spcPts val="212"/>
              </a:spcBef>
              <a:buClr>
                <a:srgbClr val="000000"/>
              </a:buClr>
              <a:buChar char="–"/>
              <a:tabLst>
                <a:tab pos="562005" algn="l"/>
              </a:tabLst>
            </a:pPr>
            <a:r>
              <a:rPr lang="ru-RU" sz="1765" spc="-4" dirty="0">
                <a:latin typeface="Arial"/>
                <a:cs typeface="Arial"/>
              </a:rPr>
              <a:t>Совместимость с ПАВ</a:t>
            </a:r>
            <a:endParaRPr sz="1765" dirty="0">
              <a:latin typeface="Arial"/>
              <a:cs typeface="Arial"/>
            </a:endParaRPr>
          </a:p>
          <a:p>
            <a:pPr marL="561445" lvl="1" indent="-247663">
              <a:spcBef>
                <a:spcPts val="212"/>
              </a:spcBef>
              <a:buChar char="–"/>
              <a:tabLst>
                <a:tab pos="562005" algn="l"/>
              </a:tabLst>
            </a:pPr>
            <a:r>
              <a:rPr lang="ru-RU" sz="1765" spc="-9" dirty="0">
                <a:latin typeface="Arial"/>
                <a:cs typeface="Arial"/>
              </a:rPr>
              <a:t>Совместимость со спиртами</a:t>
            </a:r>
            <a:endParaRPr sz="1765" dirty="0">
              <a:latin typeface="Arial"/>
              <a:cs typeface="Arial"/>
            </a:endParaRPr>
          </a:p>
          <a:p>
            <a:pPr marL="561445" lvl="1" indent="-247663">
              <a:spcBef>
                <a:spcPts val="212"/>
              </a:spcBef>
              <a:buChar char="–"/>
              <a:tabLst>
                <a:tab pos="562005" algn="l"/>
              </a:tabLst>
            </a:pPr>
            <a:r>
              <a:rPr lang="ru-RU" sz="1765" spc="-9" dirty="0">
                <a:latin typeface="Arial"/>
                <a:cs typeface="Arial"/>
              </a:rPr>
              <a:t>Псевдопластичность</a:t>
            </a:r>
            <a:endParaRPr sz="1765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7883" y="4722607"/>
            <a:ext cx="8068235" cy="865094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0" y="0"/>
                </a:moveTo>
                <a:lnTo>
                  <a:pt x="0" y="979932"/>
                </a:lnTo>
                <a:lnTo>
                  <a:pt x="9144000" y="97993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7" name="object 7"/>
          <p:cNvSpPr txBox="1"/>
          <p:nvPr/>
        </p:nvSpPr>
        <p:spPr>
          <a:xfrm>
            <a:off x="4815084" y="1149350"/>
            <a:ext cx="3312459" cy="51623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363" indent="-201156">
              <a:buChar char="•"/>
              <a:tabLst>
                <a:tab pos="212923" algn="l"/>
              </a:tabLst>
            </a:pPr>
            <a:r>
              <a:rPr lang="ru-RU" sz="1765" spc="-9" dirty="0">
                <a:latin typeface="Arial"/>
                <a:cs typeface="Arial"/>
              </a:rPr>
              <a:t>Первичное применение</a:t>
            </a:r>
            <a:endParaRPr sz="1765" dirty="0">
              <a:latin typeface="Arial"/>
              <a:cs typeface="Arial"/>
            </a:endParaRPr>
          </a:p>
          <a:p>
            <a:pPr marL="561445" lvl="1" indent="-247663">
              <a:spcBef>
                <a:spcPts val="176"/>
              </a:spcBef>
              <a:buClr>
                <a:srgbClr val="000000"/>
              </a:buClr>
              <a:buFont typeface="Arial"/>
              <a:buChar char="–"/>
              <a:tabLst>
                <a:tab pos="562005" algn="l"/>
              </a:tabLst>
            </a:pPr>
            <a:r>
              <a:rPr lang="ru-RU" sz="1412" b="1" spc="-4" dirty="0">
                <a:latin typeface="Arial"/>
                <a:cs typeface="Arial"/>
              </a:rPr>
              <a:t>Кондиционеры для волос</a:t>
            </a:r>
            <a:endParaRPr sz="1412" dirty="0">
              <a:latin typeface="Arial"/>
              <a:cs typeface="Arial"/>
            </a:endParaRPr>
          </a:p>
          <a:p>
            <a:pPr marL="561445" lvl="1" indent="-247663">
              <a:spcBef>
                <a:spcPts val="168"/>
              </a:spcBef>
              <a:buChar char="–"/>
              <a:tabLst>
                <a:tab pos="562005" algn="l"/>
              </a:tabLst>
            </a:pPr>
            <a:r>
              <a:rPr lang="ru-RU" sz="1412" spc="-4" dirty="0">
                <a:latin typeface="Arial"/>
                <a:cs typeface="Arial"/>
              </a:rPr>
              <a:t>Продуты для бритья</a:t>
            </a:r>
            <a:endParaRPr sz="1412" dirty="0">
              <a:latin typeface="Arial"/>
              <a:cs typeface="Arial"/>
            </a:endParaRPr>
          </a:p>
          <a:p>
            <a:pPr marL="561445" lvl="1" indent="-247663">
              <a:spcBef>
                <a:spcPts val="168"/>
              </a:spcBef>
              <a:buChar char="–"/>
              <a:tabLst>
                <a:tab pos="562005" algn="l"/>
              </a:tabLst>
            </a:pPr>
            <a:r>
              <a:rPr lang="ru-RU" sz="1412" spc="-4" dirty="0">
                <a:latin typeface="Arial"/>
                <a:cs typeface="Arial"/>
              </a:rPr>
              <a:t>Зубные пасты</a:t>
            </a:r>
            <a:endParaRPr sz="1412" dirty="0">
              <a:latin typeface="Arial"/>
              <a:cs typeface="Arial"/>
            </a:endParaRPr>
          </a:p>
          <a:p>
            <a:pPr marL="561445" lvl="1" indent="-247663">
              <a:spcBef>
                <a:spcPts val="168"/>
              </a:spcBef>
              <a:buChar char="–"/>
              <a:tabLst>
                <a:tab pos="562005" algn="l"/>
              </a:tabLst>
            </a:pPr>
            <a:r>
              <a:rPr lang="ru-RU" sz="1412" spc="-4" dirty="0">
                <a:latin typeface="Arial"/>
                <a:cs typeface="Arial"/>
              </a:rPr>
              <a:t>Моющие ср-ва для пола</a:t>
            </a:r>
            <a:endParaRPr sz="1412" dirty="0">
              <a:latin typeface="Arial"/>
              <a:cs typeface="Arial"/>
            </a:endParaRPr>
          </a:p>
          <a:p>
            <a:pPr marL="561445" lvl="1" indent="-247663">
              <a:spcBef>
                <a:spcPts val="168"/>
              </a:spcBef>
              <a:buChar char="–"/>
              <a:tabLst>
                <a:tab pos="562005" algn="l"/>
              </a:tabLst>
            </a:pPr>
            <a:r>
              <a:rPr lang="ru-RU" sz="1412" spc="-4" dirty="0">
                <a:latin typeface="Arial"/>
                <a:cs typeface="Arial"/>
              </a:rPr>
              <a:t>Туалетные блоки</a:t>
            </a:r>
            <a:endParaRPr sz="1412" dirty="0">
              <a:latin typeface="Arial"/>
              <a:cs typeface="Arial"/>
            </a:endParaRPr>
          </a:p>
          <a:p>
            <a:pPr marL="561445" lvl="1" indent="-247663">
              <a:spcBef>
                <a:spcPts val="168"/>
              </a:spcBef>
              <a:buChar char="–"/>
              <a:tabLst>
                <a:tab pos="562005" algn="l"/>
              </a:tabLst>
            </a:pPr>
            <a:r>
              <a:rPr lang="ru-RU" sz="1412" spc="-4" dirty="0">
                <a:latin typeface="Arial"/>
                <a:cs typeface="Arial"/>
              </a:rPr>
              <a:t>Персональные лубриканты</a:t>
            </a:r>
            <a:r>
              <a:rPr sz="1412" dirty="0">
                <a:latin typeface="Arial"/>
                <a:cs typeface="Arial"/>
              </a:rPr>
              <a:t>,</a:t>
            </a:r>
            <a:r>
              <a:rPr sz="1412" spc="9" dirty="0">
                <a:latin typeface="Arial"/>
                <a:cs typeface="Arial"/>
              </a:rPr>
              <a:t> </a:t>
            </a:r>
            <a:endParaRPr lang="ru-RU" sz="1412" spc="9" dirty="0">
              <a:latin typeface="Arial"/>
              <a:cs typeface="Arial"/>
            </a:endParaRPr>
          </a:p>
          <a:p>
            <a:pPr marL="561445" lvl="1" indent="-247663">
              <a:spcBef>
                <a:spcPts val="168"/>
              </a:spcBef>
              <a:buChar char="–"/>
              <a:tabLst>
                <a:tab pos="562005" algn="l"/>
              </a:tabLst>
            </a:pPr>
            <a:r>
              <a:rPr lang="ru-RU" sz="1412" spc="9" dirty="0">
                <a:latin typeface="Arial"/>
                <a:cs typeface="Arial"/>
              </a:rPr>
              <a:t>Гели для ультразвуковых исследований</a:t>
            </a:r>
          </a:p>
          <a:p>
            <a:pPr marL="561445" lvl="1" indent="-247663">
              <a:spcBef>
                <a:spcPts val="168"/>
              </a:spcBef>
              <a:buChar char="–"/>
              <a:tabLst>
                <a:tab pos="562005" algn="l"/>
              </a:tabLst>
            </a:pPr>
            <a:r>
              <a:rPr lang="ru-RU" sz="1412" dirty="0">
                <a:latin typeface="Arial"/>
                <a:cs typeface="Arial"/>
              </a:rPr>
              <a:t>Ветеринария</a:t>
            </a:r>
            <a:endParaRPr sz="1412" dirty="0">
              <a:latin typeface="Arial"/>
              <a:cs typeface="Arial"/>
            </a:endParaRPr>
          </a:p>
          <a:p>
            <a:pPr marL="561445" lvl="1" indent="-247663">
              <a:spcBef>
                <a:spcPts val="168"/>
              </a:spcBef>
              <a:buChar char="–"/>
              <a:tabLst>
                <a:tab pos="562005" algn="l"/>
              </a:tabLst>
            </a:pPr>
            <a:r>
              <a:rPr lang="ru-RU" sz="1412" dirty="0">
                <a:latin typeface="Arial"/>
                <a:cs typeface="Arial"/>
              </a:rPr>
              <a:t>Влажные салфетки</a:t>
            </a:r>
            <a:endParaRPr sz="1412" dirty="0">
              <a:latin typeface="Arial"/>
              <a:cs typeface="Arial"/>
            </a:endParaRPr>
          </a:p>
          <a:p>
            <a:pPr marL="561445" lvl="1" indent="-247663">
              <a:spcBef>
                <a:spcPts val="168"/>
              </a:spcBef>
              <a:buChar char="–"/>
              <a:tabLst>
                <a:tab pos="562005" algn="l"/>
              </a:tabLst>
            </a:pPr>
            <a:r>
              <a:rPr lang="ru-RU" sz="1412" spc="-4" dirty="0">
                <a:latin typeface="Arial"/>
                <a:cs typeface="Arial"/>
              </a:rPr>
              <a:t>Шампуни</a:t>
            </a:r>
            <a:r>
              <a:rPr sz="1412" dirty="0">
                <a:latin typeface="Arial"/>
                <a:cs typeface="Arial"/>
              </a:rPr>
              <a:t>, </a:t>
            </a:r>
            <a:r>
              <a:rPr sz="1412" spc="-4" dirty="0">
                <a:latin typeface="Arial"/>
                <a:cs typeface="Arial"/>
              </a:rPr>
              <a:t>2-in-1</a:t>
            </a:r>
            <a:endParaRPr sz="1412" dirty="0">
              <a:latin typeface="Arial"/>
              <a:cs typeface="Arial"/>
            </a:endParaRPr>
          </a:p>
          <a:p>
            <a:pPr marL="212363" indent="-201156">
              <a:buChar char="•"/>
              <a:tabLst>
                <a:tab pos="212923" algn="l"/>
              </a:tabLst>
            </a:pPr>
            <a:endParaRPr lang="ru-RU" sz="1765" spc="-4" dirty="0">
              <a:latin typeface="Arial"/>
              <a:cs typeface="Arial"/>
            </a:endParaRPr>
          </a:p>
          <a:p>
            <a:pPr marL="212363" indent="-201156">
              <a:buChar char="•"/>
              <a:tabLst>
                <a:tab pos="212923" algn="l"/>
              </a:tabLst>
            </a:pPr>
            <a:r>
              <a:rPr lang="ru-RU" sz="1765" spc="-4" dirty="0">
                <a:latin typeface="Arial"/>
                <a:cs typeface="Arial"/>
              </a:rPr>
              <a:t>Другие применения</a:t>
            </a:r>
            <a:endParaRPr sz="1765" dirty="0">
              <a:latin typeface="Arial"/>
              <a:cs typeface="Arial"/>
            </a:endParaRPr>
          </a:p>
          <a:p>
            <a:pPr marL="561445" lvl="1" indent="-247663">
              <a:spcBef>
                <a:spcPts val="176"/>
              </a:spcBef>
              <a:buFont typeface="Arial"/>
              <a:buChar char="–"/>
              <a:tabLst>
                <a:tab pos="562005" algn="l"/>
              </a:tabLst>
            </a:pPr>
            <a:r>
              <a:rPr lang="ru-RU" sz="1412" spc="-4" dirty="0">
                <a:latin typeface="Arial"/>
                <a:cs typeface="Arial"/>
              </a:rPr>
              <a:t>Краски для волос</a:t>
            </a:r>
            <a:endParaRPr sz="1412" dirty="0">
              <a:latin typeface="Arial"/>
              <a:cs typeface="Arial"/>
            </a:endParaRPr>
          </a:p>
          <a:p>
            <a:pPr marL="561445" lvl="1" indent="-247663">
              <a:spcBef>
                <a:spcPts val="168"/>
              </a:spcBef>
              <a:buFont typeface="Arial"/>
              <a:buChar char="–"/>
              <a:tabLst>
                <a:tab pos="562005" algn="l"/>
              </a:tabLst>
            </a:pPr>
            <a:r>
              <a:rPr lang="ru-RU" sz="1412" spc="-4" dirty="0">
                <a:latin typeface="Arial"/>
                <a:cs typeface="Arial"/>
              </a:rPr>
              <a:t>Жидкости для мытья посуды</a:t>
            </a:r>
            <a:endParaRPr sz="1412" dirty="0">
              <a:latin typeface="Arial"/>
              <a:cs typeface="Arial"/>
            </a:endParaRPr>
          </a:p>
          <a:p>
            <a:pPr marL="561445" lvl="1" indent="-247663">
              <a:spcBef>
                <a:spcPts val="168"/>
              </a:spcBef>
              <a:buChar char="–"/>
              <a:tabLst>
                <a:tab pos="562005" algn="l"/>
              </a:tabLst>
            </a:pPr>
            <a:r>
              <a:rPr lang="ru-RU" sz="1412" spc="-4" dirty="0">
                <a:latin typeface="Arial"/>
                <a:cs typeface="Arial"/>
              </a:rPr>
              <a:t>Деодоранты/антиперспиранты</a:t>
            </a:r>
            <a:endParaRPr sz="1412" dirty="0">
              <a:latin typeface="Arial"/>
              <a:cs typeface="Arial"/>
            </a:endParaRPr>
          </a:p>
          <a:p>
            <a:pPr marL="561445" lvl="1" indent="-247663">
              <a:spcBef>
                <a:spcPts val="168"/>
              </a:spcBef>
              <a:buChar char="–"/>
              <a:tabLst>
                <a:tab pos="562005" algn="l"/>
              </a:tabLst>
            </a:pPr>
            <a:r>
              <a:rPr lang="ru-RU" sz="1412" spc="-4" dirty="0">
                <a:latin typeface="Arial"/>
                <a:cs typeface="Arial"/>
              </a:rPr>
              <a:t>Жидкое мыло</a:t>
            </a:r>
            <a:endParaRPr sz="1412" dirty="0">
              <a:latin typeface="Arial"/>
              <a:cs typeface="Arial"/>
            </a:endParaRPr>
          </a:p>
          <a:p>
            <a:pPr marL="561445" lvl="1" indent="-247663">
              <a:spcBef>
                <a:spcPts val="168"/>
              </a:spcBef>
              <a:buChar char="–"/>
              <a:tabLst>
                <a:tab pos="562005" algn="l"/>
              </a:tabLst>
            </a:pPr>
            <a:r>
              <a:rPr lang="ru-RU" sz="1412" spc="-4" dirty="0">
                <a:latin typeface="Arial"/>
                <a:cs typeface="Arial"/>
              </a:rPr>
              <a:t>Гели для душа</a:t>
            </a:r>
            <a:endParaRPr sz="1412" dirty="0">
              <a:latin typeface="Arial"/>
              <a:cs typeface="Arial"/>
            </a:endParaRPr>
          </a:p>
          <a:p>
            <a:pPr marL="561445" lvl="1" indent="-247663">
              <a:spcBef>
                <a:spcPts val="168"/>
              </a:spcBef>
              <a:buChar char="–"/>
              <a:tabLst>
                <a:tab pos="562005" algn="l"/>
              </a:tabLst>
            </a:pPr>
            <a:r>
              <a:rPr lang="ru-RU" sz="1412" spc="-4" dirty="0">
                <a:latin typeface="Arial"/>
                <a:cs typeface="Arial"/>
              </a:rPr>
              <a:t>Жидкие средства де-макияжа</a:t>
            </a:r>
          </a:p>
          <a:p>
            <a:pPr marL="561445" lvl="1" indent="-247663">
              <a:spcBef>
                <a:spcPts val="168"/>
              </a:spcBef>
              <a:buChar char="–"/>
              <a:tabLst>
                <a:tab pos="562005" algn="l"/>
              </a:tabLst>
            </a:pPr>
            <a:r>
              <a:rPr lang="ru-RU" sz="1412" spc="-4" dirty="0">
                <a:latin typeface="Arial"/>
                <a:cs typeface="Arial"/>
              </a:rPr>
              <a:t>Подводки для глаз </a:t>
            </a:r>
            <a:endParaRPr sz="1412" dirty="0">
              <a:latin typeface="Arial"/>
              <a:cs typeface="Arial"/>
            </a:endParaRPr>
          </a:p>
        </p:txBody>
      </p:sp>
      <p:sp>
        <p:nvSpPr>
          <p:cNvPr id="11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5662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9955"/>
            <a:r>
              <a:rPr lang="ru-RU" spc="-9" dirty="0"/>
              <a:t>Гидроксиэтилцеллюлоза</a:t>
            </a:r>
            <a:r>
              <a:rPr spc="-26" dirty="0"/>
              <a:t> </a:t>
            </a:r>
            <a:r>
              <a:rPr spc="-9" dirty="0"/>
              <a:t>(</a:t>
            </a:r>
            <a:r>
              <a:rPr lang="ru-RU" spc="-9" dirty="0"/>
              <a:t>ГЭЦ</a:t>
            </a:r>
            <a:r>
              <a:rPr spc="-9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41104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6888" y="390525"/>
            <a:ext cx="8109230" cy="492443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9955"/>
            <a:r>
              <a:rPr lang="ru-RU" dirty="0"/>
              <a:t>Гидроксипропилметилцеллюлоза (ГПМЦ)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453416" y="2098413"/>
            <a:ext cx="0" cy="33057"/>
          </a:xfrm>
          <a:custGeom>
            <a:avLst/>
            <a:gdLst/>
            <a:ahLst/>
            <a:cxnLst/>
            <a:rect l="l" t="t" r="r" b="b"/>
            <a:pathLst>
              <a:path h="37464">
                <a:moveTo>
                  <a:pt x="0" y="3733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4" name="object 4"/>
          <p:cNvSpPr/>
          <p:nvPr/>
        </p:nvSpPr>
        <p:spPr>
          <a:xfrm>
            <a:off x="2439296" y="2114885"/>
            <a:ext cx="30256" cy="0"/>
          </a:xfrm>
          <a:custGeom>
            <a:avLst/>
            <a:gdLst/>
            <a:ahLst/>
            <a:cxnLst/>
            <a:rect l="l" t="t" r="r" b="b"/>
            <a:pathLst>
              <a:path w="34289">
                <a:moveTo>
                  <a:pt x="0" y="0"/>
                </a:moveTo>
                <a:lnTo>
                  <a:pt x="34289" y="0"/>
                </a:lnTo>
              </a:path>
            </a:pathLst>
          </a:custGeom>
          <a:ln w="37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5" name="object 5"/>
          <p:cNvSpPr/>
          <p:nvPr/>
        </p:nvSpPr>
        <p:spPr>
          <a:xfrm>
            <a:off x="4081855" y="2116231"/>
            <a:ext cx="28574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6" name="object 6"/>
          <p:cNvSpPr/>
          <p:nvPr/>
        </p:nvSpPr>
        <p:spPr>
          <a:xfrm>
            <a:off x="6751096" y="2101103"/>
            <a:ext cx="0" cy="30256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0"/>
                </a:moveTo>
                <a:lnTo>
                  <a:pt x="0" y="342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7" name="object 7"/>
          <p:cNvSpPr/>
          <p:nvPr/>
        </p:nvSpPr>
        <p:spPr>
          <a:xfrm>
            <a:off x="6736977" y="2116231"/>
            <a:ext cx="31376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051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8" name="object 8"/>
          <p:cNvSpPr/>
          <p:nvPr/>
        </p:nvSpPr>
        <p:spPr>
          <a:xfrm>
            <a:off x="5094418" y="2114885"/>
            <a:ext cx="31376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051" y="0"/>
                </a:lnTo>
              </a:path>
            </a:pathLst>
          </a:custGeom>
          <a:ln w="37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9" name="object 9"/>
          <p:cNvSpPr/>
          <p:nvPr/>
        </p:nvSpPr>
        <p:spPr>
          <a:xfrm>
            <a:off x="2453416" y="1819387"/>
            <a:ext cx="2241" cy="150159"/>
          </a:xfrm>
          <a:custGeom>
            <a:avLst/>
            <a:gdLst/>
            <a:ahLst/>
            <a:cxnLst/>
            <a:rect l="l" t="t" r="r" b="b"/>
            <a:pathLst>
              <a:path w="2539" h="170180">
                <a:moveTo>
                  <a:pt x="2286" y="0"/>
                </a:moveTo>
                <a:lnTo>
                  <a:pt x="0" y="1699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0" name="object 10"/>
          <p:cNvSpPr/>
          <p:nvPr/>
        </p:nvSpPr>
        <p:spPr>
          <a:xfrm>
            <a:off x="2439296" y="1816697"/>
            <a:ext cx="30256" cy="155762"/>
          </a:xfrm>
          <a:custGeom>
            <a:avLst/>
            <a:gdLst/>
            <a:ahLst/>
            <a:cxnLst/>
            <a:rect l="l" t="t" r="r" b="b"/>
            <a:pathLst>
              <a:path w="34289" h="176530">
                <a:moveTo>
                  <a:pt x="34290" y="176022"/>
                </a:moveTo>
                <a:lnTo>
                  <a:pt x="34290" y="0"/>
                </a:lnTo>
                <a:lnTo>
                  <a:pt x="2286" y="0"/>
                </a:lnTo>
                <a:lnTo>
                  <a:pt x="0" y="176022"/>
                </a:lnTo>
                <a:lnTo>
                  <a:pt x="3429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1" name="object 11"/>
          <p:cNvSpPr/>
          <p:nvPr/>
        </p:nvSpPr>
        <p:spPr>
          <a:xfrm>
            <a:off x="5111226" y="1788459"/>
            <a:ext cx="0" cy="180974"/>
          </a:xfrm>
          <a:custGeom>
            <a:avLst/>
            <a:gdLst/>
            <a:ahLst/>
            <a:cxnLst/>
            <a:rect l="l" t="t" r="r" b="b"/>
            <a:pathLst>
              <a:path h="205105">
                <a:moveTo>
                  <a:pt x="0" y="0"/>
                </a:moveTo>
                <a:lnTo>
                  <a:pt x="0" y="2049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2" name="object 12"/>
          <p:cNvSpPr/>
          <p:nvPr/>
        </p:nvSpPr>
        <p:spPr>
          <a:xfrm>
            <a:off x="5109882" y="1788459"/>
            <a:ext cx="0" cy="183776"/>
          </a:xfrm>
          <a:custGeom>
            <a:avLst/>
            <a:gdLst/>
            <a:ahLst/>
            <a:cxnLst/>
            <a:rect l="l" t="t" r="r" b="b"/>
            <a:pathLst>
              <a:path h="208280">
                <a:moveTo>
                  <a:pt x="0" y="0"/>
                </a:moveTo>
                <a:lnTo>
                  <a:pt x="0" y="208025"/>
                </a:lnTo>
              </a:path>
            </a:pathLst>
          </a:custGeom>
          <a:ln w="350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3" name="object 13"/>
          <p:cNvSpPr/>
          <p:nvPr/>
        </p:nvSpPr>
        <p:spPr>
          <a:xfrm>
            <a:off x="2768077" y="1502036"/>
            <a:ext cx="0" cy="183776"/>
          </a:xfrm>
          <a:custGeom>
            <a:avLst/>
            <a:gdLst/>
            <a:ahLst/>
            <a:cxnLst/>
            <a:rect l="l" t="t" r="r" b="b"/>
            <a:pathLst>
              <a:path h="208280">
                <a:moveTo>
                  <a:pt x="0" y="0"/>
                </a:moveTo>
                <a:lnTo>
                  <a:pt x="0" y="208026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4" name="object 14"/>
          <p:cNvSpPr/>
          <p:nvPr/>
        </p:nvSpPr>
        <p:spPr>
          <a:xfrm>
            <a:off x="2768077" y="1502035"/>
            <a:ext cx="0" cy="186018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0"/>
                </a:moveTo>
                <a:lnTo>
                  <a:pt x="0" y="210312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5" name="object 15"/>
          <p:cNvSpPr/>
          <p:nvPr/>
        </p:nvSpPr>
        <p:spPr>
          <a:xfrm>
            <a:off x="5423870" y="1473798"/>
            <a:ext cx="0" cy="183776"/>
          </a:xfrm>
          <a:custGeom>
            <a:avLst/>
            <a:gdLst/>
            <a:ahLst/>
            <a:cxnLst/>
            <a:rect l="l" t="t" r="r" b="b"/>
            <a:pathLst>
              <a:path h="208280">
                <a:moveTo>
                  <a:pt x="0" y="0"/>
                </a:moveTo>
                <a:lnTo>
                  <a:pt x="0" y="208026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6" name="object 16"/>
          <p:cNvSpPr/>
          <p:nvPr/>
        </p:nvSpPr>
        <p:spPr>
          <a:xfrm>
            <a:off x="5423870" y="1473797"/>
            <a:ext cx="0" cy="186018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0"/>
                </a:moveTo>
                <a:lnTo>
                  <a:pt x="0" y="210312"/>
                </a:lnTo>
              </a:path>
            </a:pathLst>
          </a:custGeom>
          <a:ln w="3200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7" name="object 17"/>
          <p:cNvSpPr txBox="1"/>
          <p:nvPr/>
        </p:nvSpPr>
        <p:spPr>
          <a:xfrm>
            <a:off x="2406575" y="1973223"/>
            <a:ext cx="241487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b="1" spc="-9" dirty="0">
                <a:latin typeface="Arial"/>
                <a:cs typeface="Arial"/>
              </a:rPr>
              <a:t>CH</a:t>
            </a:r>
            <a:r>
              <a:rPr sz="1059" b="1" spc="-6" baseline="-17361" dirty="0">
                <a:latin typeface="Arial"/>
                <a:cs typeface="Arial"/>
              </a:rPr>
              <a:t>2</a:t>
            </a:r>
            <a:endParaRPr sz="1059" baseline="-17361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44428" y="1973223"/>
            <a:ext cx="333375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b="1" dirty="0">
                <a:latin typeface="Arial"/>
                <a:cs typeface="Arial"/>
              </a:rPr>
              <a:t>O</a:t>
            </a:r>
            <a:r>
              <a:rPr sz="927" b="1" spc="-13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927" b="1" spc="-9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059" b="1" spc="-6" baseline="-17361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059" baseline="-17361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00221" y="1973223"/>
            <a:ext cx="333375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b="1" spc="-4" dirty="0">
                <a:latin typeface="Arial"/>
                <a:cs typeface="Arial"/>
              </a:rPr>
              <a:t>O</a:t>
            </a:r>
            <a:r>
              <a:rPr sz="927" b="1" spc="-9" dirty="0">
                <a:solidFill>
                  <a:srgbClr val="FF0000"/>
                </a:solidFill>
                <a:latin typeface="Arial"/>
                <a:cs typeface="Arial"/>
              </a:rPr>
              <a:t>CH</a:t>
            </a:r>
            <a:r>
              <a:rPr sz="1059" b="1" spc="-6" baseline="-17361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059" baseline="-17361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62370" y="1973223"/>
            <a:ext cx="240926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b="1" spc="-9" dirty="0">
                <a:latin typeface="Arial"/>
                <a:cs typeface="Arial"/>
              </a:rPr>
              <a:t>C</a:t>
            </a:r>
            <a:r>
              <a:rPr sz="927" b="1" spc="-13" dirty="0">
                <a:latin typeface="Arial"/>
                <a:cs typeface="Arial"/>
              </a:rPr>
              <a:t>H</a:t>
            </a:r>
            <a:r>
              <a:rPr sz="1059" b="1" spc="-6" baseline="-17361" dirty="0">
                <a:latin typeface="Arial"/>
                <a:cs typeface="Arial"/>
              </a:rPr>
              <a:t>2</a:t>
            </a:r>
            <a:endParaRPr sz="1059" baseline="-17361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04558" y="1689490"/>
            <a:ext cx="720538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b="1" spc="-4" dirty="0">
                <a:latin typeface="Arial"/>
                <a:cs typeface="Arial"/>
              </a:rPr>
              <a:t>O</a:t>
            </a:r>
            <a:r>
              <a:rPr sz="927" b="1" spc="-9" dirty="0">
                <a:solidFill>
                  <a:srgbClr val="FF0000"/>
                </a:solidFill>
                <a:latin typeface="Arial"/>
                <a:cs typeface="Arial"/>
              </a:rPr>
              <a:t>CH</a:t>
            </a:r>
            <a:r>
              <a:rPr sz="1059" b="1" spc="-13" baseline="-17361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927" b="1" spc="-9" dirty="0">
                <a:solidFill>
                  <a:srgbClr val="FF0000"/>
                </a:solidFill>
                <a:latin typeface="Arial"/>
                <a:cs typeface="Arial"/>
              </a:rPr>
              <a:t>CHC</a:t>
            </a:r>
            <a:r>
              <a:rPr sz="927" b="1" spc="-13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059" b="1" spc="-6" baseline="-17361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059" baseline="-17361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59679" y="1661252"/>
            <a:ext cx="721098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b="1" dirty="0">
                <a:latin typeface="Arial"/>
                <a:cs typeface="Arial"/>
              </a:rPr>
              <a:t>O</a:t>
            </a:r>
            <a:r>
              <a:rPr sz="927" b="1" spc="-13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927" b="1" spc="-9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059" b="1" spc="-6" baseline="-13888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927" b="1" spc="-13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927" b="1" spc="-9" dirty="0">
                <a:solidFill>
                  <a:srgbClr val="FF0000"/>
                </a:solidFill>
                <a:latin typeface="Arial"/>
                <a:cs typeface="Arial"/>
              </a:rPr>
              <a:t>HC</a:t>
            </a:r>
            <a:r>
              <a:rPr sz="927" b="1" spc="-4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059" b="1" spc="-6" baseline="-13888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059" baseline="-13888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17202" y="1374829"/>
            <a:ext cx="332254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b="1" spc="-4" dirty="0">
                <a:solidFill>
                  <a:srgbClr val="FF0000"/>
                </a:solidFill>
                <a:latin typeface="Arial"/>
                <a:cs typeface="Arial"/>
              </a:rPr>
              <a:t>OC</a:t>
            </a:r>
            <a:r>
              <a:rPr sz="927" b="1" spc="-13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059" b="1" spc="-6" baseline="-17361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059" baseline="-17361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72325" y="1346590"/>
            <a:ext cx="198904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b="1" spc="-4" dirty="0">
                <a:solidFill>
                  <a:srgbClr val="FF0000"/>
                </a:solidFill>
                <a:latin typeface="Arial"/>
                <a:cs typeface="Arial"/>
              </a:rPr>
              <a:t>OH</a:t>
            </a:r>
            <a:endParaRPr sz="927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2809" y="2629572"/>
            <a:ext cx="138953" cy="239806"/>
          </a:xfrm>
          <a:custGeom>
            <a:avLst/>
            <a:gdLst/>
            <a:ahLst/>
            <a:cxnLst/>
            <a:rect l="l" t="t" r="r" b="b"/>
            <a:pathLst>
              <a:path w="157480" h="271779">
                <a:moveTo>
                  <a:pt x="156972" y="27127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6" name="object 26"/>
          <p:cNvSpPr/>
          <p:nvPr/>
        </p:nvSpPr>
        <p:spPr>
          <a:xfrm>
            <a:off x="2290706" y="2620159"/>
            <a:ext cx="163046" cy="286871"/>
          </a:xfrm>
          <a:custGeom>
            <a:avLst/>
            <a:gdLst/>
            <a:ahLst/>
            <a:cxnLst/>
            <a:rect l="l" t="t" r="r" b="b"/>
            <a:pathLst>
              <a:path w="184785" h="325120">
                <a:moveTo>
                  <a:pt x="184403" y="306323"/>
                </a:moveTo>
                <a:lnTo>
                  <a:pt x="168401" y="244601"/>
                </a:lnTo>
                <a:lnTo>
                  <a:pt x="26669" y="0"/>
                </a:lnTo>
                <a:lnTo>
                  <a:pt x="5333" y="0"/>
                </a:lnTo>
                <a:lnTo>
                  <a:pt x="0" y="21335"/>
                </a:lnTo>
                <a:lnTo>
                  <a:pt x="176021" y="324611"/>
                </a:lnTo>
                <a:lnTo>
                  <a:pt x="184403" y="3063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7" name="object 27"/>
          <p:cNvSpPr/>
          <p:nvPr/>
        </p:nvSpPr>
        <p:spPr>
          <a:xfrm>
            <a:off x="2458123" y="2890445"/>
            <a:ext cx="295835" cy="0"/>
          </a:xfrm>
          <a:custGeom>
            <a:avLst/>
            <a:gdLst/>
            <a:ahLst/>
            <a:cxnLst/>
            <a:rect l="l" t="t" r="r" b="b"/>
            <a:pathLst>
              <a:path w="335280">
                <a:moveTo>
                  <a:pt x="33528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8" name="object 28"/>
          <p:cNvSpPr/>
          <p:nvPr/>
        </p:nvSpPr>
        <p:spPr>
          <a:xfrm>
            <a:off x="2446020" y="2876325"/>
            <a:ext cx="322169" cy="30256"/>
          </a:xfrm>
          <a:custGeom>
            <a:avLst/>
            <a:gdLst/>
            <a:ahLst/>
            <a:cxnLst/>
            <a:rect l="l" t="t" r="r" b="b"/>
            <a:pathLst>
              <a:path w="365125" h="34289">
                <a:moveTo>
                  <a:pt x="364998" y="16002"/>
                </a:moveTo>
                <a:lnTo>
                  <a:pt x="354330" y="0"/>
                </a:lnTo>
                <a:lnTo>
                  <a:pt x="26670" y="0"/>
                </a:lnTo>
                <a:lnTo>
                  <a:pt x="8382" y="16002"/>
                </a:lnTo>
                <a:lnTo>
                  <a:pt x="0" y="34290"/>
                </a:lnTo>
                <a:lnTo>
                  <a:pt x="345948" y="34290"/>
                </a:lnTo>
                <a:lnTo>
                  <a:pt x="364998" y="160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9" name="object 29"/>
          <p:cNvSpPr/>
          <p:nvPr/>
        </p:nvSpPr>
        <p:spPr>
          <a:xfrm>
            <a:off x="2770093" y="2624866"/>
            <a:ext cx="153521" cy="258296"/>
          </a:xfrm>
          <a:custGeom>
            <a:avLst/>
            <a:gdLst/>
            <a:ahLst/>
            <a:cxnLst/>
            <a:rect l="l" t="t" r="r" b="b"/>
            <a:pathLst>
              <a:path w="173989" h="292735">
                <a:moveTo>
                  <a:pt x="173736" y="0"/>
                </a:moveTo>
                <a:lnTo>
                  <a:pt x="0" y="29260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30" name="object 30"/>
          <p:cNvSpPr/>
          <p:nvPr/>
        </p:nvSpPr>
        <p:spPr>
          <a:xfrm>
            <a:off x="2758663" y="2620160"/>
            <a:ext cx="179294" cy="275104"/>
          </a:xfrm>
          <a:custGeom>
            <a:avLst/>
            <a:gdLst/>
            <a:ahLst/>
            <a:cxnLst/>
            <a:rect l="l" t="t" r="r" b="b"/>
            <a:pathLst>
              <a:path w="203200" h="311785">
                <a:moveTo>
                  <a:pt x="202691" y="7619"/>
                </a:moveTo>
                <a:lnTo>
                  <a:pt x="188975" y="0"/>
                </a:lnTo>
                <a:lnTo>
                  <a:pt x="167639" y="0"/>
                </a:lnTo>
                <a:lnTo>
                  <a:pt x="0" y="290322"/>
                </a:lnTo>
                <a:lnTo>
                  <a:pt x="10667" y="306324"/>
                </a:lnTo>
                <a:lnTo>
                  <a:pt x="26669" y="311658"/>
                </a:lnTo>
                <a:lnTo>
                  <a:pt x="202691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31" name="object 31"/>
          <p:cNvSpPr/>
          <p:nvPr/>
        </p:nvSpPr>
        <p:spPr>
          <a:xfrm>
            <a:off x="2803039" y="2411058"/>
            <a:ext cx="113179" cy="192741"/>
          </a:xfrm>
          <a:custGeom>
            <a:avLst/>
            <a:gdLst/>
            <a:ahLst/>
            <a:cxnLst/>
            <a:rect l="l" t="t" r="r" b="b"/>
            <a:pathLst>
              <a:path w="128269" h="218439">
                <a:moveTo>
                  <a:pt x="128016" y="2179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32" name="object 32"/>
          <p:cNvSpPr/>
          <p:nvPr/>
        </p:nvSpPr>
        <p:spPr>
          <a:xfrm>
            <a:off x="2788920" y="2401645"/>
            <a:ext cx="136712" cy="218515"/>
          </a:xfrm>
          <a:custGeom>
            <a:avLst/>
            <a:gdLst/>
            <a:ahLst/>
            <a:cxnLst/>
            <a:rect l="l" t="t" r="r" b="b"/>
            <a:pathLst>
              <a:path w="154939" h="247650">
                <a:moveTo>
                  <a:pt x="154686" y="247649"/>
                </a:moveTo>
                <a:lnTo>
                  <a:pt x="154686" y="215645"/>
                </a:lnTo>
                <a:lnTo>
                  <a:pt x="29718" y="0"/>
                </a:lnTo>
                <a:lnTo>
                  <a:pt x="0" y="16001"/>
                </a:lnTo>
                <a:lnTo>
                  <a:pt x="133350" y="247649"/>
                </a:lnTo>
                <a:lnTo>
                  <a:pt x="154686" y="2476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33" name="object 33"/>
          <p:cNvSpPr/>
          <p:nvPr/>
        </p:nvSpPr>
        <p:spPr>
          <a:xfrm>
            <a:off x="2467534" y="2347856"/>
            <a:ext cx="242047" cy="0"/>
          </a:xfrm>
          <a:custGeom>
            <a:avLst/>
            <a:gdLst/>
            <a:ahLst/>
            <a:cxnLst/>
            <a:rect l="l" t="t" r="r" b="b"/>
            <a:pathLst>
              <a:path w="274319">
                <a:moveTo>
                  <a:pt x="27431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34" name="object 34"/>
          <p:cNvSpPr/>
          <p:nvPr/>
        </p:nvSpPr>
        <p:spPr>
          <a:xfrm>
            <a:off x="2453416" y="2333736"/>
            <a:ext cx="258296" cy="28574"/>
          </a:xfrm>
          <a:custGeom>
            <a:avLst/>
            <a:gdLst/>
            <a:ahLst/>
            <a:cxnLst/>
            <a:rect l="l" t="t" r="r" b="b"/>
            <a:pathLst>
              <a:path w="292735" h="32385">
                <a:moveTo>
                  <a:pt x="292608" y="32003"/>
                </a:moveTo>
                <a:lnTo>
                  <a:pt x="292608" y="0"/>
                </a:lnTo>
                <a:lnTo>
                  <a:pt x="18288" y="0"/>
                </a:lnTo>
                <a:lnTo>
                  <a:pt x="0" y="16001"/>
                </a:lnTo>
                <a:lnTo>
                  <a:pt x="10668" y="32003"/>
                </a:lnTo>
                <a:lnTo>
                  <a:pt x="292608" y="32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35" name="object 35"/>
          <p:cNvSpPr/>
          <p:nvPr/>
        </p:nvSpPr>
        <p:spPr>
          <a:xfrm>
            <a:off x="2300119" y="2354579"/>
            <a:ext cx="150719" cy="256615"/>
          </a:xfrm>
          <a:custGeom>
            <a:avLst/>
            <a:gdLst/>
            <a:ahLst/>
            <a:cxnLst/>
            <a:rect l="l" t="t" r="r" b="b"/>
            <a:pathLst>
              <a:path w="170814" h="290830">
                <a:moveTo>
                  <a:pt x="0" y="290322"/>
                </a:moveTo>
                <a:lnTo>
                  <a:pt x="1706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36" name="object 36"/>
          <p:cNvSpPr/>
          <p:nvPr/>
        </p:nvSpPr>
        <p:spPr>
          <a:xfrm>
            <a:off x="2286000" y="2343150"/>
            <a:ext cx="177053" cy="277346"/>
          </a:xfrm>
          <a:custGeom>
            <a:avLst/>
            <a:gdLst/>
            <a:ahLst/>
            <a:cxnLst/>
            <a:rect l="l" t="t" r="r" b="b"/>
            <a:pathLst>
              <a:path w="200660" h="314325">
                <a:moveTo>
                  <a:pt x="200406" y="21336"/>
                </a:moveTo>
                <a:lnTo>
                  <a:pt x="189738" y="5333"/>
                </a:lnTo>
                <a:lnTo>
                  <a:pt x="173736" y="0"/>
                </a:lnTo>
                <a:lnTo>
                  <a:pt x="0" y="300228"/>
                </a:lnTo>
                <a:lnTo>
                  <a:pt x="10668" y="313944"/>
                </a:lnTo>
                <a:lnTo>
                  <a:pt x="32004" y="313944"/>
                </a:lnTo>
                <a:lnTo>
                  <a:pt x="200406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37" name="object 37"/>
          <p:cNvSpPr/>
          <p:nvPr/>
        </p:nvSpPr>
        <p:spPr>
          <a:xfrm>
            <a:off x="3628017" y="2624866"/>
            <a:ext cx="150719" cy="258296"/>
          </a:xfrm>
          <a:custGeom>
            <a:avLst/>
            <a:gdLst/>
            <a:ahLst/>
            <a:cxnLst/>
            <a:rect l="l" t="t" r="r" b="b"/>
            <a:pathLst>
              <a:path w="170814" h="292735">
                <a:moveTo>
                  <a:pt x="170687" y="29260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38" name="object 38"/>
          <p:cNvSpPr/>
          <p:nvPr/>
        </p:nvSpPr>
        <p:spPr>
          <a:xfrm>
            <a:off x="3611880" y="2620160"/>
            <a:ext cx="178174" cy="275104"/>
          </a:xfrm>
          <a:custGeom>
            <a:avLst/>
            <a:gdLst/>
            <a:ahLst/>
            <a:cxnLst/>
            <a:rect l="l" t="t" r="r" b="b"/>
            <a:pathLst>
              <a:path w="201929" h="311785">
                <a:moveTo>
                  <a:pt x="201929" y="290322"/>
                </a:moveTo>
                <a:lnTo>
                  <a:pt x="34289" y="0"/>
                </a:lnTo>
                <a:lnTo>
                  <a:pt x="16001" y="0"/>
                </a:lnTo>
                <a:lnTo>
                  <a:pt x="0" y="7620"/>
                </a:lnTo>
                <a:lnTo>
                  <a:pt x="175259" y="311658"/>
                </a:lnTo>
                <a:lnTo>
                  <a:pt x="194309" y="306324"/>
                </a:lnTo>
                <a:lnTo>
                  <a:pt x="201929" y="2903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39" name="object 39"/>
          <p:cNvSpPr/>
          <p:nvPr/>
        </p:nvSpPr>
        <p:spPr>
          <a:xfrm>
            <a:off x="3794760" y="2890445"/>
            <a:ext cx="242047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40" name="object 40"/>
          <p:cNvSpPr/>
          <p:nvPr/>
        </p:nvSpPr>
        <p:spPr>
          <a:xfrm>
            <a:off x="3783329" y="2876325"/>
            <a:ext cx="256615" cy="30256"/>
          </a:xfrm>
          <a:custGeom>
            <a:avLst/>
            <a:gdLst/>
            <a:ahLst/>
            <a:cxnLst/>
            <a:rect l="l" t="t" r="r" b="b"/>
            <a:pathLst>
              <a:path w="290829" h="34289">
                <a:moveTo>
                  <a:pt x="290322" y="34290"/>
                </a:moveTo>
                <a:lnTo>
                  <a:pt x="290322" y="0"/>
                </a:lnTo>
                <a:lnTo>
                  <a:pt x="7620" y="0"/>
                </a:lnTo>
                <a:lnTo>
                  <a:pt x="0" y="16002"/>
                </a:lnTo>
                <a:lnTo>
                  <a:pt x="16002" y="34290"/>
                </a:lnTo>
                <a:lnTo>
                  <a:pt x="290322" y="342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41" name="object 41"/>
          <p:cNvSpPr/>
          <p:nvPr/>
        </p:nvSpPr>
        <p:spPr>
          <a:xfrm>
            <a:off x="4128918" y="2634279"/>
            <a:ext cx="115421" cy="197224"/>
          </a:xfrm>
          <a:custGeom>
            <a:avLst/>
            <a:gdLst/>
            <a:ahLst/>
            <a:cxnLst/>
            <a:rect l="l" t="t" r="r" b="b"/>
            <a:pathLst>
              <a:path w="130810" h="223519">
                <a:moveTo>
                  <a:pt x="0" y="223265"/>
                </a:moveTo>
                <a:lnTo>
                  <a:pt x="13030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42" name="object 42"/>
          <p:cNvSpPr/>
          <p:nvPr/>
        </p:nvSpPr>
        <p:spPr>
          <a:xfrm>
            <a:off x="4114800" y="2620159"/>
            <a:ext cx="138953" cy="220756"/>
          </a:xfrm>
          <a:custGeom>
            <a:avLst/>
            <a:gdLst/>
            <a:ahLst/>
            <a:cxnLst/>
            <a:rect l="l" t="t" r="r" b="b"/>
            <a:pathLst>
              <a:path w="157479" h="250189">
                <a:moveTo>
                  <a:pt x="156972" y="32004"/>
                </a:moveTo>
                <a:lnTo>
                  <a:pt x="156972" y="0"/>
                </a:lnTo>
                <a:lnTo>
                  <a:pt x="135636" y="0"/>
                </a:lnTo>
                <a:lnTo>
                  <a:pt x="0" y="233934"/>
                </a:lnTo>
                <a:lnTo>
                  <a:pt x="28956" y="249936"/>
                </a:lnTo>
                <a:lnTo>
                  <a:pt x="156972" y="32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43" name="object 43"/>
          <p:cNvSpPr/>
          <p:nvPr/>
        </p:nvSpPr>
        <p:spPr>
          <a:xfrm>
            <a:off x="4097992" y="2354579"/>
            <a:ext cx="152960" cy="258296"/>
          </a:xfrm>
          <a:custGeom>
            <a:avLst/>
            <a:gdLst/>
            <a:ahLst/>
            <a:cxnLst/>
            <a:rect l="l" t="t" r="r" b="b"/>
            <a:pathLst>
              <a:path w="173354" h="292735">
                <a:moveTo>
                  <a:pt x="0" y="0"/>
                </a:moveTo>
                <a:lnTo>
                  <a:pt x="172974" y="29260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44" name="object 44"/>
          <p:cNvSpPr/>
          <p:nvPr/>
        </p:nvSpPr>
        <p:spPr>
          <a:xfrm>
            <a:off x="4086560" y="2343150"/>
            <a:ext cx="178174" cy="277346"/>
          </a:xfrm>
          <a:custGeom>
            <a:avLst/>
            <a:gdLst/>
            <a:ahLst/>
            <a:cxnLst/>
            <a:rect l="l" t="t" r="r" b="b"/>
            <a:pathLst>
              <a:path w="201929" h="314325">
                <a:moveTo>
                  <a:pt x="201930" y="303276"/>
                </a:moveTo>
                <a:lnTo>
                  <a:pt x="26670" y="0"/>
                </a:lnTo>
                <a:lnTo>
                  <a:pt x="10667" y="5334"/>
                </a:lnTo>
                <a:lnTo>
                  <a:pt x="0" y="21336"/>
                </a:lnTo>
                <a:lnTo>
                  <a:pt x="167640" y="313944"/>
                </a:lnTo>
                <a:lnTo>
                  <a:pt x="188976" y="313944"/>
                </a:lnTo>
                <a:lnTo>
                  <a:pt x="201930" y="3032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45" name="object 45"/>
          <p:cNvSpPr/>
          <p:nvPr/>
        </p:nvSpPr>
        <p:spPr>
          <a:xfrm>
            <a:off x="3785346" y="2347856"/>
            <a:ext cx="296956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0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46" name="object 46"/>
          <p:cNvSpPr/>
          <p:nvPr/>
        </p:nvSpPr>
        <p:spPr>
          <a:xfrm>
            <a:off x="3773917" y="2333736"/>
            <a:ext cx="322169" cy="28574"/>
          </a:xfrm>
          <a:custGeom>
            <a:avLst/>
            <a:gdLst/>
            <a:ahLst/>
            <a:cxnLst/>
            <a:rect l="l" t="t" r="r" b="b"/>
            <a:pathLst>
              <a:path w="365125" h="32385">
                <a:moveTo>
                  <a:pt x="364998" y="16001"/>
                </a:moveTo>
                <a:lnTo>
                  <a:pt x="348996" y="0"/>
                </a:lnTo>
                <a:lnTo>
                  <a:pt x="0" y="0"/>
                </a:lnTo>
                <a:lnTo>
                  <a:pt x="10668" y="16001"/>
                </a:lnTo>
                <a:lnTo>
                  <a:pt x="26670" y="32003"/>
                </a:lnTo>
                <a:lnTo>
                  <a:pt x="354330" y="32003"/>
                </a:lnTo>
                <a:lnTo>
                  <a:pt x="364998" y="160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47" name="object 47"/>
          <p:cNvSpPr/>
          <p:nvPr/>
        </p:nvSpPr>
        <p:spPr>
          <a:xfrm>
            <a:off x="3632722" y="2368700"/>
            <a:ext cx="138953" cy="233082"/>
          </a:xfrm>
          <a:custGeom>
            <a:avLst/>
            <a:gdLst/>
            <a:ahLst/>
            <a:cxnLst/>
            <a:rect l="l" t="t" r="r" b="b"/>
            <a:pathLst>
              <a:path w="157479" h="264160">
                <a:moveTo>
                  <a:pt x="0" y="263651"/>
                </a:moveTo>
                <a:lnTo>
                  <a:pt x="15697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48" name="object 48"/>
          <p:cNvSpPr/>
          <p:nvPr/>
        </p:nvSpPr>
        <p:spPr>
          <a:xfrm>
            <a:off x="3625999" y="2333736"/>
            <a:ext cx="157443" cy="286871"/>
          </a:xfrm>
          <a:custGeom>
            <a:avLst/>
            <a:gdLst/>
            <a:ahLst/>
            <a:cxnLst/>
            <a:rect l="l" t="t" r="r" b="b"/>
            <a:pathLst>
              <a:path w="178435" h="325119">
                <a:moveTo>
                  <a:pt x="178307" y="16002"/>
                </a:moveTo>
                <a:lnTo>
                  <a:pt x="167639" y="0"/>
                </a:lnTo>
                <a:lnTo>
                  <a:pt x="0" y="289560"/>
                </a:lnTo>
                <a:lnTo>
                  <a:pt x="0" y="324612"/>
                </a:lnTo>
                <a:lnTo>
                  <a:pt x="18287" y="324612"/>
                </a:lnTo>
                <a:lnTo>
                  <a:pt x="159257" y="76962"/>
                </a:lnTo>
                <a:lnTo>
                  <a:pt x="178307" y="160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49" name="object 49"/>
          <p:cNvSpPr/>
          <p:nvPr/>
        </p:nvSpPr>
        <p:spPr>
          <a:xfrm>
            <a:off x="4960619" y="2634279"/>
            <a:ext cx="138953" cy="234763"/>
          </a:xfrm>
          <a:custGeom>
            <a:avLst/>
            <a:gdLst/>
            <a:ahLst/>
            <a:cxnLst/>
            <a:rect l="l" t="t" r="r" b="b"/>
            <a:pathLst>
              <a:path w="157479" h="266064">
                <a:moveTo>
                  <a:pt x="156972" y="26593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50" name="object 50"/>
          <p:cNvSpPr/>
          <p:nvPr/>
        </p:nvSpPr>
        <p:spPr>
          <a:xfrm>
            <a:off x="4953896" y="2620159"/>
            <a:ext cx="157443" cy="286871"/>
          </a:xfrm>
          <a:custGeom>
            <a:avLst/>
            <a:gdLst/>
            <a:ahLst/>
            <a:cxnLst/>
            <a:rect l="l" t="t" r="r" b="b"/>
            <a:pathLst>
              <a:path w="178435" h="325120">
                <a:moveTo>
                  <a:pt x="178308" y="306323"/>
                </a:moveTo>
                <a:lnTo>
                  <a:pt x="159258" y="244601"/>
                </a:lnTo>
                <a:lnTo>
                  <a:pt x="18288" y="0"/>
                </a:lnTo>
                <a:lnTo>
                  <a:pt x="0" y="0"/>
                </a:lnTo>
                <a:lnTo>
                  <a:pt x="0" y="32003"/>
                </a:lnTo>
                <a:lnTo>
                  <a:pt x="167640" y="324611"/>
                </a:lnTo>
                <a:lnTo>
                  <a:pt x="178308" y="3063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51" name="object 51"/>
          <p:cNvSpPr/>
          <p:nvPr/>
        </p:nvSpPr>
        <p:spPr>
          <a:xfrm>
            <a:off x="5115934" y="2890445"/>
            <a:ext cx="294154" cy="0"/>
          </a:xfrm>
          <a:custGeom>
            <a:avLst/>
            <a:gdLst/>
            <a:ahLst/>
            <a:cxnLst/>
            <a:rect l="l" t="t" r="r" b="b"/>
            <a:pathLst>
              <a:path w="333375">
                <a:moveTo>
                  <a:pt x="33299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52" name="object 52"/>
          <p:cNvSpPr/>
          <p:nvPr/>
        </p:nvSpPr>
        <p:spPr>
          <a:xfrm>
            <a:off x="5101814" y="2876325"/>
            <a:ext cx="322169" cy="30256"/>
          </a:xfrm>
          <a:custGeom>
            <a:avLst/>
            <a:gdLst/>
            <a:ahLst/>
            <a:cxnLst/>
            <a:rect l="l" t="t" r="r" b="b"/>
            <a:pathLst>
              <a:path w="365125" h="34289">
                <a:moveTo>
                  <a:pt x="364997" y="16002"/>
                </a:moveTo>
                <a:lnTo>
                  <a:pt x="356615" y="0"/>
                </a:lnTo>
                <a:lnTo>
                  <a:pt x="26669" y="0"/>
                </a:lnTo>
                <a:lnTo>
                  <a:pt x="10667" y="16002"/>
                </a:lnTo>
                <a:lnTo>
                  <a:pt x="0" y="34290"/>
                </a:lnTo>
                <a:lnTo>
                  <a:pt x="348995" y="34290"/>
                </a:lnTo>
                <a:lnTo>
                  <a:pt x="364997" y="160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53" name="object 53"/>
          <p:cNvSpPr/>
          <p:nvPr/>
        </p:nvSpPr>
        <p:spPr>
          <a:xfrm>
            <a:off x="5428578" y="2624866"/>
            <a:ext cx="150159" cy="258296"/>
          </a:xfrm>
          <a:custGeom>
            <a:avLst/>
            <a:gdLst/>
            <a:ahLst/>
            <a:cxnLst/>
            <a:rect l="l" t="t" r="r" b="b"/>
            <a:pathLst>
              <a:path w="170179" h="292735">
                <a:moveTo>
                  <a:pt x="169925" y="0"/>
                </a:moveTo>
                <a:lnTo>
                  <a:pt x="0" y="29260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54" name="object 54"/>
          <p:cNvSpPr/>
          <p:nvPr/>
        </p:nvSpPr>
        <p:spPr>
          <a:xfrm>
            <a:off x="5416475" y="2620160"/>
            <a:ext cx="176493" cy="275104"/>
          </a:xfrm>
          <a:custGeom>
            <a:avLst/>
            <a:gdLst/>
            <a:ahLst/>
            <a:cxnLst/>
            <a:rect l="l" t="t" r="r" b="b"/>
            <a:pathLst>
              <a:path w="200025" h="311785">
                <a:moveTo>
                  <a:pt x="199643" y="7619"/>
                </a:moveTo>
                <a:lnTo>
                  <a:pt x="186689" y="0"/>
                </a:lnTo>
                <a:lnTo>
                  <a:pt x="167639" y="0"/>
                </a:lnTo>
                <a:lnTo>
                  <a:pt x="0" y="290322"/>
                </a:lnTo>
                <a:lnTo>
                  <a:pt x="8381" y="306324"/>
                </a:lnTo>
                <a:lnTo>
                  <a:pt x="26669" y="311658"/>
                </a:lnTo>
                <a:lnTo>
                  <a:pt x="199643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55" name="object 55"/>
          <p:cNvSpPr/>
          <p:nvPr/>
        </p:nvSpPr>
        <p:spPr>
          <a:xfrm>
            <a:off x="5460851" y="2411058"/>
            <a:ext cx="113179" cy="192741"/>
          </a:xfrm>
          <a:custGeom>
            <a:avLst/>
            <a:gdLst/>
            <a:ahLst/>
            <a:cxnLst/>
            <a:rect l="l" t="t" r="r" b="b"/>
            <a:pathLst>
              <a:path w="128270" h="218439">
                <a:moveTo>
                  <a:pt x="128015" y="2179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56" name="object 56"/>
          <p:cNvSpPr/>
          <p:nvPr/>
        </p:nvSpPr>
        <p:spPr>
          <a:xfrm>
            <a:off x="5447403" y="2401645"/>
            <a:ext cx="133910" cy="218515"/>
          </a:xfrm>
          <a:custGeom>
            <a:avLst/>
            <a:gdLst/>
            <a:ahLst/>
            <a:cxnLst/>
            <a:rect l="l" t="t" r="r" b="b"/>
            <a:pathLst>
              <a:path w="151764" h="247650">
                <a:moveTo>
                  <a:pt x="151638" y="247649"/>
                </a:moveTo>
                <a:lnTo>
                  <a:pt x="151638" y="215645"/>
                </a:lnTo>
                <a:lnTo>
                  <a:pt x="28956" y="0"/>
                </a:lnTo>
                <a:lnTo>
                  <a:pt x="0" y="18287"/>
                </a:lnTo>
                <a:lnTo>
                  <a:pt x="132588" y="247649"/>
                </a:lnTo>
                <a:lnTo>
                  <a:pt x="151638" y="2476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57" name="object 57"/>
          <p:cNvSpPr/>
          <p:nvPr/>
        </p:nvSpPr>
        <p:spPr>
          <a:xfrm>
            <a:off x="5122657" y="2347856"/>
            <a:ext cx="244849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27736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58" name="object 58"/>
          <p:cNvSpPr/>
          <p:nvPr/>
        </p:nvSpPr>
        <p:spPr>
          <a:xfrm>
            <a:off x="5111226" y="2333736"/>
            <a:ext cx="258296" cy="28574"/>
          </a:xfrm>
          <a:custGeom>
            <a:avLst/>
            <a:gdLst/>
            <a:ahLst/>
            <a:cxnLst/>
            <a:rect l="l" t="t" r="r" b="b"/>
            <a:pathLst>
              <a:path w="292735" h="32385">
                <a:moveTo>
                  <a:pt x="292608" y="32003"/>
                </a:moveTo>
                <a:lnTo>
                  <a:pt x="292608" y="0"/>
                </a:lnTo>
                <a:lnTo>
                  <a:pt x="16002" y="0"/>
                </a:lnTo>
                <a:lnTo>
                  <a:pt x="0" y="16001"/>
                </a:lnTo>
                <a:lnTo>
                  <a:pt x="7620" y="32003"/>
                </a:lnTo>
                <a:lnTo>
                  <a:pt x="292608" y="32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59" name="object 59"/>
          <p:cNvSpPr/>
          <p:nvPr/>
        </p:nvSpPr>
        <p:spPr>
          <a:xfrm>
            <a:off x="4955914" y="2354579"/>
            <a:ext cx="150719" cy="258296"/>
          </a:xfrm>
          <a:custGeom>
            <a:avLst/>
            <a:gdLst/>
            <a:ahLst/>
            <a:cxnLst/>
            <a:rect l="l" t="t" r="r" b="b"/>
            <a:pathLst>
              <a:path w="170814" h="292735">
                <a:moveTo>
                  <a:pt x="0" y="292608"/>
                </a:moveTo>
                <a:lnTo>
                  <a:pt x="1706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60" name="object 60"/>
          <p:cNvSpPr/>
          <p:nvPr/>
        </p:nvSpPr>
        <p:spPr>
          <a:xfrm>
            <a:off x="4941794" y="2343150"/>
            <a:ext cx="176493" cy="277346"/>
          </a:xfrm>
          <a:custGeom>
            <a:avLst/>
            <a:gdLst/>
            <a:ahLst/>
            <a:cxnLst/>
            <a:rect l="l" t="t" r="r" b="b"/>
            <a:pathLst>
              <a:path w="200025" h="314325">
                <a:moveTo>
                  <a:pt x="199644" y="21336"/>
                </a:moveTo>
                <a:lnTo>
                  <a:pt x="192024" y="5333"/>
                </a:lnTo>
                <a:lnTo>
                  <a:pt x="172974" y="0"/>
                </a:lnTo>
                <a:lnTo>
                  <a:pt x="0" y="303276"/>
                </a:lnTo>
                <a:lnTo>
                  <a:pt x="13716" y="313944"/>
                </a:lnTo>
                <a:lnTo>
                  <a:pt x="32004" y="313944"/>
                </a:lnTo>
                <a:lnTo>
                  <a:pt x="199644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61" name="object 61"/>
          <p:cNvSpPr/>
          <p:nvPr/>
        </p:nvSpPr>
        <p:spPr>
          <a:xfrm>
            <a:off x="6283811" y="2624866"/>
            <a:ext cx="150719" cy="258296"/>
          </a:xfrm>
          <a:custGeom>
            <a:avLst/>
            <a:gdLst/>
            <a:ahLst/>
            <a:cxnLst/>
            <a:rect l="l" t="t" r="r" b="b"/>
            <a:pathLst>
              <a:path w="170815" h="292735">
                <a:moveTo>
                  <a:pt x="170688" y="29260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62" name="object 62"/>
          <p:cNvSpPr/>
          <p:nvPr/>
        </p:nvSpPr>
        <p:spPr>
          <a:xfrm>
            <a:off x="6269691" y="2620160"/>
            <a:ext cx="176493" cy="275104"/>
          </a:xfrm>
          <a:custGeom>
            <a:avLst/>
            <a:gdLst/>
            <a:ahLst/>
            <a:cxnLst/>
            <a:rect l="l" t="t" r="r" b="b"/>
            <a:pathLst>
              <a:path w="200025" h="311785">
                <a:moveTo>
                  <a:pt x="199644" y="290322"/>
                </a:moveTo>
                <a:lnTo>
                  <a:pt x="32004" y="0"/>
                </a:lnTo>
                <a:lnTo>
                  <a:pt x="12954" y="0"/>
                </a:lnTo>
                <a:lnTo>
                  <a:pt x="0" y="7620"/>
                </a:lnTo>
                <a:lnTo>
                  <a:pt x="172974" y="311658"/>
                </a:lnTo>
                <a:lnTo>
                  <a:pt x="192024" y="306324"/>
                </a:lnTo>
                <a:lnTo>
                  <a:pt x="199644" y="2903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63" name="object 63"/>
          <p:cNvSpPr/>
          <p:nvPr/>
        </p:nvSpPr>
        <p:spPr>
          <a:xfrm>
            <a:off x="6450554" y="2890445"/>
            <a:ext cx="244288" cy="0"/>
          </a:xfrm>
          <a:custGeom>
            <a:avLst/>
            <a:gdLst/>
            <a:ahLst/>
            <a:cxnLst/>
            <a:rect l="l" t="t" r="r" b="b"/>
            <a:pathLst>
              <a:path w="276859">
                <a:moveTo>
                  <a:pt x="0" y="0"/>
                </a:moveTo>
                <a:lnTo>
                  <a:pt x="27660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64" name="object 64"/>
          <p:cNvSpPr/>
          <p:nvPr/>
        </p:nvSpPr>
        <p:spPr>
          <a:xfrm>
            <a:off x="6439123" y="2876325"/>
            <a:ext cx="258296" cy="30256"/>
          </a:xfrm>
          <a:custGeom>
            <a:avLst/>
            <a:gdLst/>
            <a:ahLst/>
            <a:cxnLst/>
            <a:rect l="l" t="t" r="r" b="b"/>
            <a:pathLst>
              <a:path w="292734" h="34289">
                <a:moveTo>
                  <a:pt x="292607" y="34290"/>
                </a:moveTo>
                <a:lnTo>
                  <a:pt x="292607" y="0"/>
                </a:lnTo>
                <a:lnTo>
                  <a:pt x="7619" y="0"/>
                </a:lnTo>
                <a:lnTo>
                  <a:pt x="0" y="16002"/>
                </a:lnTo>
                <a:lnTo>
                  <a:pt x="15239" y="34290"/>
                </a:lnTo>
                <a:lnTo>
                  <a:pt x="292607" y="342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65" name="object 65"/>
          <p:cNvSpPr/>
          <p:nvPr/>
        </p:nvSpPr>
        <p:spPr>
          <a:xfrm>
            <a:off x="6784041" y="2631589"/>
            <a:ext cx="117662" cy="200025"/>
          </a:xfrm>
          <a:custGeom>
            <a:avLst/>
            <a:gdLst/>
            <a:ahLst/>
            <a:cxnLst/>
            <a:rect l="l" t="t" r="r" b="b"/>
            <a:pathLst>
              <a:path w="133350" h="226694">
                <a:moveTo>
                  <a:pt x="0" y="226313"/>
                </a:moveTo>
                <a:lnTo>
                  <a:pt x="1333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66" name="object 66"/>
          <p:cNvSpPr/>
          <p:nvPr/>
        </p:nvSpPr>
        <p:spPr>
          <a:xfrm>
            <a:off x="6772611" y="2620159"/>
            <a:ext cx="141194" cy="220756"/>
          </a:xfrm>
          <a:custGeom>
            <a:avLst/>
            <a:gdLst/>
            <a:ahLst/>
            <a:cxnLst/>
            <a:rect l="l" t="t" r="r" b="b"/>
            <a:pathLst>
              <a:path w="160020" h="250189">
                <a:moveTo>
                  <a:pt x="160019" y="23621"/>
                </a:moveTo>
                <a:lnTo>
                  <a:pt x="154685" y="0"/>
                </a:lnTo>
                <a:lnTo>
                  <a:pt x="135635" y="0"/>
                </a:lnTo>
                <a:lnTo>
                  <a:pt x="0" y="233934"/>
                </a:lnTo>
                <a:lnTo>
                  <a:pt x="28955" y="249936"/>
                </a:lnTo>
                <a:lnTo>
                  <a:pt x="160019" y="236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67" name="object 67"/>
          <p:cNvSpPr/>
          <p:nvPr/>
        </p:nvSpPr>
        <p:spPr>
          <a:xfrm>
            <a:off x="6755803" y="2354579"/>
            <a:ext cx="150719" cy="256615"/>
          </a:xfrm>
          <a:custGeom>
            <a:avLst/>
            <a:gdLst/>
            <a:ahLst/>
            <a:cxnLst/>
            <a:rect l="l" t="t" r="r" b="b"/>
            <a:pathLst>
              <a:path w="170815" h="290830">
                <a:moveTo>
                  <a:pt x="0" y="0"/>
                </a:moveTo>
                <a:lnTo>
                  <a:pt x="170688" y="29032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68" name="object 68"/>
          <p:cNvSpPr/>
          <p:nvPr/>
        </p:nvSpPr>
        <p:spPr>
          <a:xfrm>
            <a:off x="6744372" y="2343150"/>
            <a:ext cx="176493" cy="277346"/>
          </a:xfrm>
          <a:custGeom>
            <a:avLst/>
            <a:gdLst/>
            <a:ahLst/>
            <a:cxnLst/>
            <a:rect l="l" t="t" r="r" b="b"/>
            <a:pathLst>
              <a:path w="200025" h="314325">
                <a:moveTo>
                  <a:pt x="199644" y="300228"/>
                </a:moveTo>
                <a:lnTo>
                  <a:pt x="26670" y="0"/>
                </a:lnTo>
                <a:lnTo>
                  <a:pt x="7619" y="5334"/>
                </a:lnTo>
                <a:lnTo>
                  <a:pt x="0" y="21336"/>
                </a:lnTo>
                <a:lnTo>
                  <a:pt x="167640" y="313944"/>
                </a:lnTo>
                <a:lnTo>
                  <a:pt x="186690" y="313944"/>
                </a:lnTo>
                <a:lnTo>
                  <a:pt x="199644" y="3002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69" name="object 69"/>
          <p:cNvSpPr/>
          <p:nvPr/>
        </p:nvSpPr>
        <p:spPr>
          <a:xfrm>
            <a:off x="6443158" y="2347856"/>
            <a:ext cx="294154" cy="0"/>
          </a:xfrm>
          <a:custGeom>
            <a:avLst/>
            <a:gdLst/>
            <a:ahLst/>
            <a:cxnLst/>
            <a:rect l="l" t="t" r="r" b="b"/>
            <a:pathLst>
              <a:path w="333375">
                <a:moveTo>
                  <a:pt x="0" y="0"/>
                </a:moveTo>
                <a:lnTo>
                  <a:pt x="3329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70" name="object 70"/>
          <p:cNvSpPr/>
          <p:nvPr/>
        </p:nvSpPr>
        <p:spPr>
          <a:xfrm>
            <a:off x="6429711" y="2333736"/>
            <a:ext cx="321609" cy="28574"/>
          </a:xfrm>
          <a:custGeom>
            <a:avLst/>
            <a:gdLst/>
            <a:ahLst/>
            <a:cxnLst/>
            <a:rect l="l" t="t" r="r" b="b"/>
            <a:pathLst>
              <a:path w="364490" h="32385">
                <a:moveTo>
                  <a:pt x="364235" y="16001"/>
                </a:moveTo>
                <a:lnTo>
                  <a:pt x="348233" y="0"/>
                </a:lnTo>
                <a:lnTo>
                  <a:pt x="0" y="0"/>
                </a:lnTo>
                <a:lnTo>
                  <a:pt x="10667" y="16001"/>
                </a:lnTo>
                <a:lnTo>
                  <a:pt x="25907" y="32003"/>
                </a:lnTo>
                <a:lnTo>
                  <a:pt x="356615" y="32003"/>
                </a:lnTo>
                <a:lnTo>
                  <a:pt x="364235" y="160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71" name="object 71"/>
          <p:cNvSpPr/>
          <p:nvPr/>
        </p:nvSpPr>
        <p:spPr>
          <a:xfrm>
            <a:off x="6290533" y="2368700"/>
            <a:ext cx="136712" cy="233082"/>
          </a:xfrm>
          <a:custGeom>
            <a:avLst/>
            <a:gdLst/>
            <a:ahLst/>
            <a:cxnLst/>
            <a:rect l="l" t="t" r="r" b="b"/>
            <a:pathLst>
              <a:path w="154940" h="264160">
                <a:moveTo>
                  <a:pt x="0" y="263651"/>
                </a:moveTo>
                <a:lnTo>
                  <a:pt x="1546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72" name="object 72"/>
          <p:cNvSpPr/>
          <p:nvPr/>
        </p:nvSpPr>
        <p:spPr>
          <a:xfrm>
            <a:off x="6281121" y="2333736"/>
            <a:ext cx="158003" cy="286871"/>
          </a:xfrm>
          <a:custGeom>
            <a:avLst/>
            <a:gdLst/>
            <a:ahLst/>
            <a:cxnLst/>
            <a:rect l="l" t="t" r="r" b="b"/>
            <a:pathLst>
              <a:path w="179070" h="325119">
                <a:moveTo>
                  <a:pt x="179069" y="16002"/>
                </a:moveTo>
                <a:lnTo>
                  <a:pt x="168401" y="0"/>
                </a:lnTo>
                <a:lnTo>
                  <a:pt x="0" y="289560"/>
                </a:lnTo>
                <a:lnTo>
                  <a:pt x="0" y="324612"/>
                </a:lnTo>
                <a:lnTo>
                  <a:pt x="19049" y="324612"/>
                </a:lnTo>
                <a:lnTo>
                  <a:pt x="160019" y="76962"/>
                </a:lnTo>
                <a:lnTo>
                  <a:pt x="179069" y="160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73" name="object 73"/>
          <p:cNvSpPr/>
          <p:nvPr/>
        </p:nvSpPr>
        <p:spPr>
          <a:xfrm>
            <a:off x="2768077" y="2901876"/>
            <a:ext cx="0" cy="93569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9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74" name="object 74"/>
          <p:cNvSpPr/>
          <p:nvPr/>
        </p:nvSpPr>
        <p:spPr>
          <a:xfrm>
            <a:off x="2751268" y="2890445"/>
            <a:ext cx="31376" cy="105335"/>
          </a:xfrm>
          <a:custGeom>
            <a:avLst/>
            <a:gdLst/>
            <a:ahLst/>
            <a:cxnLst/>
            <a:rect l="l" t="t" r="r" b="b"/>
            <a:pathLst>
              <a:path w="35560" h="119379">
                <a:moveTo>
                  <a:pt x="35051" y="118871"/>
                </a:moveTo>
                <a:lnTo>
                  <a:pt x="35051" y="5333"/>
                </a:lnTo>
                <a:lnTo>
                  <a:pt x="19049" y="0"/>
                </a:lnTo>
                <a:lnTo>
                  <a:pt x="0" y="18287"/>
                </a:lnTo>
                <a:lnTo>
                  <a:pt x="0" y="118871"/>
                </a:lnTo>
                <a:lnTo>
                  <a:pt x="35051" y="1188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75" name="object 75"/>
          <p:cNvSpPr/>
          <p:nvPr/>
        </p:nvSpPr>
        <p:spPr>
          <a:xfrm>
            <a:off x="2453416" y="2643691"/>
            <a:ext cx="0" cy="209550"/>
          </a:xfrm>
          <a:custGeom>
            <a:avLst/>
            <a:gdLst/>
            <a:ahLst/>
            <a:cxnLst/>
            <a:rect l="l" t="t" r="r" b="b"/>
            <a:pathLst>
              <a:path h="237489">
                <a:moveTo>
                  <a:pt x="0" y="0"/>
                </a:moveTo>
                <a:lnTo>
                  <a:pt x="0" y="23698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76" name="object 76"/>
          <p:cNvSpPr/>
          <p:nvPr/>
        </p:nvSpPr>
        <p:spPr>
          <a:xfrm>
            <a:off x="2439296" y="2643691"/>
            <a:ext cx="30256" cy="247090"/>
          </a:xfrm>
          <a:custGeom>
            <a:avLst/>
            <a:gdLst/>
            <a:ahLst/>
            <a:cxnLst/>
            <a:rect l="l" t="t" r="r" b="b"/>
            <a:pathLst>
              <a:path w="34289" h="280035">
                <a:moveTo>
                  <a:pt x="34290" y="263652"/>
                </a:moveTo>
                <a:lnTo>
                  <a:pt x="34290" y="0"/>
                </a:lnTo>
                <a:lnTo>
                  <a:pt x="0" y="0"/>
                </a:lnTo>
                <a:lnTo>
                  <a:pt x="0" y="217932"/>
                </a:lnTo>
                <a:lnTo>
                  <a:pt x="16002" y="279654"/>
                </a:lnTo>
                <a:lnTo>
                  <a:pt x="34290" y="2636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77" name="object 77"/>
          <p:cNvSpPr/>
          <p:nvPr/>
        </p:nvSpPr>
        <p:spPr>
          <a:xfrm>
            <a:off x="2453416" y="2131359"/>
            <a:ext cx="0" cy="204507"/>
          </a:xfrm>
          <a:custGeom>
            <a:avLst/>
            <a:gdLst/>
            <a:ahLst/>
            <a:cxnLst/>
            <a:rect l="l" t="t" r="r" b="b"/>
            <a:pathLst>
              <a:path h="231775">
                <a:moveTo>
                  <a:pt x="0" y="23164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78" name="object 78"/>
          <p:cNvSpPr/>
          <p:nvPr/>
        </p:nvSpPr>
        <p:spPr>
          <a:xfrm>
            <a:off x="2439296" y="2131358"/>
            <a:ext cx="30256" cy="216834"/>
          </a:xfrm>
          <a:custGeom>
            <a:avLst/>
            <a:gdLst/>
            <a:ahLst/>
            <a:cxnLst/>
            <a:rect l="l" t="t" r="r" b="b"/>
            <a:pathLst>
              <a:path w="34289" h="245744">
                <a:moveTo>
                  <a:pt x="34289" y="229362"/>
                </a:moveTo>
                <a:lnTo>
                  <a:pt x="34289" y="0"/>
                </a:lnTo>
                <a:lnTo>
                  <a:pt x="0" y="0"/>
                </a:lnTo>
                <a:lnTo>
                  <a:pt x="0" y="240030"/>
                </a:lnTo>
                <a:lnTo>
                  <a:pt x="16001" y="245364"/>
                </a:lnTo>
                <a:lnTo>
                  <a:pt x="34289" y="2293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79" name="object 79"/>
          <p:cNvSpPr/>
          <p:nvPr/>
        </p:nvSpPr>
        <p:spPr>
          <a:xfrm>
            <a:off x="4081855" y="2131358"/>
            <a:ext cx="28574" cy="216834"/>
          </a:xfrm>
          <a:custGeom>
            <a:avLst/>
            <a:gdLst/>
            <a:ahLst/>
            <a:cxnLst/>
            <a:rect l="l" t="t" r="r" b="b"/>
            <a:pathLst>
              <a:path w="32385" h="245744">
                <a:moveTo>
                  <a:pt x="32004" y="240030"/>
                </a:moveTo>
                <a:lnTo>
                  <a:pt x="32004" y="0"/>
                </a:lnTo>
                <a:lnTo>
                  <a:pt x="0" y="0"/>
                </a:lnTo>
                <a:lnTo>
                  <a:pt x="0" y="229362"/>
                </a:lnTo>
                <a:lnTo>
                  <a:pt x="16002" y="245364"/>
                </a:lnTo>
                <a:lnTo>
                  <a:pt x="32004" y="240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80" name="object 80"/>
          <p:cNvSpPr/>
          <p:nvPr/>
        </p:nvSpPr>
        <p:spPr>
          <a:xfrm>
            <a:off x="3783329" y="2382818"/>
            <a:ext cx="0" cy="214032"/>
          </a:xfrm>
          <a:custGeom>
            <a:avLst/>
            <a:gdLst/>
            <a:ahLst/>
            <a:cxnLst/>
            <a:rect l="l" t="t" r="r" b="b"/>
            <a:pathLst>
              <a:path h="242569">
                <a:moveTo>
                  <a:pt x="0" y="0"/>
                </a:moveTo>
                <a:lnTo>
                  <a:pt x="0" y="24231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81" name="object 81"/>
          <p:cNvSpPr/>
          <p:nvPr/>
        </p:nvSpPr>
        <p:spPr>
          <a:xfrm>
            <a:off x="3766521" y="2347856"/>
            <a:ext cx="31376" cy="251012"/>
          </a:xfrm>
          <a:custGeom>
            <a:avLst/>
            <a:gdLst/>
            <a:ahLst/>
            <a:cxnLst/>
            <a:rect l="l" t="t" r="r" b="b"/>
            <a:pathLst>
              <a:path w="35560" h="284480">
                <a:moveTo>
                  <a:pt x="35051" y="284225"/>
                </a:moveTo>
                <a:lnTo>
                  <a:pt x="35051" y="16001"/>
                </a:lnTo>
                <a:lnTo>
                  <a:pt x="19049" y="0"/>
                </a:lnTo>
                <a:lnTo>
                  <a:pt x="0" y="60959"/>
                </a:lnTo>
                <a:lnTo>
                  <a:pt x="0" y="284225"/>
                </a:lnTo>
                <a:lnTo>
                  <a:pt x="35051" y="284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82" name="object 82"/>
          <p:cNvSpPr/>
          <p:nvPr/>
        </p:nvSpPr>
        <p:spPr>
          <a:xfrm>
            <a:off x="3766521" y="2890445"/>
            <a:ext cx="31376" cy="105335"/>
          </a:xfrm>
          <a:custGeom>
            <a:avLst/>
            <a:gdLst/>
            <a:ahLst/>
            <a:cxnLst/>
            <a:rect l="l" t="t" r="r" b="b"/>
            <a:pathLst>
              <a:path w="35560" h="119379">
                <a:moveTo>
                  <a:pt x="35051" y="118871"/>
                </a:moveTo>
                <a:lnTo>
                  <a:pt x="35051" y="18287"/>
                </a:lnTo>
                <a:lnTo>
                  <a:pt x="19049" y="0"/>
                </a:lnTo>
                <a:lnTo>
                  <a:pt x="0" y="5333"/>
                </a:lnTo>
                <a:lnTo>
                  <a:pt x="0" y="118871"/>
                </a:lnTo>
                <a:lnTo>
                  <a:pt x="35051" y="1188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83" name="object 83"/>
          <p:cNvSpPr/>
          <p:nvPr/>
        </p:nvSpPr>
        <p:spPr>
          <a:xfrm>
            <a:off x="5409752" y="2890445"/>
            <a:ext cx="30256" cy="105335"/>
          </a:xfrm>
          <a:custGeom>
            <a:avLst/>
            <a:gdLst/>
            <a:ahLst/>
            <a:cxnLst/>
            <a:rect l="l" t="t" r="r" b="b"/>
            <a:pathLst>
              <a:path w="34289" h="119379">
                <a:moveTo>
                  <a:pt x="34289" y="118871"/>
                </a:moveTo>
                <a:lnTo>
                  <a:pt x="34289" y="5333"/>
                </a:lnTo>
                <a:lnTo>
                  <a:pt x="16001" y="0"/>
                </a:lnTo>
                <a:lnTo>
                  <a:pt x="0" y="18287"/>
                </a:lnTo>
                <a:lnTo>
                  <a:pt x="0" y="118871"/>
                </a:lnTo>
                <a:lnTo>
                  <a:pt x="34289" y="1188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84" name="object 84"/>
          <p:cNvSpPr/>
          <p:nvPr/>
        </p:nvSpPr>
        <p:spPr>
          <a:xfrm>
            <a:off x="5111226" y="2643691"/>
            <a:ext cx="0" cy="209550"/>
          </a:xfrm>
          <a:custGeom>
            <a:avLst/>
            <a:gdLst/>
            <a:ahLst/>
            <a:cxnLst/>
            <a:rect l="l" t="t" r="r" b="b"/>
            <a:pathLst>
              <a:path h="237489">
                <a:moveTo>
                  <a:pt x="0" y="0"/>
                </a:moveTo>
                <a:lnTo>
                  <a:pt x="0" y="23698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85" name="object 85"/>
          <p:cNvSpPr/>
          <p:nvPr/>
        </p:nvSpPr>
        <p:spPr>
          <a:xfrm>
            <a:off x="5094418" y="2643691"/>
            <a:ext cx="31376" cy="247090"/>
          </a:xfrm>
          <a:custGeom>
            <a:avLst/>
            <a:gdLst/>
            <a:ahLst/>
            <a:cxnLst/>
            <a:rect l="l" t="t" r="r" b="b"/>
            <a:pathLst>
              <a:path w="35560" h="280035">
                <a:moveTo>
                  <a:pt x="35052" y="263652"/>
                </a:moveTo>
                <a:lnTo>
                  <a:pt x="35052" y="0"/>
                </a:lnTo>
                <a:lnTo>
                  <a:pt x="0" y="0"/>
                </a:lnTo>
                <a:lnTo>
                  <a:pt x="0" y="217932"/>
                </a:lnTo>
                <a:lnTo>
                  <a:pt x="19050" y="279654"/>
                </a:lnTo>
                <a:lnTo>
                  <a:pt x="35052" y="2636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86" name="object 86"/>
          <p:cNvSpPr/>
          <p:nvPr/>
        </p:nvSpPr>
        <p:spPr>
          <a:xfrm>
            <a:off x="6751096" y="2131359"/>
            <a:ext cx="0" cy="204507"/>
          </a:xfrm>
          <a:custGeom>
            <a:avLst/>
            <a:gdLst/>
            <a:ahLst/>
            <a:cxnLst/>
            <a:rect l="l" t="t" r="r" b="b"/>
            <a:pathLst>
              <a:path h="231775">
                <a:moveTo>
                  <a:pt x="0" y="0"/>
                </a:moveTo>
                <a:lnTo>
                  <a:pt x="0" y="23164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87" name="object 87"/>
          <p:cNvSpPr/>
          <p:nvPr/>
        </p:nvSpPr>
        <p:spPr>
          <a:xfrm>
            <a:off x="6736977" y="2131358"/>
            <a:ext cx="31376" cy="216834"/>
          </a:xfrm>
          <a:custGeom>
            <a:avLst/>
            <a:gdLst/>
            <a:ahLst/>
            <a:cxnLst/>
            <a:rect l="l" t="t" r="r" b="b"/>
            <a:pathLst>
              <a:path w="35559" h="245744">
                <a:moveTo>
                  <a:pt x="35052" y="240030"/>
                </a:moveTo>
                <a:lnTo>
                  <a:pt x="35052" y="0"/>
                </a:lnTo>
                <a:lnTo>
                  <a:pt x="0" y="0"/>
                </a:lnTo>
                <a:lnTo>
                  <a:pt x="0" y="229362"/>
                </a:lnTo>
                <a:lnTo>
                  <a:pt x="16002" y="245364"/>
                </a:lnTo>
                <a:lnTo>
                  <a:pt x="35052" y="240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88" name="object 88"/>
          <p:cNvSpPr/>
          <p:nvPr/>
        </p:nvSpPr>
        <p:spPr>
          <a:xfrm>
            <a:off x="6439123" y="2382818"/>
            <a:ext cx="0" cy="214032"/>
          </a:xfrm>
          <a:custGeom>
            <a:avLst/>
            <a:gdLst/>
            <a:ahLst/>
            <a:cxnLst/>
            <a:rect l="l" t="t" r="r" b="b"/>
            <a:pathLst>
              <a:path h="242569">
                <a:moveTo>
                  <a:pt x="0" y="0"/>
                </a:moveTo>
                <a:lnTo>
                  <a:pt x="0" y="24231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89" name="object 89"/>
          <p:cNvSpPr/>
          <p:nvPr/>
        </p:nvSpPr>
        <p:spPr>
          <a:xfrm>
            <a:off x="6422314" y="2347856"/>
            <a:ext cx="30256" cy="251012"/>
          </a:xfrm>
          <a:custGeom>
            <a:avLst/>
            <a:gdLst/>
            <a:ahLst/>
            <a:cxnLst/>
            <a:rect l="l" t="t" r="r" b="b"/>
            <a:pathLst>
              <a:path w="34290" h="284480">
                <a:moveTo>
                  <a:pt x="34290" y="284225"/>
                </a:moveTo>
                <a:lnTo>
                  <a:pt x="34290" y="16001"/>
                </a:lnTo>
                <a:lnTo>
                  <a:pt x="19050" y="0"/>
                </a:lnTo>
                <a:lnTo>
                  <a:pt x="0" y="60959"/>
                </a:lnTo>
                <a:lnTo>
                  <a:pt x="0" y="284225"/>
                </a:lnTo>
                <a:lnTo>
                  <a:pt x="34290" y="284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90" name="object 90"/>
          <p:cNvSpPr/>
          <p:nvPr/>
        </p:nvSpPr>
        <p:spPr>
          <a:xfrm>
            <a:off x="6422314" y="2890445"/>
            <a:ext cx="30256" cy="105335"/>
          </a:xfrm>
          <a:custGeom>
            <a:avLst/>
            <a:gdLst/>
            <a:ahLst/>
            <a:cxnLst/>
            <a:rect l="l" t="t" r="r" b="b"/>
            <a:pathLst>
              <a:path w="34290" h="119379">
                <a:moveTo>
                  <a:pt x="34290" y="118871"/>
                </a:moveTo>
                <a:lnTo>
                  <a:pt x="34290" y="18287"/>
                </a:lnTo>
                <a:lnTo>
                  <a:pt x="19050" y="0"/>
                </a:lnTo>
                <a:lnTo>
                  <a:pt x="0" y="5333"/>
                </a:lnTo>
                <a:lnTo>
                  <a:pt x="0" y="118871"/>
                </a:lnTo>
                <a:lnTo>
                  <a:pt x="34290" y="1188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91" name="object 91"/>
          <p:cNvSpPr/>
          <p:nvPr/>
        </p:nvSpPr>
        <p:spPr>
          <a:xfrm>
            <a:off x="2930114" y="2462828"/>
            <a:ext cx="99172" cy="143435"/>
          </a:xfrm>
          <a:custGeom>
            <a:avLst/>
            <a:gdLst/>
            <a:ahLst/>
            <a:cxnLst/>
            <a:rect l="l" t="t" r="r" b="b"/>
            <a:pathLst>
              <a:path w="112395" h="162560">
                <a:moveTo>
                  <a:pt x="112013" y="0"/>
                </a:moveTo>
                <a:lnTo>
                  <a:pt x="0" y="1623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92" name="object 92"/>
          <p:cNvSpPr/>
          <p:nvPr/>
        </p:nvSpPr>
        <p:spPr>
          <a:xfrm>
            <a:off x="2925407" y="2446019"/>
            <a:ext cx="110378" cy="180974"/>
          </a:xfrm>
          <a:custGeom>
            <a:avLst/>
            <a:gdLst/>
            <a:ahLst/>
            <a:cxnLst/>
            <a:rect l="l" t="t" r="r" b="b"/>
            <a:pathLst>
              <a:path w="125095" h="205105">
                <a:moveTo>
                  <a:pt x="124968" y="35052"/>
                </a:moveTo>
                <a:lnTo>
                  <a:pt x="108966" y="0"/>
                </a:lnTo>
                <a:lnTo>
                  <a:pt x="0" y="165354"/>
                </a:lnTo>
                <a:lnTo>
                  <a:pt x="0" y="197358"/>
                </a:lnTo>
                <a:lnTo>
                  <a:pt x="13716" y="204978"/>
                </a:lnTo>
                <a:lnTo>
                  <a:pt x="124968" y="35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93" name="object 93"/>
          <p:cNvSpPr/>
          <p:nvPr/>
        </p:nvSpPr>
        <p:spPr>
          <a:xfrm>
            <a:off x="3028949" y="2462828"/>
            <a:ext cx="206749" cy="0"/>
          </a:xfrm>
          <a:custGeom>
            <a:avLst/>
            <a:gdLst/>
            <a:ahLst/>
            <a:cxnLst/>
            <a:rect l="l" t="t" r="r" b="b"/>
            <a:pathLst>
              <a:path w="234314">
                <a:moveTo>
                  <a:pt x="0" y="0"/>
                </a:moveTo>
                <a:lnTo>
                  <a:pt x="23393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94" name="object 94"/>
          <p:cNvSpPr/>
          <p:nvPr/>
        </p:nvSpPr>
        <p:spPr>
          <a:xfrm>
            <a:off x="3021554" y="2446019"/>
            <a:ext cx="216834" cy="31376"/>
          </a:xfrm>
          <a:custGeom>
            <a:avLst/>
            <a:gdLst/>
            <a:ahLst/>
            <a:cxnLst/>
            <a:rect l="l" t="t" r="r" b="b"/>
            <a:pathLst>
              <a:path w="245745" h="35560">
                <a:moveTo>
                  <a:pt x="245363" y="35052"/>
                </a:moveTo>
                <a:lnTo>
                  <a:pt x="245363" y="0"/>
                </a:lnTo>
                <a:lnTo>
                  <a:pt x="0" y="0"/>
                </a:lnTo>
                <a:lnTo>
                  <a:pt x="16001" y="35052"/>
                </a:lnTo>
                <a:lnTo>
                  <a:pt x="245363" y="35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95" name="object 95"/>
          <p:cNvSpPr/>
          <p:nvPr/>
        </p:nvSpPr>
        <p:spPr>
          <a:xfrm>
            <a:off x="3541282" y="2462828"/>
            <a:ext cx="77321" cy="143435"/>
          </a:xfrm>
          <a:custGeom>
            <a:avLst/>
            <a:gdLst/>
            <a:ahLst/>
            <a:cxnLst/>
            <a:rect l="l" t="t" r="r" b="b"/>
            <a:pathLst>
              <a:path w="87629" h="162560">
                <a:moveTo>
                  <a:pt x="87629" y="16230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96" name="object 96"/>
          <p:cNvSpPr/>
          <p:nvPr/>
        </p:nvSpPr>
        <p:spPr>
          <a:xfrm>
            <a:off x="3531869" y="2446019"/>
            <a:ext cx="94129" cy="180974"/>
          </a:xfrm>
          <a:custGeom>
            <a:avLst/>
            <a:gdLst/>
            <a:ahLst/>
            <a:cxnLst/>
            <a:rect l="l" t="t" r="r" b="b"/>
            <a:pathLst>
              <a:path w="106679" h="205105">
                <a:moveTo>
                  <a:pt x="106680" y="197357"/>
                </a:moveTo>
                <a:lnTo>
                  <a:pt x="106680" y="162305"/>
                </a:lnTo>
                <a:lnTo>
                  <a:pt x="21336" y="0"/>
                </a:lnTo>
                <a:lnTo>
                  <a:pt x="0" y="35051"/>
                </a:lnTo>
                <a:lnTo>
                  <a:pt x="90678" y="204977"/>
                </a:lnTo>
                <a:lnTo>
                  <a:pt x="106680" y="1973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97" name="object 97"/>
          <p:cNvSpPr/>
          <p:nvPr/>
        </p:nvSpPr>
        <p:spPr>
          <a:xfrm>
            <a:off x="3360420" y="2462828"/>
            <a:ext cx="178174" cy="0"/>
          </a:xfrm>
          <a:custGeom>
            <a:avLst/>
            <a:gdLst/>
            <a:ahLst/>
            <a:cxnLst/>
            <a:rect l="l" t="t" r="r" b="b"/>
            <a:pathLst>
              <a:path w="201929">
                <a:moveTo>
                  <a:pt x="0" y="0"/>
                </a:moveTo>
                <a:lnTo>
                  <a:pt x="2019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98" name="object 98"/>
          <p:cNvSpPr/>
          <p:nvPr/>
        </p:nvSpPr>
        <p:spPr>
          <a:xfrm>
            <a:off x="3360420" y="2446019"/>
            <a:ext cx="190500" cy="31376"/>
          </a:xfrm>
          <a:custGeom>
            <a:avLst/>
            <a:gdLst/>
            <a:ahLst/>
            <a:cxnLst/>
            <a:rect l="l" t="t" r="r" b="b"/>
            <a:pathLst>
              <a:path w="215900" h="35560">
                <a:moveTo>
                  <a:pt x="215646" y="0"/>
                </a:moveTo>
                <a:lnTo>
                  <a:pt x="0" y="0"/>
                </a:lnTo>
                <a:lnTo>
                  <a:pt x="0" y="35052"/>
                </a:lnTo>
                <a:lnTo>
                  <a:pt x="194310" y="35052"/>
                </a:lnTo>
                <a:lnTo>
                  <a:pt x="2156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99" name="object 99"/>
          <p:cNvSpPr/>
          <p:nvPr/>
        </p:nvSpPr>
        <p:spPr>
          <a:xfrm>
            <a:off x="4260028" y="2631589"/>
            <a:ext cx="78441" cy="124385"/>
          </a:xfrm>
          <a:custGeom>
            <a:avLst/>
            <a:gdLst/>
            <a:ahLst/>
            <a:cxnLst/>
            <a:rect l="l" t="t" r="r" b="b"/>
            <a:pathLst>
              <a:path w="88900" h="140969">
                <a:moveTo>
                  <a:pt x="0" y="0"/>
                </a:moveTo>
                <a:lnTo>
                  <a:pt x="88392" y="1409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00" name="object 100"/>
          <p:cNvSpPr/>
          <p:nvPr/>
        </p:nvSpPr>
        <p:spPr>
          <a:xfrm>
            <a:off x="4253304" y="2610746"/>
            <a:ext cx="91887" cy="162485"/>
          </a:xfrm>
          <a:custGeom>
            <a:avLst/>
            <a:gdLst/>
            <a:ahLst/>
            <a:cxnLst/>
            <a:rect l="l" t="t" r="r" b="b"/>
            <a:pathLst>
              <a:path w="104139" h="184150">
                <a:moveTo>
                  <a:pt x="103632" y="151637"/>
                </a:moveTo>
                <a:lnTo>
                  <a:pt x="12954" y="0"/>
                </a:lnTo>
                <a:lnTo>
                  <a:pt x="0" y="10667"/>
                </a:lnTo>
                <a:lnTo>
                  <a:pt x="0" y="42671"/>
                </a:lnTo>
                <a:lnTo>
                  <a:pt x="85344" y="183641"/>
                </a:lnTo>
                <a:lnTo>
                  <a:pt x="103632" y="1516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01" name="object 101"/>
          <p:cNvSpPr/>
          <p:nvPr/>
        </p:nvSpPr>
        <p:spPr>
          <a:xfrm>
            <a:off x="4338021" y="2758663"/>
            <a:ext cx="223557" cy="0"/>
          </a:xfrm>
          <a:custGeom>
            <a:avLst/>
            <a:gdLst/>
            <a:ahLst/>
            <a:cxnLst/>
            <a:rect l="l" t="t" r="r" b="b"/>
            <a:pathLst>
              <a:path w="253364">
                <a:moveTo>
                  <a:pt x="25298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02" name="object 102"/>
          <p:cNvSpPr/>
          <p:nvPr/>
        </p:nvSpPr>
        <p:spPr>
          <a:xfrm>
            <a:off x="4328608" y="2744544"/>
            <a:ext cx="234763" cy="28574"/>
          </a:xfrm>
          <a:custGeom>
            <a:avLst/>
            <a:gdLst/>
            <a:ahLst/>
            <a:cxnLst/>
            <a:rect l="l" t="t" r="r" b="b"/>
            <a:pathLst>
              <a:path w="266064" h="32385">
                <a:moveTo>
                  <a:pt x="265938" y="32004"/>
                </a:moveTo>
                <a:lnTo>
                  <a:pt x="265938" y="0"/>
                </a:lnTo>
                <a:lnTo>
                  <a:pt x="18287" y="0"/>
                </a:lnTo>
                <a:lnTo>
                  <a:pt x="0" y="32004"/>
                </a:lnTo>
                <a:lnTo>
                  <a:pt x="265938" y="32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03" name="object 103"/>
          <p:cNvSpPr/>
          <p:nvPr/>
        </p:nvSpPr>
        <p:spPr>
          <a:xfrm>
            <a:off x="4861783" y="2629573"/>
            <a:ext cx="85165" cy="126626"/>
          </a:xfrm>
          <a:custGeom>
            <a:avLst/>
            <a:gdLst/>
            <a:ahLst/>
            <a:cxnLst/>
            <a:rect l="l" t="t" r="r" b="b"/>
            <a:pathLst>
              <a:path w="96520" h="143510">
                <a:moveTo>
                  <a:pt x="0" y="143255"/>
                </a:moveTo>
                <a:lnTo>
                  <a:pt x="960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04" name="object 104"/>
          <p:cNvSpPr/>
          <p:nvPr/>
        </p:nvSpPr>
        <p:spPr>
          <a:xfrm>
            <a:off x="4855061" y="2610746"/>
            <a:ext cx="99172" cy="162485"/>
          </a:xfrm>
          <a:custGeom>
            <a:avLst/>
            <a:gdLst/>
            <a:ahLst/>
            <a:cxnLst/>
            <a:rect l="l" t="t" r="r" b="b"/>
            <a:pathLst>
              <a:path w="112395" h="184150">
                <a:moveTo>
                  <a:pt x="112013" y="42671"/>
                </a:moveTo>
                <a:lnTo>
                  <a:pt x="112013" y="10667"/>
                </a:lnTo>
                <a:lnTo>
                  <a:pt x="98297" y="0"/>
                </a:lnTo>
                <a:lnTo>
                  <a:pt x="0" y="151637"/>
                </a:lnTo>
                <a:lnTo>
                  <a:pt x="18287" y="183641"/>
                </a:lnTo>
                <a:lnTo>
                  <a:pt x="112013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05" name="object 105"/>
          <p:cNvSpPr/>
          <p:nvPr/>
        </p:nvSpPr>
        <p:spPr>
          <a:xfrm>
            <a:off x="4685628" y="2758663"/>
            <a:ext cx="174251" cy="0"/>
          </a:xfrm>
          <a:custGeom>
            <a:avLst/>
            <a:gdLst/>
            <a:ahLst/>
            <a:cxnLst/>
            <a:rect l="l" t="t" r="r" b="b"/>
            <a:pathLst>
              <a:path w="197485">
                <a:moveTo>
                  <a:pt x="19735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06" name="object 106"/>
          <p:cNvSpPr/>
          <p:nvPr/>
        </p:nvSpPr>
        <p:spPr>
          <a:xfrm>
            <a:off x="4685627" y="2744544"/>
            <a:ext cx="186018" cy="28574"/>
          </a:xfrm>
          <a:custGeom>
            <a:avLst/>
            <a:gdLst/>
            <a:ahLst/>
            <a:cxnLst/>
            <a:rect l="l" t="t" r="r" b="b"/>
            <a:pathLst>
              <a:path w="210820" h="32385">
                <a:moveTo>
                  <a:pt x="210312" y="32004"/>
                </a:moveTo>
                <a:lnTo>
                  <a:pt x="192024" y="0"/>
                </a:lnTo>
                <a:lnTo>
                  <a:pt x="0" y="0"/>
                </a:lnTo>
                <a:lnTo>
                  <a:pt x="0" y="32004"/>
                </a:lnTo>
                <a:lnTo>
                  <a:pt x="210312" y="32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07" name="object 107"/>
          <p:cNvSpPr/>
          <p:nvPr/>
        </p:nvSpPr>
        <p:spPr>
          <a:xfrm>
            <a:off x="5587925" y="2458122"/>
            <a:ext cx="101974" cy="147918"/>
          </a:xfrm>
          <a:custGeom>
            <a:avLst/>
            <a:gdLst/>
            <a:ahLst/>
            <a:cxnLst/>
            <a:rect l="l" t="t" r="r" b="b"/>
            <a:pathLst>
              <a:path w="115570" h="167639">
                <a:moveTo>
                  <a:pt x="115062" y="0"/>
                </a:moveTo>
                <a:lnTo>
                  <a:pt x="0" y="1676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08" name="object 108"/>
          <p:cNvSpPr/>
          <p:nvPr/>
        </p:nvSpPr>
        <p:spPr>
          <a:xfrm>
            <a:off x="5581201" y="2441313"/>
            <a:ext cx="115421" cy="186018"/>
          </a:xfrm>
          <a:custGeom>
            <a:avLst/>
            <a:gdLst/>
            <a:ahLst/>
            <a:cxnLst/>
            <a:rect l="l" t="t" r="r" b="b"/>
            <a:pathLst>
              <a:path w="130810" h="210819">
                <a:moveTo>
                  <a:pt x="130301" y="35052"/>
                </a:moveTo>
                <a:lnTo>
                  <a:pt x="112013" y="0"/>
                </a:lnTo>
                <a:lnTo>
                  <a:pt x="0" y="170688"/>
                </a:lnTo>
                <a:lnTo>
                  <a:pt x="0" y="202692"/>
                </a:lnTo>
                <a:lnTo>
                  <a:pt x="12953" y="210311"/>
                </a:lnTo>
                <a:lnTo>
                  <a:pt x="130301" y="35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09" name="object 109"/>
          <p:cNvSpPr/>
          <p:nvPr/>
        </p:nvSpPr>
        <p:spPr>
          <a:xfrm>
            <a:off x="5689451" y="2458122"/>
            <a:ext cx="192741" cy="0"/>
          </a:xfrm>
          <a:custGeom>
            <a:avLst/>
            <a:gdLst/>
            <a:ahLst/>
            <a:cxnLst/>
            <a:rect l="l" t="t" r="r" b="b"/>
            <a:pathLst>
              <a:path w="218440">
                <a:moveTo>
                  <a:pt x="0" y="0"/>
                </a:moveTo>
                <a:lnTo>
                  <a:pt x="21793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10" name="object 110"/>
          <p:cNvSpPr/>
          <p:nvPr/>
        </p:nvSpPr>
        <p:spPr>
          <a:xfrm>
            <a:off x="5680038" y="2441314"/>
            <a:ext cx="204507" cy="31376"/>
          </a:xfrm>
          <a:custGeom>
            <a:avLst/>
            <a:gdLst/>
            <a:ahLst/>
            <a:cxnLst/>
            <a:rect l="l" t="t" r="r" b="b"/>
            <a:pathLst>
              <a:path w="231775" h="35560">
                <a:moveTo>
                  <a:pt x="231648" y="35052"/>
                </a:moveTo>
                <a:lnTo>
                  <a:pt x="231648" y="0"/>
                </a:lnTo>
                <a:lnTo>
                  <a:pt x="0" y="0"/>
                </a:lnTo>
                <a:lnTo>
                  <a:pt x="18288" y="35052"/>
                </a:lnTo>
                <a:lnTo>
                  <a:pt x="231648" y="35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11" name="object 111"/>
          <p:cNvSpPr/>
          <p:nvPr/>
        </p:nvSpPr>
        <p:spPr>
          <a:xfrm>
            <a:off x="6189680" y="2458122"/>
            <a:ext cx="85165" cy="147918"/>
          </a:xfrm>
          <a:custGeom>
            <a:avLst/>
            <a:gdLst/>
            <a:ahLst/>
            <a:cxnLst/>
            <a:rect l="l" t="t" r="r" b="b"/>
            <a:pathLst>
              <a:path w="96520" h="167639">
                <a:moveTo>
                  <a:pt x="96011" y="16763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12" name="object 112"/>
          <p:cNvSpPr/>
          <p:nvPr/>
        </p:nvSpPr>
        <p:spPr>
          <a:xfrm>
            <a:off x="6182958" y="2441313"/>
            <a:ext cx="98612" cy="186018"/>
          </a:xfrm>
          <a:custGeom>
            <a:avLst/>
            <a:gdLst/>
            <a:ahLst/>
            <a:cxnLst/>
            <a:rect l="l" t="t" r="r" b="b"/>
            <a:pathLst>
              <a:path w="111759" h="210819">
                <a:moveTo>
                  <a:pt x="111252" y="202691"/>
                </a:moveTo>
                <a:lnTo>
                  <a:pt x="111252" y="167639"/>
                </a:lnTo>
                <a:lnTo>
                  <a:pt x="18287" y="0"/>
                </a:lnTo>
                <a:lnTo>
                  <a:pt x="0" y="35051"/>
                </a:lnTo>
                <a:lnTo>
                  <a:pt x="98298" y="210311"/>
                </a:lnTo>
                <a:lnTo>
                  <a:pt x="111252" y="2026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13" name="object 113"/>
          <p:cNvSpPr/>
          <p:nvPr/>
        </p:nvSpPr>
        <p:spPr>
          <a:xfrm>
            <a:off x="6006128" y="2458122"/>
            <a:ext cx="181535" cy="0"/>
          </a:xfrm>
          <a:custGeom>
            <a:avLst/>
            <a:gdLst/>
            <a:ahLst/>
            <a:cxnLst/>
            <a:rect l="l" t="t" r="r" b="b"/>
            <a:pathLst>
              <a:path w="205740">
                <a:moveTo>
                  <a:pt x="0" y="0"/>
                </a:moveTo>
                <a:lnTo>
                  <a:pt x="2057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14" name="object 114"/>
          <p:cNvSpPr/>
          <p:nvPr/>
        </p:nvSpPr>
        <p:spPr>
          <a:xfrm>
            <a:off x="6006129" y="2441314"/>
            <a:ext cx="193301" cy="31376"/>
          </a:xfrm>
          <a:custGeom>
            <a:avLst/>
            <a:gdLst/>
            <a:ahLst/>
            <a:cxnLst/>
            <a:rect l="l" t="t" r="r" b="b"/>
            <a:pathLst>
              <a:path w="219075" h="35560">
                <a:moveTo>
                  <a:pt x="218694" y="0"/>
                </a:moveTo>
                <a:lnTo>
                  <a:pt x="0" y="0"/>
                </a:lnTo>
                <a:lnTo>
                  <a:pt x="0" y="35052"/>
                </a:lnTo>
                <a:lnTo>
                  <a:pt x="200406" y="35052"/>
                </a:lnTo>
                <a:lnTo>
                  <a:pt x="2186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15" name="object 115"/>
          <p:cNvSpPr/>
          <p:nvPr/>
        </p:nvSpPr>
        <p:spPr>
          <a:xfrm>
            <a:off x="2183131" y="2624866"/>
            <a:ext cx="103093" cy="63313"/>
          </a:xfrm>
          <a:custGeom>
            <a:avLst/>
            <a:gdLst/>
            <a:ahLst/>
            <a:cxnLst/>
            <a:rect l="l" t="t" r="r" b="b"/>
            <a:pathLst>
              <a:path w="116839" h="71755">
                <a:moveTo>
                  <a:pt x="0" y="71627"/>
                </a:moveTo>
                <a:lnTo>
                  <a:pt x="1165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16" name="object 116"/>
          <p:cNvSpPr/>
          <p:nvPr/>
        </p:nvSpPr>
        <p:spPr>
          <a:xfrm>
            <a:off x="2175734" y="2608057"/>
            <a:ext cx="119903" cy="92449"/>
          </a:xfrm>
          <a:custGeom>
            <a:avLst/>
            <a:gdLst/>
            <a:ahLst/>
            <a:cxnLst/>
            <a:rect l="l" t="t" r="r" b="b"/>
            <a:pathLst>
              <a:path w="135889" h="104775">
                <a:moveTo>
                  <a:pt x="135635" y="13716"/>
                </a:moveTo>
                <a:lnTo>
                  <a:pt x="124967" y="0"/>
                </a:lnTo>
                <a:lnTo>
                  <a:pt x="0" y="77724"/>
                </a:lnTo>
                <a:lnTo>
                  <a:pt x="16001" y="104394"/>
                </a:lnTo>
                <a:lnTo>
                  <a:pt x="130301" y="35052"/>
                </a:lnTo>
                <a:lnTo>
                  <a:pt x="135635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17" name="object 117"/>
          <p:cNvSpPr/>
          <p:nvPr/>
        </p:nvSpPr>
        <p:spPr>
          <a:xfrm>
            <a:off x="1811318" y="2723701"/>
            <a:ext cx="256615" cy="0"/>
          </a:xfrm>
          <a:custGeom>
            <a:avLst/>
            <a:gdLst/>
            <a:ahLst/>
            <a:cxnLst/>
            <a:rect l="l" t="t" r="r" b="b"/>
            <a:pathLst>
              <a:path w="290830">
                <a:moveTo>
                  <a:pt x="0" y="0"/>
                </a:moveTo>
                <a:lnTo>
                  <a:pt x="2903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18" name="object 118"/>
          <p:cNvSpPr/>
          <p:nvPr/>
        </p:nvSpPr>
        <p:spPr>
          <a:xfrm>
            <a:off x="1811318" y="2723701"/>
            <a:ext cx="258856" cy="0"/>
          </a:xfrm>
          <a:custGeom>
            <a:avLst/>
            <a:gdLst/>
            <a:ahLst/>
            <a:cxnLst/>
            <a:rect l="l" t="t" r="r" b="b"/>
            <a:pathLst>
              <a:path w="293369">
                <a:moveTo>
                  <a:pt x="0" y="0"/>
                </a:moveTo>
                <a:lnTo>
                  <a:pt x="293369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19" name="object 119"/>
          <p:cNvSpPr/>
          <p:nvPr/>
        </p:nvSpPr>
        <p:spPr>
          <a:xfrm>
            <a:off x="6918512" y="2624866"/>
            <a:ext cx="103093" cy="77321"/>
          </a:xfrm>
          <a:custGeom>
            <a:avLst/>
            <a:gdLst/>
            <a:ahLst/>
            <a:cxnLst/>
            <a:rect l="l" t="t" r="r" b="b"/>
            <a:pathLst>
              <a:path w="116840" h="87630">
                <a:moveTo>
                  <a:pt x="0" y="0"/>
                </a:moveTo>
                <a:lnTo>
                  <a:pt x="116586" y="876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20" name="object 120"/>
          <p:cNvSpPr/>
          <p:nvPr/>
        </p:nvSpPr>
        <p:spPr>
          <a:xfrm>
            <a:off x="6909098" y="2608057"/>
            <a:ext cx="124385" cy="106456"/>
          </a:xfrm>
          <a:custGeom>
            <a:avLst/>
            <a:gdLst/>
            <a:ahLst/>
            <a:cxnLst/>
            <a:rect l="l" t="t" r="r" b="b"/>
            <a:pathLst>
              <a:path w="140970" h="120650">
                <a:moveTo>
                  <a:pt x="140970" y="93725"/>
                </a:moveTo>
                <a:lnTo>
                  <a:pt x="12954" y="0"/>
                </a:lnTo>
                <a:lnTo>
                  <a:pt x="0" y="13715"/>
                </a:lnTo>
                <a:lnTo>
                  <a:pt x="5334" y="37337"/>
                </a:lnTo>
                <a:lnTo>
                  <a:pt x="119634" y="120395"/>
                </a:lnTo>
                <a:lnTo>
                  <a:pt x="140970" y="937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21" name="object 121"/>
          <p:cNvSpPr/>
          <p:nvPr/>
        </p:nvSpPr>
        <p:spPr>
          <a:xfrm>
            <a:off x="7137027" y="2737821"/>
            <a:ext cx="225238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25527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22" name="object 122"/>
          <p:cNvSpPr/>
          <p:nvPr/>
        </p:nvSpPr>
        <p:spPr>
          <a:xfrm>
            <a:off x="7137027" y="2736139"/>
            <a:ext cx="228040" cy="0"/>
          </a:xfrm>
          <a:custGeom>
            <a:avLst/>
            <a:gdLst/>
            <a:ahLst/>
            <a:cxnLst/>
            <a:rect l="l" t="t" r="r" b="b"/>
            <a:pathLst>
              <a:path w="258445">
                <a:moveTo>
                  <a:pt x="0" y="0"/>
                </a:moveTo>
                <a:lnTo>
                  <a:pt x="258318" y="0"/>
                </a:lnTo>
              </a:path>
            </a:pathLst>
          </a:custGeom>
          <a:ln w="342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23" name="object 123"/>
          <p:cNvSpPr/>
          <p:nvPr/>
        </p:nvSpPr>
        <p:spPr>
          <a:xfrm>
            <a:off x="1853676" y="2267174"/>
            <a:ext cx="119903" cy="728382"/>
          </a:xfrm>
          <a:custGeom>
            <a:avLst/>
            <a:gdLst/>
            <a:ahLst/>
            <a:cxnLst/>
            <a:rect l="l" t="t" r="r" b="b"/>
            <a:pathLst>
              <a:path w="135889" h="825500">
                <a:moveTo>
                  <a:pt x="135636" y="0"/>
                </a:moveTo>
                <a:lnTo>
                  <a:pt x="110173" y="46571"/>
                </a:lnTo>
                <a:lnTo>
                  <a:pt x="87294" y="94317"/>
                </a:lnTo>
                <a:lnTo>
                  <a:pt x="67021" y="143133"/>
                </a:lnTo>
                <a:lnTo>
                  <a:pt x="49377" y="192914"/>
                </a:lnTo>
                <a:lnTo>
                  <a:pt x="34385" y="243554"/>
                </a:lnTo>
                <a:lnTo>
                  <a:pt x="22067" y="294948"/>
                </a:lnTo>
                <a:lnTo>
                  <a:pt x="12447" y="346992"/>
                </a:lnTo>
                <a:lnTo>
                  <a:pt x="5547" y="399580"/>
                </a:lnTo>
                <a:lnTo>
                  <a:pt x="1390" y="452607"/>
                </a:lnTo>
                <a:lnTo>
                  <a:pt x="0" y="505968"/>
                </a:lnTo>
                <a:lnTo>
                  <a:pt x="348" y="532683"/>
                </a:lnTo>
                <a:lnTo>
                  <a:pt x="3124" y="585890"/>
                </a:lnTo>
                <a:lnTo>
                  <a:pt x="8655" y="638710"/>
                </a:lnTo>
                <a:lnTo>
                  <a:pt x="16918" y="691039"/>
                </a:lnTo>
                <a:lnTo>
                  <a:pt x="27890" y="742772"/>
                </a:lnTo>
                <a:lnTo>
                  <a:pt x="41548" y="793802"/>
                </a:lnTo>
                <a:lnTo>
                  <a:pt x="49377" y="819021"/>
                </a:lnTo>
                <a:lnTo>
                  <a:pt x="51491" y="825245"/>
                </a:lnTo>
              </a:path>
            </a:pathLst>
          </a:custGeom>
          <a:ln w="31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24" name="object 124"/>
          <p:cNvSpPr/>
          <p:nvPr/>
        </p:nvSpPr>
        <p:spPr>
          <a:xfrm>
            <a:off x="7138371" y="2267174"/>
            <a:ext cx="119903" cy="728382"/>
          </a:xfrm>
          <a:custGeom>
            <a:avLst/>
            <a:gdLst/>
            <a:ahLst/>
            <a:cxnLst/>
            <a:rect l="l" t="t" r="r" b="b"/>
            <a:pathLst>
              <a:path w="135890" h="825500">
                <a:moveTo>
                  <a:pt x="83813" y="825245"/>
                </a:moveTo>
                <a:lnTo>
                  <a:pt x="100964" y="768381"/>
                </a:lnTo>
                <a:lnTo>
                  <a:pt x="113349" y="716987"/>
                </a:lnTo>
                <a:lnTo>
                  <a:pt x="123044" y="664943"/>
                </a:lnTo>
                <a:lnTo>
                  <a:pt x="130015" y="612355"/>
                </a:lnTo>
                <a:lnTo>
                  <a:pt x="134224" y="559328"/>
                </a:lnTo>
                <a:lnTo>
                  <a:pt x="135635" y="505968"/>
                </a:lnTo>
                <a:lnTo>
                  <a:pt x="135282" y="479252"/>
                </a:lnTo>
                <a:lnTo>
                  <a:pt x="132467" y="426045"/>
                </a:lnTo>
                <a:lnTo>
                  <a:pt x="126872" y="373225"/>
                </a:lnTo>
                <a:lnTo>
                  <a:pt x="118535" y="320896"/>
                </a:lnTo>
                <a:lnTo>
                  <a:pt x="107490" y="269163"/>
                </a:lnTo>
                <a:lnTo>
                  <a:pt x="93776" y="218133"/>
                </a:lnTo>
                <a:lnTo>
                  <a:pt x="77428" y="167909"/>
                </a:lnTo>
                <a:lnTo>
                  <a:pt x="58483" y="118598"/>
                </a:lnTo>
                <a:lnTo>
                  <a:pt x="36978" y="70303"/>
                </a:lnTo>
                <a:lnTo>
                  <a:pt x="12949" y="23132"/>
                </a:lnTo>
                <a:lnTo>
                  <a:pt x="0" y="0"/>
                </a:lnTo>
              </a:path>
            </a:pathLst>
          </a:custGeom>
          <a:ln w="31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25" name="object 125"/>
          <p:cNvSpPr/>
          <p:nvPr/>
        </p:nvSpPr>
        <p:spPr>
          <a:xfrm>
            <a:off x="5094418" y="2131358"/>
            <a:ext cx="31376" cy="216834"/>
          </a:xfrm>
          <a:custGeom>
            <a:avLst/>
            <a:gdLst/>
            <a:ahLst/>
            <a:cxnLst/>
            <a:rect l="l" t="t" r="r" b="b"/>
            <a:pathLst>
              <a:path w="35560" h="245744">
                <a:moveTo>
                  <a:pt x="35051" y="229362"/>
                </a:moveTo>
                <a:lnTo>
                  <a:pt x="35051" y="0"/>
                </a:lnTo>
                <a:lnTo>
                  <a:pt x="0" y="0"/>
                </a:lnTo>
                <a:lnTo>
                  <a:pt x="0" y="240030"/>
                </a:lnTo>
                <a:lnTo>
                  <a:pt x="19049" y="245364"/>
                </a:lnTo>
                <a:lnTo>
                  <a:pt x="35051" y="2293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26" name="object 126"/>
          <p:cNvSpPr txBox="1"/>
          <p:nvPr/>
        </p:nvSpPr>
        <p:spPr>
          <a:xfrm>
            <a:off x="2717202" y="2287884"/>
            <a:ext cx="114299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b="1" spc="-4" dirty="0">
                <a:latin typeface="Arial"/>
                <a:cs typeface="Arial"/>
              </a:rPr>
              <a:t>O</a:t>
            </a:r>
            <a:endParaRPr sz="927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4044432" y="2830472"/>
            <a:ext cx="114299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b="1" spc="-4" dirty="0">
                <a:latin typeface="Arial"/>
                <a:cs typeface="Arial"/>
              </a:rPr>
              <a:t>O</a:t>
            </a:r>
            <a:endParaRPr sz="927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5372331" y="2287884"/>
            <a:ext cx="114299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b="1" spc="-4" dirty="0">
                <a:latin typeface="Arial"/>
                <a:cs typeface="Arial"/>
              </a:rPr>
              <a:t>O</a:t>
            </a:r>
            <a:endParaRPr sz="927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6700230" y="2830472"/>
            <a:ext cx="114299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b="1" spc="-4" dirty="0">
                <a:latin typeface="Arial"/>
                <a:cs typeface="Arial"/>
              </a:rPr>
              <a:t>O</a:t>
            </a:r>
            <a:endParaRPr sz="927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2401883" y="2515810"/>
            <a:ext cx="198904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b="1" spc="-4" dirty="0">
                <a:latin typeface="Arial"/>
                <a:cs typeface="Arial"/>
              </a:rPr>
              <a:t>OH</a:t>
            </a:r>
            <a:endParaRPr sz="927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3729782" y="2600527"/>
            <a:ext cx="198904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b="1" spc="-4" dirty="0">
                <a:latin typeface="Arial"/>
                <a:cs typeface="Arial"/>
              </a:rPr>
              <a:t>OH</a:t>
            </a:r>
            <a:endParaRPr sz="927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5059701" y="2515810"/>
            <a:ext cx="200584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b="1" dirty="0">
                <a:latin typeface="Arial"/>
                <a:cs typeface="Arial"/>
              </a:rPr>
              <a:t>OH</a:t>
            </a:r>
            <a:endParaRPr sz="927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6387600" y="2600527"/>
            <a:ext cx="198904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b="1" spc="-4" dirty="0">
                <a:latin typeface="Arial"/>
                <a:cs typeface="Arial"/>
              </a:rPr>
              <a:t>OH</a:t>
            </a:r>
            <a:endParaRPr sz="927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3243009" y="2400843"/>
            <a:ext cx="114299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b="1" spc="-4" dirty="0">
                <a:latin typeface="Arial"/>
                <a:cs typeface="Arial"/>
              </a:rPr>
              <a:t>O</a:t>
            </a:r>
            <a:endParaRPr sz="927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4568888" y="2699371"/>
            <a:ext cx="114299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b="1" spc="-4" dirty="0">
                <a:latin typeface="Arial"/>
                <a:cs typeface="Arial"/>
              </a:rPr>
              <a:t>O</a:t>
            </a:r>
            <a:endParaRPr sz="927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5887369" y="2396134"/>
            <a:ext cx="114299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b="1" spc="-4" dirty="0">
                <a:latin typeface="Arial"/>
                <a:cs typeface="Arial"/>
              </a:rPr>
              <a:t>O</a:t>
            </a:r>
            <a:endParaRPr sz="927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2073117" y="2663730"/>
            <a:ext cx="114299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b="1" spc="-4" dirty="0">
                <a:latin typeface="Arial"/>
                <a:cs typeface="Arial"/>
              </a:rPr>
              <a:t>O</a:t>
            </a:r>
            <a:endParaRPr sz="927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7019613" y="2675837"/>
            <a:ext cx="114299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b="1" spc="-4" dirty="0">
                <a:latin typeface="Arial"/>
                <a:cs typeface="Arial"/>
              </a:rPr>
              <a:t>O</a:t>
            </a:r>
            <a:endParaRPr sz="927">
              <a:latin typeface="Arial"/>
              <a:cs typeface="Arial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537883" y="2994659"/>
            <a:ext cx="8068235" cy="865094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0" y="0"/>
                </a:moveTo>
                <a:lnTo>
                  <a:pt x="0" y="979932"/>
                </a:lnTo>
                <a:lnTo>
                  <a:pt x="9144000" y="97993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40" name="object 140"/>
          <p:cNvSpPr/>
          <p:nvPr/>
        </p:nvSpPr>
        <p:spPr>
          <a:xfrm>
            <a:off x="2768078" y="2995333"/>
            <a:ext cx="560" cy="143996"/>
          </a:xfrm>
          <a:custGeom>
            <a:avLst/>
            <a:gdLst/>
            <a:ahLst/>
            <a:cxnLst/>
            <a:rect l="l" t="t" r="r" b="b"/>
            <a:pathLst>
              <a:path w="635" h="163195">
                <a:moveTo>
                  <a:pt x="381" y="163067"/>
                </a:moveTo>
                <a:lnTo>
                  <a:pt x="762" y="163067"/>
                </a:lnTo>
                <a:lnTo>
                  <a:pt x="762" y="0"/>
                </a:lnTo>
                <a:lnTo>
                  <a:pt x="381" y="0"/>
                </a:lnTo>
                <a:lnTo>
                  <a:pt x="381" y="163067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41" name="object 141"/>
          <p:cNvSpPr/>
          <p:nvPr/>
        </p:nvSpPr>
        <p:spPr>
          <a:xfrm>
            <a:off x="2751268" y="2995332"/>
            <a:ext cx="31376" cy="146237"/>
          </a:xfrm>
          <a:custGeom>
            <a:avLst/>
            <a:gdLst/>
            <a:ahLst/>
            <a:cxnLst/>
            <a:rect l="l" t="t" r="r" b="b"/>
            <a:pathLst>
              <a:path w="35560" h="165735">
                <a:moveTo>
                  <a:pt x="0" y="165354"/>
                </a:moveTo>
                <a:lnTo>
                  <a:pt x="35051" y="165354"/>
                </a:lnTo>
                <a:lnTo>
                  <a:pt x="35051" y="0"/>
                </a:lnTo>
                <a:lnTo>
                  <a:pt x="0" y="0"/>
                </a:lnTo>
                <a:lnTo>
                  <a:pt x="0" y="1653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42" name="object 142"/>
          <p:cNvSpPr/>
          <p:nvPr/>
        </p:nvSpPr>
        <p:spPr>
          <a:xfrm>
            <a:off x="3781985" y="2995332"/>
            <a:ext cx="0" cy="146237"/>
          </a:xfrm>
          <a:custGeom>
            <a:avLst/>
            <a:gdLst/>
            <a:ahLst/>
            <a:cxnLst/>
            <a:rect l="l" t="t" r="r" b="b"/>
            <a:pathLst>
              <a:path h="165735">
                <a:moveTo>
                  <a:pt x="0" y="0"/>
                </a:moveTo>
                <a:lnTo>
                  <a:pt x="0" y="165354"/>
                </a:lnTo>
              </a:path>
            </a:pathLst>
          </a:custGeom>
          <a:ln w="350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43" name="object 143"/>
          <p:cNvSpPr/>
          <p:nvPr/>
        </p:nvSpPr>
        <p:spPr>
          <a:xfrm>
            <a:off x="5424880" y="2995332"/>
            <a:ext cx="0" cy="146237"/>
          </a:xfrm>
          <a:custGeom>
            <a:avLst/>
            <a:gdLst/>
            <a:ahLst/>
            <a:cxnLst/>
            <a:rect l="l" t="t" r="r" b="b"/>
            <a:pathLst>
              <a:path h="165735">
                <a:moveTo>
                  <a:pt x="0" y="0"/>
                </a:moveTo>
                <a:lnTo>
                  <a:pt x="0" y="165354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44" name="object 144"/>
          <p:cNvSpPr/>
          <p:nvPr/>
        </p:nvSpPr>
        <p:spPr>
          <a:xfrm>
            <a:off x="6437442" y="2995332"/>
            <a:ext cx="0" cy="146237"/>
          </a:xfrm>
          <a:custGeom>
            <a:avLst/>
            <a:gdLst/>
            <a:ahLst/>
            <a:cxnLst/>
            <a:rect l="l" t="t" r="r" b="b"/>
            <a:pathLst>
              <a:path h="165735">
                <a:moveTo>
                  <a:pt x="0" y="0"/>
                </a:moveTo>
                <a:lnTo>
                  <a:pt x="0" y="165354"/>
                </a:lnTo>
              </a:path>
            </a:pathLst>
          </a:custGeom>
          <a:ln w="342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45" name="object 145"/>
          <p:cNvSpPr/>
          <p:nvPr/>
        </p:nvSpPr>
        <p:spPr>
          <a:xfrm>
            <a:off x="1899111" y="2995332"/>
            <a:ext cx="74519" cy="164726"/>
          </a:xfrm>
          <a:custGeom>
            <a:avLst/>
            <a:gdLst/>
            <a:ahLst/>
            <a:cxnLst/>
            <a:rect l="l" t="t" r="r" b="b"/>
            <a:pathLst>
              <a:path w="84455" h="186689">
                <a:moveTo>
                  <a:pt x="0" y="0"/>
                </a:moveTo>
                <a:lnTo>
                  <a:pt x="15530" y="43556"/>
                </a:lnTo>
                <a:lnTo>
                  <a:pt x="35803" y="92372"/>
                </a:lnTo>
                <a:lnTo>
                  <a:pt x="58682" y="140118"/>
                </a:lnTo>
                <a:lnTo>
                  <a:pt x="71092" y="163557"/>
                </a:lnTo>
                <a:lnTo>
                  <a:pt x="84144" y="186690"/>
                </a:lnTo>
              </a:path>
            </a:pathLst>
          </a:custGeom>
          <a:ln w="31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46" name="object 146"/>
          <p:cNvSpPr/>
          <p:nvPr/>
        </p:nvSpPr>
        <p:spPr>
          <a:xfrm>
            <a:off x="7138371" y="2995332"/>
            <a:ext cx="73959" cy="164726"/>
          </a:xfrm>
          <a:custGeom>
            <a:avLst/>
            <a:gdLst/>
            <a:ahLst/>
            <a:cxnLst/>
            <a:rect l="l" t="t" r="r" b="b"/>
            <a:pathLst>
              <a:path w="83820" h="186689">
                <a:moveTo>
                  <a:pt x="0" y="186690"/>
                </a:moveTo>
                <a:lnTo>
                  <a:pt x="25277" y="140118"/>
                </a:lnTo>
                <a:lnTo>
                  <a:pt x="48048" y="92372"/>
                </a:lnTo>
                <a:lnTo>
                  <a:pt x="68278" y="43556"/>
                </a:lnTo>
                <a:lnTo>
                  <a:pt x="77428" y="18780"/>
                </a:lnTo>
                <a:lnTo>
                  <a:pt x="83813" y="0"/>
                </a:lnTo>
              </a:path>
            </a:pathLst>
          </a:custGeom>
          <a:ln w="31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47" name="object 147"/>
          <p:cNvSpPr/>
          <p:nvPr/>
        </p:nvSpPr>
        <p:spPr>
          <a:xfrm>
            <a:off x="3783329" y="3268307"/>
            <a:ext cx="0" cy="186018"/>
          </a:xfrm>
          <a:custGeom>
            <a:avLst/>
            <a:gdLst/>
            <a:ahLst/>
            <a:cxnLst/>
            <a:rect l="l" t="t" r="r" b="b"/>
            <a:pathLst>
              <a:path h="210820">
                <a:moveTo>
                  <a:pt x="0" y="21031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48" name="object 148"/>
          <p:cNvSpPr/>
          <p:nvPr/>
        </p:nvSpPr>
        <p:spPr>
          <a:xfrm>
            <a:off x="3781985" y="3268308"/>
            <a:ext cx="0" cy="187699"/>
          </a:xfrm>
          <a:custGeom>
            <a:avLst/>
            <a:gdLst/>
            <a:ahLst/>
            <a:cxnLst/>
            <a:rect l="l" t="t" r="r" b="b"/>
            <a:pathLst>
              <a:path h="212725">
                <a:moveTo>
                  <a:pt x="0" y="0"/>
                </a:moveTo>
                <a:lnTo>
                  <a:pt x="0" y="212598"/>
                </a:lnTo>
              </a:path>
            </a:pathLst>
          </a:custGeom>
          <a:ln w="350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49" name="object 149"/>
          <p:cNvSpPr/>
          <p:nvPr/>
        </p:nvSpPr>
        <p:spPr>
          <a:xfrm>
            <a:off x="6439123" y="3268307"/>
            <a:ext cx="0" cy="186018"/>
          </a:xfrm>
          <a:custGeom>
            <a:avLst/>
            <a:gdLst/>
            <a:ahLst/>
            <a:cxnLst/>
            <a:rect l="l" t="t" r="r" b="b"/>
            <a:pathLst>
              <a:path h="210820">
                <a:moveTo>
                  <a:pt x="0" y="21031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50" name="object 150"/>
          <p:cNvSpPr/>
          <p:nvPr/>
        </p:nvSpPr>
        <p:spPr>
          <a:xfrm>
            <a:off x="6437442" y="3268308"/>
            <a:ext cx="0" cy="187699"/>
          </a:xfrm>
          <a:custGeom>
            <a:avLst/>
            <a:gdLst/>
            <a:ahLst/>
            <a:cxnLst/>
            <a:rect l="l" t="t" r="r" b="b"/>
            <a:pathLst>
              <a:path h="212725">
                <a:moveTo>
                  <a:pt x="0" y="0"/>
                </a:moveTo>
                <a:lnTo>
                  <a:pt x="0" y="212598"/>
                </a:lnTo>
              </a:path>
            </a:pathLst>
          </a:custGeom>
          <a:ln w="342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51" name="object 151"/>
          <p:cNvSpPr/>
          <p:nvPr/>
        </p:nvSpPr>
        <p:spPr>
          <a:xfrm>
            <a:off x="5735842" y="3268307"/>
            <a:ext cx="0" cy="186018"/>
          </a:xfrm>
          <a:custGeom>
            <a:avLst/>
            <a:gdLst/>
            <a:ahLst/>
            <a:cxnLst/>
            <a:rect l="l" t="t" r="r" b="b"/>
            <a:pathLst>
              <a:path h="210820">
                <a:moveTo>
                  <a:pt x="0" y="210312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52" name="object 152"/>
          <p:cNvSpPr/>
          <p:nvPr/>
        </p:nvSpPr>
        <p:spPr>
          <a:xfrm>
            <a:off x="5737188" y="3268308"/>
            <a:ext cx="0" cy="187699"/>
          </a:xfrm>
          <a:custGeom>
            <a:avLst/>
            <a:gdLst/>
            <a:ahLst/>
            <a:cxnLst/>
            <a:rect l="l" t="t" r="r" b="b"/>
            <a:pathLst>
              <a:path h="212725">
                <a:moveTo>
                  <a:pt x="0" y="0"/>
                </a:moveTo>
                <a:lnTo>
                  <a:pt x="0" y="212598"/>
                </a:lnTo>
              </a:path>
            </a:pathLst>
          </a:custGeom>
          <a:ln w="3505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53" name="object 153"/>
          <p:cNvSpPr/>
          <p:nvPr/>
        </p:nvSpPr>
        <p:spPr>
          <a:xfrm>
            <a:off x="3080721" y="3268307"/>
            <a:ext cx="0" cy="186018"/>
          </a:xfrm>
          <a:custGeom>
            <a:avLst/>
            <a:gdLst/>
            <a:ahLst/>
            <a:cxnLst/>
            <a:rect l="l" t="t" r="r" b="b"/>
            <a:pathLst>
              <a:path h="210820">
                <a:moveTo>
                  <a:pt x="0" y="210312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54" name="object 154"/>
          <p:cNvSpPr/>
          <p:nvPr/>
        </p:nvSpPr>
        <p:spPr>
          <a:xfrm>
            <a:off x="3080721" y="3268308"/>
            <a:ext cx="0" cy="187699"/>
          </a:xfrm>
          <a:custGeom>
            <a:avLst/>
            <a:gdLst/>
            <a:ahLst/>
            <a:cxnLst/>
            <a:rect l="l" t="t" r="r" b="b"/>
            <a:pathLst>
              <a:path h="212725">
                <a:moveTo>
                  <a:pt x="0" y="0"/>
                </a:moveTo>
                <a:lnTo>
                  <a:pt x="0" y="212598"/>
                </a:lnTo>
              </a:path>
            </a:pathLst>
          </a:custGeom>
          <a:ln w="3200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55" name="object 155"/>
          <p:cNvSpPr txBox="1"/>
          <p:nvPr/>
        </p:nvSpPr>
        <p:spPr>
          <a:xfrm>
            <a:off x="2717202" y="3143117"/>
            <a:ext cx="720538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b="1" spc="-4" dirty="0">
                <a:latin typeface="Arial"/>
                <a:cs typeface="Arial"/>
              </a:rPr>
              <a:t>O</a:t>
            </a:r>
            <a:r>
              <a:rPr sz="927" b="1" spc="-9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927" b="1" spc="-13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059" b="1" spc="-6" baseline="-17361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927" b="1" spc="-9" dirty="0">
                <a:solidFill>
                  <a:srgbClr val="FF0000"/>
                </a:solidFill>
                <a:latin typeface="Arial"/>
                <a:cs typeface="Arial"/>
              </a:rPr>
              <a:t>CH</a:t>
            </a:r>
            <a:r>
              <a:rPr sz="927" b="1" spc="-13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927" b="1" spc="-4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059" b="1" spc="-6" baseline="-17361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059" baseline="-17361">
              <a:latin typeface="Arial"/>
              <a:cs typeface="Arial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3734473" y="3143117"/>
            <a:ext cx="241487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b="1" spc="-9" dirty="0">
                <a:latin typeface="Arial"/>
                <a:cs typeface="Arial"/>
              </a:rPr>
              <a:t>CH</a:t>
            </a:r>
            <a:r>
              <a:rPr sz="1059" b="1" spc="-6" baseline="-17361" dirty="0">
                <a:latin typeface="Arial"/>
                <a:cs typeface="Arial"/>
              </a:rPr>
              <a:t>2</a:t>
            </a:r>
            <a:endParaRPr sz="1059" baseline="-17361">
              <a:latin typeface="Arial"/>
              <a:cs typeface="Arial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5372324" y="3143117"/>
            <a:ext cx="721098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b="1" spc="-4" dirty="0">
                <a:latin typeface="Arial"/>
                <a:cs typeface="Arial"/>
              </a:rPr>
              <a:t>O</a:t>
            </a:r>
            <a:r>
              <a:rPr sz="927" b="1" spc="-9" dirty="0">
                <a:solidFill>
                  <a:srgbClr val="FF0000"/>
                </a:solidFill>
                <a:latin typeface="Arial"/>
                <a:cs typeface="Arial"/>
              </a:rPr>
              <a:t>CH</a:t>
            </a:r>
            <a:r>
              <a:rPr sz="1059" b="1" spc="-6" baseline="-17361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927" b="1" spc="-13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927" b="1" spc="-9" dirty="0">
                <a:solidFill>
                  <a:srgbClr val="FF0000"/>
                </a:solidFill>
                <a:latin typeface="Arial"/>
                <a:cs typeface="Arial"/>
              </a:rPr>
              <a:t>HC</a:t>
            </a:r>
            <a:r>
              <a:rPr sz="927" b="1" spc="-4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059" b="1" spc="-6" baseline="-17361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059" baseline="-17361">
              <a:latin typeface="Arial"/>
              <a:cs typeface="Arial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6390267" y="3143117"/>
            <a:ext cx="240926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b="1" spc="-13" dirty="0">
                <a:latin typeface="Arial"/>
                <a:cs typeface="Arial"/>
              </a:rPr>
              <a:t>C</a:t>
            </a:r>
            <a:r>
              <a:rPr sz="927" b="1" spc="-9" dirty="0">
                <a:latin typeface="Arial"/>
                <a:cs typeface="Arial"/>
              </a:rPr>
              <a:t>H</a:t>
            </a:r>
            <a:r>
              <a:rPr sz="1059" b="1" spc="-6" baseline="-17361" dirty="0">
                <a:latin typeface="Arial"/>
                <a:cs typeface="Arial"/>
              </a:rPr>
              <a:t>2</a:t>
            </a:r>
            <a:endParaRPr sz="1059" baseline="-17361">
              <a:latin typeface="Arial"/>
              <a:cs typeface="Arial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7223984" y="3025513"/>
            <a:ext cx="156322" cy="319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074" spc="13" dirty="0">
                <a:latin typeface="Times New Roman"/>
                <a:cs typeface="Times New Roman"/>
              </a:rPr>
              <a:t>n</a:t>
            </a:r>
            <a:endParaRPr sz="2074">
              <a:latin typeface="Times New Roman"/>
              <a:cs typeface="Times New Roman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3729765" y="3457779"/>
            <a:ext cx="333375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b="1" spc="-4" dirty="0">
                <a:latin typeface="Arial"/>
                <a:cs typeface="Arial"/>
              </a:rPr>
              <a:t>O</a:t>
            </a:r>
            <a:r>
              <a:rPr sz="927" b="1" spc="-9" dirty="0">
                <a:solidFill>
                  <a:srgbClr val="FF0000"/>
                </a:solidFill>
                <a:latin typeface="Arial"/>
                <a:cs typeface="Arial"/>
              </a:rPr>
              <a:t>CH</a:t>
            </a:r>
            <a:r>
              <a:rPr sz="1059" b="1" spc="-6" baseline="-17361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059" baseline="-17361">
              <a:latin typeface="Arial"/>
              <a:cs typeface="Arial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6387578" y="3457779"/>
            <a:ext cx="333375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b="1" spc="-4" dirty="0">
                <a:latin typeface="Arial"/>
                <a:cs typeface="Arial"/>
              </a:rPr>
              <a:t>O</a:t>
            </a:r>
            <a:r>
              <a:rPr sz="927" b="1" spc="-9" dirty="0">
                <a:solidFill>
                  <a:srgbClr val="FF0000"/>
                </a:solidFill>
                <a:latin typeface="Arial"/>
                <a:cs typeface="Arial"/>
              </a:rPr>
              <a:t>CH</a:t>
            </a:r>
            <a:r>
              <a:rPr sz="1059" b="1" spc="-6" baseline="-17361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059" baseline="-17361">
              <a:latin typeface="Arial"/>
              <a:cs typeface="Arial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5684969" y="3457779"/>
            <a:ext cx="333375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b="1" spc="-4" dirty="0">
                <a:solidFill>
                  <a:srgbClr val="FF0000"/>
                </a:solidFill>
                <a:latin typeface="Arial"/>
                <a:cs typeface="Arial"/>
              </a:rPr>
              <a:t>OC</a:t>
            </a:r>
            <a:r>
              <a:rPr sz="927" b="1" spc="-9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059" b="1" spc="-6" baseline="-17361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059" baseline="-17361">
              <a:latin typeface="Arial"/>
              <a:cs typeface="Arial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3029175" y="3457779"/>
            <a:ext cx="333375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927" b="1" spc="-9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927" b="1" spc="-13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059" b="1" spc="-6" baseline="-17361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059" baseline="-17361">
              <a:latin typeface="Arial"/>
              <a:cs typeface="Arial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960150" y="3851386"/>
            <a:ext cx="1102659" cy="488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lang="ru-RU" sz="1588" spc="-66" dirty="0">
                <a:latin typeface="Arial"/>
                <a:cs typeface="Arial"/>
              </a:rPr>
              <a:t>Название торговое</a:t>
            </a:r>
            <a:r>
              <a:rPr sz="1588" dirty="0">
                <a:latin typeface="Arial"/>
                <a:cs typeface="Arial"/>
              </a:rPr>
              <a:t>:</a:t>
            </a:r>
          </a:p>
        </p:txBody>
      </p:sp>
      <p:sp>
        <p:nvSpPr>
          <p:cNvPr id="166" name="object 166"/>
          <p:cNvSpPr txBox="1"/>
          <p:nvPr/>
        </p:nvSpPr>
        <p:spPr>
          <a:xfrm>
            <a:off x="2556597" y="3947565"/>
            <a:ext cx="5704915" cy="138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67" marR="520541" indent="-560">
              <a:lnSpc>
                <a:spcPct val="80000"/>
              </a:lnSpc>
              <a:spcBef>
                <a:spcPts val="287"/>
              </a:spcBef>
            </a:pPr>
            <a:r>
              <a:rPr sz="1588" dirty="0" err="1">
                <a:latin typeface="Arial"/>
                <a:cs typeface="Arial"/>
              </a:rPr>
              <a:t>Benecel</a:t>
            </a:r>
            <a:r>
              <a:rPr sz="1588" baseline="25462" dirty="0">
                <a:latin typeface="Arial"/>
                <a:cs typeface="Arial"/>
              </a:rPr>
              <a:t>™</a:t>
            </a:r>
            <a:r>
              <a:rPr sz="1588" spc="199" baseline="25462" dirty="0">
                <a:latin typeface="Arial"/>
                <a:cs typeface="Arial"/>
              </a:rPr>
              <a:t> </a:t>
            </a:r>
            <a:r>
              <a:rPr sz="1588" spc="-4" dirty="0">
                <a:latin typeface="Arial"/>
                <a:cs typeface="Arial"/>
              </a:rPr>
              <a:t>E, </a:t>
            </a:r>
            <a:r>
              <a:rPr sz="1588" dirty="0">
                <a:latin typeface="Arial"/>
                <a:cs typeface="Arial"/>
              </a:rPr>
              <a:t>&amp;</a:t>
            </a:r>
            <a:r>
              <a:rPr sz="1588" spc="-4" dirty="0">
                <a:latin typeface="Arial"/>
                <a:cs typeface="Arial"/>
              </a:rPr>
              <a:t> </a:t>
            </a:r>
            <a:r>
              <a:rPr sz="1588" dirty="0">
                <a:latin typeface="Arial"/>
                <a:cs typeface="Arial"/>
              </a:rPr>
              <a:t>K</a:t>
            </a:r>
            <a:r>
              <a:rPr sz="1588" spc="-4" dirty="0">
                <a:latin typeface="Arial"/>
                <a:cs typeface="Arial"/>
              </a:rPr>
              <a:t> </a:t>
            </a:r>
            <a:r>
              <a:rPr sz="1588" dirty="0">
                <a:latin typeface="Arial"/>
                <a:cs typeface="Arial"/>
              </a:rPr>
              <a:t>series</a:t>
            </a:r>
            <a:r>
              <a:rPr sz="1588" spc="-4" dirty="0">
                <a:latin typeface="Arial"/>
                <a:cs typeface="Arial"/>
              </a:rPr>
              <a:t> </a:t>
            </a:r>
            <a:r>
              <a:rPr sz="1588" dirty="0">
                <a:latin typeface="Arial"/>
                <a:cs typeface="Arial"/>
              </a:rPr>
              <a:t>(Hydroxypropyl</a:t>
            </a:r>
            <a:r>
              <a:rPr sz="1588" spc="-18" dirty="0">
                <a:latin typeface="Arial"/>
                <a:cs typeface="Arial"/>
              </a:rPr>
              <a:t> </a:t>
            </a:r>
            <a:r>
              <a:rPr sz="1588" dirty="0">
                <a:latin typeface="Arial"/>
                <a:cs typeface="Arial"/>
              </a:rPr>
              <a:t>methylcellulose, HPMC)</a:t>
            </a:r>
            <a:r>
              <a:rPr lang="ru-RU" sz="1588" dirty="0">
                <a:latin typeface="Arial"/>
                <a:cs typeface="Arial"/>
              </a:rPr>
              <a:t> </a:t>
            </a:r>
          </a:p>
          <a:p>
            <a:pPr marL="11767" marR="520541" indent="-560">
              <a:lnSpc>
                <a:spcPct val="80000"/>
              </a:lnSpc>
              <a:spcBef>
                <a:spcPts val="287"/>
              </a:spcBef>
            </a:pPr>
            <a:endParaRPr lang="ru-RU" sz="1588" dirty="0">
              <a:latin typeface="Arial"/>
              <a:cs typeface="Arial"/>
            </a:endParaRPr>
          </a:p>
          <a:p>
            <a:pPr marL="11767" marR="520541" indent="-560">
              <a:lnSpc>
                <a:spcPct val="80000"/>
              </a:lnSpc>
              <a:spcBef>
                <a:spcPts val="287"/>
              </a:spcBef>
            </a:pPr>
            <a:r>
              <a:rPr lang="en-US" sz="1588" dirty="0">
                <a:latin typeface="Arial"/>
                <a:cs typeface="Arial"/>
              </a:rPr>
              <a:t>H</a:t>
            </a:r>
            <a:r>
              <a:rPr sz="1588" dirty="0">
                <a:latin typeface="Arial"/>
                <a:cs typeface="Arial"/>
              </a:rPr>
              <a:t>ydroxypropyl</a:t>
            </a:r>
            <a:r>
              <a:rPr sz="1588" spc="-13" dirty="0">
                <a:latin typeface="Arial"/>
                <a:cs typeface="Arial"/>
              </a:rPr>
              <a:t> </a:t>
            </a:r>
            <a:r>
              <a:rPr sz="1588" dirty="0">
                <a:latin typeface="Arial"/>
                <a:cs typeface="Arial"/>
              </a:rPr>
              <a:t>Me</a:t>
            </a:r>
            <a:r>
              <a:rPr sz="1588" spc="-4" dirty="0">
                <a:latin typeface="Arial"/>
                <a:cs typeface="Arial"/>
              </a:rPr>
              <a:t>t</a:t>
            </a:r>
            <a:r>
              <a:rPr sz="1588" dirty="0">
                <a:latin typeface="Arial"/>
                <a:cs typeface="Arial"/>
              </a:rPr>
              <a:t>hylcellulose</a:t>
            </a:r>
            <a:r>
              <a:rPr sz="1588" spc="-13" dirty="0">
                <a:latin typeface="Arial"/>
                <a:cs typeface="Arial"/>
              </a:rPr>
              <a:t> </a:t>
            </a:r>
            <a:r>
              <a:rPr sz="1588" dirty="0">
                <a:latin typeface="Arial"/>
                <a:cs typeface="Arial"/>
              </a:rPr>
              <a:t>(HPMC) </a:t>
            </a:r>
            <a:endParaRPr lang="ru-RU" sz="1588" dirty="0">
              <a:latin typeface="Arial"/>
              <a:cs typeface="Arial"/>
            </a:endParaRPr>
          </a:p>
          <a:p>
            <a:pPr marL="11767" marR="520541" indent="-560">
              <a:lnSpc>
                <a:spcPct val="80000"/>
              </a:lnSpc>
              <a:spcBef>
                <a:spcPts val="287"/>
              </a:spcBef>
            </a:pPr>
            <a:r>
              <a:rPr sz="1588" dirty="0">
                <a:latin typeface="Arial"/>
                <a:cs typeface="Arial"/>
              </a:rPr>
              <a:t>H</a:t>
            </a:r>
            <a:r>
              <a:rPr sz="1588" spc="-4" dirty="0">
                <a:latin typeface="Arial"/>
                <a:cs typeface="Arial"/>
              </a:rPr>
              <a:t>PMC</a:t>
            </a:r>
            <a:endParaRPr lang="ru-RU" sz="1588" spc="-9" dirty="0">
              <a:latin typeface="Arial"/>
              <a:cs typeface="Arial"/>
            </a:endParaRPr>
          </a:p>
          <a:p>
            <a:pPr marL="11767">
              <a:spcBef>
                <a:spcPts val="379"/>
              </a:spcBef>
            </a:pPr>
            <a:r>
              <a:rPr lang="ru-RU" sz="1588" dirty="0">
                <a:latin typeface="Arial"/>
                <a:cs typeface="Arial"/>
              </a:rPr>
              <a:t>Неионный</a:t>
            </a:r>
            <a:endParaRPr sz="1588" dirty="0">
              <a:latin typeface="Arial"/>
              <a:cs typeface="Arial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960150" y="4437925"/>
            <a:ext cx="1534802" cy="879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>
              <a:lnSpc>
                <a:spcPct val="120000"/>
              </a:lnSpc>
            </a:pPr>
            <a:r>
              <a:rPr sz="1588" dirty="0">
                <a:latin typeface="Arial"/>
                <a:cs typeface="Arial"/>
              </a:rPr>
              <a:t>INCI</a:t>
            </a:r>
            <a:r>
              <a:rPr sz="1588" spc="-13" dirty="0">
                <a:latin typeface="Arial"/>
                <a:cs typeface="Arial"/>
              </a:rPr>
              <a:t> </a:t>
            </a:r>
            <a:r>
              <a:rPr sz="1588" dirty="0">
                <a:latin typeface="Arial"/>
                <a:cs typeface="Arial"/>
              </a:rPr>
              <a:t>Name: </a:t>
            </a:r>
            <a:endParaRPr lang="ru-RU" sz="1588" dirty="0">
              <a:latin typeface="Arial"/>
              <a:cs typeface="Arial"/>
            </a:endParaRPr>
          </a:p>
          <a:p>
            <a:pPr marL="11206" marR="4483">
              <a:lnSpc>
                <a:spcPct val="120000"/>
              </a:lnSpc>
            </a:pPr>
            <a:r>
              <a:rPr lang="ru-RU" sz="1588" dirty="0">
                <a:latin typeface="Arial"/>
                <a:cs typeface="Arial"/>
              </a:rPr>
              <a:t>Др. название</a:t>
            </a:r>
            <a:r>
              <a:rPr sz="1588" spc="-4" dirty="0">
                <a:latin typeface="Arial"/>
                <a:cs typeface="Arial"/>
              </a:rPr>
              <a:t>: </a:t>
            </a:r>
            <a:endParaRPr lang="ru-RU" sz="1588" spc="-4" dirty="0">
              <a:latin typeface="Arial"/>
              <a:cs typeface="Arial"/>
            </a:endParaRPr>
          </a:p>
          <a:p>
            <a:pPr marL="11206" marR="4483">
              <a:lnSpc>
                <a:spcPct val="120000"/>
              </a:lnSpc>
            </a:pPr>
            <a:r>
              <a:rPr lang="ru-RU" sz="1588" dirty="0">
                <a:latin typeface="Arial"/>
                <a:cs typeface="Arial"/>
              </a:rPr>
              <a:t>Заряд</a:t>
            </a:r>
            <a:r>
              <a:rPr sz="1588" dirty="0">
                <a:latin typeface="Arial"/>
                <a:cs typeface="Arial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73378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956" y="228322"/>
            <a:ext cx="8418699" cy="1069260"/>
          </a:xfrm>
          <a:prstGeom prst="rect">
            <a:avLst/>
          </a:prstGeom>
        </p:spPr>
        <p:txBody>
          <a:bodyPr vert="horz" wrap="square" lIns="0" tIns="144519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9955"/>
            <a:r>
              <a:rPr spc="-9" dirty="0"/>
              <a:t>Benece</a:t>
            </a:r>
            <a:r>
              <a:rPr spc="-4" dirty="0"/>
              <a:t>l</a:t>
            </a:r>
            <a:r>
              <a:rPr sz="2780" spc="46" baseline="25132" dirty="0"/>
              <a:t>™</a:t>
            </a:r>
            <a:r>
              <a:rPr sz="2780" baseline="25132" dirty="0"/>
              <a:t> </a:t>
            </a:r>
            <a:r>
              <a:rPr sz="2780" spc="-390" baseline="25132" dirty="0"/>
              <a:t> </a:t>
            </a:r>
            <a:r>
              <a:rPr lang="ru-RU" sz="2800" dirty="0"/>
              <a:t>Гидроксипропилметилцеллюлоза (ГПМЦ)</a:t>
            </a:r>
            <a:endParaRPr sz="2824" dirty="0"/>
          </a:p>
        </p:txBody>
      </p:sp>
      <p:sp>
        <p:nvSpPr>
          <p:cNvPr id="4" name="object 4"/>
          <p:cNvSpPr txBox="1"/>
          <p:nvPr/>
        </p:nvSpPr>
        <p:spPr>
          <a:xfrm>
            <a:off x="4648200" y="3429000"/>
            <a:ext cx="4876800" cy="26750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lang="ru-RU" sz="1600" b="1" spc="-9" dirty="0">
                <a:latin typeface="Arial"/>
                <a:cs typeface="Arial"/>
              </a:rPr>
              <a:t>Применения</a:t>
            </a:r>
            <a:endParaRPr sz="1600" b="1" dirty="0">
              <a:latin typeface="Arial"/>
              <a:cs typeface="Arial"/>
            </a:endParaRPr>
          </a:p>
          <a:p>
            <a:pPr marL="212923" indent="-201717">
              <a:spcBef>
                <a:spcPts val="424"/>
              </a:spcBef>
              <a:buClr>
                <a:srgbClr val="000000"/>
              </a:buClr>
              <a:buChar char="•"/>
              <a:tabLst>
                <a:tab pos="212923" algn="l"/>
              </a:tabLst>
            </a:pPr>
            <a:r>
              <a:rPr lang="ru-RU" sz="1600" spc="-9" dirty="0" smtClean="0">
                <a:latin typeface="Arial"/>
                <a:cs typeface="Arial"/>
              </a:rPr>
              <a:t>Шампуни, кондиционирующие шампуни</a:t>
            </a:r>
            <a:endParaRPr sz="1600" dirty="0">
              <a:latin typeface="Arial"/>
              <a:cs typeface="Arial"/>
            </a:endParaRPr>
          </a:p>
          <a:p>
            <a:pPr marL="212923" indent="-201717">
              <a:spcBef>
                <a:spcPts val="424"/>
              </a:spcBef>
              <a:buClr>
                <a:srgbClr val="000000"/>
              </a:buClr>
              <a:buChar char="•"/>
              <a:tabLst>
                <a:tab pos="212923" algn="l"/>
              </a:tabLst>
            </a:pPr>
            <a:r>
              <a:rPr lang="ru-RU" sz="1600" spc="-9" dirty="0">
                <a:latin typeface="Arial"/>
                <a:cs typeface="Arial"/>
              </a:rPr>
              <a:t>Гели для душа</a:t>
            </a:r>
            <a:endParaRPr sz="1600" dirty="0">
              <a:latin typeface="Arial"/>
              <a:cs typeface="Arial"/>
            </a:endParaRPr>
          </a:p>
          <a:p>
            <a:pPr marL="212363" indent="-201156">
              <a:spcBef>
                <a:spcPts val="424"/>
              </a:spcBef>
              <a:buChar char="•"/>
              <a:tabLst>
                <a:tab pos="212923" algn="l"/>
              </a:tabLst>
            </a:pPr>
            <a:r>
              <a:rPr lang="ru-RU" sz="1600" spc="-9" dirty="0" smtClean="0">
                <a:latin typeface="Arial"/>
                <a:cs typeface="Arial"/>
              </a:rPr>
              <a:t>Гели </a:t>
            </a:r>
            <a:r>
              <a:rPr lang="ru-RU" sz="1600" spc="-9" dirty="0">
                <a:latin typeface="Arial"/>
                <a:cs typeface="Arial"/>
              </a:rPr>
              <a:t>для санитарной обработки рук</a:t>
            </a:r>
            <a:endParaRPr sz="1600" dirty="0">
              <a:latin typeface="Arial"/>
              <a:cs typeface="Arial"/>
            </a:endParaRPr>
          </a:p>
          <a:p>
            <a:pPr marL="212363" indent="-201156">
              <a:spcBef>
                <a:spcPts val="424"/>
              </a:spcBef>
              <a:buChar char="•"/>
              <a:tabLst>
                <a:tab pos="212923" algn="l"/>
              </a:tabLst>
            </a:pPr>
            <a:r>
              <a:rPr lang="ru-RU" sz="1600" spc="-9" dirty="0" smtClean="0">
                <a:latin typeface="Arial"/>
                <a:cs typeface="Arial"/>
              </a:rPr>
              <a:t>Лосьоны </a:t>
            </a:r>
            <a:r>
              <a:rPr lang="ru-RU" sz="1600" spc="-9" dirty="0">
                <a:latin typeface="Arial"/>
                <a:cs typeface="Arial"/>
              </a:rPr>
              <a:t>для тела</a:t>
            </a:r>
            <a:endParaRPr sz="1600" dirty="0">
              <a:latin typeface="Arial"/>
              <a:cs typeface="Arial"/>
            </a:endParaRPr>
          </a:p>
          <a:p>
            <a:pPr marL="212923" indent="-201717">
              <a:spcBef>
                <a:spcPts val="424"/>
              </a:spcBef>
              <a:buChar char="•"/>
              <a:tabLst>
                <a:tab pos="212923" algn="l"/>
              </a:tabLst>
            </a:pPr>
            <a:r>
              <a:rPr lang="ru-RU" sz="1600" spc="-9" dirty="0">
                <a:latin typeface="Arial"/>
                <a:cs typeface="Arial"/>
              </a:rPr>
              <a:t>Жидкости для мытья посуды</a:t>
            </a:r>
            <a:endParaRPr sz="1600" dirty="0">
              <a:latin typeface="Arial"/>
              <a:cs typeface="Arial"/>
            </a:endParaRPr>
          </a:p>
          <a:p>
            <a:pPr marL="212363" indent="-201156">
              <a:spcBef>
                <a:spcPts val="424"/>
              </a:spcBef>
              <a:buChar char="•"/>
              <a:tabLst>
                <a:tab pos="212923" algn="l"/>
              </a:tabLst>
            </a:pPr>
            <a:r>
              <a:rPr lang="ru-RU" sz="1600" spc="-9" dirty="0">
                <a:latin typeface="Arial"/>
                <a:cs typeface="Arial"/>
              </a:rPr>
              <a:t>Средства для мытья пола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11206" marR="4483">
              <a:lnSpc>
                <a:spcPts val="1906"/>
              </a:lnSpc>
              <a:spcBef>
                <a:spcPts val="1174"/>
              </a:spcBef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1000" y="1600200"/>
            <a:ext cx="4114800" cy="2590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lang="ru-RU" sz="1600" b="1" spc="-4" dirty="0">
                <a:latin typeface="Arial"/>
                <a:cs typeface="Arial"/>
              </a:rPr>
              <a:t>Характеристики</a:t>
            </a:r>
            <a:endParaRPr sz="1600" b="1" dirty="0">
              <a:latin typeface="Arial"/>
              <a:cs typeface="Arial"/>
            </a:endParaRPr>
          </a:p>
          <a:p>
            <a:pPr marL="212923" indent="-201717">
              <a:spcBef>
                <a:spcPts val="424"/>
              </a:spcBef>
              <a:buChar char="•"/>
              <a:tabLst>
                <a:tab pos="212923" algn="l"/>
              </a:tabLst>
            </a:pPr>
            <a:r>
              <a:rPr lang="ru-RU" sz="1600" spc="-9" dirty="0">
                <a:latin typeface="Arial"/>
                <a:cs typeface="Arial"/>
              </a:rPr>
              <a:t>Загущение</a:t>
            </a:r>
            <a:endParaRPr sz="1600" dirty="0">
              <a:latin typeface="Arial"/>
              <a:cs typeface="Arial"/>
            </a:endParaRPr>
          </a:p>
          <a:p>
            <a:pPr marL="212363" indent="-201156">
              <a:spcBef>
                <a:spcPts val="424"/>
              </a:spcBef>
              <a:buChar char="•"/>
              <a:tabLst>
                <a:tab pos="212923" algn="l"/>
              </a:tabLst>
            </a:pPr>
            <a:r>
              <a:rPr lang="ru-RU" sz="1600" spc="-9" dirty="0">
                <a:latin typeface="Arial"/>
                <a:cs typeface="Arial"/>
              </a:rPr>
              <a:t>Прозрачность</a:t>
            </a:r>
            <a:endParaRPr sz="1600" dirty="0">
              <a:latin typeface="Arial"/>
              <a:cs typeface="Arial"/>
            </a:endParaRPr>
          </a:p>
          <a:p>
            <a:pPr marL="212363" indent="-201156">
              <a:spcBef>
                <a:spcPts val="424"/>
              </a:spcBef>
              <a:buChar char="•"/>
              <a:tabLst>
                <a:tab pos="212923" algn="l"/>
              </a:tabLst>
            </a:pPr>
            <a:r>
              <a:rPr lang="ru-RU" sz="1600" spc="-9" dirty="0">
                <a:latin typeface="Arial"/>
                <a:cs typeface="Arial"/>
              </a:rPr>
              <a:t>Улучшение качества пены</a:t>
            </a:r>
            <a:endParaRPr sz="1600" dirty="0">
              <a:latin typeface="Arial"/>
              <a:cs typeface="Arial"/>
            </a:endParaRPr>
          </a:p>
          <a:p>
            <a:pPr marL="212363" indent="-201156">
              <a:spcBef>
                <a:spcPts val="424"/>
              </a:spcBef>
              <a:buChar char="•"/>
              <a:tabLst>
                <a:tab pos="212923" algn="l"/>
              </a:tabLst>
            </a:pPr>
            <a:r>
              <a:rPr lang="ru-RU" sz="1600" spc="-9" dirty="0">
                <a:latin typeface="Arial"/>
                <a:cs typeface="Arial"/>
              </a:rPr>
              <a:t>Гладкая реология</a:t>
            </a:r>
            <a:endParaRPr sz="1600" dirty="0">
              <a:latin typeface="Arial"/>
              <a:cs typeface="Arial"/>
            </a:endParaRPr>
          </a:p>
          <a:p>
            <a:pPr marL="212923" marR="4483" indent="-201717">
              <a:lnSpc>
                <a:spcPts val="1906"/>
              </a:lnSpc>
              <a:spcBef>
                <a:spcPts val="662"/>
              </a:spcBef>
              <a:buChar char="•"/>
              <a:tabLst>
                <a:tab pos="212923" algn="l"/>
              </a:tabLst>
            </a:pPr>
            <a:r>
              <a:rPr lang="ru-RU" sz="1600" spc="-9" dirty="0">
                <a:latin typeface="Arial"/>
                <a:cs typeface="Arial"/>
              </a:rPr>
              <a:t>Снижение себестоимости рецептуры за счет снижения количества ПАВ</a:t>
            </a:r>
          </a:p>
          <a:p>
            <a:pPr marL="212923" marR="4483" indent="-201717">
              <a:lnSpc>
                <a:spcPts val="1906"/>
              </a:lnSpc>
              <a:spcBef>
                <a:spcPts val="662"/>
              </a:spcBef>
              <a:buChar char="•"/>
              <a:tabLst>
                <a:tab pos="212923" algn="l"/>
              </a:tabLst>
            </a:pPr>
            <a:r>
              <a:rPr lang="ru-RU" sz="1600" spc="-9" dirty="0">
                <a:latin typeface="Arial"/>
                <a:cs typeface="Arial"/>
              </a:rPr>
              <a:t>Загущение ПАВ систем где применение солей</a:t>
            </a:r>
            <a:r>
              <a:rPr lang="en-US" sz="1600" spc="-9" dirty="0">
                <a:latin typeface="Arial"/>
                <a:cs typeface="Arial"/>
              </a:rPr>
              <a:t> </a:t>
            </a:r>
            <a:r>
              <a:rPr lang="ru-RU" sz="1600" spc="-9" dirty="0">
                <a:latin typeface="Arial"/>
                <a:cs typeface="Arial"/>
              </a:rPr>
              <a:t>неэффективно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6351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2901" y="344581"/>
            <a:ext cx="6858000" cy="423946"/>
          </a:xfrm>
          <a:prstGeom prst="rect">
            <a:avLst/>
          </a:prstGeom>
        </p:spPr>
        <p:txBody>
          <a:bodyPr vert="horz" wrap="square" lIns="0" tIns="51546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9955">
              <a:lnSpc>
                <a:spcPts val="2938"/>
              </a:lnSpc>
            </a:pPr>
            <a:r>
              <a:rPr lang="ru-RU" sz="2471" dirty="0"/>
              <a:t>Стабилизация пены </a:t>
            </a:r>
            <a:r>
              <a:rPr sz="2471" dirty="0"/>
              <a:t>K200M</a:t>
            </a:r>
            <a:r>
              <a:rPr sz="2471" spc="13" dirty="0"/>
              <a:t> </a:t>
            </a:r>
            <a:r>
              <a:rPr sz="2471" dirty="0"/>
              <a:t>&gt;&gt;</a:t>
            </a:r>
            <a:r>
              <a:rPr sz="2471" spc="-4" dirty="0"/>
              <a:t> </a:t>
            </a:r>
            <a:r>
              <a:rPr sz="2471" dirty="0"/>
              <a:t>NaCl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8006" y="964265"/>
            <a:ext cx="561806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lnSpc>
                <a:spcPts val="2100"/>
              </a:lnSpc>
            </a:pPr>
            <a:r>
              <a:rPr sz="1765" b="1" spc="-9" dirty="0">
                <a:solidFill>
                  <a:srgbClr val="0070C0"/>
                </a:solidFill>
                <a:latin typeface="Arial"/>
                <a:cs typeface="Arial"/>
              </a:rPr>
              <a:t>SLE</a:t>
            </a:r>
            <a:r>
              <a:rPr sz="1765" b="1" spc="-4" dirty="0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sz="1765" b="1" spc="9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765" b="1" spc="-9" dirty="0">
                <a:solidFill>
                  <a:srgbClr val="0070C0"/>
                </a:solidFill>
                <a:latin typeface="Arial"/>
                <a:cs typeface="Arial"/>
              </a:rPr>
              <a:t>(</a:t>
            </a:r>
            <a:r>
              <a:rPr sz="1765" b="1" spc="-4" dirty="0">
                <a:solidFill>
                  <a:srgbClr val="0070C0"/>
                </a:solidFill>
                <a:latin typeface="Arial"/>
                <a:cs typeface="Arial"/>
              </a:rPr>
              <a:t>2</a:t>
            </a:r>
            <a:r>
              <a:rPr sz="1765" b="1" spc="-13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765" b="1" spc="-9" dirty="0">
                <a:solidFill>
                  <a:srgbClr val="0070C0"/>
                </a:solidFill>
                <a:latin typeface="Arial"/>
                <a:cs typeface="Arial"/>
              </a:rPr>
              <a:t>EO)/CAP</a:t>
            </a:r>
            <a:r>
              <a:rPr sz="1765" b="1" spc="-4" dirty="0">
                <a:solidFill>
                  <a:srgbClr val="0070C0"/>
                </a:solidFill>
                <a:latin typeface="Arial"/>
                <a:cs typeface="Arial"/>
              </a:rPr>
              <a:t>B</a:t>
            </a:r>
            <a:r>
              <a:rPr sz="1765" b="1" spc="13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765" b="1" spc="-9" dirty="0">
                <a:solidFill>
                  <a:srgbClr val="0070C0"/>
                </a:solidFill>
                <a:latin typeface="Arial"/>
                <a:cs typeface="Arial"/>
              </a:rPr>
              <a:t>(11.2/</a:t>
            </a:r>
            <a:r>
              <a:rPr sz="1765" b="1" spc="-4" dirty="0">
                <a:solidFill>
                  <a:srgbClr val="0070C0"/>
                </a:solidFill>
                <a:latin typeface="Arial"/>
                <a:cs typeface="Arial"/>
              </a:rPr>
              <a:t>2</a:t>
            </a:r>
            <a:r>
              <a:rPr sz="1765" b="1" spc="-13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765" b="1" spc="-9" dirty="0">
                <a:solidFill>
                  <a:srgbClr val="0070C0"/>
                </a:solidFill>
                <a:latin typeface="Arial"/>
                <a:cs typeface="Arial"/>
              </a:rPr>
              <a:t>%</a:t>
            </a:r>
            <a:r>
              <a:rPr sz="1765" b="1" spc="-4" dirty="0">
                <a:solidFill>
                  <a:srgbClr val="0070C0"/>
                </a:solidFill>
                <a:latin typeface="Arial"/>
                <a:cs typeface="Arial"/>
              </a:rPr>
              <a:t>)</a:t>
            </a:r>
            <a:r>
              <a:rPr sz="1765" b="1" spc="-13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765" b="1" spc="-9" dirty="0">
                <a:solidFill>
                  <a:srgbClr val="0070C0"/>
                </a:solidFill>
                <a:latin typeface="Arial"/>
                <a:cs typeface="Arial"/>
              </a:rPr>
              <a:t>(1</a:t>
            </a:r>
            <a:r>
              <a:rPr sz="1765" b="1" spc="-4" dirty="0">
                <a:solidFill>
                  <a:srgbClr val="0070C0"/>
                </a:solidFill>
                <a:latin typeface="Arial"/>
                <a:cs typeface="Arial"/>
              </a:rPr>
              <a:t>%</a:t>
            </a:r>
            <a:r>
              <a:rPr sz="1765" b="1" spc="-13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765" b="1" spc="-9" dirty="0">
                <a:solidFill>
                  <a:srgbClr val="0070C0"/>
                </a:solidFill>
                <a:latin typeface="Arial"/>
                <a:cs typeface="Arial"/>
              </a:rPr>
              <a:t>shampo</a:t>
            </a:r>
            <a:r>
              <a:rPr sz="1765" b="1" spc="-4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z="1765" b="1" spc="9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765" b="1" spc="-9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1765" b="1" spc="-4" dirty="0">
                <a:solidFill>
                  <a:srgbClr val="0070C0"/>
                </a:solidFill>
                <a:latin typeface="Arial"/>
                <a:cs typeface="Arial"/>
              </a:rPr>
              <a:t>n</a:t>
            </a:r>
            <a:r>
              <a:rPr sz="1765" b="1" spc="-13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765" b="1" spc="-9" dirty="0">
                <a:solidFill>
                  <a:srgbClr val="0070C0"/>
                </a:solidFill>
                <a:latin typeface="Arial"/>
                <a:cs typeface="Arial"/>
              </a:rPr>
              <a:t>water)</a:t>
            </a:r>
            <a:endParaRPr sz="1765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6823" y="1680883"/>
            <a:ext cx="3361765" cy="450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5" name="object 5"/>
          <p:cNvSpPr txBox="1"/>
          <p:nvPr/>
        </p:nvSpPr>
        <p:spPr>
          <a:xfrm>
            <a:off x="876299" y="1380666"/>
            <a:ext cx="3386418" cy="217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tabLst>
                <a:tab pos="1624378" algn="l"/>
              </a:tabLst>
            </a:pPr>
            <a:r>
              <a:rPr sz="1412" b="1" dirty="0">
                <a:solidFill>
                  <a:srgbClr val="CC0000"/>
                </a:solidFill>
                <a:latin typeface="Times New Roman"/>
                <a:cs typeface="Times New Roman"/>
              </a:rPr>
              <a:t>2.13%</a:t>
            </a:r>
            <a:r>
              <a:rPr sz="1412" b="1" spc="-22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1412" b="1" dirty="0">
                <a:solidFill>
                  <a:srgbClr val="CC0000"/>
                </a:solidFill>
                <a:latin typeface="Times New Roman"/>
                <a:cs typeface="Times New Roman"/>
              </a:rPr>
              <a:t>NaCl	</a:t>
            </a:r>
            <a:r>
              <a:rPr sz="1412" b="1" dirty="0">
                <a:solidFill>
                  <a:srgbClr val="00659A"/>
                </a:solidFill>
                <a:latin typeface="Times New Roman"/>
                <a:cs typeface="Times New Roman"/>
              </a:rPr>
              <a:t>0.96%</a:t>
            </a:r>
            <a:r>
              <a:rPr sz="1412" b="1" spc="-22" dirty="0">
                <a:solidFill>
                  <a:srgbClr val="00659A"/>
                </a:solidFill>
                <a:latin typeface="Times New Roman"/>
                <a:cs typeface="Times New Roman"/>
              </a:rPr>
              <a:t> </a:t>
            </a:r>
            <a:r>
              <a:rPr sz="1412" b="1" dirty="0">
                <a:solidFill>
                  <a:srgbClr val="00659A"/>
                </a:solidFill>
                <a:latin typeface="Times New Roman"/>
                <a:cs typeface="Times New Roman"/>
              </a:rPr>
              <a:t>Benecel</a:t>
            </a:r>
            <a:r>
              <a:rPr sz="1412" b="1" spc="-4" dirty="0">
                <a:solidFill>
                  <a:srgbClr val="00659A"/>
                </a:solidFill>
                <a:latin typeface="Times New Roman"/>
                <a:cs typeface="Times New Roman"/>
              </a:rPr>
              <a:t> </a:t>
            </a:r>
            <a:r>
              <a:rPr sz="1412" b="1" dirty="0">
                <a:solidFill>
                  <a:srgbClr val="00659A"/>
                </a:solidFill>
                <a:latin typeface="Times New Roman"/>
                <a:cs typeface="Times New Roman"/>
              </a:rPr>
              <a:t>K200M</a:t>
            </a:r>
            <a:endParaRPr sz="1412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37529" y="1613647"/>
            <a:ext cx="3429000" cy="517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7" name="object 7"/>
          <p:cNvSpPr/>
          <p:nvPr/>
        </p:nvSpPr>
        <p:spPr>
          <a:xfrm>
            <a:off x="2218765" y="1815353"/>
            <a:ext cx="739588" cy="243168"/>
          </a:xfrm>
          <a:custGeom>
            <a:avLst/>
            <a:gdLst/>
            <a:ahLst/>
            <a:cxnLst/>
            <a:rect l="l" t="t" r="r" b="b"/>
            <a:pathLst>
              <a:path w="838200" h="275589">
                <a:moveTo>
                  <a:pt x="0" y="0"/>
                </a:moveTo>
                <a:lnTo>
                  <a:pt x="0" y="275081"/>
                </a:lnTo>
                <a:lnTo>
                  <a:pt x="838200" y="275081"/>
                </a:lnTo>
                <a:lnTo>
                  <a:pt x="838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8" name="object 8"/>
          <p:cNvSpPr/>
          <p:nvPr/>
        </p:nvSpPr>
        <p:spPr>
          <a:xfrm>
            <a:off x="5983941" y="1680882"/>
            <a:ext cx="806824" cy="243168"/>
          </a:xfrm>
          <a:custGeom>
            <a:avLst/>
            <a:gdLst/>
            <a:ahLst/>
            <a:cxnLst/>
            <a:rect l="l" t="t" r="r" b="b"/>
            <a:pathLst>
              <a:path w="914400" h="275589">
                <a:moveTo>
                  <a:pt x="0" y="0"/>
                </a:moveTo>
                <a:lnTo>
                  <a:pt x="0" y="275081"/>
                </a:lnTo>
                <a:lnTo>
                  <a:pt x="914400" y="275081"/>
                </a:lnTo>
                <a:lnTo>
                  <a:pt x="914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9" name="object 9"/>
          <p:cNvSpPr txBox="1"/>
          <p:nvPr/>
        </p:nvSpPr>
        <p:spPr>
          <a:xfrm>
            <a:off x="2288240" y="1731577"/>
            <a:ext cx="430193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483" algn="r">
              <a:lnSpc>
                <a:spcPts val="1165"/>
              </a:lnSpc>
            </a:pPr>
            <a:r>
              <a:rPr sz="1059" b="1" dirty="0">
                <a:latin typeface="Times New Roman"/>
                <a:cs typeface="Times New Roman"/>
              </a:rPr>
              <a:t>t=10</a:t>
            </a:r>
            <a:r>
              <a:rPr sz="1059" b="1" spc="-4" dirty="0">
                <a:latin typeface="Times New Roman"/>
                <a:cs typeface="Times New Roman"/>
              </a:rPr>
              <a:t> </a:t>
            </a:r>
            <a:r>
              <a:rPr sz="1059" b="1" dirty="0">
                <a:latin typeface="Times New Roman"/>
                <a:cs typeface="Times New Roman"/>
              </a:rPr>
              <a:t>min</a:t>
            </a:r>
            <a:endParaRPr sz="1059">
              <a:latin typeface="Times New Roman"/>
              <a:cs typeface="Times New Roman"/>
            </a:endParaRPr>
          </a:p>
          <a:p>
            <a:pPr marL="11206">
              <a:lnSpc>
                <a:spcPts val="1165"/>
              </a:lnSpc>
            </a:pPr>
            <a:r>
              <a:rPr sz="1059" b="1" dirty="0">
                <a:latin typeface="Times New Roman"/>
                <a:cs typeface="Times New Roman"/>
              </a:rPr>
              <a:t>Start</a:t>
            </a:r>
            <a:endParaRPr sz="1059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07006" y="1268383"/>
            <a:ext cx="959784" cy="217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412" b="1" dirty="0">
                <a:solidFill>
                  <a:srgbClr val="CC0000"/>
                </a:solidFill>
                <a:latin typeface="Times New Roman"/>
                <a:cs typeface="Times New Roman"/>
              </a:rPr>
              <a:t>2.13%</a:t>
            </a:r>
            <a:r>
              <a:rPr sz="1412" b="1" spc="-18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1412" b="1" dirty="0">
                <a:solidFill>
                  <a:srgbClr val="CC0000"/>
                </a:solidFill>
                <a:latin typeface="Times New Roman"/>
                <a:cs typeface="Times New Roman"/>
              </a:rPr>
              <a:t>NaCl</a:t>
            </a:r>
            <a:endParaRPr sz="1412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20659" y="1268383"/>
            <a:ext cx="1888191" cy="217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tabLst>
                <a:tab pos="1296590" algn="l"/>
              </a:tabLst>
            </a:pPr>
            <a:r>
              <a:rPr sz="1412" b="1" dirty="0">
                <a:solidFill>
                  <a:srgbClr val="00659A"/>
                </a:solidFill>
                <a:latin typeface="Times New Roman"/>
                <a:cs typeface="Times New Roman"/>
              </a:rPr>
              <a:t>0.96%</a:t>
            </a:r>
            <a:r>
              <a:rPr sz="1412" b="1" spc="-22" dirty="0">
                <a:solidFill>
                  <a:srgbClr val="00659A"/>
                </a:solidFill>
                <a:latin typeface="Times New Roman"/>
                <a:cs typeface="Times New Roman"/>
              </a:rPr>
              <a:t> </a:t>
            </a:r>
            <a:r>
              <a:rPr sz="1412" b="1" dirty="0">
                <a:solidFill>
                  <a:srgbClr val="00659A"/>
                </a:solidFill>
                <a:latin typeface="Times New Roman"/>
                <a:cs typeface="Times New Roman"/>
              </a:rPr>
              <a:t>Benecel	K200M</a:t>
            </a:r>
            <a:endParaRPr sz="1412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46844" y="1260046"/>
            <a:ext cx="137832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b="1" spc="13" dirty="0">
                <a:solidFill>
                  <a:srgbClr val="3333FF"/>
                </a:solidFill>
                <a:latin typeface="Verdana"/>
                <a:cs typeface="Verdana"/>
              </a:rPr>
              <a:t>™</a:t>
            </a:r>
            <a:endParaRPr sz="927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06823" y="2131358"/>
            <a:ext cx="3361765" cy="7052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4" name="object 14"/>
          <p:cNvSpPr/>
          <p:nvPr/>
        </p:nvSpPr>
        <p:spPr>
          <a:xfrm>
            <a:off x="4437529" y="2131358"/>
            <a:ext cx="3429000" cy="8606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5" name="object 15"/>
          <p:cNvSpPr/>
          <p:nvPr/>
        </p:nvSpPr>
        <p:spPr>
          <a:xfrm>
            <a:off x="739588" y="3092824"/>
            <a:ext cx="3361765" cy="7664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6" name="object 16"/>
          <p:cNvSpPr/>
          <p:nvPr/>
        </p:nvSpPr>
        <p:spPr>
          <a:xfrm>
            <a:off x="4437529" y="3092824"/>
            <a:ext cx="3361765" cy="7664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7" name="object 17"/>
          <p:cNvSpPr/>
          <p:nvPr/>
        </p:nvSpPr>
        <p:spPr>
          <a:xfrm>
            <a:off x="2151530" y="3160059"/>
            <a:ext cx="739588" cy="243168"/>
          </a:xfrm>
          <a:custGeom>
            <a:avLst/>
            <a:gdLst/>
            <a:ahLst/>
            <a:cxnLst/>
            <a:rect l="l" t="t" r="r" b="b"/>
            <a:pathLst>
              <a:path w="838200" h="275589">
                <a:moveTo>
                  <a:pt x="0" y="0"/>
                </a:moveTo>
                <a:lnTo>
                  <a:pt x="0" y="275082"/>
                </a:lnTo>
                <a:lnTo>
                  <a:pt x="838200" y="275082"/>
                </a:lnTo>
                <a:lnTo>
                  <a:pt x="838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8" name="object 18"/>
          <p:cNvSpPr txBox="1"/>
          <p:nvPr/>
        </p:nvSpPr>
        <p:spPr>
          <a:xfrm>
            <a:off x="2221005" y="3210753"/>
            <a:ext cx="469526" cy="162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059" b="1" dirty="0">
                <a:latin typeface="Times New Roman"/>
                <a:cs typeface="Times New Roman"/>
              </a:rPr>
              <a:t>t=2</a:t>
            </a:r>
            <a:r>
              <a:rPr sz="1059" b="1" spc="-4" dirty="0">
                <a:latin typeface="Times New Roman"/>
                <a:cs typeface="Times New Roman"/>
              </a:rPr>
              <a:t> </a:t>
            </a:r>
            <a:r>
              <a:rPr sz="1059" b="1" dirty="0">
                <a:latin typeface="Times New Roman"/>
                <a:cs typeface="Times New Roman"/>
              </a:rPr>
              <a:t>min</a:t>
            </a:r>
            <a:endParaRPr sz="1059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051177" y="3227294"/>
            <a:ext cx="739588" cy="243168"/>
          </a:xfrm>
          <a:custGeom>
            <a:avLst/>
            <a:gdLst/>
            <a:ahLst/>
            <a:cxnLst/>
            <a:rect l="l" t="t" r="r" b="b"/>
            <a:pathLst>
              <a:path w="838200" h="275589">
                <a:moveTo>
                  <a:pt x="0" y="0"/>
                </a:moveTo>
                <a:lnTo>
                  <a:pt x="0" y="275082"/>
                </a:lnTo>
                <a:lnTo>
                  <a:pt x="838200" y="275082"/>
                </a:lnTo>
                <a:lnTo>
                  <a:pt x="838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0" name="object 20"/>
          <p:cNvSpPr txBox="1"/>
          <p:nvPr/>
        </p:nvSpPr>
        <p:spPr>
          <a:xfrm>
            <a:off x="6120653" y="3277989"/>
            <a:ext cx="536762" cy="162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059" b="1" dirty="0">
                <a:latin typeface="Times New Roman"/>
                <a:cs typeface="Times New Roman"/>
              </a:rPr>
              <a:t>t=15</a:t>
            </a:r>
            <a:r>
              <a:rPr sz="1059" b="1" spc="-4" dirty="0">
                <a:latin typeface="Times New Roman"/>
                <a:cs typeface="Times New Roman"/>
              </a:rPr>
              <a:t> </a:t>
            </a:r>
            <a:r>
              <a:rPr sz="1059" b="1" dirty="0">
                <a:latin typeface="Times New Roman"/>
                <a:cs typeface="Times New Roman"/>
              </a:rPr>
              <a:t>min</a:t>
            </a:r>
            <a:endParaRPr sz="1059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39588" y="3859305"/>
            <a:ext cx="3361765" cy="5869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2" name="object 22"/>
          <p:cNvSpPr/>
          <p:nvPr/>
        </p:nvSpPr>
        <p:spPr>
          <a:xfrm>
            <a:off x="739588" y="4504765"/>
            <a:ext cx="3429000" cy="2185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3" name="object 23"/>
          <p:cNvSpPr/>
          <p:nvPr/>
        </p:nvSpPr>
        <p:spPr>
          <a:xfrm>
            <a:off x="4437529" y="4572000"/>
            <a:ext cx="3429000" cy="1512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4" name="object 24"/>
          <p:cNvSpPr/>
          <p:nvPr/>
        </p:nvSpPr>
        <p:spPr>
          <a:xfrm>
            <a:off x="4437529" y="3859305"/>
            <a:ext cx="3361765" cy="56746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5" name="object 25"/>
          <p:cNvSpPr/>
          <p:nvPr/>
        </p:nvSpPr>
        <p:spPr>
          <a:xfrm>
            <a:off x="2205317" y="4708151"/>
            <a:ext cx="820271" cy="0"/>
          </a:xfrm>
          <a:custGeom>
            <a:avLst/>
            <a:gdLst/>
            <a:ahLst/>
            <a:cxnLst/>
            <a:rect l="l" t="t" r="r" b="b"/>
            <a:pathLst>
              <a:path w="929639">
                <a:moveTo>
                  <a:pt x="0" y="0"/>
                </a:moveTo>
                <a:lnTo>
                  <a:pt x="929639" y="0"/>
                </a:lnTo>
              </a:path>
            </a:pathLst>
          </a:custGeom>
          <a:ln w="342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6" name="object 26"/>
          <p:cNvSpPr/>
          <p:nvPr/>
        </p:nvSpPr>
        <p:spPr>
          <a:xfrm>
            <a:off x="5983941" y="4714875"/>
            <a:ext cx="739588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7" name="object 27"/>
          <p:cNvSpPr/>
          <p:nvPr/>
        </p:nvSpPr>
        <p:spPr>
          <a:xfrm>
            <a:off x="739588" y="4723279"/>
            <a:ext cx="3429000" cy="8639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8" name="object 28"/>
          <p:cNvSpPr/>
          <p:nvPr/>
        </p:nvSpPr>
        <p:spPr>
          <a:xfrm>
            <a:off x="4437529" y="4723279"/>
            <a:ext cx="3429000" cy="86397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9" name="object 29"/>
          <p:cNvSpPr/>
          <p:nvPr/>
        </p:nvSpPr>
        <p:spPr>
          <a:xfrm>
            <a:off x="2205317" y="4722607"/>
            <a:ext cx="820271" cy="212912"/>
          </a:xfrm>
          <a:custGeom>
            <a:avLst/>
            <a:gdLst/>
            <a:ahLst/>
            <a:cxnLst/>
            <a:rect l="l" t="t" r="r" b="b"/>
            <a:pathLst>
              <a:path w="929639" h="241300">
                <a:moveTo>
                  <a:pt x="0" y="0"/>
                </a:moveTo>
                <a:lnTo>
                  <a:pt x="0" y="240791"/>
                </a:lnTo>
                <a:lnTo>
                  <a:pt x="929639" y="240791"/>
                </a:lnTo>
                <a:lnTo>
                  <a:pt x="92963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30" name="object 30"/>
          <p:cNvSpPr txBox="1"/>
          <p:nvPr/>
        </p:nvSpPr>
        <p:spPr>
          <a:xfrm>
            <a:off x="2274122" y="4743046"/>
            <a:ext cx="469526" cy="162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059" b="1" dirty="0">
                <a:latin typeface="Times New Roman"/>
                <a:cs typeface="Times New Roman"/>
              </a:rPr>
              <a:t>t=5</a:t>
            </a:r>
            <a:r>
              <a:rPr sz="1059" b="1" spc="-4" dirty="0">
                <a:latin typeface="Times New Roman"/>
                <a:cs typeface="Times New Roman"/>
              </a:rPr>
              <a:t> </a:t>
            </a:r>
            <a:r>
              <a:rPr sz="1059" b="1" dirty="0">
                <a:latin typeface="Times New Roman"/>
                <a:cs typeface="Times New Roman"/>
              </a:rPr>
              <a:t>min</a:t>
            </a:r>
            <a:endParaRPr sz="1059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983941" y="4722608"/>
            <a:ext cx="739588" cy="226919"/>
          </a:xfrm>
          <a:custGeom>
            <a:avLst/>
            <a:gdLst/>
            <a:ahLst/>
            <a:cxnLst/>
            <a:rect l="l" t="t" r="r" b="b"/>
            <a:pathLst>
              <a:path w="838200" h="257175">
                <a:moveTo>
                  <a:pt x="0" y="0"/>
                </a:moveTo>
                <a:lnTo>
                  <a:pt x="0" y="256793"/>
                </a:lnTo>
                <a:lnTo>
                  <a:pt x="838200" y="256793"/>
                </a:lnTo>
                <a:lnTo>
                  <a:pt x="838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32" name="object 32"/>
          <p:cNvSpPr txBox="1"/>
          <p:nvPr/>
        </p:nvSpPr>
        <p:spPr>
          <a:xfrm>
            <a:off x="6053418" y="4757165"/>
            <a:ext cx="536762" cy="162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059" b="1" dirty="0">
                <a:latin typeface="Times New Roman"/>
                <a:cs typeface="Times New Roman"/>
              </a:rPr>
              <a:t>t=20</a:t>
            </a:r>
            <a:r>
              <a:rPr sz="1059" b="1" spc="-4" dirty="0">
                <a:latin typeface="Times New Roman"/>
                <a:cs typeface="Times New Roman"/>
              </a:rPr>
              <a:t> </a:t>
            </a:r>
            <a:r>
              <a:rPr sz="1059" b="1" dirty="0">
                <a:latin typeface="Times New Roman"/>
                <a:cs typeface="Times New Roman"/>
              </a:rPr>
              <a:t>min</a:t>
            </a:r>
            <a:endParaRPr sz="1059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39588" y="5587254"/>
            <a:ext cx="3429000" cy="2749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35" name="object 35"/>
          <p:cNvSpPr/>
          <p:nvPr/>
        </p:nvSpPr>
        <p:spPr>
          <a:xfrm>
            <a:off x="4437530" y="5587253"/>
            <a:ext cx="3428999" cy="36307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37" name="object 37"/>
          <p:cNvSpPr txBox="1"/>
          <p:nvPr/>
        </p:nvSpPr>
        <p:spPr>
          <a:xfrm>
            <a:off x="5515535" y="5963738"/>
            <a:ext cx="1776132" cy="135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82" dirty="0">
                <a:latin typeface="Times New Roman"/>
                <a:cs typeface="Times New Roman"/>
              </a:rPr>
              <a:t>Foam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crea</a:t>
            </a:r>
            <a:r>
              <a:rPr sz="882" spc="-4" dirty="0">
                <a:latin typeface="Times New Roman"/>
                <a:cs typeface="Times New Roman"/>
              </a:rPr>
              <a:t>ti</a:t>
            </a:r>
            <a:r>
              <a:rPr sz="882" dirty="0">
                <a:latin typeface="Times New Roman"/>
                <a:cs typeface="Times New Roman"/>
              </a:rPr>
              <a:t>on</a:t>
            </a:r>
            <a:r>
              <a:rPr sz="882" spc="9" dirty="0">
                <a:latin typeface="Times New Roman"/>
                <a:cs typeface="Times New Roman"/>
              </a:rPr>
              <a:t> </a:t>
            </a:r>
            <a:r>
              <a:rPr sz="882" spc="-4" dirty="0">
                <a:latin typeface="Times New Roman"/>
                <a:cs typeface="Times New Roman"/>
              </a:rPr>
              <a:t>t</a:t>
            </a:r>
            <a:r>
              <a:rPr sz="882" dirty="0">
                <a:latin typeface="Times New Roman"/>
                <a:cs typeface="Times New Roman"/>
              </a:rPr>
              <a:t>hrough</a:t>
            </a:r>
            <a:r>
              <a:rPr sz="882" spc="-13" dirty="0">
                <a:latin typeface="Times New Roman"/>
                <a:cs typeface="Times New Roman"/>
              </a:rPr>
              <a:t> </a:t>
            </a:r>
            <a:r>
              <a:rPr sz="882" spc="4" dirty="0">
                <a:latin typeface="Times New Roman"/>
                <a:cs typeface="Times New Roman"/>
              </a:rPr>
              <a:t>W</a:t>
            </a:r>
            <a:r>
              <a:rPr sz="882" spc="-4" dirty="0">
                <a:latin typeface="Times New Roman"/>
                <a:cs typeface="Times New Roman"/>
              </a:rPr>
              <a:t>a</a:t>
            </a:r>
            <a:r>
              <a:rPr sz="882" dirty="0">
                <a:latin typeface="Times New Roman"/>
                <a:cs typeface="Times New Roman"/>
              </a:rPr>
              <a:t>r</a:t>
            </a:r>
            <a:r>
              <a:rPr sz="882" spc="-4" dirty="0">
                <a:latin typeface="Times New Roman"/>
                <a:cs typeface="Times New Roman"/>
              </a:rPr>
              <a:t>i</a:t>
            </a:r>
            <a:r>
              <a:rPr sz="882" dirty="0">
                <a:latin typeface="Times New Roman"/>
                <a:cs typeface="Times New Roman"/>
              </a:rPr>
              <a:t>ng</a:t>
            </a:r>
            <a:r>
              <a:rPr sz="882" spc="-9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b</a:t>
            </a:r>
            <a:r>
              <a:rPr sz="882" spc="-4" dirty="0">
                <a:latin typeface="Times New Roman"/>
                <a:cs typeface="Times New Roman"/>
              </a:rPr>
              <a:t>l</a:t>
            </a:r>
            <a:r>
              <a:rPr sz="882" dirty="0">
                <a:latin typeface="Times New Roman"/>
                <a:cs typeface="Times New Roman"/>
              </a:rPr>
              <a:t>ender</a:t>
            </a:r>
            <a:endParaRPr sz="882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72988" y="6174085"/>
            <a:ext cx="5791200" cy="217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/>
            <a:r>
              <a:rPr sz="1412" b="1" dirty="0">
                <a:solidFill>
                  <a:srgbClr val="9A0000"/>
                </a:solidFill>
                <a:latin typeface="Times New Roman"/>
                <a:cs typeface="Times New Roman"/>
              </a:rPr>
              <a:t>Benecel</a:t>
            </a:r>
            <a:r>
              <a:rPr sz="1412" b="1" spc="-9" dirty="0">
                <a:solidFill>
                  <a:srgbClr val="9A0000"/>
                </a:solidFill>
                <a:latin typeface="Times New Roman"/>
                <a:cs typeface="Times New Roman"/>
              </a:rPr>
              <a:t> </a:t>
            </a:r>
            <a:r>
              <a:rPr sz="1412" b="1" dirty="0">
                <a:solidFill>
                  <a:srgbClr val="9A0000"/>
                </a:solidFill>
                <a:latin typeface="Times New Roman"/>
                <a:cs typeface="Times New Roman"/>
              </a:rPr>
              <a:t>K200M:</a:t>
            </a:r>
            <a:r>
              <a:rPr sz="1412" b="1" spc="-9" dirty="0">
                <a:solidFill>
                  <a:srgbClr val="9A0000"/>
                </a:solidFill>
                <a:latin typeface="Times New Roman"/>
                <a:cs typeface="Times New Roman"/>
              </a:rPr>
              <a:t> </a:t>
            </a:r>
            <a:r>
              <a:rPr lang="ru-RU" sz="1412" b="1" dirty="0">
                <a:solidFill>
                  <a:srgbClr val="9A0000"/>
                </a:solidFill>
                <a:latin typeface="Times New Roman"/>
                <a:cs typeface="Times New Roman"/>
              </a:rPr>
              <a:t>пена более кремовая, плотная и стабильная</a:t>
            </a:r>
            <a:endParaRPr sz="1412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2235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6888" y="1676400"/>
            <a:ext cx="4227512" cy="4449762"/>
          </a:xfrm>
        </p:spPr>
        <p:txBody>
          <a:bodyPr>
            <a:noAutofit/>
          </a:bodyPr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RapiThix™ A-60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 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</a:t>
            </a:r>
            <a:r>
              <a:rPr lang="en-US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полиакрилат натрия</a:t>
            </a:r>
            <a:r>
              <a:rPr lang="en-US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полидецен гидрогенизированный</a:t>
            </a:r>
            <a:r>
              <a:rPr lang="en-US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тридецет-6</a:t>
            </a:r>
            <a:endParaRPr lang="en-US" alt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alt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GB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Анионный</a:t>
            </a:r>
            <a:endParaRPr lang="en-US" alt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Жидкость</a:t>
            </a:r>
            <a:r>
              <a:rPr lang="en-GB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(58% 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активного вещества</a:t>
            </a:r>
            <a:r>
              <a:rPr lang="en-GB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смеси полимера/эмульгатора</a:t>
            </a:r>
            <a:endParaRPr lang="en-US" alt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Мгновенное загущение</a:t>
            </a:r>
            <a:endParaRPr lang="en-US" alt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Легка в использовании</a:t>
            </a:r>
            <a:endParaRPr lang="en-US" alt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требуется предварительного смешивания или нагрева</a:t>
            </a:r>
            <a:endParaRPr lang="en-US" alt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Используется в экстремальных случаях для доведения вязкости на производстве</a:t>
            </a:r>
            <a:endParaRPr lang="en-US" alt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Используется в приготовлении кремов при комнатной температуре с простым добавлением воды (не требует гомогенизации)</a:t>
            </a:r>
            <a:endParaRPr lang="en-US" alt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76400"/>
            <a:ext cx="3733800" cy="3962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RapiThix™ A-100</a:t>
            </a:r>
          </a:p>
          <a:p>
            <a:pPr marL="0" indent="0">
              <a:buNone/>
            </a:pPr>
            <a:r>
              <a:rPr lang="en-GB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INCI 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наименование</a:t>
            </a:r>
            <a:r>
              <a:rPr lang="en-GB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полиакрилат натрия</a:t>
            </a:r>
            <a:endParaRPr lang="en-GB" altLang="ru-RU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en-GB" altLang="ru-RU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Анионный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Свободнотекучий, 100% активный порошок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Не включает масляную фазу</a:t>
            </a:r>
            <a:endParaRPr lang="en-GB" altLang="ru-RU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Может использоваться в системах</a:t>
            </a:r>
            <a:r>
              <a:rPr lang="en-GB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«</a:t>
            </a:r>
            <a:r>
              <a:rPr lang="en-GB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oil-free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»</a:t>
            </a:r>
            <a:endParaRPr lang="en-GB" altLang="ru-RU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496888" y="390525"/>
            <a:ext cx="8494712" cy="981075"/>
          </a:xfrm>
        </p:spPr>
        <p:txBody>
          <a:bodyPr>
            <a:normAutofit fontScale="90000"/>
          </a:bodyPr>
          <a:lstStyle/>
          <a:p>
            <a:r>
              <a:rPr lang="en-GB" altLang="en-GB" b="1" dirty="0"/>
              <a:t>RapiThix</a:t>
            </a:r>
            <a:r>
              <a:rPr lang="en-US" altLang="ru-RU" b="1" i="1" dirty="0"/>
              <a:t>™ </a:t>
            </a:r>
            <a:br>
              <a:rPr lang="en-US" altLang="ru-RU" b="1" i="1" dirty="0"/>
            </a:br>
            <a:r>
              <a:rPr lang="ru-RU" altLang="en-GB" sz="2000" b="1" dirty="0"/>
              <a:t>Высокоэффективный модификатор реологии методом холодного смешивания</a:t>
            </a:r>
            <a:r>
              <a:rPr lang="en-GB" altLang="en-GB" b="1" i="1" dirty="0"/>
              <a:t/>
            </a:r>
            <a:br>
              <a:rPr lang="en-GB" altLang="en-GB" b="1" i="1" dirty="0"/>
            </a:br>
            <a:r>
              <a:rPr lang="en-GB" altLang="en-GB" b="1" dirty="0"/>
              <a:t/>
            </a:r>
            <a:br>
              <a:rPr lang="en-GB" altLang="en-GB" b="1" dirty="0"/>
            </a:br>
            <a:endParaRPr lang="en-US" altLang="ru-RU" b="1" dirty="0"/>
          </a:p>
        </p:txBody>
      </p:sp>
    </p:spTree>
    <p:extLst>
      <p:ext uri="{BB962C8B-B14F-4D97-AF65-F5344CB8AC3E}">
        <p14:creationId xmlns:p14="http://schemas.microsoft.com/office/powerpoint/2010/main" val="2490541695"/>
      </p:ext>
    </p:extLst>
  </p:cSld>
  <p:clrMapOvr>
    <a:masterClrMapping/>
  </p:clrMapOvr>
</p:sld>
</file>

<file path=ppt/theme/theme1.xml><?xml version="1.0" encoding="utf-8"?>
<a:theme xmlns:a="http://schemas.openxmlformats.org/drawingml/2006/main" name="2_Blank Presentatio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0A1B6"/>
      </a:accent1>
      <a:accent2>
        <a:srgbClr val="E5A04D"/>
      </a:accent2>
      <a:accent3>
        <a:srgbClr val="FFE292"/>
      </a:accent3>
      <a:accent4>
        <a:srgbClr val="B0B579"/>
      </a:accent4>
      <a:accent5>
        <a:srgbClr val="9194B6"/>
      </a:accent5>
      <a:accent6>
        <a:srgbClr val="B30838"/>
      </a:accent6>
      <a:hlink>
        <a:srgbClr val="80A1B6"/>
      </a:hlink>
      <a:folHlink>
        <a:srgbClr val="B0B579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C0C0C0"/>
        </a:dk1>
        <a:lt1>
          <a:srgbClr val="FFFFFF"/>
        </a:lt1>
        <a:dk2>
          <a:srgbClr val="FFFFFF"/>
        </a:dk2>
        <a:lt2>
          <a:srgbClr val="808080"/>
        </a:lt2>
        <a:accent1>
          <a:srgbClr val="990000"/>
        </a:accent1>
        <a:accent2>
          <a:srgbClr val="CC6633"/>
        </a:accent2>
        <a:accent3>
          <a:srgbClr val="FFFFFF"/>
        </a:accent3>
        <a:accent4>
          <a:srgbClr val="A4A4A4"/>
        </a:accent4>
        <a:accent5>
          <a:srgbClr val="CAAAAA"/>
        </a:accent5>
        <a:accent6>
          <a:srgbClr val="B95C2D"/>
        </a:accent6>
        <a:hlink>
          <a:srgbClr val="FFCC66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AFI_Template">
  <a:themeElements>
    <a:clrScheme name="">
      <a:dk1>
        <a:srgbClr val="676767"/>
      </a:dk1>
      <a:lt1>
        <a:srgbClr val="FFFFFF"/>
      </a:lt1>
      <a:dk2>
        <a:srgbClr val="FFFFFF"/>
      </a:dk2>
      <a:lt2>
        <a:srgbClr val="808080"/>
      </a:lt2>
      <a:accent1>
        <a:srgbClr val="990000"/>
      </a:accent1>
      <a:accent2>
        <a:srgbClr val="CC6633"/>
      </a:accent2>
      <a:accent3>
        <a:srgbClr val="FFFFFF"/>
      </a:accent3>
      <a:accent4>
        <a:srgbClr val="575757"/>
      </a:accent4>
      <a:accent5>
        <a:srgbClr val="CAAAAA"/>
      </a:accent5>
      <a:accent6>
        <a:srgbClr val="B95C2D"/>
      </a:accent6>
      <a:hlink>
        <a:srgbClr val="FFCC66"/>
      </a:hlink>
      <a:folHlink>
        <a:srgbClr val="999966"/>
      </a:folHlink>
    </a:clrScheme>
    <a:fontScheme name="AAFI_Template">
      <a:majorFont>
        <a:latin typeface="Arial"/>
        <a:ea typeface="ヒラギノ角ゴ Pro W3"/>
        <a:cs typeface="Arial"/>
      </a:majorFont>
      <a:minorFont>
        <a:latin typeface="Arial"/>
        <a:ea typeface="ヒラギノ角ゴ Pro W3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48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48" charset="-128"/>
            <a:cs typeface="Arial" charset="0"/>
          </a:defRPr>
        </a:defPPr>
      </a:lstStyle>
    </a:lnDef>
  </a:objectDefaults>
  <a:extraClrSchemeLst>
    <a:extraClrScheme>
      <a:clrScheme name="AAFI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FI_Template 2">
        <a:dk1>
          <a:srgbClr val="C0C0C0"/>
        </a:dk1>
        <a:lt1>
          <a:srgbClr val="FFFFFF"/>
        </a:lt1>
        <a:dk2>
          <a:srgbClr val="FFFFFF"/>
        </a:dk2>
        <a:lt2>
          <a:srgbClr val="808080"/>
        </a:lt2>
        <a:accent1>
          <a:srgbClr val="990000"/>
        </a:accent1>
        <a:accent2>
          <a:srgbClr val="CC6633"/>
        </a:accent2>
        <a:accent3>
          <a:srgbClr val="FFFFFF"/>
        </a:accent3>
        <a:accent4>
          <a:srgbClr val="A4A4A4"/>
        </a:accent4>
        <a:accent5>
          <a:srgbClr val="CAAAAA"/>
        </a:accent5>
        <a:accent6>
          <a:srgbClr val="B95C2D"/>
        </a:accent6>
        <a:hlink>
          <a:srgbClr val="FFCC66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Rheology Modifiers External</Template>
  <TotalTime>943</TotalTime>
  <Words>2094</Words>
  <Application>Microsoft Office PowerPoint</Application>
  <PresentationFormat>Экран (4:3)</PresentationFormat>
  <Paragraphs>603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Arial</vt:lpstr>
      <vt:lpstr>Arial Narrow</vt:lpstr>
      <vt:lpstr>Calibri</vt:lpstr>
      <vt:lpstr>Symbol</vt:lpstr>
      <vt:lpstr>Times New Roman</vt:lpstr>
      <vt:lpstr>Verdana</vt:lpstr>
      <vt:lpstr>Wingdings</vt:lpstr>
      <vt:lpstr>ヒラギノ角ゴ Pro W3</vt:lpstr>
      <vt:lpstr>2_Blank Presentation</vt:lpstr>
      <vt:lpstr>AAFI_Template</vt:lpstr>
      <vt:lpstr>Презентация PowerPoint</vt:lpstr>
      <vt:lpstr>Модификаторы реологии/загустители компании ASHLAND</vt:lpstr>
      <vt:lpstr>Модификаторы реологии компании ASHLAND   </vt:lpstr>
      <vt:lpstr>Гидроксиэтилцеллюлоза (ГЭЦ)</vt:lpstr>
      <vt:lpstr>Гидроксиэтилцеллюлоза (ГЭЦ)</vt:lpstr>
      <vt:lpstr>Гидроксипропилметилцеллюлоза (ГПМЦ)</vt:lpstr>
      <vt:lpstr>Benecel™  Гидроксипропилметилцеллюлоза (ГПМЦ)</vt:lpstr>
      <vt:lpstr>Стабилизация пены K200M &gt;&gt; NaCl</vt:lpstr>
      <vt:lpstr>RapiThix™  Высокоэффективный модификатор реологии методом холодного смешивания  </vt:lpstr>
      <vt:lpstr>RapiThix™   Линейная зависимость вязкости от концентрации</vt:lpstr>
      <vt:lpstr>RapiThix™ Совместимость с полярными растворителями</vt:lpstr>
      <vt:lpstr>SurfaThixTM N - новый стандарт  для смываемых продуктов</vt:lpstr>
      <vt:lpstr>SurfaThix™ N Polymer</vt:lpstr>
      <vt:lpstr>SurfaThix™ N polymer показывает лучшие результаты в рецептурах с сульфатами в сравнении с коммерческим продуктом.</vt:lpstr>
      <vt:lpstr>Совместимость с катионными компонентами</vt:lpstr>
      <vt:lpstr>SurfaThix™ N polymer</vt:lpstr>
      <vt:lpstr>UltraThix™ 20 полимер</vt:lpstr>
      <vt:lpstr>UltraThix™ 21 полимер</vt:lpstr>
      <vt:lpstr>Спецификация – UltraThix™ 20 и 21 полимеров</vt:lpstr>
      <vt:lpstr>Применение</vt:lpstr>
      <vt:lpstr>Зависимость вязкости от дозировки</vt:lpstr>
      <vt:lpstr>UltraThix™ 21 polymer Графики зависимости вязкости и прозрачности от pH</vt:lpstr>
      <vt:lpstr>Толерантность к соли – UltraThix™ 20 полимер</vt:lpstr>
      <vt:lpstr>Осаждение силиконов</vt:lpstr>
      <vt:lpstr>Рекомендации по созданию рецептур</vt:lpstr>
      <vt:lpstr>Заключение</vt:lpstr>
      <vt:lpstr>Доступные рецептуры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one</dc:title>
  <dc:creator>Katy Abernathy</dc:creator>
  <cp:lastModifiedBy>S Ogiy</cp:lastModifiedBy>
  <cp:revision>50</cp:revision>
  <cp:lastPrinted>2016-09-16T15:37:06Z</cp:lastPrinted>
  <dcterms:created xsi:type="dcterms:W3CDTF">2016-09-06T14:33:25Z</dcterms:created>
  <dcterms:modified xsi:type="dcterms:W3CDTF">2016-09-19T07:26:01Z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2016-03-25T00:00:00Z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2016-09-06T00:00:00Z</vt:filetime>
  </property>
</Properties>
</file>