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406" r:id="rId2"/>
    <p:sldId id="407" r:id="rId3"/>
    <p:sldId id="408" r:id="rId4"/>
    <p:sldId id="409" r:id="rId5"/>
    <p:sldId id="410" r:id="rId6"/>
    <p:sldId id="411" r:id="rId7"/>
    <p:sldId id="412" r:id="rId8"/>
    <p:sldId id="414" r:id="rId9"/>
    <p:sldId id="415" r:id="rId10"/>
    <p:sldId id="416" r:id="rId11"/>
    <p:sldId id="418" r:id="rId12"/>
    <p:sldId id="417" r:id="rId13"/>
    <p:sldId id="420" r:id="rId14"/>
    <p:sldId id="423" r:id="rId15"/>
    <p:sldId id="419" r:id="rId16"/>
    <p:sldId id="422" r:id="rId17"/>
    <p:sldId id="421" r:id="rId18"/>
    <p:sldId id="424" r:id="rId19"/>
    <p:sldId id="426" r:id="rId20"/>
    <p:sldId id="425" r:id="rId21"/>
    <p:sldId id="427" r:id="rId22"/>
    <p:sldId id="428" r:id="rId23"/>
    <p:sldId id="429" r:id="rId24"/>
    <p:sldId id="431" r:id="rId25"/>
    <p:sldId id="430" r:id="rId26"/>
    <p:sldId id="432" r:id="rId27"/>
    <p:sldId id="434" r:id="rId28"/>
    <p:sldId id="433" r:id="rId29"/>
    <p:sldId id="435" r:id="rId30"/>
    <p:sldId id="436" r:id="rId31"/>
    <p:sldId id="437" r:id="rId32"/>
    <p:sldId id="438" r:id="rId33"/>
    <p:sldId id="440" r:id="rId34"/>
    <p:sldId id="439" r:id="rId35"/>
    <p:sldId id="441" r:id="rId36"/>
    <p:sldId id="442" r:id="rId37"/>
    <p:sldId id="446" r:id="rId38"/>
    <p:sldId id="445" r:id="rId39"/>
    <p:sldId id="444" r:id="rId40"/>
    <p:sldId id="443" r:id="rId41"/>
    <p:sldId id="447" r:id="rId42"/>
    <p:sldId id="449" r:id="rId43"/>
    <p:sldId id="450" r:id="rId44"/>
    <p:sldId id="451" r:id="rId45"/>
    <p:sldId id="452" r:id="rId46"/>
    <p:sldId id="453" r:id="rId47"/>
    <p:sldId id="454" r:id="rId48"/>
    <p:sldId id="456" r:id="rId49"/>
    <p:sldId id="457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нтина Пахомова" initials="ВП" lastIdx="18" clrIdx="0">
    <p:extLst>
      <p:ext uri="{19B8F6BF-5375-455C-9EA6-DF929625EA0E}">
        <p15:presenceInfo xmlns:p15="http://schemas.microsoft.com/office/powerpoint/2012/main" userId="S-1-5-21-1914697393-478509046-287829094-11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92F"/>
    <a:srgbClr val="EC6B2F"/>
    <a:srgbClr val="DA6827"/>
    <a:srgbClr val="F57E1B"/>
    <a:srgbClr val="292929"/>
    <a:srgbClr val="C45D08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 autoAdjust="0"/>
    <p:restoredTop sz="94660"/>
  </p:normalViewPr>
  <p:slideViewPr>
    <p:cSldViewPr>
      <p:cViewPr varScale="1">
        <p:scale>
          <a:sx n="81" d="100"/>
          <a:sy n="81" d="100"/>
        </p:scale>
        <p:origin x="1330" y="4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emieux\Documents\Kostol%20IBT%20vs%20Silicony%20IBT\Book1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tx>
            <c:v>Shampoo Siliconyl IBT</c:v>
          </c:tx>
          <c:marker>
            <c:symbol val="none"/>
          </c:marker>
          <c:cat>
            <c:strRef>
              <c:f>Sheet1!$A$101:$A$109</c:f>
              <c:strCache>
                <c:ptCount val="9"/>
                <c:pt idx="0">
                  <c:v>Feel on hands</c:v>
                </c:pt>
                <c:pt idx="1">
                  <c:v>Foam Texture</c:v>
                </c:pt>
                <c:pt idx="2">
                  <c:v>Detangling</c:v>
                </c:pt>
                <c:pt idx="3">
                  <c:v>Wet comb</c:v>
                </c:pt>
                <c:pt idx="4">
                  <c:v>Wet feel</c:v>
                </c:pt>
                <c:pt idx="5">
                  <c:v>Dry comb</c:v>
                </c:pt>
                <c:pt idx="6">
                  <c:v>Dry feel</c:v>
                </c:pt>
                <c:pt idx="7">
                  <c:v>Ease of Styling</c:v>
                </c:pt>
                <c:pt idx="8">
                  <c:v>Frizz</c:v>
                </c:pt>
              </c:strCache>
            </c:strRef>
          </c:cat>
          <c:val>
            <c:numRef>
              <c:f>Sheet1!$B$101:$B$109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3.5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</c:numCache>
            </c:numRef>
          </c:val>
        </c:ser>
        <c:ser>
          <c:idx val="1"/>
          <c:order val="1"/>
          <c:tx>
            <c:v>Shampoo Kostol IBT</c:v>
          </c:tx>
          <c:marker>
            <c:symbol val="none"/>
          </c:marker>
          <c:cat>
            <c:strRef>
              <c:f>Sheet1!$A$101:$A$109</c:f>
              <c:strCache>
                <c:ptCount val="9"/>
                <c:pt idx="0">
                  <c:v>Feel on hands</c:v>
                </c:pt>
                <c:pt idx="1">
                  <c:v>Foam Texture</c:v>
                </c:pt>
                <c:pt idx="2">
                  <c:v>Detangling</c:v>
                </c:pt>
                <c:pt idx="3">
                  <c:v>Wet comb</c:v>
                </c:pt>
                <c:pt idx="4">
                  <c:v>Wet feel</c:v>
                </c:pt>
                <c:pt idx="5">
                  <c:v>Dry comb</c:v>
                </c:pt>
                <c:pt idx="6">
                  <c:v>Dry feel</c:v>
                </c:pt>
                <c:pt idx="7">
                  <c:v>Ease of Styling</c:v>
                </c:pt>
                <c:pt idx="8">
                  <c:v>Frizz</c:v>
                </c:pt>
              </c:strCache>
            </c:strRef>
          </c:cat>
          <c:val>
            <c:numRef>
              <c:f>Sheet1!$C$101:$C$109</c:f>
              <c:numCache>
                <c:formatCode>General</c:formatCode>
                <c:ptCount val="9"/>
                <c:pt idx="0">
                  <c:v>4.5</c:v>
                </c:pt>
                <c:pt idx="1">
                  <c:v>4.5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286448"/>
        <c:axId val="298286840"/>
      </c:radarChart>
      <c:catAx>
        <c:axId val="2982864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98286840"/>
        <c:crosses val="autoZero"/>
        <c:auto val="0"/>
        <c:lblAlgn val="ctr"/>
        <c:lblOffset val="100"/>
        <c:noMultiLvlLbl val="0"/>
      </c:catAx>
      <c:valAx>
        <c:axId val="298286840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2982864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tx>
            <c:v>Conditioner Siliconyl IBT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strRef>
              <c:f>Sheet1!$D$101:$D$109</c:f>
              <c:strCache>
                <c:ptCount val="9"/>
                <c:pt idx="0">
                  <c:v>Feel on hands</c:v>
                </c:pt>
                <c:pt idx="1">
                  <c:v>Spreadability</c:v>
                </c:pt>
                <c:pt idx="2">
                  <c:v>Detangling</c:v>
                </c:pt>
                <c:pt idx="3">
                  <c:v>Wet comb</c:v>
                </c:pt>
                <c:pt idx="4">
                  <c:v>Wet feel</c:v>
                </c:pt>
                <c:pt idx="5">
                  <c:v>Dry comb</c:v>
                </c:pt>
                <c:pt idx="6">
                  <c:v>Dry feel</c:v>
                </c:pt>
                <c:pt idx="7">
                  <c:v>Ease of Styling</c:v>
                </c:pt>
                <c:pt idx="8">
                  <c:v>Frizz</c:v>
                </c:pt>
              </c:strCache>
            </c:strRef>
          </c:cat>
          <c:val>
            <c:numRef>
              <c:f>Sheet1!$E$101:$E$109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</c:numCache>
            </c:numRef>
          </c:val>
        </c:ser>
        <c:ser>
          <c:idx val="1"/>
          <c:order val="1"/>
          <c:tx>
            <c:v>Conditioner Kostol IBT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Sheet1!$D$101:$D$109</c:f>
              <c:strCache>
                <c:ptCount val="9"/>
                <c:pt idx="0">
                  <c:v>Feel on hands</c:v>
                </c:pt>
                <c:pt idx="1">
                  <c:v>Spreadability</c:v>
                </c:pt>
                <c:pt idx="2">
                  <c:v>Detangling</c:v>
                </c:pt>
                <c:pt idx="3">
                  <c:v>Wet comb</c:v>
                </c:pt>
                <c:pt idx="4">
                  <c:v>Wet feel</c:v>
                </c:pt>
                <c:pt idx="5">
                  <c:v>Dry comb</c:v>
                </c:pt>
                <c:pt idx="6">
                  <c:v>Dry feel</c:v>
                </c:pt>
                <c:pt idx="7">
                  <c:v>Ease of Styling</c:v>
                </c:pt>
                <c:pt idx="8">
                  <c:v>Frizz</c:v>
                </c:pt>
              </c:strCache>
            </c:strRef>
          </c:cat>
          <c:val>
            <c:numRef>
              <c:f>Sheet1!$F$101:$F$109</c:f>
              <c:numCache>
                <c:formatCode>General</c:formatCode>
                <c:ptCount val="9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4.5</c:v>
                </c:pt>
                <c:pt idx="7">
                  <c:v>4</c:v>
                </c:pt>
                <c:pt idx="8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288408"/>
        <c:axId val="298287232"/>
      </c:radarChart>
      <c:catAx>
        <c:axId val="298288408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298287232"/>
        <c:crosses val="autoZero"/>
        <c:auto val="1"/>
        <c:lblAlgn val="ctr"/>
        <c:lblOffset val="100"/>
        <c:noMultiLvlLbl val="0"/>
      </c:catAx>
      <c:valAx>
        <c:axId val="298287232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2982884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Foam Volume in Conditioning Shampoos</a:t>
            </a:r>
          </a:p>
        </c:rich>
      </c:tx>
      <c:layout>
        <c:manualLayout>
          <c:xMode val="edge"/>
          <c:yMode val="edge"/>
          <c:x val="0.16229597677552735"/>
          <c:y val="1.63304900278569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811351706036746"/>
          <c:y val="0.16755796150481192"/>
          <c:w val="0.51509514435695536"/>
          <c:h val="0.71183253135024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Sheet1!$K$2</c:f>
              <c:strCache>
                <c:ptCount val="1"/>
                <c:pt idx="0">
                  <c:v>Control (6% Kostol IBT)</c:v>
                </c:pt>
              </c:strCache>
            </c:strRef>
          </c:tx>
          <c:invertIfNegative val="0"/>
          <c:cat>
            <c:strRef>
              <c:f>Sheet1!$J$3:$J$5</c:f>
              <c:strCache>
                <c:ptCount val="3"/>
                <c:pt idx="0">
                  <c:v>Test 1</c:v>
                </c:pt>
                <c:pt idx="1">
                  <c:v>Test 2</c:v>
                </c:pt>
                <c:pt idx="2">
                  <c:v>Test 3</c:v>
                </c:pt>
              </c:strCache>
            </c:strRef>
          </c:cat>
          <c:val>
            <c:numRef>
              <c:f>Sheet1!$K$3:$K$5</c:f>
              <c:numCache>
                <c:formatCode>General</c:formatCode>
                <c:ptCount val="3"/>
                <c:pt idx="0">
                  <c:v>31</c:v>
                </c:pt>
                <c:pt idx="1">
                  <c:v>58</c:v>
                </c:pt>
                <c:pt idx="2">
                  <c:v>47</c:v>
                </c:pt>
              </c:numCache>
            </c:numRef>
          </c:val>
        </c:ser>
        <c:ser>
          <c:idx val="1"/>
          <c:order val="1"/>
          <c:tx>
            <c:strRef>
              <c:f>Sheet1!$L$2</c:f>
              <c:strCache>
                <c:ptCount val="1"/>
                <c:pt idx="0">
                  <c:v>Test (6% Siliconyl IBT)</c:v>
                </c:pt>
              </c:strCache>
            </c:strRef>
          </c:tx>
          <c:invertIfNegative val="0"/>
          <c:cat>
            <c:strRef>
              <c:f>Sheet1!$J$3:$J$5</c:f>
              <c:strCache>
                <c:ptCount val="3"/>
                <c:pt idx="0">
                  <c:v>Test 1</c:v>
                </c:pt>
                <c:pt idx="1">
                  <c:v>Test 2</c:v>
                </c:pt>
                <c:pt idx="2">
                  <c:v>Test 3</c:v>
                </c:pt>
              </c:strCache>
            </c:strRef>
          </c:cat>
          <c:val>
            <c:numRef>
              <c:f>Sheet1!$L$3:$L$5</c:f>
              <c:numCache>
                <c:formatCode>General</c:formatCode>
                <c:ptCount val="3"/>
                <c:pt idx="0">
                  <c:v>40</c:v>
                </c:pt>
                <c:pt idx="1">
                  <c:v>77</c:v>
                </c:pt>
                <c:pt idx="2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8284880"/>
        <c:axId val="298285664"/>
      </c:barChart>
      <c:catAx>
        <c:axId val="29828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98285664"/>
        <c:crosses val="autoZero"/>
        <c:auto val="1"/>
        <c:lblAlgn val="ctr"/>
        <c:lblOffset val="100"/>
        <c:noMultiLvlLbl val="0"/>
      </c:catAx>
      <c:valAx>
        <c:axId val="298285664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Foam Volume (ml)</a:t>
                </a:r>
              </a:p>
            </c:rich>
          </c:tx>
          <c:layout>
            <c:manualLayout>
              <c:xMode val="edge"/>
              <c:yMode val="edge"/>
              <c:x val="5.5555585986534289E-2"/>
              <c:y val="0.327513335026670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98284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398267643860191"/>
          <c:y val="0.5656005044946476"/>
          <c:w val="0.27585691029127724"/>
          <c:h val="0.22844127914809886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  <c:userShapes r:id="rId3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19T10:01:30.545" idx="2">
    <p:pos x="5329" y="3883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19T10:17:27.755" idx="10">
    <p:pos x="5693" y="497"/>
    <p:text>лучше убрать апельсин, а лого костера поставить вниз, в угол, как я предлагала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0.59511</cdr:x>
      <cdr:y>0.29309</cdr:y>
    </cdr:from>
    <cdr:to>
      <cdr:x>0.71111</cdr:x>
      <cdr:y>0.38534</cdr:y>
    </cdr:to>
    <cdr:sp macro="" textlink="">
      <cdr:nvSpPr>
        <cdr:cNvPr id="6" name="Rounded Rectangular Callout 5"/>
        <cdr:cNvSpPr/>
      </cdr:nvSpPr>
      <cdr:spPr>
        <a:xfrm xmlns:a="http://schemas.openxmlformats.org/drawingml/2006/main">
          <a:off x="3316050" y="894734"/>
          <a:ext cx="646352" cy="281606"/>
        </a:xfrm>
        <a:prstGeom xmlns:a="http://schemas.openxmlformats.org/drawingml/2006/main" prst="wedgeRoundRectCallou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/>
            <a:t>+ 36 %</a:t>
          </a:r>
        </a:p>
      </cdr:txBody>
    </cdr:sp>
  </cdr:relSizeAnchor>
  <cdr:relSizeAnchor xmlns:cdr="http://schemas.openxmlformats.org/drawingml/2006/chartDrawing">
    <cdr:from>
      <cdr:x>0.4245</cdr:x>
      <cdr:y>0.19761</cdr:y>
    </cdr:from>
    <cdr:to>
      <cdr:x>0.5405</cdr:x>
      <cdr:y>0.28985</cdr:y>
    </cdr:to>
    <cdr:sp macro="" textlink="">
      <cdr:nvSpPr>
        <cdr:cNvPr id="7" name="Rounded Rectangular Callout 6"/>
        <cdr:cNvSpPr/>
      </cdr:nvSpPr>
      <cdr:spPr>
        <a:xfrm xmlns:a="http://schemas.openxmlformats.org/drawingml/2006/main">
          <a:off x="2365375" y="603250"/>
          <a:ext cx="646352" cy="281606"/>
        </a:xfrm>
        <a:prstGeom xmlns:a="http://schemas.openxmlformats.org/drawingml/2006/main" prst="wedgeRoundRectCallou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+ 33 %</a:t>
          </a:r>
        </a:p>
      </cdr:txBody>
    </cdr:sp>
  </cdr:relSizeAnchor>
  <cdr:relSizeAnchor xmlns:cdr="http://schemas.openxmlformats.org/drawingml/2006/chartDrawing">
    <cdr:from>
      <cdr:x>0.25185</cdr:x>
      <cdr:y>0.46906</cdr:y>
    </cdr:from>
    <cdr:to>
      <cdr:x>0.36785</cdr:x>
      <cdr:y>0.5613</cdr:y>
    </cdr:to>
    <cdr:sp macro="" textlink="">
      <cdr:nvSpPr>
        <cdr:cNvPr id="8" name="Rounded Rectangular Callout 7"/>
        <cdr:cNvSpPr/>
      </cdr:nvSpPr>
      <cdr:spPr>
        <a:xfrm xmlns:a="http://schemas.openxmlformats.org/drawingml/2006/main">
          <a:off x="1403350" y="1431925"/>
          <a:ext cx="646352" cy="281606"/>
        </a:xfrm>
        <a:prstGeom xmlns:a="http://schemas.openxmlformats.org/drawingml/2006/main" prst="wedgeRoundRectCallou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/>
            <a:t>+ 29 %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CC87D-DBDB-4B1D-A708-AF07A51D0B48}" type="datetimeFigureOut">
              <a:rPr lang="ru-RU" smtClean="0"/>
              <a:t>22.09.2016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949BE-746E-4834-A610-95C468D58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16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D21195-D145-481C-9134-C890C5489BB0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E799EB-B5E9-4DDB-ACFB-F698FE870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94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799EB-B5E9-4DDB-ACFB-F698FE87070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54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340A9-535A-4E4F-9120-FC1CC03C17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6EE79-543E-471D-9795-5BB6FFE6DC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D3D14-B5BA-46D3-823A-67FEDBB180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07490-480D-4A92-871C-5A0C919D8D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7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7A563-6153-4E2D-AE71-E7744A5842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6262D-1B28-4F0A-A57D-D1B713E4EF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0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84DC3-8A91-4C58-9FA8-9B2077E3F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A76F8-0070-40E4-B06E-52C512D7BA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3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318C-24FD-48BB-8F3C-F10D1AFF77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AAF90-9FAF-4C59-8842-D747B0C632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4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4A2FD-1CEE-4EDA-8ACD-5A2B367BCF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4CFC9-4CBB-4233-A4E5-2C37D0C3F3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1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6BFD6-C72F-4790-BFAD-24AF62E565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85D37-8578-410F-B01B-E13720DF68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2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78995-7A96-438F-A9C2-88B37B7470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FD11F-BC01-4BB3-AE8E-10EAD51A7E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1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8259B-27E6-4AD4-90FB-A3EEA9E7F5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5708-112F-48AA-9DFA-5080753CCA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2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56FB-E626-4214-8E15-1533A3645A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F7EE-5BCF-40F1-8507-84A68A6339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4393-4BC5-456E-97C6-81813FD627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3CE2A-2D81-45DF-8252-CC0DB072BD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0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2CC8C82D-5E66-4A27-B411-95B0F21BB033}" type="datetime1">
              <a:rPr lang="ru-RU" smtClean="0">
                <a:solidFill>
                  <a:prstClr val="black">
                    <a:tint val="75000"/>
                  </a:prstClr>
                </a:solidFill>
                <a:cs typeface="+mn-cs"/>
              </a:rPr>
              <a:t>22.09.2016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B9BDCAAD-5167-4259-B3EE-820B0B6D21B9}" type="slidenum">
              <a:rPr lang="ru-RU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87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comments" Target="../comments/comment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46"/>
            <a:ext cx="915352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6157443"/>
            <a:ext cx="91535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7" y="1339106"/>
            <a:ext cx="43037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3206" y="131002"/>
            <a:ext cx="7247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400" b="1" dirty="0">
                <a:latin typeface="+mn-lt"/>
              </a:rPr>
              <a:t>Косметические воски: новинки и </a:t>
            </a:r>
            <a:r>
              <a:rPr lang="ru-RU" altLang="ru-RU" sz="2400" b="1" dirty="0" smtClean="0">
                <a:latin typeface="+mn-lt"/>
              </a:rPr>
              <a:t>альтернативы 2016</a:t>
            </a:r>
            <a:endParaRPr lang="ru-RU" altLang="ru-RU" sz="24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89123" y="6187781"/>
            <a:ext cx="915352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/>
              <a:t>XII специализированная конференция</a:t>
            </a:r>
          </a:p>
          <a:p>
            <a:pPr algn="ctr"/>
            <a:r>
              <a:rPr lang="ru-RU" sz="1700" b="1" dirty="0"/>
              <a:t>"</a:t>
            </a:r>
            <a:r>
              <a:rPr lang="ru-RU" sz="1700" b="1" dirty="0" err="1"/>
              <a:t>BeautyTECH</a:t>
            </a:r>
            <a:r>
              <a:rPr lang="ru-RU" sz="1700" b="1" dirty="0"/>
              <a:t>. Инновации в производстве: сырье и технологии"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38" y="6157443"/>
            <a:ext cx="1989671" cy="695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25411"/>
            <a:ext cx="1063528" cy="5974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4053" y="5097922"/>
            <a:ext cx="8505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EC6B2F"/>
                </a:solidFill>
                <a:latin typeface="+mn-lt"/>
              </a:rPr>
              <a:t>22 - 24 </a:t>
            </a:r>
            <a:r>
              <a:rPr lang="ru-RU" dirty="0" smtClean="0">
                <a:solidFill>
                  <a:srgbClr val="EC6B2F"/>
                </a:solidFill>
                <a:latin typeface="+mn-lt"/>
              </a:rPr>
              <a:t>сентября 2016г. (г. Киев, Украина). </a:t>
            </a:r>
          </a:p>
          <a:p>
            <a:pPr algn="ctr"/>
            <a:r>
              <a:rPr lang="ru-RU" dirty="0" smtClean="0">
                <a:solidFill>
                  <a:srgbClr val="EC6B2F"/>
                </a:solidFill>
                <a:latin typeface="+mn-lt"/>
              </a:rPr>
              <a:t>Докладчик: главный технолог ООО «ТПК «</a:t>
            </a:r>
            <a:r>
              <a:rPr lang="ru-RU" dirty="0" err="1" smtClean="0">
                <a:solidFill>
                  <a:srgbClr val="EC6B2F"/>
                </a:solidFill>
                <a:latin typeface="+mn-lt"/>
              </a:rPr>
              <a:t>Леко</a:t>
            </a:r>
            <a:r>
              <a:rPr lang="ru-RU" dirty="0" smtClean="0">
                <a:solidFill>
                  <a:srgbClr val="EC6B2F"/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rgbClr val="EC6B2F"/>
                </a:solidFill>
                <a:latin typeface="+mn-lt"/>
              </a:rPr>
              <a:t>Стайл</a:t>
            </a:r>
            <a:r>
              <a:rPr lang="ru-RU" dirty="0" smtClean="0">
                <a:solidFill>
                  <a:srgbClr val="EC6B2F"/>
                </a:solidFill>
                <a:latin typeface="+mn-lt"/>
              </a:rPr>
              <a:t>» </a:t>
            </a:r>
            <a:r>
              <a:rPr lang="ru-RU" dirty="0" err="1" smtClean="0">
                <a:solidFill>
                  <a:srgbClr val="EC6B2F"/>
                </a:solidFill>
                <a:latin typeface="+mn-lt"/>
              </a:rPr>
              <a:t>Глушнев</a:t>
            </a:r>
            <a:r>
              <a:rPr lang="ru-RU" dirty="0" smtClean="0">
                <a:solidFill>
                  <a:srgbClr val="EC6B2F"/>
                </a:solidFill>
                <a:latin typeface="+mn-lt"/>
              </a:rPr>
              <a:t> И.В.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895708-112F-48AA-9DFA-5080753CCA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10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883"/>
            <a:ext cx="4877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KKH </a:t>
            </a:r>
            <a:r>
              <a:rPr lang="en-US" sz="2800" b="1" dirty="0" err="1">
                <a:solidFill>
                  <a:schemeClr val="bg1"/>
                </a:solidFill>
              </a:rPr>
              <a:t>NatWax</a:t>
            </a:r>
            <a:r>
              <a:rPr lang="en-US" sz="2800" b="1" dirty="0">
                <a:solidFill>
                  <a:schemeClr val="bg1"/>
                </a:solidFill>
              </a:rPr>
              <a:t> Alt 0155 (E00155)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412776"/>
            <a:ext cx="82622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Воск </a:t>
            </a:r>
            <a:r>
              <a:rPr lang="ru-RU" dirty="0"/>
              <a:t>от светло-желтого до желтого цвета с </a:t>
            </a:r>
            <a:r>
              <a:rPr lang="ru-RU" dirty="0" smtClean="0"/>
              <a:t>консистенцией</a:t>
            </a:r>
            <a:r>
              <a:rPr lang="ru-RU" dirty="0"/>
              <a:t>, близкой к </a:t>
            </a:r>
            <a:r>
              <a:rPr lang="ru-RU" dirty="0" err="1"/>
              <a:t>канделильскому</a:t>
            </a:r>
            <a:r>
              <a:rPr lang="ru-RU" dirty="0"/>
              <a:t> воску. Однако, в отличие от него имеет меньшую твердость. </a:t>
            </a:r>
            <a:endParaRPr lang="ru-RU" dirty="0" smtClean="0"/>
          </a:p>
          <a:p>
            <a:endParaRPr lang="ru-RU" sz="1200" dirty="0"/>
          </a:p>
          <a:p>
            <a:r>
              <a:rPr lang="ru-RU" dirty="0" smtClean="0"/>
              <a:t>С </a:t>
            </a:r>
            <a:r>
              <a:rPr lang="ru-RU" dirty="0"/>
              <a:t>более полярными маслами, особенно с касторовым, дает глянцевые, полупрозрачные гели. </a:t>
            </a:r>
            <a:endParaRPr lang="ru-RU" dirty="0" smtClean="0"/>
          </a:p>
          <a:p>
            <a:endParaRPr lang="ru-RU" sz="1200" dirty="0"/>
          </a:p>
          <a:p>
            <a:r>
              <a:rPr lang="ru-RU" dirty="0" smtClean="0"/>
              <a:t>Реологические </a:t>
            </a:r>
            <a:r>
              <a:rPr lang="ru-RU" dirty="0"/>
              <a:t>свойства гелей, </a:t>
            </a:r>
            <a:r>
              <a:rPr lang="ru-RU" dirty="0" smtClean="0"/>
              <a:t>с маслами любой полярности </a:t>
            </a:r>
            <a:r>
              <a:rPr lang="ru-RU" dirty="0"/>
              <a:t>при температурах в диапазоне 15-45 °C аналогичны гелям с </a:t>
            </a:r>
            <a:r>
              <a:rPr lang="ru-RU" dirty="0" err="1"/>
              <a:t>канделильским</a:t>
            </a:r>
            <a:r>
              <a:rPr lang="ru-RU" dirty="0"/>
              <a:t> воском. </a:t>
            </a:r>
            <a:endParaRPr lang="ru-RU" dirty="0" smtClean="0"/>
          </a:p>
          <a:p>
            <a:endParaRPr lang="ru-RU" sz="1200" dirty="0" smtClean="0"/>
          </a:p>
          <a:p>
            <a:r>
              <a:rPr lang="ru-RU" dirty="0" smtClean="0"/>
              <a:t>Сенсорные </a:t>
            </a:r>
            <a:r>
              <a:rPr lang="ru-RU" dirty="0"/>
              <a:t>свойства гелей близки к гелям с </a:t>
            </a:r>
            <a:r>
              <a:rPr lang="ru-RU" dirty="0" err="1"/>
              <a:t>канделильским</a:t>
            </a:r>
            <a:r>
              <a:rPr lang="ru-RU" dirty="0"/>
              <a:t> воском</a:t>
            </a:r>
          </a:p>
          <a:p>
            <a:endParaRPr lang="ru-RU" sz="1200" dirty="0"/>
          </a:p>
          <a:p>
            <a:r>
              <a:rPr lang="ru-RU" dirty="0"/>
              <a:t>С более полярными маслами на коже он образует однородные, гладкие, богатые, довольно плотные пленки без зернистости.</a:t>
            </a:r>
          </a:p>
          <a:p>
            <a:endParaRPr lang="ru-RU" sz="1200" dirty="0"/>
          </a:p>
          <a:p>
            <a:r>
              <a:rPr lang="ru-RU" dirty="0"/>
              <a:t>С менее полярными маслами гладкие, мягкие, легкие, однородные, маслянистые пленки.</a:t>
            </a:r>
          </a:p>
        </p:txBody>
      </p:sp>
      <p:pic>
        <p:nvPicPr>
          <p:cNvPr id="8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2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11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32883"/>
            <a:ext cx="6328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Сравнительные характеристики восков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358646"/>
              </p:ext>
            </p:extLst>
          </p:nvPr>
        </p:nvGraphicFramePr>
        <p:xfrm>
          <a:off x="196937" y="1556792"/>
          <a:ext cx="8763001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273"/>
                <a:gridCol w="1340959"/>
                <a:gridCol w="1923079"/>
                <a:gridCol w="1819129"/>
                <a:gridCol w="1966561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65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65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Канделильский воск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65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KKH NatWax Alt 0154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65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KKH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NatWax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Alt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0155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65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INCI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Euphorbia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Cerifera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Wax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C18-36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acid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glycol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ester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Oryza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Sativa (Rice) Bran Wax, C30-45 Olefin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CAS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№: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8006-44-8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94944-95-3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8016-60-2, 222400-22-8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Цвет: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Желтый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Светло-желтый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От светло-желтого до желтого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Описание: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Хлопья, пастилы, порошок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Пастилы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Пастилы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Температура застывания: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68-73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Температура каплепадения: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68 – 73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Кислотное число: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mg KOH/g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12-22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Число омыления: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mg KOH/g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43-65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174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Пенетрация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dmm 25 </a:t>
                      </a:r>
                      <a:r>
                        <a:rPr lang="en-US" sz="14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0,0 -2,0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Упаковка: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Мешок 25 кг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Мешок 20 кг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Мешок 20 кг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Цена (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ориентир.):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Евро/кг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ок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. 28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ок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. 15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ок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. 17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12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808071"/>
            <a:ext cx="4778829" cy="54530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00" y="2967335"/>
            <a:ext cx="8196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Оба воска получены из натурального сырья. Поэтому могут быть использованы в натуральных концепциях.</a:t>
            </a:r>
          </a:p>
        </p:txBody>
      </p:sp>
      <p:pic>
        <p:nvPicPr>
          <p:cNvPr id="8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0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76" y="1416361"/>
            <a:ext cx="2657475" cy="17811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95800" y="38128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Тогда мы настоятельно рекомендуем тщательно проверить обе альтернативы, чтобы обеспечить лидерство своему производству.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7681" y="18735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 не готовы мириться перебоям с поставками </a:t>
            </a:r>
            <a:r>
              <a:rPr lang="ru-RU" dirty="0" err="1"/>
              <a:t>канделильского</a:t>
            </a:r>
            <a:r>
              <a:rPr lang="ru-RU" dirty="0"/>
              <a:t> воска?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7" y="2985397"/>
            <a:ext cx="3185168" cy="238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3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14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8935" y="111879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Рисунок 5" descr="aleksandr_doodko_shutterstock_71188714_0.jpg"/>
          <p:cNvPicPr>
            <a:picLocks noChangeAspect="1"/>
          </p:cNvPicPr>
          <p:nvPr/>
        </p:nvPicPr>
        <p:blipFill rotWithShape="1">
          <a:blip r:embed="rId4" cstate="print"/>
          <a:srcRect r="16289"/>
          <a:stretch/>
        </p:blipFill>
        <p:spPr>
          <a:xfrm>
            <a:off x="6371184" y="2477796"/>
            <a:ext cx="2772816" cy="361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236" y="1108361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INCI</a:t>
            </a:r>
            <a:r>
              <a:rPr lang="ru-RU" dirty="0" smtClean="0">
                <a:latin typeface="+mn-lt"/>
              </a:rPr>
              <a:t>: Cetearyl Alcohol (and) </a:t>
            </a:r>
            <a:r>
              <a:rPr lang="ru-RU" dirty="0" err="1" smtClean="0">
                <a:latin typeface="+mn-lt"/>
              </a:rPr>
              <a:t>Behentrimonium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Methosulfate</a:t>
            </a:r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ru-RU" b="1" dirty="0">
                <a:latin typeface="+mn-lt"/>
              </a:rPr>
              <a:t>Внешний вид: </a:t>
            </a:r>
            <a:r>
              <a:rPr lang="ru-RU" dirty="0">
                <a:latin typeface="+mn-lt"/>
              </a:rPr>
              <a:t>гранулы от бесцветного до белого цвета</a:t>
            </a:r>
            <a:br>
              <a:rPr lang="ru-RU" dirty="0">
                <a:latin typeface="+mn-lt"/>
              </a:rPr>
            </a:br>
            <a:r>
              <a:rPr lang="ru-RU" b="1" dirty="0">
                <a:latin typeface="+mn-lt"/>
              </a:rPr>
              <a:t>Интервал плавления: </a:t>
            </a:r>
            <a:r>
              <a:rPr lang="ru-RU" dirty="0">
                <a:latin typeface="+mn-lt"/>
              </a:rPr>
              <a:t>60-70</a:t>
            </a:r>
            <a:r>
              <a:rPr lang="ru-RU" baseline="30000" dirty="0">
                <a:latin typeface="+mn-lt"/>
              </a:rPr>
              <a:t>о</a:t>
            </a:r>
            <a:r>
              <a:rPr lang="ru-RU" dirty="0">
                <a:latin typeface="+mn-lt"/>
              </a:rPr>
              <a:t>С</a:t>
            </a:r>
          </a:p>
          <a:p>
            <a:r>
              <a:rPr lang="en-US" b="1" dirty="0">
                <a:latin typeface="+mn-lt"/>
              </a:rPr>
              <a:t>pH 1% </a:t>
            </a:r>
            <a:r>
              <a:rPr lang="ru-RU" b="1" dirty="0">
                <a:latin typeface="+mn-lt"/>
              </a:rPr>
              <a:t>дисперсии:</a:t>
            </a:r>
            <a:r>
              <a:rPr lang="ru-RU" dirty="0">
                <a:latin typeface="+mn-lt"/>
              </a:rPr>
              <a:t> 6,0 – 7,0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ru-RU" b="1" dirty="0">
                <a:latin typeface="+mn-lt"/>
              </a:rPr>
              <a:t>Содержание активного вещества: </a:t>
            </a:r>
            <a:r>
              <a:rPr lang="ru-RU" dirty="0">
                <a:latin typeface="+mn-lt"/>
              </a:rPr>
              <a:t>25%.</a:t>
            </a:r>
          </a:p>
          <a:p>
            <a:endParaRPr lang="ru-RU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236" y="3355130"/>
            <a:ext cx="8604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n-lt"/>
              </a:rPr>
              <a:t>Основные функции: </a:t>
            </a:r>
            <a:endParaRPr lang="en-US" b="1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Эмульгатор</a:t>
            </a:r>
            <a:endParaRPr lang="en-US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err="1" smtClean="0">
                <a:latin typeface="+mn-lt"/>
              </a:rPr>
              <a:t>Солюбилизатор</a:t>
            </a:r>
            <a:endParaRPr lang="en-US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>
                <a:latin typeface="+mn-lt"/>
              </a:rPr>
              <a:t>К</a:t>
            </a:r>
            <a:r>
              <a:rPr lang="ru-RU" dirty="0" smtClean="0">
                <a:latin typeface="+mn-lt"/>
              </a:rPr>
              <a:t>ондиционер</a:t>
            </a:r>
            <a:endParaRPr lang="en-US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Улучшает </a:t>
            </a:r>
            <a:r>
              <a:rPr lang="ru-RU" dirty="0" err="1" smtClean="0">
                <a:latin typeface="+mn-lt"/>
              </a:rPr>
              <a:t>расчесываемость</a:t>
            </a:r>
            <a:r>
              <a:rPr lang="ru-RU" dirty="0" smtClean="0">
                <a:latin typeface="+mn-lt"/>
              </a:rPr>
              <a:t> влажных и сухих волос</a:t>
            </a:r>
            <a:endParaRPr lang="en-US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Придает пене </a:t>
            </a:r>
            <a:r>
              <a:rPr lang="ru-RU" dirty="0" err="1" smtClean="0">
                <a:latin typeface="+mn-lt"/>
              </a:rPr>
              <a:t>кремистость</a:t>
            </a:r>
            <a:r>
              <a:rPr lang="ru-RU" dirty="0" smtClean="0">
                <a:latin typeface="+mn-lt"/>
              </a:rPr>
              <a:t> и насыщенность.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8935" y="6242377"/>
            <a:ext cx="1659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IBT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pic>
        <p:nvPicPr>
          <p:cNvPr id="11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15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512" y="132883"/>
            <a:ext cx="47736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7" y="5024076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n-lt"/>
              </a:rPr>
              <a:t>Стандартный процент ввода: </a:t>
            </a:r>
            <a:r>
              <a:rPr lang="ru-RU" sz="2000" dirty="0" smtClean="0">
                <a:latin typeface="+mn-lt"/>
              </a:rPr>
              <a:t>1 - 5 %. </a:t>
            </a:r>
          </a:p>
          <a:p>
            <a:r>
              <a:rPr lang="ru-RU" sz="2000" dirty="0" smtClean="0">
                <a:latin typeface="+mn-lt"/>
              </a:rPr>
              <a:t>При вводе 3 - 5 % дает густые кремообразные эмульсии.</a:t>
            </a:r>
            <a:endParaRPr lang="ru-RU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7" y="1875351"/>
            <a:ext cx="5544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Применение: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Кондиционеры для волос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Шампуни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Маски и сыворотки для волос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Солнцезащитная косметика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Тушь для ресниц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Релаксеры</a:t>
            </a:r>
            <a:endParaRPr lang="ru-RU" dirty="0">
              <a:latin typeface="+mn-lt"/>
            </a:endParaRPr>
          </a:p>
        </p:txBody>
      </p:sp>
      <p:pic>
        <p:nvPicPr>
          <p:cNvPr id="8" name="Picture 2" descr="http://bodyxbeauty.com/wp-content/uploads/2015/08/Hair-Care-Tips-for-Indian-Women.jpg?2409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37" y="1268760"/>
            <a:ext cx="4144021" cy="30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6242377"/>
            <a:ext cx="1659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IBT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16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2074" y="133081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074" y="1402898"/>
            <a:ext cx="7776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INCI</a:t>
            </a:r>
            <a:r>
              <a:rPr lang="ru-RU" dirty="0" smtClean="0">
                <a:latin typeface="+mn-lt"/>
              </a:rPr>
              <a:t>: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Cetearyl</a:t>
            </a:r>
            <a:r>
              <a:rPr lang="en-US" dirty="0" smtClean="0">
                <a:latin typeface="+mn-lt"/>
              </a:rPr>
              <a:t> Alcohol, </a:t>
            </a:r>
            <a:r>
              <a:rPr lang="en-US" dirty="0" err="1" smtClean="0">
                <a:latin typeface="+mn-lt"/>
              </a:rPr>
              <a:t>Behentrimonium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Methosulfate</a:t>
            </a:r>
            <a:r>
              <a:rPr lang="en-US" dirty="0" smtClean="0">
                <a:latin typeface="+mn-lt"/>
              </a:rPr>
              <a:t>, Bis-PEG-18 Methyl Ether Dimethyl </a:t>
            </a:r>
            <a:r>
              <a:rPr lang="en-US" dirty="0" err="1" smtClean="0">
                <a:latin typeface="+mn-lt"/>
              </a:rPr>
              <a:t>Silane</a:t>
            </a: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ru-RU" b="1" dirty="0" smtClean="0">
                <a:latin typeface="+mn-lt"/>
              </a:rPr>
              <a:t>Внешний вид: </a:t>
            </a:r>
            <a:r>
              <a:rPr lang="ru-RU" dirty="0" smtClean="0">
                <a:latin typeface="+mn-lt"/>
              </a:rPr>
              <a:t>гранулы от бесцветного до белого цвета</a:t>
            </a:r>
            <a:endParaRPr lang="en-US" dirty="0" smtClean="0">
              <a:latin typeface="+mn-lt"/>
            </a:endParaRPr>
          </a:p>
          <a:p>
            <a:endParaRPr lang="ru-RU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ru-RU" b="1" dirty="0" smtClean="0">
                <a:latin typeface="+mn-lt"/>
              </a:rPr>
              <a:t>Основные функции: </a:t>
            </a:r>
            <a:endParaRPr lang="en-US" b="1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Эмульгатор</a:t>
            </a:r>
            <a:endParaRPr lang="en-US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Загуститель</a:t>
            </a:r>
            <a:endParaRPr lang="en-US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err="1" smtClean="0">
                <a:latin typeface="+mn-lt"/>
              </a:rPr>
              <a:t>Солюбилизатор</a:t>
            </a:r>
            <a:endParaRPr lang="en-US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Кондиционер</a:t>
            </a:r>
          </a:p>
          <a:p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 smtClean="0">
              <a:latin typeface="+mn-lt"/>
            </a:endParaRPr>
          </a:p>
          <a:p>
            <a:endParaRPr lang="ru-RU" dirty="0">
              <a:latin typeface="+mn-lt"/>
            </a:endParaRPr>
          </a:p>
        </p:txBody>
      </p:sp>
      <p:pic>
        <p:nvPicPr>
          <p:cNvPr id="7" name="Picture 4" descr="http://www.eat-halal.com/wp-content/uploads/2014/01/dubai-showcasing-soaps-detergents-cosmetics-hair-care-industry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69" y="2996952"/>
            <a:ext cx="5285431" cy="30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074" y="6242377"/>
            <a:ext cx="201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STMS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9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17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132883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358" y="2204864"/>
            <a:ext cx="504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Преимущества по сравнению с </a:t>
            </a:r>
            <a:r>
              <a:rPr lang="en-US" sz="2000" b="1" dirty="0" smtClean="0">
                <a:latin typeface="+mn-lt"/>
              </a:rPr>
              <a:t>Kostol IBT: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endParaRPr lang="en-US" sz="2000" b="1" dirty="0" smtClean="0">
              <a:latin typeface="+mn-lt"/>
            </a:endParaRP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2000" dirty="0" smtClean="0">
                <a:latin typeface="+mn-lt"/>
              </a:rPr>
              <a:t>Более насыщенная сенсорика и текстура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2000" dirty="0" smtClean="0">
                <a:latin typeface="+mn-lt"/>
              </a:rPr>
              <a:t>Лучшее распределение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2000" dirty="0" smtClean="0">
                <a:latin typeface="+mn-lt"/>
              </a:rPr>
              <a:t>Улучшенное пленкообразование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2000" dirty="0" smtClean="0">
                <a:latin typeface="+mn-lt"/>
              </a:rPr>
              <a:t>Улучшенная </a:t>
            </a:r>
            <a:r>
              <a:rPr lang="ru-RU" sz="2000" dirty="0" err="1" smtClean="0">
                <a:latin typeface="+mn-lt"/>
              </a:rPr>
              <a:t>расчесываемость</a:t>
            </a:r>
            <a:r>
              <a:rPr lang="ru-RU" sz="2000" dirty="0" smtClean="0">
                <a:latin typeface="+mn-lt"/>
              </a:rPr>
              <a:t> влажных и сухих волос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sz="2000" dirty="0" smtClean="0">
                <a:latin typeface="+mn-lt"/>
              </a:rPr>
              <a:t>Более </a:t>
            </a:r>
            <a:r>
              <a:rPr lang="ru-RU" sz="2000" dirty="0" err="1" smtClean="0">
                <a:latin typeface="+mn-lt"/>
              </a:rPr>
              <a:t>кремистая</a:t>
            </a:r>
            <a:r>
              <a:rPr lang="ru-RU" sz="2000" dirty="0" smtClean="0">
                <a:latin typeface="+mn-lt"/>
              </a:rPr>
              <a:t> пена в шампунях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797" y="5055162"/>
            <a:ext cx="2383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+mn-lt"/>
              </a:rPr>
              <a:t>Процент ввода: </a:t>
            </a:r>
            <a:r>
              <a:rPr lang="ru-RU" dirty="0">
                <a:latin typeface="+mn-lt"/>
              </a:rPr>
              <a:t>до 6%</a:t>
            </a:r>
          </a:p>
        </p:txBody>
      </p:sp>
      <p:pic>
        <p:nvPicPr>
          <p:cNvPr id="8" name="Picture 2" descr="http://cosmouk.cdnds.net/cm/14/30/53d2bbaa7fce6_-_pic-percent201-percent20creme-percent20hair-percent20treatment-percent20beauty-percent20and-percent20backpack-percent20171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4"/>
            <a:ext cx="2528530" cy="332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20480"/>
            <a:ext cx="201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STMS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18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1" y="132883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851179"/>
              </p:ext>
            </p:extLst>
          </p:nvPr>
        </p:nvGraphicFramePr>
        <p:xfrm>
          <a:off x="251521" y="1398374"/>
          <a:ext cx="8640958" cy="4262874"/>
        </p:xfrm>
        <a:graphic>
          <a:graphicData uri="http://schemas.openxmlformats.org/drawingml/2006/table">
            <a:tbl>
              <a:tblPr/>
              <a:tblGrid>
                <a:gridCol w="2046181"/>
                <a:gridCol w="4290522"/>
                <a:gridCol w="1222409"/>
                <a:gridCol w="1081846"/>
              </a:tblGrid>
              <a:tr h="4051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Ingredient Trade Name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INCI name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529-10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Siliconyl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IBT,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483-20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Kostol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IBT,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Phase A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Deionized Water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46.4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46.4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Celquat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SC-230M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Polyquaternium-10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Glycerin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Glycerin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Stepan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Mild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PCL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Arial"/>
                        </a:rPr>
                        <a:t>Sodium Methyl-2 </a:t>
                      </a:r>
                      <a:r>
                        <a:rPr lang="en-US" sz="1400" dirty="0" err="1">
                          <a:latin typeface="Calibri"/>
                          <a:ea typeface="Times New Roman"/>
                          <a:cs typeface="Arial"/>
                        </a:rPr>
                        <a:t>Sulfolaurate</a:t>
                      </a:r>
                      <a:r>
                        <a:rPr lang="en-US" sz="1400" dirty="0">
                          <a:latin typeface="Calibri"/>
                          <a:ea typeface="Times New Roman"/>
                          <a:cs typeface="Arial"/>
                        </a:rPr>
                        <a:t>, Disodium 2-Sulfolaurate, Sodium Lauryl </a:t>
                      </a:r>
                      <a:r>
                        <a:rPr lang="en-US" sz="1400" dirty="0" err="1">
                          <a:latin typeface="Calibri"/>
                          <a:ea typeface="Times New Roman"/>
                          <a:cs typeface="Arial"/>
                        </a:rPr>
                        <a:t>Sulfoacetate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Mirataine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BET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C-30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Cocamidopropyl Betaine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endParaRPr lang="ru-RU" sz="1400" dirty="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Phase B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7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Siliconyl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IBT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Cetearyl Alcohol, Behentrimonium Methosulfate, Bis-PEG-18 Methyl Ether Dimethyl Silane 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Kostol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IBT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Cetearyl Alcohol, Behentrimonium Methosulfate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Glycol </a:t>
                      </a: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Distearate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Glycol Distearate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Phase C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Optiphen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Phenoxyethanol, Caprylyl glycol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75656" y="899428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Mild Conditioning Shampoo Formulas: 529-10 and 483-20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220480"/>
            <a:ext cx="201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STMS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4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19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132883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98984"/>
              </p:ext>
            </p:extLst>
          </p:nvPr>
        </p:nvGraphicFramePr>
        <p:xfrm>
          <a:off x="251520" y="1519881"/>
          <a:ext cx="8640960" cy="3997351"/>
        </p:xfrm>
        <a:graphic>
          <a:graphicData uri="http://schemas.openxmlformats.org/drawingml/2006/table">
            <a:tbl>
              <a:tblPr/>
              <a:tblGrid>
                <a:gridCol w="2286398"/>
                <a:gridCol w="3978298"/>
                <a:gridCol w="1152128"/>
                <a:gridCol w="1224136"/>
              </a:tblGrid>
              <a:tr h="249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Ingredient Trade Name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INCI name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529-1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Siliconyl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IBT,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483-2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Kostol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IBT,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60C"/>
                    </a:solidFill>
                  </a:tcPr>
                </a:tc>
              </a:tr>
              <a:tr h="249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Phase A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Deionized Water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89.9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89.9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Celquat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SC-230M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Polyquaternium-10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0.5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42">
                <a:tc>
                  <a:txBody>
                    <a:bodyPr/>
                    <a:lstStyle/>
                    <a:p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Phase B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5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Siliconyl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IBT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Cetearyl Alcohol,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Behentrimonium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Methosulfate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Bis-PEG-18 Methyl Ether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Dimethyl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Silane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Kostol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IBT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Cetearyl Alcohol, Behentrimonium Methosulfate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Cetyl Stearyl Alcohol 50/50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Cetearyl Alcohol 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Phase C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Optiphen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Phenoxyethanol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Caprylyl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glycol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0.6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0.6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63688" y="969768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itchFamily="18" charset="0"/>
              </a:rPr>
              <a:t>Simple Conditioner Formulas: 529-1 and 483-2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220480"/>
            <a:ext cx="201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STMS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9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520" y="132883"/>
            <a:ext cx="4188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Портфолио </a:t>
            </a:r>
            <a:r>
              <a:rPr lang="en-US" altLang="ru-RU" sz="2800" b="1" dirty="0" err="1" smtClean="0">
                <a:solidFill>
                  <a:schemeClr val="bg1"/>
                </a:solidFill>
                <a:latin typeface="+mn-lt"/>
              </a:rPr>
              <a:t>Koster</a:t>
            </a:r>
            <a:r>
              <a:rPr lang="en-US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ru-RU" sz="2800" b="1" dirty="0" err="1" smtClean="0">
                <a:solidFill>
                  <a:schemeClr val="bg1"/>
                </a:solidFill>
                <a:latin typeface="+mn-lt"/>
              </a:rPr>
              <a:t>Keunen</a:t>
            </a:r>
            <a:endParaRPr lang="ru-RU" altLang="ru-RU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 descr="http://imageshotfrogus.blob.core.windows.net/companies/Koster-Keunen_25992488/images/Koster-Keunen_25992488_872153_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3173743" cy="95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360040" y="2250356"/>
            <a:ext cx="8460432" cy="37709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u="sng" dirty="0" smtClean="0"/>
              <a:t>Натуральные воски</a:t>
            </a:r>
            <a:r>
              <a:rPr lang="nl-NL" sz="1800" dirty="0" smtClean="0"/>
              <a:t>		</a:t>
            </a:r>
            <a:r>
              <a:rPr lang="ru-RU" sz="1800" dirty="0" smtClean="0"/>
              <a:t>              </a:t>
            </a:r>
            <a:r>
              <a:rPr lang="ru-RU" sz="1800" b="1" u="sng" dirty="0" smtClean="0"/>
              <a:t>Коллекция восков </a:t>
            </a:r>
            <a:r>
              <a:rPr lang="nl-NL" sz="1800" b="1" u="sng" dirty="0" smtClean="0"/>
              <a:t>Kesterwax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smtClean="0"/>
              <a:t>Пчелиный </a:t>
            </a:r>
            <a:r>
              <a:rPr lang="nl-NL" sz="1800" dirty="0" smtClean="0"/>
              <a:t>		</a:t>
            </a:r>
            <a:r>
              <a:rPr lang="ru-RU" sz="1800" dirty="0" smtClean="0"/>
              <a:t>                    </a:t>
            </a:r>
            <a:r>
              <a:rPr lang="en-US" sz="1800" dirty="0" smtClean="0"/>
              <a:t>            </a:t>
            </a:r>
            <a:r>
              <a:rPr lang="nl-NL" sz="1800" dirty="0" smtClean="0"/>
              <a:t>K82P / K80H / K82D / K30G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err="1" smtClean="0"/>
              <a:t>Канделилльский</a:t>
            </a:r>
            <a:r>
              <a:rPr lang="nl-NL" sz="1800" dirty="0" smtClean="0"/>
              <a:t> </a:t>
            </a:r>
            <a:r>
              <a:rPr lang="ru-RU" sz="1800" dirty="0" smtClean="0"/>
              <a:t> 		</a:t>
            </a:r>
            <a:r>
              <a:rPr lang="nl-NL" sz="1800" dirty="0" smtClean="0"/>
              <a:t>	               K62 / Kostene C30 /  K82P-VS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err="1" smtClean="0"/>
              <a:t>Карнаубский</a:t>
            </a:r>
            <a:r>
              <a:rPr lang="nl-NL" sz="1800" dirty="0" smtClean="0"/>
              <a:t>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err="1" smtClean="0"/>
              <a:t>Подсолненчника</a:t>
            </a:r>
            <a:r>
              <a:rPr lang="nl-NL" sz="1800" dirty="0" smtClean="0"/>
              <a:t> 			               </a:t>
            </a:r>
            <a:r>
              <a:rPr lang="ru-RU" sz="1800" b="1" u="sng" dirty="0" smtClean="0"/>
              <a:t>Дериваты</a:t>
            </a:r>
            <a:endParaRPr lang="nl-NL" sz="1800" b="1" u="sng" dirty="0" smtClean="0"/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smtClean="0"/>
              <a:t>Рисовых отрубей</a:t>
            </a:r>
            <a:r>
              <a:rPr lang="nl-NL" sz="1800" dirty="0" smtClean="0"/>
              <a:t>			               Cera Bellina / BW Ester BW 67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smtClean="0"/>
              <a:t>Кожуры лимона</a:t>
            </a:r>
            <a:r>
              <a:rPr lang="nl-NL" sz="1800" dirty="0" smtClean="0"/>
              <a:t>			               PEG-8 Beeswax / PEG-12 Carnauba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smtClean="0"/>
              <a:t>Кожуры апельсина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smtClean="0"/>
              <a:t>Цветочные воски</a:t>
            </a:r>
            <a:r>
              <a:rPr lang="nl-NL" sz="1800" dirty="0" smtClean="0"/>
              <a:t>			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ru-RU" sz="18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dirty="0" smtClean="0"/>
              <a:t>Коллекция восковых эмульсий </a:t>
            </a:r>
            <a:r>
              <a:rPr lang="nl-NL" sz="1800" b="1" u="sng" dirty="0" smtClean="0"/>
              <a:t>Koster Milk</a:t>
            </a:r>
            <a:r>
              <a:rPr lang="ru-RU" sz="1800" b="1" u="sng" dirty="0" smtClean="0"/>
              <a:t> </a:t>
            </a:r>
            <a:r>
              <a:rPr lang="ru-RU" sz="1800" b="1" dirty="0" smtClean="0"/>
              <a:t>   </a:t>
            </a:r>
            <a:r>
              <a:rPr lang="ru-RU" sz="1800" b="1" u="sng" dirty="0" smtClean="0"/>
              <a:t>Церезины</a:t>
            </a:r>
            <a:r>
              <a:rPr lang="nl-NL" sz="1800" b="1" u="sng" dirty="0"/>
              <a:t>, </a:t>
            </a:r>
            <a:r>
              <a:rPr lang="ru-RU" sz="1800" b="1" u="sng" dirty="0"/>
              <a:t>Озокериты</a:t>
            </a:r>
            <a:r>
              <a:rPr lang="nl-NL" sz="1800" b="1" u="sng" dirty="0"/>
              <a:t> </a:t>
            </a:r>
            <a:r>
              <a:rPr lang="ru-RU" sz="1800" b="1" u="sng" dirty="0"/>
              <a:t>и </a:t>
            </a:r>
            <a:r>
              <a:rPr lang="ru-RU" sz="1800" b="1" u="sng" dirty="0" err="1"/>
              <a:t>Микровоски</a:t>
            </a:r>
            <a:endParaRPr lang="nl-NL" sz="1800" b="1" dirty="0"/>
          </a:p>
          <a:p>
            <a:pPr marL="0" indent="0">
              <a:spcBef>
                <a:spcPts val="0"/>
              </a:spcBef>
              <a:buNone/>
              <a:defRPr/>
            </a:pPr>
            <a:endParaRPr lang="ru-RU" sz="1800" b="1" u="sng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b="1" u="sng" dirty="0" smtClean="0"/>
              <a:t>Гранулы </a:t>
            </a:r>
            <a:r>
              <a:rPr lang="ru-RU" sz="1800" b="1" u="sng" dirty="0"/>
              <a:t>натуральных </a:t>
            </a:r>
            <a:r>
              <a:rPr lang="ru-RU" sz="1800" b="1" u="sng" dirty="0" err="1" smtClean="0"/>
              <a:t>эксфолиантов</a:t>
            </a:r>
            <a:r>
              <a:rPr lang="ru-RU" sz="1800" b="1" dirty="0" smtClean="0"/>
              <a:t>               </a:t>
            </a:r>
            <a:r>
              <a:rPr lang="ru-RU" sz="1800" b="1" u="sng" dirty="0" smtClean="0"/>
              <a:t>Синтетические </a:t>
            </a:r>
            <a:r>
              <a:rPr lang="ru-RU" sz="1800" b="1" u="sng" dirty="0"/>
              <a:t>заменители пчелиного </a:t>
            </a:r>
            <a:r>
              <a:rPr lang="en-US" sz="1800" b="1" u="sng" dirty="0"/>
              <a:t/>
            </a:r>
            <a:br>
              <a:rPr lang="en-US" sz="1800" b="1" u="sng" dirty="0"/>
            </a:br>
            <a:r>
              <a:rPr lang="ru-RU" sz="1800" b="1" dirty="0" smtClean="0"/>
              <a:t>                                                                                    </a:t>
            </a:r>
            <a:r>
              <a:rPr lang="ru-RU" sz="1800" b="1" u="sng" dirty="0" smtClean="0"/>
              <a:t>воска</a:t>
            </a:r>
            <a:endParaRPr lang="nl-NL" sz="1800" b="1" u="sng" dirty="0"/>
          </a:p>
          <a:p>
            <a:pPr marL="0" indent="0">
              <a:spcBef>
                <a:spcPts val="0"/>
              </a:spcBef>
              <a:buNone/>
              <a:defRPr/>
            </a:pPr>
            <a:endParaRPr lang="nl-NL" sz="1800" b="1" dirty="0"/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nl-NL" sz="1800" dirty="0" smtClean="0"/>
          </a:p>
          <a:p>
            <a:pPr marL="0" indent="0">
              <a:buFont typeface="Arial" charset="0"/>
              <a:buNone/>
              <a:defRPr/>
            </a:pPr>
            <a:endParaRPr lang="nl-NL" sz="1800" dirty="0" smtClean="0"/>
          </a:p>
          <a:p>
            <a:pPr marL="0" indent="0">
              <a:buFont typeface="Arial" charset="0"/>
              <a:buNone/>
              <a:defRPr/>
            </a:pPr>
            <a:r>
              <a:rPr lang="nl-NL" sz="1800" dirty="0" smtClean="0"/>
              <a:t>										</a:t>
            </a:r>
            <a:endParaRPr lang="nl-NL" sz="1800" b="1" dirty="0" smtClean="0"/>
          </a:p>
          <a:p>
            <a:pPr marL="0" indent="0">
              <a:buFont typeface="Arial" charset="0"/>
              <a:buNone/>
              <a:defRPr/>
            </a:pPr>
            <a:r>
              <a:rPr lang="nl-NL" sz="1800" dirty="0" smtClean="0"/>
              <a:t>							 	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1800" dirty="0" smtClean="0"/>
              <a:t>	</a:t>
            </a:r>
            <a:endParaRPr lang="nl-NL" sz="1800" u="sng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nl-NL" sz="1800" dirty="0" smtClean="0"/>
              <a:t>				</a:t>
            </a:r>
          </a:p>
          <a:p>
            <a:pPr marL="0" indent="0">
              <a:buFont typeface="Arial" charset="0"/>
              <a:buNone/>
              <a:defRPr/>
            </a:pPr>
            <a:r>
              <a:rPr lang="nl-NL" sz="1800" dirty="0" smtClean="0"/>
              <a:t>	</a:t>
            </a:r>
          </a:p>
          <a:p>
            <a:pPr marL="0" indent="0">
              <a:buFont typeface="Arial" charset="0"/>
              <a:buNone/>
              <a:defRPr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1960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20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132883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Chart 18"/>
          <p:cNvGraphicFramePr/>
          <p:nvPr>
            <p:extLst>
              <p:ext uri="{D42A27DB-BD31-4B8C-83A1-F6EECF244321}">
                <p14:modId xmlns:p14="http://schemas.microsoft.com/office/powerpoint/2010/main" val="3339047856"/>
              </p:ext>
            </p:extLst>
          </p:nvPr>
        </p:nvGraphicFramePr>
        <p:xfrm>
          <a:off x="-36512" y="1340768"/>
          <a:ext cx="8854319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6092" y="5325446"/>
            <a:ext cx="807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Лучшее кондиционирование, распределение, сенсорика!</a:t>
            </a:r>
            <a:endParaRPr lang="ru-RU" b="1" dirty="0">
              <a:latin typeface="+mn-lt"/>
            </a:endParaRPr>
          </a:p>
        </p:txBody>
      </p:sp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42377"/>
            <a:ext cx="201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STMS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21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132883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Chart 16"/>
          <p:cNvGraphicFramePr/>
          <p:nvPr>
            <p:extLst>
              <p:ext uri="{D42A27DB-BD31-4B8C-83A1-F6EECF244321}">
                <p14:modId xmlns:p14="http://schemas.microsoft.com/office/powerpoint/2010/main" val="3757833578"/>
              </p:ext>
            </p:extLst>
          </p:nvPr>
        </p:nvGraphicFramePr>
        <p:xfrm>
          <a:off x="575556" y="1124744"/>
          <a:ext cx="7992888" cy="404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2620" y="5397454"/>
            <a:ext cx="8078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Лучшее кондиционирование, распределение, сенсорика!</a:t>
            </a:r>
            <a:endParaRPr lang="ru-RU" sz="2000" b="1" dirty="0">
              <a:latin typeface="+mn-lt"/>
            </a:endParaRPr>
          </a:p>
        </p:txBody>
      </p:sp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242377"/>
            <a:ext cx="201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STMS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22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133386"/>
            <a:ext cx="4873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Воски для ухода за 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волосами</a:t>
            </a:r>
            <a:endParaRPr lang="ru-RU" altLang="ru-RU" sz="2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Chart 20"/>
          <p:cNvGraphicFramePr/>
          <p:nvPr>
            <p:extLst>
              <p:ext uri="{D42A27DB-BD31-4B8C-83A1-F6EECF244321}">
                <p14:modId xmlns:p14="http://schemas.microsoft.com/office/powerpoint/2010/main" val="3281639362"/>
              </p:ext>
            </p:extLst>
          </p:nvPr>
        </p:nvGraphicFramePr>
        <p:xfrm>
          <a:off x="1266776" y="1196752"/>
          <a:ext cx="662473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13124" y="5210335"/>
            <a:ext cx="493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Более объемная, насыщенная пена!</a:t>
            </a:r>
            <a:endParaRPr lang="ru-RU" b="1" dirty="0">
              <a:latin typeface="+mn-lt"/>
            </a:endParaRPr>
          </a:p>
        </p:txBody>
      </p:sp>
      <p:pic>
        <p:nvPicPr>
          <p:cNvPr id="8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6242377"/>
            <a:ext cx="2019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800" b="1" dirty="0" err="1">
                <a:solidFill>
                  <a:schemeClr val="bg1"/>
                </a:solidFill>
              </a:rPr>
              <a:t>Kostol</a:t>
            </a:r>
            <a:r>
              <a:rPr lang="en-US" altLang="ru-RU" sz="2800" b="1" dirty="0">
                <a:solidFill>
                  <a:schemeClr val="bg1"/>
                </a:solidFill>
              </a:rPr>
              <a:t> STMS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50" y="1400369"/>
            <a:ext cx="388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жасмина, </a:t>
            </a:r>
          </a:p>
          <a:p>
            <a:r>
              <a:rPr lang="ru-RU" dirty="0" smtClean="0"/>
              <a:t>- гвоздики, </a:t>
            </a:r>
          </a:p>
          <a:p>
            <a:r>
              <a:rPr lang="ru-RU" dirty="0" smtClean="0"/>
              <a:t>- розы,  </a:t>
            </a:r>
          </a:p>
          <a:p>
            <a:r>
              <a:rPr lang="ru-RU" dirty="0" smtClean="0"/>
              <a:t>- мимозы, </a:t>
            </a:r>
          </a:p>
          <a:p>
            <a:r>
              <a:rPr lang="ru-RU" dirty="0" smtClean="0"/>
              <a:t>- лотоса, 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нероли</a:t>
            </a:r>
            <a:r>
              <a:rPr lang="ru-RU" dirty="0" smtClean="0"/>
              <a:t>, </a:t>
            </a:r>
          </a:p>
          <a:p>
            <a:r>
              <a:rPr lang="ru-RU" dirty="0" smtClean="0"/>
              <a:t>- лаванды, </a:t>
            </a:r>
          </a:p>
          <a:p>
            <a:r>
              <a:rPr lang="ru-RU" dirty="0" smtClean="0"/>
              <a:t>- апельсиновой и лимонной кожуры </a:t>
            </a:r>
          </a:p>
          <a:p>
            <a:r>
              <a:rPr lang="ru-RU" dirty="0" smtClean="0"/>
              <a:t>   и др.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050" y="3939353"/>
            <a:ext cx="24574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Содержат: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каротиноиды</a:t>
            </a:r>
            <a:r>
              <a:rPr lang="ru-RU" dirty="0" smtClean="0"/>
              <a:t>, </a:t>
            </a:r>
          </a:p>
          <a:p>
            <a:r>
              <a:rPr lang="ru-RU" dirty="0" smtClean="0"/>
              <a:t>- витамин Е, </a:t>
            </a:r>
          </a:p>
          <a:p>
            <a:r>
              <a:rPr lang="ru-RU" dirty="0" smtClean="0"/>
              <a:t>- фосфолипиды,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флавоноиды</a:t>
            </a:r>
            <a:r>
              <a:rPr lang="ru-RU" dirty="0" smtClean="0"/>
              <a:t>,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фитостеролы</a:t>
            </a:r>
            <a:r>
              <a:rPr lang="ru-RU" dirty="0" smtClean="0"/>
              <a:t>,</a:t>
            </a:r>
          </a:p>
          <a:p>
            <a:r>
              <a:rPr lang="ru-RU" dirty="0" smtClean="0"/>
              <a:t>- эфирные масла и др.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12909"/>
            <a:ext cx="2993529" cy="2993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30" y="764704"/>
            <a:ext cx="3214687" cy="23482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507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Цветочные и фруктовые </a:t>
            </a:r>
            <a:r>
              <a:rPr lang="ru-RU" sz="2800" b="1" dirty="0" smtClean="0">
                <a:solidFill>
                  <a:schemeClr val="bg1"/>
                </a:solidFill>
              </a:rPr>
              <a:t>воски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050" y="873921"/>
            <a:ext cx="5036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/>
              <a:t>Побочные продукты производства </a:t>
            </a:r>
            <a:r>
              <a:rPr lang="ru-RU" altLang="ru-RU" b="1" dirty="0" err="1"/>
              <a:t>абсолютов</a:t>
            </a:r>
            <a:r>
              <a:rPr lang="ru-RU" altLang="ru-RU" b="1" dirty="0"/>
              <a:t> эфирных </a:t>
            </a:r>
            <a:r>
              <a:rPr lang="ru-RU" altLang="ru-RU" b="1" dirty="0" smtClean="0"/>
              <a:t>масел:</a:t>
            </a:r>
            <a:endParaRPr lang="ru-RU" altLang="ru-RU" sz="800" b="1" dirty="0"/>
          </a:p>
        </p:txBody>
      </p:sp>
    </p:spTree>
    <p:extLst>
      <p:ext uri="{BB962C8B-B14F-4D97-AF65-F5344CB8AC3E}">
        <p14:creationId xmlns:p14="http://schemas.microsoft.com/office/powerpoint/2010/main" val="23708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24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507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Цветочные и фруктовые </a:t>
            </a:r>
            <a:r>
              <a:rPr lang="ru-RU" sz="2800" b="1" dirty="0" smtClean="0">
                <a:solidFill>
                  <a:schemeClr val="bg1"/>
                </a:solidFill>
              </a:rPr>
              <a:t>воски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49061"/>
            <a:ext cx="30449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/>
              <a:t>Назначение:</a:t>
            </a:r>
          </a:p>
          <a:p>
            <a:r>
              <a:rPr lang="ru-RU" altLang="ru-RU" dirty="0"/>
              <a:t>- </a:t>
            </a:r>
            <a:r>
              <a:rPr lang="ru-RU" altLang="ru-RU" dirty="0" err="1"/>
              <a:t>Структурообразователи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- Улучшение реологии </a:t>
            </a:r>
          </a:p>
          <a:p>
            <a:r>
              <a:rPr lang="ru-RU" altLang="ru-RU" dirty="0"/>
              <a:t>- Активная добавка</a:t>
            </a:r>
          </a:p>
          <a:p>
            <a:r>
              <a:rPr lang="ru-RU" altLang="ru-RU" dirty="0"/>
              <a:t>- Ароматическая добавка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98646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/>
              <a:t>Свойства:</a:t>
            </a:r>
          </a:p>
          <a:p>
            <a:r>
              <a:rPr lang="ru-RU" altLang="ru-RU" dirty="0"/>
              <a:t>- Смягчение</a:t>
            </a:r>
          </a:p>
          <a:p>
            <a:r>
              <a:rPr lang="ru-RU" altLang="ru-RU" dirty="0"/>
              <a:t>- Увлажнение</a:t>
            </a:r>
          </a:p>
          <a:p>
            <a:r>
              <a:rPr lang="ru-RU" altLang="ru-RU" dirty="0"/>
              <a:t>- Восстановление кожи и волос</a:t>
            </a:r>
          </a:p>
          <a:p>
            <a:r>
              <a:rPr lang="ru-RU" altLang="ru-RU" dirty="0"/>
              <a:t>- Антиоксидантная и противовоспалительная активность, </a:t>
            </a:r>
          </a:p>
          <a:p>
            <a:r>
              <a:rPr lang="ru-RU" altLang="ru-RU" dirty="0"/>
              <a:t>- Отбеливание кожи</a:t>
            </a:r>
          </a:p>
          <a:p>
            <a:r>
              <a:rPr lang="ru-RU" altLang="ru-RU" dirty="0"/>
              <a:t>- УФ-фильтры</a:t>
            </a:r>
          </a:p>
          <a:p>
            <a:r>
              <a:rPr lang="ru-RU" altLang="ru-RU" dirty="0"/>
              <a:t>- Антимикробная активность.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9144" y="106183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/>
              <a:t>Применение:</a:t>
            </a:r>
          </a:p>
          <a:p>
            <a:r>
              <a:rPr lang="ru-RU" altLang="ru-RU" dirty="0"/>
              <a:t>Отбеливающие кремы,  средства для загара, </a:t>
            </a:r>
          </a:p>
          <a:p>
            <a:r>
              <a:rPr lang="ru-RU" altLang="ru-RU" dirty="0"/>
              <a:t>для сухой, чувствительной, поврежденной и стареющей </a:t>
            </a:r>
            <a:r>
              <a:rPr lang="ru-RU" altLang="ru-RU" dirty="0" smtClean="0"/>
              <a:t>кожи</a:t>
            </a:r>
            <a:r>
              <a:rPr lang="ru-RU" altLang="ru-RU" dirty="0"/>
              <a:t>, в средствах по уходу за волосами, в бальзамах для тела и кремах для </a:t>
            </a:r>
            <a:r>
              <a:rPr lang="ru-RU" altLang="ru-RU" dirty="0" smtClean="0"/>
              <a:t>лица</a:t>
            </a:r>
            <a:r>
              <a:rPr lang="ru-RU" altLang="ru-RU" dirty="0"/>
              <a:t>, в губной помаде и твёрдых духах, в том числе и как фиксаторы запаха. </a:t>
            </a:r>
          </a:p>
        </p:txBody>
      </p:sp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20" y="3254638"/>
            <a:ext cx="3562847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25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883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56211"/>
              </p:ext>
            </p:extLst>
          </p:nvPr>
        </p:nvGraphicFramePr>
        <p:xfrm>
          <a:off x="251520" y="1556792"/>
          <a:ext cx="8710262" cy="3795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7707"/>
                <a:gridCol w="5032555"/>
              </a:tblGrid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Температура плавления (°C)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35 - 60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Температура гелеобразования (°C)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30 - 55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Кислотное число (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mg KOH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g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10 - 30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Число омыления (</a:t>
                      </a:r>
                      <a:r>
                        <a:rPr lang="en-US" sz="1800">
                          <a:effectLst/>
                          <a:latin typeface="+mn-lt"/>
                        </a:rPr>
                        <a:t>mg KOH</a:t>
                      </a:r>
                      <a:r>
                        <a:rPr lang="ru-RU" sz="1800">
                          <a:effectLst/>
                          <a:latin typeface="+mn-lt"/>
                        </a:rPr>
                        <a:t>/</a:t>
                      </a:r>
                      <a:r>
                        <a:rPr lang="en-US" sz="1800">
                          <a:effectLst/>
                          <a:latin typeface="+mn-lt"/>
                        </a:rPr>
                        <a:t>g</a:t>
                      </a:r>
                      <a:r>
                        <a:rPr lang="ru-RU" sz="1800">
                          <a:effectLst/>
                          <a:latin typeface="+mn-lt"/>
                        </a:rPr>
                        <a:t>)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70 - 110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Гидроксильное число (</a:t>
                      </a:r>
                      <a:r>
                        <a:rPr lang="en-US" sz="1800">
                          <a:effectLst/>
                          <a:latin typeface="+mn-lt"/>
                        </a:rPr>
                        <a:t>mg KOH</a:t>
                      </a:r>
                      <a:r>
                        <a:rPr lang="ru-RU" sz="1800">
                          <a:effectLst/>
                          <a:latin typeface="+mn-lt"/>
                        </a:rPr>
                        <a:t>/</a:t>
                      </a:r>
                      <a:r>
                        <a:rPr lang="en-US" sz="1800">
                          <a:effectLst/>
                          <a:latin typeface="+mn-lt"/>
                        </a:rPr>
                        <a:t>g</a:t>
                      </a:r>
                      <a:r>
                        <a:rPr lang="ru-RU" sz="1800">
                          <a:effectLst/>
                          <a:latin typeface="+mn-lt"/>
                        </a:rPr>
                        <a:t>)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10 - 40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2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GMO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Free of genetically modified organisms (GMO) and complies with EC regulations No 1829/2003 and 1830/2003.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BSE/TSE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BSE/TSE free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Animal testing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Not animal tested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Fragrance allergens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Max. </a:t>
                      </a:r>
                      <a:r>
                        <a:rPr lang="en-US" sz="1800" dirty="0" smtClean="0">
                          <a:effectLst/>
                          <a:latin typeface="+mn-lt"/>
                        </a:rPr>
                        <a:t>900</a:t>
                      </a:r>
                      <a:r>
                        <a:rPr lang="ru-RU" sz="18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+mn-lt"/>
                        </a:rPr>
                        <a:t>ppm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d-limonene (INCI=LIMONENE)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+mn-lt"/>
                        </a:rPr>
                        <a:t>Food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+mn-lt"/>
                        </a:rPr>
                        <a:t>allergens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+mn-lt"/>
                        </a:rPr>
                        <a:t>including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+mn-lt"/>
                        </a:rPr>
                        <a:t>Gluten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+mn-lt"/>
                        </a:rPr>
                        <a:t>Free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29956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26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883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3375" y="119675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Состав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738445"/>
              </p:ext>
            </p:extLst>
          </p:nvPr>
        </p:nvGraphicFramePr>
        <p:xfrm>
          <a:off x="671511" y="1986265"/>
          <a:ext cx="7800975" cy="3242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2714"/>
                <a:gridCol w="1888261"/>
              </a:tblGrid>
              <a:tr h="285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Ненасыщенные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</a:rPr>
                        <a:t>моноэфиры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50-65%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0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Свободные жирные кислоты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C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12-26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6-15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Углеводороды С 21-33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8-15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Эфиры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стеролов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5-18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Свободные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стеролы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4-8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Свободные спирты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2-7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Каротиноиды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0,5-2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Гликолипиды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0,5-2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Фосфолипиды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0,5-2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Флавоноиды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0,2-1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Эфирное масло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0,2-0,8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7380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27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883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7" y="3845953"/>
            <a:ext cx="3054085" cy="21995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8" y="764704"/>
            <a:ext cx="82010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Приблизительно на 50% воск апельсиновой кожуры состоит из </a:t>
            </a:r>
            <a:r>
              <a:rPr lang="ru-RU" b="1" dirty="0" smtClean="0"/>
              <a:t>ненасыщенных сложных </a:t>
            </a:r>
            <a:r>
              <a:rPr lang="ru-RU" b="1" dirty="0" err="1" smtClean="0"/>
              <a:t>моноэфиров</a:t>
            </a:r>
            <a:r>
              <a:rPr lang="ru-RU" b="1" dirty="0" smtClean="0"/>
              <a:t> </a:t>
            </a:r>
            <a:r>
              <a:rPr lang="ru-RU" dirty="0" smtClean="0"/>
              <a:t>(нейтральных липидов) ненасыщенных жирных кислот и длинноцепочечных спиртов. </a:t>
            </a:r>
          </a:p>
          <a:p>
            <a:endParaRPr lang="ru-RU" dirty="0"/>
          </a:p>
          <a:p>
            <a:r>
              <a:rPr lang="ru-RU" dirty="0" smtClean="0"/>
              <a:t>Жирные кислоты представлены, в основном, </a:t>
            </a:r>
            <a:r>
              <a:rPr lang="ru-RU" b="1" dirty="0" err="1" smtClean="0"/>
              <a:t>линолевой</a:t>
            </a:r>
            <a:r>
              <a:rPr lang="ru-RU" dirty="0" smtClean="0"/>
              <a:t>, </a:t>
            </a:r>
            <a:r>
              <a:rPr lang="ru-RU" b="1" dirty="0" smtClean="0"/>
              <a:t>олеиновой</a:t>
            </a:r>
            <a:r>
              <a:rPr lang="ru-RU" dirty="0" smtClean="0"/>
              <a:t>, </a:t>
            </a:r>
            <a:r>
              <a:rPr lang="ru-RU" b="1" dirty="0" smtClean="0"/>
              <a:t>линоленовой</a:t>
            </a:r>
            <a:r>
              <a:rPr lang="ru-RU" dirty="0" smtClean="0"/>
              <a:t>, </a:t>
            </a:r>
            <a:r>
              <a:rPr lang="ru-RU" b="1" dirty="0" err="1" smtClean="0"/>
              <a:t>арахидоновой</a:t>
            </a:r>
            <a:r>
              <a:rPr lang="ru-RU" dirty="0" smtClean="0"/>
              <a:t> и </a:t>
            </a:r>
            <a:r>
              <a:rPr lang="ru-RU" b="1" dirty="0" err="1" smtClean="0"/>
              <a:t>эурековой</a:t>
            </a:r>
            <a:r>
              <a:rPr lang="ru-RU" dirty="0" smtClean="0"/>
              <a:t> кислотами. </a:t>
            </a:r>
          </a:p>
          <a:p>
            <a:endParaRPr lang="ru-RU" dirty="0"/>
          </a:p>
          <a:p>
            <a:r>
              <a:rPr lang="ru-RU" dirty="0" smtClean="0"/>
              <a:t>Жирные спирты, в основном, представлены </a:t>
            </a:r>
            <a:r>
              <a:rPr lang="ru-RU" b="1" dirty="0" err="1" smtClean="0"/>
              <a:t>дотриаконтанолом</a:t>
            </a:r>
            <a:r>
              <a:rPr lang="ru-RU" dirty="0" smtClean="0"/>
              <a:t> (С-32), и </a:t>
            </a:r>
            <a:r>
              <a:rPr lang="ru-RU" b="1" dirty="0" err="1" smtClean="0"/>
              <a:t>тетратриаконтанолом</a:t>
            </a:r>
            <a:r>
              <a:rPr lang="ru-RU" dirty="0" smtClean="0"/>
              <a:t> (С-34). </a:t>
            </a:r>
          </a:p>
          <a:p>
            <a:endParaRPr lang="ru-RU" dirty="0"/>
          </a:p>
          <a:p>
            <a:r>
              <a:rPr lang="ru-RU" dirty="0" smtClean="0"/>
              <a:t>Эфиры этого типа обладают великолепными увлажняющими и смягчающими свойствами.</a:t>
            </a:r>
            <a:endParaRPr lang="ru-RU" dirty="0"/>
          </a:p>
        </p:txBody>
      </p:sp>
      <p:pic>
        <p:nvPicPr>
          <p:cNvPr id="8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32043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28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32883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83" y="2022153"/>
            <a:ext cx="2816906" cy="29136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" y="2611284"/>
            <a:ext cx="64316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Фитостеролы</a:t>
            </a:r>
            <a:r>
              <a:rPr lang="ru-RU" dirty="0" smtClean="0"/>
              <a:t> являются:</a:t>
            </a:r>
          </a:p>
          <a:p>
            <a:r>
              <a:rPr lang="ru-RU" dirty="0" smtClean="0"/>
              <a:t>естественным солнцезащитным фильтром,</a:t>
            </a:r>
          </a:p>
          <a:p>
            <a:r>
              <a:rPr lang="ru-RU" dirty="0" smtClean="0"/>
              <a:t>"фактором наиболее физиологичного омоложения кожи". </a:t>
            </a:r>
          </a:p>
          <a:p>
            <a:endParaRPr lang="ru-RU" sz="1000" dirty="0"/>
          </a:p>
          <a:p>
            <a:r>
              <a:rPr lang="ru-RU" dirty="0" smtClean="0"/>
              <a:t>Способствуют укреплению </a:t>
            </a:r>
            <a:r>
              <a:rPr lang="ru-RU" dirty="0" err="1" smtClean="0"/>
              <a:t>дермальных</a:t>
            </a:r>
            <a:r>
              <a:rPr lang="ru-RU" dirty="0" smtClean="0"/>
              <a:t> структур за счет ингибирования ферментативного разрушения волокон и </a:t>
            </a:r>
            <a:r>
              <a:rPr lang="ru-RU" dirty="0" err="1" smtClean="0"/>
              <a:t>протеогликанов</a:t>
            </a:r>
            <a:r>
              <a:rPr lang="ru-RU" dirty="0" smtClean="0"/>
              <a:t> дермы. </a:t>
            </a:r>
          </a:p>
          <a:p>
            <a:endParaRPr lang="ru-RU" sz="1000" dirty="0"/>
          </a:p>
          <a:p>
            <a:r>
              <a:rPr lang="ru-RU" dirty="0" smtClean="0"/>
              <a:t>Сдерживают </a:t>
            </a:r>
            <a:r>
              <a:rPr lang="ru-RU" dirty="0" err="1" smtClean="0"/>
              <a:t>меланогенез</a:t>
            </a:r>
            <a:r>
              <a:rPr lang="ru-RU" dirty="0" smtClean="0"/>
              <a:t> и появление старческой пигментации и способствуют выравниванию цвета лица, оказывают выраженное противовоспалительное действие.</a:t>
            </a:r>
            <a:endParaRPr lang="ru-RU" dirty="0"/>
          </a:p>
        </p:txBody>
      </p:sp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0334" y="15343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Стерольная</a:t>
            </a:r>
            <a:r>
              <a:rPr lang="ru-RU" b="1" dirty="0"/>
              <a:t> фракция </a:t>
            </a:r>
            <a:r>
              <a:rPr lang="ru-RU" dirty="0"/>
              <a:t>представлена, в основном, </a:t>
            </a:r>
            <a:r>
              <a:rPr lang="ru-RU" b="1" dirty="0" err="1"/>
              <a:t>стигмастеролом</a:t>
            </a:r>
            <a:r>
              <a:rPr lang="ru-RU" dirty="0"/>
              <a:t> и </a:t>
            </a:r>
            <a:r>
              <a:rPr lang="ru-RU" b="1" dirty="0" err="1"/>
              <a:t>ситостеролом</a:t>
            </a:r>
            <a:r>
              <a:rPr lang="ru-RU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29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260" y="128675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7175" y="980728"/>
            <a:ext cx="8586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Флавоноиды</a:t>
            </a:r>
            <a:r>
              <a:rPr lang="ru-RU" dirty="0" smtClean="0"/>
              <a:t> представлены, в основном, </a:t>
            </a:r>
            <a:r>
              <a:rPr lang="ru-RU" b="1" dirty="0" err="1" smtClean="0"/>
              <a:t>гесперидином</a:t>
            </a:r>
            <a:r>
              <a:rPr lang="ru-RU" dirty="0" smtClean="0"/>
              <a:t> и </a:t>
            </a:r>
            <a:r>
              <a:rPr lang="ru-RU" b="1" dirty="0" err="1" smtClean="0"/>
              <a:t>нарингином</a:t>
            </a:r>
            <a:r>
              <a:rPr lang="ru-RU" dirty="0" smtClean="0"/>
              <a:t>. </a:t>
            </a:r>
          </a:p>
          <a:p>
            <a:endParaRPr lang="ru-RU" dirty="0"/>
          </a:p>
          <a:p>
            <a:r>
              <a:rPr lang="ru-RU" dirty="0" smtClean="0"/>
              <a:t>Они способствуют укреплению стенок сосудов, снижают проницаемость капилляров, улучшают микроциркуляцию и </a:t>
            </a:r>
            <a:r>
              <a:rPr lang="ru-RU" dirty="0" err="1" smtClean="0"/>
              <a:t>лимфоотток</a:t>
            </a:r>
            <a:r>
              <a:rPr lang="ru-RU" dirty="0" smtClean="0"/>
              <a:t>, что способствует уменьшению застойных явлений. </a:t>
            </a:r>
          </a:p>
          <a:p>
            <a:endParaRPr lang="ru-RU" dirty="0"/>
          </a:p>
          <a:p>
            <a:r>
              <a:rPr lang="ru-RU" dirty="0" smtClean="0"/>
              <a:t>Оказывают антиоксидантное, противовоспалительное действие, снимают патологическую чувствительность кожи.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1" y="3501557"/>
            <a:ext cx="3571875" cy="2369158"/>
          </a:xfrm>
          <a:prstGeom prst="rect">
            <a:avLst/>
          </a:prstGeom>
        </p:spPr>
      </p:pic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13881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242402" y="132883"/>
            <a:ext cx="2581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Пчелиный воск</a:t>
            </a:r>
            <a:endParaRPr lang="ru-RU" alt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42402" y="6180821"/>
            <a:ext cx="41416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Calibri" pitchFamily="34" charset="0"/>
              </a:rPr>
              <a:t>INCI: Beeswax</a:t>
            </a:r>
            <a:r>
              <a:rPr lang="ru-RU" b="1" dirty="0" smtClean="0">
                <a:solidFill>
                  <a:schemeClr val="bg1"/>
                </a:solidFill>
                <a:latin typeface="+mn-lt"/>
                <a:ea typeface="Calibri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Calibri" pitchFamily="34" charset="0"/>
              </a:rPr>
              <a:t>CAS</a:t>
            </a:r>
            <a:r>
              <a:rPr lang="ru-RU" b="1" dirty="0" smtClean="0">
                <a:solidFill>
                  <a:schemeClr val="bg1"/>
                </a:solidFill>
                <a:latin typeface="+mn-lt"/>
                <a:ea typeface="Calibri" pitchFamily="34" charset="0"/>
              </a:rPr>
              <a:t>-№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Calibri" pitchFamily="34" charset="0"/>
              </a:rPr>
              <a:t>: </a:t>
            </a:r>
            <a:r>
              <a:rPr lang="ru-RU" b="1" dirty="0">
                <a:solidFill>
                  <a:schemeClr val="bg1"/>
                </a:solidFill>
                <a:latin typeface="+mn-lt"/>
                <a:ea typeface="Calibri" pitchFamily="34" charset="0"/>
              </a:rPr>
              <a:t>8012·89·3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5073" y="801019"/>
            <a:ext cx="440692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Достоинства: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Желирование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масел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Повышение вязкости продукта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Придание пластичности продукту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Образование «дышащих» пленок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Усиление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диспергируемости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пигментов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Улучшение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укрывистости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адгезивности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продукта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Подавление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синерезиса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масел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Подавление кристаллизации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Стабилизация эмульсий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БАВ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7704" y="801019"/>
            <a:ext cx="4572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Недостатки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Колебания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химического состава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Аллергенность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адсорбции токсинов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Зависимость стабильности от очистки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Запах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Реагирует с некоторыми металлами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Нестабильность исходного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сырья</a:t>
            </a:r>
          </a:p>
          <a:p>
            <a:pPr marL="285750" indent="-285750"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Сильная зависимость от природных факторов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Сокращение производства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49080"/>
            <a:ext cx="2595860" cy="17283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04" y="4149080"/>
            <a:ext cx="2571974" cy="17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30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267" y="132883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659255"/>
            <a:ext cx="81438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составе апельсинового воска также содержится некоторое количество </a:t>
            </a:r>
            <a:r>
              <a:rPr lang="ru-RU" b="1" dirty="0" err="1" smtClean="0"/>
              <a:t>феруловой</a:t>
            </a:r>
            <a:r>
              <a:rPr lang="ru-RU" dirty="0" smtClean="0"/>
              <a:t> и </a:t>
            </a:r>
            <a:r>
              <a:rPr lang="ru-RU" b="1" dirty="0" smtClean="0"/>
              <a:t>кофейной кислот</a:t>
            </a:r>
            <a:r>
              <a:rPr lang="ru-RU" dirty="0" smtClean="0"/>
              <a:t>, обладающих: </a:t>
            </a:r>
          </a:p>
          <a:p>
            <a:r>
              <a:rPr lang="ru-RU" dirty="0" smtClean="0"/>
              <a:t>- противовоспалительным, </a:t>
            </a:r>
          </a:p>
          <a:p>
            <a:r>
              <a:rPr lang="ru-RU" dirty="0" smtClean="0"/>
              <a:t>- антиаллергическим, </a:t>
            </a:r>
          </a:p>
          <a:p>
            <a:r>
              <a:rPr lang="ru-RU" dirty="0" smtClean="0"/>
              <a:t>- антибактериальным,</a:t>
            </a:r>
          </a:p>
          <a:p>
            <a:r>
              <a:rPr lang="ru-RU" dirty="0" smtClean="0"/>
              <a:t>- противовирусным,</a:t>
            </a:r>
          </a:p>
          <a:p>
            <a:r>
              <a:rPr lang="ru-RU" dirty="0" smtClean="0"/>
              <a:t>- антиоксидантным действием.</a:t>
            </a:r>
          </a:p>
          <a:p>
            <a:endParaRPr lang="ru-RU" dirty="0"/>
          </a:p>
          <a:p>
            <a:r>
              <a:rPr lang="ru-RU" dirty="0" smtClean="0"/>
              <a:t>Способны тормозить перекисное </a:t>
            </a:r>
          </a:p>
          <a:p>
            <a:r>
              <a:rPr lang="ru-RU" dirty="0" smtClean="0"/>
              <a:t>окисление липидов и ингибировать </a:t>
            </a:r>
          </a:p>
          <a:p>
            <a:r>
              <a:rPr lang="ru-RU" dirty="0" err="1" smtClean="0"/>
              <a:t>свободнорадикальные</a:t>
            </a:r>
            <a:r>
              <a:rPr lang="ru-RU" dirty="0" smtClean="0"/>
              <a:t> стадии </a:t>
            </a:r>
          </a:p>
          <a:p>
            <a:r>
              <a:rPr lang="ru-RU" dirty="0" smtClean="0"/>
              <a:t>синтеза простагландинов.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30" y="2320034"/>
            <a:ext cx="3871911" cy="25812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1267" y="61510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08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31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883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4504" y="980728"/>
            <a:ext cx="572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 составу апельсиновый воск имеет сродство к составу липидной мантии кожи человека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809889"/>
              </p:ext>
            </p:extLst>
          </p:nvPr>
        </p:nvGraphicFramePr>
        <p:xfrm>
          <a:off x="485775" y="1698500"/>
          <a:ext cx="8229599" cy="4315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0292"/>
                <a:gridCol w="1747193"/>
                <a:gridCol w="2242114"/>
              </a:tblGrid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Lipid type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Human skin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Orange wax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Wax esters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15 to 25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50 to 65%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Sterol esters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2 to 6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5 to 18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00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Triglycerides and complex esters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12 to 25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Free sterols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2 to 10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4 to 8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Free fatty acids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2 to 20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6 to 15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Hydrocarbons/alkanes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3 to 6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8 to 15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Squalene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3 to 10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Glycosphingolipids I and II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2 to 7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0.5 to 2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Ceramides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10 to 22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Phospholipids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3 to 6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</a:rPr>
                        <a:t>0.5 to 2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Cholesterol sulfates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1 to 6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31025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32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6032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75" y="1052736"/>
            <a:ext cx="8329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своим физико-химическим свойствам имеет значительное сходство с ланолином.</a:t>
            </a:r>
          </a:p>
          <a:p>
            <a:endParaRPr lang="ru-RU" dirty="0" smtClean="0"/>
          </a:p>
          <a:p>
            <a:r>
              <a:rPr lang="ru-RU" dirty="0" smtClean="0"/>
              <a:t>Многие из производителей косметики произвели в своих составах замену ланолина на воск апельсиновой кожуры «один в один» без каких-либо наблюдаемых различий в </a:t>
            </a:r>
            <a:r>
              <a:rPr lang="ru-RU" dirty="0" err="1" smtClean="0"/>
              <a:t>сенсорике</a:t>
            </a:r>
            <a:r>
              <a:rPr lang="ru-RU" dirty="0" smtClean="0"/>
              <a:t> или стабильности, за исключением аромата, который у апельсинового воска значительно приятнее.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81" y="3384441"/>
            <a:ext cx="4810125" cy="2505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7" y="3384440"/>
            <a:ext cx="2374811" cy="2505075"/>
          </a:xfrm>
          <a:prstGeom prst="rect">
            <a:avLst/>
          </a:prstGeom>
        </p:spPr>
      </p:pic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32727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2883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762" y="1776298"/>
            <a:ext cx="40005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Eye Shadow Stick </a:t>
            </a:r>
          </a:p>
          <a:p>
            <a:r>
              <a:rPr lang="en-US" b="1" dirty="0" smtClean="0"/>
              <a:t>Orange wax</a:t>
            </a:r>
            <a:r>
              <a:rPr lang="en-US" dirty="0" smtClean="0"/>
              <a:t>		10.00% </a:t>
            </a:r>
          </a:p>
          <a:p>
            <a:r>
              <a:rPr lang="en-US" dirty="0" smtClean="0"/>
              <a:t>Light mineral oil		41.00 </a:t>
            </a:r>
          </a:p>
          <a:p>
            <a:r>
              <a:rPr lang="en-US" b="1" dirty="0" smtClean="0"/>
              <a:t>Carnauba wax</a:t>
            </a:r>
            <a:r>
              <a:rPr lang="en-US" dirty="0" smtClean="0"/>
              <a:t>		3.00 </a:t>
            </a:r>
          </a:p>
          <a:p>
            <a:r>
              <a:rPr lang="en-US" b="1" dirty="0" err="1" smtClean="0"/>
              <a:t>Candelilla</a:t>
            </a:r>
            <a:r>
              <a:rPr lang="en-US" b="1" dirty="0" smtClean="0"/>
              <a:t> wax</a:t>
            </a:r>
            <a:r>
              <a:rPr lang="en-US" dirty="0" smtClean="0"/>
              <a:t>		7.00 </a:t>
            </a:r>
          </a:p>
          <a:p>
            <a:r>
              <a:rPr lang="en-US" dirty="0" err="1" smtClean="0"/>
              <a:t>Cetearyl</a:t>
            </a:r>
            <a:r>
              <a:rPr lang="en-US" dirty="0" smtClean="0"/>
              <a:t> alcohol		4.00 </a:t>
            </a:r>
          </a:p>
          <a:p>
            <a:r>
              <a:rPr lang="en-US" dirty="0" smtClean="0"/>
              <a:t>Isopropyl palmitate		10.00 </a:t>
            </a:r>
          </a:p>
          <a:p>
            <a:r>
              <a:rPr lang="en-US" b="1" dirty="0" err="1" smtClean="0"/>
              <a:t>Hexanediol</a:t>
            </a:r>
            <a:r>
              <a:rPr lang="en-US" b="1" dirty="0" smtClean="0"/>
              <a:t> </a:t>
            </a:r>
            <a:r>
              <a:rPr lang="en-US" b="1" dirty="0" err="1" smtClean="0"/>
              <a:t>behenyl</a:t>
            </a:r>
            <a:r>
              <a:rPr lang="en-US" b="1" dirty="0" smtClean="0"/>
              <a:t> </a:t>
            </a:r>
            <a:endParaRPr lang="ru-RU" b="1" dirty="0" smtClean="0"/>
          </a:p>
          <a:p>
            <a:r>
              <a:rPr lang="en-US" b="1" dirty="0" smtClean="0"/>
              <a:t>beeswax</a:t>
            </a:r>
            <a:r>
              <a:rPr lang="en-US" dirty="0" smtClean="0"/>
              <a:t>	</a:t>
            </a:r>
            <a:r>
              <a:rPr lang="ru-RU" dirty="0" smtClean="0"/>
              <a:t>		</a:t>
            </a:r>
            <a:r>
              <a:rPr lang="en-US" dirty="0" smtClean="0"/>
              <a:t>6.00 </a:t>
            </a:r>
          </a:p>
          <a:p>
            <a:r>
              <a:rPr lang="en-US" dirty="0" smtClean="0"/>
              <a:t>(</a:t>
            </a:r>
            <a:r>
              <a:rPr lang="en-US" b="1" dirty="0" smtClean="0"/>
              <a:t>BW ESTER BW67</a:t>
            </a:r>
            <a:r>
              <a:rPr lang="en-US" dirty="0" smtClean="0"/>
              <a:t>)</a:t>
            </a:r>
          </a:p>
          <a:p>
            <a:r>
              <a:rPr lang="en-US" b="1" dirty="0" err="1" smtClean="0"/>
              <a:t>Ozokerite</a:t>
            </a:r>
            <a:r>
              <a:rPr lang="en-US" b="1" dirty="0" smtClean="0"/>
              <a:t> 170</a:t>
            </a:r>
            <a:r>
              <a:rPr lang="en-US" dirty="0" smtClean="0"/>
              <a:t>		4.00 </a:t>
            </a:r>
          </a:p>
          <a:p>
            <a:r>
              <a:rPr lang="en-US" dirty="0" smtClean="0"/>
              <a:t>Titanium dioxide		14.00 </a:t>
            </a:r>
          </a:p>
          <a:p>
            <a:r>
              <a:rPr lang="en-US" dirty="0" smtClean="0"/>
              <a:t>Purified navy blue		1.00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762938"/>
            <a:ext cx="39719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i="1" dirty="0" smtClean="0">
                <a:effectLst/>
                <a:latin typeface="+mn-lt"/>
              </a:rPr>
              <a:t>Sunscreen Cream with Orange Wax </a:t>
            </a:r>
            <a:endParaRPr lang="ru-RU" b="1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+mn-lt"/>
              </a:rPr>
              <a:t>А. </a:t>
            </a:r>
            <a:r>
              <a:rPr lang="en-US" b="1" dirty="0" smtClean="0">
                <a:effectLst/>
                <a:latin typeface="+mn-lt"/>
              </a:rPr>
              <a:t>Orange wax</a:t>
            </a:r>
            <a:r>
              <a:rPr lang="en-US" dirty="0" smtClean="0">
                <a:effectLst/>
                <a:latin typeface="+mn-lt"/>
              </a:rPr>
              <a:t>		4.00%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+mn-lt"/>
              </a:rPr>
              <a:t>Stearic acid		2.00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b="1" dirty="0" err="1" smtClean="0">
                <a:effectLst/>
                <a:latin typeface="+mn-lt"/>
              </a:rPr>
              <a:t>Ceresine</a:t>
            </a:r>
            <a:r>
              <a:rPr lang="en-US" b="1" dirty="0" smtClean="0">
                <a:effectLst/>
                <a:latin typeface="+mn-lt"/>
              </a:rPr>
              <a:t> 130/135</a:t>
            </a:r>
            <a:r>
              <a:rPr lang="en-US" dirty="0" smtClean="0">
                <a:effectLst/>
                <a:latin typeface="+mn-lt"/>
              </a:rPr>
              <a:t>		0.50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b="1" dirty="0" smtClean="0">
                <a:effectLst/>
                <a:latin typeface="+mn-lt"/>
              </a:rPr>
              <a:t>Emulsifying wax NF</a:t>
            </a:r>
            <a:r>
              <a:rPr lang="en-US" dirty="0" smtClean="0">
                <a:effectLst/>
                <a:latin typeface="+mn-lt"/>
              </a:rPr>
              <a:t>	1.00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+mn-lt"/>
              </a:rPr>
              <a:t>Light mineral oil		3.00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b="1" dirty="0" smtClean="0">
                <a:effectLst/>
                <a:latin typeface="+mn-lt"/>
              </a:rPr>
              <a:t>Beeswax NF white</a:t>
            </a:r>
            <a:r>
              <a:rPr lang="en-US" dirty="0" smtClean="0">
                <a:effectLst/>
                <a:latin typeface="+mn-lt"/>
              </a:rPr>
              <a:t>		1.00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effectLst/>
                <a:latin typeface="+mn-lt"/>
              </a:rPr>
              <a:t>Cetearyl</a:t>
            </a:r>
            <a:r>
              <a:rPr lang="en-US" dirty="0" smtClean="0">
                <a:effectLst/>
                <a:latin typeface="+mn-lt"/>
              </a:rPr>
              <a:t> alcohol		2.00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effectLst/>
                <a:latin typeface="+mn-lt"/>
              </a:rPr>
              <a:t>Octyl</a:t>
            </a:r>
            <a:r>
              <a:rPr lang="en-US" dirty="0" smtClean="0">
                <a:effectLst/>
                <a:latin typeface="+mn-lt"/>
              </a:rPr>
              <a:t> </a:t>
            </a:r>
            <a:r>
              <a:rPr lang="en-US" dirty="0" err="1" smtClean="0">
                <a:effectLst/>
                <a:latin typeface="+mn-lt"/>
              </a:rPr>
              <a:t>methoxycinnamate</a:t>
            </a:r>
            <a:r>
              <a:rPr lang="en-US" dirty="0" smtClean="0">
                <a:effectLst/>
                <a:latin typeface="+mn-lt"/>
              </a:rPr>
              <a:t> 	5.00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b="1" dirty="0" smtClean="0">
                <a:effectLst/>
                <a:latin typeface="+mn-lt"/>
              </a:rPr>
              <a:t>B. </a:t>
            </a:r>
            <a:r>
              <a:rPr lang="en-US" dirty="0" smtClean="0">
                <a:effectLst/>
                <a:latin typeface="+mn-lt"/>
              </a:rPr>
              <a:t>Propylene glycol		5.00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+mn-lt"/>
              </a:rPr>
              <a:t>Water			75.50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effectLst/>
                <a:latin typeface="+mn-lt"/>
              </a:rPr>
              <a:t>Triethanolamine</a:t>
            </a:r>
            <a:r>
              <a:rPr lang="en-US" dirty="0" smtClean="0">
                <a:effectLst/>
                <a:latin typeface="+mn-lt"/>
              </a:rPr>
              <a:t>		0.20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 err="1" smtClean="0">
                <a:effectLst/>
                <a:latin typeface="+mn-lt"/>
              </a:rPr>
              <a:t>Carbomer</a:t>
            </a:r>
            <a:r>
              <a:rPr lang="en-US" dirty="0" smtClean="0">
                <a:effectLst/>
                <a:latin typeface="+mn-lt"/>
              </a:rPr>
              <a:t> 940		0.30 </a:t>
            </a:r>
            <a:endParaRPr lang="ru-RU" dirty="0" smtClean="0">
              <a:effectLst/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b="1" dirty="0" err="1" smtClean="0">
                <a:effectLst/>
                <a:latin typeface="+mn-lt"/>
              </a:rPr>
              <a:t>C.</a:t>
            </a:r>
            <a:r>
              <a:rPr lang="en-US" dirty="0" err="1" smtClean="0">
                <a:effectLst/>
                <a:latin typeface="+mn-lt"/>
              </a:rPr>
              <a:t>Vitamin</a:t>
            </a:r>
            <a:r>
              <a:rPr lang="en-US" dirty="0" smtClean="0">
                <a:effectLst/>
                <a:latin typeface="+mn-lt"/>
              </a:rPr>
              <a:t> E		0.50 </a:t>
            </a:r>
            <a:endParaRPr lang="ru-RU" dirty="0" smtClean="0">
              <a:effectLst/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1852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</a:t>
            </a:r>
            <a:r>
              <a:rPr lang="ru-RU" b="1" dirty="0" smtClean="0"/>
              <a:t>пельсиновый воск – мультифункциональный ингредиент в производстве косметики</a:t>
            </a:r>
            <a:endParaRPr lang="ru-RU" b="1" dirty="0"/>
          </a:p>
        </p:txBody>
      </p:sp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34691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34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44" y="1575894"/>
            <a:ext cx="5785756" cy="43393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7178" y="1052736"/>
            <a:ext cx="86296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Апельсиновый воск также может быть использован в лосьонах, туши, шампунях, кондиционерах, кремах для бритья, мыла и др.</a:t>
            </a:r>
            <a:endParaRPr lang="en-US" dirty="0" smtClean="0"/>
          </a:p>
          <a:p>
            <a:endParaRPr lang="ru-RU" dirty="0" smtClean="0"/>
          </a:p>
          <a:p>
            <a:endParaRPr lang="en-US" dirty="0"/>
          </a:p>
          <a:p>
            <a:endParaRPr lang="ru-RU" dirty="0" smtClean="0"/>
          </a:p>
          <a:p>
            <a:r>
              <a:rPr lang="ru-RU" b="1" dirty="0"/>
              <a:t>Ф</a:t>
            </a:r>
            <a:r>
              <a:rPr lang="ru-RU" b="1" dirty="0" smtClean="0"/>
              <a:t>ункции:</a:t>
            </a:r>
            <a:r>
              <a:rPr lang="ru-RU" dirty="0" smtClean="0"/>
              <a:t> </a:t>
            </a:r>
          </a:p>
          <a:p>
            <a:r>
              <a:rPr lang="ru-RU" dirty="0" smtClean="0"/>
              <a:t>увлажнение, </a:t>
            </a:r>
          </a:p>
          <a:p>
            <a:r>
              <a:rPr lang="ru-RU" dirty="0" err="1" smtClean="0"/>
              <a:t>эмолент</a:t>
            </a:r>
            <a:r>
              <a:rPr lang="ru-RU" dirty="0" smtClean="0"/>
              <a:t>, </a:t>
            </a:r>
          </a:p>
          <a:p>
            <a:r>
              <a:rPr lang="ru-RU" dirty="0" smtClean="0"/>
              <a:t>со-эмульгатор, </a:t>
            </a:r>
          </a:p>
          <a:p>
            <a:r>
              <a:rPr lang="ru-RU" dirty="0" smtClean="0"/>
              <a:t>повышает УФ-фактор, </a:t>
            </a:r>
          </a:p>
          <a:p>
            <a:r>
              <a:rPr lang="ru-RU" dirty="0" smtClean="0"/>
              <a:t>антиоксидант, </a:t>
            </a:r>
          </a:p>
          <a:p>
            <a:r>
              <a:rPr lang="ru-RU" dirty="0" smtClean="0"/>
              <a:t>слабый консервант,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Обладает выраженной  противовоспалительной, обезболивающей активностью, практически не раздражает кожу.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36032"/>
            <a:ext cx="3290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Апельсиновый воск</a:t>
            </a:r>
          </a:p>
        </p:txBody>
      </p:sp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1780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INCI: Citrus </a:t>
            </a:r>
            <a:r>
              <a:rPr lang="en-US" b="1" dirty="0" err="1">
                <a:solidFill>
                  <a:schemeClr val="bg1"/>
                </a:solidFill>
              </a:rPr>
              <a:t>Aurantium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Dulcis</a:t>
            </a:r>
            <a:r>
              <a:rPr lang="en-US" b="1" dirty="0">
                <a:solidFill>
                  <a:schemeClr val="bg1"/>
                </a:solidFill>
              </a:rPr>
              <a:t> Peel </a:t>
            </a:r>
            <a:r>
              <a:rPr lang="en-US" b="1" dirty="0" smtClean="0">
                <a:solidFill>
                  <a:schemeClr val="bg1"/>
                </a:solidFill>
              </a:rPr>
              <a:t>Wax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CAS </a:t>
            </a:r>
            <a:r>
              <a:rPr lang="en-US" b="1" dirty="0">
                <a:solidFill>
                  <a:schemeClr val="bg1"/>
                </a:solidFill>
              </a:rPr>
              <a:t>№: 8028-48-6</a:t>
            </a:r>
          </a:p>
        </p:txBody>
      </p:sp>
    </p:spTree>
    <p:extLst>
      <p:ext uri="{BB962C8B-B14F-4D97-AF65-F5344CB8AC3E}">
        <p14:creationId xmlns:p14="http://schemas.microsoft.com/office/powerpoint/2010/main" val="17451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35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08720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105</a:t>
            </a:r>
            <a:r>
              <a:rPr lang="ru-RU" dirty="0" smtClean="0"/>
              <a:t> </a:t>
            </a:r>
            <a:r>
              <a:rPr lang="en-US" dirty="0" err="1" smtClean="0"/>
              <a:t>gms</a:t>
            </a:r>
            <a:endParaRPr lang="ru-RU" dirty="0" smtClean="0"/>
          </a:p>
          <a:p>
            <a:pPr>
              <a:spcAft>
                <a:spcPts val="0"/>
              </a:spcAft>
            </a:pPr>
            <a:r>
              <a:rPr lang="en-US" dirty="0" err="1" smtClean="0"/>
              <a:t>Aud</a:t>
            </a:r>
            <a:r>
              <a:rPr lang="en-US" dirty="0" smtClean="0"/>
              <a:t> $89.00</a:t>
            </a:r>
            <a:endParaRPr lang="ru-RU" dirty="0" smtClean="0"/>
          </a:p>
          <a:p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Named Best New Everyday Facial Skincare Product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2014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2878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/>
              <a:t>Active Ingredients:</a:t>
            </a:r>
            <a:endParaRPr lang="ru-RU" b="1" dirty="0" smtClean="0"/>
          </a:p>
          <a:p>
            <a:pPr>
              <a:spcAft>
                <a:spcPts val="0"/>
              </a:spcAft>
            </a:pPr>
            <a:r>
              <a:rPr lang="ru-RU" dirty="0" smtClean="0"/>
              <a:t>- </a:t>
            </a:r>
            <a:r>
              <a:rPr lang="en-US" dirty="0" err="1" smtClean="0"/>
              <a:t>Optimega</a:t>
            </a:r>
            <a:r>
              <a:rPr lang="en-US" dirty="0" smtClean="0"/>
              <a:t> </a:t>
            </a:r>
            <a:r>
              <a:rPr lang="en-US" dirty="0" err="1"/>
              <a:t>Oil</a:t>
            </a:r>
            <a:r>
              <a:rPr lang="en-US" baseline="30000" dirty="0" err="1"/>
              <a:t>TM</a:t>
            </a:r>
            <a:r>
              <a:rPr lang="en-US" baseline="30000" dirty="0"/>
              <a:t> </a:t>
            </a:r>
            <a:r>
              <a:rPr lang="en-US" dirty="0" smtClean="0"/>
              <a:t>(blend </a:t>
            </a:r>
            <a:r>
              <a:rPr lang="en-US" dirty="0"/>
              <a:t>of </a:t>
            </a:r>
            <a:r>
              <a:rPr lang="en-US" dirty="0" err="1"/>
              <a:t>wheatgerm</a:t>
            </a:r>
            <a:r>
              <a:rPr lang="en-US" dirty="0"/>
              <a:t> and oat </a:t>
            </a:r>
            <a:r>
              <a:rPr lang="en-US" dirty="0" smtClean="0"/>
              <a:t>oil)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dirty="0" smtClean="0"/>
              <a:t>- </a:t>
            </a:r>
            <a:r>
              <a:rPr lang="en-US" dirty="0" smtClean="0"/>
              <a:t>Starflower </a:t>
            </a:r>
            <a:r>
              <a:rPr lang="en-US" dirty="0"/>
              <a:t>and Elderberry Oils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dirty="0" smtClean="0"/>
              <a:t>- </a:t>
            </a:r>
            <a:r>
              <a:rPr lang="en-US" b="1" dirty="0" smtClean="0"/>
              <a:t>Mimosa </a:t>
            </a:r>
            <a:r>
              <a:rPr lang="en-US" b="1" dirty="0"/>
              <a:t>and Rose Waxes</a:t>
            </a:r>
            <a:endParaRPr lang="ru-RU" b="1" dirty="0"/>
          </a:p>
          <a:p>
            <a:pPr>
              <a:spcAft>
                <a:spcPts val="0"/>
              </a:spcAft>
            </a:pPr>
            <a:r>
              <a:rPr lang="ru-RU" dirty="0" smtClean="0"/>
              <a:t>- </a:t>
            </a:r>
            <a:r>
              <a:rPr lang="en-US" dirty="0" err="1" smtClean="0"/>
              <a:t>Padina</a:t>
            </a:r>
            <a:r>
              <a:rPr lang="en-US" dirty="0" smtClean="0"/>
              <a:t> </a:t>
            </a:r>
            <a:r>
              <a:rPr lang="en-US" dirty="0" err="1"/>
              <a:t>Pavonica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dirty="0" smtClean="0"/>
              <a:t>- </a:t>
            </a:r>
            <a:r>
              <a:rPr lang="en-US" dirty="0" smtClean="0"/>
              <a:t>100</a:t>
            </a:r>
            <a:r>
              <a:rPr lang="en-US" dirty="0"/>
              <a:t>% Naturally Active Fragrance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668" y="4300457"/>
            <a:ext cx="8768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Prunus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Amygdalus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Dulcis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(Sweet Almond)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Caprylic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Capric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Triglyceride, PEG-6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Caprylic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Capric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Glycerides, 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PEG-8 Beeswax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Cetearyl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Alcohol,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Sambucus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Nigra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(Elderberry)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Sorbitan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Stearate, PEG-60 Almond Glycerides, Silica,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Triticum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Vulgare (Wheat) Germ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Avena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Sativa (Oat) Kernel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Butyrospermum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Parkii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Shea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Butter), Glycerin, Lecithin,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Borago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Officinalis (Starflower) Seed Oil, 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Citrus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Aurantium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Dulcis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(Orange) Peel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Cera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(Wax)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Padina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Pavonica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Thallus Extract,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Phenoxyethanol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Acacia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Decurrens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(Mimosa) Flower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Cera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(Wax), Rosa Multiflora (Rose) Flower </a:t>
            </a:r>
            <a:r>
              <a:rPr lang="en-US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Cera</a:t>
            </a: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(Wax)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Cocos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Nucifera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(Coconut)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Lavandula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Angustifolia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(Lavender) Oil, Pelargonium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Graveolens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(Geranium) Flower Oil, Tocopherol,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Lavandula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Hybrida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Lavandin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) Oil, Eucalyptus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Globulus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Leaf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Anthemis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Nobilis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(Chamomile) Flower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Simmondsia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Chinensis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(Jojoba) Seed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Cinnamomum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Camphora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(Ho Wood) Wood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Mentha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Arvensis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(Mint) Leaf Oil,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Vitis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Vinifera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(Grape) Seed Oil, Citrus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Aurantium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Dulcis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(Orange) Oil, Menthol, Eugenia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Caryophyllus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(Clove) Leaf Oil, Citric Acid, Linalool, Geraniol, Eugenol,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Citronellol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, Limonene.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12071"/>
            <a:ext cx="3492268" cy="34922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5668" y="133130"/>
            <a:ext cx="4465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Pro-collagen Cleansing Balm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36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11560" y="2492896"/>
            <a:ext cx="8229600" cy="23907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1800" dirty="0" smtClean="0"/>
              <a:t>Идеальная смесь  специальных восков </a:t>
            </a:r>
            <a:r>
              <a:rPr lang="nl-NL" sz="1800" dirty="0" smtClean="0"/>
              <a:t>Koster Keunen</a:t>
            </a:r>
          </a:p>
          <a:p>
            <a:pPr>
              <a:buFont typeface="Calibri" panose="020F0502020204030204" pitchFamily="34" charset="0"/>
              <a:buChar char="–"/>
              <a:defRPr/>
            </a:pPr>
            <a:r>
              <a:rPr lang="ru-RU" sz="1800" dirty="0" smtClean="0"/>
              <a:t>Использование специализированных восков </a:t>
            </a:r>
            <a:r>
              <a:rPr lang="nl-NL" sz="1800" dirty="0" smtClean="0"/>
              <a:t>Koster Keunen</a:t>
            </a:r>
          </a:p>
          <a:p>
            <a:pPr>
              <a:buFont typeface="Calibri" panose="020F0502020204030204" pitchFamily="34" charset="0"/>
              <a:buChar char="–"/>
              <a:defRPr/>
            </a:pPr>
            <a:r>
              <a:rPr lang="ru-RU" sz="1800" dirty="0" smtClean="0"/>
              <a:t>Легкость </a:t>
            </a:r>
            <a:r>
              <a:rPr lang="nl-NL" sz="1800" dirty="0" smtClean="0"/>
              <a:t>(</a:t>
            </a:r>
            <a:r>
              <a:rPr lang="ru-RU" sz="1800" dirty="0" smtClean="0"/>
              <a:t>восковая смесь </a:t>
            </a:r>
            <a:r>
              <a:rPr lang="nl-NL" sz="1800" dirty="0" smtClean="0"/>
              <a:t>+ </a:t>
            </a:r>
            <a:r>
              <a:rPr lang="ru-RU" sz="1800" dirty="0" smtClean="0"/>
              <a:t>масла</a:t>
            </a:r>
            <a:r>
              <a:rPr lang="nl-NL" sz="1800" dirty="0" smtClean="0"/>
              <a:t> + </a:t>
            </a:r>
            <a:r>
              <a:rPr lang="ru-RU" sz="1800" dirty="0" err="1" smtClean="0"/>
              <a:t>колоранты</a:t>
            </a:r>
            <a:r>
              <a:rPr lang="nl-NL" sz="1800" dirty="0" smtClean="0"/>
              <a:t> = </a:t>
            </a:r>
            <a:r>
              <a:rPr lang="ru-RU" sz="1800" dirty="0" smtClean="0"/>
              <a:t>губная помада</a:t>
            </a:r>
            <a:r>
              <a:rPr lang="nl-NL" sz="1800" dirty="0" smtClean="0"/>
              <a:t>)</a:t>
            </a:r>
          </a:p>
          <a:p>
            <a:pPr>
              <a:buFont typeface="Calibri" panose="020F0502020204030204" pitchFamily="34" charset="0"/>
              <a:buChar char="–"/>
              <a:defRPr/>
            </a:pPr>
            <a:r>
              <a:rPr lang="ru-RU" sz="1800" dirty="0" smtClean="0"/>
              <a:t>Доступность </a:t>
            </a:r>
            <a:r>
              <a:rPr lang="nl-NL" sz="1800" dirty="0" smtClean="0"/>
              <a:t>(</a:t>
            </a:r>
            <a:r>
              <a:rPr lang="ru-RU" sz="1800" dirty="0" smtClean="0"/>
              <a:t>стоимость помады</a:t>
            </a:r>
            <a:r>
              <a:rPr lang="nl-NL" sz="1800" dirty="0" smtClean="0"/>
              <a:t> @ </a:t>
            </a:r>
            <a:r>
              <a:rPr lang="ru-RU" sz="1800" dirty="0" smtClean="0"/>
              <a:t>ориентировочно</a:t>
            </a:r>
            <a:r>
              <a:rPr lang="nl-NL" sz="1800" dirty="0" smtClean="0"/>
              <a:t> 12-15</a:t>
            </a:r>
            <a:r>
              <a:rPr lang="ru-RU" sz="1800" dirty="0" smtClean="0"/>
              <a:t> </a:t>
            </a:r>
            <a:r>
              <a:rPr lang="nl-NL" sz="1800" dirty="0" smtClean="0"/>
              <a:t>EUR / </a:t>
            </a:r>
            <a:r>
              <a:rPr lang="ru-RU" sz="1800" dirty="0" smtClean="0"/>
              <a:t>кг</a:t>
            </a:r>
            <a:r>
              <a:rPr lang="nl-NL" sz="1800" dirty="0" smtClean="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nl-NL" sz="1800" dirty="0" smtClean="0"/>
              <a:t>EUR 0,048-0,064 </a:t>
            </a:r>
            <a:r>
              <a:rPr lang="ru-RU" sz="1800" dirty="0" smtClean="0"/>
              <a:t>каждая</a:t>
            </a:r>
            <a:r>
              <a:rPr lang="nl-NL" sz="1800" dirty="0" smtClean="0"/>
              <a:t>!</a:t>
            </a:r>
            <a:endParaRPr lang="nl-NL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10" y="1089387"/>
            <a:ext cx="10509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764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37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57200" y="1629817"/>
            <a:ext cx="8229600" cy="38401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1800" b="1" dirty="0" smtClean="0"/>
              <a:t>Какие воски</a:t>
            </a:r>
            <a:r>
              <a:rPr lang="nl-NL" sz="1800" b="1" dirty="0" smtClean="0"/>
              <a:t> Koster Keunen </a:t>
            </a:r>
            <a:r>
              <a:rPr lang="ru-RU" sz="1800" b="1" dirty="0" smtClean="0"/>
              <a:t>входят в состав смеси</a:t>
            </a:r>
            <a:r>
              <a:rPr lang="nl-NL" sz="1800" b="1" dirty="0" smtClean="0"/>
              <a:t>?</a:t>
            </a:r>
          </a:p>
          <a:p>
            <a:pPr marL="0" indent="0">
              <a:buFont typeface="Arial" charset="0"/>
              <a:buNone/>
              <a:defRPr/>
            </a:pPr>
            <a:endParaRPr lang="nl-NL" sz="1800" dirty="0" smtClean="0"/>
          </a:p>
          <a:p>
            <a:pPr>
              <a:buFont typeface="Arial" charset="0"/>
              <a:buChar char="•"/>
              <a:defRPr/>
            </a:pPr>
            <a:r>
              <a:rPr lang="nl-NL" sz="1800" dirty="0" smtClean="0"/>
              <a:t>Kesterwax K82P (</a:t>
            </a:r>
            <a:r>
              <a:rPr lang="ru-RU" sz="1800" dirty="0" smtClean="0"/>
              <a:t>пластичность</a:t>
            </a:r>
            <a:r>
              <a:rPr lang="nl-NL" sz="1800" dirty="0" smtClean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nl-NL" sz="1800" dirty="0" smtClean="0"/>
              <a:t>Kesterwax K82D (</a:t>
            </a:r>
            <a:r>
              <a:rPr lang="ru-RU" sz="1800" dirty="0" smtClean="0"/>
              <a:t>блеск</a:t>
            </a:r>
            <a:r>
              <a:rPr lang="nl-NL" sz="1800" dirty="0" smtClean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nl-NL" sz="1800" dirty="0" smtClean="0"/>
              <a:t>Kesterwax K30G (</a:t>
            </a:r>
            <a:r>
              <a:rPr lang="ru-RU" sz="1800" dirty="0" smtClean="0"/>
              <a:t>ощущения на коже</a:t>
            </a:r>
            <a:r>
              <a:rPr lang="nl-NL" sz="1800" dirty="0" smtClean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nl-NL" sz="1800" dirty="0" smtClean="0"/>
              <a:t>Candelilla wax (</a:t>
            </a:r>
            <a:r>
              <a:rPr lang="ru-RU" sz="1800" dirty="0" smtClean="0"/>
              <a:t>прочность</a:t>
            </a:r>
            <a:r>
              <a:rPr lang="nl-NL" sz="1800" dirty="0" smtClean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nl-NL" sz="1800" dirty="0" smtClean="0"/>
              <a:t>Sunflower wax (</a:t>
            </a:r>
            <a:r>
              <a:rPr lang="ru-RU" sz="1800" dirty="0" err="1" smtClean="0"/>
              <a:t>желирование</a:t>
            </a:r>
            <a:r>
              <a:rPr lang="nl-NL" sz="1800" dirty="0" smtClean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nl-NL" sz="1800" dirty="0" smtClean="0"/>
              <a:t>Permulgin 3233 – Colipa Ozokerite (</a:t>
            </a:r>
            <a:r>
              <a:rPr lang="ru-RU" sz="1800" dirty="0" smtClean="0"/>
              <a:t>структура</a:t>
            </a:r>
            <a:r>
              <a:rPr lang="nl-NL" sz="1800" dirty="0" smtClean="0"/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556792"/>
            <a:ext cx="1050925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89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38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7245" y="842962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>
                <a:latin typeface="+mn-lt"/>
                <a:cs typeface="Arial" charset="0"/>
              </a:rPr>
              <a:t>Kesterwax Collection</a:t>
            </a:r>
            <a:r>
              <a:rPr lang="ru-RU" b="1" dirty="0" smtClean="0">
                <a:latin typeface="+mn-lt"/>
                <a:cs typeface="Arial" charset="0"/>
              </a:rPr>
              <a:t>: </a:t>
            </a:r>
            <a:r>
              <a:rPr lang="nl-NL" b="1" dirty="0" smtClean="0">
                <a:cs typeface="Arial" charset="0"/>
              </a:rPr>
              <a:t>Kesterwax </a:t>
            </a:r>
            <a:r>
              <a:rPr lang="nl-NL" b="1" dirty="0">
                <a:cs typeface="Arial" charset="0"/>
              </a:rPr>
              <a:t>K82P </a:t>
            </a:r>
            <a:endParaRPr lang="ru-RU" dirty="0">
              <a:cs typeface="Arial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285875"/>
            <a:ext cx="6357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762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333333"/>
                </a:solidFill>
                <a:cs typeface="Times New Roman" pitchFamily="18" charset="0"/>
              </a:rPr>
              <a:t>INCI: </a:t>
            </a:r>
            <a:r>
              <a:rPr lang="ru-RU" altLang="ru-RU" sz="1800" dirty="0">
                <a:solidFill>
                  <a:srgbClr val="333333"/>
                </a:solidFill>
                <a:cs typeface="Times New Roman" pitchFamily="18" charset="0"/>
              </a:rPr>
              <a:t>С</a:t>
            </a:r>
            <a:r>
              <a:rPr lang="en-US" altLang="ru-RU" sz="1800" dirty="0">
                <a:solidFill>
                  <a:srgbClr val="333333"/>
                </a:solidFill>
                <a:cs typeface="Times New Roman" pitchFamily="18" charset="0"/>
              </a:rPr>
              <a:t>18-38 Alkyl </a:t>
            </a:r>
            <a:r>
              <a:rPr lang="en-US" altLang="ru-RU" sz="1800" dirty="0" err="1">
                <a:solidFill>
                  <a:srgbClr val="333333"/>
                </a:solidFill>
                <a:cs typeface="Times New Roman" pitchFamily="18" charset="0"/>
              </a:rPr>
              <a:t>Hydroxystearoyl</a:t>
            </a:r>
            <a:r>
              <a:rPr lang="en-US" altLang="ru-RU" sz="1800" dirty="0">
                <a:solidFill>
                  <a:srgbClr val="333333"/>
                </a:solidFill>
                <a:cs typeface="Times New Roman" pitchFamily="18" charset="0"/>
              </a:rPr>
              <a:t> Stearate (Synthetic Beeswax)</a:t>
            </a:r>
            <a:endParaRPr lang="ru-RU" altLang="ru-R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333333"/>
                </a:solidFill>
                <a:cs typeface="Times New Roman" pitchFamily="18" charset="0"/>
              </a:rPr>
              <a:t>CAS-№: </a:t>
            </a:r>
            <a:r>
              <a:rPr lang="en-US" altLang="ru-RU" sz="1800" dirty="0">
                <a:solidFill>
                  <a:srgbClr val="333333"/>
                </a:solidFill>
                <a:cs typeface="Times New Roman" pitchFamily="18" charset="0"/>
              </a:rPr>
              <a:t>71243-51-1</a:t>
            </a:r>
            <a:r>
              <a:rPr lang="en-US" altLang="ru-RU" sz="1800" b="1" dirty="0">
                <a:solidFill>
                  <a:srgbClr val="333333"/>
                </a:solidFill>
                <a:cs typeface="Times New Roman" pitchFamily="18" charset="0"/>
              </a:rPr>
              <a:t> </a:t>
            </a:r>
            <a:endParaRPr lang="ru-RU" altLang="ru-R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Times New Roman" pitchFamily="18" charset="0"/>
              </a:rPr>
              <a:t>Температура плавления: 	</a:t>
            </a:r>
            <a:r>
              <a:rPr lang="ru-RU" altLang="ru-RU" sz="1800" dirty="0">
                <a:cs typeface="Times New Roman" pitchFamily="18" charset="0"/>
              </a:rPr>
              <a:t>81-86 </a:t>
            </a:r>
            <a:r>
              <a:rPr lang="ru-RU" altLang="ru-RU" sz="1800" baseline="30000" dirty="0">
                <a:cs typeface="Times New Roman" pitchFamily="18" charset="0"/>
              </a:rPr>
              <a:t>0</a:t>
            </a:r>
            <a:r>
              <a:rPr lang="ru-RU" altLang="ru-RU" sz="1800" dirty="0">
                <a:cs typeface="Times New Roman" pitchFamily="18" charset="0"/>
              </a:rPr>
              <a:t>C (К82Р)</a:t>
            </a:r>
            <a:endParaRPr lang="ru-RU" altLang="ru-RU" sz="1800" dirty="0">
              <a:solidFill>
                <a:srgbClr val="333333"/>
              </a:solidFill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4763" y="4752975"/>
            <a:ext cx="914400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762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cs typeface="Times New Roman" pitchFamily="18" charset="0"/>
              </a:rPr>
              <a:t>Синтетическая версия полиэфирной фракции пчелиного воска.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33"/>
                </a:solidFill>
                <a:cs typeface="Times New Roman" pitchFamily="18" charset="0"/>
              </a:rPr>
              <a:t>Содержит ряд гидрокси полиэфиров с длиной цепи от 56 до 76 атомов углерода.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33"/>
                </a:solidFill>
                <a:cs typeface="Times New Roman" pitchFamily="18" charset="0"/>
              </a:rPr>
              <a:t>Получают </a:t>
            </a:r>
            <a:r>
              <a:rPr lang="ru-RU" altLang="ru-RU" sz="1800">
                <a:solidFill>
                  <a:srgbClr val="000000"/>
                </a:solidFill>
                <a:cs typeface="Times New Roman" pitchFamily="18" charset="0"/>
              </a:rPr>
              <a:t>этерификацией натуральных жирных кислот  и синтетических жирных спиртов. </a:t>
            </a:r>
            <a:endParaRPr lang="ru-RU" altLang="ru-RU" sz="1800"/>
          </a:p>
        </p:txBody>
      </p:sp>
      <p:pic>
        <p:nvPicPr>
          <p:cNvPr id="9" name="Picture 4" descr="http://img.auctiva.com/imgdata/1/6/7/2/7/2/8/webimg/552499775_o.jpg?nc=6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071679"/>
            <a:ext cx="4302205" cy="271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556792"/>
            <a:ext cx="1050925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322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39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57200" y="1038225"/>
            <a:ext cx="8229600" cy="4791075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altLang="ru-RU" sz="26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Отличный пластификатор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Снижает ломкость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Связывает масла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Формирует пленку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Снижает выпотевание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Снижает образование кристаллов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Дисперсная среда для пигментов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Сильная адгезия</a:t>
            </a:r>
            <a:endParaRPr lang="nl-NL" altLang="ru-RU" sz="1800" dirty="0" smtClean="0">
              <a:ea typeface="Times New Roman" pitchFamily="18" charset="0"/>
              <a:cs typeface="Arial" pitchFamily="34" charset="0"/>
            </a:endParaRP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Обладает </a:t>
            </a:r>
            <a:r>
              <a:rPr lang="nl-NL" altLang="ru-RU" sz="1800" dirty="0" smtClean="0">
                <a:ea typeface="Times New Roman" pitchFamily="18" charset="0"/>
                <a:cs typeface="Arial" pitchFamily="34" charset="0"/>
              </a:rPr>
              <a:t>SPF</a:t>
            </a:r>
          </a:p>
          <a:p>
            <a:pPr marL="0" indent="0"/>
            <a:r>
              <a:rPr lang="ru-RU" altLang="ru-RU" sz="1800" dirty="0" smtClean="0">
                <a:ea typeface="Times New Roman" pitchFamily="18" charset="0"/>
                <a:cs typeface="Arial" pitchFamily="34" charset="0"/>
              </a:rPr>
              <a:t>Плавится</a:t>
            </a:r>
            <a:r>
              <a:rPr lang="nl-NL" altLang="ru-RU" sz="1800" dirty="0" smtClean="0">
                <a:ea typeface="Times New Roman" pitchFamily="18" charset="0"/>
                <a:cs typeface="Arial" pitchFamily="34" charset="0"/>
              </a:rPr>
              <a:t>@ 86ºC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altLang="ru-RU" dirty="0" smtClean="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" name="Picture 1" descr="http://www.kinnelonconserves.net/z_EyeLashes_Mascara_1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16113"/>
            <a:ext cx="15113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743200"/>
            <a:ext cx="105092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4164013"/>
            <a:ext cx="255587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07245" y="842962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>
                <a:latin typeface="+mn-lt"/>
                <a:cs typeface="Arial" charset="0"/>
              </a:rPr>
              <a:t>Kesterwax Collection</a:t>
            </a:r>
            <a:r>
              <a:rPr lang="ru-RU" b="1" dirty="0" smtClean="0">
                <a:latin typeface="+mn-lt"/>
                <a:cs typeface="Arial" charset="0"/>
              </a:rPr>
              <a:t>: </a:t>
            </a:r>
            <a:r>
              <a:rPr lang="nl-NL" b="1" dirty="0" smtClean="0">
                <a:cs typeface="Arial" charset="0"/>
              </a:rPr>
              <a:t>Kesterwax </a:t>
            </a:r>
            <a:r>
              <a:rPr lang="nl-NL" b="1" dirty="0">
                <a:cs typeface="Arial" charset="0"/>
              </a:rPr>
              <a:t>K82P </a:t>
            </a:r>
            <a:endParaRPr lang="ru-RU" dirty="0">
              <a:cs typeface="Arial" charset="0"/>
            </a:endParaRPr>
          </a:p>
        </p:txBody>
      </p:sp>
      <p:pic>
        <p:nvPicPr>
          <p:cNvPr id="13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95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13288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2800" b="1" dirty="0" err="1" smtClean="0">
                <a:solidFill>
                  <a:schemeClr val="bg1"/>
                </a:solidFill>
              </a:rPr>
              <a:t>Permulgin</a:t>
            </a:r>
            <a:r>
              <a:rPr lang="en-US" altLang="ru-RU" sz="2800" b="1" dirty="0" smtClean="0">
                <a:solidFill>
                  <a:schemeClr val="bg1"/>
                </a:solidFill>
              </a:rPr>
              <a:t> 0160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452508"/>
              </p:ext>
            </p:extLst>
          </p:nvPr>
        </p:nvGraphicFramePr>
        <p:xfrm>
          <a:off x="107504" y="1305178"/>
          <a:ext cx="8856985" cy="4140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2919"/>
                <a:gridCol w="2952919"/>
                <a:gridCol w="2951147"/>
              </a:tblGrid>
              <a:tr h="241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Пчелиный воск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Permulgin</a:t>
                      </a:r>
                      <a:r>
                        <a:rPr lang="ru-RU" sz="1800" b="1" dirty="0">
                          <a:effectLst/>
                        </a:rPr>
                        <a:t> 0160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Происхождение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Натуральный, животного происхождения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Искусственная </a:t>
                      </a:r>
                      <a:r>
                        <a:rPr lang="ru-RU" sz="1600" dirty="0" smtClean="0">
                          <a:effectLst/>
                        </a:rPr>
                        <a:t>смесь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3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Состав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Сложные </a:t>
                      </a:r>
                      <a:r>
                        <a:rPr lang="ru-RU" sz="1600" dirty="0">
                          <a:effectLst/>
                        </a:rPr>
                        <a:t>эфиры (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ru-RU" sz="1600" dirty="0">
                          <a:effectLst/>
                        </a:rPr>
                        <a:t>38-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ru-RU" sz="1600" dirty="0">
                          <a:effectLst/>
                        </a:rPr>
                        <a:t>62),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Жирные </a:t>
                      </a:r>
                      <a:r>
                        <a:rPr lang="ru-RU" sz="1600" dirty="0">
                          <a:effectLst/>
                        </a:rPr>
                        <a:t>кислоты (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ru-RU" sz="1600" dirty="0">
                          <a:effectLst/>
                        </a:rPr>
                        <a:t>16-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ru-RU" sz="1600" dirty="0">
                          <a:effectLst/>
                        </a:rPr>
                        <a:t>36),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Углеводороды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(C21-C35)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Пчелиный воск,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Cetearyl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Behenate</a:t>
                      </a:r>
                      <a:r>
                        <a:rPr lang="ru-RU" sz="1600" dirty="0">
                          <a:effectLst/>
                        </a:rPr>
                        <a:t> (С38-С40),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Стеариновая </a:t>
                      </a:r>
                      <a:r>
                        <a:rPr lang="ru-RU" sz="1600" dirty="0">
                          <a:effectLst/>
                        </a:rPr>
                        <a:t>кислота (С18),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Парафин </a:t>
                      </a:r>
                      <a:r>
                        <a:rPr lang="ru-RU" sz="1600" dirty="0">
                          <a:effectLst/>
                        </a:rPr>
                        <a:t>(C18-C35).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78075" algn="r"/>
                        </a:tabLst>
                      </a:pPr>
                      <a:r>
                        <a:rPr lang="ru-RU" sz="1600" dirty="0">
                          <a:effectLst/>
                        </a:rPr>
                        <a:t>Описание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Белые или светло-желтые/желтые гранулы, плитки или пастилки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Белые или светло-желтые/желтые гранулы, плитки или пастилки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Температура застывания (°C)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61 - 65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61 - 65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Температура каплепадения (°C)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61 - 66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61 - 66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Кислотное число (мг </a:t>
                      </a:r>
                      <a:r>
                        <a:rPr lang="en-US" sz="1600" dirty="0">
                          <a:effectLst/>
                        </a:rPr>
                        <a:t>KOH</a:t>
                      </a:r>
                      <a:r>
                        <a:rPr lang="ru-RU" sz="1600" dirty="0">
                          <a:effectLst/>
                        </a:rPr>
                        <a:t>/г)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17 - 24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17 - 24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Эфирное число (мг </a:t>
                      </a:r>
                      <a:r>
                        <a:rPr lang="en-US" sz="1600" dirty="0">
                          <a:effectLst/>
                        </a:rPr>
                        <a:t>KOH</a:t>
                      </a:r>
                      <a:r>
                        <a:rPr lang="ru-RU" sz="1600" dirty="0">
                          <a:effectLst/>
                        </a:rPr>
                        <a:t>/г)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70 </a:t>
                      </a:r>
                      <a:r>
                        <a:rPr lang="ru-RU" sz="1600" dirty="0" smtClean="0">
                          <a:effectLst/>
                        </a:rPr>
                        <a:t>– </a:t>
                      </a:r>
                      <a:r>
                        <a:rPr lang="ru-RU" sz="1600" dirty="0">
                          <a:effectLst/>
                        </a:rPr>
                        <a:t>80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70 - 80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Число омыления (мг </a:t>
                      </a:r>
                      <a:r>
                        <a:rPr lang="en-US" sz="1600">
                          <a:effectLst/>
                        </a:rPr>
                        <a:t>KOH</a:t>
                      </a:r>
                      <a:r>
                        <a:rPr lang="ru-RU" sz="1600">
                          <a:effectLst/>
                        </a:rPr>
                        <a:t>/г)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87 </a:t>
                      </a:r>
                      <a:r>
                        <a:rPr lang="ru-RU" sz="1600" dirty="0" smtClean="0">
                          <a:effectLst/>
                        </a:rPr>
                        <a:t>– </a:t>
                      </a:r>
                      <a:r>
                        <a:rPr lang="ru-RU" sz="1600" dirty="0">
                          <a:effectLst/>
                        </a:rPr>
                        <a:t>104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87 - 104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Gotham Book"/>
                        <a:ea typeface="Calibri" panose="020F0502020204030204" pitchFamily="34" charset="0"/>
                        <a:cs typeface="Gotham 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6317218"/>
            <a:ext cx="332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</a:rPr>
              <a:t>Альтернатива </a:t>
            </a:r>
            <a:r>
              <a:rPr lang="ru-RU" altLang="ru-RU" b="1" dirty="0">
                <a:solidFill>
                  <a:schemeClr val="bg1"/>
                </a:solidFill>
              </a:rPr>
              <a:t>пчелиному воску</a:t>
            </a:r>
          </a:p>
        </p:txBody>
      </p:sp>
    </p:spTree>
    <p:extLst>
      <p:ext uri="{BB962C8B-B14F-4D97-AF65-F5344CB8AC3E}">
        <p14:creationId xmlns:p14="http://schemas.microsoft.com/office/powerpoint/2010/main" val="230428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40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7245" y="842962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>
                <a:latin typeface="+mn-lt"/>
                <a:cs typeface="Arial" charset="0"/>
              </a:rPr>
              <a:t>Kesterwax Collection</a:t>
            </a:r>
            <a:r>
              <a:rPr lang="ru-RU" b="1" dirty="0" smtClean="0">
                <a:latin typeface="+mn-lt"/>
                <a:cs typeface="Arial" charset="0"/>
              </a:rPr>
              <a:t>: </a:t>
            </a:r>
            <a:r>
              <a:rPr lang="nl-NL" b="1" dirty="0" smtClean="0">
                <a:cs typeface="Arial" charset="0"/>
              </a:rPr>
              <a:t>Kesterwax </a:t>
            </a:r>
            <a:r>
              <a:rPr lang="nl-NL" b="1" dirty="0">
                <a:cs typeface="Arial" charset="0"/>
              </a:rPr>
              <a:t>K82P </a:t>
            </a:r>
            <a:endParaRPr lang="ru-RU" dirty="0">
              <a:cs typeface="Arial" charset="0"/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50825" y="1512888"/>
            <a:ext cx="639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 большинством масел </a:t>
            </a:r>
            <a:r>
              <a:rPr lang="en-US" altLang="ru-RU" sz="1800"/>
              <a:t>Kester Wax</a:t>
            </a:r>
            <a:r>
              <a:rPr lang="ru-RU" altLang="ru-RU" sz="1800"/>
              <a:t> K82P образует гели только «вазелиновой» текстуры.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Наилучшую совместимость проявляет с полярными и среднеполярными маслами.</a:t>
            </a: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4763" y="2911475"/>
            <a:ext cx="4572001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40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Применение:</a:t>
            </a:r>
            <a:endParaRPr lang="ru-RU" altLang="ru-RU" sz="180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- Стики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- Декоративная косметика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- Эмульсии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- Солнцезащитная косметика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- Средства по уходу за волосами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- Бальзамы для губ и помады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1800"/>
              <a:t>Особо рекомендуется для туши и лайнер</a:t>
            </a:r>
          </a:p>
        </p:txBody>
      </p:sp>
      <p:pic>
        <p:nvPicPr>
          <p:cNvPr id="11" name="Picture 2" descr="http://modna.com.ua/images/resource/kosmetika/2/3/tush-dlya-resnic-mega-volume-collagene-24h-superchernyj-9ml-2-50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42906"/>
            <a:ext cx="2235098" cy="280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http://oriflame55.ru/oriflame/images/stories/blesk-dlya-gu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4195" y="1715969"/>
            <a:ext cx="2502557" cy="192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281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41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7245" y="842962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>
                <a:latin typeface="+mn-lt"/>
                <a:cs typeface="Arial" charset="0"/>
              </a:rPr>
              <a:t>Kesterwax Collection</a:t>
            </a:r>
            <a:r>
              <a:rPr lang="ru-RU" b="1" dirty="0" smtClean="0">
                <a:latin typeface="+mn-lt"/>
                <a:cs typeface="Arial" charset="0"/>
              </a:rPr>
              <a:t>: </a:t>
            </a:r>
            <a:r>
              <a:rPr lang="nl-NL" b="1" dirty="0" smtClean="0">
                <a:cs typeface="Arial" charset="0"/>
              </a:rPr>
              <a:t>Kesterwax K82</a:t>
            </a:r>
            <a:r>
              <a:rPr lang="en-US" b="1" dirty="0" smtClean="0">
                <a:cs typeface="Arial" charset="0"/>
              </a:rPr>
              <a:t>D</a:t>
            </a:r>
            <a:r>
              <a:rPr lang="nl-NL" b="1" dirty="0" smtClean="0">
                <a:cs typeface="Arial" charset="0"/>
              </a:rPr>
              <a:t> </a:t>
            </a:r>
            <a:endParaRPr lang="ru-RU" dirty="0"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18" y="4692651"/>
            <a:ext cx="1833563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107504" y="140335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1800" dirty="0" smtClean="0"/>
              <a:t>Синтетический воск со структурой, подобной микрокристаллическому воску.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b="1" dirty="0" smtClean="0"/>
              <a:t>INCI-name:</a:t>
            </a:r>
            <a:r>
              <a:rPr lang="en-US" sz="1800" dirty="0" smtClean="0"/>
              <a:t>Di-C20-40 Alkyl Dimer </a:t>
            </a:r>
            <a:r>
              <a:rPr lang="en-US" sz="1800" dirty="0" err="1" smtClean="0"/>
              <a:t>Dilinoleate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>
              <a:buFont typeface="Arial" charset="0"/>
              <a:buChar char="•"/>
              <a:defRPr/>
            </a:pPr>
            <a:r>
              <a:rPr lang="en-US" sz="1800" b="1" dirty="0" smtClean="0"/>
              <a:t>CAS</a:t>
            </a:r>
            <a:r>
              <a:rPr lang="ru-RU" sz="1800" b="1" dirty="0" smtClean="0"/>
              <a:t>-№:</a:t>
            </a:r>
            <a:r>
              <a:rPr lang="ru-RU" sz="1800" dirty="0" smtClean="0"/>
              <a:t> 68476-00-6</a:t>
            </a:r>
            <a:endParaRPr lang="nl-NL" sz="1800" b="1" dirty="0" smtClean="0"/>
          </a:p>
          <a:p>
            <a:pPr>
              <a:buFont typeface="Arial" charset="0"/>
              <a:buChar char="•"/>
              <a:defRPr/>
            </a:pPr>
            <a:r>
              <a:rPr lang="ru-RU" sz="1800" b="1" dirty="0" smtClean="0"/>
              <a:t>Температура плавления </a:t>
            </a:r>
            <a:r>
              <a:rPr lang="nl-NL" sz="1800" dirty="0" smtClean="0"/>
              <a:t>@ 94ºC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Великолепно </a:t>
            </a:r>
            <a:r>
              <a:rPr lang="ru-RU" sz="1800" dirty="0" err="1" smtClean="0"/>
              <a:t>желирует</a:t>
            </a:r>
            <a:r>
              <a:rPr lang="ru-RU" sz="1800" dirty="0" smtClean="0"/>
              <a:t> натуральные жирные и некоторые силиконовые масла. Даже при удивительно низких концентрациях дает красивые, глянцевые, шелковистые, слегка прозрачные гели.</a:t>
            </a:r>
            <a:r>
              <a:rPr lang="nl-NL" sz="1800" dirty="0" smtClean="0"/>
              <a:t> Улучшает блеск помад</a:t>
            </a:r>
            <a:r>
              <a:rPr lang="ru-RU" sz="1800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Может заменить минеральные воски во многих рецептурах. Увеличение концентрации воска не вызывает хрупкости.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b="1" dirty="0" smtClean="0"/>
              <a:t>Применение:</a:t>
            </a:r>
            <a:r>
              <a:rPr lang="ru-RU" sz="1800" dirty="0" smtClean="0"/>
              <a:t> Бальзамы для губ, губная помада, антиперспиранты, масляные гели, альтернатива озокериту.</a:t>
            </a:r>
          </a:p>
          <a:p>
            <a:pPr marL="0" indent="0">
              <a:buFont typeface="Arial" charset="0"/>
              <a:buNone/>
              <a:defRPr/>
            </a:pPr>
            <a:endParaRPr lang="nl-NL" dirty="0"/>
          </a:p>
        </p:txBody>
      </p:sp>
      <p:pic>
        <p:nvPicPr>
          <p:cNvPr id="12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296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42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0101" y="908720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>
                <a:latin typeface="+mn-lt"/>
                <a:cs typeface="Arial" charset="0"/>
              </a:rPr>
              <a:t>Kesterwax Collection</a:t>
            </a:r>
            <a:r>
              <a:rPr lang="ru-RU" b="1" dirty="0" smtClean="0">
                <a:latin typeface="+mn-lt"/>
                <a:cs typeface="Arial" charset="0"/>
              </a:rPr>
              <a:t>: </a:t>
            </a:r>
            <a:r>
              <a:rPr lang="nl-NL" b="1" dirty="0" smtClean="0">
                <a:cs typeface="Arial" charset="0"/>
              </a:rPr>
              <a:t>Kesterwax </a:t>
            </a:r>
            <a:r>
              <a:rPr lang="nl-NL" b="1" dirty="0">
                <a:cs typeface="Arial" charset="0"/>
              </a:rPr>
              <a:t>K30G </a:t>
            </a:r>
            <a:endParaRPr lang="ru-RU" dirty="0">
              <a:cs typeface="Arial" charset="0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sz="1800" b="1" smtClean="0"/>
              <a:t>INCI-name:</a:t>
            </a:r>
            <a:r>
              <a:rPr lang="en-US" sz="1800" smtClean="0"/>
              <a:t> Tetradecyloctadecyl Stearate</a:t>
            </a:r>
            <a:endParaRPr lang="ru-RU" sz="1800" smtClean="0"/>
          </a:p>
          <a:p>
            <a:pPr>
              <a:buFont typeface="Arial" charset="0"/>
              <a:buChar char="•"/>
              <a:defRPr/>
            </a:pPr>
            <a:r>
              <a:rPr lang="en-US" sz="1800" b="1" smtClean="0"/>
              <a:t>CAS</a:t>
            </a:r>
            <a:r>
              <a:rPr lang="ru-RU" sz="1800" b="1" smtClean="0"/>
              <a:t>-№:</a:t>
            </a:r>
            <a:r>
              <a:rPr lang="ru-RU" sz="1800" smtClean="0"/>
              <a:t> 68201-22-9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b="1" smtClean="0"/>
              <a:t>Температура плавления</a:t>
            </a:r>
            <a:r>
              <a:rPr lang="en-US" sz="1800" b="1" smtClean="0"/>
              <a:t> </a:t>
            </a:r>
            <a:r>
              <a:rPr lang="nl-NL" sz="1800" smtClean="0"/>
              <a:t>@ 36ºC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smtClean="0"/>
              <a:t>Синтетический воск, удивительно сочетающий твердость и с температурой плавления чуть ниже температуры тела.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smtClean="0"/>
              <a:t>Улучшает сенсорные свойства продуктов, придавая силиконоподобные ощущения при их применении.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smtClean="0"/>
              <a:t>Благодаря низкой температуре плавления тает на коже, смягчая ее.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smtClean="0"/>
              <a:t>Улучшает смазываемость, распределение и гладкость, одновременно снижая сальность, липкость и окклюзивность.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b="1" smtClean="0"/>
              <a:t>Применение</a:t>
            </a:r>
            <a:r>
              <a:rPr lang="en-US" sz="1800" b="1" smtClean="0"/>
              <a:t>:</a:t>
            </a:r>
            <a:r>
              <a:rPr lang="en-US" sz="1800" smtClean="0"/>
              <a:t> </a:t>
            </a:r>
            <a:r>
              <a:rPr lang="ru-RU" sz="1800" smtClean="0"/>
              <a:t>помады, стики</a:t>
            </a:r>
            <a:r>
              <a:rPr lang="en-US" sz="1800" smtClean="0"/>
              <a:t>, </a:t>
            </a:r>
            <a:r>
              <a:rPr lang="ru-RU" sz="1800" smtClean="0"/>
              <a:t>декоративная косметика,</a:t>
            </a:r>
            <a:r>
              <a:rPr lang="en-US" sz="1800" smtClean="0"/>
              <a:t> </a:t>
            </a:r>
            <a:r>
              <a:rPr lang="ru-RU" sz="1800" smtClean="0"/>
              <a:t>тушь для ресниц</a:t>
            </a:r>
            <a:r>
              <a:rPr lang="en-US" sz="1800" smtClean="0"/>
              <a:t>,</a:t>
            </a:r>
            <a:r>
              <a:rPr lang="ru-RU" sz="1800" smtClean="0"/>
              <a:t>эмульсии</a:t>
            </a:r>
            <a:r>
              <a:rPr lang="en-US" sz="1800" smtClean="0"/>
              <a:t>.</a:t>
            </a:r>
            <a:endParaRPr lang="ru-RU" sz="1800" smtClean="0"/>
          </a:p>
          <a:p>
            <a:pPr marL="0" indent="0">
              <a:buFont typeface="Arial" charset="0"/>
              <a:buNone/>
              <a:defRPr/>
            </a:pPr>
            <a:endParaRPr lang="nl-NL" dirty="0"/>
          </a:p>
        </p:txBody>
      </p:sp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8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43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0101" y="1115452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+mn-lt"/>
                <a:cs typeface="Arial" charset="0"/>
              </a:rPr>
              <a:t> </a:t>
            </a:r>
            <a:r>
              <a:rPr lang="nl-NL" b="1" dirty="0"/>
              <a:t>Candelilla </a:t>
            </a:r>
            <a:r>
              <a:rPr lang="nl-NL" b="1" dirty="0" smtClean="0"/>
              <a:t>wax</a:t>
            </a:r>
            <a:endParaRPr lang="nl-NL" b="1" dirty="0"/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179388" y="1690910"/>
            <a:ext cx="88487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Натуральный воск. Добывают его с поверхности стреловидных листьев мексиканского кустарника </a:t>
            </a:r>
            <a:r>
              <a:rPr lang="ru-RU" altLang="ru-RU" sz="1800" dirty="0" err="1"/>
              <a:t>Euphorbia</a:t>
            </a:r>
            <a:r>
              <a:rPr lang="ru-RU" altLang="ru-RU" sz="1800" dirty="0"/>
              <a:t> </a:t>
            </a:r>
            <a:r>
              <a:rPr lang="ru-RU" altLang="ru-RU" sz="1800" dirty="0" err="1"/>
              <a:t>Cerifera</a:t>
            </a:r>
            <a:r>
              <a:rPr lang="ru-RU" altLang="ru-RU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INCI</a:t>
            </a:r>
            <a:r>
              <a:rPr lang="ru-RU" altLang="ru-RU" sz="1800" b="1" dirty="0"/>
              <a:t>-</a:t>
            </a:r>
            <a:r>
              <a:rPr lang="en-US" altLang="ru-RU" sz="1800" b="1" dirty="0"/>
              <a:t>name</a:t>
            </a:r>
            <a:r>
              <a:rPr lang="ru-RU" altLang="ru-RU" sz="1800" b="1" dirty="0"/>
              <a:t>:</a:t>
            </a:r>
            <a:r>
              <a:rPr lang="ru-RU" altLang="ru-RU" sz="1800" dirty="0"/>
              <a:t> </a:t>
            </a:r>
            <a:r>
              <a:rPr lang="ru-RU" altLang="ru-RU" sz="1800" dirty="0" err="1"/>
              <a:t>Candelilla</a:t>
            </a:r>
            <a:r>
              <a:rPr lang="ru-RU" altLang="ru-RU" sz="1800" dirty="0"/>
              <a:t> </a:t>
            </a:r>
            <a:r>
              <a:rPr lang="ru-RU" altLang="ru-RU" sz="1800" dirty="0" err="1"/>
              <a:t>Cera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CAS</a:t>
            </a:r>
            <a:r>
              <a:rPr lang="ru-RU" altLang="ru-RU" sz="1800" b="1" dirty="0"/>
              <a:t>-№:</a:t>
            </a:r>
            <a:r>
              <a:rPr lang="ru-RU" altLang="ru-RU" sz="1800" dirty="0"/>
              <a:t> 8006-44-8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Температура плавления: </a:t>
            </a:r>
            <a:r>
              <a:rPr lang="ru-RU" altLang="ru-RU" sz="1800" dirty="0"/>
              <a:t>68.5- 72°С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Обладает экстраординарной способностью связывать масла, улучшая стабильность и текстуру косметических продуктов.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Обеспечивает хорошую сохранность формы,  твердость, блеск поверхности </a:t>
            </a:r>
            <a:r>
              <a:rPr lang="ru-RU" altLang="ru-RU" sz="1800" dirty="0" err="1"/>
              <a:t>стиков</a:t>
            </a:r>
            <a:r>
              <a:rPr lang="ru-RU" altLang="ru-RU" sz="1800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Улучшает размягчение.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Часто используется в сочетании с </a:t>
            </a:r>
            <a:r>
              <a:rPr lang="ru-RU" altLang="ru-RU" sz="1800" dirty="0" err="1"/>
              <a:t>карнаубским</a:t>
            </a:r>
            <a:r>
              <a:rPr lang="ru-RU" altLang="ru-RU" sz="1800" dirty="0"/>
              <a:t>, пчелиным и другими восками для улучшения сенсорных ощущений, адгезии.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Структурообразователь</a:t>
            </a:r>
            <a:r>
              <a:rPr lang="ru-RU" altLang="ru-RU" sz="1800" dirty="0"/>
              <a:t> и матирующая добавка в средствах декоративной косметики,  входит в состав бальзамов для губ, теней.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029385"/>
            <a:ext cx="2123728" cy="132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60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44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0101" y="980728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 smtClean="0"/>
              <a:t>Sunflower wax</a:t>
            </a:r>
            <a:endParaRPr lang="nl-NL" b="1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1800" b="1" dirty="0" smtClean="0"/>
              <a:t>INCI</a:t>
            </a:r>
            <a:r>
              <a:rPr lang="ru-RU" sz="1800" b="1" dirty="0" smtClean="0"/>
              <a:t>-</a:t>
            </a:r>
            <a:r>
              <a:rPr lang="en-US" sz="1800" b="1" dirty="0" smtClean="0"/>
              <a:t>name</a:t>
            </a:r>
            <a:r>
              <a:rPr lang="ru-RU" sz="1800" b="1" dirty="0" smtClean="0"/>
              <a:t>:</a:t>
            </a:r>
            <a:r>
              <a:rPr lang="ru-RU" sz="1800" dirty="0" smtClean="0"/>
              <a:t> </a:t>
            </a:r>
            <a:r>
              <a:rPr lang="en-US" sz="1800" dirty="0" smtClean="0"/>
              <a:t>Helianthus </a:t>
            </a:r>
            <a:r>
              <a:rPr lang="en-US" sz="1800" dirty="0" err="1" smtClean="0"/>
              <a:t>Annuus</a:t>
            </a:r>
            <a:r>
              <a:rPr lang="en-US" sz="1800" dirty="0" smtClean="0"/>
              <a:t> Seed Wax</a:t>
            </a:r>
            <a:r>
              <a:rPr lang="ru-RU" sz="1800" dirty="0" smtClean="0"/>
              <a:t> (</a:t>
            </a:r>
            <a:r>
              <a:rPr lang="en-US" sz="1800" dirty="0" err="1" smtClean="0"/>
              <a:t>Cosing</a:t>
            </a:r>
            <a:r>
              <a:rPr lang="ru-RU" sz="1800" dirty="0" smtClean="0"/>
              <a:t>: </a:t>
            </a:r>
            <a:r>
              <a:rPr lang="en-US" sz="1800" dirty="0" err="1" smtClean="0"/>
              <a:t>Cera</a:t>
            </a:r>
            <a:r>
              <a:rPr lang="ru-RU" sz="1800" dirty="0" smtClean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b="1" dirty="0" smtClean="0"/>
              <a:t>CAS-№: </a:t>
            </a:r>
            <a:r>
              <a:rPr lang="en-US" sz="1800" dirty="0" smtClean="0"/>
              <a:t>71243-51-1</a:t>
            </a:r>
            <a:endParaRPr lang="ru-RU" sz="1800" dirty="0" smtClean="0"/>
          </a:p>
          <a:p>
            <a:pPr marL="0" indent="0">
              <a:buFont typeface="Arial" charset="0"/>
              <a:buNone/>
              <a:defRPr/>
            </a:pPr>
            <a:r>
              <a:rPr lang="ru-RU" sz="1800" b="1" dirty="0" smtClean="0"/>
              <a:t>Температура плавления</a:t>
            </a:r>
            <a:r>
              <a:rPr lang="ru-RU" sz="1800" dirty="0" smtClean="0"/>
              <a:t> </a:t>
            </a:r>
            <a:r>
              <a:rPr lang="en-US" sz="1800" dirty="0" smtClean="0"/>
              <a:t>@</a:t>
            </a:r>
            <a:r>
              <a:rPr lang="ru-RU" sz="1800" dirty="0" smtClean="0"/>
              <a:t> 75 </a:t>
            </a:r>
            <a:r>
              <a:rPr lang="ru-RU" sz="1800" baseline="30000" dirty="0" smtClean="0"/>
              <a:t>0</a:t>
            </a:r>
            <a:r>
              <a:rPr lang="ru-RU" sz="1800" dirty="0" smtClean="0"/>
              <a:t>С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Загущает, связывает масла.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Придает </a:t>
            </a:r>
            <a:r>
              <a:rPr lang="ru-RU" sz="1800" dirty="0" err="1" smtClean="0"/>
              <a:t>стикам</a:t>
            </a:r>
            <a:r>
              <a:rPr lang="ru-RU" sz="1800" dirty="0" smtClean="0"/>
              <a:t> гладкость и скольжение.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Образует тонкие пленки.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Придает текстурам твердость и прочность.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Альтернатива воску рисовых отрубей, а также </a:t>
            </a:r>
            <a:r>
              <a:rPr lang="ru-RU" sz="1800" dirty="0" err="1" smtClean="0"/>
              <a:t>карнаубскому</a:t>
            </a:r>
            <a:r>
              <a:rPr lang="ru-RU" sz="1800" dirty="0" smtClean="0"/>
              <a:t>, </a:t>
            </a:r>
            <a:r>
              <a:rPr lang="ru-RU" sz="1800" dirty="0" err="1" smtClean="0"/>
              <a:t>канделильскому</a:t>
            </a:r>
            <a:r>
              <a:rPr lang="ru-RU" sz="1800" dirty="0" smtClean="0"/>
              <a:t> и минеральному воскам.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С маслами образует жесткие, единообразные, термически стабильные гели, даже при небольших концентрациях. 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dirty="0" smtClean="0"/>
              <a:t>Интересен для создания новых текстур.</a:t>
            </a:r>
          </a:p>
          <a:p>
            <a:pPr marL="0" indent="0">
              <a:buFont typeface="Arial" charset="0"/>
              <a:buNone/>
              <a:defRPr/>
            </a:pPr>
            <a:endParaRPr lang="nl-NL" sz="1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89138"/>
            <a:ext cx="35528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347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45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945169" y="1891328"/>
            <a:ext cx="5253661" cy="37699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3688" y="1403484"/>
            <a:ext cx="5552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Исследования </a:t>
            </a:r>
            <a:r>
              <a:rPr lang="ru-RU" b="1" dirty="0"/>
              <a:t>по </a:t>
            </a:r>
            <a:r>
              <a:rPr lang="ru-RU" b="1" dirty="0" err="1" smtClean="0"/>
              <a:t>загущению</a:t>
            </a:r>
            <a:r>
              <a:rPr lang="en-US" b="1" dirty="0" smtClean="0"/>
              <a:t> </a:t>
            </a:r>
            <a:r>
              <a:rPr lang="ru-RU" b="1" dirty="0" err="1" smtClean="0"/>
              <a:t>октилдодеканола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00101" y="980728"/>
            <a:ext cx="4743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b="1" dirty="0" smtClean="0"/>
              <a:t>Sunflower wax</a:t>
            </a:r>
            <a:endParaRPr lang="nl-NL" b="1" dirty="0"/>
          </a:p>
        </p:txBody>
      </p:sp>
      <p:pic>
        <p:nvPicPr>
          <p:cNvPr id="11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134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46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024187" y="1091693"/>
            <a:ext cx="3095625" cy="3183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nl-NL" sz="1800" b="1" smtClean="0">
                <a:latin typeface="+mn-lt"/>
              </a:rPr>
              <a:t>Permulgin 3233</a:t>
            </a:r>
            <a:endParaRPr lang="nl-NL" sz="1800" b="1" dirty="0" smtClean="0">
              <a:latin typeface="+mn-lt"/>
            </a:endParaRPr>
          </a:p>
        </p:txBody>
      </p:sp>
      <p:sp>
        <p:nvSpPr>
          <p:cNvPr id="9" name="Tekstvak 3"/>
          <p:cNvSpPr txBox="1"/>
          <p:nvPr/>
        </p:nvSpPr>
        <p:spPr>
          <a:xfrm>
            <a:off x="84137" y="1668884"/>
            <a:ext cx="7980363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Смесь восков озокеритового типа. </a:t>
            </a:r>
          </a:p>
          <a:p>
            <a:pPr>
              <a:defRPr/>
            </a:pPr>
            <a:r>
              <a:rPr lang="en-US" dirty="0" smtClean="0">
                <a:latin typeface="+mn-lt"/>
                <a:cs typeface="Arial" charset="0"/>
              </a:rPr>
              <a:t>INCI</a:t>
            </a:r>
            <a:r>
              <a:rPr lang="ru-RU" dirty="0">
                <a:latin typeface="+mn-lt"/>
                <a:cs typeface="Arial" charset="0"/>
              </a:rPr>
              <a:t>-</a:t>
            </a:r>
            <a:r>
              <a:rPr lang="en-US" dirty="0">
                <a:latin typeface="+mn-lt"/>
                <a:cs typeface="Arial" charset="0"/>
              </a:rPr>
              <a:t>name</a:t>
            </a:r>
            <a:r>
              <a:rPr lang="ru-RU" dirty="0">
                <a:latin typeface="+mn-lt"/>
                <a:cs typeface="Arial" charset="0"/>
              </a:rPr>
              <a:t>: </a:t>
            </a:r>
            <a:r>
              <a:rPr lang="ru-RU" dirty="0" err="1">
                <a:latin typeface="+mn-lt"/>
                <a:cs typeface="Arial" charset="0"/>
              </a:rPr>
              <a:t>Ozokerite</a:t>
            </a:r>
            <a:endParaRPr lang="ru-RU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Соответствует рекомендациям </a:t>
            </a:r>
            <a:r>
              <a:rPr lang="en-US" dirty="0">
                <a:latin typeface="+mn-lt"/>
                <a:cs typeface="Arial" charset="0"/>
              </a:rPr>
              <a:t>COLIPA No</a:t>
            </a:r>
            <a:r>
              <a:rPr lang="ru-RU" dirty="0">
                <a:latin typeface="+mn-lt"/>
                <a:cs typeface="Arial" charset="0"/>
              </a:rPr>
              <a:t>. 14 (</a:t>
            </a:r>
            <a:r>
              <a:rPr lang="en-US" dirty="0">
                <a:latin typeface="+mn-lt"/>
                <a:cs typeface="Arial" charset="0"/>
              </a:rPr>
              <a:t>oral</a:t>
            </a:r>
            <a:r>
              <a:rPr lang="ru-RU" dirty="0">
                <a:latin typeface="+mn-lt"/>
                <a:cs typeface="Arial" charset="0"/>
              </a:rPr>
              <a:t> &amp; </a:t>
            </a:r>
            <a:r>
              <a:rPr lang="en-US" dirty="0">
                <a:latin typeface="+mn-lt"/>
                <a:cs typeface="Arial" charset="0"/>
              </a:rPr>
              <a:t>lip care</a:t>
            </a:r>
            <a:r>
              <a:rPr lang="ru-RU" dirty="0">
                <a:latin typeface="+mn-lt"/>
                <a:cs typeface="Arial" charset="0"/>
              </a:rPr>
              <a:t>).</a:t>
            </a: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Температура </a:t>
            </a:r>
            <a:r>
              <a:rPr lang="ru-RU" dirty="0" smtClean="0">
                <a:latin typeface="+mn-lt"/>
                <a:cs typeface="Arial" charset="0"/>
              </a:rPr>
              <a:t>плавления</a:t>
            </a:r>
            <a:r>
              <a:rPr lang="ru-RU" dirty="0">
                <a:latin typeface="+mn-lt"/>
                <a:cs typeface="Arial" charset="0"/>
              </a:rPr>
              <a:t>:</a:t>
            </a:r>
            <a:r>
              <a:rPr lang="nl-NL" dirty="0" smtClean="0">
                <a:latin typeface="+mn-lt"/>
                <a:cs typeface="Arial" charset="0"/>
              </a:rPr>
              <a:t> </a:t>
            </a:r>
            <a:r>
              <a:rPr lang="nl-NL" dirty="0">
                <a:latin typeface="+mn-lt"/>
                <a:cs typeface="Arial" charset="0"/>
              </a:rPr>
              <a:t>82ºC</a:t>
            </a:r>
          </a:p>
          <a:p>
            <a:pPr>
              <a:defRPr/>
            </a:pPr>
            <a:endParaRPr lang="ru-RU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В сочетании с минеральными и натуральными маслами образует </a:t>
            </a: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прочные гели  </a:t>
            </a: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В </a:t>
            </a:r>
            <a:r>
              <a:rPr lang="ru-RU" dirty="0" err="1">
                <a:latin typeface="+mn-lt"/>
                <a:cs typeface="Arial" charset="0"/>
              </a:rPr>
              <a:t>стиковых</a:t>
            </a:r>
            <a:r>
              <a:rPr lang="ru-RU" dirty="0">
                <a:latin typeface="+mn-lt"/>
                <a:cs typeface="Arial" charset="0"/>
              </a:rPr>
              <a:t> составах выполняет функцию </a:t>
            </a:r>
            <a:r>
              <a:rPr lang="ru-RU" dirty="0" err="1">
                <a:latin typeface="+mn-lt"/>
                <a:cs typeface="Arial" charset="0"/>
              </a:rPr>
              <a:t>гелеобразователя</a:t>
            </a:r>
            <a:r>
              <a:rPr lang="ru-RU" dirty="0">
                <a:latin typeface="+mn-lt"/>
                <a:cs typeface="Arial" charset="0"/>
              </a:rPr>
              <a:t>, улучшает текстуру </a:t>
            </a: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и температурную стабильность, снижает их ломкость. </a:t>
            </a: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Снижает </a:t>
            </a:r>
            <a:r>
              <a:rPr lang="ru-RU" dirty="0" err="1">
                <a:latin typeface="+mn-lt"/>
                <a:cs typeface="Arial" charset="0"/>
              </a:rPr>
              <a:t>синерезис</a:t>
            </a:r>
            <a:r>
              <a:rPr lang="ru-RU" dirty="0">
                <a:latin typeface="+mn-lt"/>
                <a:cs typeface="Arial" charset="0"/>
              </a:rPr>
              <a:t>  масел из помад и других твердых продуктов.</a:t>
            </a:r>
          </a:p>
          <a:p>
            <a:pPr>
              <a:defRPr/>
            </a:pPr>
            <a:r>
              <a:rPr lang="ru-RU" dirty="0">
                <a:latin typeface="+mn-lt"/>
                <a:cs typeface="Arial" charset="0"/>
              </a:rPr>
              <a:t>Используется для предотвращения размягчения и плавления</a:t>
            </a:r>
          </a:p>
          <a:p>
            <a:pPr>
              <a:defRPr/>
            </a:pPr>
            <a:endParaRPr lang="en-GB" dirty="0">
              <a:latin typeface="+mn-lt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1425"/>
            <a:ext cx="27432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119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47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84379" y="1229655"/>
            <a:ext cx="8229600" cy="47916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u="sng" dirty="0" smtClean="0"/>
              <a:t>Phase 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 smtClean="0"/>
              <a:t>KKH Wax Blend			35%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 smtClean="0"/>
              <a:t>Octyldodecanol			35%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b="1" u="sng" dirty="0" smtClean="0"/>
              <a:t>Phase 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 smtClean="0"/>
              <a:t>Polyglyceryl-3 Diisostearate		15%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 smtClean="0"/>
              <a:t>Iron Oxides CI 77491		4.5%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 smtClean="0"/>
              <a:t>Red 7 lake			4,5%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 smtClean="0"/>
              <a:t>Mica				6%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 smtClean="0"/>
              <a:t>Combine phase B ingredients and mill until homogenious.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 smtClean="0"/>
              <a:t>Combine phase A ingredients, melt and mix well until homogenious.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 smtClean="0"/>
              <a:t>Add phase B to phase A and mix.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 smtClean="0"/>
              <a:t>Once pigments are dispersed, allow the temparature to reach 85-90ºC and pour into molds.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 smtClean="0">
              <a:latin typeface="Gotham Book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 smtClean="0">
              <a:latin typeface="Gotham Book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07471"/>
            <a:ext cx="4318000" cy="2806700"/>
          </a:xfrm>
          <a:prstGeom prst="rect">
            <a:avLst/>
          </a:prstGeom>
        </p:spPr>
      </p:pic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829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48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Восковая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смесь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KKH Wax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7542"/>
            <a:ext cx="7604779" cy="53222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6246178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помады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949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49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652401" y="1126485"/>
            <a:ext cx="37918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EC692F"/>
                </a:solidFill>
              </a:rPr>
              <a:t>ДЯКУЮ ЗА УВАГУ!</a:t>
            </a:r>
          </a:p>
        </p:txBody>
      </p:sp>
      <p:pic>
        <p:nvPicPr>
          <p:cNvPr id="9" name="Рисунок 8" descr="rukopozshatie-1024x7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717726"/>
            <a:ext cx="631613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63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5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684" y="132883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2800" b="1" dirty="0" err="1" smtClean="0">
                <a:solidFill>
                  <a:schemeClr val="bg1"/>
                </a:solidFill>
              </a:rPr>
              <a:t>Permulgin</a:t>
            </a:r>
            <a:r>
              <a:rPr lang="en-US" altLang="ru-RU" sz="2800" b="1" dirty="0" smtClean="0">
                <a:solidFill>
                  <a:schemeClr val="bg1"/>
                </a:solidFill>
              </a:rPr>
              <a:t> 0160</a:t>
            </a:r>
            <a:endParaRPr lang="ru-RU" alt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214125"/>
            <a:ext cx="5925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Преимущества: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высокая связывающая сила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выраженная пластичность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отличная эмульсионная способность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относительно низкая температура плавления</a:t>
            </a:r>
            <a:endParaRPr lang="ru-RU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518" y="4061971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Применение: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Кремы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Лосьоны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Карандаши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Солнцезащитная косметика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Макияж</a:t>
            </a:r>
          </a:p>
          <a:p>
            <a:pPr marL="342900" indent="-342900">
              <a:buFont typeface="Calibri" panose="020F0502020204030204" pitchFamily="34" charset="0"/>
              <a:buChar char="–"/>
            </a:pPr>
            <a:r>
              <a:rPr lang="ru-RU" dirty="0" smtClean="0">
                <a:latin typeface="+mn-lt"/>
              </a:rPr>
              <a:t>Уход за волосами</a:t>
            </a:r>
            <a:endParaRPr lang="ru-RU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60" y="2899431"/>
            <a:ext cx="3505200" cy="2895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477" y="1208526"/>
            <a:ext cx="3080481" cy="2825934"/>
          </a:xfrm>
          <a:prstGeom prst="rect">
            <a:avLst/>
          </a:prstGeom>
        </p:spPr>
      </p:pic>
      <p:pic>
        <p:nvPicPr>
          <p:cNvPr id="11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289784"/>
            <a:ext cx="332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</a:rPr>
              <a:t>Альтернатива </a:t>
            </a:r>
            <a:r>
              <a:rPr lang="ru-RU" altLang="ru-RU" b="1" dirty="0">
                <a:solidFill>
                  <a:schemeClr val="bg1"/>
                </a:solidFill>
              </a:rPr>
              <a:t>пчелиному воску</a:t>
            </a:r>
          </a:p>
        </p:txBody>
      </p:sp>
    </p:spTree>
    <p:extLst>
      <p:ext uri="{BB962C8B-B14F-4D97-AF65-F5344CB8AC3E}">
        <p14:creationId xmlns:p14="http://schemas.microsoft.com/office/powerpoint/2010/main" val="33958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6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17808" y="132883"/>
            <a:ext cx="4824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Канделильский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 воск</a:t>
            </a:r>
            <a:endParaRPr lang="en-US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323528" y="1207780"/>
            <a:ext cx="756084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ru-RU" altLang="ru-RU" sz="20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ru-RU" altLang="ru-RU" sz="2000" dirty="0" smtClean="0">
                <a:latin typeface="+mn-lt"/>
              </a:rPr>
              <a:t>Превосходно связывает масла</a:t>
            </a: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endParaRPr lang="ru-RU" altLang="ru-RU" sz="2000" dirty="0" smtClean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ru-RU" altLang="ru-RU" sz="2000" dirty="0" smtClean="0">
                <a:latin typeface="+mn-lt"/>
              </a:rPr>
              <a:t>Улучшает </a:t>
            </a:r>
            <a:r>
              <a:rPr lang="ru-RU" altLang="ru-RU" sz="2000" dirty="0">
                <a:latin typeface="+mn-lt"/>
              </a:rPr>
              <a:t>стабильность и текстуру </a:t>
            </a:r>
            <a:endParaRPr lang="ru-RU" altLang="ru-RU" sz="20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 smtClean="0">
                <a:latin typeface="+mn-lt"/>
              </a:rPr>
              <a:t>      косметических </a:t>
            </a:r>
            <a:r>
              <a:rPr lang="ru-RU" altLang="ru-RU" sz="2000" dirty="0">
                <a:latin typeface="+mn-lt"/>
              </a:rPr>
              <a:t>продуктов. </a:t>
            </a: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endParaRPr lang="ru-RU" altLang="ru-RU" sz="2000" dirty="0" smtClean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ru-RU" altLang="ru-RU" sz="2000" dirty="0" smtClean="0">
                <a:latin typeface="+mn-lt"/>
              </a:rPr>
              <a:t>Обеспечивает </a:t>
            </a:r>
            <a:r>
              <a:rPr lang="ru-RU" altLang="ru-RU" sz="2000" dirty="0">
                <a:latin typeface="+mn-lt"/>
              </a:rPr>
              <a:t>хорошую сохранность формы,  </a:t>
            </a:r>
            <a:endParaRPr lang="ru-RU" altLang="ru-RU" sz="2000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dirty="0">
                <a:latin typeface="+mn-lt"/>
              </a:rPr>
              <a:t> </a:t>
            </a:r>
            <a:r>
              <a:rPr lang="ru-RU" altLang="ru-RU" sz="2000" dirty="0" smtClean="0">
                <a:latin typeface="+mn-lt"/>
              </a:rPr>
              <a:t>     твердость</a:t>
            </a:r>
            <a:r>
              <a:rPr lang="ru-RU" altLang="ru-RU" sz="2000" dirty="0">
                <a:latin typeface="+mn-lt"/>
              </a:rPr>
              <a:t>, блеск </a:t>
            </a:r>
            <a:r>
              <a:rPr lang="ru-RU" altLang="ru-RU" sz="2000" dirty="0" smtClean="0">
                <a:latin typeface="+mn-lt"/>
              </a:rPr>
              <a:t>поверхности</a:t>
            </a:r>
            <a:endParaRPr lang="ru-RU" altLang="ru-RU" sz="20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endParaRPr lang="ru-RU" altLang="ru-RU" sz="2000" dirty="0" smtClean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ru-RU" altLang="ru-RU" sz="2000" dirty="0" smtClean="0">
                <a:latin typeface="+mn-lt"/>
              </a:rPr>
              <a:t>Улучшает размягчение</a:t>
            </a:r>
            <a:endParaRPr lang="ru-RU" altLang="ru-RU" sz="2000" dirty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endParaRPr lang="ru-RU" altLang="ru-RU" sz="2000" dirty="0" smtClean="0"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Calibri" panose="020F0502020204030204" pitchFamily="34" charset="0"/>
              <a:buChar char="–"/>
            </a:pPr>
            <a:r>
              <a:rPr lang="ru-RU" altLang="ru-RU" sz="2000" dirty="0" smtClean="0">
                <a:latin typeface="+mn-lt"/>
              </a:rPr>
              <a:t>Часто </a:t>
            </a:r>
            <a:r>
              <a:rPr lang="ru-RU" altLang="ru-RU" sz="2000" dirty="0">
                <a:latin typeface="+mn-lt"/>
              </a:rPr>
              <a:t>используется в сочетании с </a:t>
            </a:r>
            <a:r>
              <a:rPr lang="ru-RU" altLang="ru-RU" sz="2000" dirty="0" smtClean="0">
                <a:latin typeface="+mn-lt"/>
              </a:rPr>
              <a:t>другими </a:t>
            </a:r>
            <a:r>
              <a:rPr lang="ru-RU" altLang="ru-RU" sz="2000" dirty="0">
                <a:latin typeface="+mn-lt"/>
              </a:rPr>
              <a:t>восками для улучшения </a:t>
            </a:r>
            <a:r>
              <a:rPr lang="ru-RU" altLang="ru-RU" sz="2000" dirty="0" err="1" smtClean="0">
                <a:latin typeface="+mn-lt"/>
              </a:rPr>
              <a:t>сенсорики</a:t>
            </a:r>
            <a:endParaRPr lang="ru-RU" altLang="ru-RU" sz="2000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964750"/>
            <a:ext cx="3311248" cy="205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372200" y="4026550"/>
            <a:ext cx="1904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i="1" dirty="0" err="1" smtClean="0">
                <a:latin typeface="Arial" pitchFamily="34" charset="0"/>
              </a:rPr>
              <a:t>Euphorbia</a:t>
            </a:r>
            <a:r>
              <a:rPr lang="ru-RU" altLang="ru-RU" sz="1600" i="1" dirty="0" smtClean="0">
                <a:latin typeface="Arial" pitchFamily="34" charset="0"/>
              </a:rPr>
              <a:t> </a:t>
            </a:r>
            <a:r>
              <a:rPr lang="ru-RU" altLang="ru-RU" sz="1600" i="1" dirty="0" err="1" smtClean="0">
                <a:latin typeface="Arial" pitchFamily="34" charset="0"/>
              </a:rPr>
              <a:t>Cerifera</a:t>
            </a:r>
            <a:endParaRPr lang="ru-RU" sz="1600" i="1" dirty="0"/>
          </a:p>
        </p:txBody>
      </p:sp>
      <p:pic>
        <p:nvPicPr>
          <p:cNvPr id="13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7808" y="6152957"/>
            <a:ext cx="2725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1" dirty="0">
                <a:solidFill>
                  <a:schemeClr val="bg1"/>
                </a:solidFill>
              </a:rPr>
              <a:t>INCI-name: </a:t>
            </a:r>
            <a:r>
              <a:rPr lang="en-US" altLang="ru-RU" b="1" dirty="0" err="1">
                <a:solidFill>
                  <a:schemeClr val="bg1"/>
                </a:solidFill>
              </a:rPr>
              <a:t>Candelilla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ru-RU" b="1" dirty="0" err="1" smtClean="0">
                <a:solidFill>
                  <a:schemeClr val="bg1"/>
                </a:solidFill>
              </a:rPr>
              <a:t>Cera</a:t>
            </a:r>
            <a:endParaRPr lang="ru-RU" altLang="ru-RU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ru-RU" b="1" dirty="0" smtClean="0">
                <a:solidFill>
                  <a:schemeClr val="bg1"/>
                </a:solidFill>
              </a:rPr>
              <a:t>CAS-</a:t>
            </a:r>
            <a:r>
              <a:rPr lang="en-US" altLang="ru-RU" b="1" dirty="0">
                <a:solidFill>
                  <a:schemeClr val="bg1"/>
                </a:solidFill>
              </a:rPr>
              <a:t>№: 8006-44-8</a:t>
            </a:r>
          </a:p>
        </p:txBody>
      </p:sp>
    </p:spTree>
    <p:extLst>
      <p:ext uri="{BB962C8B-B14F-4D97-AF65-F5344CB8AC3E}">
        <p14:creationId xmlns:p14="http://schemas.microsoft.com/office/powerpoint/2010/main" val="17855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7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0341" y="132883"/>
            <a:ext cx="4824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Канделильский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 воск</a:t>
            </a:r>
            <a:endParaRPr lang="en-US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41" y="1181461"/>
            <a:ext cx="622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 </a:t>
            </a:r>
            <a:r>
              <a:rPr lang="ru-RU" dirty="0"/>
              <a:t>конца 2014 года доступность </a:t>
            </a:r>
            <a:r>
              <a:rPr lang="ru-RU" dirty="0" err="1"/>
              <a:t>канделильского</a:t>
            </a:r>
            <a:r>
              <a:rPr lang="ru-RU" dirty="0"/>
              <a:t> воска на мировом рынке значительно снизилась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Производители </a:t>
            </a:r>
            <a:r>
              <a:rPr lang="ru-RU" dirty="0"/>
              <a:t>не дают утешительных </a:t>
            </a:r>
            <a:r>
              <a:rPr lang="ru-RU" dirty="0" smtClean="0"/>
              <a:t>прогнозов.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61398" y="3926554"/>
            <a:ext cx="52330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Предлагаем два </a:t>
            </a:r>
            <a:r>
              <a:rPr lang="ru-RU" dirty="0"/>
              <a:t>альтернативных продукта </a:t>
            </a:r>
            <a:r>
              <a:rPr lang="ru-RU" dirty="0" smtClean="0"/>
              <a:t>компании </a:t>
            </a:r>
            <a:r>
              <a:rPr lang="ru-RU" dirty="0" err="1" smtClean="0"/>
              <a:t>Koster</a:t>
            </a:r>
            <a:r>
              <a:rPr lang="ru-RU" dirty="0" smtClean="0"/>
              <a:t> </a:t>
            </a:r>
            <a:r>
              <a:rPr lang="ru-RU" dirty="0" err="1" smtClean="0"/>
              <a:t>Keunen</a:t>
            </a:r>
            <a:r>
              <a:rPr lang="ru-RU" dirty="0" smtClean="0"/>
              <a:t>, Голландия: 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KKH </a:t>
            </a:r>
            <a:r>
              <a:rPr lang="ru-RU" dirty="0" err="1"/>
              <a:t>NatWax</a:t>
            </a:r>
            <a:r>
              <a:rPr lang="ru-RU" dirty="0"/>
              <a:t> </a:t>
            </a:r>
            <a:r>
              <a:rPr lang="ru-RU" dirty="0" err="1"/>
              <a:t>Alt</a:t>
            </a:r>
            <a:r>
              <a:rPr lang="ru-RU" dirty="0"/>
              <a:t> 0154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KKH </a:t>
            </a:r>
            <a:r>
              <a:rPr lang="ru-RU" dirty="0" err="1"/>
              <a:t>NatWax</a:t>
            </a:r>
            <a:r>
              <a:rPr lang="ru-RU" dirty="0"/>
              <a:t> </a:t>
            </a:r>
            <a:r>
              <a:rPr lang="ru-RU" dirty="0" err="1"/>
              <a:t>Alt</a:t>
            </a:r>
            <a:r>
              <a:rPr lang="ru-RU" dirty="0"/>
              <a:t> 0155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33" y="1268760"/>
            <a:ext cx="2241245" cy="1493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" y="3022632"/>
            <a:ext cx="3171825" cy="23812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24402" y="2822711"/>
            <a:ext cx="2873992" cy="369332"/>
          </a:xfrm>
          <a:prstGeom prst="rect">
            <a:avLst/>
          </a:prstGeom>
          <a:solidFill>
            <a:srgbClr val="E66500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Но, мы уже нашли выход! </a:t>
            </a:r>
          </a:p>
        </p:txBody>
      </p:sp>
      <p:pic>
        <p:nvPicPr>
          <p:cNvPr id="11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41" y="6317218"/>
            <a:ext cx="460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1" dirty="0">
                <a:solidFill>
                  <a:schemeClr val="bg1"/>
                </a:solidFill>
              </a:rPr>
              <a:t>INCI-name: </a:t>
            </a:r>
            <a:r>
              <a:rPr lang="en-US" altLang="ru-RU" b="1" dirty="0" err="1">
                <a:solidFill>
                  <a:schemeClr val="bg1"/>
                </a:solidFill>
              </a:rPr>
              <a:t>Candelilla</a:t>
            </a:r>
            <a:r>
              <a:rPr lang="en-US" altLang="ru-RU" b="1" dirty="0">
                <a:solidFill>
                  <a:schemeClr val="bg1"/>
                </a:solidFill>
              </a:rPr>
              <a:t> </a:t>
            </a:r>
            <a:r>
              <a:rPr lang="en-US" altLang="ru-RU" b="1" dirty="0" err="1">
                <a:solidFill>
                  <a:schemeClr val="bg1"/>
                </a:solidFill>
              </a:rPr>
              <a:t>Cera</a:t>
            </a:r>
            <a:r>
              <a:rPr lang="ru-RU" altLang="ru-RU" b="1" dirty="0">
                <a:solidFill>
                  <a:schemeClr val="bg1"/>
                </a:solidFill>
              </a:rPr>
              <a:t>; </a:t>
            </a:r>
            <a:r>
              <a:rPr lang="en-US" altLang="ru-RU" b="1" dirty="0">
                <a:solidFill>
                  <a:schemeClr val="bg1"/>
                </a:solidFill>
              </a:rPr>
              <a:t>CAS-№: 8006-44-8</a:t>
            </a:r>
          </a:p>
        </p:txBody>
      </p:sp>
    </p:spTree>
    <p:extLst>
      <p:ext uri="{BB962C8B-B14F-4D97-AF65-F5344CB8AC3E}">
        <p14:creationId xmlns:p14="http://schemas.microsoft.com/office/powerpoint/2010/main" val="6413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8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-82561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KKH </a:t>
            </a:r>
            <a:r>
              <a:rPr lang="ru-RU" sz="2800" b="1" dirty="0" err="1">
                <a:solidFill>
                  <a:schemeClr val="bg1"/>
                </a:solidFill>
              </a:rPr>
              <a:t>NatWax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Alt</a:t>
            </a:r>
            <a:r>
              <a:rPr lang="ru-RU" sz="2800" b="1" dirty="0">
                <a:solidFill>
                  <a:schemeClr val="bg1"/>
                </a:solidFill>
              </a:rPr>
              <a:t> 0154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KKH </a:t>
            </a:r>
            <a:r>
              <a:rPr lang="ru-RU" sz="2800" b="1" dirty="0" err="1">
                <a:solidFill>
                  <a:schemeClr val="bg1"/>
                </a:solidFill>
              </a:rPr>
              <a:t>NatWax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Alt</a:t>
            </a:r>
            <a:r>
              <a:rPr lang="ru-RU" sz="2800" b="1" dirty="0">
                <a:solidFill>
                  <a:schemeClr val="bg1"/>
                </a:solidFill>
              </a:rPr>
              <a:t> 0155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3030" y="1910753"/>
            <a:ext cx="64878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Оба </a:t>
            </a:r>
            <a:r>
              <a:rPr lang="ru-RU" dirty="0"/>
              <a:t>продукта были испытаны на предмет </a:t>
            </a:r>
            <a:endParaRPr lang="ru-RU" dirty="0" smtClean="0"/>
          </a:p>
          <a:p>
            <a:r>
              <a:rPr lang="ru-RU" dirty="0" smtClean="0"/>
              <a:t>- способности </a:t>
            </a:r>
            <a:r>
              <a:rPr lang="ru-RU" dirty="0"/>
              <a:t>гелеобразования, </a:t>
            </a:r>
            <a:endParaRPr lang="ru-RU" dirty="0" smtClean="0"/>
          </a:p>
          <a:p>
            <a:r>
              <a:rPr lang="ru-RU" dirty="0" smtClean="0"/>
              <a:t>- связывания </a:t>
            </a:r>
            <a:r>
              <a:rPr lang="ru-RU" dirty="0"/>
              <a:t>масел, </a:t>
            </a:r>
            <a:endParaRPr lang="ru-RU" dirty="0" smtClean="0"/>
          </a:p>
          <a:p>
            <a:r>
              <a:rPr lang="ru-RU" dirty="0" smtClean="0"/>
              <a:t>- твердости гелей, </a:t>
            </a:r>
          </a:p>
          <a:p>
            <a:r>
              <a:rPr lang="ru-RU" dirty="0" smtClean="0"/>
              <a:t>- внешнего вида гелей,</a:t>
            </a:r>
          </a:p>
          <a:p>
            <a:r>
              <a:rPr lang="ru-RU" dirty="0" smtClean="0"/>
              <a:t>- сенсорных свойств гелей.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Проверка на </a:t>
            </a:r>
            <a:r>
              <a:rPr lang="ru-RU" dirty="0"/>
              <a:t>трех широко используемых косметических </a:t>
            </a:r>
            <a:r>
              <a:rPr lang="ru-RU" dirty="0" smtClean="0"/>
              <a:t>маслах:</a:t>
            </a:r>
          </a:p>
          <a:p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 err="1" smtClean="0"/>
              <a:t>октилдодеканол</a:t>
            </a:r>
            <a:r>
              <a:rPr lang="ru-RU" dirty="0" smtClean="0"/>
              <a:t>, </a:t>
            </a:r>
          </a:p>
          <a:p>
            <a:r>
              <a:rPr lang="ru-RU" dirty="0" smtClean="0"/>
              <a:t>- полиглицерил-3 </a:t>
            </a:r>
            <a:r>
              <a:rPr lang="ru-RU" dirty="0" err="1" smtClean="0"/>
              <a:t>диизостеарат</a:t>
            </a:r>
            <a:r>
              <a:rPr lang="ru-RU" dirty="0" smtClean="0"/>
              <a:t>,</a:t>
            </a:r>
          </a:p>
          <a:p>
            <a:r>
              <a:rPr lang="ru-RU" dirty="0" smtClean="0"/>
              <a:t>- рафинированное касторовое масло.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4" y="1600200"/>
            <a:ext cx="3149600" cy="2362200"/>
          </a:xfrm>
          <a:prstGeom prst="rect">
            <a:avLst/>
          </a:prstGeom>
        </p:spPr>
      </p:pic>
      <p:pic>
        <p:nvPicPr>
          <p:cNvPr id="9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8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9" r="8519"/>
          <a:stretch>
            <a:fillRect/>
          </a:stretch>
        </p:blipFill>
        <p:spPr bwMode="auto">
          <a:xfrm>
            <a:off x="0" y="0"/>
            <a:ext cx="91582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5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21425"/>
            <a:ext cx="683568" cy="365125"/>
          </a:xfrm>
        </p:spPr>
        <p:txBody>
          <a:bodyPr/>
          <a:lstStyle/>
          <a:p>
            <a:pPr algn="ctr">
              <a:defRPr/>
            </a:pPr>
            <a:fld id="{70895708-112F-48AA-9DFA-5080753CCACA}" type="slidenum">
              <a:rPr lang="ru-RU" sz="1800" b="1" smtClean="0">
                <a:solidFill>
                  <a:schemeClr val="bg1"/>
                </a:solidFill>
              </a:rPr>
              <a:pPr algn="ctr">
                <a:defRPr/>
              </a:pPr>
              <a:t>9</a:t>
            </a:fld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2883"/>
            <a:ext cx="4877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KKH </a:t>
            </a:r>
            <a:r>
              <a:rPr lang="en-US" sz="2800" b="1" dirty="0" err="1">
                <a:solidFill>
                  <a:schemeClr val="bg1"/>
                </a:solidFill>
              </a:rPr>
              <a:t>NatWax</a:t>
            </a:r>
            <a:r>
              <a:rPr lang="en-US" sz="2800" b="1" dirty="0">
                <a:solidFill>
                  <a:schemeClr val="bg1"/>
                </a:solidFill>
              </a:rPr>
              <a:t> Alt 0154 (E00154)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3271" y="1413931"/>
            <a:ext cx="79574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</a:t>
            </a:r>
            <a:r>
              <a:rPr lang="ru-RU" dirty="0" smtClean="0"/>
              <a:t>оск </a:t>
            </a:r>
            <a:r>
              <a:rPr lang="ru-RU" dirty="0"/>
              <a:t>желтого цвета. </a:t>
            </a:r>
            <a:r>
              <a:rPr lang="ru-RU" dirty="0" smtClean="0"/>
              <a:t>По консистенции </a:t>
            </a:r>
            <a:r>
              <a:rPr lang="ru-RU" dirty="0"/>
              <a:t>и твердости </a:t>
            </a:r>
            <a:r>
              <a:rPr lang="ru-RU" dirty="0" smtClean="0"/>
              <a:t>близок  к </a:t>
            </a:r>
            <a:r>
              <a:rPr lang="ru-RU" dirty="0" err="1" smtClean="0"/>
              <a:t>канделильскому</a:t>
            </a:r>
            <a:r>
              <a:rPr lang="ru-RU" dirty="0" smtClean="0"/>
              <a:t>. </a:t>
            </a:r>
          </a:p>
          <a:p>
            <a:endParaRPr lang="ru-RU" sz="1200" dirty="0" smtClean="0"/>
          </a:p>
          <a:p>
            <a:r>
              <a:rPr lang="ru-RU" dirty="0" smtClean="0"/>
              <a:t>Образует с маслами </a:t>
            </a:r>
            <a:r>
              <a:rPr lang="ru-RU" dirty="0"/>
              <a:t>глянцевые, полупрозрачные гели. </a:t>
            </a:r>
            <a:endParaRPr lang="ru-RU" dirty="0" smtClean="0"/>
          </a:p>
          <a:p>
            <a:endParaRPr lang="ru-RU" sz="1200" dirty="0" smtClean="0"/>
          </a:p>
          <a:p>
            <a:r>
              <a:rPr lang="ru-RU" dirty="0" smtClean="0"/>
              <a:t>Является </a:t>
            </a:r>
            <a:r>
              <a:rPr lang="ru-RU" dirty="0"/>
              <a:t>чрезвычайно сильным загустителем и великолепно связывает масла. </a:t>
            </a:r>
            <a:endParaRPr lang="ru-RU" dirty="0" smtClean="0"/>
          </a:p>
          <a:p>
            <a:endParaRPr lang="ru-RU" sz="1200" dirty="0" smtClean="0"/>
          </a:p>
          <a:p>
            <a:r>
              <a:rPr lang="ru-RU" dirty="0" smtClean="0"/>
              <a:t>Реологические </a:t>
            </a:r>
            <a:r>
              <a:rPr lang="ru-RU" dirty="0"/>
              <a:t>свойства гелей, особенно с более полярными маслами, при температурах в диапазоне 15-45 °C аналогичны гелям с </a:t>
            </a:r>
            <a:r>
              <a:rPr lang="ru-RU" dirty="0" err="1"/>
              <a:t>канделильским</a:t>
            </a:r>
            <a:r>
              <a:rPr lang="ru-RU" dirty="0"/>
              <a:t> воском. </a:t>
            </a:r>
            <a:endParaRPr lang="ru-RU" dirty="0" smtClean="0"/>
          </a:p>
          <a:p>
            <a:endParaRPr lang="ru-RU" sz="1200" dirty="0" smtClean="0"/>
          </a:p>
          <a:p>
            <a:r>
              <a:rPr lang="ru-RU" dirty="0" smtClean="0"/>
              <a:t>Сенсорные </a:t>
            </a:r>
            <a:r>
              <a:rPr lang="ru-RU" dirty="0"/>
              <a:t>свойства гелей </a:t>
            </a:r>
            <a:r>
              <a:rPr lang="ru-RU" dirty="0" smtClean="0"/>
              <a:t>близки к гелям с </a:t>
            </a:r>
            <a:r>
              <a:rPr lang="ru-RU" dirty="0" err="1" smtClean="0"/>
              <a:t>канделильским</a:t>
            </a:r>
            <a:r>
              <a:rPr lang="ru-RU" dirty="0" smtClean="0"/>
              <a:t> воском</a:t>
            </a:r>
          </a:p>
          <a:p>
            <a:endParaRPr lang="ru-RU" sz="1200" dirty="0" smtClean="0"/>
          </a:p>
          <a:p>
            <a:r>
              <a:rPr lang="ru-RU" dirty="0" smtClean="0"/>
              <a:t>С более </a:t>
            </a:r>
            <a:r>
              <a:rPr lang="ru-RU" dirty="0"/>
              <a:t>полярными маслами на коже он образует однородные, гладкие, богатые, довольно плотные пленки без </a:t>
            </a:r>
            <a:r>
              <a:rPr lang="ru-RU" dirty="0" smtClean="0"/>
              <a:t>зернистости.</a:t>
            </a:r>
          </a:p>
          <a:p>
            <a:endParaRPr lang="ru-RU" sz="1200" dirty="0" smtClean="0"/>
          </a:p>
          <a:p>
            <a:r>
              <a:rPr lang="ru-RU" dirty="0" smtClean="0"/>
              <a:t>С </a:t>
            </a:r>
            <a:r>
              <a:rPr lang="ru-RU" dirty="0"/>
              <a:t>менее полярными маслами гладкие, мягкие, легкие, однородные, маслянистые пленки.</a:t>
            </a:r>
          </a:p>
        </p:txBody>
      </p:sp>
      <p:pic>
        <p:nvPicPr>
          <p:cNvPr id="8" name="Afbeelding 3" descr="Beschrijving: since 1852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2"/>
          <a:stretch/>
        </p:blipFill>
        <p:spPr bwMode="auto">
          <a:xfrm>
            <a:off x="7596336" y="6123221"/>
            <a:ext cx="845166" cy="7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1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4321</TotalTime>
  <Words>3102</Words>
  <Application>Microsoft Office PowerPoint</Application>
  <PresentationFormat>Экран (4:3)</PresentationFormat>
  <Paragraphs>792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Cambria</vt:lpstr>
      <vt:lpstr>Gotham Book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Ilya Glushnev</cp:lastModifiedBy>
  <cp:revision>287</cp:revision>
  <dcterms:created xsi:type="dcterms:W3CDTF">2011-09-08T09:26:59Z</dcterms:created>
  <dcterms:modified xsi:type="dcterms:W3CDTF">2016-09-22T04:35:13Z</dcterms:modified>
</cp:coreProperties>
</file>