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4" r:id="rId1"/>
  </p:sldMasterIdLst>
  <p:notesMasterIdLst>
    <p:notesMasterId r:id="rId34"/>
  </p:notesMasterIdLst>
  <p:handoutMasterIdLst>
    <p:handoutMasterId r:id="rId35"/>
  </p:handoutMasterIdLst>
  <p:sldIdLst>
    <p:sldId id="519" r:id="rId2"/>
    <p:sldId id="581" r:id="rId3"/>
    <p:sldId id="614" r:id="rId4"/>
    <p:sldId id="612" r:id="rId5"/>
    <p:sldId id="613" r:id="rId6"/>
    <p:sldId id="648" r:id="rId7"/>
    <p:sldId id="647" r:id="rId8"/>
    <p:sldId id="646" r:id="rId9"/>
    <p:sldId id="615" r:id="rId10"/>
    <p:sldId id="611" r:id="rId11"/>
    <p:sldId id="616" r:id="rId12"/>
    <p:sldId id="623" r:id="rId13"/>
    <p:sldId id="617" r:id="rId14"/>
    <p:sldId id="618" r:id="rId15"/>
    <p:sldId id="620" r:id="rId16"/>
    <p:sldId id="621" r:id="rId17"/>
    <p:sldId id="640" r:id="rId18"/>
    <p:sldId id="639" r:id="rId19"/>
    <p:sldId id="649" r:id="rId20"/>
    <p:sldId id="641" r:id="rId21"/>
    <p:sldId id="642" r:id="rId22"/>
    <p:sldId id="643" r:id="rId23"/>
    <p:sldId id="644" r:id="rId24"/>
    <p:sldId id="645" r:id="rId25"/>
    <p:sldId id="651" r:id="rId26"/>
    <p:sldId id="652" r:id="rId27"/>
    <p:sldId id="653" r:id="rId28"/>
    <p:sldId id="622" r:id="rId29"/>
    <p:sldId id="624" r:id="rId30"/>
    <p:sldId id="625" r:id="rId31"/>
    <p:sldId id="626" r:id="rId32"/>
    <p:sldId id="610" r:id="rId33"/>
  </p:sldIdLst>
  <p:sldSz cx="9144000" cy="5148263"/>
  <p:notesSz cx="6805613" cy="9939338"/>
  <p:embeddedFontLst>
    <p:embeddedFont>
      <p:font typeface="Calibri" panose="020F0502020204030204" pitchFamily="34" charset="0"/>
      <p:regular r:id="rId36"/>
      <p:bold r:id="rId37"/>
      <p:italic r:id="rId38"/>
      <p:boldItalic r:id="rId39"/>
    </p:embeddedFont>
    <p:embeddedFont>
      <p:font typeface="宋体" panose="02010600030101010101" pitchFamily="2" charset="-122"/>
      <p:regular r:id="rId40"/>
    </p:embeddedFont>
  </p:embeddedFontLst>
  <p:defaultTextStyle>
    <a:defPPr>
      <a:defRPr lang="en-GB"/>
    </a:defPPr>
    <a:lvl1pPr algn="l" rtl="0" eaLnBrk="0" fontAlgn="base" hangingPunct="0">
      <a:spcBef>
        <a:spcPct val="20000"/>
      </a:spcBef>
      <a:spcAft>
        <a:spcPct val="0"/>
      </a:spcAft>
      <a:buChar char="•"/>
      <a:defRPr sz="2000" kern="1200">
        <a:solidFill>
          <a:schemeClr val="tx1"/>
        </a:solidFill>
        <a:latin typeface="Arial" charset="0"/>
        <a:ea typeface="+mn-ea"/>
        <a:cs typeface="+mn-cs"/>
      </a:defRPr>
    </a:lvl1pPr>
    <a:lvl2pPr marL="389763" algn="l" rtl="0" eaLnBrk="0" fontAlgn="base" hangingPunct="0">
      <a:spcBef>
        <a:spcPct val="20000"/>
      </a:spcBef>
      <a:spcAft>
        <a:spcPct val="0"/>
      </a:spcAft>
      <a:buChar char="•"/>
      <a:defRPr sz="2000" kern="1200">
        <a:solidFill>
          <a:schemeClr val="tx1"/>
        </a:solidFill>
        <a:latin typeface="Arial" charset="0"/>
        <a:ea typeface="+mn-ea"/>
        <a:cs typeface="+mn-cs"/>
      </a:defRPr>
    </a:lvl2pPr>
    <a:lvl3pPr marL="779526" algn="l" rtl="0" eaLnBrk="0" fontAlgn="base" hangingPunct="0">
      <a:spcBef>
        <a:spcPct val="20000"/>
      </a:spcBef>
      <a:spcAft>
        <a:spcPct val="0"/>
      </a:spcAft>
      <a:buChar char="•"/>
      <a:defRPr sz="2000" kern="1200">
        <a:solidFill>
          <a:schemeClr val="tx1"/>
        </a:solidFill>
        <a:latin typeface="Arial" charset="0"/>
        <a:ea typeface="+mn-ea"/>
        <a:cs typeface="+mn-cs"/>
      </a:defRPr>
    </a:lvl3pPr>
    <a:lvl4pPr marL="1169289" algn="l" rtl="0" eaLnBrk="0" fontAlgn="base" hangingPunct="0">
      <a:spcBef>
        <a:spcPct val="20000"/>
      </a:spcBef>
      <a:spcAft>
        <a:spcPct val="0"/>
      </a:spcAft>
      <a:buChar char="•"/>
      <a:defRPr sz="2000" kern="1200">
        <a:solidFill>
          <a:schemeClr val="tx1"/>
        </a:solidFill>
        <a:latin typeface="Arial" charset="0"/>
        <a:ea typeface="+mn-ea"/>
        <a:cs typeface="+mn-cs"/>
      </a:defRPr>
    </a:lvl4pPr>
    <a:lvl5pPr marL="1559052" algn="l" rtl="0" eaLnBrk="0" fontAlgn="base" hangingPunct="0">
      <a:spcBef>
        <a:spcPct val="20000"/>
      </a:spcBef>
      <a:spcAft>
        <a:spcPct val="0"/>
      </a:spcAft>
      <a:buChar char="•"/>
      <a:defRPr sz="2000" kern="1200">
        <a:solidFill>
          <a:schemeClr val="tx1"/>
        </a:solidFill>
        <a:latin typeface="Arial" charset="0"/>
        <a:ea typeface="+mn-ea"/>
        <a:cs typeface="+mn-cs"/>
      </a:defRPr>
    </a:lvl5pPr>
    <a:lvl6pPr marL="1948815" algn="l" defTabSz="779526" rtl="0" eaLnBrk="1" latinLnBrk="0" hangingPunct="1">
      <a:defRPr sz="2000" kern="1200">
        <a:solidFill>
          <a:schemeClr val="tx1"/>
        </a:solidFill>
        <a:latin typeface="Arial" charset="0"/>
        <a:ea typeface="+mn-ea"/>
        <a:cs typeface="+mn-cs"/>
      </a:defRPr>
    </a:lvl6pPr>
    <a:lvl7pPr marL="2338578" algn="l" defTabSz="779526" rtl="0" eaLnBrk="1" latinLnBrk="0" hangingPunct="1">
      <a:defRPr sz="2000" kern="1200">
        <a:solidFill>
          <a:schemeClr val="tx1"/>
        </a:solidFill>
        <a:latin typeface="Arial" charset="0"/>
        <a:ea typeface="+mn-ea"/>
        <a:cs typeface="+mn-cs"/>
      </a:defRPr>
    </a:lvl7pPr>
    <a:lvl8pPr marL="2728341" algn="l" defTabSz="779526" rtl="0" eaLnBrk="1" latinLnBrk="0" hangingPunct="1">
      <a:defRPr sz="2000" kern="1200">
        <a:solidFill>
          <a:schemeClr val="tx1"/>
        </a:solidFill>
        <a:latin typeface="Arial" charset="0"/>
        <a:ea typeface="+mn-ea"/>
        <a:cs typeface="+mn-cs"/>
      </a:defRPr>
    </a:lvl8pPr>
    <a:lvl9pPr marL="3118104" algn="l" defTabSz="779526"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812B"/>
    <a:srgbClr val="26B033"/>
    <a:srgbClr val="FF9933"/>
    <a:srgbClr val="9966FF"/>
    <a:srgbClr val="2AB444"/>
    <a:srgbClr val="008000"/>
    <a:srgbClr val="1C722C"/>
    <a:srgbClr val="1A6C2A"/>
    <a:srgbClr val="0068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87" autoAdjust="0"/>
    <p:restoredTop sz="56483" autoAdjust="0"/>
  </p:normalViewPr>
  <p:slideViewPr>
    <p:cSldViewPr snapToGrid="0">
      <p:cViewPr varScale="1">
        <p:scale>
          <a:sx n="136" d="100"/>
          <a:sy n="136" d="100"/>
        </p:scale>
        <p:origin x="-90" y="-324"/>
      </p:cViewPr>
      <p:guideLst>
        <p:guide orient="horz"/>
        <p:guide/>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2" d="100"/>
          <a:sy n="62" d="100"/>
        </p:scale>
        <p:origin x="-3354" y="-96"/>
      </p:cViewPr>
      <p:guideLst>
        <p:guide orient="horz" pos="3131"/>
        <p:guide pos="214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5"/>
    </mc:Choice>
    <mc:Fallback>
      <c:style val="25"/>
    </mc:Fallback>
  </mc:AlternateContent>
  <c:chart>
    <c:title>
      <c:tx>
        <c:rich>
          <a:bodyPr/>
          <a:lstStyle/>
          <a:p>
            <a:pPr>
              <a:defRPr/>
            </a:pPr>
            <a:r>
              <a:rPr lang="en-US" sz="1200" dirty="0"/>
              <a:t>PKO (%)</a:t>
            </a:r>
          </a:p>
        </c:rich>
      </c:tx>
      <c:layout/>
      <c:overlay val="0"/>
    </c:title>
    <c:autoTitleDeleted val="0"/>
    <c:plotArea>
      <c:layout/>
      <c:barChart>
        <c:barDir val="bar"/>
        <c:grouping val="clustered"/>
        <c:varyColors val="0"/>
        <c:ser>
          <c:idx val="0"/>
          <c:order val="0"/>
          <c:invertIfNegative val="0"/>
          <c:cat>
            <c:strRef>
              <c:f>Sheet1!$G$25:$G$33</c:f>
              <c:strCache>
                <c:ptCount val="9"/>
                <c:pt idx="0">
                  <c:v>C 6</c:v>
                </c:pt>
                <c:pt idx="1">
                  <c:v>C 8</c:v>
                </c:pt>
                <c:pt idx="2">
                  <c:v>C 10</c:v>
                </c:pt>
                <c:pt idx="3">
                  <c:v>C 12</c:v>
                </c:pt>
                <c:pt idx="4">
                  <c:v>C 14</c:v>
                </c:pt>
                <c:pt idx="5">
                  <c:v>C 16</c:v>
                </c:pt>
                <c:pt idx="6">
                  <c:v>C 18</c:v>
                </c:pt>
                <c:pt idx="7">
                  <c:v>C 18:1</c:v>
                </c:pt>
                <c:pt idx="8">
                  <c:v>C 20</c:v>
                </c:pt>
              </c:strCache>
            </c:strRef>
          </c:cat>
          <c:val>
            <c:numRef>
              <c:f>Sheet1!$H$25:$H$33</c:f>
              <c:numCache>
                <c:formatCode>0</c:formatCode>
                <c:ptCount val="9"/>
                <c:pt idx="0">
                  <c:v>1</c:v>
                </c:pt>
                <c:pt idx="1">
                  <c:v>4</c:v>
                </c:pt>
                <c:pt idx="2">
                  <c:v>4</c:v>
                </c:pt>
                <c:pt idx="3">
                  <c:v>46</c:v>
                </c:pt>
                <c:pt idx="4">
                  <c:v>16</c:v>
                </c:pt>
                <c:pt idx="5">
                  <c:v>8</c:v>
                </c:pt>
                <c:pt idx="6">
                  <c:v>2</c:v>
                </c:pt>
                <c:pt idx="7">
                  <c:v>15</c:v>
                </c:pt>
                <c:pt idx="8">
                  <c:v>1</c:v>
                </c:pt>
              </c:numCache>
            </c:numRef>
          </c:val>
        </c:ser>
        <c:dLbls>
          <c:showLegendKey val="0"/>
          <c:showVal val="0"/>
          <c:showCatName val="0"/>
          <c:showSerName val="0"/>
          <c:showPercent val="0"/>
          <c:showBubbleSize val="0"/>
        </c:dLbls>
        <c:gapWidth val="150"/>
        <c:axId val="78502912"/>
        <c:axId val="80167680"/>
      </c:barChart>
      <c:catAx>
        <c:axId val="78502912"/>
        <c:scaling>
          <c:orientation val="minMax"/>
        </c:scaling>
        <c:delete val="0"/>
        <c:axPos val="l"/>
        <c:majorTickMark val="none"/>
        <c:minorTickMark val="none"/>
        <c:tickLblPos val="nextTo"/>
        <c:crossAx val="80167680"/>
        <c:crosses val="autoZero"/>
        <c:auto val="1"/>
        <c:lblAlgn val="ctr"/>
        <c:lblOffset val="100"/>
        <c:noMultiLvlLbl val="0"/>
      </c:catAx>
      <c:valAx>
        <c:axId val="80167680"/>
        <c:scaling>
          <c:orientation val="minMax"/>
        </c:scaling>
        <c:delete val="0"/>
        <c:axPos val="b"/>
        <c:majorGridlines/>
        <c:numFmt formatCode="0" sourceLinked="1"/>
        <c:majorTickMark val="none"/>
        <c:minorTickMark val="none"/>
        <c:tickLblPos val="nextTo"/>
        <c:crossAx val="7850291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5"/>
    </mc:Choice>
    <mc:Fallback>
      <c:style val="25"/>
    </mc:Fallback>
  </mc:AlternateContent>
  <c:chart>
    <c:title>
      <c:tx>
        <c:rich>
          <a:bodyPr/>
          <a:lstStyle/>
          <a:p>
            <a:pPr>
              <a:defRPr/>
            </a:pPr>
            <a:r>
              <a:rPr lang="en-US" sz="1200" dirty="0"/>
              <a:t>CPO (%)</a:t>
            </a:r>
          </a:p>
        </c:rich>
      </c:tx>
      <c:layout/>
      <c:overlay val="0"/>
    </c:title>
    <c:autoTitleDeleted val="0"/>
    <c:plotArea>
      <c:layout/>
      <c:barChart>
        <c:barDir val="bar"/>
        <c:grouping val="clustered"/>
        <c:varyColors val="0"/>
        <c:ser>
          <c:idx val="0"/>
          <c:order val="0"/>
          <c:invertIfNegative val="0"/>
          <c:cat>
            <c:strRef>
              <c:f>Sheet1!$G$7:$G$11</c:f>
              <c:strCache>
                <c:ptCount val="5"/>
                <c:pt idx="0">
                  <c:v>C 14</c:v>
                </c:pt>
                <c:pt idx="1">
                  <c:v>C 16</c:v>
                </c:pt>
                <c:pt idx="2">
                  <c:v>C 18</c:v>
                </c:pt>
                <c:pt idx="3">
                  <c:v>C 18:1</c:v>
                </c:pt>
                <c:pt idx="4">
                  <c:v>C 18:2</c:v>
                </c:pt>
              </c:strCache>
            </c:strRef>
          </c:cat>
          <c:val>
            <c:numRef>
              <c:f>Sheet1!$H$7:$H$11</c:f>
              <c:numCache>
                <c:formatCode>General</c:formatCode>
                <c:ptCount val="5"/>
                <c:pt idx="0">
                  <c:v>1</c:v>
                </c:pt>
                <c:pt idx="1">
                  <c:v>39</c:v>
                </c:pt>
                <c:pt idx="2" formatCode="0">
                  <c:v>5</c:v>
                </c:pt>
                <c:pt idx="3">
                  <c:v>45</c:v>
                </c:pt>
                <c:pt idx="4" formatCode="0">
                  <c:v>8</c:v>
                </c:pt>
              </c:numCache>
            </c:numRef>
          </c:val>
        </c:ser>
        <c:dLbls>
          <c:showLegendKey val="0"/>
          <c:showVal val="0"/>
          <c:showCatName val="0"/>
          <c:showSerName val="0"/>
          <c:showPercent val="0"/>
          <c:showBubbleSize val="0"/>
        </c:dLbls>
        <c:gapWidth val="150"/>
        <c:axId val="80195968"/>
        <c:axId val="80197504"/>
      </c:barChart>
      <c:catAx>
        <c:axId val="80195968"/>
        <c:scaling>
          <c:orientation val="minMax"/>
        </c:scaling>
        <c:delete val="0"/>
        <c:axPos val="l"/>
        <c:majorTickMark val="none"/>
        <c:minorTickMark val="none"/>
        <c:tickLblPos val="nextTo"/>
        <c:crossAx val="80197504"/>
        <c:crosses val="autoZero"/>
        <c:auto val="1"/>
        <c:lblAlgn val="ctr"/>
        <c:lblOffset val="100"/>
        <c:noMultiLvlLbl val="0"/>
      </c:catAx>
      <c:valAx>
        <c:axId val="80197504"/>
        <c:scaling>
          <c:orientation val="minMax"/>
        </c:scaling>
        <c:delete val="0"/>
        <c:axPos val="b"/>
        <c:majorGridlines/>
        <c:numFmt formatCode="General" sourceLinked="1"/>
        <c:majorTickMark val="none"/>
        <c:minorTickMark val="none"/>
        <c:tickLblPos val="nextTo"/>
        <c:crossAx val="80195968"/>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5"/>
    </mc:Choice>
    <mc:Fallback>
      <c:style val="25"/>
    </mc:Fallback>
  </mc:AlternateContent>
  <c:chart>
    <c:title>
      <c:tx>
        <c:rich>
          <a:bodyPr/>
          <a:lstStyle/>
          <a:p>
            <a:pPr>
              <a:defRPr/>
            </a:pPr>
            <a:r>
              <a:rPr lang="en-US" sz="1200" dirty="0"/>
              <a:t>PKO (%)</a:t>
            </a:r>
          </a:p>
        </c:rich>
      </c:tx>
      <c:layout/>
      <c:overlay val="0"/>
    </c:title>
    <c:autoTitleDeleted val="0"/>
    <c:plotArea>
      <c:layout/>
      <c:barChart>
        <c:barDir val="bar"/>
        <c:grouping val="clustered"/>
        <c:varyColors val="0"/>
        <c:ser>
          <c:idx val="0"/>
          <c:order val="0"/>
          <c:invertIfNegative val="0"/>
          <c:cat>
            <c:strRef>
              <c:f>Sheet1!$G$25:$G$33</c:f>
              <c:strCache>
                <c:ptCount val="9"/>
                <c:pt idx="0">
                  <c:v>C 6</c:v>
                </c:pt>
                <c:pt idx="1">
                  <c:v>C 8</c:v>
                </c:pt>
                <c:pt idx="2">
                  <c:v>C 10</c:v>
                </c:pt>
                <c:pt idx="3">
                  <c:v>C 12</c:v>
                </c:pt>
                <c:pt idx="4">
                  <c:v>C 14</c:v>
                </c:pt>
                <c:pt idx="5">
                  <c:v>C 16</c:v>
                </c:pt>
                <c:pt idx="6">
                  <c:v>C 18</c:v>
                </c:pt>
                <c:pt idx="7">
                  <c:v>C 18:1</c:v>
                </c:pt>
                <c:pt idx="8">
                  <c:v>C 20</c:v>
                </c:pt>
              </c:strCache>
            </c:strRef>
          </c:cat>
          <c:val>
            <c:numRef>
              <c:f>Sheet1!$H$25:$H$33</c:f>
              <c:numCache>
                <c:formatCode>0</c:formatCode>
                <c:ptCount val="9"/>
                <c:pt idx="0">
                  <c:v>1</c:v>
                </c:pt>
                <c:pt idx="1">
                  <c:v>4</c:v>
                </c:pt>
                <c:pt idx="2">
                  <c:v>4</c:v>
                </c:pt>
                <c:pt idx="3">
                  <c:v>46</c:v>
                </c:pt>
                <c:pt idx="4">
                  <c:v>16</c:v>
                </c:pt>
                <c:pt idx="5">
                  <c:v>8</c:v>
                </c:pt>
                <c:pt idx="6">
                  <c:v>2</c:v>
                </c:pt>
                <c:pt idx="7">
                  <c:v>15</c:v>
                </c:pt>
                <c:pt idx="8">
                  <c:v>1</c:v>
                </c:pt>
              </c:numCache>
            </c:numRef>
          </c:val>
        </c:ser>
        <c:dLbls>
          <c:showLegendKey val="0"/>
          <c:showVal val="0"/>
          <c:showCatName val="0"/>
          <c:showSerName val="0"/>
          <c:showPercent val="0"/>
          <c:showBubbleSize val="0"/>
        </c:dLbls>
        <c:gapWidth val="150"/>
        <c:axId val="79705600"/>
        <c:axId val="79707136"/>
      </c:barChart>
      <c:catAx>
        <c:axId val="79705600"/>
        <c:scaling>
          <c:orientation val="minMax"/>
        </c:scaling>
        <c:delete val="0"/>
        <c:axPos val="l"/>
        <c:majorTickMark val="none"/>
        <c:minorTickMark val="none"/>
        <c:tickLblPos val="nextTo"/>
        <c:crossAx val="79707136"/>
        <c:crosses val="autoZero"/>
        <c:auto val="1"/>
        <c:lblAlgn val="ctr"/>
        <c:lblOffset val="100"/>
        <c:noMultiLvlLbl val="0"/>
      </c:catAx>
      <c:valAx>
        <c:axId val="79707136"/>
        <c:scaling>
          <c:orientation val="minMax"/>
        </c:scaling>
        <c:delete val="0"/>
        <c:axPos val="b"/>
        <c:majorGridlines/>
        <c:numFmt formatCode="0" sourceLinked="1"/>
        <c:majorTickMark val="none"/>
        <c:minorTickMark val="none"/>
        <c:tickLblPos val="nextTo"/>
        <c:crossAx val="79705600"/>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5"/>
    </mc:Choice>
    <mc:Fallback>
      <c:style val="25"/>
    </mc:Fallback>
  </mc:AlternateContent>
  <c:chart>
    <c:title>
      <c:tx>
        <c:rich>
          <a:bodyPr/>
          <a:lstStyle/>
          <a:p>
            <a:pPr>
              <a:defRPr/>
            </a:pPr>
            <a:r>
              <a:rPr lang="en-US" sz="1200" dirty="0"/>
              <a:t>CPO (%)</a:t>
            </a:r>
          </a:p>
        </c:rich>
      </c:tx>
      <c:layout/>
      <c:overlay val="0"/>
    </c:title>
    <c:autoTitleDeleted val="0"/>
    <c:plotArea>
      <c:layout/>
      <c:barChart>
        <c:barDir val="bar"/>
        <c:grouping val="clustered"/>
        <c:varyColors val="0"/>
        <c:ser>
          <c:idx val="0"/>
          <c:order val="0"/>
          <c:invertIfNegative val="0"/>
          <c:cat>
            <c:strRef>
              <c:f>Sheet1!$G$7:$G$11</c:f>
              <c:strCache>
                <c:ptCount val="5"/>
                <c:pt idx="0">
                  <c:v>C 14</c:v>
                </c:pt>
                <c:pt idx="1">
                  <c:v>C 16</c:v>
                </c:pt>
                <c:pt idx="2">
                  <c:v>C 18</c:v>
                </c:pt>
                <c:pt idx="3">
                  <c:v>C 18:1</c:v>
                </c:pt>
                <c:pt idx="4">
                  <c:v>C 18:2</c:v>
                </c:pt>
              </c:strCache>
            </c:strRef>
          </c:cat>
          <c:val>
            <c:numRef>
              <c:f>Sheet1!$H$7:$H$11</c:f>
              <c:numCache>
                <c:formatCode>General</c:formatCode>
                <c:ptCount val="5"/>
                <c:pt idx="0">
                  <c:v>1</c:v>
                </c:pt>
                <c:pt idx="1">
                  <c:v>39</c:v>
                </c:pt>
                <c:pt idx="2" formatCode="0">
                  <c:v>5</c:v>
                </c:pt>
                <c:pt idx="3">
                  <c:v>45</c:v>
                </c:pt>
                <c:pt idx="4" formatCode="0">
                  <c:v>8</c:v>
                </c:pt>
              </c:numCache>
            </c:numRef>
          </c:val>
        </c:ser>
        <c:dLbls>
          <c:showLegendKey val="0"/>
          <c:showVal val="0"/>
          <c:showCatName val="0"/>
          <c:showSerName val="0"/>
          <c:showPercent val="0"/>
          <c:showBubbleSize val="0"/>
        </c:dLbls>
        <c:gapWidth val="150"/>
        <c:axId val="79755904"/>
        <c:axId val="79761792"/>
      </c:barChart>
      <c:catAx>
        <c:axId val="79755904"/>
        <c:scaling>
          <c:orientation val="minMax"/>
        </c:scaling>
        <c:delete val="0"/>
        <c:axPos val="l"/>
        <c:majorTickMark val="none"/>
        <c:minorTickMark val="none"/>
        <c:tickLblPos val="nextTo"/>
        <c:crossAx val="79761792"/>
        <c:crosses val="autoZero"/>
        <c:auto val="1"/>
        <c:lblAlgn val="ctr"/>
        <c:lblOffset val="100"/>
        <c:noMultiLvlLbl val="0"/>
      </c:catAx>
      <c:valAx>
        <c:axId val="79761792"/>
        <c:scaling>
          <c:orientation val="minMax"/>
        </c:scaling>
        <c:delete val="0"/>
        <c:axPos val="b"/>
        <c:majorGridlines/>
        <c:numFmt formatCode="General" sourceLinked="1"/>
        <c:majorTickMark val="none"/>
        <c:minorTickMark val="none"/>
        <c:tickLblPos val="nextTo"/>
        <c:crossAx val="79755904"/>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5"/>
    </mc:Choice>
    <mc:Fallback>
      <c:style val="25"/>
    </mc:Fallback>
  </mc:AlternateContent>
  <c:chart>
    <c:title>
      <c:tx>
        <c:rich>
          <a:bodyPr/>
          <a:lstStyle/>
          <a:p>
            <a:pPr>
              <a:defRPr/>
            </a:pPr>
            <a:r>
              <a:rPr lang="en-US" sz="1200" dirty="0"/>
              <a:t>PKO (%)</a:t>
            </a:r>
          </a:p>
        </c:rich>
      </c:tx>
      <c:layout/>
      <c:overlay val="0"/>
    </c:title>
    <c:autoTitleDeleted val="0"/>
    <c:plotArea>
      <c:layout/>
      <c:barChart>
        <c:barDir val="bar"/>
        <c:grouping val="clustered"/>
        <c:varyColors val="0"/>
        <c:ser>
          <c:idx val="0"/>
          <c:order val="0"/>
          <c:invertIfNegative val="0"/>
          <c:cat>
            <c:strRef>
              <c:f>Sheet1!$G$25:$G$33</c:f>
              <c:strCache>
                <c:ptCount val="9"/>
                <c:pt idx="0">
                  <c:v>C 6</c:v>
                </c:pt>
                <c:pt idx="1">
                  <c:v>C 8</c:v>
                </c:pt>
                <c:pt idx="2">
                  <c:v>C 10</c:v>
                </c:pt>
                <c:pt idx="3">
                  <c:v>C 12</c:v>
                </c:pt>
                <c:pt idx="4">
                  <c:v>C 14</c:v>
                </c:pt>
                <c:pt idx="5">
                  <c:v>C 16</c:v>
                </c:pt>
                <c:pt idx="6">
                  <c:v>C 18</c:v>
                </c:pt>
                <c:pt idx="7">
                  <c:v>C 18:1</c:v>
                </c:pt>
                <c:pt idx="8">
                  <c:v>C 20</c:v>
                </c:pt>
              </c:strCache>
            </c:strRef>
          </c:cat>
          <c:val>
            <c:numRef>
              <c:f>Sheet1!$H$25:$H$33</c:f>
              <c:numCache>
                <c:formatCode>0</c:formatCode>
                <c:ptCount val="9"/>
                <c:pt idx="0">
                  <c:v>1</c:v>
                </c:pt>
                <c:pt idx="1">
                  <c:v>4</c:v>
                </c:pt>
                <c:pt idx="2">
                  <c:v>4</c:v>
                </c:pt>
                <c:pt idx="3">
                  <c:v>46</c:v>
                </c:pt>
                <c:pt idx="4">
                  <c:v>16</c:v>
                </c:pt>
                <c:pt idx="5">
                  <c:v>8</c:v>
                </c:pt>
                <c:pt idx="6">
                  <c:v>2</c:v>
                </c:pt>
                <c:pt idx="7">
                  <c:v>15</c:v>
                </c:pt>
                <c:pt idx="8">
                  <c:v>1</c:v>
                </c:pt>
              </c:numCache>
            </c:numRef>
          </c:val>
        </c:ser>
        <c:dLbls>
          <c:showLegendKey val="0"/>
          <c:showVal val="0"/>
          <c:showCatName val="0"/>
          <c:showSerName val="0"/>
          <c:showPercent val="0"/>
          <c:showBubbleSize val="0"/>
        </c:dLbls>
        <c:gapWidth val="150"/>
        <c:axId val="79808384"/>
        <c:axId val="79809920"/>
      </c:barChart>
      <c:catAx>
        <c:axId val="79808384"/>
        <c:scaling>
          <c:orientation val="minMax"/>
        </c:scaling>
        <c:delete val="0"/>
        <c:axPos val="l"/>
        <c:majorTickMark val="none"/>
        <c:minorTickMark val="none"/>
        <c:tickLblPos val="nextTo"/>
        <c:crossAx val="79809920"/>
        <c:crosses val="autoZero"/>
        <c:auto val="1"/>
        <c:lblAlgn val="ctr"/>
        <c:lblOffset val="100"/>
        <c:noMultiLvlLbl val="0"/>
      </c:catAx>
      <c:valAx>
        <c:axId val="79809920"/>
        <c:scaling>
          <c:orientation val="minMax"/>
        </c:scaling>
        <c:delete val="0"/>
        <c:axPos val="b"/>
        <c:majorGridlines/>
        <c:numFmt formatCode="0" sourceLinked="1"/>
        <c:majorTickMark val="none"/>
        <c:minorTickMark val="none"/>
        <c:tickLblPos val="nextTo"/>
        <c:crossAx val="79808384"/>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5"/>
    </mc:Choice>
    <mc:Fallback>
      <c:style val="25"/>
    </mc:Fallback>
  </mc:AlternateContent>
  <c:chart>
    <c:title>
      <c:tx>
        <c:rich>
          <a:bodyPr/>
          <a:lstStyle/>
          <a:p>
            <a:pPr>
              <a:defRPr/>
            </a:pPr>
            <a:r>
              <a:rPr lang="en-US" sz="1200" dirty="0"/>
              <a:t>CPO (%)</a:t>
            </a:r>
          </a:p>
        </c:rich>
      </c:tx>
      <c:layout/>
      <c:overlay val="0"/>
    </c:title>
    <c:autoTitleDeleted val="0"/>
    <c:plotArea>
      <c:layout/>
      <c:barChart>
        <c:barDir val="bar"/>
        <c:grouping val="clustered"/>
        <c:varyColors val="0"/>
        <c:ser>
          <c:idx val="0"/>
          <c:order val="0"/>
          <c:invertIfNegative val="0"/>
          <c:cat>
            <c:strRef>
              <c:f>Sheet1!$G$7:$G$11</c:f>
              <c:strCache>
                <c:ptCount val="5"/>
                <c:pt idx="0">
                  <c:v>C 14</c:v>
                </c:pt>
                <c:pt idx="1">
                  <c:v>C 16</c:v>
                </c:pt>
                <c:pt idx="2">
                  <c:v>C 18</c:v>
                </c:pt>
                <c:pt idx="3">
                  <c:v>C 18:1</c:v>
                </c:pt>
                <c:pt idx="4">
                  <c:v>C 18:2</c:v>
                </c:pt>
              </c:strCache>
            </c:strRef>
          </c:cat>
          <c:val>
            <c:numRef>
              <c:f>Sheet1!$H$7:$H$11</c:f>
              <c:numCache>
                <c:formatCode>General</c:formatCode>
                <c:ptCount val="5"/>
                <c:pt idx="0">
                  <c:v>1</c:v>
                </c:pt>
                <c:pt idx="1">
                  <c:v>39</c:v>
                </c:pt>
                <c:pt idx="2" formatCode="0">
                  <c:v>5</c:v>
                </c:pt>
                <c:pt idx="3">
                  <c:v>45</c:v>
                </c:pt>
                <c:pt idx="4" formatCode="0">
                  <c:v>8</c:v>
                </c:pt>
              </c:numCache>
            </c:numRef>
          </c:val>
        </c:ser>
        <c:dLbls>
          <c:showLegendKey val="0"/>
          <c:showVal val="0"/>
          <c:showCatName val="0"/>
          <c:showSerName val="0"/>
          <c:showPercent val="0"/>
          <c:showBubbleSize val="0"/>
        </c:dLbls>
        <c:gapWidth val="150"/>
        <c:axId val="81599488"/>
        <c:axId val="81617664"/>
      </c:barChart>
      <c:catAx>
        <c:axId val="81599488"/>
        <c:scaling>
          <c:orientation val="minMax"/>
        </c:scaling>
        <c:delete val="0"/>
        <c:axPos val="l"/>
        <c:majorTickMark val="none"/>
        <c:minorTickMark val="none"/>
        <c:tickLblPos val="nextTo"/>
        <c:crossAx val="81617664"/>
        <c:crosses val="autoZero"/>
        <c:auto val="1"/>
        <c:lblAlgn val="ctr"/>
        <c:lblOffset val="100"/>
        <c:noMultiLvlLbl val="0"/>
      </c:catAx>
      <c:valAx>
        <c:axId val="81617664"/>
        <c:scaling>
          <c:orientation val="minMax"/>
        </c:scaling>
        <c:delete val="0"/>
        <c:axPos val="b"/>
        <c:majorGridlines/>
        <c:numFmt formatCode="General" sourceLinked="1"/>
        <c:majorTickMark val="none"/>
        <c:minorTickMark val="none"/>
        <c:tickLblPos val="nextTo"/>
        <c:crossAx val="81599488"/>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4"/>
            <a:ext cx="2949099" cy="496966"/>
          </a:xfrm>
          <a:prstGeom prst="rect">
            <a:avLst/>
          </a:prstGeom>
        </p:spPr>
        <p:txBody>
          <a:bodyPr vert="horz" lIns="91750" tIns="45876" rIns="91750" bIns="45876" rtlCol="0"/>
          <a:lstStyle>
            <a:lvl1pPr algn="l">
              <a:defRPr sz="1200"/>
            </a:lvl1pPr>
          </a:lstStyle>
          <a:p>
            <a:endParaRPr lang="de-CH"/>
          </a:p>
        </p:txBody>
      </p:sp>
      <p:sp>
        <p:nvSpPr>
          <p:cNvPr id="3" name="Datumsplatzhalter 2"/>
          <p:cNvSpPr>
            <a:spLocks noGrp="1"/>
          </p:cNvSpPr>
          <p:nvPr>
            <p:ph type="dt" sz="quarter" idx="1"/>
          </p:nvPr>
        </p:nvSpPr>
        <p:spPr>
          <a:xfrm>
            <a:off x="3854942" y="4"/>
            <a:ext cx="2949099" cy="496966"/>
          </a:xfrm>
          <a:prstGeom prst="rect">
            <a:avLst/>
          </a:prstGeom>
        </p:spPr>
        <p:txBody>
          <a:bodyPr vert="horz" lIns="91750" tIns="45876" rIns="91750" bIns="45876" rtlCol="0"/>
          <a:lstStyle>
            <a:lvl1pPr algn="r">
              <a:defRPr sz="1200"/>
            </a:lvl1pPr>
          </a:lstStyle>
          <a:p>
            <a:fld id="{D1C156E6-E84D-493A-A0D2-E5C448576940}" type="datetimeFigureOut">
              <a:rPr lang="de-DE" smtClean="0"/>
              <a:pPr/>
              <a:t>15.09.2016</a:t>
            </a:fld>
            <a:endParaRPr lang="de-CH"/>
          </a:p>
        </p:txBody>
      </p:sp>
      <p:sp>
        <p:nvSpPr>
          <p:cNvPr id="4" name="Fußzeilenplatzhalter 3"/>
          <p:cNvSpPr>
            <a:spLocks noGrp="1"/>
          </p:cNvSpPr>
          <p:nvPr>
            <p:ph type="ftr" sz="quarter" idx="2"/>
          </p:nvPr>
        </p:nvSpPr>
        <p:spPr>
          <a:xfrm>
            <a:off x="1" y="9440649"/>
            <a:ext cx="2949099" cy="496966"/>
          </a:xfrm>
          <a:prstGeom prst="rect">
            <a:avLst/>
          </a:prstGeom>
        </p:spPr>
        <p:txBody>
          <a:bodyPr vert="horz" lIns="91750" tIns="45876" rIns="91750" bIns="45876" rtlCol="0" anchor="b"/>
          <a:lstStyle>
            <a:lvl1pPr algn="l">
              <a:defRPr sz="1200"/>
            </a:lvl1pPr>
          </a:lstStyle>
          <a:p>
            <a:endParaRPr lang="de-CH"/>
          </a:p>
        </p:txBody>
      </p:sp>
    </p:spTree>
    <p:extLst>
      <p:ext uri="{BB962C8B-B14F-4D97-AF65-F5344CB8AC3E}">
        <p14:creationId xmlns:p14="http://schemas.microsoft.com/office/powerpoint/2010/main" val="66374654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686779"/>
      </p:ext>
    </p:extLst>
  </p:cSld>
  <p:clrMap bg1="lt1" tx1="dk1" bg2="lt2" tx2="dk2" accent1="accent1" accent2="accent2" accent3="accent3" accent4="accent4" accent5="accent5" accent6="accent6" hlink="hlink" folHlink="folHlink"/>
  <p:hf sldNum="0" hdr="0" ftr="0" dt="0"/>
  <p:notesStyle>
    <a:lvl1pPr algn="l" defTabSz="649605" rtl="0" eaLnBrk="0" fontAlgn="base" hangingPunct="0">
      <a:spcBef>
        <a:spcPct val="30000"/>
      </a:spcBef>
      <a:spcAft>
        <a:spcPct val="0"/>
      </a:spcAft>
      <a:defRPr sz="1000" kern="1200">
        <a:solidFill>
          <a:schemeClr val="tx1"/>
        </a:solidFill>
        <a:latin typeface="Times New Roman" pitchFamily="18" charset="0"/>
        <a:ea typeface="+mn-ea"/>
        <a:cs typeface="+mn-cs"/>
      </a:defRPr>
    </a:lvl1pPr>
    <a:lvl2pPr marL="389763" algn="l" defTabSz="649605" rtl="0" eaLnBrk="0" fontAlgn="base" hangingPunct="0">
      <a:spcBef>
        <a:spcPct val="30000"/>
      </a:spcBef>
      <a:spcAft>
        <a:spcPct val="0"/>
      </a:spcAft>
      <a:defRPr sz="1000" kern="1200">
        <a:solidFill>
          <a:schemeClr val="tx1"/>
        </a:solidFill>
        <a:latin typeface="Times New Roman" pitchFamily="18" charset="0"/>
        <a:ea typeface="+mn-ea"/>
        <a:cs typeface="+mn-cs"/>
      </a:defRPr>
    </a:lvl2pPr>
    <a:lvl3pPr marL="779526" algn="l" defTabSz="649605" rtl="0" eaLnBrk="0" fontAlgn="base" hangingPunct="0">
      <a:spcBef>
        <a:spcPct val="30000"/>
      </a:spcBef>
      <a:spcAft>
        <a:spcPct val="0"/>
      </a:spcAft>
      <a:defRPr sz="1000" kern="1200">
        <a:solidFill>
          <a:schemeClr val="tx1"/>
        </a:solidFill>
        <a:latin typeface="Times New Roman" pitchFamily="18" charset="0"/>
        <a:ea typeface="+mn-ea"/>
        <a:cs typeface="+mn-cs"/>
      </a:defRPr>
    </a:lvl3pPr>
    <a:lvl4pPr marL="1169289" algn="l" defTabSz="649605" rtl="0" eaLnBrk="0" fontAlgn="base" hangingPunct="0">
      <a:spcBef>
        <a:spcPct val="30000"/>
      </a:spcBef>
      <a:spcAft>
        <a:spcPct val="0"/>
      </a:spcAft>
      <a:defRPr sz="1000" kern="1200">
        <a:solidFill>
          <a:schemeClr val="tx1"/>
        </a:solidFill>
        <a:latin typeface="Times New Roman" pitchFamily="18" charset="0"/>
        <a:ea typeface="+mn-ea"/>
        <a:cs typeface="+mn-cs"/>
      </a:defRPr>
    </a:lvl4pPr>
    <a:lvl5pPr marL="1559052" algn="l" defTabSz="649605" rtl="0" eaLnBrk="0" fontAlgn="base" hangingPunct="0">
      <a:spcBef>
        <a:spcPct val="30000"/>
      </a:spcBef>
      <a:spcAft>
        <a:spcPct val="0"/>
      </a:spcAft>
      <a:defRPr sz="1000" kern="1200">
        <a:solidFill>
          <a:schemeClr val="tx1"/>
        </a:solidFill>
        <a:latin typeface="Times New Roman" pitchFamily="18" charset="0"/>
        <a:ea typeface="+mn-ea"/>
        <a:cs typeface="+mn-cs"/>
      </a:defRPr>
    </a:lvl5pPr>
    <a:lvl6pPr marL="1948815" algn="l" defTabSz="779526" rtl="0" eaLnBrk="1" latinLnBrk="0" hangingPunct="1">
      <a:defRPr sz="1000" kern="1200">
        <a:solidFill>
          <a:schemeClr val="tx1"/>
        </a:solidFill>
        <a:latin typeface="+mn-lt"/>
        <a:ea typeface="+mn-ea"/>
        <a:cs typeface="+mn-cs"/>
      </a:defRPr>
    </a:lvl6pPr>
    <a:lvl7pPr marL="2338578" algn="l" defTabSz="779526" rtl="0" eaLnBrk="1" latinLnBrk="0" hangingPunct="1">
      <a:defRPr sz="1000" kern="1200">
        <a:solidFill>
          <a:schemeClr val="tx1"/>
        </a:solidFill>
        <a:latin typeface="+mn-lt"/>
        <a:ea typeface="+mn-ea"/>
        <a:cs typeface="+mn-cs"/>
      </a:defRPr>
    </a:lvl7pPr>
    <a:lvl8pPr marL="2728341" algn="l" defTabSz="779526" rtl="0" eaLnBrk="1" latinLnBrk="0" hangingPunct="1">
      <a:defRPr sz="1000" kern="1200">
        <a:solidFill>
          <a:schemeClr val="tx1"/>
        </a:solidFill>
        <a:latin typeface="+mn-lt"/>
        <a:ea typeface="+mn-ea"/>
        <a:cs typeface="+mn-cs"/>
      </a:defRPr>
    </a:lvl8pPr>
    <a:lvl9pPr marL="3118104" algn="l" defTabSz="779526"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18287" cy="3725863"/>
          </a:xfrm>
          <a:prstGeom prst="rect">
            <a:avLst/>
          </a:prstGeom>
          <a:noFill/>
          <a:ln w="12700">
            <a:solidFill>
              <a:prstClr val="black"/>
            </a:solidFill>
          </a:ln>
        </p:spPr>
      </p:sp>
      <p:sp>
        <p:nvSpPr>
          <p:cNvPr id="3" name="Notes Placeholder 2"/>
          <p:cNvSpPr>
            <a:spLocks noGrp="1"/>
          </p:cNvSpPr>
          <p:nvPr>
            <p:ph type="body" idx="1"/>
          </p:nvPr>
        </p:nvSpPr>
        <p:spPr>
          <a:xfrm>
            <a:off x="681104" y="4721188"/>
            <a:ext cx="5444490" cy="4472703"/>
          </a:xfrm>
          <a:prstGeom prst="rect">
            <a:avLst/>
          </a:prstGeom>
        </p:spPr>
        <p:txBody>
          <a:bodyPr lIns="91094" tIns="45547" rIns="91094" bIns="45547">
            <a:normAutofit/>
          </a:bodyPr>
          <a:lstStyle/>
          <a:p>
            <a:r>
              <a:rPr lang="en-US" b="1" dirty="0" smtClean="0"/>
              <a:t>Message:</a:t>
            </a:r>
            <a:r>
              <a:rPr lang="en-US" dirty="0" smtClean="0"/>
              <a:t>	</a:t>
            </a:r>
          </a:p>
          <a:p>
            <a:r>
              <a:rPr lang="en-US" dirty="0" smtClean="0"/>
              <a:t>To show that we co-exist with oleochemical products. We may not know that we use these products everyday in more ways than one but we do. We depend on such products more than we think.</a:t>
            </a:r>
          </a:p>
          <a:p>
            <a:endParaRPr lang="en-US" dirty="0" smtClean="0"/>
          </a:p>
          <a:p>
            <a:r>
              <a:rPr lang="en-US" b="1" baseline="0" dirty="0" smtClean="0"/>
              <a:t>Image: </a:t>
            </a:r>
          </a:p>
          <a:p>
            <a:r>
              <a:rPr lang="en-US" b="0" dirty="0" smtClean="0"/>
              <a:t>Image</a:t>
            </a:r>
            <a:r>
              <a:rPr lang="en-US" b="0" baseline="0" dirty="0" smtClean="0"/>
              <a:t>s inside the word “LIVES” showing KLK OLEO products’ applications.</a:t>
            </a:r>
            <a:endParaRPr lang="en-US" b="0" dirty="0" smtClean="0"/>
          </a:p>
          <a:p>
            <a:endParaRPr lang="en-MY" dirty="0" smtClean="0"/>
          </a:p>
          <a:p>
            <a:r>
              <a:rPr lang="en-US" b="1" dirty="0" smtClean="0"/>
              <a:t>Script:</a:t>
            </a:r>
            <a:r>
              <a:rPr lang="en-US" dirty="0" smtClean="0"/>
              <a:t>	</a:t>
            </a:r>
          </a:p>
          <a:p>
            <a:r>
              <a:rPr lang="en-US" dirty="0" smtClean="0"/>
              <a:t>Touching life in many ways….why do we say that ? </a:t>
            </a:r>
          </a:p>
          <a:p>
            <a:r>
              <a:rPr lang="en-US" dirty="0" smtClean="0"/>
              <a:t>Many people may not be aware that KLK OLEO products touch their life in many ways. From the </a:t>
            </a:r>
            <a:r>
              <a:rPr lang="en-US" dirty="0" err="1" smtClean="0"/>
              <a:t>colourful</a:t>
            </a:r>
            <a:r>
              <a:rPr lang="en-US" dirty="0" smtClean="0"/>
              <a:t> packaging we see in supermarkets today to the things we use daily like soaps and shampoo, it is all linked to the palm oil fruits and palm oil – the very things KLK OLEO produces.</a:t>
            </a:r>
          </a:p>
          <a:p>
            <a:endParaRPr lang="en-US" altLang="zh-CN" dirty="0" smtClean="0"/>
          </a:p>
          <a:p>
            <a:r>
              <a:rPr lang="en-US" altLang="zh-CN" dirty="0" smtClean="0">
                <a:latin typeface="Calibri" pitchFamily="34" charset="0"/>
                <a:cs typeface="Times New Roman" pitchFamily="18" charset="0"/>
              </a:rPr>
              <a:t>This shows that palm oil plays a huge part in our lives from the little things to the bigger ones.</a:t>
            </a:r>
          </a:p>
          <a:p>
            <a:endParaRPr lang="en-US" altLang="zh-CN" dirty="0" smtClean="0">
              <a:latin typeface="Calibri" pitchFamily="34" charset="0"/>
              <a:cs typeface="Times New Roman" pitchFamily="18" charset="0"/>
            </a:endParaRPr>
          </a:p>
          <a:p>
            <a:r>
              <a:rPr lang="en-US" altLang="zh-CN" dirty="0" smtClean="0">
                <a:latin typeface="Calibri" pitchFamily="34" charset="0"/>
                <a:cs typeface="Times New Roman" pitchFamily="18" charset="0"/>
              </a:rPr>
              <a:t>It is indeed touching life in many ways because these KLK OLEO products are being used every single day and we depend on them more than you can imagine.</a:t>
            </a:r>
            <a:endParaRPr lang="en-GB" altLang="zh-CN" dirty="0" smtClean="0">
              <a:latin typeface="Calibri" pitchFamily="34" charset="0"/>
              <a:cs typeface="Times New Roman" pitchFamily="18" charset="0"/>
            </a:endParaRPr>
          </a:p>
          <a:p>
            <a:endParaRPr lang="en-US" baseline="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18287" cy="3725863"/>
          </a:xfrm>
          <a:prstGeom prst="rect">
            <a:avLst/>
          </a:prstGeom>
          <a:noFill/>
          <a:ln w="12700">
            <a:solidFill>
              <a:prstClr val="black"/>
            </a:solidFill>
          </a:ln>
        </p:spPr>
      </p:sp>
      <p:sp>
        <p:nvSpPr>
          <p:cNvPr id="3" name="Notes Placeholder 2"/>
          <p:cNvSpPr>
            <a:spLocks noGrp="1"/>
          </p:cNvSpPr>
          <p:nvPr>
            <p:ph type="body" idx="1"/>
          </p:nvPr>
        </p:nvSpPr>
        <p:spPr>
          <a:xfrm>
            <a:off x="681104" y="4721188"/>
            <a:ext cx="5444490" cy="4472703"/>
          </a:xfrm>
          <a:prstGeom prst="rect">
            <a:avLst/>
          </a:prstGeom>
        </p:spPr>
        <p:txBody>
          <a:bodyPr lIns="91094" tIns="45547" rIns="91094" bIns="45547">
            <a:normAutofit/>
          </a:bodyPr>
          <a:lstStyle/>
          <a:p>
            <a:r>
              <a:rPr lang="en-US" b="1" dirty="0" smtClean="0"/>
              <a:t>Message:</a:t>
            </a:r>
          </a:p>
          <a:p>
            <a:r>
              <a:rPr lang="en-US" b="0" dirty="0" smtClean="0"/>
              <a:t>This slide is</a:t>
            </a:r>
            <a:r>
              <a:rPr lang="en-US" b="0" baseline="0" dirty="0" smtClean="0"/>
              <a:t> at a glance to show how KLK OLEO can be part of our everyday lives, and KLK OLEO product beneficial to our life.  </a:t>
            </a:r>
            <a:endParaRPr lang="en-US" b="0" dirty="0" smtClean="0"/>
          </a:p>
          <a:p>
            <a:endParaRPr lang="en-US" b="1" dirty="0" smtClean="0"/>
          </a:p>
          <a:p>
            <a:r>
              <a:rPr lang="en-US" b="1" dirty="0" smtClean="0"/>
              <a:t>Image:</a:t>
            </a:r>
          </a:p>
          <a:p>
            <a:r>
              <a:rPr lang="en-US" b="0" dirty="0" smtClean="0"/>
              <a:t>E</a:t>
            </a:r>
            <a:r>
              <a:rPr lang="en-US" b="0" baseline="0" dirty="0" smtClean="0"/>
              <a:t>xamples of consumers product/industrial uses that may contain ingredient produced by KLK OLEO. </a:t>
            </a:r>
          </a:p>
          <a:p>
            <a:endParaRPr lang="en-US" b="0" baseline="0" dirty="0" smtClean="0"/>
          </a:p>
          <a:p>
            <a:r>
              <a:rPr lang="en-US" b="1" baseline="0" dirty="0" smtClean="0"/>
              <a:t>Caption:</a:t>
            </a:r>
          </a:p>
          <a:p>
            <a:r>
              <a:rPr lang="en-US" b="0" baseline="0" dirty="0" smtClean="0"/>
              <a:t>List of some of KLK OLEO Product Brand Name (but not all) and their functionality in end products. These brands include products produced from Malaysia, China &amp; Europe manufacturing facilities. Refer to note in last slide for detail about the respective brand. </a:t>
            </a:r>
            <a:endParaRPr lang="en-US" b="0" dirty="0" smtClean="0"/>
          </a:p>
          <a:p>
            <a:endParaRPr lang="en-US" b="0" dirty="0" smtClean="0"/>
          </a:p>
          <a:p>
            <a:r>
              <a:rPr lang="en-US" b="1" dirty="0" smtClean="0"/>
              <a:t>Script:</a:t>
            </a:r>
          </a:p>
          <a:p>
            <a:r>
              <a:rPr lang="en-US" dirty="0" smtClean="0"/>
              <a:t>The first thing in the morning from when we wake up and brush our teeth, take a shower, apply makeup, eat breakfast, did you know that we are actually using ingredients like sweetener, emulsifiers, foam booster, energy source in our personal care products?</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r>
              <a:rPr lang="en-US" dirty="0" smtClean="0"/>
              <a:t>From the moment we step out of the house to travel to work and school in our methods of transportation, we are using biodiesel as biofuel. When we reach the office, supplies like printer, computers and fax machines made from plastics, may also contain ingredients made from KLK OLEO products. </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pPr>
              <a:spcBef>
                <a:spcPct val="0"/>
              </a:spcBef>
              <a:buClr>
                <a:schemeClr val="tx1"/>
              </a:buClr>
              <a:buSzPct val="90000"/>
            </a:pPr>
            <a:r>
              <a:rPr lang="en-US" dirty="0" smtClean="0">
                <a:solidFill>
                  <a:schemeClr val="tx2"/>
                </a:solidFill>
              </a:rPr>
              <a:t>At night, the cleansing agent keeps our face clean;</a:t>
            </a:r>
            <a:r>
              <a:rPr lang="en-US" baseline="0" dirty="0" smtClean="0">
                <a:solidFill>
                  <a:schemeClr val="tx2"/>
                </a:solidFill>
              </a:rPr>
              <a:t> </a:t>
            </a:r>
            <a:r>
              <a:rPr lang="en-US" dirty="0" smtClean="0">
                <a:solidFill>
                  <a:schemeClr val="tx2"/>
                </a:solidFill>
              </a:rPr>
              <a:t>when we use body lotion to massage the day’s stress away, the products contain emollient </a:t>
            </a:r>
            <a:r>
              <a:rPr lang="en-US" dirty="0" smtClean="0"/>
              <a:t>to keep our skin moist.</a:t>
            </a:r>
          </a:p>
          <a:p>
            <a:pPr>
              <a:spcBef>
                <a:spcPts val="0"/>
              </a:spcBef>
              <a:buClr>
                <a:schemeClr val="tx1"/>
              </a:buClr>
              <a:buSzPct val="90000"/>
              <a:tabLst>
                <a:tab pos="179350" algn="l"/>
                <a:tab pos="358700" algn="l"/>
                <a:tab pos="4611860" algn="l"/>
                <a:tab pos="4791210" algn="l"/>
              </a:tabLst>
            </a:pPr>
            <a:endParaRPr lang="en-US" dirty="0" smtClean="0"/>
          </a:p>
          <a:p>
            <a:pPr>
              <a:spcBef>
                <a:spcPct val="0"/>
              </a:spcBef>
              <a:buClr>
                <a:schemeClr val="tx1"/>
              </a:buClr>
              <a:buSzPct val="90000"/>
            </a:pPr>
            <a:r>
              <a:rPr lang="en-US" dirty="0" smtClean="0"/>
              <a:t>As you can see, all the products mentioned contain ingredients from KLK OLEO to </a:t>
            </a:r>
            <a:r>
              <a:rPr lang="en-US" b="1" dirty="0" smtClean="0"/>
              <a:t>make us part of your everyday lives</a:t>
            </a:r>
            <a:r>
              <a:rPr lang="en-US" dirty="0"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18287" cy="3725863"/>
          </a:xfrm>
          <a:prstGeom prst="rect">
            <a:avLst/>
          </a:prstGeom>
          <a:noFill/>
          <a:ln w="12700">
            <a:solidFill>
              <a:prstClr val="black"/>
            </a:solidFill>
          </a:ln>
        </p:spPr>
      </p:sp>
      <p:sp>
        <p:nvSpPr>
          <p:cNvPr id="3" name="Notes Placeholder 2"/>
          <p:cNvSpPr>
            <a:spLocks noGrp="1"/>
          </p:cNvSpPr>
          <p:nvPr>
            <p:ph type="body" idx="1"/>
          </p:nvPr>
        </p:nvSpPr>
        <p:spPr>
          <a:xfrm>
            <a:off x="681104" y="4721188"/>
            <a:ext cx="5444490" cy="4472703"/>
          </a:xfrm>
          <a:prstGeom prst="rect">
            <a:avLst/>
          </a:prstGeom>
        </p:spPr>
        <p:txBody>
          <a:bodyPr lIns="91094" tIns="45547" rIns="91094" bIns="45547">
            <a:normAutofit/>
          </a:bodyPr>
          <a:lstStyle/>
          <a:p>
            <a:r>
              <a:rPr lang="en-US" b="1" dirty="0" smtClean="0"/>
              <a:t>Message:</a:t>
            </a:r>
          </a:p>
          <a:p>
            <a:r>
              <a:rPr lang="en-US" b="0" dirty="0" smtClean="0"/>
              <a:t>This slide is</a:t>
            </a:r>
            <a:r>
              <a:rPr lang="en-US" b="0" baseline="0" dirty="0" smtClean="0"/>
              <a:t> at a glance to show how KLK OLEO can be part of our everyday lives, and KLK OLEO product beneficial to our life.  </a:t>
            </a:r>
            <a:endParaRPr lang="en-US" b="0" dirty="0" smtClean="0"/>
          </a:p>
          <a:p>
            <a:endParaRPr lang="en-US" b="1" dirty="0" smtClean="0"/>
          </a:p>
          <a:p>
            <a:r>
              <a:rPr lang="en-US" b="1" dirty="0" smtClean="0"/>
              <a:t>Image:</a:t>
            </a:r>
          </a:p>
          <a:p>
            <a:r>
              <a:rPr lang="en-US" b="0" dirty="0" smtClean="0"/>
              <a:t>E</a:t>
            </a:r>
            <a:r>
              <a:rPr lang="en-US" b="0" baseline="0" dirty="0" smtClean="0"/>
              <a:t>xamples of consumers product/industrial uses that may contain ingredient produced by KLK OLEO. </a:t>
            </a:r>
          </a:p>
          <a:p>
            <a:endParaRPr lang="en-US" b="0" baseline="0" dirty="0" smtClean="0"/>
          </a:p>
          <a:p>
            <a:r>
              <a:rPr lang="en-US" b="1" baseline="0" dirty="0" smtClean="0"/>
              <a:t>Caption:</a:t>
            </a:r>
          </a:p>
          <a:p>
            <a:r>
              <a:rPr lang="en-US" b="0" baseline="0" dirty="0" smtClean="0"/>
              <a:t>List of some of KLK OLEO Product Brand Name (but not all) and their functionality in end products. These brands include products produced from Malaysia, China &amp; Europe manufacturing facilities. Refer to note in last slide for detail about the respective brand. </a:t>
            </a:r>
            <a:endParaRPr lang="en-US" b="0" dirty="0" smtClean="0"/>
          </a:p>
          <a:p>
            <a:endParaRPr lang="en-US" b="0" dirty="0" smtClean="0"/>
          </a:p>
          <a:p>
            <a:r>
              <a:rPr lang="en-US" b="1" dirty="0" smtClean="0"/>
              <a:t>Script:</a:t>
            </a:r>
          </a:p>
          <a:p>
            <a:r>
              <a:rPr lang="en-US" dirty="0" smtClean="0"/>
              <a:t>The first thing in the morning from when we wake up and brush our teeth, take a shower, apply makeup, eat breakfast, did you know that we are actually using ingredients like sweetener, emulsifiers, foam booster, energy source in our personal care products?</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r>
              <a:rPr lang="en-US" dirty="0" smtClean="0"/>
              <a:t>From the moment we step out of the house to travel to work and school in our methods of transportation, we are using biodiesel as biofuel. When we reach the office, supplies like printer, computers and fax machines made from plastics, may also contain ingredients made from KLK OLEO products. </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pPr>
              <a:spcBef>
                <a:spcPct val="0"/>
              </a:spcBef>
              <a:buClr>
                <a:schemeClr val="tx1"/>
              </a:buClr>
              <a:buSzPct val="90000"/>
            </a:pPr>
            <a:r>
              <a:rPr lang="en-US" dirty="0" smtClean="0">
                <a:solidFill>
                  <a:schemeClr val="tx2"/>
                </a:solidFill>
              </a:rPr>
              <a:t>At night, the cleansing agent keeps our face clean;</a:t>
            </a:r>
            <a:r>
              <a:rPr lang="en-US" baseline="0" dirty="0" smtClean="0">
                <a:solidFill>
                  <a:schemeClr val="tx2"/>
                </a:solidFill>
              </a:rPr>
              <a:t> </a:t>
            </a:r>
            <a:r>
              <a:rPr lang="en-US" dirty="0" smtClean="0">
                <a:solidFill>
                  <a:schemeClr val="tx2"/>
                </a:solidFill>
              </a:rPr>
              <a:t>when we use body lotion to massage the day’s stress away, the products contain emollient </a:t>
            </a:r>
            <a:r>
              <a:rPr lang="en-US" dirty="0" smtClean="0"/>
              <a:t>to keep our skin moist.</a:t>
            </a:r>
          </a:p>
          <a:p>
            <a:pPr>
              <a:spcBef>
                <a:spcPts val="0"/>
              </a:spcBef>
              <a:buClr>
                <a:schemeClr val="tx1"/>
              </a:buClr>
              <a:buSzPct val="90000"/>
              <a:tabLst>
                <a:tab pos="179350" algn="l"/>
                <a:tab pos="358700" algn="l"/>
                <a:tab pos="4611860" algn="l"/>
                <a:tab pos="4791210" algn="l"/>
              </a:tabLst>
            </a:pPr>
            <a:endParaRPr lang="en-US" dirty="0" smtClean="0"/>
          </a:p>
          <a:p>
            <a:pPr>
              <a:spcBef>
                <a:spcPct val="0"/>
              </a:spcBef>
              <a:buClr>
                <a:schemeClr val="tx1"/>
              </a:buClr>
              <a:buSzPct val="90000"/>
            </a:pPr>
            <a:r>
              <a:rPr lang="en-US" dirty="0" smtClean="0"/>
              <a:t>As you can see, all the products mentioned contain ingredients from KLK OLEO to </a:t>
            </a:r>
            <a:r>
              <a:rPr lang="en-US" b="1" dirty="0" smtClean="0"/>
              <a:t>make us part of your everyday lives</a:t>
            </a:r>
            <a:r>
              <a:rPr lang="en-US" dirty="0" smtClean="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18287" cy="3725863"/>
          </a:xfrm>
          <a:prstGeom prst="rect">
            <a:avLst/>
          </a:prstGeom>
          <a:noFill/>
          <a:ln w="12700">
            <a:solidFill>
              <a:prstClr val="black"/>
            </a:solidFill>
          </a:ln>
        </p:spPr>
      </p:sp>
      <p:sp>
        <p:nvSpPr>
          <p:cNvPr id="3" name="Notes Placeholder 2"/>
          <p:cNvSpPr>
            <a:spLocks noGrp="1"/>
          </p:cNvSpPr>
          <p:nvPr>
            <p:ph type="body" idx="1"/>
          </p:nvPr>
        </p:nvSpPr>
        <p:spPr>
          <a:xfrm>
            <a:off x="681104" y="4721188"/>
            <a:ext cx="5444490" cy="4472703"/>
          </a:xfrm>
          <a:prstGeom prst="rect">
            <a:avLst/>
          </a:prstGeom>
        </p:spPr>
        <p:txBody>
          <a:bodyPr lIns="91094" tIns="45547" rIns="91094" bIns="45547">
            <a:normAutofit/>
          </a:bodyPr>
          <a:lstStyle/>
          <a:p>
            <a:r>
              <a:rPr lang="en-US" b="1" dirty="0" smtClean="0"/>
              <a:t>Message:</a:t>
            </a:r>
          </a:p>
          <a:p>
            <a:r>
              <a:rPr lang="en-US" b="0" dirty="0" smtClean="0"/>
              <a:t>This slide is</a:t>
            </a:r>
            <a:r>
              <a:rPr lang="en-US" b="0" baseline="0" dirty="0" smtClean="0"/>
              <a:t> at a glance to show how KLK OLEO can be part of our everyday lives, and KLK OLEO product beneficial to our life.  </a:t>
            </a:r>
            <a:endParaRPr lang="en-US" b="0" dirty="0" smtClean="0"/>
          </a:p>
          <a:p>
            <a:endParaRPr lang="en-US" b="1" dirty="0" smtClean="0"/>
          </a:p>
          <a:p>
            <a:r>
              <a:rPr lang="en-US" b="1" dirty="0" smtClean="0"/>
              <a:t>Image:</a:t>
            </a:r>
          </a:p>
          <a:p>
            <a:r>
              <a:rPr lang="en-US" b="0" dirty="0" smtClean="0"/>
              <a:t>E</a:t>
            </a:r>
            <a:r>
              <a:rPr lang="en-US" b="0" baseline="0" dirty="0" smtClean="0"/>
              <a:t>xamples of consumers product/industrial uses that may contain ingredient produced by KLK OLEO. </a:t>
            </a:r>
          </a:p>
          <a:p>
            <a:endParaRPr lang="en-US" b="0" baseline="0" dirty="0" smtClean="0"/>
          </a:p>
          <a:p>
            <a:r>
              <a:rPr lang="en-US" b="1" baseline="0" dirty="0" smtClean="0"/>
              <a:t>Caption:</a:t>
            </a:r>
          </a:p>
          <a:p>
            <a:r>
              <a:rPr lang="en-US" b="0" baseline="0" dirty="0" smtClean="0"/>
              <a:t>List of some of KLK OLEO Product Brand Name (but not all) and their functionality in end products. These brands include products produced from Malaysia, China &amp; Europe manufacturing facilities. Refer to note in last slide for detail about the respective brand. </a:t>
            </a:r>
            <a:endParaRPr lang="en-US" b="0" dirty="0" smtClean="0"/>
          </a:p>
          <a:p>
            <a:endParaRPr lang="en-US" b="0" dirty="0" smtClean="0"/>
          </a:p>
          <a:p>
            <a:r>
              <a:rPr lang="en-US" b="1" dirty="0" smtClean="0"/>
              <a:t>Script:</a:t>
            </a:r>
          </a:p>
          <a:p>
            <a:r>
              <a:rPr lang="en-US" dirty="0" smtClean="0"/>
              <a:t>The first thing in the morning from when we wake up and brush our teeth, take a shower, apply makeup, eat breakfast, did you know that we are actually using ingredients like sweetener, emulsifiers, foam booster, energy source in our personal care products?</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r>
              <a:rPr lang="en-US" dirty="0" smtClean="0"/>
              <a:t>From the moment we step out of the house to travel to work and school in our methods of transportation, we are using biodiesel as biofuel. When we reach the office, supplies like printer, computers and fax machines made from plastics, may also contain ingredients made from KLK OLEO products. </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pPr>
              <a:spcBef>
                <a:spcPct val="0"/>
              </a:spcBef>
              <a:buClr>
                <a:schemeClr val="tx1"/>
              </a:buClr>
              <a:buSzPct val="90000"/>
            </a:pPr>
            <a:r>
              <a:rPr lang="en-US" dirty="0" smtClean="0">
                <a:solidFill>
                  <a:schemeClr val="tx2"/>
                </a:solidFill>
              </a:rPr>
              <a:t>At night, the cleansing agent keeps our face clean;</a:t>
            </a:r>
            <a:r>
              <a:rPr lang="en-US" baseline="0" dirty="0" smtClean="0">
                <a:solidFill>
                  <a:schemeClr val="tx2"/>
                </a:solidFill>
              </a:rPr>
              <a:t> </a:t>
            </a:r>
            <a:r>
              <a:rPr lang="en-US" dirty="0" smtClean="0">
                <a:solidFill>
                  <a:schemeClr val="tx2"/>
                </a:solidFill>
              </a:rPr>
              <a:t>when we use body lotion to massage the day’s stress away, the products contain emollient </a:t>
            </a:r>
            <a:r>
              <a:rPr lang="en-US" dirty="0" smtClean="0"/>
              <a:t>to keep our skin moist.</a:t>
            </a:r>
          </a:p>
          <a:p>
            <a:pPr>
              <a:spcBef>
                <a:spcPts val="0"/>
              </a:spcBef>
              <a:buClr>
                <a:schemeClr val="tx1"/>
              </a:buClr>
              <a:buSzPct val="90000"/>
              <a:tabLst>
                <a:tab pos="179350" algn="l"/>
                <a:tab pos="358700" algn="l"/>
                <a:tab pos="4611860" algn="l"/>
                <a:tab pos="4791210" algn="l"/>
              </a:tabLst>
            </a:pPr>
            <a:endParaRPr lang="en-US" dirty="0" smtClean="0"/>
          </a:p>
          <a:p>
            <a:pPr>
              <a:spcBef>
                <a:spcPct val="0"/>
              </a:spcBef>
              <a:buClr>
                <a:schemeClr val="tx1"/>
              </a:buClr>
              <a:buSzPct val="90000"/>
            </a:pPr>
            <a:r>
              <a:rPr lang="en-US" dirty="0" smtClean="0"/>
              <a:t>As you can see, all the products mentioned contain ingredients from KLK OLEO to </a:t>
            </a:r>
            <a:r>
              <a:rPr lang="en-US" b="1" dirty="0" smtClean="0"/>
              <a:t>make us part of your everyday lives</a:t>
            </a:r>
            <a:r>
              <a:rPr lang="en-US" dirty="0"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18287" cy="3725863"/>
          </a:xfrm>
          <a:prstGeom prst="rect">
            <a:avLst/>
          </a:prstGeom>
          <a:noFill/>
          <a:ln w="12700">
            <a:solidFill>
              <a:prstClr val="black"/>
            </a:solidFill>
          </a:ln>
        </p:spPr>
      </p:sp>
      <p:sp>
        <p:nvSpPr>
          <p:cNvPr id="3" name="Notes Placeholder 2"/>
          <p:cNvSpPr>
            <a:spLocks noGrp="1"/>
          </p:cNvSpPr>
          <p:nvPr>
            <p:ph type="body" idx="1"/>
          </p:nvPr>
        </p:nvSpPr>
        <p:spPr>
          <a:xfrm>
            <a:off x="681104" y="4721188"/>
            <a:ext cx="5444490" cy="4472703"/>
          </a:xfrm>
          <a:prstGeom prst="rect">
            <a:avLst/>
          </a:prstGeom>
        </p:spPr>
        <p:txBody>
          <a:bodyPr lIns="91094" tIns="45547" rIns="91094" bIns="45547">
            <a:normAutofit/>
          </a:bodyPr>
          <a:lstStyle/>
          <a:p>
            <a:r>
              <a:rPr lang="en-US" b="1" dirty="0" smtClean="0"/>
              <a:t>Message:</a:t>
            </a:r>
          </a:p>
          <a:p>
            <a:r>
              <a:rPr lang="en-US" b="0" dirty="0" smtClean="0"/>
              <a:t>This slide is</a:t>
            </a:r>
            <a:r>
              <a:rPr lang="en-US" b="0" baseline="0" dirty="0" smtClean="0"/>
              <a:t> at a glance to show how KLK OLEO can be part of our everyday lives, and KLK OLEO product beneficial to our life.  </a:t>
            </a:r>
            <a:endParaRPr lang="en-US" b="0" dirty="0" smtClean="0"/>
          </a:p>
          <a:p>
            <a:endParaRPr lang="en-US" b="1" dirty="0" smtClean="0"/>
          </a:p>
          <a:p>
            <a:r>
              <a:rPr lang="en-US" b="1" dirty="0" smtClean="0"/>
              <a:t>Image:</a:t>
            </a:r>
          </a:p>
          <a:p>
            <a:r>
              <a:rPr lang="en-US" b="0" dirty="0" smtClean="0"/>
              <a:t>E</a:t>
            </a:r>
            <a:r>
              <a:rPr lang="en-US" b="0" baseline="0" dirty="0" smtClean="0"/>
              <a:t>xamples of consumers product/industrial uses that may contain ingredient produced by KLK OLEO. </a:t>
            </a:r>
          </a:p>
          <a:p>
            <a:endParaRPr lang="en-US" b="0" baseline="0" dirty="0" smtClean="0"/>
          </a:p>
          <a:p>
            <a:r>
              <a:rPr lang="en-US" b="1" baseline="0" dirty="0" smtClean="0"/>
              <a:t>Caption:</a:t>
            </a:r>
          </a:p>
          <a:p>
            <a:r>
              <a:rPr lang="en-US" b="0" baseline="0" dirty="0" smtClean="0"/>
              <a:t>List of some of KLK OLEO Product Brand Name (but not all) and their functionality in end products. These brands include products produced from Malaysia, China &amp; Europe manufacturing facilities. Refer to note in last slide for detail about the respective brand. </a:t>
            </a:r>
            <a:endParaRPr lang="en-US" b="0" dirty="0" smtClean="0"/>
          </a:p>
          <a:p>
            <a:endParaRPr lang="en-US" b="0" dirty="0" smtClean="0"/>
          </a:p>
          <a:p>
            <a:r>
              <a:rPr lang="en-US" b="1" dirty="0" smtClean="0"/>
              <a:t>Script:</a:t>
            </a:r>
          </a:p>
          <a:p>
            <a:r>
              <a:rPr lang="en-US" dirty="0" smtClean="0"/>
              <a:t>The first thing in the morning from when we wake up and brush our teeth, take a shower, apply makeup, eat breakfast, did you know that we are actually using ingredients like sweetener, emulsifiers, foam booster, energy source in our personal care products?</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r>
              <a:rPr lang="en-US" dirty="0" smtClean="0"/>
              <a:t>From the moment we step out of the house to travel to work and school in our methods of transportation, we are using biodiesel as biofuel. When we reach the office, supplies like printer, computers and fax machines made from plastics, may also contain ingredients made from KLK OLEO products. </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pPr>
              <a:spcBef>
                <a:spcPct val="0"/>
              </a:spcBef>
              <a:buClr>
                <a:schemeClr val="tx1"/>
              </a:buClr>
              <a:buSzPct val="90000"/>
            </a:pPr>
            <a:r>
              <a:rPr lang="en-US" dirty="0" smtClean="0">
                <a:solidFill>
                  <a:schemeClr val="tx2"/>
                </a:solidFill>
              </a:rPr>
              <a:t>At night, the cleansing agent keeps our face clean;</a:t>
            </a:r>
            <a:r>
              <a:rPr lang="en-US" baseline="0" dirty="0" smtClean="0">
                <a:solidFill>
                  <a:schemeClr val="tx2"/>
                </a:solidFill>
              </a:rPr>
              <a:t> </a:t>
            </a:r>
            <a:r>
              <a:rPr lang="en-US" dirty="0" smtClean="0">
                <a:solidFill>
                  <a:schemeClr val="tx2"/>
                </a:solidFill>
              </a:rPr>
              <a:t>when we use body lotion to massage the day’s stress away, the products contain emollient </a:t>
            </a:r>
            <a:r>
              <a:rPr lang="en-US" dirty="0" smtClean="0"/>
              <a:t>to keep our skin moist.</a:t>
            </a:r>
          </a:p>
          <a:p>
            <a:pPr>
              <a:spcBef>
                <a:spcPts val="0"/>
              </a:spcBef>
              <a:buClr>
                <a:schemeClr val="tx1"/>
              </a:buClr>
              <a:buSzPct val="90000"/>
              <a:tabLst>
                <a:tab pos="179350" algn="l"/>
                <a:tab pos="358700" algn="l"/>
                <a:tab pos="4611860" algn="l"/>
                <a:tab pos="4791210" algn="l"/>
              </a:tabLst>
            </a:pPr>
            <a:endParaRPr lang="en-US" dirty="0" smtClean="0"/>
          </a:p>
          <a:p>
            <a:pPr>
              <a:spcBef>
                <a:spcPct val="0"/>
              </a:spcBef>
              <a:buClr>
                <a:schemeClr val="tx1"/>
              </a:buClr>
              <a:buSzPct val="90000"/>
            </a:pPr>
            <a:r>
              <a:rPr lang="en-US" dirty="0" smtClean="0"/>
              <a:t>As you can see, all the products mentioned contain ingredients from KLK OLEO to </a:t>
            </a:r>
            <a:r>
              <a:rPr lang="en-US" b="1" dirty="0" smtClean="0"/>
              <a:t>make us part of your everyday lives</a:t>
            </a:r>
            <a:r>
              <a:rPr lang="en-US" dirty="0" smtClean="0"/>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18287" cy="3725863"/>
          </a:xfrm>
          <a:prstGeom prst="rect">
            <a:avLst/>
          </a:prstGeom>
          <a:noFill/>
          <a:ln w="12700">
            <a:solidFill>
              <a:prstClr val="black"/>
            </a:solidFill>
          </a:ln>
        </p:spPr>
      </p:sp>
      <p:sp>
        <p:nvSpPr>
          <p:cNvPr id="3" name="Notes Placeholder 2"/>
          <p:cNvSpPr>
            <a:spLocks noGrp="1"/>
          </p:cNvSpPr>
          <p:nvPr>
            <p:ph type="body" idx="1"/>
          </p:nvPr>
        </p:nvSpPr>
        <p:spPr>
          <a:xfrm>
            <a:off x="681104" y="4721188"/>
            <a:ext cx="5444490" cy="4472703"/>
          </a:xfrm>
          <a:prstGeom prst="rect">
            <a:avLst/>
          </a:prstGeom>
        </p:spPr>
        <p:txBody>
          <a:bodyPr lIns="91094" tIns="45547" rIns="91094" bIns="45547">
            <a:normAutofit/>
          </a:bodyPr>
          <a:lstStyle/>
          <a:p>
            <a:r>
              <a:rPr lang="en-US" b="1" dirty="0" smtClean="0"/>
              <a:t>Message:</a:t>
            </a:r>
          </a:p>
          <a:p>
            <a:r>
              <a:rPr lang="en-US" b="0" dirty="0" smtClean="0"/>
              <a:t>This slide is</a:t>
            </a:r>
            <a:r>
              <a:rPr lang="en-US" b="0" baseline="0" dirty="0" smtClean="0"/>
              <a:t> at a glance to show how KLK OLEO can be part of our everyday lives, and KLK OLEO product beneficial to our life.  </a:t>
            </a:r>
            <a:endParaRPr lang="en-US" b="0" dirty="0" smtClean="0"/>
          </a:p>
          <a:p>
            <a:endParaRPr lang="en-US" b="1" dirty="0" smtClean="0"/>
          </a:p>
          <a:p>
            <a:r>
              <a:rPr lang="en-US" b="1" dirty="0" smtClean="0"/>
              <a:t>Image:</a:t>
            </a:r>
          </a:p>
          <a:p>
            <a:r>
              <a:rPr lang="en-US" b="0" dirty="0" smtClean="0"/>
              <a:t>E</a:t>
            </a:r>
            <a:r>
              <a:rPr lang="en-US" b="0" baseline="0" dirty="0" smtClean="0"/>
              <a:t>xamples of consumers product/industrial uses that may contain ingredient produced by KLK OLEO. </a:t>
            </a:r>
          </a:p>
          <a:p>
            <a:endParaRPr lang="en-US" b="0" baseline="0" dirty="0" smtClean="0"/>
          </a:p>
          <a:p>
            <a:r>
              <a:rPr lang="en-US" b="1" baseline="0" dirty="0" smtClean="0"/>
              <a:t>Caption:</a:t>
            </a:r>
          </a:p>
          <a:p>
            <a:r>
              <a:rPr lang="en-US" b="0" baseline="0" dirty="0" smtClean="0"/>
              <a:t>List of some of KLK OLEO Product Brand Name (but not all) and their functionality in end products. These brands include products produced from Malaysia, China &amp; Europe manufacturing facilities. Refer to note in last slide for detail about the respective brand. </a:t>
            </a:r>
            <a:endParaRPr lang="en-US" b="0" dirty="0" smtClean="0"/>
          </a:p>
          <a:p>
            <a:endParaRPr lang="en-US" b="0" dirty="0" smtClean="0"/>
          </a:p>
          <a:p>
            <a:r>
              <a:rPr lang="en-US" b="1" dirty="0" smtClean="0"/>
              <a:t>Script:</a:t>
            </a:r>
          </a:p>
          <a:p>
            <a:r>
              <a:rPr lang="en-US" dirty="0" smtClean="0"/>
              <a:t>The first thing in the morning from when we wake up and brush our teeth, take a shower, apply makeup, eat breakfast, did you know that we are actually using ingredients like sweetener, emulsifiers, foam booster, energy source in our personal care products?</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r>
              <a:rPr lang="en-US" dirty="0" smtClean="0"/>
              <a:t>From the moment we step out of the house to travel to work and school in our methods of transportation, we are using biodiesel as biofuel. When we reach the office, supplies like printer, computers and fax machines made from plastics, may also contain ingredients made from KLK OLEO products. </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pPr>
              <a:spcBef>
                <a:spcPct val="0"/>
              </a:spcBef>
              <a:buClr>
                <a:schemeClr val="tx1"/>
              </a:buClr>
              <a:buSzPct val="90000"/>
            </a:pPr>
            <a:r>
              <a:rPr lang="en-US" dirty="0" smtClean="0">
                <a:solidFill>
                  <a:schemeClr val="tx2"/>
                </a:solidFill>
              </a:rPr>
              <a:t>At night, the cleansing agent keeps our face clean;</a:t>
            </a:r>
            <a:r>
              <a:rPr lang="en-US" baseline="0" dirty="0" smtClean="0">
                <a:solidFill>
                  <a:schemeClr val="tx2"/>
                </a:solidFill>
              </a:rPr>
              <a:t> </a:t>
            </a:r>
            <a:r>
              <a:rPr lang="en-US" dirty="0" smtClean="0">
                <a:solidFill>
                  <a:schemeClr val="tx2"/>
                </a:solidFill>
              </a:rPr>
              <a:t>when we use body lotion to massage the day’s stress away, the products contain emollient </a:t>
            </a:r>
            <a:r>
              <a:rPr lang="en-US" dirty="0" smtClean="0"/>
              <a:t>to keep our skin moist.</a:t>
            </a:r>
          </a:p>
          <a:p>
            <a:pPr>
              <a:spcBef>
                <a:spcPts val="0"/>
              </a:spcBef>
              <a:buClr>
                <a:schemeClr val="tx1"/>
              </a:buClr>
              <a:buSzPct val="90000"/>
              <a:tabLst>
                <a:tab pos="179350" algn="l"/>
                <a:tab pos="358700" algn="l"/>
                <a:tab pos="4611860" algn="l"/>
                <a:tab pos="4791210" algn="l"/>
              </a:tabLst>
            </a:pPr>
            <a:endParaRPr lang="en-US" dirty="0" smtClean="0"/>
          </a:p>
          <a:p>
            <a:pPr>
              <a:spcBef>
                <a:spcPct val="0"/>
              </a:spcBef>
              <a:buClr>
                <a:schemeClr val="tx1"/>
              </a:buClr>
              <a:buSzPct val="90000"/>
            </a:pPr>
            <a:r>
              <a:rPr lang="en-US" dirty="0" smtClean="0"/>
              <a:t>As you can see, all the products mentioned contain ingredients from KLK OLEO to </a:t>
            </a:r>
            <a:r>
              <a:rPr lang="en-US" b="1" dirty="0" smtClean="0"/>
              <a:t>make us part of your everyday lives</a:t>
            </a:r>
            <a:r>
              <a:rPr lang="en-US" dirty="0" smtClean="0"/>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18287" cy="3725863"/>
          </a:xfrm>
          <a:prstGeom prst="rect">
            <a:avLst/>
          </a:prstGeom>
          <a:noFill/>
          <a:ln w="12700">
            <a:solidFill>
              <a:prstClr val="black"/>
            </a:solidFill>
          </a:ln>
        </p:spPr>
      </p:sp>
      <p:sp>
        <p:nvSpPr>
          <p:cNvPr id="3" name="Notes Placeholder 2"/>
          <p:cNvSpPr>
            <a:spLocks noGrp="1"/>
          </p:cNvSpPr>
          <p:nvPr>
            <p:ph type="body" idx="1"/>
          </p:nvPr>
        </p:nvSpPr>
        <p:spPr>
          <a:xfrm>
            <a:off x="681104" y="4721188"/>
            <a:ext cx="5444490" cy="4472703"/>
          </a:xfrm>
          <a:prstGeom prst="rect">
            <a:avLst/>
          </a:prstGeom>
        </p:spPr>
        <p:txBody>
          <a:bodyPr lIns="91094" tIns="45547" rIns="91094" bIns="45547">
            <a:normAutofit/>
          </a:bodyPr>
          <a:lstStyle/>
          <a:p>
            <a:r>
              <a:rPr lang="en-US" b="1" dirty="0" smtClean="0"/>
              <a:t>Message:</a:t>
            </a:r>
          </a:p>
          <a:p>
            <a:r>
              <a:rPr lang="en-US" b="0" dirty="0" smtClean="0"/>
              <a:t>This slide is</a:t>
            </a:r>
            <a:r>
              <a:rPr lang="en-US" b="0" baseline="0" dirty="0" smtClean="0"/>
              <a:t> at a glance to show how KLK OLEO can be part of our everyday lives, and KLK OLEO product beneficial to our life.  </a:t>
            </a:r>
            <a:endParaRPr lang="en-US" b="0" dirty="0" smtClean="0"/>
          </a:p>
          <a:p>
            <a:endParaRPr lang="en-US" b="1" dirty="0" smtClean="0"/>
          </a:p>
          <a:p>
            <a:r>
              <a:rPr lang="en-US" b="1" dirty="0" smtClean="0"/>
              <a:t>Image:</a:t>
            </a:r>
          </a:p>
          <a:p>
            <a:r>
              <a:rPr lang="en-US" b="0" dirty="0" smtClean="0"/>
              <a:t>E</a:t>
            </a:r>
            <a:r>
              <a:rPr lang="en-US" b="0" baseline="0" dirty="0" smtClean="0"/>
              <a:t>xamples of consumers product/industrial uses that may contain ingredient produced by KLK OLEO. </a:t>
            </a:r>
          </a:p>
          <a:p>
            <a:endParaRPr lang="en-US" b="0" baseline="0" dirty="0" smtClean="0"/>
          </a:p>
          <a:p>
            <a:r>
              <a:rPr lang="en-US" b="1" baseline="0" dirty="0" smtClean="0"/>
              <a:t>Caption:</a:t>
            </a:r>
          </a:p>
          <a:p>
            <a:r>
              <a:rPr lang="en-US" b="0" baseline="0" dirty="0" smtClean="0"/>
              <a:t>List of some of KLK OLEO Product Brand Name (but not all) and their functionality in end products. These brands include products produced from Malaysia, China &amp; Europe manufacturing facilities. Refer to note in last slide for detail about the respective brand. </a:t>
            </a:r>
            <a:endParaRPr lang="en-US" b="0" dirty="0" smtClean="0"/>
          </a:p>
          <a:p>
            <a:endParaRPr lang="en-US" b="0" dirty="0" smtClean="0"/>
          </a:p>
          <a:p>
            <a:r>
              <a:rPr lang="en-US" b="1" dirty="0" smtClean="0"/>
              <a:t>Script:</a:t>
            </a:r>
          </a:p>
          <a:p>
            <a:r>
              <a:rPr lang="en-US" dirty="0" smtClean="0"/>
              <a:t>The first thing in the morning from when we wake up and brush our teeth, take a shower, apply makeup, eat breakfast, did you know that we are actually using ingredients like sweetener, emulsifiers, foam booster, energy source in our personal care products?</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r>
              <a:rPr lang="en-US" dirty="0" smtClean="0"/>
              <a:t>From the moment we step out of the house to travel to work and school in our methods of transportation, we are using biodiesel as biofuel. When we reach the office, supplies like printer, computers and fax machines made from plastics, may also contain ingredients made from KLK OLEO products. </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pPr>
              <a:spcBef>
                <a:spcPct val="0"/>
              </a:spcBef>
              <a:buClr>
                <a:schemeClr val="tx1"/>
              </a:buClr>
              <a:buSzPct val="90000"/>
            </a:pPr>
            <a:r>
              <a:rPr lang="en-US" dirty="0" smtClean="0">
                <a:solidFill>
                  <a:schemeClr val="tx2"/>
                </a:solidFill>
              </a:rPr>
              <a:t>At night, the cleansing agent keeps our face clean;</a:t>
            </a:r>
            <a:r>
              <a:rPr lang="en-US" baseline="0" dirty="0" smtClean="0">
                <a:solidFill>
                  <a:schemeClr val="tx2"/>
                </a:solidFill>
              </a:rPr>
              <a:t> </a:t>
            </a:r>
            <a:r>
              <a:rPr lang="en-US" dirty="0" smtClean="0">
                <a:solidFill>
                  <a:schemeClr val="tx2"/>
                </a:solidFill>
              </a:rPr>
              <a:t>when we use body lotion to massage the day’s stress away, the products contain emollient </a:t>
            </a:r>
            <a:r>
              <a:rPr lang="en-US" dirty="0" smtClean="0"/>
              <a:t>to keep our skin moist.</a:t>
            </a:r>
          </a:p>
          <a:p>
            <a:pPr>
              <a:spcBef>
                <a:spcPts val="0"/>
              </a:spcBef>
              <a:buClr>
                <a:schemeClr val="tx1"/>
              </a:buClr>
              <a:buSzPct val="90000"/>
              <a:tabLst>
                <a:tab pos="179350" algn="l"/>
                <a:tab pos="358700" algn="l"/>
                <a:tab pos="4611860" algn="l"/>
                <a:tab pos="4791210" algn="l"/>
              </a:tabLst>
            </a:pPr>
            <a:endParaRPr lang="en-US" dirty="0" smtClean="0"/>
          </a:p>
          <a:p>
            <a:pPr>
              <a:spcBef>
                <a:spcPct val="0"/>
              </a:spcBef>
              <a:buClr>
                <a:schemeClr val="tx1"/>
              </a:buClr>
              <a:buSzPct val="90000"/>
            </a:pPr>
            <a:r>
              <a:rPr lang="en-US" dirty="0" smtClean="0"/>
              <a:t>As you can see, all the products mentioned contain ingredients from KLK OLEO to </a:t>
            </a:r>
            <a:r>
              <a:rPr lang="en-US" b="1" dirty="0" smtClean="0"/>
              <a:t>make us part of your everyday lives</a:t>
            </a:r>
            <a:r>
              <a:rPr lang="en-US" dirty="0" smtClean="0"/>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18287" cy="3725863"/>
          </a:xfrm>
          <a:prstGeom prst="rect">
            <a:avLst/>
          </a:prstGeom>
          <a:noFill/>
          <a:ln w="12700">
            <a:solidFill>
              <a:prstClr val="black"/>
            </a:solidFill>
          </a:ln>
        </p:spPr>
      </p:sp>
      <p:sp>
        <p:nvSpPr>
          <p:cNvPr id="3" name="Notes Placeholder 2"/>
          <p:cNvSpPr>
            <a:spLocks noGrp="1"/>
          </p:cNvSpPr>
          <p:nvPr>
            <p:ph type="body" idx="1"/>
          </p:nvPr>
        </p:nvSpPr>
        <p:spPr>
          <a:xfrm>
            <a:off x="681104" y="4721188"/>
            <a:ext cx="5444490" cy="4472703"/>
          </a:xfrm>
          <a:prstGeom prst="rect">
            <a:avLst/>
          </a:prstGeom>
        </p:spPr>
        <p:txBody>
          <a:bodyPr lIns="91094" tIns="45547" rIns="91094" bIns="45547">
            <a:normAutofit/>
          </a:bodyPr>
          <a:lstStyle/>
          <a:p>
            <a:r>
              <a:rPr lang="en-US" b="1" dirty="0" smtClean="0"/>
              <a:t>Message:</a:t>
            </a:r>
          </a:p>
          <a:p>
            <a:r>
              <a:rPr lang="en-US" b="0" dirty="0" smtClean="0"/>
              <a:t>This slide is</a:t>
            </a:r>
            <a:r>
              <a:rPr lang="en-US" b="0" baseline="0" dirty="0" smtClean="0"/>
              <a:t> at a glance to show how KLK OLEO can be part of our everyday lives, and KLK OLEO product beneficial to our life.  </a:t>
            </a:r>
            <a:endParaRPr lang="en-US" b="0" dirty="0" smtClean="0"/>
          </a:p>
          <a:p>
            <a:endParaRPr lang="en-US" b="1" dirty="0" smtClean="0"/>
          </a:p>
          <a:p>
            <a:r>
              <a:rPr lang="en-US" b="1" dirty="0" smtClean="0"/>
              <a:t>Image:</a:t>
            </a:r>
          </a:p>
          <a:p>
            <a:r>
              <a:rPr lang="en-US" b="0" dirty="0" smtClean="0"/>
              <a:t>E</a:t>
            </a:r>
            <a:r>
              <a:rPr lang="en-US" b="0" baseline="0" dirty="0" smtClean="0"/>
              <a:t>xamples of consumers product/industrial uses that may contain ingredient produced by KLK OLEO. </a:t>
            </a:r>
          </a:p>
          <a:p>
            <a:endParaRPr lang="en-US" b="0" baseline="0" dirty="0" smtClean="0"/>
          </a:p>
          <a:p>
            <a:r>
              <a:rPr lang="en-US" b="1" baseline="0" dirty="0" smtClean="0"/>
              <a:t>Caption:</a:t>
            </a:r>
          </a:p>
          <a:p>
            <a:r>
              <a:rPr lang="en-US" b="0" baseline="0" dirty="0" smtClean="0"/>
              <a:t>List of some of KLK OLEO Product Brand Name (but not all) and their functionality in end products. These brands include products produced from Malaysia, China &amp; Europe manufacturing facilities. Refer to note in last slide for detail about the respective brand. </a:t>
            </a:r>
            <a:endParaRPr lang="en-US" b="0" dirty="0" smtClean="0"/>
          </a:p>
          <a:p>
            <a:endParaRPr lang="en-US" b="0" dirty="0" smtClean="0"/>
          </a:p>
          <a:p>
            <a:r>
              <a:rPr lang="en-US" b="1" dirty="0" smtClean="0"/>
              <a:t>Script:</a:t>
            </a:r>
          </a:p>
          <a:p>
            <a:r>
              <a:rPr lang="en-US" dirty="0" smtClean="0"/>
              <a:t>The first thing in the morning from when we wake up and brush our teeth, take a shower, apply makeup, eat breakfast, did you know that we are actually using ingredients like sweetener, emulsifiers, foam booster, energy source in our personal care products?</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r>
              <a:rPr lang="en-US" dirty="0" smtClean="0"/>
              <a:t>From the moment we step out of the house to travel to work and school in our methods of transportation, we are using biodiesel as biofuel. When we reach the office, supplies like printer, computers and fax machines made from plastics, may also contain ingredients made from KLK OLEO products. </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pPr>
              <a:spcBef>
                <a:spcPct val="0"/>
              </a:spcBef>
              <a:buClr>
                <a:schemeClr val="tx1"/>
              </a:buClr>
              <a:buSzPct val="90000"/>
            </a:pPr>
            <a:r>
              <a:rPr lang="en-US" dirty="0" smtClean="0">
                <a:solidFill>
                  <a:schemeClr val="tx2"/>
                </a:solidFill>
              </a:rPr>
              <a:t>At night, the cleansing agent keeps our face clean;</a:t>
            </a:r>
            <a:r>
              <a:rPr lang="en-US" baseline="0" dirty="0" smtClean="0">
                <a:solidFill>
                  <a:schemeClr val="tx2"/>
                </a:solidFill>
              </a:rPr>
              <a:t> </a:t>
            </a:r>
            <a:r>
              <a:rPr lang="en-US" dirty="0" smtClean="0">
                <a:solidFill>
                  <a:schemeClr val="tx2"/>
                </a:solidFill>
              </a:rPr>
              <a:t>when we use body lotion to massage the day’s stress away, the products contain emollient </a:t>
            </a:r>
            <a:r>
              <a:rPr lang="en-US" dirty="0" smtClean="0"/>
              <a:t>to keep our skin moist.</a:t>
            </a:r>
          </a:p>
          <a:p>
            <a:pPr>
              <a:spcBef>
                <a:spcPts val="0"/>
              </a:spcBef>
              <a:buClr>
                <a:schemeClr val="tx1"/>
              </a:buClr>
              <a:buSzPct val="90000"/>
              <a:tabLst>
                <a:tab pos="179350" algn="l"/>
                <a:tab pos="358700" algn="l"/>
                <a:tab pos="4611860" algn="l"/>
                <a:tab pos="4791210" algn="l"/>
              </a:tabLst>
            </a:pPr>
            <a:endParaRPr lang="en-US" dirty="0" smtClean="0"/>
          </a:p>
          <a:p>
            <a:pPr>
              <a:spcBef>
                <a:spcPct val="0"/>
              </a:spcBef>
              <a:buClr>
                <a:schemeClr val="tx1"/>
              </a:buClr>
              <a:buSzPct val="90000"/>
            </a:pPr>
            <a:r>
              <a:rPr lang="en-US" dirty="0" smtClean="0"/>
              <a:t>As you can see, all the products mentioned contain ingredients from KLK OLEO to </a:t>
            </a:r>
            <a:r>
              <a:rPr lang="en-US" b="1" dirty="0" smtClean="0"/>
              <a:t>make us part of your everyday lives</a:t>
            </a:r>
            <a:r>
              <a:rPr lang="en-US" dirty="0" smtClean="0"/>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18287" cy="3725863"/>
          </a:xfrm>
          <a:prstGeom prst="rect">
            <a:avLst/>
          </a:prstGeom>
          <a:noFill/>
          <a:ln w="12700">
            <a:solidFill>
              <a:prstClr val="black"/>
            </a:solidFill>
          </a:ln>
        </p:spPr>
      </p:sp>
      <p:sp>
        <p:nvSpPr>
          <p:cNvPr id="3" name="Notes Placeholder 2"/>
          <p:cNvSpPr>
            <a:spLocks noGrp="1"/>
          </p:cNvSpPr>
          <p:nvPr>
            <p:ph type="body" idx="1"/>
          </p:nvPr>
        </p:nvSpPr>
        <p:spPr>
          <a:xfrm>
            <a:off x="681104" y="4721188"/>
            <a:ext cx="5444490" cy="4472703"/>
          </a:xfrm>
          <a:prstGeom prst="rect">
            <a:avLst/>
          </a:prstGeom>
        </p:spPr>
        <p:txBody>
          <a:bodyPr lIns="91094" tIns="45547" rIns="91094" bIns="45547">
            <a:normAutofit/>
          </a:bodyPr>
          <a:lstStyle/>
          <a:p>
            <a:r>
              <a:rPr lang="en-US" b="1" dirty="0" smtClean="0"/>
              <a:t>Message:</a:t>
            </a:r>
          </a:p>
          <a:p>
            <a:r>
              <a:rPr lang="en-US" b="0" dirty="0" smtClean="0"/>
              <a:t>This slide is</a:t>
            </a:r>
            <a:r>
              <a:rPr lang="en-US" b="0" baseline="0" dirty="0" smtClean="0"/>
              <a:t> at a glance to show how KLK OLEO can be part of our everyday lives, and KLK OLEO product beneficial to our life.  </a:t>
            </a:r>
            <a:endParaRPr lang="en-US" b="0" dirty="0" smtClean="0"/>
          </a:p>
          <a:p>
            <a:endParaRPr lang="en-US" b="1" dirty="0" smtClean="0"/>
          </a:p>
          <a:p>
            <a:r>
              <a:rPr lang="en-US" b="1" dirty="0" smtClean="0"/>
              <a:t>Image:</a:t>
            </a:r>
          </a:p>
          <a:p>
            <a:r>
              <a:rPr lang="en-US" b="0" dirty="0" smtClean="0"/>
              <a:t>E</a:t>
            </a:r>
            <a:r>
              <a:rPr lang="en-US" b="0" baseline="0" dirty="0" smtClean="0"/>
              <a:t>xamples of consumers product/industrial uses that may contain ingredient produced by KLK OLEO. </a:t>
            </a:r>
          </a:p>
          <a:p>
            <a:endParaRPr lang="en-US" b="0" baseline="0" dirty="0" smtClean="0"/>
          </a:p>
          <a:p>
            <a:r>
              <a:rPr lang="en-US" b="1" baseline="0" dirty="0" smtClean="0"/>
              <a:t>Caption:</a:t>
            </a:r>
          </a:p>
          <a:p>
            <a:r>
              <a:rPr lang="en-US" b="0" baseline="0" dirty="0" smtClean="0"/>
              <a:t>List of some of KLK OLEO Product Brand Name (but not all) and their functionality in end products. These brands include products produced from Malaysia, China &amp; Europe manufacturing facilities. Refer to note in last slide for detail about the respective brand. </a:t>
            </a:r>
            <a:endParaRPr lang="en-US" b="0" dirty="0" smtClean="0"/>
          </a:p>
          <a:p>
            <a:endParaRPr lang="en-US" b="0" dirty="0" smtClean="0"/>
          </a:p>
          <a:p>
            <a:r>
              <a:rPr lang="en-US" b="1" dirty="0" smtClean="0"/>
              <a:t>Script:</a:t>
            </a:r>
          </a:p>
          <a:p>
            <a:r>
              <a:rPr lang="en-US" dirty="0" smtClean="0"/>
              <a:t>The first thing in the morning from when we wake up and brush our teeth, take a shower, apply makeup, eat breakfast, did you know that we are actually using ingredients like sweetener, emulsifiers, foam booster, energy source in our personal care products?</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r>
              <a:rPr lang="en-US" dirty="0" smtClean="0"/>
              <a:t>From the moment we step out of the house to travel to work and school in our methods of transportation, we are using biodiesel as biofuel. When we reach the office, supplies like printer, computers and fax machines made from plastics, may also contain ingredients made from KLK OLEO products. </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pPr>
              <a:spcBef>
                <a:spcPct val="0"/>
              </a:spcBef>
              <a:buClr>
                <a:schemeClr val="tx1"/>
              </a:buClr>
              <a:buSzPct val="90000"/>
            </a:pPr>
            <a:r>
              <a:rPr lang="en-US" dirty="0" smtClean="0">
                <a:solidFill>
                  <a:schemeClr val="tx2"/>
                </a:solidFill>
              </a:rPr>
              <a:t>At night, the cleansing agent keeps our face clean;</a:t>
            </a:r>
            <a:r>
              <a:rPr lang="en-US" baseline="0" dirty="0" smtClean="0">
                <a:solidFill>
                  <a:schemeClr val="tx2"/>
                </a:solidFill>
              </a:rPr>
              <a:t> </a:t>
            </a:r>
            <a:r>
              <a:rPr lang="en-US" dirty="0" smtClean="0">
                <a:solidFill>
                  <a:schemeClr val="tx2"/>
                </a:solidFill>
              </a:rPr>
              <a:t>when we use body lotion to massage the day’s stress away, the products contain emollient </a:t>
            </a:r>
            <a:r>
              <a:rPr lang="en-US" dirty="0" smtClean="0"/>
              <a:t>to keep our skin moist.</a:t>
            </a:r>
          </a:p>
          <a:p>
            <a:pPr>
              <a:spcBef>
                <a:spcPts val="0"/>
              </a:spcBef>
              <a:buClr>
                <a:schemeClr val="tx1"/>
              </a:buClr>
              <a:buSzPct val="90000"/>
              <a:tabLst>
                <a:tab pos="179350" algn="l"/>
                <a:tab pos="358700" algn="l"/>
                <a:tab pos="4611860" algn="l"/>
                <a:tab pos="4791210" algn="l"/>
              </a:tabLst>
            </a:pPr>
            <a:endParaRPr lang="en-US" dirty="0" smtClean="0"/>
          </a:p>
          <a:p>
            <a:pPr>
              <a:spcBef>
                <a:spcPct val="0"/>
              </a:spcBef>
              <a:buClr>
                <a:schemeClr val="tx1"/>
              </a:buClr>
              <a:buSzPct val="90000"/>
            </a:pPr>
            <a:r>
              <a:rPr lang="en-US" dirty="0" smtClean="0"/>
              <a:t>As you can see, all the products mentioned contain ingredients from KLK OLEO to </a:t>
            </a:r>
            <a:r>
              <a:rPr lang="en-US" b="1" dirty="0" smtClean="0"/>
              <a:t>make us part of your everyday lives</a:t>
            </a:r>
            <a:r>
              <a:rPr lang="en-US" dirty="0" smtClean="0"/>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18287" cy="3725863"/>
          </a:xfrm>
          <a:prstGeom prst="rect">
            <a:avLst/>
          </a:prstGeom>
          <a:noFill/>
          <a:ln w="12700">
            <a:solidFill>
              <a:prstClr val="black"/>
            </a:solidFill>
          </a:ln>
        </p:spPr>
      </p:sp>
      <p:sp>
        <p:nvSpPr>
          <p:cNvPr id="3" name="Notes Placeholder 2"/>
          <p:cNvSpPr>
            <a:spLocks noGrp="1"/>
          </p:cNvSpPr>
          <p:nvPr>
            <p:ph type="body" idx="1"/>
          </p:nvPr>
        </p:nvSpPr>
        <p:spPr>
          <a:xfrm>
            <a:off x="681104" y="4721188"/>
            <a:ext cx="5444490" cy="4472703"/>
          </a:xfrm>
          <a:prstGeom prst="rect">
            <a:avLst/>
          </a:prstGeom>
        </p:spPr>
        <p:txBody>
          <a:bodyPr lIns="91094" tIns="45547" rIns="91094" bIns="45547">
            <a:normAutofit/>
          </a:bodyPr>
          <a:lstStyle/>
          <a:p>
            <a:r>
              <a:rPr lang="en-US" b="1" dirty="0" smtClean="0"/>
              <a:t>Message:</a:t>
            </a:r>
          </a:p>
          <a:p>
            <a:r>
              <a:rPr lang="en-US" b="0" dirty="0" smtClean="0"/>
              <a:t>This slide is</a:t>
            </a:r>
            <a:r>
              <a:rPr lang="en-US" b="0" baseline="0" dirty="0" smtClean="0"/>
              <a:t> at a glance to show how KLK OLEO can be part of our everyday lives, and KLK OLEO product beneficial to our life.  </a:t>
            </a:r>
            <a:endParaRPr lang="en-US" b="0" dirty="0" smtClean="0"/>
          </a:p>
          <a:p>
            <a:endParaRPr lang="en-US" b="1" dirty="0" smtClean="0"/>
          </a:p>
          <a:p>
            <a:r>
              <a:rPr lang="en-US" b="1" dirty="0" smtClean="0"/>
              <a:t>Image:</a:t>
            </a:r>
          </a:p>
          <a:p>
            <a:r>
              <a:rPr lang="en-US" b="0" dirty="0" smtClean="0"/>
              <a:t>E</a:t>
            </a:r>
            <a:r>
              <a:rPr lang="en-US" b="0" baseline="0" dirty="0" smtClean="0"/>
              <a:t>xamples of consumers product/industrial uses that may contain ingredient produced by KLK OLEO. </a:t>
            </a:r>
          </a:p>
          <a:p>
            <a:endParaRPr lang="en-US" b="0" baseline="0" dirty="0" smtClean="0"/>
          </a:p>
          <a:p>
            <a:r>
              <a:rPr lang="en-US" b="1" baseline="0" dirty="0" smtClean="0"/>
              <a:t>Caption:</a:t>
            </a:r>
          </a:p>
          <a:p>
            <a:r>
              <a:rPr lang="en-US" b="0" baseline="0" dirty="0" smtClean="0"/>
              <a:t>List of some of KLK OLEO Product Brand Name (but not all) and their functionality in end products. These brands include products produced from Malaysia, China &amp; Europe manufacturing facilities. Refer to note in last slide for detail about the respective brand. </a:t>
            </a:r>
            <a:endParaRPr lang="en-US" b="0" dirty="0" smtClean="0"/>
          </a:p>
          <a:p>
            <a:endParaRPr lang="en-US" b="0" dirty="0" smtClean="0"/>
          </a:p>
          <a:p>
            <a:r>
              <a:rPr lang="en-US" b="1" dirty="0" smtClean="0"/>
              <a:t>Script:</a:t>
            </a:r>
          </a:p>
          <a:p>
            <a:r>
              <a:rPr lang="en-US" dirty="0" smtClean="0"/>
              <a:t>The first thing in the morning from when we wake up and brush our teeth, take a shower, apply makeup, eat breakfast, did you know that we are actually using ingredients like sweetener, emulsifiers, foam booster, energy source in our personal care products?</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r>
              <a:rPr lang="en-US" dirty="0" smtClean="0"/>
              <a:t>From the moment we step out of the house to travel to work and school in our methods of transportation, we are using biodiesel as biofuel. When we reach the office, supplies like printer, computers and fax machines made from plastics, may also contain ingredients made from KLK OLEO products. </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pPr>
              <a:spcBef>
                <a:spcPct val="0"/>
              </a:spcBef>
              <a:buClr>
                <a:schemeClr val="tx1"/>
              </a:buClr>
              <a:buSzPct val="90000"/>
            </a:pPr>
            <a:r>
              <a:rPr lang="en-US" dirty="0" smtClean="0">
                <a:solidFill>
                  <a:schemeClr val="tx2"/>
                </a:solidFill>
              </a:rPr>
              <a:t>At night, the cleansing agent keeps our face clean;</a:t>
            </a:r>
            <a:r>
              <a:rPr lang="en-US" baseline="0" dirty="0" smtClean="0">
                <a:solidFill>
                  <a:schemeClr val="tx2"/>
                </a:solidFill>
              </a:rPr>
              <a:t> </a:t>
            </a:r>
            <a:r>
              <a:rPr lang="en-US" dirty="0" smtClean="0">
                <a:solidFill>
                  <a:schemeClr val="tx2"/>
                </a:solidFill>
              </a:rPr>
              <a:t>when we use body lotion to massage the day’s stress away, the products contain emollient </a:t>
            </a:r>
            <a:r>
              <a:rPr lang="en-US" dirty="0" smtClean="0"/>
              <a:t>to keep our skin moist.</a:t>
            </a:r>
          </a:p>
          <a:p>
            <a:pPr>
              <a:spcBef>
                <a:spcPts val="0"/>
              </a:spcBef>
              <a:buClr>
                <a:schemeClr val="tx1"/>
              </a:buClr>
              <a:buSzPct val="90000"/>
              <a:tabLst>
                <a:tab pos="179350" algn="l"/>
                <a:tab pos="358700" algn="l"/>
                <a:tab pos="4611860" algn="l"/>
                <a:tab pos="4791210" algn="l"/>
              </a:tabLst>
            </a:pPr>
            <a:endParaRPr lang="en-US" dirty="0" smtClean="0"/>
          </a:p>
          <a:p>
            <a:pPr>
              <a:spcBef>
                <a:spcPct val="0"/>
              </a:spcBef>
              <a:buClr>
                <a:schemeClr val="tx1"/>
              </a:buClr>
              <a:buSzPct val="90000"/>
            </a:pPr>
            <a:r>
              <a:rPr lang="en-US" dirty="0" smtClean="0"/>
              <a:t>As you can see, all the products mentioned contain ingredients from KLK OLEO to </a:t>
            </a:r>
            <a:r>
              <a:rPr lang="en-US" b="1" dirty="0" smtClean="0"/>
              <a:t>make us part of your everyday lives</a:t>
            </a:r>
            <a:r>
              <a:rPr lang="en-US" dirty="0" smtClean="0"/>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18287" cy="3725863"/>
          </a:xfrm>
          <a:prstGeom prst="rect">
            <a:avLst/>
          </a:prstGeom>
          <a:noFill/>
          <a:ln w="12700">
            <a:solidFill>
              <a:prstClr val="black"/>
            </a:solidFill>
          </a:ln>
        </p:spPr>
      </p:sp>
      <p:sp>
        <p:nvSpPr>
          <p:cNvPr id="3" name="Notes Placeholder 2"/>
          <p:cNvSpPr>
            <a:spLocks noGrp="1"/>
          </p:cNvSpPr>
          <p:nvPr>
            <p:ph type="body" idx="1"/>
          </p:nvPr>
        </p:nvSpPr>
        <p:spPr>
          <a:xfrm>
            <a:off x="681104" y="4721188"/>
            <a:ext cx="5444490" cy="4472703"/>
          </a:xfrm>
          <a:prstGeom prst="rect">
            <a:avLst/>
          </a:prstGeom>
        </p:spPr>
        <p:txBody>
          <a:bodyPr lIns="91094" tIns="45547" rIns="91094" bIns="45547">
            <a:normAutofit/>
          </a:bodyPr>
          <a:lstStyle/>
          <a:p>
            <a:r>
              <a:rPr lang="en-US" b="1" dirty="0" smtClean="0"/>
              <a:t>Message:</a:t>
            </a:r>
          </a:p>
          <a:p>
            <a:r>
              <a:rPr lang="en-US" b="0" dirty="0" smtClean="0"/>
              <a:t>This slide is</a:t>
            </a:r>
            <a:r>
              <a:rPr lang="en-US" b="0" baseline="0" dirty="0" smtClean="0"/>
              <a:t> at a glance to show how KLK OLEO can be part of our everyday lives, and KLK OLEO product beneficial to our life.  </a:t>
            </a:r>
            <a:endParaRPr lang="en-US" b="0" dirty="0" smtClean="0"/>
          </a:p>
          <a:p>
            <a:endParaRPr lang="en-US" b="1" dirty="0" smtClean="0"/>
          </a:p>
          <a:p>
            <a:r>
              <a:rPr lang="en-US" b="1" dirty="0" smtClean="0"/>
              <a:t>Image:</a:t>
            </a:r>
          </a:p>
          <a:p>
            <a:r>
              <a:rPr lang="en-US" b="0" dirty="0" smtClean="0"/>
              <a:t>E</a:t>
            </a:r>
            <a:r>
              <a:rPr lang="en-US" b="0" baseline="0" dirty="0" smtClean="0"/>
              <a:t>xamples of consumers product/industrial uses that may contain ingredient produced by KLK OLEO. </a:t>
            </a:r>
          </a:p>
          <a:p>
            <a:endParaRPr lang="en-US" b="0" baseline="0" dirty="0" smtClean="0"/>
          </a:p>
          <a:p>
            <a:r>
              <a:rPr lang="en-US" b="1" baseline="0" dirty="0" smtClean="0"/>
              <a:t>Caption:</a:t>
            </a:r>
          </a:p>
          <a:p>
            <a:r>
              <a:rPr lang="en-US" b="0" baseline="0" dirty="0" smtClean="0"/>
              <a:t>List of some of KLK OLEO Product Brand Name (but not all) and their functionality in end products. These brands include products produced from Malaysia, China &amp; Europe manufacturing facilities. Refer to note in last slide for detail about the respective brand. </a:t>
            </a:r>
            <a:endParaRPr lang="en-US" b="0" dirty="0" smtClean="0"/>
          </a:p>
          <a:p>
            <a:endParaRPr lang="en-US" b="0" dirty="0" smtClean="0"/>
          </a:p>
          <a:p>
            <a:r>
              <a:rPr lang="en-US" b="1" dirty="0" smtClean="0"/>
              <a:t>Script:</a:t>
            </a:r>
          </a:p>
          <a:p>
            <a:r>
              <a:rPr lang="en-US" dirty="0" smtClean="0"/>
              <a:t>The first thing in the morning from when we wake up and brush our teeth, take a shower, apply makeup, eat breakfast, did you know that we are actually using ingredients like sweetener, emulsifiers, foam booster, energy source in our personal care products?</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r>
              <a:rPr lang="en-US" dirty="0" smtClean="0"/>
              <a:t>From the moment we step out of the house to travel to work and school in our methods of transportation, we are using biodiesel as biofuel. When we reach the office, supplies like printer, computers and fax machines made from plastics, may also contain ingredients made from KLK OLEO products. </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pPr>
              <a:spcBef>
                <a:spcPct val="0"/>
              </a:spcBef>
              <a:buClr>
                <a:schemeClr val="tx1"/>
              </a:buClr>
              <a:buSzPct val="90000"/>
            </a:pPr>
            <a:r>
              <a:rPr lang="en-US" dirty="0" smtClean="0">
                <a:solidFill>
                  <a:schemeClr val="tx2"/>
                </a:solidFill>
              </a:rPr>
              <a:t>At night, the cleansing agent keeps our face clean;</a:t>
            </a:r>
            <a:r>
              <a:rPr lang="en-US" baseline="0" dirty="0" smtClean="0">
                <a:solidFill>
                  <a:schemeClr val="tx2"/>
                </a:solidFill>
              </a:rPr>
              <a:t> </a:t>
            </a:r>
            <a:r>
              <a:rPr lang="en-US" dirty="0" smtClean="0">
                <a:solidFill>
                  <a:schemeClr val="tx2"/>
                </a:solidFill>
              </a:rPr>
              <a:t>when we use body lotion to massage the day’s stress away, the products contain emollient </a:t>
            </a:r>
            <a:r>
              <a:rPr lang="en-US" dirty="0" smtClean="0"/>
              <a:t>to keep our skin moist.</a:t>
            </a:r>
          </a:p>
          <a:p>
            <a:pPr>
              <a:spcBef>
                <a:spcPts val="0"/>
              </a:spcBef>
              <a:buClr>
                <a:schemeClr val="tx1"/>
              </a:buClr>
              <a:buSzPct val="90000"/>
              <a:tabLst>
                <a:tab pos="179350" algn="l"/>
                <a:tab pos="358700" algn="l"/>
                <a:tab pos="4611860" algn="l"/>
                <a:tab pos="4791210" algn="l"/>
              </a:tabLst>
            </a:pPr>
            <a:endParaRPr lang="en-US" dirty="0" smtClean="0"/>
          </a:p>
          <a:p>
            <a:pPr>
              <a:spcBef>
                <a:spcPct val="0"/>
              </a:spcBef>
              <a:buClr>
                <a:schemeClr val="tx1"/>
              </a:buClr>
              <a:buSzPct val="90000"/>
            </a:pPr>
            <a:r>
              <a:rPr lang="en-US" dirty="0" smtClean="0"/>
              <a:t>As you can see, all the products mentioned contain ingredients from KLK OLEO to </a:t>
            </a:r>
            <a:r>
              <a:rPr lang="en-US" b="1" dirty="0" smtClean="0"/>
              <a:t>make us part of your everyday lives</a:t>
            </a:r>
            <a:r>
              <a:rPr lang="en-US" dirty="0"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18287" cy="3725863"/>
          </a:xfrm>
          <a:prstGeom prst="rect">
            <a:avLst/>
          </a:prstGeom>
          <a:noFill/>
          <a:ln w="12700">
            <a:solidFill>
              <a:prstClr val="black"/>
            </a:solidFill>
          </a:ln>
        </p:spPr>
      </p:sp>
      <p:sp>
        <p:nvSpPr>
          <p:cNvPr id="3" name="Notes Placeholder 2"/>
          <p:cNvSpPr>
            <a:spLocks noGrp="1"/>
          </p:cNvSpPr>
          <p:nvPr>
            <p:ph type="body" idx="1"/>
          </p:nvPr>
        </p:nvSpPr>
        <p:spPr>
          <a:xfrm>
            <a:off x="681104" y="4721188"/>
            <a:ext cx="5444490" cy="4472703"/>
          </a:xfrm>
          <a:prstGeom prst="rect">
            <a:avLst/>
          </a:prstGeom>
        </p:spPr>
        <p:txBody>
          <a:bodyPr lIns="91094" tIns="45547" rIns="91094" bIns="45547">
            <a:normAutofit/>
          </a:bodyPr>
          <a:lstStyle/>
          <a:p>
            <a:r>
              <a:rPr lang="en-US" b="1" dirty="0" smtClean="0"/>
              <a:t>Message:</a:t>
            </a:r>
          </a:p>
          <a:p>
            <a:r>
              <a:rPr lang="en-US" b="0" dirty="0" smtClean="0"/>
              <a:t>This slide is</a:t>
            </a:r>
            <a:r>
              <a:rPr lang="en-US" b="0" baseline="0" dirty="0" smtClean="0"/>
              <a:t> at a glance to show how KLK OLEO can be part of our everyday lives, and KLK OLEO product beneficial to our life.  </a:t>
            </a:r>
            <a:endParaRPr lang="en-US" b="0" dirty="0" smtClean="0"/>
          </a:p>
          <a:p>
            <a:endParaRPr lang="en-US" b="1" dirty="0" smtClean="0"/>
          </a:p>
          <a:p>
            <a:r>
              <a:rPr lang="en-US" b="1" dirty="0" smtClean="0"/>
              <a:t>Image:</a:t>
            </a:r>
          </a:p>
          <a:p>
            <a:r>
              <a:rPr lang="en-US" b="0" dirty="0" smtClean="0"/>
              <a:t>E</a:t>
            </a:r>
            <a:r>
              <a:rPr lang="en-US" b="0" baseline="0" dirty="0" smtClean="0"/>
              <a:t>xamples of consumers product/industrial uses that may contain ingredient produced by KLK OLEO. </a:t>
            </a:r>
          </a:p>
          <a:p>
            <a:endParaRPr lang="en-US" b="0" baseline="0" dirty="0" smtClean="0"/>
          </a:p>
          <a:p>
            <a:r>
              <a:rPr lang="en-US" b="1" baseline="0" dirty="0" smtClean="0"/>
              <a:t>Caption:</a:t>
            </a:r>
          </a:p>
          <a:p>
            <a:r>
              <a:rPr lang="en-US" b="0" baseline="0" dirty="0" smtClean="0"/>
              <a:t>List of some of KLK OLEO Product Brand Name (but not all) and their functionality in end products. These brands include products produced from Malaysia, China &amp; Europe manufacturing facilities. Refer to note in last slide for detail about the respective brand. </a:t>
            </a:r>
            <a:endParaRPr lang="en-US" b="0" dirty="0" smtClean="0"/>
          </a:p>
          <a:p>
            <a:endParaRPr lang="en-US" b="0" dirty="0" smtClean="0"/>
          </a:p>
          <a:p>
            <a:r>
              <a:rPr lang="en-US" b="1" dirty="0" smtClean="0"/>
              <a:t>Script:</a:t>
            </a:r>
          </a:p>
          <a:p>
            <a:r>
              <a:rPr lang="en-US" dirty="0" smtClean="0"/>
              <a:t>The first thing in the morning from when we wake up and brush our teeth, take a shower, apply makeup, eat breakfast, did you know that we are actually using ingredients like sweetener, emulsifiers, foam booster, energy source in our personal care products?</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r>
              <a:rPr lang="en-US" dirty="0" smtClean="0"/>
              <a:t>From the moment we step out of the house to travel to work and school in our methods of transportation, we are using biodiesel as biofuel. When we reach the office, supplies like printer, computers and fax machines made from plastics, may also contain ingredients made from KLK OLEO products. </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pPr>
              <a:spcBef>
                <a:spcPct val="0"/>
              </a:spcBef>
              <a:buClr>
                <a:schemeClr val="tx1"/>
              </a:buClr>
              <a:buSzPct val="90000"/>
            </a:pPr>
            <a:r>
              <a:rPr lang="en-US" dirty="0" smtClean="0">
                <a:solidFill>
                  <a:schemeClr val="tx2"/>
                </a:solidFill>
              </a:rPr>
              <a:t>At night, the cleansing agent keeps our face clean;</a:t>
            </a:r>
            <a:r>
              <a:rPr lang="en-US" baseline="0" dirty="0" smtClean="0">
                <a:solidFill>
                  <a:schemeClr val="tx2"/>
                </a:solidFill>
              </a:rPr>
              <a:t> </a:t>
            </a:r>
            <a:r>
              <a:rPr lang="en-US" dirty="0" smtClean="0">
                <a:solidFill>
                  <a:schemeClr val="tx2"/>
                </a:solidFill>
              </a:rPr>
              <a:t>when we use body lotion to massage the day’s stress away, the products contain emollient </a:t>
            </a:r>
            <a:r>
              <a:rPr lang="en-US" dirty="0" smtClean="0"/>
              <a:t>to keep our skin moist.</a:t>
            </a:r>
          </a:p>
          <a:p>
            <a:pPr>
              <a:spcBef>
                <a:spcPts val="0"/>
              </a:spcBef>
              <a:buClr>
                <a:schemeClr val="tx1"/>
              </a:buClr>
              <a:buSzPct val="90000"/>
              <a:tabLst>
                <a:tab pos="179350" algn="l"/>
                <a:tab pos="358700" algn="l"/>
                <a:tab pos="4611860" algn="l"/>
                <a:tab pos="4791210" algn="l"/>
              </a:tabLst>
            </a:pPr>
            <a:endParaRPr lang="en-US" dirty="0" smtClean="0"/>
          </a:p>
          <a:p>
            <a:pPr>
              <a:spcBef>
                <a:spcPct val="0"/>
              </a:spcBef>
              <a:buClr>
                <a:schemeClr val="tx1"/>
              </a:buClr>
              <a:buSzPct val="90000"/>
            </a:pPr>
            <a:r>
              <a:rPr lang="en-US" dirty="0" smtClean="0"/>
              <a:t>As you can see, all the products mentioned contain ingredients from KLK OLEO to </a:t>
            </a:r>
            <a:r>
              <a:rPr lang="en-US" b="1" dirty="0" smtClean="0"/>
              <a:t>make us part of your everyday lives</a:t>
            </a:r>
            <a:r>
              <a:rPr lang="en-US" dirty="0" smtClean="0"/>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18287" cy="3725863"/>
          </a:xfrm>
          <a:prstGeom prst="rect">
            <a:avLst/>
          </a:prstGeom>
          <a:noFill/>
          <a:ln w="12700">
            <a:solidFill>
              <a:prstClr val="black"/>
            </a:solidFill>
          </a:ln>
        </p:spPr>
      </p:sp>
      <p:sp>
        <p:nvSpPr>
          <p:cNvPr id="3" name="Notes Placeholder 2"/>
          <p:cNvSpPr>
            <a:spLocks noGrp="1"/>
          </p:cNvSpPr>
          <p:nvPr>
            <p:ph type="body" idx="1"/>
          </p:nvPr>
        </p:nvSpPr>
        <p:spPr>
          <a:xfrm>
            <a:off x="681104" y="4721188"/>
            <a:ext cx="5444490" cy="4472703"/>
          </a:xfrm>
          <a:prstGeom prst="rect">
            <a:avLst/>
          </a:prstGeom>
        </p:spPr>
        <p:txBody>
          <a:bodyPr lIns="91094" tIns="45547" rIns="91094" bIns="45547">
            <a:normAutofit/>
          </a:bodyPr>
          <a:lstStyle/>
          <a:p>
            <a:r>
              <a:rPr lang="en-US" b="1" dirty="0" smtClean="0"/>
              <a:t>Message:</a:t>
            </a:r>
          </a:p>
          <a:p>
            <a:r>
              <a:rPr lang="en-US" b="0" dirty="0" smtClean="0"/>
              <a:t>This slide is</a:t>
            </a:r>
            <a:r>
              <a:rPr lang="en-US" b="0" baseline="0" dirty="0" smtClean="0"/>
              <a:t> at a glance to show how KLK OLEO can be part of our everyday lives, and KLK OLEO product beneficial to our life.  </a:t>
            </a:r>
            <a:endParaRPr lang="en-US" b="0" dirty="0" smtClean="0"/>
          </a:p>
          <a:p>
            <a:endParaRPr lang="en-US" b="1" dirty="0" smtClean="0"/>
          </a:p>
          <a:p>
            <a:r>
              <a:rPr lang="en-US" b="1" dirty="0" smtClean="0"/>
              <a:t>Image:</a:t>
            </a:r>
          </a:p>
          <a:p>
            <a:r>
              <a:rPr lang="en-US" b="0" dirty="0" smtClean="0"/>
              <a:t>E</a:t>
            </a:r>
            <a:r>
              <a:rPr lang="en-US" b="0" baseline="0" dirty="0" smtClean="0"/>
              <a:t>xamples of consumers product/industrial uses that may contain ingredient produced by KLK OLEO. </a:t>
            </a:r>
          </a:p>
          <a:p>
            <a:endParaRPr lang="en-US" b="0" baseline="0" dirty="0" smtClean="0"/>
          </a:p>
          <a:p>
            <a:r>
              <a:rPr lang="en-US" b="1" baseline="0" dirty="0" smtClean="0"/>
              <a:t>Caption:</a:t>
            </a:r>
          </a:p>
          <a:p>
            <a:r>
              <a:rPr lang="en-US" b="0" baseline="0" dirty="0" smtClean="0"/>
              <a:t>List of some of KLK OLEO Product Brand Name (but not all) and their functionality in end products. These brands include products produced from Malaysia, China &amp; Europe manufacturing facilities. Refer to note in last slide for detail about the respective brand. </a:t>
            </a:r>
            <a:endParaRPr lang="en-US" b="0" dirty="0" smtClean="0"/>
          </a:p>
          <a:p>
            <a:endParaRPr lang="en-US" b="0" dirty="0" smtClean="0"/>
          </a:p>
          <a:p>
            <a:r>
              <a:rPr lang="en-US" b="1" dirty="0" smtClean="0"/>
              <a:t>Script:</a:t>
            </a:r>
          </a:p>
          <a:p>
            <a:r>
              <a:rPr lang="en-US" dirty="0" smtClean="0"/>
              <a:t>The first thing in the morning from when we wake up and brush our teeth, take a shower, apply makeup, eat breakfast, did you know that we are actually using ingredients like sweetener, emulsifiers, foam booster, energy source in our personal care products?</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r>
              <a:rPr lang="en-US" dirty="0" smtClean="0"/>
              <a:t>From the moment we step out of the house to travel to work and school in our methods of transportation, we are using biodiesel as biofuel. When we reach the office, supplies like printer, computers and fax machines made from plastics, may also contain ingredients made from KLK OLEO products. </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pPr>
              <a:spcBef>
                <a:spcPct val="0"/>
              </a:spcBef>
              <a:buClr>
                <a:schemeClr val="tx1"/>
              </a:buClr>
              <a:buSzPct val="90000"/>
            </a:pPr>
            <a:r>
              <a:rPr lang="en-US" dirty="0" smtClean="0">
                <a:solidFill>
                  <a:schemeClr val="tx2"/>
                </a:solidFill>
              </a:rPr>
              <a:t>At night, the cleansing agent keeps our face clean;</a:t>
            </a:r>
            <a:r>
              <a:rPr lang="en-US" baseline="0" dirty="0" smtClean="0">
                <a:solidFill>
                  <a:schemeClr val="tx2"/>
                </a:solidFill>
              </a:rPr>
              <a:t> </a:t>
            </a:r>
            <a:r>
              <a:rPr lang="en-US" dirty="0" smtClean="0">
                <a:solidFill>
                  <a:schemeClr val="tx2"/>
                </a:solidFill>
              </a:rPr>
              <a:t>when we use body lotion to massage the day’s stress away, the products contain emollient </a:t>
            </a:r>
            <a:r>
              <a:rPr lang="en-US" dirty="0" smtClean="0"/>
              <a:t>to keep our skin moist.</a:t>
            </a:r>
          </a:p>
          <a:p>
            <a:pPr>
              <a:spcBef>
                <a:spcPts val="0"/>
              </a:spcBef>
              <a:buClr>
                <a:schemeClr val="tx1"/>
              </a:buClr>
              <a:buSzPct val="90000"/>
              <a:tabLst>
                <a:tab pos="179350" algn="l"/>
                <a:tab pos="358700" algn="l"/>
                <a:tab pos="4611860" algn="l"/>
                <a:tab pos="4791210" algn="l"/>
              </a:tabLst>
            </a:pPr>
            <a:endParaRPr lang="en-US" dirty="0" smtClean="0"/>
          </a:p>
          <a:p>
            <a:pPr>
              <a:spcBef>
                <a:spcPct val="0"/>
              </a:spcBef>
              <a:buClr>
                <a:schemeClr val="tx1"/>
              </a:buClr>
              <a:buSzPct val="90000"/>
            </a:pPr>
            <a:r>
              <a:rPr lang="en-US" dirty="0" smtClean="0"/>
              <a:t>As you can see, all the products mentioned contain ingredients from KLK OLEO to </a:t>
            </a:r>
            <a:r>
              <a:rPr lang="en-US" b="1" dirty="0" smtClean="0"/>
              <a:t>make us part of your everyday lives</a:t>
            </a:r>
            <a:r>
              <a:rPr lang="en-US" dirty="0" smtClean="0"/>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18287" cy="3725863"/>
          </a:xfrm>
          <a:prstGeom prst="rect">
            <a:avLst/>
          </a:prstGeom>
          <a:noFill/>
          <a:ln w="12700">
            <a:solidFill>
              <a:prstClr val="black"/>
            </a:solidFill>
          </a:ln>
        </p:spPr>
      </p:sp>
      <p:sp>
        <p:nvSpPr>
          <p:cNvPr id="3" name="Notes Placeholder 2"/>
          <p:cNvSpPr>
            <a:spLocks noGrp="1"/>
          </p:cNvSpPr>
          <p:nvPr>
            <p:ph type="body" idx="1"/>
          </p:nvPr>
        </p:nvSpPr>
        <p:spPr>
          <a:xfrm>
            <a:off x="681104" y="4721188"/>
            <a:ext cx="5444490" cy="4472703"/>
          </a:xfrm>
          <a:prstGeom prst="rect">
            <a:avLst/>
          </a:prstGeom>
        </p:spPr>
        <p:txBody>
          <a:bodyPr lIns="91094" tIns="45547" rIns="91094" bIns="45547">
            <a:normAutofit/>
          </a:bodyPr>
          <a:lstStyle/>
          <a:p>
            <a:r>
              <a:rPr lang="en-US" b="1" dirty="0" smtClean="0"/>
              <a:t>Message:</a:t>
            </a:r>
          </a:p>
          <a:p>
            <a:r>
              <a:rPr lang="en-US" b="0" dirty="0" smtClean="0"/>
              <a:t>This slide is</a:t>
            </a:r>
            <a:r>
              <a:rPr lang="en-US" b="0" baseline="0" dirty="0" smtClean="0"/>
              <a:t> at a glance to show how KLK OLEO can be part of our everyday lives, and KLK OLEO product beneficial to our life.  </a:t>
            </a:r>
            <a:endParaRPr lang="en-US" b="0" dirty="0" smtClean="0"/>
          </a:p>
          <a:p>
            <a:endParaRPr lang="en-US" b="1" dirty="0" smtClean="0"/>
          </a:p>
          <a:p>
            <a:r>
              <a:rPr lang="en-US" b="1" dirty="0" smtClean="0"/>
              <a:t>Image:</a:t>
            </a:r>
          </a:p>
          <a:p>
            <a:r>
              <a:rPr lang="en-US" b="0" dirty="0" smtClean="0"/>
              <a:t>E</a:t>
            </a:r>
            <a:r>
              <a:rPr lang="en-US" b="0" baseline="0" dirty="0" smtClean="0"/>
              <a:t>xamples of consumers product/industrial uses that may contain ingredient produced by KLK OLEO. </a:t>
            </a:r>
          </a:p>
          <a:p>
            <a:endParaRPr lang="en-US" b="0" baseline="0" dirty="0" smtClean="0"/>
          </a:p>
          <a:p>
            <a:r>
              <a:rPr lang="en-US" b="1" baseline="0" dirty="0" smtClean="0"/>
              <a:t>Caption:</a:t>
            </a:r>
          </a:p>
          <a:p>
            <a:r>
              <a:rPr lang="en-US" b="0" baseline="0" dirty="0" smtClean="0"/>
              <a:t>List of some of KLK OLEO Product Brand Name (but not all) and their functionality in end products. These brands include products produced from Malaysia, China &amp; Europe manufacturing facilities. Refer to note in last slide for detail about the respective brand. </a:t>
            </a:r>
            <a:endParaRPr lang="en-US" b="0" dirty="0" smtClean="0"/>
          </a:p>
          <a:p>
            <a:endParaRPr lang="en-US" b="0" dirty="0" smtClean="0"/>
          </a:p>
          <a:p>
            <a:r>
              <a:rPr lang="en-US" b="1" dirty="0" smtClean="0"/>
              <a:t>Script:</a:t>
            </a:r>
          </a:p>
          <a:p>
            <a:r>
              <a:rPr lang="en-US" dirty="0" smtClean="0"/>
              <a:t>The first thing in the morning from when we wake up and brush our teeth, take a shower, apply makeup, eat breakfast, did you know that we are actually using ingredients like sweetener, emulsifiers, foam booster, energy source in our personal care products?</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r>
              <a:rPr lang="en-US" dirty="0" smtClean="0"/>
              <a:t>From the moment we step out of the house to travel to work and school in our methods of transportation, we are using biodiesel as biofuel. When we reach the office, supplies like printer, computers and fax machines made from plastics, may also contain ingredients made from KLK OLEO products. </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pPr>
              <a:spcBef>
                <a:spcPct val="0"/>
              </a:spcBef>
              <a:buClr>
                <a:schemeClr val="tx1"/>
              </a:buClr>
              <a:buSzPct val="90000"/>
            </a:pPr>
            <a:r>
              <a:rPr lang="en-US" dirty="0" smtClean="0">
                <a:solidFill>
                  <a:schemeClr val="tx2"/>
                </a:solidFill>
              </a:rPr>
              <a:t>At night, the cleansing agent keeps our face clean;</a:t>
            </a:r>
            <a:r>
              <a:rPr lang="en-US" baseline="0" dirty="0" smtClean="0">
                <a:solidFill>
                  <a:schemeClr val="tx2"/>
                </a:solidFill>
              </a:rPr>
              <a:t> </a:t>
            </a:r>
            <a:r>
              <a:rPr lang="en-US" dirty="0" smtClean="0">
                <a:solidFill>
                  <a:schemeClr val="tx2"/>
                </a:solidFill>
              </a:rPr>
              <a:t>when we use body lotion to massage the day’s stress away, the products contain emollient </a:t>
            </a:r>
            <a:r>
              <a:rPr lang="en-US" dirty="0" smtClean="0"/>
              <a:t>to keep our skin moist.</a:t>
            </a:r>
          </a:p>
          <a:p>
            <a:pPr>
              <a:spcBef>
                <a:spcPts val="0"/>
              </a:spcBef>
              <a:buClr>
                <a:schemeClr val="tx1"/>
              </a:buClr>
              <a:buSzPct val="90000"/>
              <a:tabLst>
                <a:tab pos="179350" algn="l"/>
                <a:tab pos="358700" algn="l"/>
                <a:tab pos="4611860" algn="l"/>
                <a:tab pos="4791210" algn="l"/>
              </a:tabLst>
            </a:pPr>
            <a:endParaRPr lang="en-US" dirty="0" smtClean="0"/>
          </a:p>
          <a:p>
            <a:pPr>
              <a:spcBef>
                <a:spcPct val="0"/>
              </a:spcBef>
              <a:buClr>
                <a:schemeClr val="tx1"/>
              </a:buClr>
              <a:buSzPct val="90000"/>
            </a:pPr>
            <a:r>
              <a:rPr lang="en-US" dirty="0" smtClean="0"/>
              <a:t>As you can see, all the products mentioned contain ingredients from KLK OLEO to </a:t>
            </a:r>
            <a:r>
              <a:rPr lang="en-US" b="1" dirty="0" smtClean="0"/>
              <a:t>make us part of your everyday lives</a:t>
            </a:r>
            <a:r>
              <a:rPr lang="en-US" dirty="0" smtClean="0"/>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18287" cy="3725863"/>
          </a:xfrm>
          <a:prstGeom prst="rect">
            <a:avLst/>
          </a:prstGeom>
          <a:noFill/>
          <a:ln w="12700">
            <a:solidFill>
              <a:prstClr val="black"/>
            </a:solidFill>
          </a:ln>
        </p:spPr>
      </p:sp>
      <p:sp>
        <p:nvSpPr>
          <p:cNvPr id="3" name="Notes Placeholder 2"/>
          <p:cNvSpPr>
            <a:spLocks noGrp="1"/>
          </p:cNvSpPr>
          <p:nvPr>
            <p:ph type="body" idx="1"/>
          </p:nvPr>
        </p:nvSpPr>
        <p:spPr>
          <a:xfrm>
            <a:off x="681104" y="4721188"/>
            <a:ext cx="5444490" cy="4472703"/>
          </a:xfrm>
          <a:prstGeom prst="rect">
            <a:avLst/>
          </a:prstGeom>
        </p:spPr>
        <p:txBody>
          <a:bodyPr lIns="91094" tIns="45547" rIns="91094" bIns="45547">
            <a:normAutofit/>
          </a:bodyPr>
          <a:lstStyle/>
          <a:p>
            <a:r>
              <a:rPr lang="en-US" b="1" dirty="0" smtClean="0"/>
              <a:t>Message:</a:t>
            </a:r>
          </a:p>
          <a:p>
            <a:r>
              <a:rPr lang="en-US" b="0" dirty="0" smtClean="0"/>
              <a:t>This slide is</a:t>
            </a:r>
            <a:r>
              <a:rPr lang="en-US" b="0" baseline="0" dirty="0" smtClean="0"/>
              <a:t> at a glance to show how KLK OLEO can be part of our everyday lives, and KLK OLEO product beneficial to our life.  </a:t>
            </a:r>
            <a:endParaRPr lang="en-US" b="0" dirty="0" smtClean="0"/>
          </a:p>
          <a:p>
            <a:endParaRPr lang="en-US" b="1" dirty="0" smtClean="0"/>
          </a:p>
          <a:p>
            <a:r>
              <a:rPr lang="en-US" b="1" dirty="0" smtClean="0"/>
              <a:t>Image:</a:t>
            </a:r>
          </a:p>
          <a:p>
            <a:r>
              <a:rPr lang="en-US" b="0" dirty="0" smtClean="0"/>
              <a:t>E</a:t>
            </a:r>
            <a:r>
              <a:rPr lang="en-US" b="0" baseline="0" dirty="0" smtClean="0"/>
              <a:t>xamples of consumers product/industrial uses that may contain ingredient produced by KLK OLEO. </a:t>
            </a:r>
          </a:p>
          <a:p>
            <a:endParaRPr lang="en-US" b="0" baseline="0" dirty="0" smtClean="0"/>
          </a:p>
          <a:p>
            <a:r>
              <a:rPr lang="en-US" b="1" baseline="0" dirty="0" smtClean="0"/>
              <a:t>Caption:</a:t>
            </a:r>
          </a:p>
          <a:p>
            <a:r>
              <a:rPr lang="en-US" b="0" baseline="0" dirty="0" smtClean="0"/>
              <a:t>List of some of KLK OLEO Product Brand Name (but not all) and their functionality in end products. These brands include products produced from Malaysia, China &amp; Europe manufacturing facilities. Refer to note in last slide for detail about the respective brand. </a:t>
            </a:r>
            <a:endParaRPr lang="en-US" b="0" dirty="0" smtClean="0"/>
          </a:p>
          <a:p>
            <a:endParaRPr lang="en-US" b="0" dirty="0" smtClean="0"/>
          </a:p>
          <a:p>
            <a:r>
              <a:rPr lang="en-US" b="1" dirty="0" smtClean="0"/>
              <a:t>Script:</a:t>
            </a:r>
          </a:p>
          <a:p>
            <a:r>
              <a:rPr lang="en-US" dirty="0" smtClean="0"/>
              <a:t>The first thing in the morning from when we wake up and brush our teeth, take a shower, apply makeup, eat breakfast, did you know that we are actually using ingredients like sweetener, emulsifiers, foam booster, energy source in our personal care products?</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r>
              <a:rPr lang="en-US" dirty="0" smtClean="0"/>
              <a:t>From the moment we step out of the house to travel to work and school in our methods of transportation, we are using biodiesel as biofuel. When we reach the office, supplies like printer, computers and fax machines made from plastics, may also contain ingredients made from KLK OLEO products. </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pPr>
              <a:spcBef>
                <a:spcPct val="0"/>
              </a:spcBef>
              <a:buClr>
                <a:schemeClr val="tx1"/>
              </a:buClr>
              <a:buSzPct val="90000"/>
            </a:pPr>
            <a:r>
              <a:rPr lang="en-US" dirty="0" smtClean="0">
                <a:solidFill>
                  <a:schemeClr val="tx2"/>
                </a:solidFill>
              </a:rPr>
              <a:t>At night, the cleansing agent keeps our face clean;</a:t>
            </a:r>
            <a:r>
              <a:rPr lang="en-US" baseline="0" dirty="0" smtClean="0">
                <a:solidFill>
                  <a:schemeClr val="tx2"/>
                </a:solidFill>
              </a:rPr>
              <a:t> </a:t>
            </a:r>
            <a:r>
              <a:rPr lang="en-US" dirty="0" smtClean="0">
                <a:solidFill>
                  <a:schemeClr val="tx2"/>
                </a:solidFill>
              </a:rPr>
              <a:t>when we use body lotion to massage the day’s stress away, the products contain emollient </a:t>
            </a:r>
            <a:r>
              <a:rPr lang="en-US" dirty="0" smtClean="0"/>
              <a:t>to keep our skin moist.</a:t>
            </a:r>
          </a:p>
          <a:p>
            <a:pPr>
              <a:spcBef>
                <a:spcPts val="0"/>
              </a:spcBef>
              <a:buClr>
                <a:schemeClr val="tx1"/>
              </a:buClr>
              <a:buSzPct val="90000"/>
              <a:tabLst>
                <a:tab pos="179350" algn="l"/>
                <a:tab pos="358700" algn="l"/>
                <a:tab pos="4611860" algn="l"/>
                <a:tab pos="4791210" algn="l"/>
              </a:tabLst>
            </a:pPr>
            <a:endParaRPr lang="en-US" dirty="0" smtClean="0"/>
          </a:p>
          <a:p>
            <a:pPr>
              <a:spcBef>
                <a:spcPct val="0"/>
              </a:spcBef>
              <a:buClr>
                <a:schemeClr val="tx1"/>
              </a:buClr>
              <a:buSzPct val="90000"/>
            </a:pPr>
            <a:r>
              <a:rPr lang="en-US" dirty="0" smtClean="0"/>
              <a:t>As you can see, all the products mentioned contain ingredients from KLK OLEO to </a:t>
            </a:r>
            <a:r>
              <a:rPr lang="en-US" b="1" dirty="0" smtClean="0"/>
              <a:t>make us part of your everyday lives</a:t>
            </a:r>
            <a:r>
              <a:rPr lang="en-US" dirty="0"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18287" cy="3725863"/>
          </a:xfrm>
          <a:prstGeom prst="rect">
            <a:avLst/>
          </a:prstGeom>
          <a:noFill/>
          <a:ln w="12700">
            <a:solidFill>
              <a:prstClr val="black"/>
            </a:solidFill>
          </a:ln>
        </p:spPr>
      </p:sp>
      <p:sp>
        <p:nvSpPr>
          <p:cNvPr id="3" name="Notes Placeholder 2"/>
          <p:cNvSpPr>
            <a:spLocks noGrp="1"/>
          </p:cNvSpPr>
          <p:nvPr>
            <p:ph type="body" idx="1"/>
          </p:nvPr>
        </p:nvSpPr>
        <p:spPr>
          <a:xfrm>
            <a:off x="681104" y="4721188"/>
            <a:ext cx="5444490" cy="4472703"/>
          </a:xfrm>
          <a:prstGeom prst="rect">
            <a:avLst/>
          </a:prstGeom>
        </p:spPr>
        <p:txBody>
          <a:bodyPr lIns="91094" tIns="45547" rIns="91094" bIns="45547">
            <a:normAutofit/>
          </a:bodyPr>
          <a:lstStyle/>
          <a:p>
            <a:r>
              <a:rPr lang="en-US" b="1" dirty="0" smtClean="0"/>
              <a:t>Message:</a:t>
            </a:r>
          </a:p>
          <a:p>
            <a:r>
              <a:rPr lang="en-US" b="0" dirty="0" smtClean="0"/>
              <a:t>This slide is</a:t>
            </a:r>
            <a:r>
              <a:rPr lang="en-US" b="0" baseline="0" dirty="0" smtClean="0"/>
              <a:t> at a glance to show how KLK OLEO can be part of our everyday lives, and KLK OLEO product beneficial to our life.  </a:t>
            </a:r>
            <a:endParaRPr lang="en-US" b="0" dirty="0" smtClean="0"/>
          </a:p>
          <a:p>
            <a:endParaRPr lang="en-US" b="1" dirty="0" smtClean="0"/>
          </a:p>
          <a:p>
            <a:r>
              <a:rPr lang="en-US" b="1" dirty="0" smtClean="0"/>
              <a:t>Image:</a:t>
            </a:r>
          </a:p>
          <a:p>
            <a:r>
              <a:rPr lang="en-US" b="0" dirty="0" smtClean="0"/>
              <a:t>E</a:t>
            </a:r>
            <a:r>
              <a:rPr lang="en-US" b="0" baseline="0" dirty="0" smtClean="0"/>
              <a:t>xamples of consumers product/industrial uses that may contain ingredient produced by KLK OLEO. </a:t>
            </a:r>
          </a:p>
          <a:p>
            <a:endParaRPr lang="en-US" b="0" baseline="0" dirty="0" smtClean="0"/>
          </a:p>
          <a:p>
            <a:r>
              <a:rPr lang="en-US" b="1" baseline="0" dirty="0" smtClean="0"/>
              <a:t>Caption:</a:t>
            </a:r>
          </a:p>
          <a:p>
            <a:r>
              <a:rPr lang="en-US" b="0" baseline="0" dirty="0" smtClean="0"/>
              <a:t>List of some of KLK OLEO Product Brand Name (but not all) and their functionality in end products. These brands include products produced from Malaysia, China &amp; Europe manufacturing facilities. Refer to note in last slide for detail about the respective brand. </a:t>
            </a:r>
            <a:endParaRPr lang="en-US" b="0" dirty="0" smtClean="0"/>
          </a:p>
          <a:p>
            <a:endParaRPr lang="en-US" b="0" dirty="0" smtClean="0"/>
          </a:p>
          <a:p>
            <a:r>
              <a:rPr lang="en-US" b="1" dirty="0" smtClean="0"/>
              <a:t>Script:</a:t>
            </a:r>
          </a:p>
          <a:p>
            <a:r>
              <a:rPr lang="en-US" dirty="0" smtClean="0"/>
              <a:t>The first thing in the morning from when we wake up and brush our teeth, take a shower, apply makeup, eat breakfast, did you know that we are actually using ingredients like sweetener, emulsifiers, foam booster, energy source in our personal care products?</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r>
              <a:rPr lang="en-US" dirty="0" smtClean="0"/>
              <a:t>From the moment we step out of the house to travel to work and school in our methods of transportation, we are using biodiesel as biofuel. When we reach the office, supplies like printer, computers and fax machines made from plastics, may also contain ingredients made from KLK OLEO products. </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pPr>
              <a:spcBef>
                <a:spcPct val="0"/>
              </a:spcBef>
              <a:buClr>
                <a:schemeClr val="tx1"/>
              </a:buClr>
              <a:buSzPct val="90000"/>
            </a:pPr>
            <a:r>
              <a:rPr lang="en-US" dirty="0" smtClean="0">
                <a:solidFill>
                  <a:schemeClr val="tx2"/>
                </a:solidFill>
              </a:rPr>
              <a:t>At night, the cleansing agent keeps our face clean;</a:t>
            </a:r>
            <a:r>
              <a:rPr lang="en-US" baseline="0" dirty="0" smtClean="0">
                <a:solidFill>
                  <a:schemeClr val="tx2"/>
                </a:solidFill>
              </a:rPr>
              <a:t> </a:t>
            </a:r>
            <a:r>
              <a:rPr lang="en-US" dirty="0" smtClean="0">
                <a:solidFill>
                  <a:schemeClr val="tx2"/>
                </a:solidFill>
              </a:rPr>
              <a:t>when we use body lotion to massage the day’s stress away, the products contain emollient </a:t>
            </a:r>
            <a:r>
              <a:rPr lang="en-US" dirty="0" smtClean="0"/>
              <a:t>to keep our skin moist.</a:t>
            </a:r>
          </a:p>
          <a:p>
            <a:pPr>
              <a:spcBef>
                <a:spcPts val="0"/>
              </a:spcBef>
              <a:buClr>
                <a:schemeClr val="tx1"/>
              </a:buClr>
              <a:buSzPct val="90000"/>
              <a:tabLst>
                <a:tab pos="179350" algn="l"/>
                <a:tab pos="358700" algn="l"/>
                <a:tab pos="4611860" algn="l"/>
                <a:tab pos="4791210" algn="l"/>
              </a:tabLst>
            </a:pPr>
            <a:endParaRPr lang="en-US" dirty="0" smtClean="0"/>
          </a:p>
          <a:p>
            <a:pPr>
              <a:spcBef>
                <a:spcPct val="0"/>
              </a:spcBef>
              <a:buClr>
                <a:schemeClr val="tx1"/>
              </a:buClr>
              <a:buSzPct val="90000"/>
            </a:pPr>
            <a:r>
              <a:rPr lang="en-US" dirty="0" smtClean="0"/>
              <a:t>As you can see, all the products mentioned contain ingredients from KLK OLEO to </a:t>
            </a:r>
            <a:r>
              <a:rPr lang="en-US" b="1" dirty="0" smtClean="0"/>
              <a:t>make us part of your everyday lives</a:t>
            </a:r>
            <a:r>
              <a:rPr lang="en-US" dirty="0"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18287" cy="3725863"/>
          </a:xfrm>
          <a:prstGeom prst="rect">
            <a:avLst/>
          </a:prstGeom>
          <a:noFill/>
          <a:ln w="12700">
            <a:solidFill>
              <a:prstClr val="black"/>
            </a:solidFill>
          </a:ln>
        </p:spPr>
      </p:sp>
      <p:sp>
        <p:nvSpPr>
          <p:cNvPr id="3" name="Notes Placeholder 2"/>
          <p:cNvSpPr>
            <a:spLocks noGrp="1"/>
          </p:cNvSpPr>
          <p:nvPr>
            <p:ph type="body" idx="1"/>
          </p:nvPr>
        </p:nvSpPr>
        <p:spPr>
          <a:xfrm>
            <a:off x="681104" y="4721188"/>
            <a:ext cx="5444490" cy="4472703"/>
          </a:xfrm>
          <a:prstGeom prst="rect">
            <a:avLst/>
          </a:prstGeom>
        </p:spPr>
        <p:txBody>
          <a:bodyPr lIns="91094" tIns="45547" rIns="91094" bIns="45547">
            <a:normAutofit/>
          </a:bodyPr>
          <a:lstStyle/>
          <a:p>
            <a:r>
              <a:rPr lang="en-US" b="1" dirty="0" smtClean="0"/>
              <a:t>Message:</a:t>
            </a:r>
          </a:p>
          <a:p>
            <a:r>
              <a:rPr lang="en-US" b="0" dirty="0" smtClean="0"/>
              <a:t>This slide is</a:t>
            </a:r>
            <a:r>
              <a:rPr lang="en-US" b="0" baseline="0" dirty="0" smtClean="0"/>
              <a:t> at a glance to show how KLK OLEO can be part of our everyday lives, and KLK OLEO product beneficial to our life.  </a:t>
            </a:r>
            <a:endParaRPr lang="en-US" b="0" dirty="0" smtClean="0"/>
          </a:p>
          <a:p>
            <a:endParaRPr lang="en-US" b="1" dirty="0" smtClean="0"/>
          </a:p>
          <a:p>
            <a:r>
              <a:rPr lang="en-US" b="1" dirty="0" smtClean="0"/>
              <a:t>Image:</a:t>
            </a:r>
          </a:p>
          <a:p>
            <a:r>
              <a:rPr lang="en-US" b="0" dirty="0" smtClean="0"/>
              <a:t>E</a:t>
            </a:r>
            <a:r>
              <a:rPr lang="en-US" b="0" baseline="0" dirty="0" smtClean="0"/>
              <a:t>xamples of consumers product/industrial uses that may contain ingredient produced by KLK OLEO. </a:t>
            </a:r>
          </a:p>
          <a:p>
            <a:endParaRPr lang="en-US" b="0" baseline="0" dirty="0" smtClean="0"/>
          </a:p>
          <a:p>
            <a:r>
              <a:rPr lang="en-US" b="1" baseline="0" dirty="0" smtClean="0"/>
              <a:t>Caption:</a:t>
            </a:r>
          </a:p>
          <a:p>
            <a:r>
              <a:rPr lang="en-US" b="0" baseline="0" dirty="0" smtClean="0"/>
              <a:t>List of some of KLK OLEO Product Brand Name (but not all) and their functionality in end products. These brands include products produced from Malaysia, China &amp; Europe manufacturing facilities. Refer to note in last slide for detail about the respective brand. </a:t>
            </a:r>
            <a:endParaRPr lang="en-US" b="0" dirty="0" smtClean="0"/>
          </a:p>
          <a:p>
            <a:endParaRPr lang="en-US" b="0" dirty="0" smtClean="0"/>
          </a:p>
          <a:p>
            <a:r>
              <a:rPr lang="en-US" b="1" dirty="0" smtClean="0"/>
              <a:t>Script:</a:t>
            </a:r>
          </a:p>
          <a:p>
            <a:r>
              <a:rPr lang="en-US" dirty="0" smtClean="0"/>
              <a:t>The first thing in the morning from when we wake up and brush our teeth, take a shower, apply makeup, eat breakfast, did you know that we are actually using ingredients like sweetener, emulsifiers, foam booster, energy source in our personal care products?</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r>
              <a:rPr lang="en-US" dirty="0" smtClean="0"/>
              <a:t>From the moment we step out of the house to travel to work and school in our methods of transportation, we are using biodiesel as biofuel. When we reach the office, supplies like printer, computers and fax machines made from plastics, may also contain ingredients made from KLK OLEO products. </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pPr>
              <a:spcBef>
                <a:spcPct val="0"/>
              </a:spcBef>
              <a:buClr>
                <a:schemeClr val="tx1"/>
              </a:buClr>
              <a:buSzPct val="90000"/>
            </a:pPr>
            <a:r>
              <a:rPr lang="en-US" dirty="0" smtClean="0">
                <a:solidFill>
                  <a:schemeClr val="tx2"/>
                </a:solidFill>
              </a:rPr>
              <a:t>At night, the cleansing agent keeps our face clean;</a:t>
            </a:r>
            <a:r>
              <a:rPr lang="en-US" baseline="0" dirty="0" smtClean="0">
                <a:solidFill>
                  <a:schemeClr val="tx2"/>
                </a:solidFill>
              </a:rPr>
              <a:t> </a:t>
            </a:r>
            <a:r>
              <a:rPr lang="en-US" dirty="0" smtClean="0">
                <a:solidFill>
                  <a:schemeClr val="tx2"/>
                </a:solidFill>
              </a:rPr>
              <a:t>when we use body lotion to massage the day’s stress away, the products contain emollient </a:t>
            </a:r>
            <a:r>
              <a:rPr lang="en-US" dirty="0" smtClean="0"/>
              <a:t>to keep our skin moist.</a:t>
            </a:r>
          </a:p>
          <a:p>
            <a:pPr>
              <a:spcBef>
                <a:spcPts val="0"/>
              </a:spcBef>
              <a:buClr>
                <a:schemeClr val="tx1"/>
              </a:buClr>
              <a:buSzPct val="90000"/>
              <a:tabLst>
                <a:tab pos="179350" algn="l"/>
                <a:tab pos="358700" algn="l"/>
                <a:tab pos="4611860" algn="l"/>
                <a:tab pos="4791210" algn="l"/>
              </a:tabLst>
            </a:pPr>
            <a:endParaRPr lang="en-US" dirty="0" smtClean="0"/>
          </a:p>
          <a:p>
            <a:pPr>
              <a:spcBef>
                <a:spcPct val="0"/>
              </a:spcBef>
              <a:buClr>
                <a:schemeClr val="tx1"/>
              </a:buClr>
              <a:buSzPct val="90000"/>
            </a:pPr>
            <a:r>
              <a:rPr lang="en-US" dirty="0" smtClean="0"/>
              <a:t>As you can see, all the products mentioned contain ingredients from KLK OLEO to </a:t>
            </a:r>
            <a:r>
              <a:rPr lang="en-US" b="1" dirty="0" smtClean="0"/>
              <a:t>make us part of your everyday lives</a:t>
            </a:r>
            <a:r>
              <a:rPr lang="en-US" dirty="0" smtClean="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18287" cy="3725863"/>
          </a:xfrm>
          <a:prstGeom prst="rect">
            <a:avLst/>
          </a:prstGeom>
          <a:noFill/>
          <a:ln w="12700">
            <a:solidFill>
              <a:prstClr val="black"/>
            </a:solidFill>
          </a:ln>
        </p:spPr>
      </p:sp>
      <p:sp>
        <p:nvSpPr>
          <p:cNvPr id="3" name="Notes Placeholder 2"/>
          <p:cNvSpPr>
            <a:spLocks noGrp="1"/>
          </p:cNvSpPr>
          <p:nvPr>
            <p:ph type="body" idx="1"/>
          </p:nvPr>
        </p:nvSpPr>
        <p:spPr>
          <a:xfrm>
            <a:off x="681104" y="4721188"/>
            <a:ext cx="5444490" cy="4472703"/>
          </a:xfrm>
          <a:prstGeom prst="rect">
            <a:avLst/>
          </a:prstGeom>
        </p:spPr>
        <p:txBody>
          <a:bodyPr lIns="91094" tIns="45547" rIns="91094" bIns="45547">
            <a:normAutofit/>
          </a:bodyPr>
          <a:lstStyle/>
          <a:p>
            <a:r>
              <a:rPr lang="en-US" b="1" dirty="0" smtClean="0"/>
              <a:t>Message:</a:t>
            </a:r>
          </a:p>
          <a:p>
            <a:r>
              <a:rPr lang="en-US" b="0" dirty="0" smtClean="0"/>
              <a:t>This slide is</a:t>
            </a:r>
            <a:r>
              <a:rPr lang="en-US" b="0" baseline="0" dirty="0" smtClean="0"/>
              <a:t> at a glance to show how KLK OLEO can be part of our everyday lives, and KLK OLEO product beneficial to our life.  </a:t>
            </a:r>
            <a:endParaRPr lang="en-US" b="0" dirty="0" smtClean="0"/>
          </a:p>
          <a:p>
            <a:endParaRPr lang="en-US" b="1" dirty="0" smtClean="0"/>
          </a:p>
          <a:p>
            <a:r>
              <a:rPr lang="en-US" b="1" dirty="0" smtClean="0"/>
              <a:t>Image:</a:t>
            </a:r>
          </a:p>
          <a:p>
            <a:r>
              <a:rPr lang="en-US" b="0" dirty="0" smtClean="0"/>
              <a:t>E</a:t>
            </a:r>
            <a:r>
              <a:rPr lang="en-US" b="0" baseline="0" dirty="0" smtClean="0"/>
              <a:t>xamples of consumers product/industrial uses that may contain ingredient produced by KLK OLEO. </a:t>
            </a:r>
          </a:p>
          <a:p>
            <a:endParaRPr lang="en-US" b="0" baseline="0" dirty="0" smtClean="0"/>
          </a:p>
          <a:p>
            <a:r>
              <a:rPr lang="en-US" b="1" baseline="0" dirty="0" smtClean="0"/>
              <a:t>Caption:</a:t>
            </a:r>
          </a:p>
          <a:p>
            <a:r>
              <a:rPr lang="en-US" b="0" baseline="0" dirty="0" smtClean="0"/>
              <a:t>List of some of KLK OLEO Product Brand Name (but not all) and their functionality in end products. These brands include products produced from Malaysia, China &amp; Europe manufacturing facilities. Refer to note in last slide for detail about the respective brand. </a:t>
            </a:r>
            <a:endParaRPr lang="en-US" b="0" dirty="0" smtClean="0"/>
          </a:p>
          <a:p>
            <a:endParaRPr lang="en-US" b="0" dirty="0" smtClean="0"/>
          </a:p>
          <a:p>
            <a:r>
              <a:rPr lang="en-US" b="1" dirty="0" smtClean="0"/>
              <a:t>Script:</a:t>
            </a:r>
          </a:p>
          <a:p>
            <a:r>
              <a:rPr lang="en-US" dirty="0" smtClean="0"/>
              <a:t>The first thing in the morning from when we wake up and brush our teeth, take a shower, apply makeup, eat breakfast, did you know that we are actually using ingredients like sweetener, emulsifiers, foam booster, energy source in our personal care products?</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r>
              <a:rPr lang="en-US" dirty="0" smtClean="0"/>
              <a:t>From the moment we step out of the house to travel to work and school in our methods of transportation, we are using biodiesel as biofuel. When we reach the office, supplies like printer, computers and fax machines made from plastics, may also contain ingredients made from KLK OLEO products. </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pPr>
              <a:spcBef>
                <a:spcPct val="0"/>
              </a:spcBef>
              <a:buClr>
                <a:schemeClr val="tx1"/>
              </a:buClr>
              <a:buSzPct val="90000"/>
            </a:pPr>
            <a:r>
              <a:rPr lang="en-US" dirty="0" smtClean="0">
                <a:solidFill>
                  <a:schemeClr val="tx2"/>
                </a:solidFill>
              </a:rPr>
              <a:t>At night, the cleansing agent keeps our face clean;</a:t>
            </a:r>
            <a:r>
              <a:rPr lang="en-US" baseline="0" dirty="0" smtClean="0">
                <a:solidFill>
                  <a:schemeClr val="tx2"/>
                </a:solidFill>
              </a:rPr>
              <a:t> </a:t>
            </a:r>
            <a:r>
              <a:rPr lang="en-US" dirty="0" smtClean="0">
                <a:solidFill>
                  <a:schemeClr val="tx2"/>
                </a:solidFill>
              </a:rPr>
              <a:t>when we use body lotion to massage the day’s stress away, the products contain emollient </a:t>
            </a:r>
            <a:r>
              <a:rPr lang="en-US" dirty="0" smtClean="0"/>
              <a:t>to keep our skin moist.</a:t>
            </a:r>
          </a:p>
          <a:p>
            <a:pPr>
              <a:spcBef>
                <a:spcPts val="0"/>
              </a:spcBef>
              <a:buClr>
                <a:schemeClr val="tx1"/>
              </a:buClr>
              <a:buSzPct val="90000"/>
              <a:tabLst>
                <a:tab pos="179350" algn="l"/>
                <a:tab pos="358700" algn="l"/>
                <a:tab pos="4611860" algn="l"/>
                <a:tab pos="4791210" algn="l"/>
              </a:tabLst>
            </a:pPr>
            <a:endParaRPr lang="en-US" dirty="0" smtClean="0"/>
          </a:p>
          <a:p>
            <a:pPr>
              <a:spcBef>
                <a:spcPct val="0"/>
              </a:spcBef>
              <a:buClr>
                <a:schemeClr val="tx1"/>
              </a:buClr>
              <a:buSzPct val="90000"/>
            </a:pPr>
            <a:r>
              <a:rPr lang="en-US" dirty="0" smtClean="0"/>
              <a:t>As you can see, all the products mentioned contain ingredients from KLK OLEO to </a:t>
            </a:r>
            <a:r>
              <a:rPr lang="en-US" b="1" dirty="0" smtClean="0"/>
              <a:t>make us part of your everyday lives</a:t>
            </a:r>
            <a:r>
              <a:rPr lang="en-US" dirty="0"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18287" cy="3725863"/>
          </a:xfrm>
          <a:prstGeom prst="rect">
            <a:avLst/>
          </a:prstGeom>
          <a:noFill/>
          <a:ln w="12700">
            <a:solidFill>
              <a:prstClr val="black"/>
            </a:solidFill>
          </a:ln>
        </p:spPr>
      </p:sp>
      <p:sp>
        <p:nvSpPr>
          <p:cNvPr id="3" name="Notes Placeholder 2"/>
          <p:cNvSpPr>
            <a:spLocks noGrp="1"/>
          </p:cNvSpPr>
          <p:nvPr>
            <p:ph type="body" idx="1"/>
          </p:nvPr>
        </p:nvSpPr>
        <p:spPr>
          <a:xfrm>
            <a:off x="681104" y="4721188"/>
            <a:ext cx="5444490" cy="4472703"/>
          </a:xfrm>
          <a:prstGeom prst="rect">
            <a:avLst/>
          </a:prstGeom>
        </p:spPr>
        <p:txBody>
          <a:bodyPr lIns="91094" tIns="45547" rIns="91094" bIns="45547">
            <a:normAutofit fontScale="70000" lnSpcReduction="20000"/>
          </a:bodyPr>
          <a:lstStyle/>
          <a:p>
            <a:r>
              <a:rPr lang="en-US" b="1" dirty="0" smtClean="0"/>
              <a:t>Message: </a:t>
            </a:r>
          </a:p>
          <a:p>
            <a:r>
              <a:rPr lang="en-US" dirty="0" smtClean="0"/>
              <a:t>KLK plantation overview</a:t>
            </a:r>
          </a:p>
          <a:p>
            <a:endParaRPr lang="en-US" dirty="0" smtClean="0"/>
          </a:p>
          <a:p>
            <a:r>
              <a:rPr lang="en-US" b="1" dirty="0" smtClean="0"/>
              <a:t>Image:</a:t>
            </a:r>
          </a:p>
          <a:p>
            <a:r>
              <a:rPr lang="en-US" dirty="0" smtClean="0"/>
              <a:t>To</a:t>
            </a:r>
            <a:r>
              <a:rPr lang="en-US" baseline="0" dirty="0" smtClean="0"/>
              <a:t> show oil palm and rubber pictures where oil palm is KLK’s core business and rubber is secondary.   </a:t>
            </a:r>
            <a:endParaRPr lang="en-US" dirty="0" smtClean="0"/>
          </a:p>
          <a:p>
            <a:endParaRPr lang="en-US" dirty="0" smtClean="0"/>
          </a:p>
          <a:p>
            <a:r>
              <a:rPr lang="en-US" b="1" dirty="0" smtClean="0"/>
              <a:t>Figure: </a:t>
            </a:r>
          </a:p>
          <a:p>
            <a:r>
              <a:rPr lang="en-US" dirty="0" smtClean="0"/>
              <a:t>Will</a:t>
            </a:r>
            <a:r>
              <a:rPr lang="en-US" baseline="0" dirty="0" smtClean="0"/>
              <a:t> be </a:t>
            </a:r>
            <a:r>
              <a:rPr lang="en-US" dirty="0" smtClean="0"/>
              <a:t>updated</a:t>
            </a:r>
            <a:r>
              <a:rPr lang="en-US" baseline="0" dirty="0" smtClean="0"/>
              <a:t> every 6months.</a:t>
            </a:r>
            <a:endParaRPr lang="en-US" dirty="0" smtClean="0"/>
          </a:p>
          <a:p>
            <a:endParaRPr lang="en-US" dirty="0" smtClean="0"/>
          </a:p>
          <a:p>
            <a:pPr lvl="1" eaLnBrk="1" hangingPunct="1">
              <a:spcBef>
                <a:spcPct val="0"/>
              </a:spcBef>
            </a:pPr>
            <a:r>
              <a:rPr lang="en-US" b="1" baseline="0" dirty="0" smtClean="0"/>
              <a:t>Palm Oil Mills</a:t>
            </a:r>
          </a:p>
          <a:p>
            <a:pPr lvl="1" eaLnBrk="1" hangingPunct="1">
              <a:spcBef>
                <a:spcPct val="0"/>
              </a:spcBef>
            </a:pPr>
            <a:r>
              <a:rPr lang="en-US" b="0" baseline="0" dirty="0" smtClean="0"/>
              <a:t>W </a:t>
            </a:r>
            <a:r>
              <a:rPr lang="en-US" b="0" baseline="0" dirty="0" err="1" smtClean="0"/>
              <a:t>M’sia</a:t>
            </a:r>
            <a:r>
              <a:rPr lang="en-US" b="0" baseline="0" dirty="0" smtClean="0"/>
              <a:t> (8): </a:t>
            </a:r>
          </a:p>
          <a:p>
            <a:pPr lvl="1" eaLnBrk="1" hangingPunct="1">
              <a:spcBef>
                <a:spcPct val="0"/>
              </a:spcBef>
            </a:pPr>
            <a:r>
              <a:rPr lang="en-US" b="0" baseline="0" dirty="0" smtClean="0"/>
              <a:t>	(Kedah)-</a:t>
            </a:r>
            <a:r>
              <a:rPr lang="en-US" b="0" baseline="0" dirty="0" err="1" smtClean="0"/>
              <a:t>Batu</a:t>
            </a:r>
            <a:r>
              <a:rPr lang="en-US" b="0" baseline="0" dirty="0" smtClean="0"/>
              <a:t> </a:t>
            </a:r>
            <a:r>
              <a:rPr lang="en-US" b="0" baseline="0" dirty="0" err="1" smtClean="0"/>
              <a:t>Lintang</a:t>
            </a:r>
            <a:r>
              <a:rPr lang="en-US" b="0" baseline="0" dirty="0" smtClean="0"/>
              <a:t> ; (Perak)-</a:t>
            </a:r>
            <a:r>
              <a:rPr lang="en-US" b="0" baseline="0" dirty="0" err="1" smtClean="0"/>
              <a:t>Changkat</a:t>
            </a:r>
            <a:r>
              <a:rPr lang="en-US" b="0" baseline="0" dirty="0" smtClean="0"/>
              <a:t> </a:t>
            </a:r>
            <a:r>
              <a:rPr lang="en-US" b="0" baseline="0" dirty="0" err="1" smtClean="0"/>
              <a:t>Chermin</a:t>
            </a:r>
            <a:r>
              <a:rPr lang="en-US" b="0" baseline="0" dirty="0" smtClean="0"/>
              <a:t> ; (Selangor)- Tuan Mee, </a:t>
            </a:r>
            <a:r>
              <a:rPr lang="en-US" b="0" baseline="0" dirty="0" err="1" smtClean="0"/>
              <a:t>Changkat</a:t>
            </a:r>
            <a:r>
              <a:rPr lang="en-US" b="0" baseline="0" dirty="0" smtClean="0"/>
              <a:t> </a:t>
            </a:r>
            <a:r>
              <a:rPr lang="en-US" b="0" baseline="0" dirty="0" err="1" smtClean="0"/>
              <a:t>Asa</a:t>
            </a:r>
            <a:r>
              <a:rPr lang="en-US" b="0" baseline="0" dirty="0" smtClean="0"/>
              <a:t> ; (</a:t>
            </a:r>
            <a:r>
              <a:rPr lang="en-US" b="0" baseline="0" dirty="0" err="1" smtClean="0"/>
              <a:t>N.Sembilan</a:t>
            </a:r>
            <a:r>
              <a:rPr lang="en-US" b="0" baseline="0" dirty="0" smtClean="0"/>
              <a:t>)-</a:t>
            </a:r>
            <a:r>
              <a:rPr lang="en-US" b="0" baseline="0" dirty="0" err="1" smtClean="0"/>
              <a:t>Jeram</a:t>
            </a:r>
            <a:r>
              <a:rPr lang="en-US" b="0" baseline="0" dirty="0" smtClean="0"/>
              <a:t> Padang; </a:t>
            </a:r>
          </a:p>
          <a:p>
            <a:pPr lvl="1" eaLnBrk="1" hangingPunct="1">
              <a:spcBef>
                <a:spcPct val="0"/>
              </a:spcBef>
            </a:pPr>
            <a:r>
              <a:rPr lang="en-US" b="0" baseline="0" dirty="0" smtClean="0"/>
              <a:t>	(Johor)- </a:t>
            </a:r>
            <a:r>
              <a:rPr lang="en-US" b="0" baseline="0" dirty="0" err="1" smtClean="0"/>
              <a:t>Kekayaan</a:t>
            </a:r>
            <a:r>
              <a:rPr lang="en-US" b="0" baseline="0" dirty="0" smtClean="0"/>
              <a:t>, </a:t>
            </a:r>
            <a:r>
              <a:rPr lang="en-US" b="0" baseline="0" dirty="0" err="1" smtClean="0"/>
              <a:t>Paloh</a:t>
            </a:r>
            <a:r>
              <a:rPr lang="en-US" b="0" baseline="0" dirty="0" smtClean="0"/>
              <a:t> ; (Kelantan)-</a:t>
            </a:r>
            <a:r>
              <a:rPr lang="en-US" b="0" baseline="0" dirty="0" err="1" smtClean="0"/>
              <a:t>Pasir</a:t>
            </a:r>
            <a:r>
              <a:rPr lang="en-US" b="0" baseline="0" dirty="0" smtClean="0"/>
              <a:t> Gajah</a:t>
            </a:r>
          </a:p>
          <a:p>
            <a:pPr lvl="1" eaLnBrk="1" hangingPunct="1">
              <a:spcBef>
                <a:spcPct val="0"/>
              </a:spcBef>
            </a:pPr>
            <a:endParaRPr lang="en-US" b="0" baseline="0" dirty="0" smtClean="0"/>
          </a:p>
          <a:p>
            <a:pPr lvl="1" eaLnBrk="1" hangingPunct="1">
              <a:spcBef>
                <a:spcPct val="0"/>
              </a:spcBef>
            </a:pPr>
            <a:r>
              <a:rPr lang="en-US" b="0" baseline="0" dirty="0" smtClean="0"/>
              <a:t>E </a:t>
            </a:r>
            <a:r>
              <a:rPr lang="en-US" b="0" baseline="0" dirty="0" err="1" smtClean="0"/>
              <a:t>M’sia</a:t>
            </a:r>
            <a:r>
              <a:rPr lang="en-US" b="0" baseline="0" dirty="0" smtClean="0"/>
              <a:t> (6)	</a:t>
            </a:r>
          </a:p>
          <a:p>
            <a:pPr lvl="1" eaLnBrk="1" hangingPunct="1">
              <a:spcBef>
                <a:spcPct val="0"/>
              </a:spcBef>
            </a:pPr>
            <a:r>
              <a:rPr lang="en-US" b="0" baseline="0" dirty="0" smtClean="0"/>
              <a:t>	(Sabah)-</a:t>
            </a:r>
            <a:r>
              <a:rPr lang="en-US" b="0" baseline="0" dirty="0" err="1" smtClean="0"/>
              <a:t>Pangeran</a:t>
            </a:r>
            <a:r>
              <a:rPr lang="en-US" b="0" baseline="0" dirty="0" smtClean="0"/>
              <a:t>, </a:t>
            </a:r>
            <a:r>
              <a:rPr lang="en-US" b="0" baseline="0" dirty="0" err="1" smtClean="0"/>
              <a:t>Tundong</a:t>
            </a:r>
            <a:r>
              <a:rPr lang="en-US" b="0" baseline="0" dirty="0" smtClean="0"/>
              <a:t> (2 mills), </a:t>
            </a:r>
            <a:r>
              <a:rPr lang="en-US" b="0" baseline="0" dirty="0" err="1" smtClean="0"/>
              <a:t>Bornion</a:t>
            </a:r>
            <a:r>
              <a:rPr lang="en-US" b="0" baseline="0" dirty="0" smtClean="0"/>
              <a:t>, </a:t>
            </a:r>
            <a:r>
              <a:rPr lang="en-US" b="0" baseline="0" dirty="0" err="1" smtClean="0"/>
              <a:t>Rimmer</a:t>
            </a:r>
            <a:r>
              <a:rPr lang="en-US" b="0" baseline="0" dirty="0" smtClean="0"/>
              <a:t>, </a:t>
            </a:r>
            <a:r>
              <a:rPr lang="en-US" b="0" baseline="0" dirty="0" err="1" smtClean="0"/>
              <a:t>Lungmanis</a:t>
            </a:r>
            <a:endParaRPr lang="en-US" b="0" baseline="0" dirty="0" smtClean="0"/>
          </a:p>
          <a:p>
            <a:pPr lvl="1" eaLnBrk="1" hangingPunct="1">
              <a:spcBef>
                <a:spcPct val="0"/>
              </a:spcBef>
            </a:pPr>
            <a:endParaRPr lang="en-US" b="0" baseline="0" dirty="0" smtClean="0"/>
          </a:p>
          <a:p>
            <a:pPr lvl="1" eaLnBrk="1" hangingPunct="1">
              <a:spcBef>
                <a:spcPct val="0"/>
              </a:spcBef>
            </a:pPr>
            <a:r>
              <a:rPr lang="en-US" b="0" baseline="0" dirty="0" smtClean="0"/>
              <a:t>Indonesia (11)	</a:t>
            </a:r>
          </a:p>
          <a:p>
            <a:pPr lvl="1" eaLnBrk="1" hangingPunct="1">
              <a:spcBef>
                <a:spcPct val="0"/>
              </a:spcBef>
            </a:pPr>
            <a:r>
              <a:rPr lang="en-US" b="0" baseline="0" dirty="0" smtClean="0"/>
              <a:t>	(Belitung Island)-Perkasa, </a:t>
            </a:r>
            <a:r>
              <a:rPr lang="en-US" b="0" baseline="0" dirty="0" err="1" smtClean="0"/>
              <a:t>Parit</a:t>
            </a:r>
            <a:r>
              <a:rPr lang="en-US" b="0" baseline="0" dirty="0" smtClean="0"/>
              <a:t> </a:t>
            </a:r>
            <a:r>
              <a:rPr lang="en-US" b="0" baseline="0" dirty="0" err="1" smtClean="0"/>
              <a:t>Sembada</a:t>
            </a:r>
            <a:r>
              <a:rPr lang="en-US" b="0" baseline="0" dirty="0" smtClean="0"/>
              <a:t>, SWP; (Sumatra)- Mandau, </a:t>
            </a:r>
            <a:r>
              <a:rPr lang="en-US" b="0" baseline="0" dirty="0" err="1" smtClean="0"/>
              <a:t>Nilo</a:t>
            </a:r>
            <a:r>
              <a:rPr lang="en-US" b="0" baseline="0" dirty="0" smtClean="0"/>
              <a:t> (2mills), </a:t>
            </a:r>
            <a:r>
              <a:rPr lang="en-US" b="0" baseline="0" dirty="0" err="1" smtClean="0"/>
              <a:t>Sekarbumi</a:t>
            </a:r>
            <a:r>
              <a:rPr lang="en-US" b="0" baseline="0" dirty="0" smtClean="0"/>
              <a:t> </a:t>
            </a:r>
            <a:r>
              <a:rPr lang="en-US" b="0" baseline="0" dirty="0" err="1" smtClean="0"/>
              <a:t>Alamlestari</a:t>
            </a:r>
            <a:r>
              <a:rPr lang="en-US" b="0" baseline="0" dirty="0" smtClean="0"/>
              <a:t>, </a:t>
            </a:r>
            <a:r>
              <a:rPr lang="en-US" b="0" baseline="0" dirty="0" err="1" smtClean="0"/>
              <a:t>Gohor</a:t>
            </a:r>
            <a:r>
              <a:rPr lang="en-US" b="0" baseline="0" dirty="0" smtClean="0"/>
              <a:t> Lama, Padang </a:t>
            </a:r>
            <a:r>
              <a:rPr lang="en-US" b="0" baseline="0" dirty="0" err="1" smtClean="0"/>
              <a:t>Brahrang</a:t>
            </a:r>
            <a:r>
              <a:rPr lang="en-US" b="0" baseline="0" dirty="0" smtClean="0"/>
              <a:t>;</a:t>
            </a:r>
          </a:p>
          <a:p>
            <a:pPr lvl="1" eaLnBrk="1" hangingPunct="1">
              <a:spcBef>
                <a:spcPct val="0"/>
              </a:spcBef>
            </a:pPr>
            <a:r>
              <a:rPr lang="en-US" b="0" baseline="0" dirty="0" smtClean="0"/>
              <a:t>	(Kalimantan)-</a:t>
            </a:r>
            <a:r>
              <a:rPr lang="en-US" b="0" baseline="0" dirty="0" err="1" smtClean="0"/>
              <a:t>Hutan</a:t>
            </a:r>
            <a:r>
              <a:rPr lang="en-US" b="0" baseline="0" dirty="0" smtClean="0"/>
              <a:t> </a:t>
            </a:r>
            <a:r>
              <a:rPr lang="en-US" b="0" baseline="0" dirty="0" err="1" smtClean="0"/>
              <a:t>Hijau</a:t>
            </a:r>
            <a:r>
              <a:rPr lang="en-US" b="0" baseline="0" dirty="0" smtClean="0"/>
              <a:t> Mas</a:t>
            </a:r>
          </a:p>
          <a:p>
            <a:pPr lvl="1" eaLnBrk="1" hangingPunct="1">
              <a:spcBef>
                <a:spcPct val="0"/>
              </a:spcBef>
            </a:pPr>
            <a:endParaRPr lang="en-US" b="0" baseline="0" dirty="0" smtClean="0"/>
          </a:p>
          <a:p>
            <a:pPr marL="389763" marR="0" lvl="1"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cap="none" normalizeH="0" baseline="0" dirty="0" smtClean="0">
                <a:ln>
                  <a:noFill/>
                </a:ln>
                <a:solidFill>
                  <a:schemeClr val="tx1"/>
                </a:solidFill>
                <a:effectLst/>
                <a:latin typeface="Calibri" pitchFamily="34" charset="0"/>
                <a:cs typeface="Times New Roman" pitchFamily="18" charset="0"/>
              </a:rPr>
              <a:t>Kernel Crushing Plants</a:t>
            </a:r>
          </a:p>
          <a:p>
            <a:pPr marL="389763" marR="0" lvl="1" indent="0" algn="l" defTabSz="914400" rtl="0" eaLnBrk="1" fontAlgn="base" latinLnBrk="0" hangingPunct="1">
              <a:lnSpc>
                <a:spcPct val="100000"/>
              </a:lnSpc>
              <a:spcBef>
                <a:spcPct val="0"/>
              </a:spcBef>
              <a:spcAft>
                <a:spcPct val="0"/>
              </a:spcAft>
              <a:buClrTx/>
              <a:buSzTx/>
              <a:buFontTx/>
              <a:buNone/>
              <a:tabLst/>
              <a:defRPr/>
            </a:pPr>
            <a:r>
              <a:rPr lang="en-US" b="0" baseline="0" dirty="0" smtClean="0"/>
              <a:t>E </a:t>
            </a:r>
            <a:r>
              <a:rPr lang="en-US" b="0" baseline="0" dirty="0" err="1" smtClean="0"/>
              <a:t>Msia</a:t>
            </a:r>
            <a:r>
              <a:rPr lang="en-US" b="0" baseline="0" dirty="0" smtClean="0"/>
              <a:t> 	: (Sabah)-KLK Premier Oils</a:t>
            </a:r>
          </a:p>
          <a:p>
            <a:pPr lvl="1" eaLnBrk="1" hangingPunct="1">
              <a:spcBef>
                <a:spcPct val="0"/>
              </a:spcBef>
            </a:pPr>
            <a:r>
              <a:rPr lang="en-US" b="0" baseline="0" dirty="0" smtClean="0"/>
              <a:t>Indonesia      : (Sumatra)-Mandau, Belitung</a:t>
            </a:r>
          </a:p>
          <a:p>
            <a:pPr marL="389763" marR="0" lvl="1" indent="0" algn="l"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cap="none" normalizeH="0" baseline="0" dirty="0" smtClean="0">
              <a:ln>
                <a:noFill/>
              </a:ln>
              <a:solidFill>
                <a:schemeClr val="tx1"/>
              </a:solidFill>
              <a:effectLst/>
              <a:latin typeface="Calibri" pitchFamily="34" charset="0"/>
              <a:cs typeface="Times New Roman" pitchFamily="18" charset="0"/>
            </a:endParaRPr>
          </a:p>
          <a:p>
            <a:pPr marL="389763" marR="0" lvl="1"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cap="none" normalizeH="0" baseline="0" dirty="0" smtClean="0">
                <a:ln>
                  <a:noFill/>
                </a:ln>
                <a:solidFill>
                  <a:schemeClr val="tx1"/>
                </a:solidFill>
                <a:effectLst/>
                <a:latin typeface="Calibri" pitchFamily="34" charset="0"/>
                <a:cs typeface="Times New Roman" pitchFamily="18" charset="0"/>
              </a:rPr>
              <a:t>Oil Refineries</a:t>
            </a:r>
          </a:p>
          <a:p>
            <a:pPr lvl="1" eaLnBrk="1" hangingPunct="1">
              <a:spcBef>
                <a:spcPct val="0"/>
              </a:spcBef>
            </a:pPr>
            <a:r>
              <a:rPr lang="en-US" b="0" baseline="0" dirty="0" smtClean="0"/>
              <a:t>W </a:t>
            </a:r>
            <a:r>
              <a:rPr lang="en-US" b="0" baseline="0" dirty="0" err="1" smtClean="0"/>
              <a:t>Msia</a:t>
            </a:r>
            <a:r>
              <a:rPr lang="en-US" b="0" baseline="0" dirty="0" smtClean="0"/>
              <a:t> 	     : (Johor)-KLK Edible Oils</a:t>
            </a:r>
          </a:p>
          <a:p>
            <a:pPr lvl="1" eaLnBrk="1" hangingPunct="1">
              <a:spcBef>
                <a:spcPct val="0"/>
              </a:spcBef>
            </a:pPr>
            <a:r>
              <a:rPr lang="en-US" b="0" baseline="0" dirty="0" smtClean="0"/>
              <a:t>E </a:t>
            </a:r>
            <a:r>
              <a:rPr lang="en-US" b="0" baseline="0" dirty="0" err="1" smtClean="0"/>
              <a:t>Msia</a:t>
            </a:r>
            <a:r>
              <a:rPr lang="en-US" b="0" baseline="0" dirty="0" smtClean="0"/>
              <a:t> 	     : (Sabah)- KLK Premier Oils</a:t>
            </a:r>
          </a:p>
          <a:p>
            <a:pPr lvl="1" eaLnBrk="1" hangingPunct="1">
              <a:spcBef>
                <a:spcPct val="0"/>
              </a:spcBef>
            </a:pPr>
            <a:r>
              <a:rPr lang="en-US" b="0" baseline="0" dirty="0" smtClean="0">
                <a:solidFill>
                  <a:srgbClr val="FF0000"/>
                </a:solidFill>
              </a:rPr>
              <a:t>Indonesia     : (Belitung)- </a:t>
            </a:r>
            <a:r>
              <a:rPr lang="en-MY" sz="1000" b="0" i="0" u="none" strike="noStrike" kern="1200" baseline="0" dirty="0" err="1" smtClean="0">
                <a:solidFill>
                  <a:schemeClr val="tx1"/>
                </a:solidFill>
                <a:latin typeface="Times New Roman" pitchFamily="18" charset="0"/>
                <a:ea typeface="+mn-ea"/>
                <a:cs typeface="+mn-cs"/>
              </a:rPr>
              <a:t>Steelindo</a:t>
            </a:r>
            <a:r>
              <a:rPr lang="en-MY" sz="1000" b="0" i="0" u="none" strike="noStrike" kern="1200" baseline="0" dirty="0" smtClean="0">
                <a:solidFill>
                  <a:schemeClr val="tx1"/>
                </a:solidFill>
                <a:latin typeface="Times New Roman" pitchFamily="18" charset="0"/>
                <a:ea typeface="+mn-ea"/>
                <a:cs typeface="+mn-cs"/>
              </a:rPr>
              <a:t> </a:t>
            </a:r>
            <a:r>
              <a:rPr lang="en-MY" sz="1000" b="0" i="0" u="none" strike="noStrike" kern="1200" baseline="0" dirty="0" err="1" smtClean="0">
                <a:solidFill>
                  <a:schemeClr val="tx1"/>
                </a:solidFill>
                <a:latin typeface="Times New Roman" pitchFamily="18" charset="0"/>
                <a:ea typeface="+mn-ea"/>
                <a:cs typeface="+mn-cs"/>
              </a:rPr>
              <a:t>Wahana</a:t>
            </a:r>
            <a:r>
              <a:rPr lang="en-MY" sz="1000" b="0" i="0" u="none" strike="noStrike" kern="1200" baseline="0" dirty="0" smtClean="0">
                <a:solidFill>
                  <a:schemeClr val="tx1"/>
                </a:solidFill>
                <a:latin typeface="Times New Roman" pitchFamily="18" charset="0"/>
                <a:ea typeface="+mn-ea"/>
                <a:cs typeface="+mn-cs"/>
              </a:rPr>
              <a:t> Perkasa</a:t>
            </a:r>
            <a:r>
              <a:rPr lang="en-US" b="0" baseline="0" dirty="0" smtClean="0">
                <a:solidFill>
                  <a:srgbClr val="FF0000"/>
                </a:solidFill>
              </a:rPr>
              <a:t>; (Sumatra)-</a:t>
            </a:r>
            <a:r>
              <a:rPr lang="en-MY" sz="1000" b="0" i="0" u="none" strike="noStrike" kern="1200" baseline="0" dirty="0" smtClean="0">
                <a:solidFill>
                  <a:schemeClr val="tx1"/>
                </a:solidFill>
                <a:latin typeface="Times New Roman" pitchFamily="18" charset="0"/>
                <a:ea typeface="+mn-ea"/>
                <a:cs typeface="+mn-cs"/>
              </a:rPr>
              <a:t> </a:t>
            </a:r>
            <a:r>
              <a:rPr lang="en-US" b="0" baseline="0" dirty="0" smtClean="0">
                <a:solidFill>
                  <a:srgbClr val="FF0000"/>
                </a:solidFill>
              </a:rPr>
              <a:t>Mandau</a:t>
            </a:r>
          </a:p>
          <a:p>
            <a:pPr marL="389763" marR="0" lvl="1"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389763" marR="0" lvl="1"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cap="none" normalizeH="0" baseline="0" dirty="0" smtClean="0">
                <a:ln>
                  <a:noFill/>
                </a:ln>
                <a:solidFill>
                  <a:schemeClr val="tx1"/>
                </a:solidFill>
                <a:effectLst/>
                <a:latin typeface="Calibri" pitchFamily="34" charset="0"/>
                <a:cs typeface="Arial" charset="0"/>
              </a:rPr>
              <a:t>Rubber Factories</a:t>
            </a:r>
          </a:p>
          <a:p>
            <a:pPr lvl="1" eaLnBrk="1" hangingPunct="1">
              <a:spcBef>
                <a:spcPct val="0"/>
              </a:spcBef>
            </a:pPr>
            <a:r>
              <a:rPr lang="en-US" b="0" baseline="0" dirty="0" smtClean="0"/>
              <a:t>W </a:t>
            </a:r>
            <a:r>
              <a:rPr lang="en-US" b="0" baseline="0" dirty="0" err="1" smtClean="0"/>
              <a:t>Msia</a:t>
            </a:r>
            <a:r>
              <a:rPr lang="en-US" b="0" baseline="0" dirty="0" smtClean="0"/>
              <a:t> 	    : (Selangor)-</a:t>
            </a:r>
            <a:r>
              <a:rPr lang="en-US" b="0" baseline="0" dirty="0" err="1" smtClean="0"/>
              <a:t>Changkat</a:t>
            </a:r>
            <a:r>
              <a:rPr lang="en-US" b="0" baseline="0" dirty="0" smtClean="0"/>
              <a:t> </a:t>
            </a:r>
            <a:r>
              <a:rPr lang="en-US" b="0" baseline="0" dirty="0" err="1" smtClean="0"/>
              <a:t>Asa</a:t>
            </a:r>
            <a:r>
              <a:rPr lang="en-US" b="0" baseline="0" dirty="0" smtClean="0"/>
              <a:t>; (N. Sembilan)-</a:t>
            </a:r>
            <a:r>
              <a:rPr lang="en-US" b="0" baseline="0" dirty="0" err="1" smtClean="0"/>
              <a:t>Jeram</a:t>
            </a:r>
            <a:r>
              <a:rPr lang="en-US" b="0" baseline="0" dirty="0" smtClean="0"/>
              <a:t> Padang; (Johor)- </a:t>
            </a:r>
            <a:r>
              <a:rPr lang="en-US" b="0" baseline="0" dirty="0" err="1" smtClean="0"/>
              <a:t>Voules</a:t>
            </a:r>
            <a:r>
              <a:rPr lang="en-US" b="0" baseline="0" dirty="0" smtClean="0"/>
              <a:t>; (Pahang)-</a:t>
            </a:r>
            <a:r>
              <a:rPr lang="en-US" b="0" baseline="0" dirty="0" err="1" smtClean="0"/>
              <a:t>Selborne</a:t>
            </a:r>
            <a:r>
              <a:rPr lang="en-US" b="0" baseline="0" dirty="0" smtClean="0"/>
              <a:t>; (Kelantan)-Kuala Gris, </a:t>
            </a:r>
            <a:r>
              <a:rPr lang="en-US" b="0" baseline="0" dirty="0" err="1" smtClean="0"/>
              <a:t>Kerilla</a:t>
            </a:r>
            <a:endParaRPr lang="en-US" b="0" baseline="0" dirty="0" smtClean="0"/>
          </a:p>
          <a:p>
            <a:endParaRPr lang="en-US" dirty="0" smtClean="0"/>
          </a:p>
          <a:p>
            <a:endParaRPr lang="en-US" dirty="0" smtClean="0"/>
          </a:p>
          <a:p>
            <a:r>
              <a:rPr lang="en-US" b="1" dirty="0" smtClean="0"/>
              <a:t>Script:</a:t>
            </a:r>
          </a:p>
          <a:p>
            <a:r>
              <a:rPr lang="en-US" dirty="0" smtClean="0"/>
              <a:t>As for our upstream</a:t>
            </a:r>
            <a:r>
              <a:rPr lang="en-US" baseline="0" dirty="0" smtClean="0"/>
              <a:t> plantation, a</a:t>
            </a:r>
            <a:r>
              <a:rPr lang="en-US" dirty="0" smtClean="0"/>
              <a:t>s of </a:t>
            </a:r>
            <a:r>
              <a:rPr lang="en-US" b="1" dirty="0" smtClean="0"/>
              <a:t>30 September </a:t>
            </a:r>
            <a:r>
              <a:rPr lang="en-US" b="1" baseline="0" dirty="0" smtClean="0"/>
              <a:t>2015, </a:t>
            </a:r>
            <a:r>
              <a:rPr lang="en-US" b="0" baseline="0" dirty="0" smtClean="0"/>
              <a:t>we have </a:t>
            </a:r>
            <a:r>
              <a:rPr lang="en-US" dirty="0" smtClean="0"/>
              <a:t>plantation land bank of </a:t>
            </a:r>
            <a:r>
              <a:rPr lang="en-US" sz="1000" b="1" kern="1200" dirty="0" smtClean="0">
                <a:solidFill>
                  <a:schemeClr val="tx1"/>
                </a:solidFill>
                <a:latin typeface="Times New Roman" pitchFamily="18" charset="0"/>
                <a:ea typeface="+mn-ea"/>
                <a:cs typeface="+mn-cs"/>
              </a:rPr>
              <a:t>221,538</a:t>
            </a:r>
            <a:r>
              <a:rPr lang="en-US" b="1" dirty="0" smtClean="0"/>
              <a:t> hectare</a:t>
            </a:r>
            <a:r>
              <a:rPr lang="en-US" dirty="0" smtClean="0"/>
              <a:t>, </a:t>
            </a:r>
            <a:r>
              <a:rPr lang="en-US" b="1" dirty="0" smtClean="0"/>
              <a:t>94% </a:t>
            </a:r>
            <a:r>
              <a:rPr lang="en-US" dirty="0" smtClean="0"/>
              <a:t>of the planted area is dedicated to </a:t>
            </a:r>
            <a:r>
              <a:rPr lang="en-US" b="1" dirty="0" smtClean="0"/>
              <a:t>oil palm estates </a:t>
            </a:r>
            <a:r>
              <a:rPr lang="en-US" dirty="0" smtClean="0"/>
              <a:t>and the other </a:t>
            </a:r>
            <a:r>
              <a:rPr lang="en-US" b="1" dirty="0" smtClean="0"/>
              <a:t>6%</a:t>
            </a:r>
            <a:r>
              <a:rPr lang="en-US" dirty="0" smtClean="0"/>
              <a:t> for </a:t>
            </a:r>
            <a:r>
              <a:rPr lang="en-US" b="1" dirty="0" smtClean="0"/>
              <a:t>rubber plantations. </a:t>
            </a:r>
          </a:p>
          <a:p>
            <a:endParaRPr lang="en-US" dirty="0" smtClean="0"/>
          </a:p>
          <a:p>
            <a:r>
              <a:rPr lang="en-US" dirty="0" smtClean="0"/>
              <a:t>The group has 25 mills (8 in the peninsular, 6 in east Malaysia and 11 located in Indonesia), 6 rubber factories, 3 kernel crushing plants and 5 oil refineries altogether. </a:t>
            </a:r>
            <a:endParaRPr lang="en-US" b="1" baseline="0" dirty="0" smtClean="0"/>
          </a:p>
          <a:p>
            <a:endParaRPr lang="en-US" b="1"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18287" cy="3725863"/>
          </a:xfrm>
          <a:prstGeom prst="rect">
            <a:avLst/>
          </a:prstGeom>
          <a:noFill/>
          <a:ln w="12700">
            <a:solidFill>
              <a:prstClr val="black"/>
            </a:solidFill>
          </a:ln>
        </p:spPr>
      </p:sp>
      <p:sp>
        <p:nvSpPr>
          <p:cNvPr id="3" name="Notes Placeholder 2"/>
          <p:cNvSpPr>
            <a:spLocks noGrp="1"/>
          </p:cNvSpPr>
          <p:nvPr>
            <p:ph type="body" idx="1"/>
          </p:nvPr>
        </p:nvSpPr>
        <p:spPr>
          <a:xfrm>
            <a:off x="681104" y="4721188"/>
            <a:ext cx="5444490" cy="4472703"/>
          </a:xfrm>
          <a:prstGeom prst="rect">
            <a:avLst/>
          </a:prstGeom>
        </p:spPr>
        <p:txBody>
          <a:bodyPr lIns="91086" tIns="45543" rIns="91086" bIns="45543">
            <a:normAutofit fontScale="77500" lnSpcReduction="20000"/>
          </a:bodyPr>
          <a:lstStyle/>
          <a:p>
            <a:r>
              <a:rPr lang="en-US" b="1" dirty="0" smtClean="0"/>
              <a:t>Message:</a:t>
            </a:r>
          </a:p>
          <a:p>
            <a:r>
              <a:rPr lang="en-US" dirty="0" smtClean="0"/>
              <a:t>Overview KLK performance - Strong financial statements</a:t>
            </a:r>
          </a:p>
          <a:p>
            <a:endParaRPr lang="en-US" b="1" dirty="0" smtClean="0"/>
          </a:p>
          <a:p>
            <a:endParaRPr lang="en-US" b="1" dirty="0" smtClean="0"/>
          </a:p>
          <a:p>
            <a:r>
              <a:rPr lang="en-US" b="1" dirty="0" smtClean="0"/>
              <a:t>Figure: </a:t>
            </a:r>
          </a:p>
          <a:p>
            <a:r>
              <a:rPr lang="en-US" dirty="0" smtClean="0"/>
              <a:t>Yearly update</a:t>
            </a:r>
            <a:endParaRPr lang="en-US" b="1" dirty="0" smtClean="0"/>
          </a:p>
          <a:p>
            <a:endParaRPr lang="en-US" b="1" dirty="0" smtClean="0"/>
          </a:p>
          <a:p>
            <a:endParaRPr lang="en-US" b="1" dirty="0" smtClean="0"/>
          </a:p>
          <a:p>
            <a:r>
              <a:rPr lang="en-US" b="1" dirty="0" smtClean="0"/>
              <a:t>Script : </a:t>
            </a:r>
            <a:endParaRPr lang="en-US" dirty="0" smtClean="0"/>
          </a:p>
          <a:p>
            <a:pPr marL="0" marR="0" indent="0" algn="l" defTabSz="649605" rtl="0" eaLnBrk="0" fontAlgn="base" latinLnBrk="0" hangingPunct="0">
              <a:lnSpc>
                <a:spcPct val="100000"/>
              </a:lnSpc>
              <a:spcBef>
                <a:spcPct val="30000"/>
              </a:spcBef>
              <a:spcAft>
                <a:spcPct val="0"/>
              </a:spcAft>
              <a:buClrTx/>
              <a:buSzTx/>
              <a:buFontTx/>
              <a:buNone/>
              <a:tabLst/>
              <a:defRPr/>
            </a:pPr>
            <a:r>
              <a:rPr lang="en-US" dirty="0" smtClean="0"/>
              <a:t>In year 2014/2015,</a:t>
            </a:r>
            <a:r>
              <a:rPr lang="en-US" baseline="0" dirty="0" smtClean="0"/>
              <a:t> </a:t>
            </a:r>
            <a:r>
              <a:rPr lang="en-US" dirty="0" smtClean="0"/>
              <a:t>KLK group has managed to garner a </a:t>
            </a:r>
            <a:r>
              <a:rPr lang="en-US" b="1" dirty="0" smtClean="0"/>
              <a:t>revenue of RM13.65 </a:t>
            </a:r>
            <a:r>
              <a:rPr lang="en-US" b="1" dirty="0" err="1" smtClean="0"/>
              <a:t>bil</a:t>
            </a:r>
            <a:r>
              <a:rPr lang="en-US" b="1" dirty="0" smtClean="0"/>
              <a:t> </a:t>
            </a:r>
            <a:r>
              <a:rPr lang="en-US" b="0" dirty="0" smtClean="0"/>
              <a:t>(USD3.71 </a:t>
            </a:r>
            <a:r>
              <a:rPr lang="en-US" b="0" dirty="0" err="1" smtClean="0"/>
              <a:t>bil</a:t>
            </a:r>
            <a:r>
              <a:rPr lang="en-US" b="0" dirty="0" smtClean="0"/>
              <a:t>)</a:t>
            </a:r>
            <a:r>
              <a:rPr lang="en-US" b="0" baseline="0" dirty="0" smtClean="0"/>
              <a:t> with a workforce of </a:t>
            </a:r>
            <a:r>
              <a:rPr lang="en-US" b="1" dirty="0" smtClean="0"/>
              <a:t>44,000 employees </a:t>
            </a:r>
            <a:r>
              <a:rPr lang="en-US" dirty="0" smtClean="0"/>
              <a:t>worldwide</a:t>
            </a:r>
            <a:r>
              <a:rPr lang="en-US" baseline="0" dirty="0" smtClean="0"/>
              <a:t>. Of this, 40,000 are from Malaysian &amp; Indonesian plantation. </a:t>
            </a:r>
            <a:r>
              <a:rPr lang="en-US" dirty="0" smtClean="0"/>
              <a:t> </a:t>
            </a:r>
            <a:endParaRPr lang="en-US" b="0" baseline="0" dirty="0" smtClean="0"/>
          </a:p>
          <a:p>
            <a:pPr defTabSz="649488">
              <a:defRPr/>
            </a:pPr>
            <a:endParaRPr lang="en-US" dirty="0" smtClean="0"/>
          </a:p>
          <a:p>
            <a:pPr defTabSz="649488">
              <a:defRPr/>
            </a:pPr>
            <a:endParaRPr lang="en-US" dirty="0" smtClean="0"/>
          </a:p>
          <a:p>
            <a:pPr marL="0" marR="0" indent="0" algn="l" defTabSz="649605" rtl="0" eaLnBrk="0" fontAlgn="base" latinLnBrk="0" hangingPunct="0">
              <a:lnSpc>
                <a:spcPct val="100000"/>
              </a:lnSpc>
              <a:spcBef>
                <a:spcPct val="30000"/>
              </a:spcBef>
              <a:spcAft>
                <a:spcPct val="0"/>
              </a:spcAft>
              <a:buClrTx/>
              <a:buSzTx/>
              <a:buFontTx/>
              <a:buNone/>
              <a:tabLst/>
              <a:defRPr/>
            </a:pPr>
            <a:r>
              <a:rPr lang="en-US" b="1" baseline="0" dirty="0" smtClean="0"/>
              <a:t>***** (For your own info)</a:t>
            </a:r>
          </a:p>
          <a:p>
            <a:pPr marL="0" marR="0" indent="0" algn="l" defTabSz="649605" rtl="0" eaLnBrk="0" fontAlgn="base" latinLnBrk="0" hangingPunct="0">
              <a:lnSpc>
                <a:spcPct val="100000"/>
              </a:lnSpc>
              <a:spcBef>
                <a:spcPct val="30000"/>
              </a:spcBef>
              <a:spcAft>
                <a:spcPct val="0"/>
              </a:spcAft>
              <a:buClrTx/>
              <a:buSzTx/>
              <a:buFontTx/>
              <a:buNone/>
              <a:tabLst/>
              <a:defRPr/>
            </a:pPr>
            <a:endParaRPr lang="en-US" b="1" baseline="0" dirty="0" smtClean="0"/>
          </a:p>
          <a:p>
            <a:pPr marL="0" marR="0" indent="0" algn="l" defTabSz="649605" rtl="0" eaLnBrk="0" fontAlgn="base" latinLnBrk="0" hangingPunct="0">
              <a:lnSpc>
                <a:spcPct val="100000"/>
              </a:lnSpc>
              <a:spcBef>
                <a:spcPct val="30000"/>
              </a:spcBef>
              <a:spcAft>
                <a:spcPct val="0"/>
              </a:spcAft>
              <a:buClrTx/>
              <a:buSzTx/>
              <a:buFontTx/>
              <a:buNone/>
              <a:tabLst/>
              <a:defRPr/>
            </a:pPr>
            <a:endParaRPr lang="en-US" b="1" baseline="0" dirty="0" smtClean="0"/>
          </a:p>
          <a:p>
            <a:pPr marL="0" marR="0" indent="0" algn="l" defTabSz="649605" rtl="0" eaLnBrk="0" fontAlgn="base" latinLnBrk="0" hangingPunct="0">
              <a:lnSpc>
                <a:spcPct val="100000"/>
              </a:lnSpc>
              <a:spcBef>
                <a:spcPct val="30000"/>
              </a:spcBef>
              <a:spcAft>
                <a:spcPct val="0"/>
              </a:spcAft>
              <a:buClrTx/>
              <a:buSzTx/>
              <a:buFontTx/>
              <a:buNone/>
              <a:tabLst/>
              <a:defRPr/>
            </a:pPr>
            <a:r>
              <a:rPr lang="en-US" b="1" baseline="0" dirty="0" smtClean="0"/>
              <a:t>Year 2014/2015</a:t>
            </a:r>
          </a:p>
          <a:p>
            <a:pPr marL="561213" marR="0" lvl="1" indent="-171450" algn="l" defTabSz="649605" rtl="0" eaLnBrk="0" fontAlgn="base" latinLnBrk="0" hangingPunct="0">
              <a:lnSpc>
                <a:spcPct val="100000"/>
              </a:lnSpc>
              <a:spcBef>
                <a:spcPct val="30000"/>
              </a:spcBef>
              <a:spcAft>
                <a:spcPct val="0"/>
              </a:spcAft>
              <a:buClrTx/>
              <a:buSzTx/>
              <a:buFont typeface="Arial" pitchFamily="34" charset="0"/>
              <a:buChar char="•"/>
              <a:tabLst/>
              <a:defRPr/>
            </a:pPr>
            <a:r>
              <a:rPr lang="en-US" b="1" baseline="0" dirty="0" smtClean="0"/>
              <a:t>	</a:t>
            </a:r>
            <a:r>
              <a:rPr lang="en-US" b="1" dirty="0" smtClean="0"/>
              <a:t>Group Revenue	: RM 13.65bil (USD 3.71bil)</a:t>
            </a:r>
          </a:p>
          <a:p>
            <a:pPr marL="389763" marR="0" lvl="1" indent="0" algn="l" defTabSz="649605" rtl="0" eaLnBrk="0" fontAlgn="base" latinLnBrk="0" hangingPunct="0">
              <a:lnSpc>
                <a:spcPct val="100000"/>
              </a:lnSpc>
              <a:spcBef>
                <a:spcPct val="30000"/>
              </a:spcBef>
              <a:spcAft>
                <a:spcPct val="0"/>
              </a:spcAft>
              <a:buClrTx/>
              <a:buSzTx/>
              <a:buFont typeface="Arial" pitchFamily="34" charset="0"/>
              <a:buNone/>
              <a:tabLst/>
              <a:defRPr/>
            </a:pPr>
            <a:r>
              <a:rPr lang="en-US" b="1" dirty="0" smtClean="0"/>
              <a:t>		</a:t>
            </a:r>
            <a:r>
              <a:rPr lang="en-US" b="0" dirty="0" smtClean="0"/>
              <a:t>Plantations	: RM</a:t>
            </a:r>
            <a:r>
              <a:rPr lang="en-US" b="0" baseline="0" dirty="0" smtClean="0"/>
              <a:t> </a:t>
            </a:r>
            <a:r>
              <a:rPr lang="en-US" b="0" baseline="0" dirty="0" err="1" smtClean="0"/>
              <a:t>bil</a:t>
            </a:r>
            <a:r>
              <a:rPr lang="en-US" b="0" baseline="0" dirty="0" smtClean="0"/>
              <a:t> (USD </a:t>
            </a:r>
            <a:r>
              <a:rPr lang="en-US" b="0" baseline="0" dirty="0" err="1" smtClean="0"/>
              <a:t>bil</a:t>
            </a:r>
            <a:r>
              <a:rPr lang="en-US" b="0" baseline="0" dirty="0" smtClean="0"/>
              <a:t>)</a:t>
            </a:r>
          </a:p>
          <a:p>
            <a:pPr marL="389763" marR="0" lvl="1" indent="0" algn="l" defTabSz="649605" rtl="0" eaLnBrk="0" fontAlgn="base" latinLnBrk="0" hangingPunct="0">
              <a:lnSpc>
                <a:spcPct val="100000"/>
              </a:lnSpc>
              <a:spcBef>
                <a:spcPct val="30000"/>
              </a:spcBef>
              <a:spcAft>
                <a:spcPct val="0"/>
              </a:spcAft>
              <a:buClrTx/>
              <a:buSzTx/>
              <a:buFont typeface="Arial" pitchFamily="34" charset="0"/>
              <a:buNone/>
              <a:tabLst/>
              <a:defRPr/>
            </a:pPr>
            <a:r>
              <a:rPr lang="en-US" b="0" baseline="0" dirty="0" smtClean="0"/>
              <a:t>		</a:t>
            </a:r>
            <a:r>
              <a:rPr lang="en-US" b="0" dirty="0" smtClean="0"/>
              <a:t>Manufacturing	:</a:t>
            </a:r>
            <a:r>
              <a:rPr lang="en-US" b="0" baseline="0" dirty="0" smtClean="0"/>
              <a:t> RM </a:t>
            </a:r>
            <a:r>
              <a:rPr lang="en-US" b="0" baseline="0" dirty="0" err="1" smtClean="0"/>
              <a:t>bil</a:t>
            </a:r>
            <a:r>
              <a:rPr lang="en-US" b="0" baseline="0" dirty="0" smtClean="0"/>
              <a:t> (USD </a:t>
            </a:r>
            <a:r>
              <a:rPr lang="en-US" b="0" baseline="0" dirty="0" err="1" smtClean="0"/>
              <a:t>bil</a:t>
            </a:r>
            <a:r>
              <a:rPr lang="en-US" b="0" baseline="0" dirty="0" smtClean="0"/>
              <a:t>)</a:t>
            </a:r>
          </a:p>
          <a:p>
            <a:pPr marL="389763" marR="0" lvl="1" indent="0" algn="l" defTabSz="649605" rtl="0" eaLnBrk="0" fontAlgn="base" latinLnBrk="0" hangingPunct="0">
              <a:lnSpc>
                <a:spcPct val="100000"/>
              </a:lnSpc>
              <a:spcBef>
                <a:spcPct val="30000"/>
              </a:spcBef>
              <a:spcAft>
                <a:spcPct val="0"/>
              </a:spcAft>
              <a:buClrTx/>
              <a:buSzTx/>
              <a:buFont typeface="Arial" pitchFamily="34" charset="0"/>
              <a:buNone/>
              <a:tabLst/>
              <a:defRPr/>
            </a:pPr>
            <a:r>
              <a:rPr lang="en-US" b="0" baseline="0" dirty="0" smtClean="0"/>
              <a:t>		Property		: RM mil (USD mil)</a:t>
            </a:r>
          </a:p>
          <a:p>
            <a:pPr marL="389763" marR="0" lvl="1" indent="0" algn="l" defTabSz="649605" rtl="0" eaLnBrk="0" fontAlgn="base" latinLnBrk="0" hangingPunct="0">
              <a:lnSpc>
                <a:spcPct val="100000"/>
              </a:lnSpc>
              <a:spcBef>
                <a:spcPct val="30000"/>
              </a:spcBef>
              <a:spcAft>
                <a:spcPct val="0"/>
              </a:spcAft>
              <a:buClrTx/>
              <a:buSzTx/>
              <a:buFont typeface="Arial" pitchFamily="34" charset="0"/>
              <a:buNone/>
              <a:tabLst/>
              <a:defRPr/>
            </a:pPr>
            <a:r>
              <a:rPr lang="en-US" b="0" baseline="0" dirty="0" smtClean="0"/>
              <a:t>		Other		: RM mil (USD mil)</a:t>
            </a:r>
            <a:endParaRPr lang="en-US" b="1" baseline="0" dirty="0" smtClean="0"/>
          </a:p>
          <a:p>
            <a:endParaRPr lang="en-US" b="1" baseline="0" dirty="0" smtClean="0"/>
          </a:p>
          <a:p>
            <a:pPr marL="561213" lvl="1" indent="-171450">
              <a:buFont typeface="Arial" pitchFamily="34" charset="0"/>
              <a:buChar char="•"/>
            </a:pPr>
            <a:r>
              <a:rPr lang="en-US" sz="1000" b="1" kern="1200" dirty="0" smtClean="0">
                <a:solidFill>
                  <a:schemeClr val="tx1"/>
                </a:solidFill>
                <a:latin typeface="Times New Roman" pitchFamily="18" charset="0"/>
                <a:ea typeface="+mn-ea"/>
                <a:cs typeface="+mn-cs"/>
              </a:rPr>
              <a:t>Total Employees	: 44,000 </a:t>
            </a:r>
          </a:p>
          <a:p>
            <a:pPr lvl="3"/>
            <a:r>
              <a:rPr lang="fr-FR" sz="1000" kern="1200" dirty="0" smtClean="0">
                <a:solidFill>
                  <a:schemeClr val="tx1"/>
                </a:solidFill>
                <a:latin typeface="Times New Roman" pitchFamily="18" charset="0"/>
                <a:ea typeface="+mn-ea"/>
                <a:cs typeface="+mn-cs"/>
              </a:rPr>
              <a:t>Plantation (M’</a:t>
            </a:r>
            <a:r>
              <a:rPr lang="fr-FR" sz="1000" kern="1200" dirty="0" err="1" smtClean="0">
                <a:solidFill>
                  <a:schemeClr val="tx1"/>
                </a:solidFill>
                <a:latin typeface="Times New Roman" pitchFamily="18" charset="0"/>
                <a:ea typeface="+mn-ea"/>
                <a:cs typeface="+mn-cs"/>
              </a:rPr>
              <a:t>sie</a:t>
            </a:r>
            <a:r>
              <a:rPr lang="fr-FR" sz="1000" kern="1200" dirty="0" smtClean="0">
                <a:solidFill>
                  <a:schemeClr val="tx1"/>
                </a:solidFill>
                <a:latin typeface="Times New Roman" pitchFamily="18" charset="0"/>
                <a:ea typeface="+mn-ea"/>
                <a:cs typeface="+mn-cs"/>
              </a:rPr>
              <a:t> &amp; </a:t>
            </a:r>
            <a:r>
              <a:rPr lang="fr-FR" sz="1000" kern="1200" dirty="0" err="1" smtClean="0">
                <a:solidFill>
                  <a:schemeClr val="tx1"/>
                </a:solidFill>
                <a:latin typeface="Times New Roman" pitchFamily="18" charset="0"/>
                <a:ea typeface="+mn-ea"/>
                <a:cs typeface="+mn-cs"/>
              </a:rPr>
              <a:t>Indonesia</a:t>
            </a:r>
            <a:r>
              <a:rPr lang="fr-FR" sz="1000" kern="1200" dirty="0" smtClean="0">
                <a:solidFill>
                  <a:schemeClr val="tx1"/>
                </a:solidFill>
                <a:latin typeface="Times New Roman" pitchFamily="18" charset="0"/>
                <a:ea typeface="+mn-ea"/>
                <a:cs typeface="+mn-cs"/>
              </a:rPr>
              <a:t>)	: ~40,000</a:t>
            </a:r>
          </a:p>
          <a:p>
            <a:pPr lvl="3"/>
            <a:r>
              <a:rPr lang="en-US" sz="1000" kern="1200" dirty="0" smtClean="0">
                <a:solidFill>
                  <a:schemeClr val="tx1"/>
                </a:solidFill>
                <a:latin typeface="Times New Roman" pitchFamily="18" charset="0"/>
                <a:ea typeface="+mn-ea"/>
                <a:cs typeface="+mn-cs"/>
              </a:rPr>
              <a:t>Manufacturing		: ~3000 (</a:t>
            </a:r>
            <a:r>
              <a:rPr lang="en-MY" sz="1000" kern="1200" dirty="0" smtClean="0">
                <a:solidFill>
                  <a:schemeClr val="tx1"/>
                </a:solidFill>
                <a:effectLst/>
                <a:latin typeface="Times New Roman" pitchFamily="18" charset="0"/>
                <a:ea typeface="+mn-ea"/>
                <a:cs typeface="+mn-cs"/>
              </a:rPr>
              <a:t>includes foreign-based company)</a:t>
            </a:r>
            <a:endParaRPr lang="en-US" sz="1000" kern="1200" dirty="0" smtClean="0">
              <a:solidFill>
                <a:schemeClr val="tx1"/>
              </a:solidFill>
              <a:latin typeface="Times New Roman" pitchFamily="18" charset="0"/>
              <a:ea typeface="+mn-ea"/>
              <a:cs typeface="+mn-cs"/>
            </a:endParaRPr>
          </a:p>
          <a:p>
            <a:pPr lvl="3"/>
            <a:r>
              <a:rPr lang="en-US" sz="1000" kern="1200" dirty="0" smtClean="0">
                <a:solidFill>
                  <a:schemeClr val="tx1"/>
                </a:solidFill>
                <a:latin typeface="Times New Roman" pitchFamily="18" charset="0"/>
                <a:ea typeface="+mn-ea"/>
                <a:cs typeface="+mn-cs"/>
              </a:rPr>
              <a:t>Others			: ~1000 (including Liberia Plantation)</a:t>
            </a:r>
          </a:p>
          <a:p>
            <a:pPr lvl="3"/>
            <a:endParaRPr lang="en-US" b="1" baseline="0" dirty="0" smtClean="0"/>
          </a:p>
          <a:p>
            <a:pPr marL="0" marR="0" indent="0" algn="l" defTabSz="649605" rtl="0" eaLnBrk="0" fontAlgn="base" latinLnBrk="0" hangingPunct="0">
              <a:lnSpc>
                <a:spcPct val="100000"/>
              </a:lnSpc>
              <a:spcBef>
                <a:spcPct val="30000"/>
              </a:spcBef>
              <a:spcAft>
                <a:spcPct val="0"/>
              </a:spcAft>
              <a:buClrTx/>
              <a:buSzTx/>
              <a:buFontTx/>
              <a:buNone/>
              <a:tabLst/>
              <a:defRPr/>
            </a:pPr>
            <a:endParaRPr lang="en-US" b="1" baseline="0" dirty="0" smtClean="0"/>
          </a:p>
          <a:p>
            <a:pPr marL="0" marR="0" indent="0" algn="l" defTabSz="649605" rtl="0" eaLnBrk="0" fontAlgn="base" latinLnBrk="0" hangingPunct="0">
              <a:lnSpc>
                <a:spcPct val="100000"/>
              </a:lnSpc>
              <a:spcBef>
                <a:spcPct val="30000"/>
              </a:spcBef>
              <a:spcAft>
                <a:spcPct val="0"/>
              </a:spcAft>
              <a:buClrTx/>
              <a:buSzTx/>
              <a:buFontTx/>
              <a:buNone/>
              <a:tabLst/>
              <a:defRPr/>
            </a:pPr>
            <a:r>
              <a:rPr lang="en-US" b="1" baseline="0" dirty="0" smtClean="0"/>
              <a:t>Year 2013/2014</a:t>
            </a:r>
          </a:p>
          <a:p>
            <a:pPr marL="561213" marR="0" lvl="1" indent="-171450" algn="l" defTabSz="649605" rtl="0" eaLnBrk="0" fontAlgn="base" latinLnBrk="0" hangingPunct="0">
              <a:lnSpc>
                <a:spcPct val="100000"/>
              </a:lnSpc>
              <a:spcBef>
                <a:spcPct val="30000"/>
              </a:spcBef>
              <a:spcAft>
                <a:spcPct val="0"/>
              </a:spcAft>
              <a:buClrTx/>
              <a:buSzTx/>
              <a:buFont typeface="Arial" pitchFamily="34" charset="0"/>
              <a:buChar char="•"/>
              <a:tabLst/>
              <a:defRPr/>
            </a:pPr>
            <a:r>
              <a:rPr lang="en-US" b="1" baseline="0" dirty="0" smtClean="0"/>
              <a:t>	</a:t>
            </a:r>
            <a:r>
              <a:rPr lang="en-US" b="1" dirty="0" smtClean="0"/>
              <a:t>Group Revenue	: RM 11.13bil (USD 3.38bil)</a:t>
            </a:r>
          </a:p>
          <a:p>
            <a:pPr defTabSz="649488">
              <a:defRPr/>
            </a:pPr>
            <a:endParaRPr lang="en-US" dirty="0" smtClean="0"/>
          </a:p>
        </p:txBody>
      </p:sp>
    </p:spTree>
    <p:extLst>
      <p:ext uri="{BB962C8B-B14F-4D97-AF65-F5344CB8AC3E}">
        <p14:creationId xmlns:p14="http://schemas.microsoft.com/office/powerpoint/2010/main" val="4172954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746125"/>
            <a:ext cx="6618288" cy="3725863"/>
          </a:xfrm>
          <a:prstGeom prst="rect">
            <a:avLst/>
          </a:prstGeom>
          <a:noFill/>
          <a:ln w="12700">
            <a:solidFill>
              <a:prstClr val="black"/>
            </a:solidFill>
          </a:ln>
        </p:spPr>
      </p:sp>
      <p:sp>
        <p:nvSpPr>
          <p:cNvPr id="3" name="Notes Placeholder 2"/>
          <p:cNvSpPr>
            <a:spLocks noGrp="1"/>
          </p:cNvSpPr>
          <p:nvPr>
            <p:ph type="body" idx="1"/>
          </p:nvPr>
        </p:nvSpPr>
        <p:spPr>
          <a:xfrm>
            <a:off x="681038" y="4721229"/>
            <a:ext cx="5443537" cy="4471989"/>
          </a:xfrm>
          <a:prstGeom prst="rect">
            <a:avLst/>
          </a:prstGeom>
        </p:spPr>
        <p:txBody>
          <a:bodyPr lIns="91423" tIns="45712" rIns="91423" bIns="45712">
            <a:normAutofit/>
          </a:bodyPr>
          <a:lstStyle/>
          <a:p>
            <a:pPr defTabSz="649488">
              <a:defRPr/>
            </a:pPr>
            <a:r>
              <a:rPr lang="en-US" b="1" dirty="0" smtClean="0"/>
              <a:t>Message:</a:t>
            </a:r>
          </a:p>
          <a:p>
            <a:pPr defTabSz="649488">
              <a:defRPr/>
            </a:pPr>
            <a:r>
              <a:rPr lang="en-US" b="0" dirty="0" smtClean="0"/>
              <a:t>To show that KLK OLEO is capable to meet the market</a:t>
            </a:r>
            <a:r>
              <a:rPr lang="en-US" b="0" baseline="0" dirty="0" smtClean="0"/>
              <a:t> demand with consistent supply from its multiple supply sites</a:t>
            </a:r>
            <a:endParaRPr lang="en-US" b="0" dirty="0" smtClean="0"/>
          </a:p>
          <a:p>
            <a:pPr defTabSz="649488">
              <a:defRPr/>
            </a:pPr>
            <a:endParaRPr lang="en-US" b="1" dirty="0" smtClean="0"/>
          </a:p>
          <a:p>
            <a:pPr defTabSz="649488">
              <a:defRPr/>
            </a:pPr>
            <a:r>
              <a:rPr lang="en-US" b="1" dirty="0" smtClean="0"/>
              <a:t>Image:</a:t>
            </a:r>
          </a:p>
          <a:p>
            <a:pPr defTabSz="649488">
              <a:defRPr/>
            </a:pPr>
            <a:r>
              <a:rPr lang="en-US" b="0" dirty="0" smtClean="0"/>
              <a:t>To</a:t>
            </a:r>
            <a:r>
              <a:rPr lang="en-US" b="0" baseline="0" dirty="0" smtClean="0"/>
              <a:t> give real visual of all KLK OLEO manufacturing facilities. </a:t>
            </a:r>
          </a:p>
          <a:p>
            <a:pPr defTabSz="649488">
              <a:defRPr/>
            </a:pPr>
            <a:endParaRPr lang="en-US" b="1" baseline="0" dirty="0" smtClean="0"/>
          </a:p>
          <a:p>
            <a:pPr defTabSz="649488">
              <a:defRPr/>
            </a:pPr>
            <a:r>
              <a:rPr lang="en-US" b="1" baseline="0" dirty="0" smtClean="0"/>
              <a:t>Caption:</a:t>
            </a:r>
          </a:p>
          <a:p>
            <a:pPr defTabSz="649488">
              <a:defRPr/>
            </a:pPr>
            <a:r>
              <a:rPr lang="en-US" b="0" baseline="0" dirty="0" smtClean="0"/>
              <a:t>Plant name by country</a:t>
            </a:r>
          </a:p>
          <a:p>
            <a:pPr defTabSz="649488">
              <a:defRPr/>
            </a:pPr>
            <a:r>
              <a:rPr lang="en-US" b="0" baseline="0" dirty="0" smtClean="0"/>
              <a:t>	</a:t>
            </a:r>
            <a:r>
              <a:rPr lang="en-US" b="1" baseline="0" dirty="0" smtClean="0"/>
              <a:t>Special Note: </a:t>
            </a:r>
          </a:p>
          <a:p>
            <a:pPr lvl="1" defTabSz="649488">
              <a:defRPr/>
            </a:pPr>
            <a:r>
              <a:rPr lang="en-US" b="0" baseline="0" dirty="0" smtClean="0"/>
              <a:t>	“KLK Emmerich (Dusseldorf site)” is name given for newly acquired </a:t>
            </a:r>
            <a:r>
              <a:rPr lang="en-US" b="1" baseline="0" dirty="0" smtClean="0"/>
              <a:t>Emery Oleochemical GmbH Plant</a:t>
            </a:r>
            <a:endParaRPr lang="en-US" b="1" dirty="0" smtClean="0"/>
          </a:p>
          <a:p>
            <a:pPr defTabSz="649488">
              <a:defRPr/>
            </a:pPr>
            <a:endParaRPr lang="en-US" b="1" dirty="0" smtClean="0"/>
          </a:p>
          <a:p>
            <a:pPr defTabSz="649488">
              <a:defRPr/>
            </a:pPr>
            <a:r>
              <a:rPr lang="en-US" b="1" dirty="0" smtClean="0"/>
              <a:t>Script:</a:t>
            </a:r>
          </a:p>
          <a:p>
            <a:pPr defTabSz="642938"/>
            <a:r>
              <a:rPr lang="en-US" dirty="0" smtClean="0"/>
              <a:t>Our products are produced from 14 manufacturing sites in locations like Malaysia, Indonesia, China, Switzerland, Germany, Netherlands, Belgium and Switzerland as shown in this slide.</a:t>
            </a:r>
          </a:p>
          <a:p>
            <a:endParaRPr lang="en-US" baseline="0" dirty="0" smtClean="0"/>
          </a:p>
          <a:p>
            <a:pPr defTabSz="642938"/>
            <a:r>
              <a:rPr lang="en-US" dirty="0" smtClean="0"/>
              <a:t>With our multiple supply sites from Malaysia, China &amp; Europe, we believe we can </a:t>
            </a:r>
            <a:r>
              <a:rPr lang="en-US" b="1" dirty="0" smtClean="0"/>
              <a:t>consistently supply to meet the market demand</a:t>
            </a:r>
            <a:r>
              <a:rPr lang="en-US" dirty="0" smtClean="0"/>
              <a:t>.</a:t>
            </a:r>
          </a:p>
          <a:p>
            <a:endParaRPr lang="en-US" baseline="0" dirty="0" smtClean="0"/>
          </a:p>
          <a:p>
            <a:pPr lvl="2"/>
            <a:r>
              <a:rPr lang="en-US" sz="1000" b="1" kern="1200" dirty="0" smtClean="0">
                <a:solidFill>
                  <a:schemeClr val="tx1"/>
                </a:solidFill>
                <a:effectLst/>
                <a:latin typeface="Times New Roman" pitchFamily="18" charset="0"/>
                <a:ea typeface="+mn-ea"/>
                <a:cs typeface="+mn-cs"/>
              </a:rPr>
              <a:t>Special Note</a:t>
            </a:r>
            <a:endParaRPr lang="en-US" sz="1000" b="1" kern="1200" baseline="0" dirty="0" smtClean="0">
              <a:solidFill>
                <a:schemeClr val="tx1"/>
              </a:solidFill>
              <a:effectLst/>
              <a:latin typeface="Times New Roman" pitchFamily="18" charset="0"/>
              <a:ea typeface="+mn-ea"/>
              <a:cs typeface="+mn-cs"/>
            </a:endParaRPr>
          </a:p>
          <a:p>
            <a:pPr lvl="2"/>
            <a:r>
              <a:rPr lang="en-US" sz="1000" kern="1200" dirty="0" smtClean="0">
                <a:solidFill>
                  <a:schemeClr val="tx1"/>
                </a:solidFill>
                <a:effectLst/>
                <a:latin typeface="Times New Roman" pitchFamily="18" charset="0"/>
                <a:ea typeface="+mn-ea"/>
                <a:cs typeface="+mn-cs"/>
              </a:rPr>
              <a:t>On 26 May 2015,  KLK Emmerich GmbH, has entered into a conditional Asset Purchase Agreement (“APA”) to acquire </a:t>
            </a:r>
            <a:r>
              <a:rPr lang="en-US" sz="1000" b="1" kern="1200" dirty="0" smtClean="0">
                <a:solidFill>
                  <a:schemeClr val="tx1"/>
                </a:solidFill>
                <a:effectLst/>
                <a:latin typeface="Times New Roman" pitchFamily="18" charset="0"/>
                <a:ea typeface="+mn-ea"/>
                <a:cs typeface="+mn-cs"/>
              </a:rPr>
              <a:t>Emery GmbH’s </a:t>
            </a:r>
            <a:r>
              <a:rPr lang="en-US" sz="1000" kern="1200" dirty="0" smtClean="0">
                <a:solidFill>
                  <a:schemeClr val="tx1"/>
                </a:solidFill>
                <a:effectLst/>
                <a:latin typeface="Times New Roman" pitchFamily="18" charset="0"/>
                <a:ea typeface="+mn-ea"/>
                <a:cs typeface="+mn-cs"/>
              </a:rPr>
              <a:t>plant,</a:t>
            </a:r>
            <a:r>
              <a:rPr lang="en-US" sz="1000" kern="1200" baseline="0" dirty="0" smtClean="0">
                <a:solidFill>
                  <a:schemeClr val="tx1"/>
                </a:solidFill>
                <a:effectLst/>
                <a:latin typeface="Times New Roman" pitchFamily="18" charset="0"/>
                <a:ea typeface="+mn-ea"/>
                <a:cs typeface="+mn-cs"/>
              </a:rPr>
              <a:t> where it will </a:t>
            </a:r>
            <a:r>
              <a:rPr lang="en-US" sz="1000" kern="1200" dirty="0" smtClean="0">
                <a:solidFill>
                  <a:schemeClr val="tx1"/>
                </a:solidFill>
                <a:effectLst/>
                <a:latin typeface="Times New Roman" pitchFamily="18" charset="0"/>
                <a:ea typeface="+mn-ea"/>
                <a:cs typeface="+mn-cs"/>
              </a:rPr>
              <a:t>complement KLK Group’s existing fatty acids and glycerine business and will enable it to diversify into the tallow-based market. Besides, KLK will also acquire both the production know-how and trade name for Triacetin products to enhance KLK’s worldwide presence and positioning.</a:t>
            </a:r>
          </a:p>
          <a:p>
            <a:pPr marL="0" marR="0" indent="0" algn="l" defTabSz="649605" rtl="0" eaLnBrk="0" fontAlgn="base" latinLnBrk="0" hangingPunct="0">
              <a:lnSpc>
                <a:spcPct val="100000"/>
              </a:lnSpc>
              <a:spcBef>
                <a:spcPct val="30000"/>
              </a:spcBef>
              <a:spcAft>
                <a:spcPct val="0"/>
              </a:spcAft>
              <a:buClrTx/>
              <a:buSzTx/>
              <a:buFontTx/>
              <a:buNone/>
              <a:tabLst/>
              <a:defRPr/>
            </a:pPr>
            <a:endParaRPr lang="en-US" sz="1000" kern="1200" baseline="0" dirty="0" smtClean="0">
              <a:solidFill>
                <a:schemeClr val="tx1"/>
              </a:solidFill>
              <a:effectLst/>
              <a:latin typeface="Times New Roman" pitchFamily="18" charset="0"/>
              <a:ea typeface="+mn-ea"/>
              <a:cs typeface="+mn-cs"/>
            </a:endParaRPr>
          </a:p>
          <a:p>
            <a:endParaRPr lang="en-US" sz="1000" kern="1200" baseline="0" dirty="0" smtClean="0">
              <a:solidFill>
                <a:schemeClr val="tx1"/>
              </a:solidFill>
              <a:effectLst/>
              <a:latin typeface="Times New Roman" pitchFamily="18" charset="0"/>
              <a:ea typeface="+mn-ea"/>
              <a:cs typeface="+mn-cs"/>
            </a:endParaRPr>
          </a:p>
          <a:p>
            <a:endParaRPr lang="en-US" sz="1000" kern="1200" baseline="0" dirty="0" smtClean="0">
              <a:solidFill>
                <a:schemeClr val="tx1"/>
              </a:solidFill>
              <a:effectLst/>
              <a:latin typeface="Times New Roman" pitchFamily="18" charset="0"/>
              <a:ea typeface="+mn-ea"/>
              <a:cs typeface="+mn-cs"/>
            </a:endParaRPr>
          </a:p>
          <a:p>
            <a:endParaRPr lang="en-US" sz="1000" kern="1200" baseline="0" dirty="0" smtClean="0">
              <a:solidFill>
                <a:schemeClr val="tx1"/>
              </a:solidFill>
              <a:effectLst/>
              <a:latin typeface="Times New Roman" pitchFamily="18" charset="0"/>
              <a:ea typeface="+mn-ea"/>
              <a:cs typeface="+mn-cs"/>
            </a:endParaRPr>
          </a:p>
          <a:p>
            <a:endParaRPr lang="en-US" baseline="0"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18287" cy="3725863"/>
          </a:xfrm>
          <a:prstGeom prst="rect">
            <a:avLst/>
          </a:prstGeom>
          <a:noFill/>
          <a:ln w="12700">
            <a:solidFill>
              <a:prstClr val="black"/>
            </a:solidFill>
          </a:ln>
        </p:spPr>
      </p:sp>
      <p:sp>
        <p:nvSpPr>
          <p:cNvPr id="3" name="Notes Placeholder 2"/>
          <p:cNvSpPr>
            <a:spLocks noGrp="1"/>
          </p:cNvSpPr>
          <p:nvPr>
            <p:ph type="body" idx="1"/>
          </p:nvPr>
        </p:nvSpPr>
        <p:spPr>
          <a:xfrm>
            <a:off x="681104" y="4721188"/>
            <a:ext cx="5444490" cy="4472703"/>
          </a:xfrm>
          <a:prstGeom prst="rect">
            <a:avLst/>
          </a:prstGeom>
        </p:spPr>
        <p:txBody>
          <a:bodyPr lIns="91094" tIns="45547" rIns="91094" bIns="45547">
            <a:normAutofit/>
          </a:bodyPr>
          <a:lstStyle/>
          <a:p>
            <a:r>
              <a:rPr lang="en-US" b="1" dirty="0" smtClean="0"/>
              <a:t>Message:</a:t>
            </a:r>
          </a:p>
          <a:p>
            <a:r>
              <a:rPr lang="en-US" b="0" dirty="0" smtClean="0"/>
              <a:t>This slide is</a:t>
            </a:r>
            <a:r>
              <a:rPr lang="en-US" b="0" baseline="0" dirty="0" smtClean="0"/>
              <a:t> at a glance to show how KLK OLEO can be part of our everyday lives, and KLK OLEO product beneficial to our life.  </a:t>
            </a:r>
            <a:endParaRPr lang="en-US" b="0" dirty="0" smtClean="0"/>
          </a:p>
          <a:p>
            <a:endParaRPr lang="en-US" b="1" dirty="0" smtClean="0"/>
          </a:p>
          <a:p>
            <a:r>
              <a:rPr lang="en-US" b="1" dirty="0" smtClean="0"/>
              <a:t>Image:</a:t>
            </a:r>
          </a:p>
          <a:p>
            <a:r>
              <a:rPr lang="en-US" b="0" dirty="0" smtClean="0"/>
              <a:t>E</a:t>
            </a:r>
            <a:r>
              <a:rPr lang="en-US" b="0" baseline="0" dirty="0" smtClean="0"/>
              <a:t>xamples of consumers product/industrial uses that may contain ingredient produced by KLK OLEO. </a:t>
            </a:r>
          </a:p>
          <a:p>
            <a:endParaRPr lang="en-US" b="0" baseline="0" dirty="0" smtClean="0"/>
          </a:p>
          <a:p>
            <a:r>
              <a:rPr lang="en-US" b="1" baseline="0" dirty="0" smtClean="0"/>
              <a:t>Caption:</a:t>
            </a:r>
          </a:p>
          <a:p>
            <a:r>
              <a:rPr lang="en-US" b="0" baseline="0" dirty="0" smtClean="0"/>
              <a:t>List of some of KLK OLEO Product Brand Name (but not all) and their functionality in end products. These brands include products produced from Malaysia, China &amp; Europe manufacturing facilities. Refer to note in last slide for detail about the respective brand. </a:t>
            </a:r>
            <a:endParaRPr lang="en-US" b="0" dirty="0" smtClean="0"/>
          </a:p>
          <a:p>
            <a:endParaRPr lang="en-US" b="0" dirty="0" smtClean="0"/>
          </a:p>
          <a:p>
            <a:r>
              <a:rPr lang="en-US" b="1" dirty="0" smtClean="0"/>
              <a:t>Script:</a:t>
            </a:r>
          </a:p>
          <a:p>
            <a:r>
              <a:rPr lang="en-US" dirty="0" smtClean="0"/>
              <a:t>The first thing in the morning from when we wake up and brush our teeth, take a shower, apply makeup, eat breakfast, did you know that we are actually using ingredients like sweetener, emulsifiers, foam booster, energy source in our personal care products?</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r>
              <a:rPr lang="en-US" dirty="0" smtClean="0"/>
              <a:t>From the moment we step out of the house to travel to work and school in our methods of transportation, we are using biodiesel as biofuel. When we reach the office, supplies like printer, computers and fax machines made from plastics, may also contain ingredients made from KLK OLEO products. </a:t>
            </a:r>
          </a:p>
          <a:p>
            <a:pPr>
              <a:spcBef>
                <a:spcPts val="0"/>
              </a:spcBef>
              <a:buClr>
                <a:schemeClr val="tx1"/>
              </a:buClr>
              <a:buSzPct val="90000"/>
              <a:tabLst>
                <a:tab pos="179350" algn="l"/>
                <a:tab pos="358700" algn="l"/>
                <a:tab pos="4611860" algn="l"/>
                <a:tab pos="4791210" algn="l"/>
              </a:tabLst>
            </a:pPr>
            <a:endParaRPr lang="en-US" dirty="0" smtClean="0">
              <a:solidFill>
                <a:schemeClr val="tx2"/>
              </a:solidFill>
            </a:endParaRPr>
          </a:p>
          <a:p>
            <a:pPr>
              <a:spcBef>
                <a:spcPct val="0"/>
              </a:spcBef>
              <a:buClr>
                <a:schemeClr val="tx1"/>
              </a:buClr>
              <a:buSzPct val="90000"/>
            </a:pPr>
            <a:r>
              <a:rPr lang="en-US" dirty="0" smtClean="0">
                <a:solidFill>
                  <a:schemeClr val="tx2"/>
                </a:solidFill>
              </a:rPr>
              <a:t>At night, the cleansing agent keeps our face clean;</a:t>
            </a:r>
            <a:r>
              <a:rPr lang="en-US" baseline="0" dirty="0" smtClean="0">
                <a:solidFill>
                  <a:schemeClr val="tx2"/>
                </a:solidFill>
              </a:rPr>
              <a:t> </a:t>
            </a:r>
            <a:r>
              <a:rPr lang="en-US" dirty="0" smtClean="0">
                <a:solidFill>
                  <a:schemeClr val="tx2"/>
                </a:solidFill>
              </a:rPr>
              <a:t>when we use body lotion to massage the day’s stress away, the products contain emollient </a:t>
            </a:r>
            <a:r>
              <a:rPr lang="en-US" dirty="0" smtClean="0"/>
              <a:t>to keep our skin moist.</a:t>
            </a:r>
          </a:p>
          <a:p>
            <a:pPr>
              <a:spcBef>
                <a:spcPts val="0"/>
              </a:spcBef>
              <a:buClr>
                <a:schemeClr val="tx1"/>
              </a:buClr>
              <a:buSzPct val="90000"/>
              <a:tabLst>
                <a:tab pos="179350" algn="l"/>
                <a:tab pos="358700" algn="l"/>
                <a:tab pos="4611860" algn="l"/>
                <a:tab pos="4791210" algn="l"/>
              </a:tabLst>
            </a:pPr>
            <a:endParaRPr lang="en-US" dirty="0" smtClean="0"/>
          </a:p>
          <a:p>
            <a:pPr>
              <a:spcBef>
                <a:spcPct val="0"/>
              </a:spcBef>
              <a:buClr>
                <a:schemeClr val="tx1"/>
              </a:buClr>
              <a:buSzPct val="90000"/>
            </a:pPr>
            <a:r>
              <a:rPr lang="en-US" dirty="0" smtClean="0"/>
              <a:t>As you can see, all the products mentioned contain ingredients from KLK OLEO to </a:t>
            </a:r>
            <a:r>
              <a:rPr lang="en-US" b="1" dirty="0" smtClean="0"/>
              <a:t>make us part of your everyday lives</a:t>
            </a:r>
            <a:r>
              <a:rPr lang="en-US" dirty="0" smtClean="0"/>
              <a:t>.</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 Title only">
    <p:spTree>
      <p:nvGrpSpPr>
        <p:cNvPr id="1" name=""/>
        <p:cNvGrpSpPr/>
        <p:nvPr/>
      </p:nvGrpSpPr>
      <p:grpSpPr>
        <a:xfrm>
          <a:off x="0" y="0"/>
          <a:ext cx="0" cy="0"/>
          <a:chOff x="0" y="0"/>
          <a:chExt cx="0" cy="0"/>
        </a:xfrm>
      </p:grpSpPr>
      <p:sp>
        <p:nvSpPr>
          <p:cNvPr id="24" name="Textplatzhalter 9"/>
          <p:cNvSpPr>
            <a:spLocks noGrp="1"/>
          </p:cNvSpPr>
          <p:nvPr>
            <p:ph type="body" sz="quarter" idx="13" hasCustomPrompt="1"/>
          </p:nvPr>
        </p:nvSpPr>
        <p:spPr>
          <a:xfrm>
            <a:off x="762000" y="4563650"/>
            <a:ext cx="1327218" cy="314615"/>
          </a:xfrm>
          <a:prstGeom prst="rect">
            <a:avLst/>
          </a:prstGeom>
        </p:spPr>
        <p:txBody>
          <a:bodyPr wrap="none" lIns="0" tIns="0" rIns="0" bIns="0"/>
          <a:lstStyle>
            <a:lvl1pPr marL="184114" indent="-184114">
              <a:lnSpc>
                <a:spcPct val="100000"/>
              </a:lnSpc>
              <a:buFont typeface="Arial" pitchFamily="34" charset="0"/>
              <a:buNone/>
              <a:defRPr sz="1200" baseline="0">
                <a:solidFill>
                  <a:schemeClr val="accent5">
                    <a:lumMod val="65000"/>
                    <a:lumOff val="35000"/>
                  </a:schemeClr>
                </a:solidFill>
                <a:latin typeface="+mn-lt"/>
                <a:cs typeface="Arial" pitchFamily="34" charset="0"/>
              </a:defRPr>
            </a:lvl1pPr>
          </a:lstStyle>
          <a:p>
            <a:pPr lvl="0"/>
            <a:r>
              <a:rPr lang="en-GB" noProof="0" dirty="0" smtClean="0"/>
              <a:t>DD-MMM-YYYY</a:t>
            </a:r>
          </a:p>
        </p:txBody>
      </p:sp>
      <p:pic>
        <p:nvPicPr>
          <p:cNvPr id="6" name="Picture 5" descr="KLK OLEO logo.png"/>
          <p:cNvPicPr>
            <a:picLocks noChangeAspect="1"/>
          </p:cNvPicPr>
          <p:nvPr userDrawn="1"/>
        </p:nvPicPr>
        <p:blipFill>
          <a:blip r:embed="rId2" cstate="screen"/>
          <a:stretch>
            <a:fillRect/>
          </a:stretch>
        </p:blipFill>
        <p:spPr>
          <a:xfrm>
            <a:off x="6428095" y="434274"/>
            <a:ext cx="2077171" cy="738891"/>
          </a:xfrm>
          <a:prstGeom prst="rect">
            <a:avLst/>
          </a:prstGeom>
        </p:spPr>
      </p:pic>
      <p:sp>
        <p:nvSpPr>
          <p:cNvPr id="26" name="Title 25"/>
          <p:cNvSpPr>
            <a:spLocks noGrp="1"/>
          </p:cNvSpPr>
          <p:nvPr>
            <p:ph type="title" hasCustomPrompt="1"/>
          </p:nvPr>
        </p:nvSpPr>
        <p:spPr>
          <a:xfrm>
            <a:off x="762008" y="1865138"/>
            <a:ext cx="7619999" cy="627080"/>
          </a:xfrm>
          <a:prstGeom prst="rect">
            <a:avLst/>
          </a:prstGeom>
        </p:spPr>
        <p:txBody>
          <a:bodyPr lIns="0" rIns="0">
            <a:normAutofit/>
          </a:bodyPr>
          <a:lstStyle>
            <a:lvl1pPr algn="l">
              <a:defRPr sz="3200" baseline="0">
                <a:solidFill>
                  <a:schemeClr val="tx1"/>
                </a:solidFill>
              </a:defRPr>
            </a:lvl1pPr>
          </a:lstStyle>
          <a:p>
            <a:r>
              <a:rPr lang="en-US" dirty="0" smtClean="0"/>
              <a:t>Title, Calibri Bold, 28-32pt</a:t>
            </a:r>
            <a:endParaRPr lang="en-US" dirty="0"/>
          </a:p>
        </p:txBody>
      </p:sp>
      <p:sp>
        <p:nvSpPr>
          <p:cNvPr id="4" name="Text Placeholder 3"/>
          <p:cNvSpPr>
            <a:spLocks noGrp="1"/>
          </p:cNvSpPr>
          <p:nvPr>
            <p:ph type="body" sz="quarter" idx="14" hasCustomPrompt="1"/>
          </p:nvPr>
        </p:nvSpPr>
        <p:spPr>
          <a:xfrm>
            <a:off x="762000" y="2580951"/>
            <a:ext cx="7629525" cy="527815"/>
          </a:xfrm>
        </p:spPr>
        <p:txBody>
          <a:bodyPr/>
          <a:lstStyle>
            <a:lvl1pPr marL="0" indent="0">
              <a:buNone/>
              <a:defRPr baseline="0">
                <a:solidFill>
                  <a:srgbClr val="00643C"/>
                </a:solidFill>
              </a:defRPr>
            </a:lvl1pPr>
          </a:lstStyle>
          <a:p>
            <a:pPr lvl="0"/>
            <a:r>
              <a:rPr lang="en-US" dirty="0" smtClean="0"/>
              <a:t>Subtitle, Calibri, 24pt</a:t>
            </a:r>
            <a:endParaRPr lang="en-US" dirty="0"/>
          </a:p>
        </p:txBody>
      </p:sp>
    </p:spTree>
    <p:extLst>
      <p:ext uri="{BB962C8B-B14F-4D97-AF65-F5344CB8AC3E}">
        <p14:creationId xmlns:p14="http://schemas.microsoft.com/office/powerpoint/2010/main" val="1389076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71678"/>
            <a:ext cx="2133600" cy="274097"/>
          </a:xfrm>
          <a:prstGeom prst="rect">
            <a:avLst/>
          </a:prstGeom>
        </p:spPr>
        <p:txBody>
          <a:bodyPr/>
          <a:lstStyle>
            <a:lvl1pPr>
              <a:defRPr/>
            </a:lvl1pPr>
          </a:lstStyle>
          <a:p>
            <a:pPr>
              <a:defRPr/>
            </a:pPr>
            <a:fld id="{0FEB1FD6-E2FB-4BC3-ADC1-78115F7F3ABE}" type="datetime1">
              <a:rPr lang="en-US"/>
              <a:pPr>
                <a:defRPr/>
              </a:pPr>
              <a:t>9/15/2016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6BE0572-AACE-4379-8D43-9BE4738BD941}" type="slidenum">
              <a:rPr lang="en-US"/>
              <a:pPr>
                <a:defRPr/>
              </a:pPr>
              <a:t>‹#›</a:t>
            </a:fld>
            <a:endParaRPr lang="en-US"/>
          </a:p>
        </p:txBody>
      </p:sp>
    </p:spTree>
    <p:extLst>
      <p:ext uri="{BB962C8B-B14F-4D97-AF65-F5344CB8AC3E}">
        <p14:creationId xmlns:p14="http://schemas.microsoft.com/office/powerpoint/2010/main" val="2057479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page - Title only">
    <p:spTree>
      <p:nvGrpSpPr>
        <p:cNvPr id="1" name=""/>
        <p:cNvGrpSpPr/>
        <p:nvPr/>
      </p:nvGrpSpPr>
      <p:grpSpPr>
        <a:xfrm>
          <a:off x="0" y="0"/>
          <a:ext cx="0" cy="0"/>
          <a:chOff x="0" y="0"/>
          <a:chExt cx="0" cy="0"/>
        </a:xfrm>
      </p:grpSpPr>
      <p:sp>
        <p:nvSpPr>
          <p:cNvPr id="9" name="Picture Placeholder 5"/>
          <p:cNvSpPr>
            <a:spLocks noGrp="1"/>
          </p:cNvSpPr>
          <p:nvPr>
            <p:ph type="pic" sz="quarter" idx="12"/>
          </p:nvPr>
        </p:nvSpPr>
        <p:spPr>
          <a:xfrm>
            <a:off x="0" y="0"/>
            <a:ext cx="9144000" cy="5148263"/>
          </a:xfrm>
        </p:spPr>
        <p:txBody>
          <a:bodyPr/>
          <a:lstStyle>
            <a:lvl1pPr marL="0" indent="0">
              <a:buNone/>
              <a:defRPr/>
            </a:lvl1pPr>
          </a:lstStyle>
          <a:p>
            <a:r>
              <a:rPr lang="en-US" smtClean="0"/>
              <a:t>Drag picture to placeholder or click icon to add</a:t>
            </a:r>
            <a:endParaRPr lang="en-US" dirty="0"/>
          </a:p>
        </p:txBody>
      </p:sp>
      <p:sp>
        <p:nvSpPr>
          <p:cNvPr id="24" name="Textplatzhalter 9"/>
          <p:cNvSpPr>
            <a:spLocks noGrp="1"/>
          </p:cNvSpPr>
          <p:nvPr>
            <p:ph type="body" sz="quarter" idx="13" hasCustomPrompt="1"/>
          </p:nvPr>
        </p:nvSpPr>
        <p:spPr>
          <a:xfrm>
            <a:off x="762000" y="4563650"/>
            <a:ext cx="1327218" cy="314615"/>
          </a:xfrm>
          <a:prstGeom prst="rect">
            <a:avLst/>
          </a:prstGeom>
        </p:spPr>
        <p:txBody>
          <a:bodyPr wrap="none" lIns="0" tIns="0" rIns="0" bIns="0"/>
          <a:lstStyle>
            <a:lvl1pPr marL="184114" indent="-184114" algn="l">
              <a:lnSpc>
                <a:spcPct val="100000"/>
              </a:lnSpc>
              <a:buFont typeface="Arial" pitchFamily="34" charset="0"/>
              <a:buNone/>
              <a:defRPr sz="1200" baseline="0">
                <a:solidFill>
                  <a:schemeClr val="accent5">
                    <a:lumMod val="65000"/>
                    <a:lumOff val="35000"/>
                  </a:schemeClr>
                </a:solidFill>
                <a:latin typeface="+mn-lt"/>
                <a:cs typeface="Arial" pitchFamily="34" charset="0"/>
              </a:defRPr>
            </a:lvl1pPr>
          </a:lstStyle>
          <a:p>
            <a:pPr lvl="0"/>
            <a:r>
              <a:rPr lang="en-GB" noProof="0" dirty="0" smtClean="0"/>
              <a:t>DD-MMM-YYYY</a:t>
            </a:r>
          </a:p>
        </p:txBody>
      </p:sp>
      <p:sp>
        <p:nvSpPr>
          <p:cNvPr id="26" name="Title 25"/>
          <p:cNvSpPr>
            <a:spLocks noGrp="1"/>
          </p:cNvSpPr>
          <p:nvPr>
            <p:ph type="title" hasCustomPrompt="1"/>
          </p:nvPr>
        </p:nvSpPr>
        <p:spPr>
          <a:xfrm>
            <a:off x="762008" y="3226494"/>
            <a:ext cx="7619999" cy="627080"/>
          </a:xfrm>
          <a:prstGeom prst="rect">
            <a:avLst/>
          </a:prstGeom>
        </p:spPr>
        <p:txBody>
          <a:bodyPr lIns="0" rIns="0">
            <a:normAutofit/>
          </a:bodyPr>
          <a:lstStyle>
            <a:lvl1pPr marL="0" indent="0" algn="l">
              <a:defRPr sz="3200" baseline="0">
                <a:solidFill>
                  <a:schemeClr val="tx1"/>
                </a:solidFill>
              </a:defRPr>
            </a:lvl1pPr>
          </a:lstStyle>
          <a:p>
            <a:r>
              <a:rPr lang="en-US" dirty="0" smtClean="0"/>
              <a:t>Title, Calibri Bold, 28-32pt</a:t>
            </a:r>
            <a:endParaRPr lang="en-US" dirty="0"/>
          </a:p>
        </p:txBody>
      </p:sp>
      <p:pic>
        <p:nvPicPr>
          <p:cNvPr id="6" name="Picture 5" descr="KLK OLEO logo.png"/>
          <p:cNvPicPr>
            <a:picLocks noChangeAspect="1"/>
          </p:cNvPicPr>
          <p:nvPr userDrawn="1"/>
        </p:nvPicPr>
        <p:blipFill>
          <a:blip r:embed="rId2" cstate="screen"/>
          <a:stretch>
            <a:fillRect/>
          </a:stretch>
        </p:blipFill>
        <p:spPr>
          <a:xfrm>
            <a:off x="6428095" y="434274"/>
            <a:ext cx="2077171" cy="738891"/>
          </a:xfrm>
          <a:prstGeom prst="rect">
            <a:avLst/>
          </a:prstGeom>
        </p:spPr>
      </p:pic>
      <p:sp>
        <p:nvSpPr>
          <p:cNvPr id="4" name="Text Placeholder 3"/>
          <p:cNvSpPr>
            <a:spLocks noGrp="1"/>
          </p:cNvSpPr>
          <p:nvPr>
            <p:ph type="body" sz="quarter" idx="14" hasCustomPrompt="1"/>
          </p:nvPr>
        </p:nvSpPr>
        <p:spPr>
          <a:xfrm>
            <a:off x="762000" y="3942307"/>
            <a:ext cx="7629525" cy="527815"/>
          </a:xfrm>
        </p:spPr>
        <p:txBody>
          <a:bodyPr/>
          <a:lstStyle>
            <a:lvl1pPr marL="0" indent="0" algn="l">
              <a:buNone/>
              <a:defRPr baseline="0">
                <a:solidFill>
                  <a:srgbClr val="00643C"/>
                </a:solidFill>
              </a:defRPr>
            </a:lvl1pPr>
          </a:lstStyle>
          <a:p>
            <a:pPr lvl="0"/>
            <a:r>
              <a:rPr lang="en-US" dirty="0" smtClean="0"/>
              <a:t>Subtitle, Calibri, 24pt</a:t>
            </a:r>
            <a:endParaRPr lang="en-US" dirty="0"/>
          </a:p>
        </p:txBody>
      </p:sp>
    </p:spTree>
    <p:extLst>
      <p:ext uri="{BB962C8B-B14F-4D97-AF65-F5344CB8AC3E}">
        <p14:creationId xmlns:p14="http://schemas.microsoft.com/office/powerpoint/2010/main" val="1574443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page-Touching Lives">
    <p:spTree>
      <p:nvGrpSpPr>
        <p:cNvPr id="1" name=""/>
        <p:cNvGrpSpPr/>
        <p:nvPr/>
      </p:nvGrpSpPr>
      <p:grpSpPr>
        <a:xfrm>
          <a:off x="0" y="0"/>
          <a:ext cx="0" cy="0"/>
          <a:chOff x="0" y="0"/>
          <a:chExt cx="0" cy="0"/>
        </a:xfrm>
      </p:grpSpPr>
      <p:sp>
        <p:nvSpPr>
          <p:cNvPr id="24" name="Textplatzhalter 9"/>
          <p:cNvSpPr>
            <a:spLocks noGrp="1"/>
          </p:cNvSpPr>
          <p:nvPr>
            <p:ph type="body" sz="quarter" idx="13" hasCustomPrompt="1"/>
          </p:nvPr>
        </p:nvSpPr>
        <p:spPr>
          <a:xfrm>
            <a:off x="653983" y="4563650"/>
            <a:ext cx="1327218" cy="314615"/>
          </a:xfrm>
          <a:prstGeom prst="rect">
            <a:avLst/>
          </a:prstGeom>
        </p:spPr>
        <p:txBody>
          <a:bodyPr wrap="none" lIns="0" tIns="0" rIns="0" bIns="0"/>
          <a:lstStyle>
            <a:lvl1pPr marL="184114" indent="-184114">
              <a:lnSpc>
                <a:spcPct val="100000"/>
              </a:lnSpc>
              <a:buFont typeface="Arial" pitchFamily="34" charset="0"/>
              <a:buNone/>
              <a:defRPr sz="1200" baseline="0">
                <a:solidFill>
                  <a:schemeClr val="accent5">
                    <a:lumMod val="65000"/>
                    <a:lumOff val="35000"/>
                  </a:schemeClr>
                </a:solidFill>
                <a:latin typeface="+mn-lt"/>
                <a:cs typeface="Arial" pitchFamily="34" charset="0"/>
              </a:defRPr>
            </a:lvl1pPr>
          </a:lstStyle>
          <a:p>
            <a:pPr lvl="0"/>
            <a:r>
              <a:rPr lang="en-GB" noProof="0" dirty="0" smtClean="0"/>
              <a:t>DD-MMM-YYYY</a:t>
            </a:r>
          </a:p>
        </p:txBody>
      </p:sp>
      <p:pic>
        <p:nvPicPr>
          <p:cNvPr id="6" name="Picture 5" descr="KLK OLEO logo.png"/>
          <p:cNvPicPr>
            <a:picLocks noChangeAspect="1"/>
          </p:cNvPicPr>
          <p:nvPr userDrawn="1"/>
        </p:nvPicPr>
        <p:blipFill>
          <a:blip r:embed="rId2" cstate="screen"/>
          <a:stretch>
            <a:fillRect/>
          </a:stretch>
        </p:blipFill>
        <p:spPr>
          <a:xfrm>
            <a:off x="6428095" y="434274"/>
            <a:ext cx="2077171" cy="738891"/>
          </a:xfrm>
          <a:prstGeom prst="rect">
            <a:avLst/>
          </a:prstGeom>
        </p:spPr>
      </p:pic>
      <p:pic>
        <p:nvPicPr>
          <p:cNvPr id="7" name="Content Placeholder 4" descr="KLK OLEO-Touching Life-01.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14400" y="1485984"/>
            <a:ext cx="7315200" cy="2397018"/>
          </a:xfrm>
          <a:prstGeom prst="rect">
            <a:avLst/>
          </a:prstGeom>
        </p:spPr>
      </p:pic>
    </p:spTree>
    <p:extLst>
      <p:ext uri="{BB962C8B-B14F-4D97-AF65-F5344CB8AC3E}">
        <p14:creationId xmlns:p14="http://schemas.microsoft.com/office/powerpoint/2010/main" val="3027752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page 1">
    <p:spTree>
      <p:nvGrpSpPr>
        <p:cNvPr id="1" name=""/>
        <p:cNvGrpSpPr/>
        <p:nvPr/>
      </p:nvGrpSpPr>
      <p:grpSpPr>
        <a:xfrm>
          <a:off x="0" y="0"/>
          <a:ext cx="0" cy="0"/>
          <a:chOff x="0" y="0"/>
          <a:chExt cx="0" cy="0"/>
        </a:xfrm>
      </p:grpSpPr>
      <p:sp>
        <p:nvSpPr>
          <p:cNvPr id="13" name="Slide Number Placeholder 5"/>
          <p:cNvSpPr>
            <a:spLocks noGrp="1"/>
          </p:cNvSpPr>
          <p:nvPr>
            <p:ph type="sldNum" sz="quarter" idx="4"/>
          </p:nvPr>
        </p:nvSpPr>
        <p:spPr>
          <a:xfrm>
            <a:off x="6861950" y="4825173"/>
            <a:ext cx="2133600" cy="274097"/>
          </a:xfrm>
          <a:prstGeom prst="rect">
            <a:avLst/>
          </a:prstGeom>
        </p:spPr>
        <p:txBody>
          <a:bodyPr vert="horz" lIns="77942" tIns="38970" rIns="77942" bIns="38970" rtlCol="0" anchor="ctr"/>
          <a:lstStyle>
            <a:lvl1pPr algn="r">
              <a:defRPr sz="900">
                <a:solidFill>
                  <a:schemeClr val="tx1">
                    <a:tint val="75000"/>
                  </a:schemeClr>
                </a:solidFill>
              </a:defRPr>
            </a:lvl1pPr>
          </a:lstStyle>
          <a:p>
            <a:pPr>
              <a:buFont typeface="Wingdings" pitchFamily="2" charset="2"/>
              <a:buChar char="§"/>
            </a:pPr>
            <a:r>
              <a:rPr lang="en-US" smtClean="0"/>
              <a:t> </a:t>
            </a:r>
            <a:fld id="{B230CB18-FDB4-43BC-98BB-9D37715F5D0D}" type="slidenum">
              <a:rPr lang="en-US" smtClean="0"/>
              <a:pPr>
                <a:buFont typeface="Wingdings" pitchFamily="2" charset="2"/>
                <a:buChar char="§"/>
              </a:pPr>
              <a:t>‹#›</a:t>
            </a:fld>
            <a:endParaRPr lang="en-US" dirty="0"/>
          </a:p>
        </p:txBody>
      </p:sp>
      <p:sp>
        <p:nvSpPr>
          <p:cNvPr id="8" name="Footer Placeholder 4"/>
          <p:cNvSpPr>
            <a:spLocks noGrp="1"/>
          </p:cNvSpPr>
          <p:nvPr>
            <p:ph type="ftr" sz="quarter" idx="3"/>
          </p:nvPr>
        </p:nvSpPr>
        <p:spPr>
          <a:xfrm>
            <a:off x="455428" y="4825173"/>
            <a:ext cx="6272918" cy="274097"/>
          </a:xfrm>
          <a:prstGeom prst="rect">
            <a:avLst/>
          </a:prstGeom>
        </p:spPr>
        <p:txBody>
          <a:bodyPr vert="horz" lIns="77942" tIns="38970" rIns="77942" bIns="38970" rtlCol="0" anchor="ctr"/>
          <a:lstStyle>
            <a:lvl1pPr marL="194853" indent="-194853" algn="l">
              <a:buFont typeface="Wingdings" pitchFamily="2" charset="2"/>
              <a:buChar char="§"/>
              <a:defRPr sz="900">
                <a:solidFill>
                  <a:schemeClr val="tx1">
                    <a:tint val="75000"/>
                  </a:schemeClr>
                </a:solidFill>
              </a:defRPr>
            </a:lvl1pPr>
          </a:lstStyle>
          <a:p>
            <a:endParaRPr lang="en-US" dirty="0"/>
          </a:p>
        </p:txBody>
      </p:sp>
      <p:sp>
        <p:nvSpPr>
          <p:cNvPr id="9" name="Title Placeholder 1"/>
          <p:cNvSpPr>
            <a:spLocks noGrp="1"/>
          </p:cNvSpPr>
          <p:nvPr>
            <p:ph type="title" hasCustomPrompt="1"/>
          </p:nvPr>
        </p:nvSpPr>
        <p:spPr>
          <a:xfrm>
            <a:off x="457200" y="274185"/>
            <a:ext cx="8229600" cy="497711"/>
          </a:xfrm>
          <a:prstGeom prst="rect">
            <a:avLst/>
          </a:prstGeom>
        </p:spPr>
        <p:txBody>
          <a:bodyPr vert="horz" lIns="77942" tIns="38970" rIns="77942" bIns="38970" rtlCol="0" anchor="t">
            <a:noAutofit/>
          </a:bodyPr>
          <a:lstStyle>
            <a:lvl1pPr>
              <a:defRPr sz="2400"/>
            </a:lvl1pPr>
          </a:lstStyle>
          <a:p>
            <a:r>
              <a:rPr lang="en-US" dirty="0" smtClean="0"/>
              <a:t>Title, Calibri Bold, 24pt</a:t>
            </a:r>
            <a:endParaRPr lang="en-US" dirty="0"/>
          </a:p>
        </p:txBody>
      </p:sp>
      <p:sp>
        <p:nvSpPr>
          <p:cNvPr id="15" name="Text Placeholder 2"/>
          <p:cNvSpPr>
            <a:spLocks noGrp="1"/>
          </p:cNvSpPr>
          <p:nvPr>
            <p:ph idx="1" hasCustomPrompt="1"/>
          </p:nvPr>
        </p:nvSpPr>
        <p:spPr>
          <a:xfrm>
            <a:off x="457200" y="914400"/>
            <a:ext cx="8229600" cy="3674641"/>
          </a:xfrm>
          <a:prstGeom prst="rect">
            <a:avLst/>
          </a:prstGeom>
        </p:spPr>
        <p:txBody>
          <a:bodyPr vert="horz" lIns="77942" tIns="38970" rIns="77942" bIns="38970" rtlCol="0">
            <a:normAutofit/>
          </a:bodyPr>
          <a:lstStyle>
            <a:lvl1pPr>
              <a:defRPr sz="1800">
                <a:solidFill>
                  <a:schemeClr val="tx2"/>
                </a:solidFill>
                <a:latin typeface="+mn-lt"/>
              </a:defRPr>
            </a:lvl1pPr>
            <a:lvl2pPr indent="187059">
              <a:defRPr sz="1600" baseline="0">
                <a:latin typeface="+mn-lt"/>
              </a:defRPr>
            </a:lvl2pPr>
            <a:lvl3pPr marL="285750" indent="-285750">
              <a:buFont typeface="Arial"/>
              <a:buChar char="•"/>
              <a:defRPr>
                <a:latin typeface="+mn-lt"/>
              </a:defRPr>
            </a:lvl3pPr>
            <a:lvl4pPr marL="720725" indent="-173038">
              <a:buClr>
                <a:schemeClr val="tx1"/>
              </a:buClr>
              <a:buFont typeface="Wingdings" charset="2"/>
              <a:buChar char="§"/>
              <a:tabLst>
                <a:tab pos="447675" algn="l"/>
                <a:tab pos="985838" algn="l"/>
              </a:tabLst>
              <a:defRPr sz="1600">
                <a:latin typeface="+mn-lt"/>
              </a:defRPr>
            </a:lvl4pPr>
            <a:lvl5pPr marL="1076325" indent="-182563">
              <a:buClr>
                <a:schemeClr val="tx1"/>
              </a:buClr>
              <a:buFont typeface="Lucida Grande"/>
              <a:buChar char="-"/>
              <a:defRPr sz="1600">
                <a:latin typeface="+mn-lt"/>
              </a:defRPr>
            </a:lvl5pPr>
          </a:lstStyle>
          <a:p>
            <a:pPr lvl="0"/>
            <a:r>
              <a:rPr lang="en-US" dirty="0" smtClean="0"/>
              <a:t>Text, Calibri, 18pt</a:t>
            </a:r>
          </a:p>
          <a:p>
            <a:pPr lvl="1"/>
            <a:r>
              <a:rPr lang="en-US" dirty="0" smtClean="0"/>
              <a:t>Second level, 16pt</a:t>
            </a:r>
          </a:p>
          <a:p>
            <a:pPr lvl="3"/>
            <a:r>
              <a:rPr lang="en-US" dirty="0" smtClean="0"/>
              <a:t>Third level, 16pt</a:t>
            </a:r>
          </a:p>
          <a:p>
            <a:pPr lvl="4"/>
            <a:r>
              <a:rPr lang="en-US" dirty="0" smtClean="0"/>
              <a:t>Fourth level, 16pt</a:t>
            </a:r>
          </a:p>
          <a:p>
            <a:pPr lvl="3"/>
            <a:endParaRPr lang="en-US" dirty="0" smtClean="0"/>
          </a:p>
        </p:txBody>
      </p:sp>
    </p:spTree>
    <p:extLst>
      <p:ext uri="{BB962C8B-B14F-4D97-AF65-F5344CB8AC3E}">
        <p14:creationId xmlns:p14="http://schemas.microsoft.com/office/powerpoint/2010/main" val="173638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page 2">
    <p:spTree>
      <p:nvGrpSpPr>
        <p:cNvPr id="1" name=""/>
        <p:cNvGrpSpPr/>
        <p:nvPr/>
      </p:nvGrpSpPr>
      <p:grpSpPr>
        <a:xfrm>
          <a:off x="0" y="0"/>
          <a:ext cx="0" cy="0"/>
          <a:chOff x="0" y="0"/>
          <a:chExt cx="0" cy="0"/>
        </a:xfrm>
      </p:grpSpPr>
      <p:sp>
        <p:nvSpPr>
          <p:cNvPr id="13" name="Slide Number Placeholder 5"/>
          <p:cNvSpPr>
            <a:spLocks noGrp="1"/>
          </p:cNvSpPr>
          <p:nvPr>
            <p:ph type="sldNum" sz="quarter" idx="4"/>
          </p:nvPr>
        </p:nvSpPr>
        <p:spPr>
          <a:xfrm>
            <a:off x="6861950" y="4825173"/>
            <a:ext cx="2133600" cy="274097"/>
          </a:xfrm>
          <a:prstGeom prst="rect">
            <a:avLst/>
          </a:prstGeom>
        </p:spPr>
        <p:txBody>
          <a:bodyPr vert="horz" lIns="77942" tIns="38970" rIns="77942" bIns="38970" rtlCol="0" anchor="ctr"/>
          <a:lstStyle>
            <a:lvl1pPr algn="r">
              <a:defRPr sz="900">
                <a:solidFill>
                  <a:schemeClr val="tx1">
                    <a:tint val="75000"/>
                  </a:schemeClr>
                </a:solidFill>
              </a:defRPr>
            </a:lvl1pPr>
          </a:lstStyle>
          <a:p>
            <a:pPr>
              <a:buFont typeface="Wingdings" pitchFamily="2" charset="2"/>
              <a:buChar char="§"/>
            </a:pPr>
            <a:r>
              <a:rPr lang="en-US" smtClean="0"/>
              <a:t> </a:t>
            </a:r>
            <a:fld id="{B230CB18-FDB4-43BC-98BB-9D37715F5D0D}" type="slidenum">
              <a:rPr lang="en-US" smtClean="0"/>
              <a:pPr>
                <a:buFont typeface="Wingdings" pitchFamily="2" charset="2"/>
                <a:buChar char="§"/>
              </a:pPr>
              <a:t>‹#›</a:t>
            </a:fld>
            <a:endParaRPr lang="en-US" dirty="0"/>
          </a:p>
        </p:txBody>
      </p:sp>
      <p:sp>
        <p:nvSpPr>
          <p:cNvPr id="8" name="Footer Placeholder 4"/>
          <p:cNvSpPr>
            <a:spLocks noGrp="1"/>
          </p:cNvSpPr>
          <p:nvPr>
            <p:ph type="ftr" sz="quarter" idx="3"/>
          </p:nvPr>
        </p:nvSpPr>
        <p:spPr>
          <a:xfrm>
            <a:off x="455428" y="4825173"/>
            <a:ext cx="6272918" cy="274097"/>
          </a:xfrm>
          <a:prstGeom prst="rect">
            <a:avLst/>
          </a:prstGeom>
        </p:spPr>
        <p:txBody>
          <a:bodyPr vert="horz" lIns="77942" tIns="38970" rIns="77942" bIns="38970" rtlCol="0" anchor="ctr"/>
          <a:lstStyle>
            <a:lvl1pPr marL="194853" indent="-194853" algn="l">
              <a:buFont typeface="Wingdings" pitchFamily="2" charset="2"/>
              <a:buChar char="§"/>
              <a:defRPr sz="900">
                <a:solidFill>
                  <a:schemeClr val="tx1">
                    <a:tint val="75000"/>
                  </a:schemeClr>
                </a:solidFill>
              </a:defRPr>
            </a:lvl1pPr>
          </a:lstStyle>
          <a:p>
            <a:endParaRPr lang="en-US" dirty="0"/>
          </a:p>
        </p:txBody>
      </p:sp>
      <p:sp>
        <p:nvSpPr>
          <p:cNvPr id="9" name="Title Placeholder 1"/>
          <p:cNvSpPr>
            <a:spLocks noGrp="1"/>
          </p:cNvSpPr>
          <p:nvPr>
            <p:ph type="title" hasCustomPrompt="1"/>
          </p:nvPr>
        </p:nvSpPr>
        <p:spPr>
          <a:xfrm>
            <a:off x="457200" y="274185"/>
            <a:ext cx="8229600" cy="497711"/>
          </a:xfrm>
          <a:prstGeom prst="rect">
            <a:avLst/>
          </a:prstGeom>
        </p:spPr>
        <p:txBody>
          <a:bodyPr vert="horz" lIns="77942" tIns="38970" rIns="77942" bIns="38970" rtlCol="0" anchor="t">
            <a:noAutofit/>
          </a:bodyPr>
          <a:lstStyle>
            <a:lvl1pPr>
              <a:defRPr sz="2400"/>
            </a:lvl1pPr>
          </a:lstStyle>
          <a:p>
            <a:r>
              <a:rPr lang="en-US" dirty="0" smtClean="0"/>
              <a:t>Title, Calibri Bold, 24pt</a:t>
            </a:r>
            <a:endParaRPr lang="en-US" dirty="0"/>
          </a:p>
        </p:txBody>
      </p:sp>
      <p:sp>
        <p:nvSpPr>
          <p:cNvPr id="15" name="Text Placeholder 2"/>
          <p:cNvSpPr>
            <a:spLocks noGrp="1"/>
          </p:cNvSpPr>
          <p:nvPr>
            <p:ph idx="1" hasCustomPrompt="1"/>
          </p:nvPr>
        </p:nvSpPr>
        <p:spPr>
          <a:xfrm>
            <a:off x="457200" y="914400"/>
            <a:ext cx="3810000" cy="3674641"/>
          </a:xfrm>
          <a:prstGeom prst="rect">
            <a:avLst/>
          </a:prstGeom>
        </p:spPr>
        <p:txBody>
          <a:bodyPr vert="horz" lIns="77942" tIns="38970" rIns="77942" bIns="38970" rtlCol="0">
            <a:normAutofit/>
          </a:bodyPr>
          <a:lstStyle>
            <a:lvl1pPr>
              <a:defRPr>
                <a:solidFill>
                  <a:schemeClr val="tx2"/>
                </a:solidFill>
                <a:latin typeface="+mn-lt"/>
              </a:defRPr>
            </a:lvl1pPr>
            <a:lvl2pPr indent="187059">
              <a:defRPr baseline="0">
                <a:latin typeface="+mn-lt"/>
              </a:defRPr>
            </a:lvl2pPr>
            <a:lvl3pPr marL="285750" indent="-285750">
              <a:buFont typeface="Arial"/>
              <a:buChar char="•"/>
              <a:defRPr>
                <a:latin typeface="+mn-lt"/>
              </a:defRPr>
            </a:lvl3pPr>
            <a:lvl4pPr marL="720725" indent="-173038">
              <a:buClr>
                <a:schemeClr val="tx1"/>
              </a:buClr>
              <a:buFont typeface="Wingdings" charset="2"/>
              <a:buChar char="§"/>
              <a:tabLst>
                <a:tab pos="447675" algn="l"/>
                <a:tab pos="985838" algn="l"/>
              </a:tabLst>
              <a:defRPr>
                <a:latin typeface="+mn-lt"/>
              </a:defRPr>
            </a:lvl4pPr>
            <a:lvl5pPr marL="1076325" indent="-182563">
              <a:buClr>
                <a:schemeClr val="tx1"/>
              </a:buClr>
              <a:buFont typeface="Lucida Grande"/>
              <a:buChar char="-"/>
              <a:defRPr>
                <a:latin typeface="+mn-lt"/>
              </a:defRPr>
            </a:lvl5pPr>
          </a:lstStyle>
          <a:p>
            <a:pPr lvl="0"/>
            <a:r>
              <a:rPr lang="en-US" dirty="0" smtClean="0"/>
              <a:t>Text, Calibri, 18pt</a:t>
            </a:r>
          </a:p>
          <a:p>
            <a:pPr lvl="1"/>
            <a:r>
              <a:rPr lang="en-US" dirty="0" smtClean="0"/>
              <a:t>Second level, 16pt</a:t>
            </a:r>
          </a:p>
          <a:p>
            <a:pPr lvl="3"/>
            <a:r>
              <a:rPr lang="en-US" dirty="0" smtClean="0"/>
              <a:t>Third level, 16pt</a:t>
            </a:r>
          </a:p>
          <a:p>
            <a:pPr lvl="4"/>
            <a:r>
              <a:rPr lang="en-US" dirty="0" smtClean="0"/>
              <a:t>Fourth level, 16pt</a:t>
            </a:r>
          </a:p>
          <a:p>
            <a:pPr lvl="3"/>
            <a:endParaRPr lang="en-US" dirty="0" smtClean="0"/>
          </a:p>
        </p:txBody>
      </p:sp>
      <p:sp>
        <p:nvSpPr>
          <p:cNvPr id="6" name="Text Placeholder 2"/>
          <p:cNvSpPr>
            <a:spLocks noGrp="1"/>
          </p:cNvSpPr>
          <p:nvPr>
            <p:ph idx="10" hasCustomPrompt="1"/>
          </p:nvPr>
        </p:nvSpPr>
        <p:spPr>
          <a:xfrm>
            <a:off x="4876800" y="914400"/>
            <a:ext cx="3810000" cy="3674641"/>
          </a:xfrm>
          <a:prstGeom prst="rect">
            <a:avLst/>
          </a:prstGeom>
        </p:spPr>
        <p:txBody>
          <a:bodyPr vert="horz" lIns="77942" tIns="38970" rIns="77942" bIns="38970" rtlCol="0">
            <a:normAutofit/>
          </a:bodyPr>
          <a:lstStyle>
            <a:lvl1pPr>
              <a:defRPr>
                <a:solidFill>
                  <a:schemeClr val="tx2"/>
                </a:solidFill>
                <a:latin typeface="+mn-lt"/>
              </a:defRPr>
            </a:lvl1pPr>
            <a:lvl2pPr indent="187059">
              <a:defRPr baseline="0">
                <a:latin typeface="+mn-lt"/>
              </a:defRPr>
            </a:lvl2pPr>
            <a:lvl3pPr marL="285750" indent="-285750">
              <a:buFont typeface="Arial"/>
              <a:buChar char="•"/>
              <a:defRPr>
                <a:latin typeface="+mn-lt"/>
              </a:defRPr>
            </a:lvl3pPr>
            <a:lvl4pPr marL="720725" indent="-173038">
              <a:buClr>
                <a:schemeClr val="tx1"/>
              </a:buClr>
              <a:buFont typeface="Wingdings" charset="2"/>
              <a:buChar char="§"/>
              <a:tabLst>
                <a:tab pos="447675" algn="l"/>
                <a:tab pos="985838" algn="l"/>
              </a:tabLst>
              <a:defRPr>
                <a:latin typeface="+mn-lt"/>
              </a:defRPr>
            </a:lvl4pPr>
            <a:lvl5pPr marL="1076325" indent="-182563">
              <a:buClr>
                <a:schemeClr val="tx1"/>
              </a:buClr>
              <a:buFont typeface="Lucida Grande"/>
              <a:buChar char="-"/>
              <a:defRPr>
                <a:latin typeface="+mn-lt"/>
              </a:defRPr>
            </a:lvl5pPr>
          </a:lstStyle>
          <a:p>
            <a:pPr lvl="0"/>
            <a:r>
              <a:rPr lang="en-US" dirty="0" smtClean="0"/>
              <a:t>Text, Calibri, 18pt</a:t>
            </a:r>
          </a:p>
          <a:p>
            <a:pPr lvl="1"/>
            <a:r>
              <a:rPr lang="en-US" dirty="0" smtClean="0"/>
              <a:t>Second level, 16pt</a:t>
            </a:r>
          </a:p>
          <a:p>
            <a:pPr lvl="3"/>
            <a:r>
              <a:rPr lang="en-US" dirty="0" smtClean="0"/>
              <a:t>Third level, 16pt</a:t>
            </a:r>
          </a:p>
          <a:p>
            <a:pPr lvl="4"/>
            <a:r>
              <a:rPr lang="en-US" dirty="0" smtClean="0"/>
              <a:t>Fourth level, 16pt</a:t>
            </a:r>
          </a:p>
          <a:p>
            <a:pPr lvl="3"/>
            <a:endParaRPr lang="en-US" dirty="0" smtClean="0"/>
          </a:p>
        </p:txBody>
      </p:sp>
    </p:spTree>
    <p:extLst>
      <p:ext uri="{BB962C8B-B14F-4D97-AF65-F5344CB8AC3E}">
        <p14:creationId xmlns:p14="http://schemas.microsoft.com/office/powerpoint/2010/main" val="409051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icture 1">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0"/>
            <a:ext cx="9144000" cy="5148263"/>
          </a:xfrm>
        </p:spPr>
        <p:txBody>
          <a:bodyPr/>
          <a:lstStyle>
            <a:lvl1pPr marL="0" indent="0">
              <a:buNone/>
              <a:defRPr/>
            </a:lvl1pPr>
          </a:lstStyle>
          <a:p>
            <a:r>
              <a:rPr lang="en-US" smtClean="0"/>
              <a:t>Drag picture to placeholder or click icon to add</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pPr>
              <a:buFont typeface="Wingdings" pitchFamily="2" charset="2"/>
              <a:buChar char="§"/>
            </a:pPr>
            <a:r>
              <a:rPr lang="en-US" smtClean="0"/>
              <a:t> </a:t>
            </a:r>
            <a:fld id="{B230CB18-FDB4-43BC-98BB-9D37715F5D0D}" type="slidenum">
              <a:rPr lang="en-US" smtClean="0"/>
              <a:pPr>
                <a:buFont typeface="Wingdings" pitchFamily="2" charset="2"/>
                <a:buChar char="§"/>
              </a:pPr>
              <a:t>‹#›</a:t>
            </a:fld>
            <a:endParaRPr lang="en-US" dirty="0"/>
          </a:p>
        </p:txBody>
      </p:sp>
    </p:spTree>
    <p:extLst>
      <p:ext uri="{BB962C8B-B14F-4D97-AF65-F5344CB8AC3E}">
        <p14:creationId xmlns:p14="http://schemas.microsoft.com/office/powerpoint/2010/main" val="3083480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Startseite">
    <p:spTree>
      <p:nvGrpSpPr>
        <p:cNvPr id="1" name=""/>
        <p:cNvGrpSpPr/>
        <p:nvPr/>
      </p:nvGrpSpPr>
      <p:grpSpPr>
        <a:xfrm>
          <a:off x="0" y="0"/>
          <a:ext cx="0" cy="0"/>
          <a:chOff x="0" y="0"/>
          <a:chExt cx="0" cy="0"/>
        </a:xfrm>
      </p:grpSpPr>
      <p:sp>
        <p:nvSpPr>
          <p:cNvPr id="24" name="Textplatzhalter 9"/>
          <p:cNvSpPr>
            <a:spLocks noGrp="1"/>
          </p:cNvSpPr>
          <p:nvPr>
            <p:ph type="body" sz="quarter" idx="13" hasCustomPrompt="1"/>
          </p:nvPr>
        </p:nvSpPr>
        <p:spPr>
          <a:xfrm>
            <a:off x="653983" y="4563650"/>
            <a:ext cx="1327218" cy="314615"/>
          </a:xfrm>
          <a:prstGeom prst="rect">
            <a:avLst/>
          </a:prstGeom>
        </p:spPr>
        <p:txBody>
          <a:bodyPr wrap="none" lIns="0" tIns="0" rIns="0" bIns="0"/>
          <a:lstStyle>
            <a:lvl1pPr marL="184114" indent="-184114">
              <a:lnSpc>
                <a:spcPct val="100000"/>
              </a:lnSpc>
              <a:buFont typeface="Arial" pitchFamily="34" charset="0"/>
              <a:buNone/>
              <a:defRPr sz="1400" baseline="0">
                <a:solidFill>
                  <a:schemeClr val="accent5">
                    <a:lumMod val="65000"/>
                    <a:lumOff val="35000"/>
                  </a:schemeClr>
                </a:solidFill>
                <a:latin typeface="+mn-lt"/>
                <a:cs typeface="Arial" pitchFamily="34" charset="0"/>
              </a:defRPr>
            </a:lvl1pPr>
          </a:lstStyle>
          <a:p>
            <a:pPr lvl="0"/>
            <a:r>
              <a:rPr lang="en-GB" noProof="0" dirty="0" smtClean="0"/>
              <a:t>Date, Year</a:t>
            </a:r>
          </a:p>
        </p:txBody>
      </p:sp>
      <p:sp>
        <p:nvSpPr>
          <p:cNvPr id="26" name="Title 25"/>
          <p:cNvSpPr>
            <a:spLocks noGrp="1"/>
          </p:cNvSpPr>
          <p:nvPr>
            <p:ph type="title"/>
          </p:nvPr>
        </p:nvSpPr>
        <p:spPr>
          <a:xfrm>
            <a:off x="762008" y="1865138"/>
            <a:ext cx="7619999" cy="627080"/>
          </a:xfrm>
          <a:prstGeom prst="rect">
            <a:avLst/>
          </a:prstGeom>
        </p:spPr>
        <p:txBody>
          <a:bodyPr>
            <a:normAutofit/>
          </a:bodyPr>
          <a:lstStyle>
            <a:lvl1pPr algn="l">
              <a:defRPr sz="3200">
                <a:solidFill>
                  <a:schemeClr val="tx1"/>
                </a:solidFill>
              </a:defRPr>
            </a:lvl1pPr>
          </a:lstStyle>
          <a:p>
            <a:r>
              <a:rPr lang="en-US" dirty="0" smtClean="0"/>
              <a:t>Click to edit Master title style</a:t>
            </a:r>
            <a:endParaRPr lang="en-US" dirty="0"/>
          </a:p>
        </p:txBody>
      </p:sp>
      <p:pic>
        <p:nvPicPr>
          <p:cNvPr id="6" name="Picture 5" descr="KLK OLEO logo.png"/>
          <p:cNvPicPr>
            <a:picLocks noChangeAspect="1"/>
          </p:cNvPicPr>
          <p:nvPr userDrawn="1"/>
        </p:nvPicPr>
        <p:blipFill>
          <a:blip r:embed="rId2" cstate="screen"/>
          <a:stretch>
            <a:fillRect/>
          </a:stretch>
        </p:blipFill>
        <p:spPr>
          <a:xfrm>
            <a:off x="6428095" y="434274"/>
            <a:ext cx="2077171" cy="738891"/>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Inhaltsverzeichnis">
    <p:spTree>
      <p:nvGrpSpPr>
        <p:cNvPr id="1" name=""/>
        <p:cNvGrpSpPr/>
        <p:nvPr/>
      </p:nvGrpSpPr>
      <p:grpSpPr>
        <a:xfrm>
          <a:off x="0" y="0"/>
          <a:ext cx="0" cy="0"/>
          <a:chOff x="0" y="0"/>
          <a:chExt cx="0" cy="0"/>
        </a:xfrm>
      </p:grpSpPr>
      <p:sp>
        <p:nvSpPr>
          <p:cNvPr id="13" name="Slide Number Placeholder 5"/>
          <p:cNvSpPr>
            <a:spLocks noGrp="1"/>
          </p:cNvSpPr>
          <p:nvPr>
            <p:ph type="sldNum" sz="quarter" idx="4"/>
          </p:nvPr>
        </p:nvSpPr>
        <p:spPr>
          <a:xfrm>
            <a:off x="6861950" y="4825173"/>
            <a:ext cx="2133600" cy="274097"/>
          </a:xfrm>
          <a:prstGeom prst="rect">
            <a:avLst/>
          </a:prstGeom>
        </p:spPr>
        <p:txBody>
          <a:bodyPr vert="horz" lIns="77942" tIns="38970" rIns="77942" bIns="38970" rtlCol="0" anchor="ctr"/>
          <a:lstStyle>
            <a:lvl1pPr algn="r">
              <a:defRPr sz="900">
                <a:solidFill>
                  <a:schemeClr val="tx1">
                    <a:tint val="75000"/>
                  </a:schemeClr>
                </a:solidFill>
              </a:defRPr>
            </a:lvl1pPr>
          </a:lstStyle>
          <a:p>
            <a:pPr>
              <a:buFont typeface="Wingdings" pitchFamily="2" charset="2"/>
              <a:buChar char="§"/>
            </a:pPr>
            <a:r>
              <a:rPr lang="en-US" smtClean="0"/>
              <a:t> </a:t>
            </a:r>
            <a:fld id="{B230CB18-FDB4-43BC-98BB-9D37715F5D0D}" type="slidenum">
              <a:rPr lang="en-US" smtClean="0"/>
              <a:pPr>
                <a:buFont typeface="Wingdings" pitchFamily="2" charset="2"/>
                <a:buChar char="§"/>
              </a:pPr>
              <a:t>‹#›</a:t>
            </a:fld>
            <a:endParaRPr lang="en-US" dirty="0"/>
          </a:p>
        </p:txBody>
      </p:sp>
      <p:sp>
        <p:nvSpPr>
          <p:cNvPr id="8" name="Footer Placeholder 4"/>
          <p:cNvSpPr>
            <a:spLocks noGrp="1"/>
          </p:cNvSpPr>
          <p:nvPr>
            <p:ph type="ftr" sz="quarter" idx="3"/>
          </p:nvPr>
        </p:nvSpPr>
        <p:spPr>
          <a:xfrm>
            <a:off x="455428" y="4825173"/>
            <a:ext cx="6272918" cy="274097"/>
          </a:xfrm>
          <a:prstGeom prst="rect">
            <a:avLst/>
          </a:prstGeom>
        </p:spPr>
        <p:txBody>
          <a:bodyPr vert="horz" lIns="77942" tIns="38970" rIns="77942" bIns="38970" rtlCol="0" anchor="ctr"/>
          <a:lstStyle>
            <a:lvl1pPr marL="194853" indent="-194853" algn="l">
              <a:buFont typeface="Wingdings" pitchFamily="2" charset="2"/>
              <a:buChar char="§"/>
              <a:defRPr sz="900">
                <a:solidFill>
                  <a:schemeClr val="tx1">
                    <a:tint val="75000"/>
                  </a:schemeClr>
                </a:solidFill>
              </a:defRPr>
            </a:lvl1pPr>
          </a:lstStyle>
          <a:p>
            <a:endParaRPr lang="en-US" dirty="0"/>
          </a:p>
        </p:txBody>
      </p:sp>
      <p:sp>
        <p:nvSpPr>
          <p:cNvPr id="9" name="Title Placeholder 1"/>
          <p:cNvSpPr>
            <a:spLocks noGrp="1"/>
          </p:cNvSpPr>
          <p:nvPr>
            <p:ph type="title"/>
          </p:nvPr>
        </p:nvSpPr>
        <p:spPr>
          <a:xfrm>
            <a:off x="457200" y="274185"/>
            <a:ext cx="8229600" cy="497711"/>
          </a:xfrm>
          <a:prstGeom prst="rect">
            <a:avLst/>
          </a:prstGeom>
        </p:spPr>
        <p:txBody>
          <a:bodyPr vert="horz" lIns="77942" tIns="38970" rIns="77942" bIns="38970" rtlCol="0" anchor="t">
            <a:normAutofit/>
          </a:bodyPr>
          <a:lstStyle>
            <a:lvl1pPr>
              <a:defRPr sz="2400"/>
            </a:lvl1pPr>
          </a:lstStyle>
          <a:p>
            <a:r>
              <a:rPr lang="en-US" dirty="0" smtClean="0"/>
              <a:t>Click to edit Master title style</a:t>
            </a:r>
            <a:endParaRPr lang="en-US" dirty="0"/>
          </a:p>
        </p:txBody>
      </p:sp>
      <p:sp>
        <p:nvSpPr>
          <p:cNvPr id="15" name="Text Placeholder 2"/>
          <p:cNvSpPr>
            <a:spLocks noGrp="1"/>
          </p:cNvSpPr>
          <p:nvPr>
            <p:ph idx="1"/>
          </p:nvPr>
        </p:nvSpPr>
        <p:spPr>
          <a:xfrm>
            <a:off x="457200" y="914400"/>
            <a:ext cx="8229600" cy="3674641"/>
          </a:xfrm>
          <a:prstGeom prst="rect">
            <a:avLst/>
          </a:prstGeom>
        </p:spPr>
        <p:txBody>
          <a:bodyPr vert="horz" lIns="77942" tIns="38970" rIns="77942" bIns="38970" rtlCol="0">
            <a:normAutofit/>
          </a:bodyPr>
          <a:lstStyle>
            <a:lvl1pPr>
              <a:defRPr>
                <a:solidFill>
                  <a:schemeClr val="tx2"/>
                </a:solidFill>
                <a:latin typeface="+mn-lt"/>
              </a:defRPr>
            </a:lvl1pPr>
            <a:lvl2pPr indent="187059">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nhaltsseite 1 Spaltig ">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06169"/>
            <a:ext cx="8229600" cy="553852"/>
          </a:xfrm>
          <a:prstGeom prst="rect">
            <a:avLst/>
          </a:prstGeom>
        </p:spPr>
        <p:txBody>
          <a:bodyPr vert="horz" lIns="77953" tIns="38976" rIns="77953" bIns="38976" rtlCol="0" anchor="t">
            <a:normAutofit/>
          </a:bodyPr>
          <a:lstStyle/>
          <a:p>
            <a:r>
              <a:rPr lang="en-US" dirty="0" smtClean="0"/>
              <a:t>Click to edit Master title style</a:t>
            </a:r>
            <a:endParaRPr lang="en-US" dirty="0"/>
          </a:p>
        </p:txBody>
      </p:sp>
      <p:sp>
        <p:nvSpPr>
          <p:cNvPr id="10" name="Footer Placeholder 4"/>
          <p:cNvSpPr>
            <a:spLocks noGrp="1"/>
          </p:cNvSpPr>
          <p:nvPr>
            <p:ph type="ftr" sz="quarter" idx="3"/>
          </p:nvPr>
        </p:nvSpPr>
        <p:spPr>
          <a:xfrm>
            <a:off x="455428" y="4825168"/>
            <a:ext cx="2895600" cy="274097"/>
          </a:xfrm>
          <a:prstGeom prst="rect">
            <a:avLst/>
          </a:prstGeom>
        </p:spPr>
        <p:txBody>
          <a:bodyPr vert="horz" lIns="77953" tIns="38976" rIns="77953" bIns="38976" rtlCol="0" anchor="ctr"/>
          <a:lstStyle>
            <a:lvl1pPr marL="194882" indent="-194882" algn="ctr">
              <a:buFont typeface="Wingdings" pitchFamily="2" charset="2"/>
              <a:buChar char="§"/>
              <a:defRPr sz="900">
                <a:solidFill>
                  <a:schemeClr val="tx1">
                    <a:tint val="75000"/>
                  </a:schemeClr>
                </a:solidFill>
              </a:defRPr>
            </a:lvl1pPr>
          </a:lstStyle>
          <a:p>
            <a:endParaRPr lang="en-US" dirty="0"/>
          </a:p>
        </p:txBody>
      </p:sp>
      <p:sp>
        <p:nvSpPr>
          <p:cNvPr id="11" name="Slide Number Placeholder 5"/>
          <p:cNvSpPr>
            <a:spLocks noGrp="1"/>
          </p:cNvSpPr>
          <p:nvPr>
            <p:ph type="sldNum" sz="quarter" idx="4"/>
          </p:nvPr>
        </p:nvSpPr>
        <p:spPr>
          <a:xfrm>
            <a:off x="6861950" y="4825168"/>
            <a:ext cx="2133600" cy="274097"/>
          </a:xfrm>
          <a:prstGeom prst="rect">
            <a:avLst/>
          </a:prstGeom>
        </p:spPr>
        <p:txBody>
          <a:bodyPr vert="horz" lIns="77953" tIns="38976" rIns="77953" bIns="38976" rtlCol="0" anchor="ctr"/>
          <a:lstStyle>
            <a:lvl1pPr algn="r">
              <a:defRPr sz="900">
                <a:solidFill>
                  <a:schemeClr val="tx1">
                    <a:tint val="75000"/>
                  </a:schemeClr>
                </a:solidFill>
              </a:defRPr>
            </a:lvl1pPr>
          </a:lstStyle>
          <a:p>
            <a:pPr>
              <a:buFont typeface="Wingdings" pitchFamily="2" charset="2"/>
              <a:buChar char="§"/>
            </a:pPr>
            <a:r>
              <a:rPr lang="en-US" dirty="0" smtClean="0"/>
              <a:t> </a:t>
            </a:r>
            <a:fld id="{B230CB18-FDB4-43BC-98BB-9D37715F5D0D}" type="slidenum">
              <a:rPr lang="en-US" smtClean="0"/>
              <a:pPr>
                <a:buFont typeface="Wingdings" pitchFamily="2" charset="2"/>
                <a:buChar cha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1791" y="274185"/>
            <a:ext cx="8229600" cy="585624"/>
          </a:xfrm>
          <a:prstGeom prst="rect">
            <a:avLst/>
          </a:prstGeom>
        </p:spPr>
        <p:txBody>
          <a:bodyPr vert="horz" lIns="77942" tIns="38970" rIns="77942" bIns="38970" rtlCol="0" anchor="t">
            <a:normAutofit/>
          </a:bodyPr>
          <a:lstStyle/>
          <a:p>
            <a:r>
              <a:rPr lang="en-US" dirty="0" smtClean="0"/>
              <a:t>Title, Calibri Bold, 24pt</a:t>
            </a:r>
            <a:endParaRPr lang="en-US" dirty="0"/>
          </a:p>
        </p:txBody>
      </p:sp>
      <p:sp>
        <p:nvSpPr>
          <p:cNvPr id="3" name="Text Placeholder 2"/>
          <p:cNvSpPr>
            <a:spLocks noGrp="1"/>
          </p:cNvSpPr>
          <p:nvPr>
            <p:ph type="body" idx="1"/>
          </p:nvPr>
        </p:nvSpPr>
        <p:spPr>
          <a:xfrm>
            <a:off x="457200" y="926275"/>
            <a:ext cx="8229600" cy="3724914"/>
          </a:xfrm>
          <a:prstGeom prst="rect">
            <a:avLst/>
          </a:prstGeom>
        </p:spPr>
        <p:txBody>
          <a:bodyPr vert="horz" lIns="0" tIns="0" rIns="0" bIns="0" rtlCol="0">
            <a:noAutofit/>
          </a:bodyPr>
          <a:lstStyle/>
          <a:p>
            <a:pPr lvl="0"/>
            <a:r>
              <a:rPr lang="en-US" dirty="0" smtClean="0"/>
              <a:t>Text, Calibri, 18pt</a:t>
            </a:r>
          </a:p>
          <a:p>
            <a:pPr lvl="1"/>
            <a:r>
              <a:rPr lang="en-US" dirty="0" smtClean="0"/>
              <a:t>Second level, 16pt</a:t>
            </a:r>
          </a:p>
          <a:p>
            <a:pPr lvl="3"/>
            <a:r>
              <a:rPr lang="en-US" dirty="0" smtClean="0"/>
              <a:t>Third level, 16pt</a:t>
            </a:r>
          </a:p>
          <a:p>
            <a:pPr lvl="4"/>
            <a:r>
              <a:rPr lang="en-US" dirty="0" smtClean="0"/>
              <a:t>Fourth level, 18pt</a:t>
            </a:r>
          </a:p>
        </p:txBody>
      </p:sp>
      <p:sp>
        <p:nvSpPr>
          <p:cNvPr id="5" name="Footer Placeholder 4"/>
          <p:cNvSpPr>
            <a:spLocks noGrp="1"/>
          </p:cNvSpPr>
          <p:nvPr>
            <p:ph type="ftr" sz="quarter" idx="3"/>
          </p:nvPr>
        </p:nvSpPr>
        <p:spPr>
          <a:xfrm>
            <a:off x="455428" y="4825173"/>
            <a:ext cx="6272918" cy="274097"/>
          </a:xfrm>
          <a:prstGeom prst="rect">
            <a:avLst/>
          </a:prstGeom>
        </p:spPr>
        <p:txBody>
          <a:bodyPr vert="horz" lIns="77942" tIns="38970" rIns="77942" bIns="38970" rtlCol="0" anchor="ctr"/>
          <a:lstStyle>
            <a:lvl1pPr marL="194853" indent="-194853" algn="l">
              <a:buFont typeface="Wingdings" pitchFamily="2" charset="2"/>
              <a:buChar cha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861950" y="4825173"/>
            <a:ext cx="2133600" cy="274097"/>
          </a:xfrm>
          <a:prstGeom prst="rect">
            <a:avLst/>
          </a:prstGeom>
        </p:spPr>
        <p:txBody>
          <a:bodyPr vert="horz" lIns="77942" tIns="38970" rIns="77942" bIns="38970" rtlCol="0" anchor="ctr"/>
          <a:lstStyle>
            <a:lvl1pPr algn="r">
              <a:defRPr sz="900">
                <a:solidFill>
                  <a:schemeClr val="tx1">
                    <a:tint val="75000"/>
                  </a:schemeClr>
                </a:solidFill>
              </a:defRPr>
            </a:lvl1pPr>
          </a:lstStyle>
          <a:p>
            <a:pPr>
              <a:buFont typeface="Wingdings" pitchFamily="2" charset="2"/>
              <a:buChar char="§"/>
            </a:pPr>
            <a:r>
              <a:rPr lang="en-US" smtClean="0"/>
              <a:t> </a:t>
            </a:r>
            <a:fld id="{B230CB18-FDB4-43BC-98BB-9D37715F5D0D}" type="slidenum">
              <a:rPr lang="en-US" smtClean="0"/>
              <a:pPr>
                <a:buFont typeface="Wingdings" pitchFamily="2" charset="2"/>
                <a:buChar char="§"/>
              </a:pPr>
              <a:t>‹#›</a:t>
            </a:fld>
            <a:endParaRPr lang="en-US" dirty="0"/>
          </a:p>
        </p:txBody>
      </p:sp>
      <p:pic>
        <p:nvPicPr>
          <p:cNvPr id="11" name="Picture 10" descr="KLK OLEO logo.png"/>
          <p:cNvPicPr>
            <a:picLocks noChangeAspect="1"/>
          </p:cNvPicPr>
          <p:nvPr/>
        </p:nvPicPr>
        <p:blipFill>
          <a:blip r:embed="rId12" cstate="screen"/>
          <a:stretch>
            <a:fillRect/>
          </a:stretch>
        </p:blipFill>
        <p:spPr>
          <a:xfrm>
            <a:off x="7792871" y="270500"/>
            <a:ext cx="914400" cy="325270"/>
          </a:xfrm>
          <a:prstGeom prst="rect">
            <a:avLst/>
          </a:prstGeom>
        </p:spPr>
      </p:pic>
    </p:spTree>
    <p:extLst>
      <p:ext uri="{BB962C8B-B14F-4D97-AF65-F5344CB8AC3E}">
        <p14:creationId xmlns:p14="http://schemas.microsoft.com/office/powerpoint/2010/main" val="32426885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70" r:id="rId9"/>
    <p:sldLayoutId id="2147483693" r:id="rId10"/>
  </p:sldLayoutIdLst>
  <p:hf hdr="0" ftr="0" dt="0"/>
  <p:txStyles>
    <p:titleStyle>
      <a:lvl1pPr eaLnBrk="1" hangingPunct="1">
        <a:defRPr sz="2400" b="1" baseline="0">
          <a:solidFill>
            <a:schemeClr val="tx1"/>
          </a:solidFill>
          <a:latin typeface="+mn-lt"/>
        </a:defRPr>
      </a:lvl1pPr>
    </p:titleStyle>
    <p:bodyStyle>
      <a:lvl1pPr marL="187059" indent="-187059" algn="l" eaLnBrk="1" fontAlgn="base" hangingPunct="1">
        <a:buClr>
          <a:schemeClr val="tx1"/>
        </a:buClr>
        <a:buSzPct val="90000"/>
        <a:buFont typeface="Wingdings" pitchFamily="2" charset="2"/>
        <a:buChar char="§"/>
        <a:defRPr sz="1800" baseline="0">
          <a:solidFill>
            <a:schemeClr val="tx2"/>
          </a:solidFill>
          <a:latin typeface="+mn-lt"/>
        </a:defRPr>
      </a:lvl1pPr>
      <a:lvl2pPr marL="187059" indent="187059" algn="l" eaLnBrk="1" fontAlgn="base" hangingPunct="1">
        <a:buClr>
          <a:schemeClr val="tx1"/>
        </a:buClr>
        <a:buSzPct val="90000"/>
        <a:buFont typeface="Lucida Grande"/>
        <a:buChar char="-"/>
        <a:defRPr sz="1600" baseline="0">
          <a:solidFill>
            <a:schemeClr val="tx2"/>
          </a:solidFill>
          <a:latin typeface="+mn-lt"/>
        </a:defRPr>
      </a:lvl2pPr>
      <a:lvl3pPr marL="187059" indent="-187059" algn="l" eaLnBrk="1" fontAlgn="base" hangingPunct="1">
        <a:buClr>
          <a:schemeClr val="tx1"/>
        </a:buClr>
        <a:buSzPct val="90000"/>
        <a:defRPr sz="1700">
          <a:solidFill>
            <a:schemeClr val="tx2"/>
          </a:solidFill>
          <a:latin typeface="+mn-lt"/>
        </a:defRPr>
      </a:lvl3pPr>
      <a:lvl4pPr marL="720725" indent="-182563" eaLnBrk="1" hangingPunct="1">
        <a:buClr>
          <a:schemeClr val="tx1"/>
        </a:buClr>
        <a:buFont typeface="Wingdings" charset="2"/>
        <a:buChar char="§"/>
        <a:defRPr sz="1600">
          <a:solidFill>
            <a:schemeClr val="tx2"/>
          </a:solidFill>
          <a:latin typeface="+mn-lt"/>
        </a:defRPr>
      </a:lvl4pPr>
      <a:lvl5pPr marL="985838" indent="-182563" eaLnBrk="1" hangingPunct="1">
        <a:buClr>
          <a:schemeClr val="tx1"/>
        </a:buClr>
        <a:buFont typeface="Lucida Grande"/>
        <a:buChar char="-"/>
        <a:defRPr sz="1600">
          <a:solidFill>
            <a:schemeClr val="tx2"/>
          </a:solidFill>
          <a:latin typeface="+mn-lt"/>
        </a:defRPr>
      </a:lvl5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7.jpeg"/><Relationship Id="rId5" Type="http://schemas.openxmlformats.org/officeDocument/2006/relationships/chart" Target="../charts/chart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7.jpeg"/><Relationship Id="rId5" Type="http://schemas.openxmlformats.org/officeDocument/2006/relationships/chart" Target="../charts/chart4.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17.jpeg"/><Relationship Id="rId5" Type="http://schemas.openxmlformats.org/officeDocument/2006/relationships/chart" Target="../charts/chart6.xml"/><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22-September-2016</a:t>
            </a:r>
            <a:endParaRPr lang="en-US" dirty="0"/>
          </a:p>
        </p:txBody>
      </p:sp>
      <p:sp>
        <p:nvSpPr>
          <p:cNvPr id="3" name="Text Placeholder 1"/>
          <p:cNvSpPr txBox="1">
            <a:spLocks/>
          </p:cNvSpPr>
          <p:nvPr/>
        </p:nvSpPr>
        <p:spPr>
          <a:xfrm>
            <a:off x="4787833" y="3954050"/>
            <a:ext cx="2775018" cy="314615"/>
          </a:xfrm>
          <a:prstGeom prst="rect">
            <a:avLst/>
          </a:prstGeom>
        </p:spPr>
        <p:txBody>
          <a:bodyPr vert="horz" wrap="none" lIns="0" tIns="0" rIns="0" bIns="0" rtlCol="0">
            <a:noAutofit/>
          </a:bodyPr>
          <a:lstStyle>
            <a:lvl1pPr marL="184114" indent="-184114" algn="l" eaLnBrk="1" fontAlgn="base" hangingPunct="1">
              <a:lnSpc>
                <a:spcPct val="100000"/>
              </a:lnSpc>
              <a:buClr>
                <a:schemeClr val="tx1"/>
              </a:buClr>
              <a:buSzPct val="90000"/>
              <a:buFont typeface="Arial" pitchFamily="34" charset="0"/>
              <a:buNone/>
              <a:defRPr sz="1200" baseline="0">
                <a:solidFill>
                  <a:schemeClr val="accent5">
                    <a:lumMod val="65000"/>
                    <a:lumOff val="35000"/>
                  </a:schemeClr>
                </a:solidFill>
                <a:latin typeface="+mn-lt"/>
                <a:cs typeface="Arial" pitchFamily="34" charset="0"/>
              </a:defRPr>
            </a:lvl1pPr>
            <a:lvl2pPr marL="187059" indent="187059" algn="l" eaLnBrk="1" fontAlgn="base" hangingPunct="1">
              <a:buClr>
                <a:schemeClr val="tx1"/>
              </a:buClr>
              <a:buSzPct val="90000"/>
              <a:buFont typeface="Lucida Grande"/>
              <a:buChar char="-"/>
              <a:defRPr sz="1600" baseline="0">
                <a:solidFill>
                  <a:schemeClr val="tx2"/>
                </a:solidFill>
                <a:latin typeface="+mn-lt"/>
              </a:defRPr>
            </a:lvl2pPr>
            <a:lvl3pPr marL="187059" indent="-187059" algn="l" eaLnBrk="1" fontAlgn="base" hangingPunct="1">
              <a:buClr>
                <a:schemeClr val="tx1"/>
              </a:buClr>
              <a:buSzPct val="90000"/>
              <a:defRPr sz="1700">
                <a:solidFill>
                  <a:schemeClr val="tx2"/>
                </a:solidFill>
                <a:latin typeface="+mn-lt"/>
              </a:defRPr>
            </a:lvl3pPr>
            <a:lvl4pPr marL="720725" indent="-182563" eaLnBrk="1" hangingPunct="1">
              <a:buClr>
                <a:schemeClr val="tx1"/>
              </a:buClr>
              <a:buFont typeface="Wingdings" charset="2"/>
              <a:buChar char="§"/>
              <a:defRPr sz="1600">
                <a:solidFill>
                  <a:schemeClr val="tx2"/>
                </a:solidFill>
                <a:latin typeface="+mn-lt"/>
              </a:defRPr>
            </a:lvl4pPr>
            <a:lvl5pPr marL="985838" indent="-182563" eaLnBrk="1" hangingPunct="1">
              <a:buClr>
                <a:schemeClr val="tx1"/>
              </a:buClr>
              <a:buFont typeface="Lucida Grande"/>
              <a:buChar char="-"/>
              <a:defRPr sz="1600">
                <a:solidFill>
                  <a:schemeClr val="tx2"/>
                </a:solidFill>
                <a:latin typeface="+mn-lt"/>
              </a:defRPr>
            </a:lvl5pPr>
          </a:lstStyle>
          <a:p>
            <a:pPr algn="r">
              <a:spcBef>
                <a:spcPts val="0"/>
              </a:spcBef>
              <a:spcAft>
                <a:spcPts val="0"/>
              </a:spcAft>
            </a:pPr>
            <a:r>
              <a:rPr lang="en-US" sz="1400" i="1" kern="0" dirty="0" err="1" smtClean="0"/>
              <a:t>Intercharm</a:t>
            </a:r>
            <a:r>
              <a:rPr lang="en-US" sz="1400" i="1" kern="0" dirty="0" smtClean="0"/>
              <a:t>, Kiev</a:t>
            </a:r>
            <a:endParaRPr lang="en-US" sz="1400" i="1" kern="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buFont typeface="Wingdings" pitchFamily="2" charset="2"/>
              <a:buChar char="§"/>
            </a:pPr>
            <a:r>
              <a:rPr lang="en-US" smtClean="0"/>
              <a:t> </a:t>
            </a:r>
            <a:fld id="{B230CB18-FDB4-43BC-98BB-9D37715F5D0D}" type="slidenum">
              <a:rPr lang="en-US" smtClean="0"/>
              <a:pPr>
                <a:buFont typeface="Wingdings" pitchFamily="2" charset="2"/>
                <a:buChar char="§"/>
              </a:pPr>
              <a:t>10</a:t>
            </a:fld>
            <a:endParaRPr lang="en-US" dirty="0"/>
          </a:p>
        </p:txBody>
      </p:sp>
      <p:pic>
        <p:nvPicPr>
          <p:cNvPr id="4" name="Picture 3" descr="KLK OLEO logo.png"/>
          <p:cNvPicPr>
            <a:picLocks noChangeAspect="1"/>
          </p:cNvPicPr>
          <p:nvPr/>
        </p:nvPicPr>
        <p:blipFill>
          <a:blip r:embed="rId3" cstate="screen"/>
          <a:stretch>
            <a:fillRect/>
          </a:stretch>
        </p:blipFill>
        <p:spPr>
          <a:xfrm>
            <a:off x="7792871" y="270500"/>
            <a:ext cx="914400" cy="32527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8263"/>
          </a:xfrm>
          <a:prstGeom prst="rect">
            <a:avLst/>
          </a:prstGeom>
        </p:spPr>
      </p:pic>
      <p:sp>
        <p:nvSpPr>
          <p:cNvPr id="6" name="TextBox 5"/>
          <p:cNvSpPr txBox="1"/>
          <p:nvPr/>
        </p:nvSpPr>
        <p:spPr>
          <a:xfrm>
            <a:off x="228702" y="2737425"/>
            <a:ext cx="5379934" cy="584775"/>
          </a:xfrm>
          <a:prstGeom prst="rect">
            <a:avLst/>
          </a:prstGeom>
          <a:noFill/>
        </p:spPr>
        <p:txBody>
          <a:bodyPr wrap="none" rtlCol="0">
            <a:spAutoFit/>
          </a:bodyPr>
          <a:lstStyle/>
          <a:p>
            <a:pPr>
              <a:buNone/>
            </a:pPr>
            <a:r>
              <a:rPr lang="en-US" sz="3200" b="1" dirty="0" smtClean="0">
                <a:solidFill>
                  <a:schemeClr val="bg1"/>
                </a:solidFill>
                <a:latin typeface="Calibri"/>
              </a:rPr>
              <a:t>And grown to adult palm trees</a:t>
            </a:r>
          </a:p>
        </p:txBody>
      </p:sp>
      <p:sp>
        <p:nvSpPr>
          <p:cNvPr id="8" name="TextBox 7"/>
          <p:cNvSpPr txBox="1"/>
          <p:nvPr/>
        </p:nvSpPr>
        <p:spPr>
          <a:xfrm>
            <a:off x="244921" y="1708725"/>
            <a:ext cx="7965643" cy="3120854"/>
          </a:xfrm>
          <a:prstGeom prst="rect">
            <a:avLst/>
          </a:prstGeom>
          <a:noFill/>
        </p:spPr>
        <p:txBody>
          <a:bodyPr wrap="none" rtlCol="0">
            <a:spAutoFit/>
          </a:bodyPr>
          <a:lstStyle/>
          <a:p>
            <a:pPr algn="r">
              <a:buNone/>
            </a:pPr>
            <a:r>
              <a:rPr lang="en-US" sz="2400" b="1" dirty="0" smtClean="0">
                <a:solidFill>
                  <a:schemeClr val="tx1">
                    <a:lumMod val="75000"/>
                  </a:schemeClr>
                </a:solidFill>
                <a:latin typeface="Calibri"/>
              </a:rPr>
              <a:t>An Oil Palm is productive after about three years</a:t>
            </a:r>
          </a:p>
          <a:p>
            <a:pPr algn="r">
              <a:buNone/>
            </a:pPr>
            <a:r>
              <a:rPr lang="en-US" sz="2400" b="1" dirty="0" smtClean="0">
                <a:solidFill>
                  <a:schemeClr val="tx1">
                    <a:lumMod val="75000"/>
                  </a:schemeClr>
                </a:solidFill>
                <a:latin typeface="Calibri"/>
              </a:rPr>
              <a:t>And is most productive typically between year 7 and 18</a:t>
            </a:r>
          </a:p>
          <a:p>
            <a:pPr algn="r">
              <a:buNone/>
            </a:pPr>
            <a:endParaRPr lang="en-US" sz="2400" b="1" dirty="0">
              <a:solidFill>
                <a:schemeClr val="tx1">
                  <a:lumMod val="75000"/>
                </a:schemeClr>
              </a:solidFill>
              <a:latin typeface="Calibri"/>
            </a:endParaRPr>
          </a:p>
          <a:p>
            <a:pPr algn="r">
              <a:buNone/>
            </a:pPr>
            <a:r>
              <a:rPr lang="en-US" sz="2400" b="1" dirty="0" smtClean="0">
                <a:solidFill>
                  <a:schemeClr val="tx1">
                    <a:lumMod val="75000"/>
                  </a:schemeClr>
                </a:solidFill>
                <a:latin typeface="Calibri"/>
              </a:rPr>
              <a:t>The Oil Palm is </a:t>
            </a:r>
            <a:r>
              <a:rPr lang="en-US" sz="2400" b="1" dirty="0">
                <a:solidFill>
                  <a:schemeClr val="tx1">
                    <a:lumMod val="75000"/>
                  </a:schemeClr>
                </a:solidFill>
                <a:latin typeface="Calibri"/>
              </a:rPr>
              <a:t>o</a:t>
            </a:r>
            <a:r>
              <a:rPr lang="en-US" sz="2400" b="1" dirty="0" smtClean="0">
                <a:solidFill>
                  <a:schemeClr val="tx1">
                    <a:lumMod val="75000"/>
                  </a:schemeClr>
                </a:solidFill>
                <a:latin typeface="Calibri"/>
              </a:rPr>
              <a:t>ne of the most efficient commercial oil crops</a:t>
            </a:r>
          </a:p>
          <a:p>
            <a:pPr algn="r">
              <a:buNone/>
            </a:pPr>
            <a:r>
              <a:rPr lang="en-US" sz="2400" b="1" dirty="0" smtClean="0">
                <a:solidFill>
                  <a:schemeClr val="tx1">
                    <a:lumMod val="75000"/>
                  </a:schemeClr>
                </a:solidFill>
                <a:latin typeface="Calibri"/>
              </a:rPr>
              <a:t>The yield is about 3,6 MT/ha/</a:t>
            </a:r>
            <a:r>
              <a:rPr lang="en-US" sz="2400" b="1" dirty="0" err="1" smtClean="0">
                <a:solidFill>
                  <a:schemeClr val="tx1">
                    <a:lumMod val="75000"/>
                  </a:schemeClr>
                </a:solidFill>
                <a:latin typeface="Calibri"/>
              </a:rPr>
              <a:t>yr</a:t>
            </a:r>
            <a:endParaRPr lang="en-US" sz="2400" b="1" dirty="0" smtClean="0">
              <a:solidFill>
                <a:schemeClr val="tx1">
                  <a:lumMod val="75000"/>
                </a:schemeClr>
              </a:solidFill>
              <a:latin typeface="Calibri"/>
            </a:endParaRPr>
          </a:p>
          <a:p>
            <a:pPr algn="r">
              <a:buNone/>
            </a:pPr>
            <a:r>
              <a:rPr lang="en-US" sz="2400" b="1" dirty="0" smtClean="0">
                <a:solidFill>
                  <a:schemeClr val="tx1">
                    <a:lumMod val="75000"/>
                  </a:schemeClr>
                </a:solidFill>
                <a:latin typeface="Calibri"/>
              </a:rPr>
              <a:t>Rapeseed is around 0,6 MT/ha/</a:t>
            </a:r>
            <a:r>
              <a:rPr lang="en-US" sz="2400" b="1" dirty="0" err="1" smtClean="0">
                <a:solidFill>
                  <a:schemeClr val="tx1">
                    <a:lumMod val="75000"/>
                  </a:schemeClr>
                </a:solidFill>
                <a:latin typeface="Calibri"/>
              </a:rPr>
              <a:t>yr</a:t>
            </a:r>
            <a:endParaRPr lang="en-US" sz="2400" b="1" dirty="0" smtClean="0">
              <a:solidFill>
                <a:schemeClr val="tx1">
                  <a:lumMod val="75000"/>
                </a:schemeClr>
              </a:solidFill>
              <a:latin typeface="Calibri"/>
            </a:endParaRPr>
          </a:p>
          <a:p>
            <a:pPr algn="r">
              <a:buNone/>
            </a:pPr>
            <a:r>
              <a:rPr lang="en-US" sz="2400" b="1" dirty="0" smtClean="0">
                <a:solidFill>
                  <a:schemeClr val="tx1">
                    <a:lumMod val="75000"/>
                  </a:schemeClr>
                </a:solidFill>
                <a:latin typeface="Calibri"/>
              </a:rPr>
              <a:t>Soy bean is around 0,4 MT/ha/</a:t>
            </a:r>
            <a:r>
              <a:rPr lang="en-US" sz="2400" b="1" dirty="0" err="1" smtClean="0">
                <a:solidFill>
                  <a:schemeClr val="tx1">
                    <a:lumMod val="75000"/>
                  </a:schemeClr>
                </a:solidFill>
                <a:latin typeface="Calibri"/>
              </a:rPr>
              <a:t>yr</a:t>
            </a:r>
            <a:endParaRPr lang="en-US" sz="2400" b="1" dirty="0" smtClean="0">
              <a:solidFill>
                <a:schemeClr val="tx1">
                  <a:lumMod val="75000"/>
                </a:schemeClr>
              </a:solidFill>
              <a:latin typeface="Calibri"/>
            </a:endParaRPr>
          </a:p>
        </p:txBody>
      </p:sp>
    </p:spTree>
    <p:extLst>
      <p:ext uri="{BB962C8B-B14F-4D97-AF65-F5344CB8AC3E}">
        <p14:creationId xmlns:p14="http://schemas.microsoft.com/office/powerpoint/2010/main" val="116664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buFont typeface="Wingdings" pitchFamily="2" charset="2"/>
              <a:buChar char="§"/>
            </a:pPr>
            <a:r>
              <a:rPr lang="en-US" smtClean="0"/>
              <a:t> </a:t>
            </a:r>
            <a:fld id="{B230CB18-FDB4-43BC-98BB-9D37715F5D0D}" type="slidenum">
              <a:rPr lang="en-US" smtClean="0"/>
              <a:pPr>
                <a:buFont typeface="Wingdings" pitchFamily="2" charset="2"/>
                <a:buChar char="§"/>
              </a:pPr>
              <a:t>11</a:t>
            </a:fld>
            <a:endParaRPr lang="en-US" dirty="0"/>
          </a:p>
        </p:txBody>
      </p:sp>
      <p:pic>
        <p:nvPicPr>
          <p:cNvPr id="4" name="Picture 3" descr="KLK OLEO logo.png"/>
          <p:cNvPicPr>
            <a:picLocks noChangeAspect="1"/>
          </p:cNvPicPr>
          <p:nvPr/>
        </p:nvPicPr>
        <p:blipFill>
          <a:blip r:embed="rId3" cstate="screen"/>
          <a:stretch>
            <a:fillRect/>
          </a:stretch>
        </p:blipFill>
        <p:spPr>
          <a:xfrm>
            <a:off x="7792871" y="270500"/>
            <a:ext cx="914400" cy="32527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8263"/>
          </a:xfrm>
          <a:prstGeom prst="rect">
            <a:avLst/>
          </a:prstGeom>
        </p:spPr>
      </p:pic>
      <p:sp>
        <p:nvSpPr>
          <p:cNvPr id="9" name="TextBox 8"/>
          <p:cNvSpPr txBox="1"/>
          <p:nvPr/>
        </p:nvSpPr>
        <p:spPr>
          <a:xfrm>
            <a:off x="2630479" y="3100894"/>
            <a:ext cx="4784708" cy="584775"/>
          </a:xfrm>
          <a:prstGeom prst="rect">
            <a:avLst/>
          </a:prstGeom>
          <a:noFill/>
        </p:spPr>
        <p:txBody>
          <a:bodyPr wrap="none" rtlCol="0">
            <a:spAutoFit/>
          </a:bodyPr>
          <a:lstStyle/>
          <a:p>
            <a:pPr>
              <a:buNone/>
            </a:pPr>
            <a:r>
              <a:rPr lang="en-US" sz="3200" b="1" dirty="0" smtClean="0">
                <a:solidFill>
                  <a:schemeClr val="bg1"/>
                </a:solidFill>
                <a:effectLst>
                  <a:outerShdw blurRad="38100" dist="38100" dir="2700000" algn="tl">
                    <a:srgbClr val="000000">
                      <a:alpha val="43137"/>
                    </a:srgbClr>
                  </a:outerShdw>
                </a:effectLst>
                <a:latin typeface="Calibri"/>
              </a:rPr>
              <a:t>Harvesting is done by hand</a:t>
            </a:r>
          </a:p>
        </p:txBody>
      </p:sp>
      <p:sp>
        <p:nvSpPr>
          <p:cNvPr id="10" name="TextBox 9"/>
          <p:cNvSpPr txBox="1"/>
          <p:nvPr/>
        </p:nvSpPr>
        <p:spPr>
          <a:xfrm>
            <a:off x="5542554" y="433135"/>
            <a:ext cx="3601446" cy="1200329"/>
          </a:xfrm>
          <a:prstGeom prst="rect">
            <a:avLst/>
          </a:prstGeom>
          <a:noFill/>
        </p:spPr>
        <p:txBody>
          <a:bodyPr wrap="square" rtlCol="0">
            <a:spAutoFit/>
          </a:bodyPr>
          <a:lstStyle/>
          <a:p>
            <a:pPr algn="r">
              <a:buNone/>
            </a:pPr>
            <a:r>
              <a:rPr lang="en-US" sz="2400" b="1" dirty="0" smtClean="0">
                <a:solidFill>
                  <a:schemeClr val="bg1"/>
                </a:solidFill>
                <a:effectLst>
                  <a:outerShdw blurRad="38100" dist="38100" dir="2700000" algn="tl">
                    <a:srgbClr val="000000">
                      <a:alpha val="43137"/>
                    </a:srgbClr>
                  </a:outerShdw>
                </a:effectLst>
                <a:latin typeface="Calibri"/>
              </a:rPr>
              <a:t>KLK harvests about 4 million MT of fruit bunches per year</a:t>
            </a:r>
          </a:p>
        </p:txBody>
      </p:sp>
    </p:spTree>
    <p:extLst>
      <p:ext uri="{BB962C8B-B14F-4D97-AF65-F5344CB8AC3E}">
        <p14:creationId xmlns:p14="http://schemas.microsoft.com/office/powerpoint/2010/main" val="285696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buFont typeface="Wingdings" pitchFamily="2" charset="2"/>
              <a:buChar char="§"/>
            </a:pPr>
            <a:r>
              <a:rPr lang="en-US" smtClean="0"/>
              <a:t> </a:t>
            </a:r>
            <a:fld id="{B230CB18-FDB4-43BC-98BB-9D37715F5D0D}" type="slidenum">
              <a:rPr lang="en-US" smtClean="0"/>
              <a:pPr>
                <a:buFont typeface="Wingdings" pitchFamily="2" charset="2"/>
                <a:buChar char="§"/>
              </a:pPr>
              <a:t>12</a:t>
            </a:fld>
            <a:endParaRPr lang="en-US" dirty="0"/>
          </a:p>
        </p:txBody>
      </p:sp>
      <p:pic>
        <p:nvPicPr>
          <p:cNvPr id="4" name="Picture 3" descr="KLK OLEO logo.png"/>
          <p:cNvPicPr>
            <a:picLocks noChangeAspect="1"/>
          </p:cNvPicPr>
          <p:nvPr/>
        </p:nvPicPr>
        <p:blipFill>
          <a:blip r:embed="rId3" cstate="screen"/>
          <a:stretch>
            <a:fillRect/>
          </a:stretch>
        </p:blipFill>
        <p:spPr>
          <a:xfrm>
            <a:off x="7792871" y="270500"/>
            <a:ext cx="914400" cy="32527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9144000" cy="5148263"/>
          </a:xfrm>
          <a:prstGeom prst="rect">
            <a:avLst/>
          </a:prstGeom>
        </p:spPr>
      </p:pic>
      <p:sp>
        <p:nvSpPr>
          <p:cNvPr id="8" name="TextBox 7"/>
          <p:cNvSpPr txBox="1"/>
          <p:nvPr/>
        </p:nvSpPr>
        <p:spPr>
          <a:xfrm>
            <a:off x="2476048" y="4121523"/>
            <a:ext cx="5606796" cy="707886"/>
          </a:xfrm>
          <a:prstGeom prst="rect">
            <a:avLst/>
          </a:prstGeom>
          <a:noFill/>
        </p:spPr>
        <p:txBody>
          <a:bodyPr wrap="square" rtlCol="0">
            <a:spAutoFit/>
          </a:bodyPr>
          <a:lstStyle/>
          <a:p>
            <a:pPr algn="ctr">
              <a:buNone/>
            </a:pPr>
            <a:r>
              <a:rPr lang="en-US" b="1" dirty="0" smtClean="0">
                <a:solidFill>
                  <a:schemeClr val="tx1">
                    <a:lumMod val="75000"/>
                  </a:schemeClr>
                </a:solidFill>
                <a:latin typeface="Calibri"/>
              </a:rPr>
              <a:t>Fruit </a:t>
            </a:r>
            <a:r>
              <a:rPr lang="en-US" b="1" dirty="0">
                <a:solidFill>
                  <a:schemeClr val="tx1">
                    <a:lumMod val="75000"/>
                  </a:schemeClr>
                </a:solidFill>
                <a:latin typeface="Calibri"/>
              </a:rPr>
              <a:t>b</a:t>
            </a:r>
            <a:r>
              <a:rPr lang="en-US" b="1" dirty="0" smtClean="0">
                <a:solidFill>
                  <a:schemeClr val="tx1">
                    <a:lumMod val="75000"/>
                  </a:schemeClr>
                </a:solidFill>
                <a:latin typeface="Calibri"/>
              </a:rPr>
              <a:t>unches are unloaded, the oil is extracted from the </a:t>
            </a:r>
            <a:r>
              <a:rPr lang="en-US" b="1" dirty="0" err="1" smtClean="0">
                <a:solidFill>
                  <a:schemeClr val="tx1">
                    <a:lumMod val="75000"/>
                  </a:schemeClr>
                </a:solidFill>
                <a:latin typeface="Calibri"/>
              </a:rPr>
              <a:t>Mesocarp</a:t>
            </a:r>
            <a:r>
              <a:rPr lang="en-US" b="1" dirty="0" smtClean="0">
                <a:solidFill>
                  <a:schemeClr val="tx1">
                    <a:lumMod val="75000"/>
                  </a:schemeClr>
                </a:solidFill>
                <a:latin typeface="Calibri"/>
              </a:rPr>
              <a:t> and the Palm Kernels.</a:t>
            </a:r>
            <a:endParaRPr lang="en-US" sz="1600" dirty="0" smtClean="0">
              <a:solidFill>
                <a:schemeClr val="tx1">
                  <a:lumMod val="75000"/>
                </a:schemeClr>
              </a:solidFill>
              <a:latin typeface="Calibri"/>
            </a:endParaRPr>
          </a:p>
        </p:txBody>
      </p:sp>
    </p:spTree>
    <p:extLst>
      <p:ext uri="{BB962C8B-B14F-4D97-AF65-F5344CB8AC3E}">
        <p14:creationId xmlns:p14="http://schemas.microsoft.com/office/powerpoint/2010/main" val="25836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buFont typeface="Wingdings" pitchFamily="2" charset="2"/>
              <a:buChar char="§"/>
            </a:pPr>
            <a:r>
              <a:rPr lang="en-US" smtClean="0"/>
              <a:t> </a:t>
            </a:r>
            <a:fld id="{B230CB18-FDB4-43BC-98BB-9D37715F5D0D}" type="slidenum">
              <a:rPr lang="en-US" smtClean="0"/>
              <a:pPr>
                <a:buFont typeface="Wingdings" pitchFamily="2" charset="2"/>
                <a:buChar char="§"/>
              </a:pPr>
              <a:t>13</a:t>
            </a:fld>
            <a:endParaRPr lang="en-US" dirty="0"/>
          </a:p>
        </p:txBody>
      </p:sp>
      <p:pic>
        <p:nvPicPr>
          <p:cNvPr id="4" name="Picture 3" descr="KLK OLEO logo.png"/>
          <p:cNvPicPr>
            <a:picLocks noChangeAspect="1"/>
          </p:cNvPicPr>
          <p:nvPr/>
        </p:nvPicPr>
        <p:blipFill>
          <a:blip r:embed="rId3" cstate="screen"/>
          <a:stretch>
            <a:fillRect/>
          </a:stretch>
        </p:blipFill>
        <p:spPr>
          <a:xfrm>
            <a:off x="7792871" y="270500"/>
            <a:ext cx="914400" cy="325270"/>
          </a:xfrm>
          <a:prstGeom prst="rect">
            <a:avLst/>
          </a:prstGeom>
        </p:spPr>
      </p:pic>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1389" y="970954"/>
            <a:ext cx="2114550" cy="2162175"/>
          </a:xfrm>
          <a:prstGeom prst="ellipse">
            <a:avLst/>
          </a:prstGeom>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descr="G:\Photo-Bank\palm-fruit-bunch\FRUIT01A.JPG"/>
          <p:cNvPicPr>
            <a:picLocks noChangeAspect="1" noChangeArrowheads="1"/>
          </p:cNvPicPr>
          <p:nvPr/>
        </p:nvPicPr>
        <p:blipFill>
          <a:blip r:embed="rId5" cstate="email"/>
          <a:srcRect/>
          <a:stretch>
            <a:fillRect/>
          </a:stretch>
        </p:blipFill>
        <p:spPr bwMode="auto">
          <a:xfrm>
            <a:off x="4956528" y="3498002"/>
            <a:ext cx="1933724" cy="1559810"/>
          </a:xfrm>
          <a:prstGeom prst="ellipse">
            <a:avLst/>
          </a:prstGeom>
          <a:ln>
            <a:noFill/>
          </a:ln>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4536282" cy="3024188"/>
          </a:xfrm>
          <a:prstGeom prst="rect">
            <a:avLst/>
          </a:prstGeom>
          <a:ln>
            <a:noFill/>
          </a:ln>
          <a:effectLst>
            <a:softEdge rad="31750"/>
          </a:effectLst>
        </p:spPr>
      </p:pic>
      <p:sp>
        <p:nvSpPr>
          <p:cNvPr id="21" name="TextBox 20"/>
          <p:cNvSpPr txBox="1"/>
          <p:nvPr/>
        </p:nvSpPr>
        <p:spPr>
          <a:xfrm>
            <a:off x="43293" y="3570021"/>
            <a:ext cx="4492989" cy="707886"/>
          </a:xfrm>
          <a:prstGeom prst="rect">
            <a:avLst/>
          </a:prstGeom>
          <a:noFill/>
        </p:spPr>
        <p:txBody>
          <a:bodyPr wrap="square" rtlCol="0">
            <a:spAutoFit/>
          </a:bodyPr>
          <a:lstStyle/>
          <a:p>
            <a:pPr algn="ctr">
              <a:buNone/>
            </a:pPr>
            <a:r>
              <a:rPr lang="en-US" b="1" dirty="0" smtClean="0">
                <a:solidFill>
                  <a:schemeClr val="tx1">
                    <a:lumMod val="75000"/>
                  </a:schemeClr>
                </a:solidFill>
                <a:latin typeface="Calibri"/>
              </a:rPr>
              <a:t>The Fruit bunches contain the individual palm fruits</a:t>
            </a:r>
          </a:p>
        </p:txBody>
      </p:sp>
    </p:spTree>
    <p:extLst>
      <p:ext uri="{BB962C8B-B14F-4D97-AF65-F5344CB8AC3E}">
        <p14:creationId xmlns:p14="http://schemas.microsoft.com/office/powerpoint/2010/main" val="198594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250"/>
                                        <p:tgtEl>
                                          <p:spTgt spid="17"/>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25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3.05556E-6 -4.54713E-6 L -0.15937 -0.35982 " pathEditMode="relative" rAng="0" ptsTypes="AA">
                                      <p:cBhvr>
                                        <p:cTn id="19" dur="2000" fill="hold"/>
                                        <p:tgtEl>
                                          <p:spTgt spid="18"/>
                                        </p:tgtEl>
                                        <p:attrNameLst>
                                          <p:attrName>ppt_x</p:attrName>
                                          <p:attrName>ppt_y</p:attrName>
                                        </p:attrNameLst>
                                      </p:cBhvr>
                                      <p:rCtr x="-7969" y="-17991"/>
                                    </p:animMotion>
                                  </p:childTnLst>
                                </p:cTn>
                              </p:par>
                              <p:par>
                                <p:cTn id="20" presetID="10" presetClass="exit" presetSubtype="0" fill="hold" nodeType="withEffect">
                                  <p:stCondLst>
                                    <p:cond delay="0"/>
                                  </p:stCondLst>
                                  <p:childTnLst>
                                    <p:animEffect transition="out" filter="fade">
                                      <p:cBhvr>
                                        <p:cTn id="21" dur="1500"/>
                                        <p:tgtEl>
                                          <p:spTgt spid="17"/>
                                        </p:tgtEl>
                                      </p:cBhvr>
                                    </p:animEffect>
                                    <p:set>
                                      <p:cBhvr>
                                        <p:cTn id="22" dur="1" fill="hold">
                                          <p:stCondLst>
                                            <p:cond delay="1499"/>
                                          </p:stCondLst>
                                        </p:cTn>
                                        <p:tgtEl>
                                          <p:spTgt spid="17"/>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500"/>
                                        <p:tgtEl>
                                          <p:spTgt spid="5"/>
                                        </p:tgtEl>
                                      </p:cBhvr>
                                    </p:animEffect>
                                    <p:set>
                                      <p:cBhvr>
                                        <p:cTn id="25" dur="1" fill="hold">
                                          <p:stCondLst>
                                            <p:cond delay="1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500"/>
                                        <p:tgtEl>
                                          <p:spTgt spid="21"/>
                                        </p:tgtEl>
                                      </p:cBhvr>
                                    </p:animEffect>
                                    <p:set>
                                      <p:cBhvr>
                                        <p:cTn id="28" dur="1" fill="hold">
                                          <p:stCondLst>
                                            <p:cond delay="1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buFont typeface="Wingdings" pitchFamily="2" charset="2"/>
              <a:buChar char="§"/>
            </a:pPr>
            <a:r>
              <a:rPr lang="en-US" smtClean="0"/>
              <a:t> </a:t>
            </a:r>
            <a:fld id="{B230CB18-FDB4-43BC-98BB-9D37715F5D0D}" type="slidenum">
              <a:rPr lang="en-US" smtClean="0"/>
              <a:pPr>
                <a:buFont typeface="Wingdings" pitchFamily="2" charset="2"/>
                <a:buChar char="§"/>
              </a:pPr>
              <a:t>14</a:t>
            </a:fld>
            <a:endParaRPr lang="en-US" dirty="0"/>
          </a:p>
        </p:txBody>
      </p:sp>
      <p:pic>
        <p:nvPicPr>
          <p:cNvPr id="4" name="Picture 3" descr="KLK OLEO logo.png"/>
          <p:cNvPicPr>
            <a:picLocks noChangeAspect="1"/>
          </p:cNvPicPr>
          <p:nvPr/>
        </p:nvPicPr>
        <p:blipFill>
          <a:blip r:embed="rId3" cstate="screen"/>
          <a:stretch>
            <a:fillRect/>
          </a:stretch>
        </p:blipFill>
        <p:spPr>
          <a:xfrm>
            <a:off x="7792871" y="270500"/>
            <a:ext cx="914400" cy="325270"/>
          </a:xfrm>
          <a:prstGeom prst="rect">
            <a:avLst/>
          </a:prstGeom>
        </p:spPr>
      </p:pic>
      <p:sp>
        <p:nvSpPr>
          <p:cNvPr id="11" name="Rectangle 2"/>
          <p:cNvSpPr txBox="1">
            <a:spLocks/>
          </p:cNvSpPr>
          <p:nvPr/>
        </p:nvSpPr>
        <p:spPr>
          <a:xfrm>
            <a:off x="323528" y="476672"/>
            <a:ext cx="3312368" cy="1092938"/>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buNone/>
            </a:pPr>
            <a:r>
              <a:rPr lang="de-DE" sz="1600" dirty="0" smtClean="0"/>
              <a:t>Fruit flesh</a:t>
            </a:r>
            <a:r>
              <a:rPr lang="de-DE" sz="1600" b="0" dirty="0" smtClean="0"/>
              <a:t> (Mesocarp), from which Crude Palm Oil is made, contains a </a:t>
            </a:r>
          </a:p>
          <a:p>
            <a:pPr algn="l">
              <a:buNone/>
            </a:pPr>
            <a:r>
              <a:rPr lang="de-DE" sz="1600" b="0" dirty="0" smtClean="0"/>
              <a:t>lot of C16 + C18</a:t>
            </a:r>
            <a:endParaRPr lang="en-GB" sz="1600" b="0" dirty="0" smtClean="0"/>
          </a:p>
        </p:txBody>
      </p:sp>
      <p:sp>
        <p:nvSpPr>
          <p:cNvPr id="14" name="Rectangle 2"/>
          <p:cNvSpPr txBox="1">
            <a:spLocks/>
          </p:cNvSpPr>
          <p:nvPr/>
        </p:nvSpPr>
        <p:spPr>
          <a:xfrm>
            <a:off x="323528" y="3651807"/>
            <a:ext cx="3312368" cy="1092938"/>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buNone/>
            </a:pPr>
            <a:r>
              <a:rPr lang="de-DE" sz="1600" b="0" dirty="0" smtClean="0"/>
              <a:t>The Palm Kernel, from which Palm Kernel Oil is made, contains a lot of C12 + C14 </a:t>
            </a:r>
            <a:endParaRPr lang="en-GB" sz="1600" b="0" dirty="0" smtClean="0"/>
          </a:p>
        </p:txBody>
      </p:sp>
      <p:graphicFrame>
        <p:nvGraphicFramePr>
          <p:cNvPr id="15" name="Chart 14"/>
          <p:cNvGraphicFramePr>
            <a:graphicFrameLocks/>
          </p:cNvGraphicFramePr>
          <p:nvPr>
            <p:extLst>
              <p:ext uri="{D42A27DB-BD31-4B8C-83A1-F6EECF244321}">
                <p14:modId xmlns:p14="http://schemas.microsoft.com/office/powerpoint/2010/main" val="613308310"/>
              </p:ext>
            </p:extLst>
          </p:nvPr>
        </p:nvGraphicFramePr>
        <p:xfrm>
          <a:off x="6040735" y="2715669"/>
          <a:ext cx="2995106" cy="23111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p:cNvGraphicFramePr>
            <a:graphicFrameLocks/>
          </p:cNvGraphicFramePr>
          <p:nvPr>
            <p:extLst>
              <p:ext uri="{D42A27DB-BD31-4B8C-83A1-F6EECF244321}">
                <p14:modId xmlns:p14="http://schemas.microsoft.com/office/powerpoint/2010/main" val="1457811424"/>
              </p:ext>
            </p:extLst>
          </p:nvPr>
        </p:nvGraphicFramePr>
        <p:xfrm>
          <a:off x="6027018" y="416514"/>
          <a:ext cx="2932956" cy="2306191"/>
        </p:xfrm>
        <a:graphic>
          <a:graphicData uri="http://schemas.openxmlformats.org/drawingml/2006/chart">
            <c:chart xmlns:c="http://schemas.openxmlformats.org/drawingml/2006/chart" xmlns:r="http://schemas.openxmlformats.org/officeDocument/2006/relationships" r:id="rId5"/>
          </a:graphicData>
        </a:graphic>
      </p:graphicFrame>
      <p:pic>
        <p:nvPicPr>
          <p:cNvPr id="8" name="Picture 6" descr="G:\Photo-Bank\palm-fruit-bunch\FRUIT01A.JPG"/>
          <p:cNvPicPr>
            <a:picLocks noChangeAspect="1" noChangeArrowheads="1"/>
          </p:cNvPicPr>
          <p:nvPr/>
        </p:nvPicPr>
        <p:blipFill>
          <a:blip r:embed="rId6" cstate="email"/>
          <a:srcRect/>
          <a:stretch>
            <a:fillRect/>
          </a:stretch>
        </p:blipFill>
        <p:spPr bwMode="auto">
          <a:xfrm>
            <a:off x="3490243" y="1636866"/>
            <a:ext cx="1933724" cy="1559810"/>
          </a:xfrm>
          <a:prstGeom prst="ellipse">
            <a:avLst/>
          </a:prstGeom>
          <a:ln>
            <a:noFill/>
          </a:ln>
          <a:effectLst/>
        </p:spPr>
      </p:pic>
      <p:sp>
        <p:nvSpPr>
          <p:cNvPr id="13" name="Freeform 12"/>
          <p:cNvSpPr/>
          <p:nvPr/>
        </p:nvSpPr>
        <p:spPr>
          <a:xfrm>
            <a:off x="3358496" y="2547992"/>
            <a:ext cx="1098609" cy="1442984"/>
          </a:xfrm>
          <a:custGeom>
            <a:avLst/>
            <a:gdLst>
              <a:gd name="connsiteX0" fmla="*/ 1888621 w 1888621"/>
              <a:gd name="connsiteY0" fmla="*/ 0 h 1273324"/>
              <a:gd name="connsiteX1" fmla="*/ 1316052 w 1888621"/>
              <a:gd name="connsiteY1" fmla="*/ 1042587 h 1273324"/>
              <a:gd name="connsiteX2" fmla="*/ 0 w 1888621"/>
              <a:gd name="connsiteY2" fmla="*/ 1273324 h 1273324"/>
            </a:gdLst>
            <a:ahLst/>
            <a:cxnLst>
              <a:cxn ang="0">
                <a:pos x="connsiteX0" y="connsiteY0"/>
              </a:cxn>
              <a:cxn ang="0">
                <a:pos x="connsiteX1" y="connsiteY1"/>
              </a:cxn>
              <a:cxn ang="0">
                <a:pos x="connsiteX2" y="connsiteY2"/>
              </a:cxn>
            </a:cxnLst>
            <a:rect l="l" t="t" r="r" b="b"/>
            <a:pathLst>
              <a:path w="1888621" h="1273324">
                <a:moveTo>
                  <a:pt x="1888621" y="0"/>
                </a:moveTo>
                <a:cubicBezTo>
                  <a:pt x="1759721" y="415183"/>
                  <a:pt x="1630822" y="830366"/>
                  <a:pt x="1316052" y="1042587"/>
                </a:cubicBezTo>
                <a:cubicBezTo>
                  <a:pt x="1001282" y="1254808"/>
                  <a:pt x="500641" y="1264066"/>
                  <a:pt x="0" y="1273324"/>
                </a:cubicBezTo>
              </a:path>
            </a:pathLst>
          </a:custGeom>
          <a:noFill/>
          <a:ln>
            <a:solidFill>
              <a:srgbClr val="00643C"/>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358497" y="957129"/>
            <a:ext cx="1098608" cy="820396"/>
          </a:xfrm>
          <a:custGeom>
            <a:avLst/>
            <a:gdLst>
              <a:gd name="connsiteX0" fmla="*/ 1991170 w 1991170"/>
              <a:gd name="connsiteY0" fmla="*/ 820396 h 820396"/>
              <a:gd name="connsiteX1" fmla="*/ 1452785 w 1991170"/>
              <a:gd name="connsiteY1" fmla="*/ 153824 h 820396"/>
              <a:gd name="connsiteX2" fmla="*/ 0 w 1991170"/>
              <a:gd name="connsiteY2" fmla="*/ 0 h 820396"/>
            </a:gdLst>
            <a:ahLst/>
            <a:cxnLst>
              <a:cxn ang="0">
                <a:pos x="connsiteX0" y="connsiteY0"/>
              </a:cxn>
              <a:cxn ang="0">
                <a:pos x="connsiteX1" y="connsiteY1"/>
              </a:cxn>
              <a:cxn ang="0">
                <a:pos x="connsiteX2" y="connsiteY2"/>
              </a:cxn>
            </a:cxnLst>
            <a:rect l="l" t="t" r="r" b="b"/>
            <a:pathLst>
              <a:path w="1991170" h="820396">
                <a:moveTo>
                  <a:pt x="1991170" y="820396"/>
                </a:moveTo>
                <a:cubicBezTo>
                  <a:pt x="1887908" y="555476"/>
                  <a:pt x="1784647" y="290557"/>
                  <a:pt x="1452785" y="153824"/>
                </a:cubicBezTo>
                <a:cubicBezTo>
                  <a:pt x="1120923" y="17091"/>
                  <a:pt x="560461" y="8545"/>
                  <a:pt x="0" y="0"/>
                </a:cubicBezTo>
              </a:path>
            </a:pathLst>
          </a:custGeom>
          <a:noFill/>
          <a:ln>
            <a:solidFill>
              <a:srgbClr val="00643C"/>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540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Graphic spid="15" grpId="0">
        <p:bldAsOne/>
      </p:bldGraphic>
      <p:bldGraphic spid="16" grpId="0">
        <p:bldAsOne/>
      </p:bldGraphic>
      <p:bldP spid="13"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95692" y="218238"/>
            <a:ext cx="3992486" cy="2357568"/>
          </a:xfrm>
          <a:prstGeom prst="rect">
            <a:avLst/>
          </a:prstGeom>
          <a:noFill/>
        </p:spPr>
        <p:txBody>
          <a:bodyPr wrap="square" rtlCol="0">
            <a:spAutoFit/>
          </a:bodyPr>
          <a:lstStyle/>
          <a:p>
            <a:pPr>
              <a:buNone/>
            </a:pPr>
            <a:r>
              <a:rPr lang="en-US" sz="1600" b="1" dirty="0" smtClean="0">
                <a:solidFill>
                  <a:schemeClr val="tx1">
                    <a:lumMod val="75000"/>
                  </a:schemeClr>
                </a:solidFill>
                <a:latin typeface="Calibri"/>
              </a:rPr>
              <a:t>Palm Oil:</a:t>
            </a:r>
          </a:p>
          <a:p>
            <a:pPr>
              <a:buNone/>
            </a:pPr>
            <a:r>
              <a:rPr lang="en-US" sz="1600" dirty="0" smtClean="0">
                <a:solidFill>
                  <a:schemeClr val="tx1">
                    <a:lumMod val="75000"/>
                  </a:schemeClr>
                </a:solidFill>
                <a:latin typeface="Calibri"/>
              </a:rPr>
              <a:t>- Palmitic Acid 	-&gt;	IPP, EHP</a:t>
            </a:r>
            <a:br>
              <a:rPr lang="en-US" sz="1600" dirty="0" smtClean="0">
                <a:solidFill>
                  <a:schemeClr val="tx1">
                    <a:lumMod val="75000"/>
                  </a:schemeClr>
                </a:solidFill>
                <a:latin typeface="Calibri"/>
              </a:rPr>
            </a:br>
            <a:r>
              <a:rPr lang="en-US" sz="1600" dirty="0" smtClean="0">
                <a:solidFill>
                  <a:schemeClr val="tx1">
                    <a:lumMod val="75000"/>
                  </a:schemeClr>
                </a:solidFill>
                <a:latin typeface="Calibri"/>
              </a:rPr>
              <a:t>- Oleic Acid	-&gt;	TMPTO, IPO</a:t>
            </a:r>
            <a:br>
              <a:rPr lang="en-US" sz="1600" dirty="0" smtClean="0">
                <a:solidFill>
                  <a:schemeClr val="tx1">
                    <a:lumMod val="75000"/>
                  </a:schemeClr>
                </a:solidFill>
                <a:latin typeface="Calibri"/>
              </a:rPr>
            </a:br>
            <a:r>
              <a:rPr lang="en-US" sz="1600" dirty="0" smtClean="0">
                <a:solidFill>
                  <a:schemeClr val="tx1">
                    <a:lumMod val="75000"/>
                  </a:schemeClr>
                </a:solidFill>
                <a:latin typeface="Calibri"/>
              </a:rPr>
              <a:t>- Stearic Acid	-&gt;	EHS</a:t>
            </a:r>
            <a:br>
              <a:rPr lang="en-US" sz="1600" dirty="0" smtClean="0">
                <a:solidFill>
                  <a:schemeClr val="tx1">
                    <a:lumMod val="75000"/>
                  </a:schemeClr>
                </a:solidFill>
                <a:latin typeface="Calibri"/>
              </a:rPr>
            </a:br>
            <a:r>
              <a:rPr lang="en-US" sz="1600" dirty="0" smtClean="0">
                <a:solidFill>
                  <a:schemeClr val="tx1">
                    <a:lumMod val="75000"/>
                  </a:schemeClr>
                </a:solidFill>
                <a:latin typeface="Calibri"/>
              </a:rPr>
              <a:t>- Distilled Palm Fatty Acid</a:t>
            </a:r>
            <a:br>
              <a:rPr lang="en-US" sz="1600" dirty="0" smtClean="0">
                <a:solidFill>
                  <a:schemeClr val="tx1">
                    <a:lumMod val="75000"/>
                  </a:schemeClr>
                </a:solidFill>
                <a:latin typeface="Calibri"/>
              </a:rPr>
            </a:br>
            <a:r>
              <a:rPr lang="en-US" sz="1600" dirty="0" smtClean="0">
                <a:solidFill>
                  <a:schemeClr val="tx1">
                    <a:lumMod val="75000"/>
                  </a:schemeClr>
                </a:solidFill>
                <a:latin typeface="Calibri"/>
              </a:rPr>
              <a:t>- </a:t>
            </a:r>
            <a:r>
              <a:rPr lang="en-US" sz="1600" dirty="0" err="1" smtClean="0">
                <a:solidFill>
                  <a:schemeClr val="tx1">
                    <a:lumMod val="75000"/>
                  </a:schemeClr>
                </a:solidFill>
                <a:latin typeface="Calibri"/>
              </a:rPr>
              <a:t>Cetearyl</a:t>
            </a:r>
            <a:r>
              <a:rPr lang="en-US" sz="1600" dirty="0" smtClean="0">
                <a:solidFill>
                  <a:schemeClr val="tx1">
                    <a:lumMod val="75000"/>
                  </a:schemeClr>
                </a:solidFill>
                <a:latin typeface="Calibri"/>
              </a:rPr>
              <a:t> Alcohol</a:t>
            </a:r>
            <a:br>
              <a:rPr lang="en-US" sz="1600" dirty="0" smtClean="0">
                <a:solidFill>
                  <a:schemeClr val="tx1">
                    <a:lumMod val="75000"/>
                  </a:schemeClr>
                </a:solidFill>
                <a:latin typeface="Calibri"/>
              </a:rPr>
            </a:br>
            <a:r>
              <a:rPr lang="en-US" sz="1600" dirty="0" smtClean="0">
                <a:solidFill>
                  <a:schemeClr val="tx1">
                    <a:lumMod val="75000"/>
                  </a:schemeClr>
                </a:solidFill>
                <a:latin typeface="Calibri"/>
              </a:rPr>
              <a:t>- </a:t>
            </a:r>
            <a:r>
              <a:rPr lang="en-US" sz="1600" dirty="0" err="1" smtClean="0">
                <a:solidFill>
                  <a:schemeClr val="tx1">
                    <a:lumMod val="75000"/>
                  </a:schemeClr>
                </a:solidFill>
                <a:latin typeface="Calibri"/>
              </a:rPr>
              <a:t>Cetyl</a:t>
            </a:r>
            <a:r>
              <a:rPr lang="en-US" sz="1600" dirty="0" smtClean="0">
                <a:solidFill>
                  <a:schemeClr val="tx1">
                    <a:lumMod val="75000"/>
                  </a:schemeClr>
                </a:solidFill>
                <a:latin typeface="Calibri"/>
              </a:rPr>
              <a:t> Alcohol</a:t>
            </a:r>
            <a:br>
              <a:rPr lang="en-US" sz="1600" dirty="0" smtClean="0">
                <a:solidFill>
                  <a:schemeClr val="tx1">
                    <a:lumMod val="75000"/>
                  </a:schemeClr>
                </a:solidFill>
                <a:latin typeface="Calibri"/>
              </a:rPr>
            </a:br>
            <a:r>
              <a:rPr lang="en-US" sz="1600" dirty="0" smtClean="0">
                <a:solidFill>
                  <a:schemeClr val="tx1">
                    <a:lumMod val="75000"/>
                  </a:schemeClr>
                </a:solidFill>
                <a:latin typeface="Calibri"/>
              </a:rPr>
              <a:t>- </a:t>
            </a:r>
            <a:r>
              <a:rPr lang="en-US" sz="1600" dirty="0" err="1" smtClean="0">
                <a:solidFill>
                  <a:schemeClr val="tx1">
                    <a:lumMod val="75000"/>
                  </a:schemeClr>
                </a:solidFill>
                <a:latin typeface="Calibri"/>
              </a:rPr>
              <a:t>Stearyl</a:t>
            </a:r>
            <a:r>
              <a:rPr lang="en-US" sz="1600" dirty="0" smtClean="0">
                <a:solidFill>
                  <a:schemeClr val="tx1">
                    <a:lumMod val="75000"/>
                  </a:schemeClr>
                </a:solidFill>
                <a:latin typeface="Calibri"/>
              </a:rPr>
              <a:t> Alcohol</a:t>
            </a:r>
            <a:br>
              <a:rPr lang="en-US" sz="1600" dirty="0" smtClean="0">
                <a:solidFill>
                  <a:schemeClr val="tx1">
                    <a:lumMod val="75000"/>
                  </a:schemeClr>
                </a:solidFill>
                <a:latin typeface="Calibri"/>
              </a:rPr>
            </a:br>
            <a:r>
              <a:rPr lang="en-US" sz="1600" dirty="0" smtClean="0">
                <a:solidFill>
                  <a:schemeClr val="tx1">
                    <a:lumMod val="75000"/>
                  </a:schemeClr>
                </a:solidFill>
                <a:latin typeface="Calibri"/>
              </a:rPr>
              <a:t>- Ethylene </a:t>
            </a:r>
            <a:r>
              <a:rPr lang="en-US" sz="1600" dirty="0" err="1" smtClean="0">
                <a:solidFill>
                  <a:schemeClr val="tx1">
                    <a:lumMod val="75000"/>
                  </a:schemeClr>
                </a:solidFill>
                <a:latin typeface="Calibri"/>
              </a:rPr>
              <a:t>Bis</a:t>
            </a:r>
            <a:r>
              <a:rPr lang="en-US" sz="1600" dirty="0" smtClean="0">
                <a:solidFill>
                  <a:schemeClr val="tx1">
                    <a:lumMod val="75000"/>
                  </a:schemeClr>
                </a:solidFill>
                <a:latin typeface="Calibri"/>
              </a:rPr>
              <a:t> </a:t>
            </a:r>
            <a:r>
              <a:rPr lang="en-US" sz="1600" dirty="0" err="1" smtClean="0">
                <a:solidFill>
                  <a:schemeClr val="tx1">
                    <a:lumMod val="75000"/>
                  </a:schemeClr>
                </a:solidFill>
                <a:latin typeface="Calibri"/>
              </a:rPr>
              <a:t>Stearamide</a:t>
            </a:r>
            <a:r>
              <a:rPr lang="en-US" sz="1600" dirty="0" smtClean="0">
                <a:solidFill>
                  <a:schemeClr val="tx1">
                    <a:lumMod val="75000"/>
                  </a:schemeClr>
                </a:solidFill>
                <a:latin typeface="Calibri"/>
              </a:rPr>
              <a:t> (EBS)</a:t>
            </a:r>
          </a:p>
        </p:txBody>
      </p:sp>
      <p:sp>
        <p:nvSpPr>
          <p:cNvPr id="2" name="Slide Number Placeholder 1"/>
          <p:cNvSpPr>
            <a:spLocks noGrp="1"/>
          </p:cNvSpPr>
          <p:nvPr>
            <p:ph type="sldNum" sz="quarter" idx="4"/>
          </p:nvPr>
        </p:nvSpPr>
        <p:spPr/>
        <p:txBody>
          <a:bodyPr/>
          <a:lstStyle/>
          <a:p>
            <a:pPr>
              <a:buFont typeface="Wingdings" pitchFamily="2" charset="2"/>
              <a:buChar char="§"/>
            </a:pPr>
            <a:r>
              <a:rPr lang="en-US" smtClean="0"/>
              <a:t> </a:t>
            </a:r>
            <a:fld id="{B230CB18-FDB4-43BC-98BB-9D37715F5D0D}" type="slidenum">
              <a:rPr lang="en-US" smtClean="0"/>
              <a:pPr>
                <a:buFont typeface="Wingdings" pitchFamily="2" charset="2"/>
                <a:buChar char="§"/>
              </a:pPr>
              <a:t>15</a:t>
            </a:fld>
            <a:endParaRPr lang="en-US" dirty="0"/>
          </a:p>
        </p:txBody>
      </p:sp>
      <p:pic>
        <p:nvPicPr>
          <p:cNvPr id="4" name="Picture 3" descr="KLK OLEO logo.png"/>
          <p:cNvPicPr>
            <a:picLocks noChangeAspect="1"/>
          </p:cNvPicPr>
          <p:nvPr/>
        </p:nvPicPr>
        <p:blipFill>
          <a:blip r:embed="rId3" cstate="screen"/>
          <a:stretch>
            <a:fillRect/>
          </a:stretch>
        </p:blipFill>
        <p:spPr>
          <a:xfrm>
            <a:off x="7792871" y="270500"/>
            <a:ext cx="914400" cy="325270"/>
          </a:xfrm>
          <a:prstGeom prst="rect">
            <a:avLst/>
          </a:prstGeom>
        </p:spPr>
      </p:pic>
      <p:graphicFrame>
        <p:nvGraphicFramePr>
          <p:cNvPr id="15" name="Chart 14"/>
          <p:cNvGraphicFramePr>
            <a:graphicFrameLocks/>
          </p:cNvGraphicFramePr>
          <p:nvPr>
            <p:extLst>
              <p:ext uri="{D42A27DB-BD31-4B8C-83A1-F6EECF244321}">
                <p14:modId xmlns:p14="http://schemas.microsoft.com/office/powerpoint/2010/main" val="3925904134"/>
              </p:ext>
            </p:extLst>
          </p:nvPr>
        </p:nvGraphicFramePr>
        <p:xfrm>
          <a:off x="6040735" y="2715669"/>
          <a:ext cx="2995106" cy="23111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p:cNvGraphicFramePr>
            <a:graphicFrameLocks/>
          </p:cNvGraphicFramePr>
          <p:nvPr>
            <p:extLst>
              <p:ext uri="{D42A27DB-BD31-4B8C-83A1-F6EECF244321}">
                <p14:modId xmlns:p14="http://schemas.microsoft.com/office/powerpoint/2010/main" val="789731836"/>
              </p:ext>
            </p:extLst>
          </p:nvPr>
        </p:nvGraphicFramePr>
        <p:xfrm>
          <a:off x="6027018" y="416514"/>
          <a:ext cx="2932956" cy="2306191"/>
        </p:xfrm>
        <a:graphic>
          <a:graphicData uri="http://schemas.openxmlformats.org/drawingml/2006/chart">
            <c:chart xmlns:c="http://schemas.openxmlformats.org/drawingml/2006/chart" xmlns:r="http://schemas.openxmlformats.org/officeDocument/2006/relationships" r:id="rId5"/>
          </a:graphicData>
        </a:graphic>
      </p:graphicFrame>
      <p:pic>
        <p:nvPicPr>
          <p:cNvPr id="8" name="Picture 6" descr="G:\Photo-Bank\palm-fruit-bunch\FRUIT01A.JPG"/>
          <p:cNvPicPr>
            <a:picLocks noChangeAspect="1" noChangeArrowheads="1"/>
          </p:cNvPicPr>
          <p:nvPr/>
        </p:nvPicPr>
        <p:blipFill>
          <a:blip r:embed="rId6" cstate="email"/>
          <a:srcRect/>
          <a:stretch>
            <a:fillRect/>
          </a:stretch>
        </p:blipFill>
        <p:spPr bwMode="auto">
          <a:xfrm>
            <a:off x="3490243" y="1636866"/>
            <a:ext cx="1933724" cy="1559810"/>
          </a:xfrm>
          <a:prstGeom prst="ellipse">
            <a:avLst/>
          </a:prstGeom>
          <a:ln>
            <a:noFill/>
          </a:ln>
          <a:effectLst/>
        </p:spPr>
      </p:pic>
    </p:spTree>
    <p:extLst>
      <p:ext uri="{BB962C8B-B14F-4D97-AF65-F5344CB8AC3E}">
        <p14:creationId xmlns:p14="http://schemas.microsoft.com/office/powerpoint/2010/main" val="374132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95692" y="218238"/>
            <a:ext cx="4477908" cy="3440942"/>
          </a:xfrm>
          <a:prstGeom prst="rect">
            <a:avLst/>
          </a:prstGeom>
          <a:noFill/>
        </p:spPr>
        <p:txBody>
          <a:bodyPr wrap="square" rtlCol="0">
            <a:spAutoFit/>
          </a:bodyPr>
          <a:lstStyle/>
          <a:p>
            <a:pPr>
              <a:buNone/>
            </a:pPr>
            <a:r>
              <a:rPr lang="en-US" sz="1600" b="1" dirty="0" smtClean="0">
                <a:solidFill>
                  <a:schemeClr val="tx1">
                    <a:lumMod val="75000"/>
                  </a:schemeClr>
                </a:solidFill>
                <a:latin typeface="Calibri"/>
              </a:rPr>
              <a:t>Palm Kernel Oil:</a:t>
            </a:r>
          </a:p>
          <a:p>
            <a:pPr>
              <a:buNone/>
            </a:pPr>
            <a:r>
              <a:rPr lang="en-US" sz="1600" dirty="0" smtClean="0">
                <a:solidFill>
                  <a:schemeClr val="tx1">
                    <a:lumMod val="75000"/>
                  </a:schemeClr>
                </a:solidFill>
                <a:latin typeface="Calibri"/>
              </a:rPr>
              <a:t>- </a:t>
            </a:r>
            <a:r>
              <a:rPr lang="en-US" sz="1600" dirty="0" err="1" smtClean="0">
                <a:solidFill>
                  <a:schemeClr val="tx1">
                    <a:lumMod val="75000"/>
                  </a:schemeClr>
                </a:solidFill>
                <a:latin typeface="Calibri"/>
              </a:rPr>
              <a:t>Capric</a:t>
            </a:r>
            <a:r>
              <a:rPr lang="en-US" sz="1600" dirty="0" smtClean="0">
                <a:solidFill>
                  <a:schemeClr val="tx1">
                    <a:lumMod val="75000"/>
                  </a:schemeClr>
                </a:solidFill>
                <a:latin typeface="Calibri"/>
              </a:rPr>
              <a:t> Acid</a:t>
            </a:r>
            <a:br>
              <a:rPr lang="en-US" sz="1600" dirty="0" smtClean="0">
                <a:solidFill>
                  <a:schemeClr val="tx1">
                    <a:lumMod val="75000"/>
                  </a:schemeClr>
                </a:solidFill>
                <a:latin typeface="Calibri"/>
              </a:rPr>
            </a:br>
            <a:r>
              <a:rPr lang="en-US" sz="1600" dirty="0" smtClean="0">
                <a:solidFill>
                  <a:schemeClr val="tx1">
                    <a:lumMod val="75000"/>
                  </a:schemeClr>
                </a:solidFill>
                <a:latin typeface="Calibri"/>
              </a:rPr>
              <a:t>- </a:t>
            </a:r>
            <a:r>
              <a:rPr lang="en-US" sz="1600" dirty="0" err="1" smtClean="0">
                <a:solidFill>
                  <a:schemeClr val="tx1">
                    <a:lumMod val="75000"/>
                  </a:schemeClr>
                </a:solidFill>
                <a:latin typeface="Calibri"/>
              </a:rPr>
              <a:t>Caprylic</a:t>
            </a:r>
            <a:r>
              <a:rPr lang="en-US" sz="1600" dirty="0" smtClean="0">
                <a:solidFill>
                  <a:schemeClr val="tx1">
                    <a:lumMod val="75000"/>
                  </a:schemeClr>
                </a:solidFill>
                <a:latin typeface="Calibri"/>
              </a:rPr>
              <a:t> Acid</a:t>
            </a:r>
            <a:br>
              <a:rPr lang="en-US" sz="1600" dirty="0" smtClean="0">
                <a:solidFill>
                  <a:schemeClr val="tx1">
                    <a:lumMod val="75000"/>
                  </a:schemeClr>
                </a:solidFill>
                <a:latin typeface="Calibri"/>
              </a:rPr>
            </a:br>
            <a:r>
              <a:rPr lang="en-US" sz="1600" dirty="0" smtClean="0">
                <a:solidFill>
                  <a:schemeClr val="tx1">
                    <a:lumMod val="75000"/>
                  </a:schemeClr>
                </a:solidFill>
                <a:latin typeface="Calibri"/>
              </a:rPr>
              <a:t>- </a:t>
            </a:r>
            <a:r>
              <a:rPr lang="en-US" sz="1600" dirty="0" err="1" smtClean="0">
                <a:solidFill>
                  <a:schemeClr val="tx1">
                    <a:lumMod val="75000"/>
                  </a:schemeClr>
                </a:solidFill>
                <a:latin typeface="Calibri"/>
              </a:rPr>
              <a:t>Capric</a:t>
            </a:r>
            <a:r>
              <a:rPr lang="en-US" sz="1600" dirty="0" smtClean="0">
                <a:solidFill>
                  <a:schemeClr val="tx1">
                    <a:lumMod val="75000"/>
                  </a:schemeClr>
                </a:solidFill>
                <a:latin typeface="Calibri"/>
              </a:rPr>
              <a:t> / </a:t>
            </a:r>
            <a:r>
              <a:rPr lang="en-US" sz="1600" dirty="0" err="1" smtClean="0">
                <a:solidFill>
                  <a:schemeClr val="tx1">
                    <a:lumMod val="75000"/>
                  </a:schemeClr>
                </a:solidFill>
                <a:latin typeface="Calibri"/>
              </a:rPr>
              <a:t>Caprylic</a:t>
            </a:r>
            <a:r>
              <a:rPr lang="en-US" sz="1600" dirty="0" smtClean="0">
                <a:solidFill>
                  <a:schemeClr val="tx1">
                    <a:lumMod val="75000"/>
                  </a:schemeClr>
                </a:solidFill>
                <a:latin typeface="Calibri"/>
              </a:rPr>
              <a:t> Acid-&gt;	MCT</a:t>
            </a:r>
            <a:endParaRPr lang="en-US" sz="1600" dirty="0">
              <a:solidFill>
                <a:schemeClr val="tx1">
                  <a:lumMod val="75000"/>
                </a:schemeClr>
              </a:solidFill>
              <a:latin typeface="Calibri"/>
            </a:endParaRPr>
          </a:p>
          <a:p>
            <a:pPr>
              <a:buNone/>
            </a:pPr>
            <a:r>
              <a:rPr lang="en-US" sz="1600" dirty="0" smtClean="0">
                <a:solidFill>
                  <a:schemeClr val="tx1">
                    <a:lumMod val="75000"/>
                  </a:schemeClr>
                </a:solidFill>
                <a:latin typeface="Calibri"/>
              </a:rPr>
              <a:t>- </a:t>
            </a:r>
            <a:r>
              <a:rPr lang="en-US" sz="1600" dirty="0" err="1" smtClean="0">
                <a:solidFill>
                  <a:schemeClr val="tx1">
                    <a:lumMod val="75000"/>
                  </a:schemeClr>
                </a:solidFill>
                <a:latin typeface="Calibri"/>
              </a:rPr>
              <a:t>Lauric</a:t>
            </a:r>
            <a:r>
              <a:rPr lang="en-US" sz="1600" dirty="0" smtClean="0">
                <a:solidFill>
                  <a:schemeClr val="tx1">
                    <a:lumMod val="75000"/>
                  </a:schemeClr>
                </a:solidFill>
                <a:latin typeface="Calibri"/>
              </a:rPr>
              <a:t> Acid	-&gt;	EHL, IPL</a:t>
            </a:r>
          </a:p>
          <a:p>
            <a:pPr>
              <a:buNone/>
            </a:pPr>
            <a:r>
              <a:rPr lang="en-US" sz="1600" dirty="0" smtClean="0">
                <a:solidFill>
                  <a:schemeClr val="tx1">
                    <a:lumMod val="75000"/>
                  </a:schemeClr>
                </a:solidFill>
                <a:latin typeface="Calibri"/>
              </a:rPr>
              <a:t>- </a:t>
            </a:r>
            <a:r>
              <a:rPr lang="en-US" sz="1600" dirty="0" err="1" smtClean="0">
                <a:solidFill>
                  <a:schemeClr val="tx1">
                    <a:lumMod val="75000"/>
                  </a:schemeClr>
                </a:solidFill>
                <a:latin typeface="Calibri"/>
              </a:rPr>
              <a:t>Myristic</a:t>
            </a:r>
            <a:r>
              <a:rPr lang="en-US" sz="1600" dirty="0" smtClean="0">
                <a:solidFill>
                  <a:schemeClr val="tx1">
                    <a:lumMod val="75000"/>
                  </a:schemeClr>
                </a:solidFill>
                <a:latin typeface="Calibri"/>
              </a:rPr>
              <a:t> Acid	-&gt;	IPM</a:t>
            </a:r>
          </a:p>
          <a:p>
            <a:pPr>
              <a:buNone/>
            </a:pPr>
            <a:r>
              <a:rPr lang="en-US" sz="1600" dirty="0" smtClean="0">
                <a:solidFill>
                  <a:schemeClr val="tx1">
                    <a:lumMod val="75000"/>
                  </a:schemeClr>
                </a:solidFill>
                <a:latin typeface="Calibri"/>
              </a:rPr>
              <a:t>- Oleic Acid	-&gt;	IPO</a:t>
            </a:r>
          </a:p>
          <a:p>
            <a:pPr>
              <a:buNone/>
            </a:pPr>
            <a:r>
              <a:rPr lang="en-US" sz="1600" dirty="0" smtClean="0">
                <a:solidFill>
                  <a:schemeClr val="tx1">
                    <a:lumMod val="75000"/>
                  </a:schemeClr>
                </a:solidFill>
                <a:latin typeface="Calibri"/>
              </a:rPr>
              <a:t>- Lauryl Alcohol</a:t>
            </a:r>
          </a:p>
          <a:p>
            <a:pPr>
              <a:buNone/>
            </a:pPr>
            <a:r>
              <a:rPr lang="en-US" sz="1600" dirty="0" smtClean="0">
                <a:solidFill>
                  <a:schemeClr val="tx1">
                    <a:lumMod val="75000"/>
                  </a:schemeClr>
                </a:solidFill>
                <a:latin typeface="Calibri"/>
              </a:rPr>
              <a:t>- </a:t>
            </a:r>
            <a:r>
              <a:rPr lang="en-US" sz="1600" dirty="0" err="1" smtClean="0">
                <a:solidFill>
                  <a:schemeClr val="tx1">
                    <a:lumMod val="75000"/>
                  </a:schemeClr>
                </a:solidFill>
                <a:latin typeface="Calibri"/>
              </a:rPr>
              <a:t>Myristyl</a:t>
            </a:r>
            <a:r>
              <a:rPr lang="en-US" sz="1600" dirty="0" smtClean="0">
                <a:solidFill>
                  <a:schemeClr val="tx1">
                    <a:lumMod val="75000"/>
                  </a:schemeClr>
                </a:solidFill>
                <a:latin typeface="Calibri"/>
              </a:rPr>
              <a:t> Alcohol</a:t>
            </a:r>
          </a:p>
          <a:p>
            <a:pPr>
              <a:buNone/>
            </a:pPr>
            <a:r>
              <a:rPr lang="en-US" sz="1600" dirty="0" smtClean="0">
                <a:solidFill>
                  <a:schemeClr val="tx1">
                    <a:lumMod val="75000"/>
                  </a:schemeClr>
                </a:solidFill>
                <a:latin typeface="Calibri"/>
              </a:rPr>
              <a:t>- “Mid cut” Lauryl/</a:t>
            </a:r>
            <a:r>
              <a:rPr lang="en-US" sz="1600" dirty="0" err="1" smtClean="0">
                <a:solidFill>
                  <a:schemeClr val="tx1">
                    <a:lumMod val="75000"/>
                  </a:schemeClr>
                </a:solidFill>
                <a:latin typeface="Calibri"/>
              </a:rPr>
              <a:t>Myristyl</a:t>
            </a:r>
            <a:r>
              <a:rPr lang="en-US" sz="1600" dirty="0" smtClean="0">
                <a:solidFill>
                  <a:schemeClr val="tx1">
                    <a:lumMod val="75000"/>
                  </a:schemeClr>
                </a:solidFill>
                <a:latin typeface="Calibri"/>
              </a:rPr>
              <a:t> Alcohol</a:t>
            </a:r>
          </a:p>
          <a:p>
            <a:pPr>
              <a:buNone/>
            </a:pPr>
            <a:r>
              <a:rPr lang="en-US" sz="1600" dirty="0" smtClean="0">
                <a:solidFill>
                  <a:schemeClr val="tx1">
                    <a:lumMod val="75000"/>
                  </a:schemeClr>
                </a:solidFill>
                <a:latin typeface="Calibri"/>
              </a:rPr>
              <a:t>- </a:t>
            </a:r>
            <a:r>
              <a:rPr lang="en-US" sz="1600" dirty="0" err="1" smtClean="0">
                <a:solidFill>
                  <a:schemeClr val="tx1">
                    <a:lumMod val="75000"/>
                  </a:schemeClr>
                </a:solidFill>
                <a:latin typeface="Calibri"/>
              </a:rPr>
              <a:t>Cetyl</a:t>
            </a:r>
            <a:r>
              <a:rPr lang="en-US" sz="1600" dirty="0" smtClean="0">
                <a:solidFill>
                  <a:schemeClr val="tx1">
                    <a:lumMod val="75000"/>
                  </a:schemeClr>
                </a:solidFill>
                <a:latin typeface="Calibri"/>
              </a:rPr>
              <a:t> Alcohol</a:t>
            </a:r>
            <a:br>
              <a:rPr lang="en-US" sz="1600" dirty="0" smtClean="0">
                <a:solidFill>
                  <a:schemeClr val="tx1">
                    <a:lumMod val="75000"/>
                  </a:schemeClr>
                </a:solidFill>
                <a:latin typeface="Calibri"/>
              </a:rPr>
            </a:br>
            <a:r>
              <a:rPr lang="en-US" sz="1600" dirty="0" smtClean="0">
                <a:solidFill>
                  <a:schemeClr val="tx1">
                    <a:lumMod val="75000"/>
                  </a:schemeClr>
                </a:solidFill>
                <a:latin typeface="Calibri"/>
              </a:rPr>
              <a:t>- Palm Kernel </a:t>
            </a:r>
            <a:r>
              <a:rPr lang="en-US" sz="1600" dirty="0" err="1" smtClean="0">
                <a:solidFill>
                  <a:schemeClr val="tx1">
                    <a:lumMod val="75000"/>
                  </a:schemeClr>
                </a:solidFill>
                <a:latin typeface="Calibri"/>
              </a:rPr>
              <a:t>Diethanolamide</a:t>
            </a:r>
            <a:r>
              <a:rPr lang="en-US" sz="1600" dirty="0" smtClean="0">
                <a:solidFill>
                  <a:schemeClr val="tx1">
                    <a:lumMod val="75000"/>
                  </a:schemeClr>
                </a:solidFill>
                <a:latin typeface="Calibri"/>
              </a:rPr>
              <a:t> (</a:t>
            </a:r>
            <a:r>
              <a:rPr lang="en-US" sz="1600" dirty="0" err="1" smtClean="0">
                <a:solidFill>
                  <a:schemeClr val="tx1">
                    <a:lumMod val="75000"/>
                  </a:schemeClr>
                </a:solidFill>
                <a:latin typeface="Calibri"/>
              </a:rPr>
              <a:t>Lauramid</a:t>
            </a:r>
            <a:r>
              <a:rPr lang="en-US" sz="1600" dirty="0" smtClean="0">
                <a:solidFill>
                  <a:schemeClr val="tx1">
                    <a:lumMod val="75000"/>
                  </a:schemeClr>
                </a:solidFill>
                <a:latin typeface="Calibri"/>
              </a:rPr>
              <a:t>/CDEA)</a:t>
            </a:r>
          </a:p>
        </p:txBody>
      </p:sp>
      <p:sp>
        <p:nvSpPr>
          <p:cNvPr id="2" name="Slide Number Placeholder 1"/>
          <p:cNvSpPr>
            <a:spLocks noGrp="1"/>
          </p:cNvSpPr>
          <p:nvPr>
            <p:ph type="sldNum" sz="quarter" idx="4"/>
          </p:nvPr>
        </p:nvSpPr>
        <p:spPr/>
        <p:txBody>
          <a:bodyPr/>
          <a:lstStyle/>
          <a:p>
            <a:pPr>
              <a:buFont typeface="Wingdings" pitchFamily="2" charset="2"/>
              <a:buChar char="§"/>
            </a:pPr>
            <a:r>
              <a:rPr lang="en-US" smtClean="0"/>
              <a:t> </a:t>
            </a:r>
            <a:fld id="{B230CB18-FDB4-43BC-98BB-9D37715F5D0D}" type="slidenum">
              <a:rPr lang="en-US" smtClean="0"/>
              <a:pPr>
                <a:buFont typeface="Wingdings" pitchFamily="2" charset="2"/>
                <a:buChar char="§"/>
              </a:pPr>
              <a:t>16</a:t>
            </a:fld>
            <a:endParaRPr lang="en-US" dirty="0"/>
          </a:p>
        </p:txBody>
      </p:sp>
      <p:pic>
        <p:nvPicPr>
          <p:cNvPr id="4" name="Picture 3" descr="KLK OLEO logo.png"/>
          <p:cNvPicPr>
            <a:picLocks noChangeAspect="1"/>
          </p:cNvPicPr>
          <p:nvPr/>
        </p:nvPicPr>
        <p:blipFill>
          <a:blip r:embed="rId3" cstate="screen"/>
          <a:stretch>
            <a:fillRect/>
          </a:stretch>
        </p:blipFill>
        <p:spPr>
          <a:xfrm>
            <a:off x="7792871" y="270500"/>
            <a:ext cx="914400" cy="325270"/>
          </a:xfrm>
          <a:prstGeom prst="rect">
            <a:avLst/>
          </a:prstGeom>
        </p:spPr>
      </p:pic>
      <p:graphicFrame>
        <p:nvGraphicFramePr>
          <p:cNvPr id="15" name="Chart 14"/>
          <p:cNvGraphicFramePr>
            <a:graphicFrameLocks/>
          </p:cNvGraphicFramePr>
          <p:nvPr>
            <p:extLst>
              <p:ext uri="{D42A27DB-BD31-4B8C-83A1-F6EECF244321}">
                <p14:modId xmlns:p14="http://schemas.microsoft.com/office/powerpoint/2010/main" val="181616184"/>
              </p:ext>
            </p:extLst>
          </p:nvPr>
        </p:nvGraphicFramePr>
        <p:xfrm>
          <a:off x="6040735" y="2715669"/>
          <a:ext cx="2995106" cy="23111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p:cNvGraphicFramePr>
            <a:graphicFrameLocks/>
          </p:cNvGraphicFramePr>
          <p:nvPr>
            <p:extLst>
              <p:ext uri="{D42A27DB-BD31-4B8C-83A1-F6EECF244321}">
                <p14:modId xmlns:p14="http://schemas.microsoft.com/office/powerpoint/2010/main" val="3047260888"/>
              </p:ext>
            </p:extLst>
          </p:nvPr>
        </p:nvGraphicFramePr>
        <p:xfrm>
          <a:off x="6027018" y="416514"/>
          <a:ext cx="2932956" cy="2306191"/>
        </p:xfrm>
        <a:graphic>
          <a:graphicData uri="http://schemas.openxmlformats.org/drawingml/2006/chart">
            <c:chart xmlns:c="http://schemas.openxmlformats.org/drawingml/2006/chart" xmlns:r="http://schemas.openxmlformats.org/officeDocument/2006/relationships" r:id="rId5"/>
          </a:graphicData>
        </a:graphic>
      </p:graphicFrame>
      <p:pic>
        <p:nvPicPr>
          <p:cNvPr id="8" name="Picture 6" descr="G:\Photo-Bank\palm-fruit-bunch\FRUIT01A.JPG"/>
          <p:cNvPicPr>
            <a:picLocks noChangeAspect="1" noChangeArrowheads="1"/>
          </p:cNvPicPr>
          <p:nvPr/>
        </p:nvPicPr>
        <p:blipFill>
          <a:blip r:embed="rId6" cstate="email"/>
          <a:srcRect/>
          <a:stretch>
            <a:fillRect/>
          </a:stretch>
        </p:blipFill>
        <p:spPr bwMode="auto">
          <a:xfrm>
            <a:off x="3490243" y="1636866"/>
            <a:ext cx="1933724" cy="1559810"/>
          </a:xfrm>
          <a:prstGeom prst="ellipse">
            <a:avLst/>
          </a:prstGeom>
          <a:ln>
            <a:noFill/>
          </a:ln>
          <a:effectLst/>
        </p:spPr>
      </p:pic>
    </p:spTree>
    <p:extLst>
      <p:ext uri="{BB962C8B-B14F-4D97-AF65-F5344CB8AC3E}">
        <p14:creationId xmlns:p14="http://schemas.microsoft.com/office/powerpoint/2010/main" val="302283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buFont typeface="Wingdings" pitchFamily="2" charset="2"/>
              <a:buChar char="§"/>
            </a:pPr>
            <a:r>
              <a:rPr lang="en-US" smtClean="0"/>
              <a:t> </a:t>
            </a:r>
            <a:fld id="{B230CB18-FDB4-43BC-98BB-9D37715F5D0D}" type="slidenum">
              <a:rPr lang="en-US" smtClean="0"/>
              <a:pPr>
                <a:buFont typeface="Wingdings" pitchFamily="2" charset="2"/>
                <a:buChar char="§"/>
              </a:pPr>
              <a:t>17</a:t>
            </a:fld>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423047" cy="5148263"/>
          </a:xfrm>
          <a:prstGeom prst="rect">
            <a:avLst/>
          </a:prstGeom>
        </p:spPr>
      </p:pic>
      <p:sp>
        <p:nvSpPr>
          <p:cNvPr id="13" name="TextBox 12"/>
          <p:cNvSpPr txBox="1"/>
          <p:nvPr/>
        </p:nvSpPr>
        <p:spPr>
          <a:xfrm>
            <a:off x="3546335" y="670610"/>
            <a:ext cx="5263753" cy="2468368"/>
          </a:xfrm>
          <a:prstGeom prst="rect">
            <a:avLst/>
          </a:prstGeom>
          <a:noFill/>
        </p:spPr>
        <p:txBody>
          <a:bodyPr wrap="square" rtlCol="0">
            <a:spAutoFit/>
          </a:bodyPr>
          <a:lstStyle/>
          <a:p>
            <a:pPr algn="ctr">
              <a:buNone/>
            </a:pPr>
            <a:r>
              <a:rPr lang="en-US" b="1" dirty="0" smtClean="0">
                <a:solidFill>
                  <a:schemeClr val="tx1">
                    <a:lumMod val="75000"/>
                  </a:schemeClr>
                </a:solidFill>
                <a:latin typeface="Calibri"/>
              </a:rPr>
              <a:t>From Oil to Fatty Acid</a:t>
            </a:r>
          </a:p>
          <a:p>
            <a:pPr algn="ctr">
              <a:buNone/>
            </a:pPr>
            <a:endParaRPr lang="en-US" sz="1600" b="1" dirty="0" smtClean="0">
              <a:solidFill>
                <a:schemeClr val="tx1">
                  <a:lumMod val="75000"/>
                </a:schemeClr>
              </a:solidFill>
              <a:latin typeface="Calibri"/>
            </a:endParaRPr>
          </a:p>
          <a:p>
            <a:pPr algn="ctr">
              <a:buNone/>
            </a:pPr>
            <a:endParaRPr lang="en-US" sz="1600" b="1" dirty="0" smtClean="0">
              <a:solidFill>
                <a:schemeClr val="tx1">
                  <a:lumMod val="75000"/>
                </a:schemeClr>
              </a:solidFill>
              <a:latin typeface="Calibri"/>
            </a:endParaRPr>
          </a:p>
          <a:p>
            <a:pPr algn="ctr">
              <a:buNone/>
            </a:pPr>
            <a:endParaRPr lang="en-US" sz="1600" b="1" dirty="0">
              <a:solidFill>
                <a:schemeClr val="tx1">
                  <a:lumMod val="75000"/>
                </a:schemeClr>
              </a:solidFill>
              <a:latin typeface="Calibri"/>
            </a:endParaRPr>
          </a:p>
          <a:p>
            <a:pPr algn="ctr">
              <a:buNone/>
            </a:pPr>
            <a:endParaRPr lang="en-US" sz="1600" b="1" dirty="0">
              <a:solidFill>
                <a:schemeClr val="tx1">
                  <a:lumMod val="75000"/>
                </a:schemeClr>
              </a:solidFill>
              <a:latin typeface="Calibri"/>
            </a:endParaRPr>
          </a:p>
          <a:p>
            <a:pPr>
              <a:buNone/>
            </a:pPr>
            <a:r>
              <a:rPr lang="en-US" sz="1600" dirty="0" smtClean="0">
                <a:solidFill>
                  <a:schemeClr val="tx1">
                    <a:lumMod val="75000"/>
                  </a:schemeClr>
                </a:solidFill>
                <a:latin typeface="Calibri"/>
              </a:rPr>
              <a:t>The oil is transported to our Fatty Acids plants and processed</a:t>
            </a:r>
          </a:p>
          <a:p>
            <a:pPr>
              <a:buNone/>
            </a:pPr>
            <a:endParaRPr lang="en-US" sz="1600" dirty="0">
              <a:solidFill>
                <a:schemeClr val="tx1">
                  <a:lumMod val="75000"/>
                </a:schemeClr>
              </a:solidFill>
              <a:latin typeface="Calibri"/>
            </a:endParaRPr>
          </a:p>
          <a:p>
            <a:pPr>
              <a:buNone/>
            </a:pPr>
            <a:endParaRPr lang="en-US" sz="1600" dirty="0" smtClean="0">
              <a:solidFill>
                <a:schemeClr val="tx1">
                  <a:lumMod val="75000"/>
                </a:schemeClr>
              </a:solidFill>
              <a:latin typeface="Calibri"/>
            </a:endParaRPr>
          </a:p>
        </p:txBody>
      </p:sp>
    </p:spTree>
    <p:extLst>
      <p:ext uri="{BB962C8B-B14F-4D97-AF65-F5344CB8AC3E}">
        <p14:creationId xmlns:p14="http://schemas.microsoft.com/office/powerpoint/2010/main" val="224158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6BE0572-AACE-4379-8D43-9BE4738BD941}" type="slidenum">
              <a:rPr lang="en-US" smtClean="0"/>
              <a:pPr>
                <a:defRPr/>
              </a:pPr>
              <a:t>18</a:t>
            </a:fld>
            <a:endParaRPr lang="en-US"/>
          </a:p>
        </p:txBody>
      </p:sp>
      <p:sp>
        <p:nvSpPr>
          <p:cNvPr id="3" name="Diamond 2"/>
          <p:cNvSpPr/>
          <p:nvPr/>
        </p:nvSpPr>
        <p:spPr>
          <a:xfrm>
            <a:off x="3419872" y="959099"/>
            <a:ext cx="1494832" cy="64867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Splitting</a:t>
            </a:r>
            <a:endParaRPr lang="en-US" sz="1050" dirty="0"/>
          </a:p>
        </p:txBody>
      </p:sp>
      <p:sp>
        <p:nvSpPr>
          <p:cNvPr id="4" name="Diamond 3"/>
          <p:cNvSpPr/>
          <p:nvPr/>
        </p:nvSpPr>
        <p:spPr>
          <a:xfrm>
            <a:off x="1654344" y="2202387"/>
            <a:ext cx="1693520" cy="91895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Distillation</a:t>
            </a:r>
            <a:endParaRPr lang="en-US" sz="1050" dirty="0"/>
          </a:p>
        </p:txBody>
      </p:sp>
      <p:sp>
        <p:nvSpPr>
          <p:cNvPr id="5" name="Diamond 4"/>
          <p:cNvSpPr/>
          <p:nvPr/>
        </p:nvSpPr>
        <p:spPr>
          <a:xfrm>
            <a:off x="4788024" y="2204108"/>
            <a:ext cx="2023742" cy="91723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Fractionation</a:t>
            </a:r>
            <a:endParaRPr lang="en-US" sz="1050" dirty="0"/>
          </a:p>
        </p:txBody>
      </p:sp>
      <p:cxnSp>
        <p:nvCxnSpPr>
          <p:cNvPr id="7" name="Elbow Connector 6"/>
          <p:cNvCxnSpPr>
            <a:stCxn id="3" idx="2"/>
            <a:endCxn id="4" idx="0"/>
          </p:cNvCxnSpPr>
          <p:nvPr/>
        </p:nvCxnSpPr>
        <p:spPr>
          <a:xfrm rot="5400000">
            <a:off x="3036888" y="1071987"/>
            <a:ext cx="594616" cy="166618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3" idx="2"/>
            <a:endCxn id="5" idx="0"/>
          </p:cNvCxnSpPr>
          <p:nvPr/>
        </p:nvCxnSpPr>
        <p:spPr>
          <a:xfrm rot="16200000" flipH="1">
            <a:off x="4685423" y="1089635"/>
            <a:ext cx="596337" cy="1632607"/>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Diamond 11"/>
          <p:cNvSpPr/>
          <p:nvPr/>
        </p:nvSpPr>
        <p:spPr>
          <a:xfrm>
            <a:off x="3265344" y="2909343"/>
            <a:ext cx="1693520" cy="91895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Hardening</a:t>
            </a:r>
            <a:endParaRPr lang="en-US" sz="1050" dirty="0"/>
          </a:p>
        </p:txBody>
      </p:sp>
      <p:cxnSp>
        <p:nvCxnSpPr>
          <p:cNvPr id="14" name="Elbow Connector 13"/>
          <p:cNvCxnSpPr>
            <a:stCxn id="5" idx="2"/>
            <a:endCxn id="12" idx="3"/>
          </p:cNvCxnSpPr>
          <p:nvPr/>
        </p:nvCxnSpPr>
        <p:spPr>
          <a:xfrm rot="5400000">
            <a:off x="5255641" y="2824564"/>
            <a:ext cx="247479" cy="841031"/>
          </a:xfrm>
          <a:prstGeom prst="bentConnector2">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12" idx="2"/>
            <a:endCxn id="4" idx="1"/>
          </p:cNvCxnSpPr>
          <p:nvPr/>
        </p:nvCxnSpPr>
        <p:spPr>
          <a:xfrm rot="5400000" flipH="1">
            <a:off x="2300008" y="2016199"/>
            <a:ext cx="1166432" cy="2457760"/>
          </a:xfrm>
          <a:prstGeom prst="bentConnector4">
            <a:avLst>
              <a:gd name="adj1" fmla="val -19598"/>
              <a:gd name="adj2" fmla="val 10930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5" idx="2"/>
          </p:cNvCxnSpPr>
          <p:nvPr/>
        </p:nvCxnSpPr>
        <p:spPr>
          <a:xfrm rot="16200000" flipH="1">
            <a:off x="6778599" y="2142636"/>
            <a:ext cx="1135176" cy="309258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4" idx="2"/>
          </p:cNvCxnSpPr>
          <p:nvPr/>
        </p:nvCxnSpPr>
        <p:spPr>
          <a:xfrm rot="16200000" flipH="1">
            <a:off x="5129204" y="493240"/>
            <a:ext cx="1135176" cy="639137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Diamond 28"/>
          <p:cNvSpPr/>
          <p:nvPr/>
        </p:nvSpPr>
        <p:spPr>
          <a:xfrm>
            <a:off x="7020272" y="823959"/>
            <a:ext cx="1693520" cy="91895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Distillation</a:t>
            </a:r>
            <a:endParaRPr lang="en-US" sz="1050" dirty="0"/>
          </a:p>
        </p:txBody>
      </p:sp>
      <p:cxnSp>
        <p:nvCxnSpPr>
          <p:cNvPr id="31" name="Straight Arrow Connector 30"/>
          <p:cNvCxnSpPr>
            <a:stCxn id="3" idx="3"/>
            <a:endCxn id="29" idx="1"/>
          </p:cNvCxnSpPr>
          <p:nvPr/>
        </p:nvCxnSpPr>
        <p:spPr>
          <a:xfrm>
            <a:off x="4914704" y="1283435"/>
            <a:ext cx="210556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29" idx="2"/>
          </p:cNvCxnSpPr>
          <p:nvPr/>
        </p:nvCxnSpPr>
        <p:spPr>
          <a:xfrm rot="16200000" flipH="1">
            <a:off x="8014878" y="1595065"/>
            <a:ext cx="729756" cy="102544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2"/>
          <p:cNvSpPr txBox="1">
            <a:spLocks/>
          </p:cNvSpPr>
          <p:nvPr/>
        </p:nvSpPr>
        <p:spPr>
          <a:xfrm>
            <a:off x="5220072" y="1080171"/>
            <a:ext cx="1168112"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000" b="0" dirty="0" smtClean="0"/>
              <a:t>Glycerine</a:t>
            </a:r>
          </a:p>
        </p:txBody>
      </p:sp>
      <p:sp>
        <p:nvSpPr>
          <p:cNvPr id="39" name="Rectangle 2"/>
          <p:cNvSpPr txBox="1">
            <a:spLocks/>
          </p:cNvSpPr>
          <p:nvPr/>
        </p:nvSpPr>
        <p:spPr>
          <a:xfrm>
            <a:off x="4191232" y="1645073"/>
            <a:ext cx="846760"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buNone/>
            </a:pPr>
            <a:r>
              <a:rPr lang="de-DE" sz="1000" b="0" dirty="0" smtClean="0"/>
              <a:t>Fatty Acids</a:t>
            </a:r>
          </a:p>
        </p:txBody>
      </p:sp>
      <p:sp>
        <p:nvSpPr>
          <p:cNvPr id="40" name="Rectangle 2"/>
          <p:cNvSpPr txBox="1">
            <a:spLocks/>
          </p:cNvSpPr>
          <p:nvPr/>
        </p:nvSpPr>
        <p:spPr>
          <a:xfrm>
            <a:off x="7868384" y="4057046"/>
            <a:ext cx="1168112"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000" b="0" dirty="0" smtClean="0"/>
              <a:t>Finished product</a:t>
            </a:r>
          </a:p>
        </p:txBody>
      </p:sp>
      <p:sp>
        <p:nvSpPr>
          <p:cNvPr id="41" name="Rectangle 2"/>
          <p:cNvSpPr txBox="1">
            <a:spLocks/>
          </p:cNvSpPr>
          <p:nvPr/>
        </p:nvSpPr>
        <p:spPr>
          <a:xfrm>
            <a:off x="7868384" y="2246169"/>
            <a:ext cx="1168112"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000" b="0" dirty="0" smtClean="0"/>
              <a:t>Finished product</a:t>
            </a:r>
          </a:p>
        </p:txBody>
      </p:sp>
      <p:cxnSp>
        <p:nvCxnSpPr>
          <p:cNvPr id="43" name="Straight Arrow Connector 42"/>
          <p:cNvCxnSpPr>
            <a:stCxn id="3" idx="1"/>
          </p:cNvCxnSpPr>
          <p:nvPr/>
        </p:nvCxnSpPr>
        <p:spPr>
          <a:xfrm flipH="1">
            <a:off x="1187624" y="1283435"/>
            <a:ext cx="2232248" cy="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44" name="Rectangle 2"/>
          <p:cNvSpPr txBox="1">
            <a:spLocks/>
          </p:cNvSpPr>
          <p:nvPr/>
        </p:nvSpPr>
        <p:spPr>
          <a:xfrm>
            <a:off x="1619672" y="1090445"/>
            <a:ext cx="1168112"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000" b="0" dirty="0" smtClean="0"/>
              <a:t>Raw Material (Oils)</a:t>
            </a:r>
          </a:p>
        </p:txBody>
      </p:sp>
      <p:sp>
        <p:nvSpPr>
          <p:cNvPr id="22" name="Rectangle 2"/>
          <p:cNvSpPr txBox="1">
            <a:spLocks/>
          </p:cNvSpPr>
          <p:nvPr/>
        </p:nvSpPr>
        <p:spPr>
          <a:xfrm>
            <a:off x="2414596" y="163268"/>
            <a:ext cx="4153457" cy="270279"/>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600" b="1" dirty="0" smtClean="0"/>
              <a:t>Simplified </a:t>
            </a:r>
            <a:r>
              <a:rPr lang="de-DE" sz="1600" b="1" dirty="0"/>
              <a:t>P</a:t>
            </a:r>
            <a:r>
              <a:rPr lang="de-DE" sz="1600" b="1" dirty="0" smtClean="0"/>
              <a:t>roduction Flow</a:t>
            </a:r>
          </a:p>
        </p:txBody>
      </p:sp>
      <p:cxnSp>
        <p:nvCxnSpPr>
          <p:cNvPr id="45" name="Elbow Connector 44"/>
          <p:cNvCxnSpPr>
            <a:stCxn id="4" idx="2"/>
          </p:cNvCxnSpPr>
          <p:nvPr/>
        </p:nvCxnSpPr>
        <p:spPr>
          <a:xfrm rot="16200000" flipH="1">
            <a:off x="2793910" y="2828533"/>
            <a:ext cx="247480" cy="833092"/>
          </a:xfrm>
          <a:prstGeom prst="bentConnector2">
            <a:avLst/>
          </a:prstGeom>
          <a:ln>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9757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6BE0572-AACE-4379-8D43-9BE4738BD941}" type="slidenum">
              <a:rPr lang="en-US" smtClean="0"/>
              <a:pPr>
                <a:defRPr/>
              </a:pPr>
              <a:t>19</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5148263"/>
          </a:xfrm>
          <a:prstGeom prst="rect">
            <a:avLst/>
          </a:prstGeom>
        </p:spPr>
      </p:pic>
      <p:sp>
        <p:nvSpPr>
          <p:cNvPr id="4" name="TextBox 3"/>
          <p:cNvSpPr txBox="1"/>
          <p:nvPr/>
        </p:nvSpPr>
        <p:spPr>
          <a:xfrm>
            <a:off x="5278296" y="234277"/>
            <a:ext cx="952440" cy="369332"/>
          </a:xfrm>
          <a:prstGeom prst="rect">
            <a:avLst/>
          </a:prstGeom>
          <a:noFill/>
        </p:spPr>
        <p:txBody>
          <a:bodyPr wrap="none" rtlCol="0">
            <a:spAutoFit/>
          </a:bodyPr>
          <a:lstStyle/>
          <a:p>
            <a:pPr>
              <a:buNone/>
            </a:pPr>
            <a:r>
              <a:rPr lang="en-US" sz="1800" dirty="0" smtClean="0">
                <a:solidFill>
                  <a:schemeClr val="bg1"/>
                </a:solidFill>
                <a:latin typeface="Calibri"/>
              </a:rPr>
              <a:t>Splitting</a:t>
            </a:r>
          </a:p>
        </p:txBody>
      </p:sp>
      <p:cxnSp>
        <p:nvCxnSpPr>
          <p:cNvPr id="6" name="Straight Arrow Connector 5"/>
          <p:cNvCxnSpPr>
            <a:stCxn id="4" idx="2"/>
          </p:cNvCxnSpPr>
          <p:nvPr/>
        </p:nvCxnSpPr>
        <p:spPr>
          <a:xfrm>
            <a:off x="5754516" y="603609"/>
            <a:ext cx="1062494" cy="15944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986581" y="1017298"/>
            <a:ext cx="1185068" cy="369332"/>
          </a:xfrm>
          <a:prstGeom prst="rect">
            <a:avLst/>
          </a:prstGeom>
          <a:noFill/>
        </p:spPr>
        <p:txBody>
          <a:bodyPr wrap="none" rtlCol="0">
            <a:spAutoFit/>
          </a:bodyPr>
          <a:lstStyle/>
          <a:p>
            <a:pPr>
              <a:buNone/>
            </a:pPr>
            <a:r>
              <a:rPr lang="en-US" sz="1800" dirty="0" smtClean="0">
                <a:solidFill>
                  <a:schemeClr val="bg1"/>
                </a:solidFill>
                <a:latin typeface="Calibri"/>
              </a:rPr>
              <a:t>Distillation</a:t>
            </a:r>
          </a:p>
        </p:txBody>
      </p:sp>
      <p:cxnSp>
        <p:nvCxnSpPr>
          <p:cNvPr id="8" name="Straight Arrow Connector 7"/>
          <p:cNvCxnSpPr>
            <a:stCxn id="7" idx="2"/>
          </p:cNvCxnSpPr>
          <p:nvPr/>
        </p:nvCxnSpPr>
        <p:spPr>
          <a:xfrm>
            <a:off x="4579115" y="1386630"/>
            <a:ext cx="1468538" cy="38646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2" idx="2"/>
          </p:cNvCxnSpPr>
          <p:nvPr/>
        </p:nvCxnSpPr>
        <p:spPr>
          <a:xfrm>
            <a:off x="3485139" y="699253"/>
            <a:ext cx="9551" cy="232877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37388" y="329921"/>
            <a:ext cx="895502" cy="369332"/>
          </a:xfrm>
          <a:prstGeom prst="rect">
            <a:avLst/>
          </a:prstGeom>
          <a:noFill/>
        </p:spPr>
        <p:txBody>
          <a:bodyPr wrap="none" rtlCol="0">
            <a:spAutoFit/>
          </a:bodyPr>
          <a:lstStyle/>
          <a:p>
            <a:pPr>
              <a:buNone/>
            </a:pPr>
            <a:r>
              <a:rPr lang="en-US" sz="1800" dirty="0" smtClean="0">
                <a:solidFill>
                  <a:schemeClr val="bg1"/>
                </a:solidFill>
                <a:latin typeface="Calibri"/>
              </a:rPr>
              <a:t>Storage</a:t>
            </a:r>
          </a:p>
        </p:txBody>
      </p:sp>
      <p:sp>
        <p:nvSpPr>
          <p:cNvPr id="13" name="TextBox 12"/>
          <p:cNvSpPr txBox="1"/>
          <p:nvPr/>
        </p:nvSpPr>
        <p:spPr>
          <a:xfrm>
            <a:off x="341587" y="329921"/>
            <a:ext cx="1313116" cy="369332"/>
          </a:xfrm>
          <a:prstGeom prst="rect">
            <a:avLst/>
          </a:prstGeom>
          <a:noFill/>
        </p:spPr>
        <p:txBody>
          <a:bodyPr wrap="none" rtlCol="0">
            <a:spAutoFit/>
          </a:bodyPr>
          <a:lstStyle/>
          <a:p>
            <a:pPr>
              <a:buNone/>
            </a:pPr>
            <a:r>
              <a:rPr lang="en-US" sz="1800" dirty="0" smtClean="0">
                <a:solidFill>
                  <a:schemeClr val="bg1"/>
                </a:solidFill>
                <a:latin typeface="Calibri"/>
              </a:rPr>
              <a:t>Power plant</a:t>
            </a:r>
          </a:p>
        </p:txBody>
      </p:sp>
      <p:cxnSp>
        <p:nvCxnSpPr>
          <p:cNvPr id="14" name="Straight Arrow Connector 13"/>
          <p:cNvCxnSpPr>
            <a:stCxn id="7" idx="2"/>
          </p:cNvCxnSpPr>
          <p:nvPr/>
        </p:nvCxnSpPr>
        <p:spPr>
          <a:xfrm flipH="1">
            <a:off x="4105342" y="1386630"/>
            <a:ext cx="473773" cy="11875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2"/>
          </p:cNvCxnSpPr>
          <p:nvPr/>
        </p:nvCxnSpPr>
        <p:spPr>
          <a:xfrm flipH="1">
            <a:off x="2825182" y="1386630"/>
            <a:ext cx="1753933" cy="124936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998145" y="699989"/>
            <a:ext cx="283067" cy="54538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5210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LK OLEO logo.png"/>
          <p:cNvPicPr>
            <a:picLocks noChangeAspect="1"/>
          </p:cNvPicPr>
          <p:nvPr/>
        </p:nvPicPr>
        <p:blipFill>
          <a:blip r:embed="rId3" cstate="screen"/>
          <a:stretch>
            <a:fillRect/>
          </a:stretch>
        </p:blipFill>
        <p:spPr>
          <a:xfrm>
            <a:off x="7792871" y="270500"/>
            <a:ext cx="914400" cy="3252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6" y="0"/>
            <a:ext cx="9138928" cy="5148263"/>
          </a:xfrm>
          <a:prstGeom prst="rect">
            <a:avLst/>
          </a:prstGeom>
        </p:spPr>
      </p:pic>
      <p:sp>
        <p:nvSpPr>
          <p:cNvPr id="2" name="Slide Number Placeholder 1"/>
          <p:cNvSpPr>
            <a:spLocks noGrp="1"/>
          </p:cNvSpPr>
          <p:nvPr>
            <p:ph type="sldNum" sz="quarter" idx="4"/>
          </p:nvPr>
        </p:nvSpPr>
        <p:spPr/>
        <p:txBody>
          <a:bodyPr/>
          <a:lstStyle/>
          <a:p>
            <a:pPr>
              <a:buFont typeface="Wingdings" pitchFamily="2" charset="2"/>
              <a:buChar char="§"/>
            </a:pPr>
            <a:r>
              <a:rPr lang="en-US" smtClean="0"/>
              <a:t> </a:t>
            </a:r>
            <a:fld id="{B230CB18-FDB4-43BC-98BB-9D37715F5D0D}" type="slidenum">
              <a:rPr lang="en-US" smtClean="0"/>
              <a:pPr>
                <a:buFont typeface="Wingdings" pitchFamily="2" charset="2"/>
                <a:buChar char="§"/>
              </a:pPr>
              <a:t>2</a:t>
            </a:fld>
            <a:endParaRPr lang="en-US" dirty="0"/>
          </a:p>
        </p:txBody>
      </p:sp>
      <p:sp>
        <p:nvSpPr>
          <p:cNvPr id="5" name="TextBox 4"/>
          <p:cNvSpPr txBox="1"/>
          <p:nvPr/>
        </p:nvSpPr>
        <p:spPr>
          <a:xfrm>
            <a:off x="2409825" y="1295400"/>
            <a:ext cx="2368790" cy="584775"/>
          </a:xfrm>
          <a:prstGeom prst="rect">
            <a:avLst/>
          </a:prstGeom>
          <a:noFill/>
        </p:spPr>
        <p:txBody>
          <a:bodyPr wrap="none" rtlCol="0">
            <a:spAutoFit/>
          </a:bodyPr>
          <a:lstStyle/>
          <a:p>
            <a:pPr>
              <a:buNone/>
            </a:pPr>
            <a:r>
              <a:rPr lang="en-US" sz="3200" b="1" dirty="0" smtClean="0">
                <a:solidFill>
                  <a:schemeClr val="bg1"/>
                </a:solidFill>
                <a:latin typeface="Calibri"/>
              </a:rPr>
              <a:t>From Plant…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6BE0572-AACE-4379-8D43-9BE4738BD941}" type="slidenum">
              <a:rPr lang="en-US" smtClean="0"/>
              <a:pPr>
                <a:defRPr/>
              </a:pPr>
              <a:t>20</a:t>
            </a:fld>
            <a:endParaRPr lang="en-US"/>
          </a:p>
        </p:txBody>
      </p:sp>
      <p:sp>
        <p:nvSpPr>
          <p:cNvPr id="3" name="Diamond 2"/>
          <p:cNvSpPr/>
          <p:nvPr/>
        </p:nvSpPr>
        <p:spPr>
          <a:xfrm>
            <a:off x="3419872" y="959099"/>
            <a:ext cx="1494832" cy="64867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Splitting</a:t>
            </a:r>
            <a:endParaRPr lang="en-US" sz="1050" dirty="0"/>
          </a:p>
        </p:txBody>
      </p:sp>
      <p:sp>
        <p:nvSpPr>
          <p:cNvPr id="4" name="Diamond 3"/>
          <p:cNvSpPr/>
          <p:nvPr/>
        </p:nvSpPr>
        <p:spPr>
          <a:xfrm>
            <a:off x="1654344" y="2202387"/>
            <a:ext cx="1693520" cy="91895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Distillation</a:t>
            </a:r>
            <a:endParaRPr lang="en-US" sz="1050" dirty="0"/>
          </a:p>
        </p:txBody>
      </p:sp>
      <p:sp>
        <p:nvSpPr>
          <p:cNvPr id="5" name="Diamond 4"/>
          <p:cNvSpPr/>
          <p:nvPr/>
        </p:nvSpPr>
        <p:spPr>
          <a:xfrm>
            <a:off x="4788024" y="2204108"/>
            <a:ext cx="2023742" cy="91723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Fractionation</a:t>
            </a:r>
            <a:endParaRPr lang="en-US" sz="1050" dirty="0"/>
          </a:p>
        </p:txBody>
      </p:sp>
      <p:cxnSp>
        <p:nvCxnSpPr>
          <p:cNvPr id="7" name="Elbow Connector 6"/>
          <p:cNvCxnSpPr>
            <a:stCxn id="3" idx="2"/>
            <a:endCxn id="4" idx="0"/>
          </p:cNvCxnSpPr>
          <p:nvPr/>
        </p:nvCxnSpPr>
        <p:spPr>
          <a:xfrm rot="5400000">
            <a:off x="3036888" y="1071987"/>
            <a:ext cx="594616" cy="166618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3" idx="2"/>
            <a:endCxn id="5" idx="0"/>
          </p:cNvCxnSpPr>
          <p:nvPr/>
        </p:nvCxnSpPr>
        <p:spPr>
          <a:xfrm rot="16200000" flipH="1">
            <a:off x="4685423" y="1089635"/>
            <a:ext cx="596337" cy="1632607"/>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Diamond 11"/>
          <p:cNvSpPr/>
          <p:nvPr/>
        </p:nvSpPr>
        <p:spPr>
          <a:xfrm>
            <a:off x="3265344" y="2909343"/>
            <a:ext cx="1693520" cy="91895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Hardening</a:t>
            </a:r>
            <a:endParaRPr lang="en-US" sz="1050" dirty="0"/>
          </a:p>
        </p:txBody>
      </p:sp>
      <p:cxnSp>
        <p:nvCxnSpPr>
          <p:cNvPr id="14" name="Elbow Connector 13"/>
          <p:cNvCxnSpPr>
            <a:stCxn id="5" idx="2"/>
            <a:endCxn id="12" idx="3"/>
          </p:cNvCxnSpPr>
          <p:nvPr/>
        </p:nvCxnSpPr>
        <p:spPr>
          <a:xfrm rot="5400000">
            <a:off x="5255641" y="2824564"/>
            <a:ext cx="247479" cy="841031"/>
          </a:xfrm>
          <a:prstGeom prst="bentConnector2">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12" idx="2"/>
            <a:endCxn id="4" idx="1"/>
          </p:cNvCxnSpPr>
          <p:nvPr/>
        </p:nvCxnSpPr>
        <p:spPr>
          <a:xfrm rot="5400000" flipH="1">
            <a:off x="2300008" y="2016199"/>
            <a:ext cx="1166432" cy="2457760"/>
          </a:xfrm>
          <a:prstGeom prst="bentConnector4">
            <a:avLst>
              <a:gd name="adj1" fmla="val -19598"/>
              <a:gd name="adj2" fmla="val 10930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5" idx="2"/>
          </p:cNvCxnSpPr>
          <p:nvPr/>
        </p:nvCxnSpPr>
        <p:spPr>
          <a:xfrm rot="16200000" flipH="1">
            <a:off x="6778599" y="2142636"/>
            <a:ext cx="1135176" cy="309258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4" idx="2"/>
          </p:cNvCxnSpPr>
          <p:nvPr/>
        </p:nvCxnSpPr>
        <p:spPr>
          <a:xfrm rot="16200000" flipH="1">
            <a:off x="5129204" y="493240"/>
            <a:ext cx="1135176" cy="639137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Diamond 28"/>
          <p:cNvSpPr/>
          <p:nvPr/>
        </p:nvSpPr>
        <p:spPr>
          <a:xfrm>
            <a:off x="7020272" y="823959"/>
            <a:ext cx="1693520" cy="91895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Distillation</a:t>
            </a:r>
            <a:endParaRPr lang="en-US" sz="1050" dirty="0"/>
          </a:p>
        </p:txBody>
      </p:sp>
      <p:cxnSp>
        <p:nvCxnSpPr>
          <p:cNvPr id="31" name="Straight Arrow Connector 30"/>
          <p:cNvCxnSpPr>
            <a:stCxn id="3" idx="3"/>
            <a:endCxn id="29" idx="1"/>
          </p:cNvCxnSpPr>
          <p:nvPr/>
        </p:nvCxnSpPr>
        <p:spPr>
          <a:xfrm>
            <a:off x="4914704" y="1283435"/>
            <a:ext cx="210556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29" idx="2"/>
          </p:cNvCxnSpPr>
          <p:nvPr/>
        </p:nvCxnSpPr>
        <p:spPr>
          <a:xfrm rot="16200000" flipH="1">
            <a:off x="8014878" y="1595065"/>
            <a:ext cx="729756" cy="102544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2"/>
          <p:cNvSpPr txBox="1">
            <a:spLocks/>
          </p:cNvSpPr>
          <p:nvPr/>
        </p:nvSpPr>
        <p:spPr>
          <a:xfrm>
            <a:off x="5220072" y="1080171"/>
            <a:ext cx="1168112"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000" b="0" dirty="0" smtClean="0"/>
              <a:t>Glycerine</a:t>
            </a:r>
          </a:p>
        </p:txBody>
      </p:sp>
      <p:sp>
        <p:nvSpPr>
          <p:cNvPr id="39" name="Rectangle 2"/>
          <p:cNvSpPr txBox="1">
            <a:spLocks/>
          </p:cNvSpPr>
          <p:nvPr/>
        </p:nvSpPr>
        <p:spPr>
          <a:xfrm>
            <a:off x="4191232" y="1645073"/>
            <a:ext cx="846760"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buNone/>
            </a:pPr>
            <a:r>
              <a:rPr lang="de-DE" sz="1000" b="0" dirty="0" smtClean="0"/>
              <a:t>Fatty Acids</a:t>
            </a:r>
          </a:p>
        </p:txBody>
      </p:sp>
      <p:sp>
        <p:nvSpPr>
          <p:cNvPr id="40" name="Rectangle 2"/>
          <p:cNvSpPr txBox="1">
            <a:spLocks/>
          </p:cNvSpPr>
          <p:nvPr/>
        </p:nvSpPr>
        <p:spPr>
          <a:xfrm>
            <a:off x="7868384" y="4057046"/>
            <a:ext cx="1168112"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000" b="0" dirty="0" smtClean="0"/>
              <a:t>Finished product</a:t>
            </a:r>
          </a:p>
        </p:txBody>
      </p:sp>
      <p:sp>
        <p:nvSpPr>
          <p:cNvPr id="41" name="Rectangle 2"/>
          <p:cNvSpPr txBox="1">
            <a:spLocks/>
          </p:cNvSpPr>
          <p:nvPr/>
        </p:nvSpPr>
        <p:spPr>
          <a:xfrm>
            <a:off x="7868384" y="2246169"/>
            <a:ext cx="1168112"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000" b="0" dirty="0" smtClean="0"/>
              <a:t>Finished product</a:t>
            </a:r>
          </a:p>
        </p:txBody>
      </p:sp>
      <p:cxnSp>
        <p:nvCxnSpPr>
          <p:cNvPr id="43" name="Straight Arrow Connector 42"/>
          <p:cNvCxnSpPr>
            <a:stCxn id="3" idx="1"/>
          </p:cNvCxnSpPr>
          <p:nvPr/>
        </p:nvCxnSpPr>
        <p:spPr>
          <a:xfrm flipH="1">
            <a:off x="1187624" y="1283435"/>
            <a:ext cx="2232248" cy="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44" name="Rectangle 2"/>
          <p:cNvSpPr txBox="1">
            <a:spLocks/>
          </p:cNvSpPr>
          <p:nvPr/>
        </p:nvSpPr>
        <p:spPr>
          <a:xfrm>
            <a:off x="1619672" y="1090445"/>
            <a:ext cx="1168112"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000" b="0" dirty="0" smtClean="0"/>
              <a:t>Raw Material (Oils)</a:t>
            </a:r>
          </a:p>
        </p:txBody>
      </p:sp>
      <p:sp>
        <p:nvSpPr>
          <p:cNvPr id="22" name="Rectangle 2"/>
          <p:cNvSpPr txBox="1">
            <a:spLocks/>
          </p:cNvSpPr>
          <p:nvPr/>
        </p:nvSpPr>
        <p:spPr>
          <a:xfrm>
            <a:off x="2414596" y="163268"/>
            <a:ext cx="4153457" cy="270279"/>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600" b="1" dirty="0" smtClean="0"/>
              <a:t>Simplified </a:t>
            </a:r>
            <a:r>
              <a:rPr lang="de-DE" sz="1600" b="1" dirty="0"/>
              <a:t>P</a:t>
            </a:r>
            <a:r>
              <a:rPr lang="de-DE" sz="1600" b="1" dirty="0" smtClean="0"/>
              <a:t>roduction Flow</a:t>
            </a:r>
          </a:p>
        </p:txBody>
      </p:sp>
      <p:cxnSp>
        <p:nvCxnSpPr>
          <p:cNvPr id="45" name="Elbow Connector 44"/>
          <p:cNvCxnSpPr>
            <a:stCxn id="4" idx="2"/>
          </p:cNvCxnSpPr>
          <p:nvPr/>
        </p:nvCxnSpPr>
        <p:spPr>
          <a:xfrm rot="16200000" flipH="1">
            <a:off x="2793910" y="2828533"/>
            <a:ext cx="247480" cy="833092"/>
          </a:xfrm>
          <a:prstGeom prst="bentConnector2">
            <a:avLst/>
          </a:prstGeom>
          <a:ln>
            <a:prstDash val="dash"/>
            <a:tailEnd type="arrow"/>
          </a:ln>
        </p:spPr>
        <p:style>
          <a:lnRef idx="1">
            <a:schemeClr val="accent1"/>
          </a:lnRef>
          <a:fillRef idx="0">
            <a:schemeClr val="accent1"/>
          </a:fillRef>
          <a:effectRef idx="0">
            <a:schemeClr val="accent1"/>
          </a:effectRef>
          <a:fontRef idx="minor">
            <a:schemeClr val="tx1"/>
          </a:fontRef>
        </p:style>
      </p:cxnSp>
      <p:pic>
        <p:nvPicPr>
          <p:cNvPr id="32" name="Picture 2" descr="http://www.indiana.edu/~oso/Fat/FatImg/triglyceri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614" y="2472667"/>
            <a:ext cx="4552950" cy="213360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975556" y="2435365"/>
            <a:ext cx="711200" cy="2170903"/>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2636664" y="2438800"/>
            <a:ext cx="4175102" cy="2170903"/>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
          <p:cNvSpPr txBox="1">
            <a:spLocks/>
          </p:cNvSpPr>
          <p:nvPr/>
        </p:nvSpPr>
        <p:spPr>
          <a:xfrm>
            <a:off x="1898275" y="4614950"/>
            <a:ext cx="839990"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000" b="0" dirty="0" smtClean="0"/>
              <a:t>Glycerine</a:t>
            </a:r>
          </a:p>
        </p:txBody>
      </p:sp>
      <p:sp>
        <p:nvSpPr>
          <p:cNvPr id="36" name="Rectangle 2"/>
          <p:cNvSpPr txBox="1">
            <a:spLocks/>
          </p:cNvSpPr>
          <p:nvPr/>
        </p:nvSpPr>
        <p:spPr>
          <a:xfrm>
            <a:off x="4191232" y="4612369"/>
            <a:ext cx="846760"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buNone/>
            </a:pPr>
            <a:r>
              <a:rPr lang="de-DE" sz="1000" b="0" dirty="0" smtClean="0"/>
              <a:t>Fatty Acids</a:t>
            </a:r>
          </a:p>
        </p:txBody>
      </p:sp>
    </p:spTree>
    <p:extLst>
      <p:ext uri="{BB962C8B-B14F-4D97-AF65-F5344CB8AC3E}">
        <p14:creationId xmlns:p14="http://schemas.microsoft.com/office/powerpoint/2010/main" val="33715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7"/>
                                        </p:tgtEl>
                                      </p:cBhvr>
                                    </p:animEffect>
                                    <p:set>
                                      <p:cBhvr>
                                        <p:cTn id="10" dur="1" fill="hold">
                                          <p:stCondLst>
                                            <p:cond delay="499"/>
                                          </p:stCondLst>
                                        </p:cTn>
                                        <p:tgtEl>
                                          <p:spTgt spid="3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45"/>
                                        </p:tgtEl>
                                      </p:cBhvr>
                                    </p:animEffect>
                                    <p:set>
                                      <p:cBhvr>
                                        <p:cTn id="28" dur="1" fill="hold">
                                          <p:stCondLst>
                                            <p:cond delay="499"/>
                                          </p:stCondLst>
                                        </p:cTn>
                                        <p:tgtEl>
                                          <p:spTgt spid="45"/>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4"/>
                                        </p:tgtEl>
                                      </p:cBhvr>
                                    </p:animEffect>
                                    <p:set>
                                      <p:cBhvr>
                                        <p:cTn id="34" dur="1" fill="hold">
                                          <p:stCondLst>
                                            <p:cond delay="499"/>
                                          </p:stCondLst>
                                        </p:cTn>
                                        <p:tgtEl>
                                          <p:spTgt spid="2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40"/>
                                        </p:tgtEl>
                                      </p:cBhvr>
                                    </p:animEffect>
                                    <p:set>
                                      <p:cBhvr>
                                        <p:cTn id="40" dur="1" fill="hold">
                                          <p:stCondLst>
                                            <p:cond delay="499"/>
                                          </p:stCondLst>
                                        </p:cTn>
                                        <p:tgtEl>
                                          <p:spTgt spid="40"/>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29" grpId="0" animBg="1"/>
      <p:bldP spid="40" grpId="0"/>
      <p:bldP spid="41" grpId="0"/>
      <p:bldP spid="8" grpId="0" animBg="1"/>
      <p:bldP spid="34" grpId="0" animBg="1"/>
      <p:bldP spid="35"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6BE0572-AACE-4379-8D43-9BE4738BD941}" type="slidenum">
              <a:rPr lang="en-US" smtClean="0"/>
              <a:pPr>
                <a:defRPr/>
              </a:pPr>
              <a:t>21</a:t>
            </a:fld>
            <a:endParaRPr lang="en-US"/>
          </a:p>
        </p:txBody>
      </p:sp>
      <p:sp>
        <p:nvSpPr>
          <p:cNvPr id="3" name="Diamond 2"/>
          <p:cNvSpPr/>
          <p:nvPr/>
        </p:nvSpPr>
        <p:spPr>
          <a:xfrm>
            <a:off x="3419872" y="959099"/>
            <a:ext cx="1494832" cy="64867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Splitting</a:t>
            </a:r>
            <a:endParaRPr lang="en-US" sz="1050" dirty="0"/>
          </a:p>
        </p:txBody>
      </p:sp>
      <p:sp>
        <p:nvSpPr>
          <p:cNvPr id="4" name="Diamond 3"/>
          <p:cNvSpPr/>
          <p:nvPr/>
        </p:nvSpPr>
        <p:spPr>
          <a:xfrm>
            <a:off x="1654344" y="2202387"/>
            <a:ext cx="1693520" cy="91895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Distillation</a:t>
            </a:r>
            <a:endParaRPr lang="en-US" sz="1050" dirty="0"/>
          </a:p>
        </p:txBody>
      </p:sp>
      <p:sp>
        <p:nvSpPr>
          <p:cNvPr id="5" name="Diamond 4"/>
          <p:cNvSpPr/>
          <p:nvPr/>
        </p:nvSpPr>
        <p:spPr>
          <a:xfrm>
            <a:off x="4788024" y="2204108"/>
            <a:ext cx="2023742" cy="91723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Fractionation</a:t>
            </a:r>
            <a:endParaRPr lang="en-US" sz="1050" dirty="0"/>
          </a:p>
        </p:txBody>
      </p:sp>
      <p:cxnSp>
        <p:nvCxnSpPr>
          <p:cNvPr id="7" name="Elbow Connector 6"/>
          <p:cNvCxnSpPr>
            <a:stCxn id="3" idx="2"/>
            <a:endCxn id="4" idx="0"/>
          </p:cNvCxnSpPr>
          <p:nvPr/>
        </p:nvCxnSpPr>
        <p:spPr>
          <a:xfrm rot="5400000">
            <a:off x="3036888" y="1071987"/>
            <a:ext cx="594616" cy="166618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3" idx="2"/>
            <a:endCxn id="5" idx="0"/>
          </p:cNvCxnSpPr>
          <p:nvPr/>
        </p:nvCxnSpPr>
        <p:spPr>
          <a:xfrm rot="16200000" flipH="1">
            <a:off x="4685423" y="1089635"/>
            <a:ext cx="596337" cy="1632607"/>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Diamond 11"/>
          <p:cNvSpPr/>
          <p:nvPr/>
        </p:nvSpPr>
        <p:spPr>
          <a:xfrm>
            <a:off x="3265344" y="2909343"/>
            <a:ext cx="1693520" cy="91895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Hardening</a:t>
            </a:r>
            <a:endParaRPr lang="en-US" sz="1050" dirty="0"/>
          </a:p>
        </p:txBody>
      </p:sp>
      <p:cxnSp>
        <p:nvCxnSpPr>
          <p:cNvPr id="14" name="Elbow Connector 13"/>
          <p:cNvCxnSpPr>
            <a:stCxn id="5" idx="2"/>
            <a:endCxn id="12" idx="3"/>
          </p:cNvCxnSpPr>
          <p:nvPr/>
        </p:nvCxnSpPr>
        <p:spPr>
          <a:xfrm rot="5400000">
            <a:off x="5255641" y="2824564"/>
            <a:ext cx="247479" cy="841031"/>
          </a:xfrm>
          <a:prstGeom prst="bentConnector2">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12" idx="2"/>
            <a:endCxn id="4" idx="1"/>
          </p:cNvCxnSpPr>
          <p:nvPr/>
        </p:nvCxnSpPr>
        <p:spPr>
          <a:xfrm rot="5400000" flipH="1">
            <a:off x="2300008" y="2016199"/>
            <a:ext cx="1166432" cy="2457760"/>
          </a:xfrm>
          <a:prstGeom prst="bentConnector4">
            <a:avLst>
              <a:gd name="adj1" fmla="val -19598"/>
              <a:gd name="adj2" fmla="val 10930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5" idx="2"/>
          </p:cNvCxnSpPr>
          <p:nvPr/>
        </p:nvCxnSpPr>
        <p:spPr>
          <a:xfrm rot="16200000" flipH="1">
            <a:off x="6778599" y="2142636"/>
            <a:ext cx="1135176" cy="309258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4" idx="2"/>
          </p:cNvCxnSpPr>
          <p:nvPr/>
        </p:nvCxnSpPr>
        <p:spPr>
          <a:xfrm rot="16200000" flipH="1">
            <a:off x="5129204" y="493240"/>
            <a:ext cx="1135176" cy="639137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Diamond 28"/>
          <p:cNvSpPr/>
          <p:nvPr/>
        </p:nvSpPr>
        <p:spPr>
          <a:xfrm>
            <a:off x="7020272" y="823959"/>
            <a:ext cx="1693520" cy="91895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Distillation</a:t>
            </a:r>
            <a:endParaRPr lang="en-US" sz="1050" dirty="0"/>
          </a:p>
        </p:txBody>
      </p:sp>
      <p:cxnSp>
        <p:nvCxnSpPr>
          <p:cNvPr id="31" name="Straight Arrow Connector 30"/>
          <p:cNvCxnSpPr>
            <a:stCxn id="3" idx="3"/>
            <a:endCxn id="29" idx="1"/>
          </p:cNvCxnSpPr>
          <p:nvPr/>
        </p:nvCxnSpPr>
        <p:spPr>
          <a:xfrm>
            <a:off x="4914704" y="1283435"/>
            <a:ext cx="210556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29" idx="2"/>
          </p:cNvCxnSpPr>
          <p:nvPr/>
        </p:nvCxnSpPr>
        <p:spPr>
          <a:xfrm rot="16200000" flipH="1">
            <a:off x="8014878" y="1595065"/>
            <a:ext cx="729756" cy="102544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2"/>
          <p:cNvSpPr txBox="1">
            <a:spLocks/>
          </p:cNvSpPr>
          <p:nvPr/>
        </p:nvSpPr>
        <p:spPr>
          <a:xfrm>
            <a:off x="5220072" y="1080171"/>
            <a:ext cx="1168112"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000" b="0" dirty="0" smtClean="0"/>
              <a:t>Glycerine</a:t>
            </a:r>
          </a:p>
        </p:txBody>
      </p:sp>
      <p:sp>
        <p:nvSpPr>
          <p:cNvPr id="39" name="Rectangle 2"/>
          <p:cNvSpPr txBox="1">
            <a:spLocks/>
          </p:cNvSpPr>
          <p:nvPr/>
        </p:nvSpPr>
        <p:spPr>
          <a:xfrm>
            <a:off x="4191232" y="1645073"/>
            <a:ext cx="846760"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buNone/>
            </a:pPr>
            <a:r>
              <a:rPr lang="de-DE" sz="1000" b="0" dirty="0" smtClean="0"/>
              <a:t>Fatty Acids</a:t>
            </a:r>
          </a:p>
        </p:txBody>
      </p:sp>
      <p:sp>
        <p:nvSpPr>
          <p:cNvPr id="40" name="Rectangle 2"/>
          <p:cNvSpPr txBox="1">
            <a:spLocks/>
          </p:cNvSpPr>
          <p:nvPr/>
        </p:nvSpPr>
        <p:spPr>
          <a:xfrm>
            <a:off x="7868384" y="4057046"/>
            <a:ext cx="1168112"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000" b="0" dirty="0" smtClean="0"/>
              <a:t>Finished product</a:t>
            </a:r>
          </a:p>
        </p:txBody>
      </p:sp>
      <p:sp>
        <p:nvSpPr>
          <p:cNvPr id="41" name="Rectangle 2"/>
          <p:cNvSpPr txBox="1">
            <a:spLocks/>
          </p:cNvSpPr>
          <p:nvPr/>
        </p:nvSpPr>
        <p:spPr>
          <a:xfrm>
            <a:off x="7868384" y="2246169"/>
            <a:ext cx="1168112"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000" b="0" dirty="0" smtClean="0"/>
              <a:t>Finished product</a:t>
            </a:r>
          </a:p>
        </p:txBody>
      </p:sp>
      <p:cxnSp>
        <p:nvCxnSpPr>
          <p:cNvPr id="43" name="Straight Arrow Connector 42"/>
          <p:cNvCxnSpPr>
            <a:stCxn id="3" idx="1"/>
          </p:cNvCxnSpPr>
          <p:nvPr/>
        </p:nvCxnSpPr>
        <p:spPr>
          <a:xfrm flipH="1">
            <a:off x="1187624" y="1283435"/>
            <a:ext cx="2232248" cy="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44" name="Rectangle 2"/>
          <p:cNvSpPr txBox="1">
            <a:spLocks/>
          </p:cNvSpPr>
          <p:nvPr/>
        </p:nvSpPr>
        <p:spPr>
          <a:xfrm>
            <a:off x="1619672" y="1090445"/>
            <a:ext cx="1168112"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000" b="0" dirty="0" smtClean="0"/>
              <a:t>Raw Material (Oils)</a:t>
            </a:r>
          </a:p>
        </p:txBody>
      </p:sp>
      <p:sp>
        <p:nvSpPr>
          <p:cNvPr id="22" name="Rectangle 2"/>
          <p:cNvSpPr txBox="1">
            <a:spLocks/>
          </p:cNvSpPr>
          <p:nvPr/>
        </p:nvSpPr>
        <p:spPr>
          <a:xfrm>
            <a:off x="2414596" y="163268"/>
            <a:ext cx="4153457" cy="270279"/>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600" b="1" dirty="0" smtClean="0"/>
              <a:t>Simplified </a:t>
            </a:r>
            <a:r>
              <a:rPr lang="de-DE" sz="1600" b="1" dirty="0"/>
              <a:t>P</a:t>
            </a:r>
            <a:r>
              <a:rPr lang="de-DE" sz="1600" b="1" dirty="0" smtClean="0"/>
              <a:t>roduction Flow</a:t>
            </a:r>
          </a:p>
        </p:txBody>
      </p:sp>
      <p:cxnSp>
        <p:nvCxnSpPr>
          <p:cNvPr id="45" name="Elbow Connector 44"/>
          <p:cNvCxnSpPr>
            <a:stCxn id="4" idx="2"/>
          </p:cNvCxnSpPr>
          <p:nvPr/>
        </p:nvCxnSpPr>
        <p:spPr>
          <a:xfrm rot="16200000" flipH="1">
            <a:off x="2793910" y="2828533"/>
            <a:ext cx="247480" cy="833092"/>
          </a:xfrm>
          <a:prstGeom prst="bentConnector2">
            <a:avLst/>
          </a:prstGeom>
          <a:ln>
            <a:prstDash val="dash"/>
            <a:tailEnd type="arrow"/>
          </a:ln>
        </p:spPr>
        <p:style>
          <a:lnRef idx="1">
            <a:schemeClr val="accent1"/>
          </a:lnRef>
          <a:fillRef idx="0">
            <a:schemeClr val="accent1"/>
          </a:fillRef>
          <a:effectRef idx="0">
            <a:schemeClr val="accent1"/>
          </a:effectRef>
          <a:fontRef idx="minor">
            <a:schemeClr val="tx1"/>
          </a:fontRef>
        </p:style>
      </p:cxnSp>
      <p:sp>
        <p:nvSpPr>
          <p:cNvPr id="25" name="Rectangle 2"/>
          <p:cNvSpPr txBox="1">
            <a:spLocks/>
          </p:cNvSpPr>
          <p:nvPr/>
        </p:nvSpPr>
        <p:spPr>
          <a:xfrm>
            <a:off x="3334196" y="1904105"/>
            <a:ext cx="4153457" cy="270279"/>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600" b="1" dirty="0" smtClean="0"/>
              <a:t>Glycerine is distilled to 99,5% purity</a:t>
            </a:r>
          </a:p>
        </p:txBody>
      </p:sp>
    </p:spTree>
    <p:extLst>
      <p:ext uri="{BB962C8B-B14F-4D97-AF65-F5344CB8AC3E}">
        <p14:creationId xmlns:p14="http://schemas.microsoft.com/office/powerpoint/2010/main" val="106094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39"/>
                                        </p:tgtEl>
                                      </p:cBhvr>
                                    </p:animEffect>
                                    <p:set>
                                      <p:cBhvr>
                                        <p:cTn id="28" dur="1" fill="hold">
                                          <p:stCondLst>
                                            <p:cond delay="499"/>
                                          </p:stCondLst>
                                        </p:cTn>
                                        <p:tgtEl>
                                          <p:spTgt spid="3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43"/>
                                        </p:tgtEl>
                                      </p:cBhvr>
                                    </p:animEffect>
                                    <p:set>
                                      <p:cBhvr>
                                        <p:cTn id="31" dur="1" fill="hold">
                                          <p:stCondLst>
                                            <p:cond delay="499"/>
                                          </p:stCondLst>
                                        </p:cTn>
                                        <p:tgtEl>
                                          <p:spTgt spid="4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44"/>
                                        </p:tgtEl>
                                      </p:cBhvr>
                                    </p:animEffect>
                                    <p:set>
                                      <p:cBhvr>
                                        <p:cTn id="34" dur="1" fill="hold">
                                          <p:stCondLst>
                                            <p:cond delay="499"/>
                                          </p:stCondLst>
                                        </p:cTn>
                                        <p:tgtEl>
                                          <p:spTgt spid="4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45"/>
                                        </p:tgtEl>
                                      </p:cBhvr>
                                    </p:animEffect>
                                    <p:set>
                                      <p:cBhvr>
                                        <p:cTn id="37" dur="1" fill="hold">
                                          <p:stCondLst>
                                            <p:cond delay="499"/>
                                          </p:stCondLst>
                                        </p:cTn>
                                        <p:tgtEl>
                                          <p:spTgt spid="45"/>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40"/>
                                        </p:tgtEl>
                                      </p:cBhvr>
                                    </p:animEffect>
                                    <p:set>
                                      <p:cBhvr>
                                        <p:cTn id="43" dur="1" fill="hold">
                                          <p:stCondLst>
                                            <p:cond delay="499"/>
                                          </p:stCondLst>
                                        </p:cTn>
                                        <p:tgtEl>
                                          <p:spTgt spid="4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2" grpId="0" animBg="1"/>
      <p:bldP spid="39" grpId="0"/>
      <p:bldP spid="40" grpId="0"/>
      <p:bldP spid="4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6BE0572-AACE-4379-8D43-9BE4738BD941}" type="slidenum">
              <a:rPr lang="en-US" smtClean="0"/>
              <a:pPr>
                <a:defRPr/>
              </a:pPr>
              <a:t>22</a:t>
            </a:fld>
            <a:endParaRPr lang="en-US"/>
          </a:p>
        </p:txBody>
      </p:sp>
      <p:sp>
        <p:nvSpPr>
          <p:cNvPr id="3" name="Diamond 2"/>
          <p:cNvSpPr/>
          <p:nvPr/>
        </p:nvSpPr>
        <p:spPr>
          <a:xfrm>
            <a:off x="3419872" y="959099"/>
            <a:ext cx="1494832" cy="64867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Splitting</a:t>
            </a:r>
            <a:endParaRPr lang="en-US" sz="1050" dirty="0"/>
          </a:p>
        </p:txBody>
      </p:sp>
      <p:sp>
        <p:nvSpPr>
          <p:cNvPr id="4" name="Diamond 3"/>
          <p:cNvSpPr/>
          <p:nvPr/>
        </p:nvSpPr>
        <p:spPr>
          <a:xfrm>
            <a:off x="1654344" y="2202387"/>
            <a:ext cx="1693520" cy="91895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Distillation</a:t>
            </a:r>
            <a:endParaRPr lang="en-US" sz="1050" dirty="0"/>
          </a:p>
        </p:txBody>
      </p:sp>
      <p:sp>
        <p:nvSpPr>
          <p:cNvPr id="5" name="Diamond 4"/>
          <p:cNvSpPr/>
          <p:nvPr/>
        </p:nvSpPr>
        <p:spPr>
          <a:xfrm>
            <a:off x="4788024" y="2204108"/>
            <a:ext cx="2023742" cy="91723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Fractionation</a:t>
            </a:r>
            <a:endParaRPr lang="en-US" sz="1050" dirty="0"/>
          </a:p>
        </p:txBody>
      </p:sp>
      <p:cxnSp>
        <p:nvCxnSpPr>
          <p:cNvPr id="7" name="Elbow Connector 6"/>
          <p:cNvCxnSpPr>
            <a:stCxn id="3" idx="2"/>
            <a:endCxn id="4" idx="0"/>
          </p:cNvCxnSpPr>
          <p:nvPr/>
        </p:nvCxnSpPr>
        <p:spPr>
          <a:xfrm rot="5400000">
            <a:off x="3036888" y="1071987"/>
            <a:ext cx="594616" cy="166618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3" idx="2"/>
            <a:endCxn id="5" idx="0"/>
          </p:cNvCxnSpPr>
          <p:nvPr/>
        </p:nvCxnSpPr>
        <p:spPr>
          <a:xfrm rot="16200000" flipH="1">
            <a:off x="4685423" y="1089635"/>
            <a:ext cx="596337" cy="1632607"/>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Diamond 11"/>
          <p:cNvSpPr/>
          <p:nvPr/>
        </p:nvSpPr>
        <p:spPr>
          <a:xfrm>
            <a:off x="3265344" y="2909343"/>
            <a:ext cx="1693520" cy="91895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Hardening</a:t>
            </a:r>
            <a:endParaRPr lang="en-US" sz="1050" dirty="0"/>
          </a:p>
        </p:txBody>
      </p:sp>
      <p:cxnSp>
        <p:nvCxnSpPr>
          <p:cNvPr id="14" name="Elbow Connector 13"/>
          <p:cNvCxnSpPr>
            <a:stCxn id="5" idx="2"/>
            <a:endCxn id="12" idx="3"/>
          </p:cNvCxnSpPr>
          <p:nvPr/>
        </p:nvCxnSpPr>
        <p:spPr>
          <a:xfrm rot="5400000">
            <a:off x="5255641" y="2824564"/>
            <a:ext cx="247479" cy="841031"/>
          </a:xfrm>
          <a:prstGeom prst="bentConnector2">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12" idx="2"/>
            <a:endCxn id="4" idx="1"/>
          </p:cNvCxnSpPr>
          <p:nvPr/>
        </p:nvCxnSpPr>
        <p:spPr>
          <a:xfrm rot="5400000" flipH="1">
            <a:off x="2300008" y="2016199"/>
            <a:ext cx="1166432" cy="2457760"/>
          </a:xfrm>
          <a:prstGeom prst="bentConnector4">
            <a:avLst>
              <a:gd name="adj1" fmla="val -19598"/>
              <a:gd name="adj2" fmla="val 10930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5" idx="2"/>
          </p:cNvCxnSpPr>
          <p:nvPr/>
        </p:nvCxnSpPr>
        <p:spPr>
          <a:xfrm rot="16200000" flipH="1">
            <a:off x="6778599" y="2142636"/>
            <a:ext cx="1135176" cy="309258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4" idx="2"/>
          </p:cNvCxnSpPr>
          <p:nvPr/>
        </p:nvCxnSpPr>
        <p:spPr>
          <a:xfrm rot="16200000" flipH="1">
            <a:off x="5129204" y="493240"/>
            <a:ext cx="1135176" cy="639137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Diamond 28"/>
          <p:cNvSpPr/>
          <p:nvPr/>
        </p:nvSpPr>
        <p:spPr>
          <a:xfrm>
            <a:off x="7020272" y="823959"/>
            <a:ext cx="1693520" cy="91895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Distillation</a:t>
            </a:r>
            <a:endParaRPr lang="en-US" sz="1050" dirty="0"/>
          </a:p>
        </p:txBody>
      </p:sp>
      <p:cxnSp>
        <p:nvCxnSpPr>
          <p:cNvPr id="31" name="Straight Arrow Connector 30"/>
          <p:cNvCxnSpPr>
            <a:stCxn id="3" idx="3"/>
            <a:endCxn id="29" idx="1"/>
          </p:cNvCxnSpPr>
          <p:nvPr/>
        </p:nvCxnSpPr>
        <p:spPr>
          <a:xfrm>
            <a:off x="4914704" y="1283435"/>
            <a:ext cx="210556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29" idx="2"/>
          </p:cNvCxnSpPr>
          <p:nvPr/>
        </p:nvCxnSpPr>
        <p:spPr>
          <a:xfrm rot="16200000" flipH="1">
            <a:off x="8014878" y="1595065"/>
            <a:ext cx="729756" cy="102544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2"/>
          <p:cNvSpPr txBox="1">
            <a:spLocks/>
          </p:cNvSpPr>
          <p:nvPr/>
        </p:nvSpPr>
        <p:spPr>
          <a:xfrm>
            <a:off x="5220072" y="1080171"/>
            <a:ext cx="1168112"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000" b="0" dirty="0" smtClean="0"/>
              <a:t>Glycerine</a:t>
            </a:r>
          </a:p>
        </p:txBody>
      </p:sp>
      <p:sp>
        <p:nvSpPr>
          <p:cNvPr id="39" name="Rectangle 2"/>
          <p:cNvSpPr txBox="1">
            <a:spLocks/>
          </p:cNvSpPr>
          <p:nvPr/>
        </p:nvSpPr>
        <p:spPr>
          <a:xfrm>
            <a:off x="4191232" y="1645073"/>
            <a:ext cx="846760"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buNone/>
            </a:pPr>
            <a:r>
              <a:rPr lang="de-DE" sz="1000" b="0" dirty="0" smtClean="0"/>
              <a:t>Fatty Acids</a:t>
            </a:r>
          </a:p>
        </p:txBody>
      </p:sp>
      <p:sp>
        <p:nvSpPr>
          <p:cNvPr id="40" name="Rectangle 2"/>
          <p:cNvSpPr txBox="1">
            <a:spLocks/>
          </p:cNvSpPr>
          <p:nvPr/>
        </p:nvSpPr>
        <p:spPr>
          <a:xfrm>
            <a:off x="7868384" y="4057046"/>
            <a:ext cx="1168112"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000" b="0" dirty="0" smtClean="0"/>
              <a:t>Finished product</a:t>
            </a:r>
          </a:p>
        </p:txBody>
      </p:sp>
      <p:sp>
        <p:nvSpPr>
          <p:cNvPr id="41" name="Rectangle 2"/>
          <p:cNvSpPr txBox="1">
            <a:spLocks/>
          </p:cNvSpPr>
          <p:nvPr/>
        </p:nvSpPr>
        <p:spPr>
          <a:xfrm>
            <a:off x="7868384" y="2246169"/>
            <a:ext cx="1168112"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000" b="0" dirty="0" smtClean="0"/>
              <a:t>Finished product</a:t>
            </a:r>
          </a:p>
        </p:txBody>
      </p:sp>
      <p:cxnSp>
        <p:nvCxnSpPr>
          <p:cNvPr id="43" name="Straight Arrow Connector 42"/>
          <p:cNvCxnSpPr>
            <a:stCxn id="3" idx="1"/>
          </p:cNvCxnSpPr>
          <p:nvPr/>
        </p:nvCxnSpPr>
        <p:spPr>
          <a:xfrm flipH="1">
            <a:off x="1187624" y="1283435"/>
            <a:ext cx="2232248" cy="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44" name="Rectangle 2"/>
          <p:cNvSpPr txBox="1">
            <a:spLocks/>
          </p:cNvSpPr>
          <p:nvPr/>
        </p:nvSpPr>
        <p:spPr>
          <a:xfrm>
            <a:off x="1619672" y="1090445"/>
            <a:ext cx="1168112"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000" b="0" dirty="0" smtClean="0"/>
              <a:t>Raw Material (Oils)</a:t>
            </a:r>
          </a:p>
        </p:txBody>
      </p:sp>
      <p:sp>
        <p:nvSpPr>
          <p:cNvPr id="22" name="Rectangle 2"/>
          <p:cNvSpPr txBox="1">
            <a:spLocks/>
          </p:cNvSpPr>
          <p:nvPr/>
        </p:nvSpPr>
        <p:spPr>
          <a:xfrm>
            <a:off x="2414596" y="163268"/>
            <a:ext cx="4153457" cy="270279"/>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600" b="1" dirty="0" smtClean="0"/>
              <a:t>Simplified </a:t>
            </a:r>
            <a:r>
              <a:rPr lang="de-DE" sz="1600" b="1" dirty="0"/>
              <a:t>P</a:t>
            </a:r>
            <a:r>
              <a:rPr lang="de-DE" sz="1600" b="1" dirty="0" smtClean="0"/>
              <a:t>roduction Flow</a:t>
            </a:r>
          </a:p>
        </p:txBody>
      </p:sp>
      <p:cxnSp>
        <p:nvCxnSpPr>
          <p:cNvPr id="45" name="Elbow Connector 44"/>
          <p:cNvCxnSpPr>
            <a:stCxn id="4" idx="2"/>
            <a:endCxn id="12" idx="1"/>
          </p:cNvCxnSpPr>
          <p:nvPr/>
        </p:nvCxnSpPr>
        <p:spPr>
          <a:xfrm rot="16200000" flipH="1">
            <a:off x="2759484" y="2862959"/>
            <a:ext cx="247480" cy="764240"/>
          </a:xfrm>
          <a:prstGeom prst="bentConnector2">
            <a:avLst/>
          </a:prstGeom>
          <a:ln>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64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1"/>
                                        </p:tgtEl>
                                      </p:cBhvr>
                                    </p:animEffect>
                                    <p:set>
                                      <p:cBhvr>
                                        <p:cTn id="10" dur="1" fill="hold">
                                          <p:stCondLst>
                                            <p:cond delay="499"/>
                                          </p:stCondLst>
                                        </p:cTn>
                                        <p:tgtEl>
                                          <p:spTgt spid="4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8"/>
                                        </p:tgtEl>
                                      </p:cBhvr>
                                    </p:animEffect>
                                    <p:set>
                                      <p:cBhvr>
                                        <p:cTn id="16" dur="1" fill="hold">
                                          <p:stCondLst>
                                            <p:cond delay="499"/>
                                          </p:stCondLst>
                                        </p:cTn>
                                        <p:tgtEl>
                                          <p:spTgt spid="3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1"/>
                                        </p:tgtEl>
                                      </p:cBhvr>
                                    </p:animEffect>
                                    <p:set>
                                      <p:cBhvr>
                                        <p:cTn id="19" dur="1" fill="hold">
                                          <p:stCondLst>
                                            <p:cond delay="499"/>
                                          </p:stCondLst>
                                        </p:cTn>
                                        <p:tgtEl>
                                          <p:spTgt spid="31"/>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45"/>
                                        </p:tgtEl>
                                      </p:cBhvr>
                                    </p:animEffect>
                                    <p:set>
                                      <p:cBhvr>
                                        <p:cTn id="25" dur="1" fill="hold">
                                          <p:stCondLst>
                                            <p:cond delay="499"/>
                                          </p:stCondLst>
                                        </p:cTn>
                                        <p:tgtEl>
                                          <p:spTgt spid="4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40"/>
                                        </p:tgtEl>
                                      </p:cBhvr>
                                    </p:animEffect>
                                    <p:set>
                                      <p:cBhvr>
                                        <p:cTn id="37" dur="1" fill="hold">
                                          <p:stCondLst>
                                            <p:cond delay="499"/>
                                          </p:stCondLst>
                                        </p:cTn>
                                        <p:tgtEl>
                                          <p:spTgt spid="40"/>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9" grpId="0" animBg="1"/>
      <p:bldP spid="38" grpId="0"/>
      <p:bldP spid="40" grpId="0"/>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6BE0572-AACE-4379-8D43-9BE4738BD941}" type="slidenum">
              <a:rPr lang="en-US" smtClean="0"/>
              <a:pPr>
                <a:defRPr/>
              </a:pPr>
              <a:t>23</a:t>
            </a:fld>
            <a:endParaRPr lang="en-US"/>
          </a:p>
        </p:txBody>
      </p:sp>
      <p:sp>
        <p:nvSpPr>
          <p:cNvPr id="3" name="Rounded Rectangle 2"/>
          <p:cNvSpPr/>
          <p:nvPr/>
        </p:nvSpPr>
        <p:spPr>
          <a:xfrm>
            <a:off x="812790" y="993422"/>
            <a:ext cx="1275645" cy="3556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Elbow Connector 4"/>
          <p:cNvCxnSpPr>
            <a:stCxn id="3" idx="0"/>
          </p:cNvCxnSpPr>
          <p:nvPr/>
        </p:nvCxnSpPr>
        <p:spPr>
          <a:xfrm rot="5400000" flipH="1" flipV="1">
            <a:off x="1896524" y="50799"/>
            <a:ext cx="496712" cy="1388534"/>
          </a:xfrm>
          <a:prstGeom prst="bentConnector2">
            <a:avLst/>
          </a:prstGeom>
          <a:ln w="22225">
            <a:prstDash val="solid"/>
            <a:tailEnd type="arrow"/>
          </a:ln>
        </p:spPr>
        <p:style>
          <a:lnRef idx="1">
            <a:schemeClr val="accent1"/>
          </a:lnRef>
          <a:fillRef idx="0">
            <a:schemeClr val="accent1"/>
          </a:fillRef>
          <a:effectRef idx="0">
            <a:schemeClr val="accent1"/>
          </a:effectRef>
          <a:fontRef idx="minor">
            <a:schemeClr val="tx1"/>
          </a:fontRef>
        </p:style>
      </p:cxnSp>
      <p:cxnSp>
        <p:nvCxnSpPr>
          <p:cNvPr id="7" name="Elbow Connector 6"/>
          <p:cNvCxnSpPr>
            <a:stCxn id="3" idx="2"/>
          </p:cNvCxnSpPr>
          <p:nvPr/>
        </p:nvCxnSpPr>
        <p:spPr>
          <a:xfrm rot="16200000" flipH="1">
            <a:off x="1981191" y="4018844"/>
            <a:ext cx="327380" cy="1388536"/>
          </a:xfrm>
          <a:prstGeom prst="bentConnector2">
            <a:avLst/>
          </a:prstGeom>
          <a:ln w="22225">
            <a:prstDash val="solid"/>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3" idx="3"/>
          </p:cNvCxnSpPr>
          <p:nvPr/>
        </p:nvCxnSpPr>
        <p:spPr>
          <a:xfrm>
            <a:off x="2088435" y="2771422"/>
            <a:ext cx="750712" cy="0"/>
          </a:xfrm>
          <a:prstGeom prst="straightConnector1">
            <a:avLst/>
          </a:prstGeom>
          <a:ln w="22225">
            <a:prstDash val="solid"/>
            <a:tailEnd type="arrow"/>
          </a:ln>
        </p:spPr>
        <p:style>
          <a:lnRef idx="1">
            <a:schemeClr val="accent1"/>
          </a:lnRef>
          <a:fillRef idx="0">
            <a:schemeClr val="accent1"/>
          </a:fillRef>
          <a:effectRef idx="0">
            <a:schemeClr val="accent1"/>
          </a:effectRef>
          <a:fontRef idx="minor">
            <a:schemeClr val="tx1"/>
          </a:fontRef>
        </p:style>
      </p:cxnSp>
      <p:sp>
        <p:nvSpPr>
          <p:cNvPr id="13" name="Rectangle 2"/>
          <p:cNvSpPr txBox="1">
            <a:spLocks/>
          </p:cNvSpPr>
          <p:nvPr/>
        </p:nvSpPr>
        <p:spPr>
          <a:xfrm>
            <a:off x="2863642" y="2541356"/>
            <a:ext cx="1561585" cy="473454"/>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100" b="1" dirty="0" smtClean="0"/>
              <a:t>Distilled Fatty Acid:</a:t>
            </a:r>
            <a:endParaRPr lang="de-DE" sz="1100" b="1" dirty="0"/>
          </a:p>
          <a:p>
            <a:pPr>
              <a:buNone/>
            </a:pPr>
            <a:r>
              <a:rPr lang="de-DE" sz="1100" dirty="0" smtClean="0"/>
              <a:t>C8-18, </a:t>
            </a:r>
            <a:r>
              <a:rPr lang="de-DE" sz="1100" b="0" dirty="0" smtClean="0"/>
              <a:t>C12-18</a:t>
            </a:r>
          </a:p>
        </p:txBody>
      </p:sp>
      <p:sp>
        <p:nvSpPr>
          <p:cNvPr id="14" name="Rectangle 2"/>
          <p:cNvSpPr txBox="1">
            <a:spLocks/>
          </p:cNvSpPr>
          <p:nvPr/>
        </p:nvSpPr>
        <p:spPr>
          <a:xfrm>
            <a:off x="2863642" y="372873"/>
            <a:ext cx="1064891" cy="236727"/>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100" b="1" dirty="0" smtClean="0"/>
              <a:t>„Light ends“</a:t>
            </a:r>
            <a:endParaRPr lang="de-DE" sz="1100" b="0" dirty="0" smtClean="0"/>
          </a:p>
        </p:txBody>
      </p:sp>
      <p:sp>
        <p:nvSpPr>
          <p:cNvPr id="15" name="Rectangle 2"/>
          <p:cNvSpPr txBox="1">
            <a:spLocks/>
          </p:cNvSpPr>
          <p:nvPr/>
        </p:nvSpPr>
        <p:spPr>
          <a:xfrm>
            <a:off x="2841064" y="4730385"/>
            <a:ext cx="906847" cy="236727"/>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100" b="1" dirty="0" smtClean="0"/>
              <a:t>Residue</a:t>
            </a:r>
            <a:endParaRPr lang="de-DE" sz="1100" b="0" dirty="0" smtClean="0"/>
          </a:p>
        </p:txBody>
      </p:sp>
      <p:cxnSp>
        <p:nvCxnSpPr>
          <p:cNvPr id="17" name="Straight Connector 16"/>
          <p:cNvCxnSpPr>
            <a:stCxn id="3" idx="1"/>
          </p:cNvCxnSpPr>
          <p:nvPr/>
        </p:nvCxnSpPr>
        <p:spPr>
          <a:xfrm flipH="1">
            <a:off x="-4" y="2771422"/>
            <a:ext cx="812794" cy="6661"/>
          </a:xfrm>
          <a:prstGeom prst="line">
            <a:avLst/>
          </a:prstGeom>
          <a:ln w="22225">
            <a:headEnd type="arrow"/>
          </a:ln>
        </p:spPr>
        <p:style>
          <a:lnRef idx="1">
            <a:schemeClr val="accent1"/>
          </a:lnRef>
          <a:fillRef idx="0">
            <a:schemeClr val="accent1"/>
          </a:fillRef>
          <a:effectRef idx="0">
            <a:schemeClr val="accent1"/>
          </a:effectRef>
          <a:fontRef idx="minor">
            <a:schemeClr val="tx1"/>
          </a:fontRef>
        </p:style>
      </p:cxnSp>
      <p:sp>
        <p:nvSpPr>
          <p:cNvPr id="18" name="Rectangle 2"/>
          <p:cNvSpPr txBox="1">
            <a:spLocks/>
          </p:cNvSpPr>
          <p:nvPr/>
        </p:nvSpPr>
        <p:spPr>
          <a:xfrm>
            <a:off x="-156125" y="2520474"/>
            <a:ext cx="1138251" cy="236727"/>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100" b="1" dirty="0" smtClean="0"/>
              <a:t>Split</a:t>
            </a:r>
          </a:p>
          <a:p>
            <a:pPr>
              <a:buNone/>
            </a:pPr>
            <a:endParaRPr lang="de-DE" sz="400" b="1" dirty="0" smtClean="0"/>
          </a:p>
          <a:p>
            <a:pPr>
              <a:buNone/>
            </a:pPr>
            <a:r>
              <a:rPr lang="de-DE" sz="1100" b="1" dirty="0" smtClean="0"/>
              <a:t>Material</a:t>
            </a:r>
            <a:endParaRPr lang="de-DE" sz="1100" b="0" dirty="0" smtClean="0"/>
          </a:p>
        </p:txBody>
      </p:sp>
      <p:sp>
        <p:nvSpPr>
          <p:cNvPr id="36" name="Rounded Rectangle 35"/>
          <p:cNvSpPr/>
          <p:nvPr/>
        </p:nvSpPr>
        <p:spPr>
          <a:xfrm>
            <a:off x="4927629" y="999065"/>
            <a:ext cx="1275645" cy="3556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Elbow Connector 36"/>
          <p:cNvCxnSpPr>
            <a:stCxn id="36" idx="0"/>
          </p:cNvCxnSpPr>
          <p:nvPr/>
        </p:nvCxnSpPr>
        <p:spPr>
          <a:xfrm rot="5400000" flipH="1" flipV="1">
            <a:off x="5898545" y="169432"/>
            <a:ext cx="496540" cy="1162726"/>
          </a:xfrm>
          <a:prstGeom prst="bentConnector2">
            <a:avLst/>
          </a:prstGeom>
          <a:ln w="22225">
            <a:prstDash val="solid"/>
            <a:tailEnd type="arrow"/>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36" idx="2"/>
          </p:cNvCxnSpPr>
          <p:nvPr/>
        </p:nvCxnSpPr>
        <p:spPr>
          <a:xfrm rot="16200000" flipH="1">
            <a:off x="5985947" y="4134570"/>
            <a:ext cx="321737" cy="1162726"/>
          </a:xfrm>
          <a:prstGeom prst="bentConnector2">
            <a:avLst/>
          </a:prstGeom>
          <a:ln w="22225">
            <a:prstDash val="solid"/>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203274" y="2573863"/>
            <a:ext cx="524906" cy="1018"/>
          </a:xfrm>
          <a:prstGeom prst="straightConnector1">
            <a:avLst/>
          </a:prstGeom>
          <a:ln w="22225">
            <a:prstDash val="solid"/>
            <a:tailEnd type="arrow"/>
          </a:ln>
        </p:spPr>
        <p:style>
          <a:lnRef idx="1">
            <a:schemeClr val="accent1"/>
          </a:lnRef>
          <a:fillRef idx="0">
            <a:schemeClr val="accent1"/>
          </a:fillRef>
          <a:effectRef idx="0">
            <a:schemeClr val="accent1"/>
          </a:effectRef>
          <a:fontRef idx="minor">
            <a:schemeClr val="tx1"/>
          </a:fontRef>
        </p:style>
      </p:cxnSp>
      <p:sp>
        <p:nvSpPr>
          <p:cNvPr id="41" name="Rectangle 2"/>
          <p:cNvSpPr txBox="1">
            <a:spLocks/>
          </p:cNvSpPr>
          <p:nvPr/>
        </p:nvSpPr>
        <p:spPr>
          <a:xfrm>
            <a:off x="6728177" y="384162"/>
            <a:ext cx="1128889" cy="236727"/>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100" b="1" dirty="0" smtClean="0"/>
              <a:t>„Light ends“</a:t>
            </a:r>
            <a:endParaRPr lang="de-DE" sz="1100" b="0" dirty="0" smtClean="0"/>
          </a:p>
        </p:txBody>
      </p:sp>
      <p:sp>
        <p:nvSpPr>
          <p:cNvPr id="42" name="Rectangle 2"/>
          <p:cNvSpPr txBox="1">
            <a:spLocks/>
          </p:cNvSpPr>
          <p:nvPr/>
        </p:nvSpPr>
        <p:spPr>
          <a:xfrm>
            <a:off x="6728180" y="4758438"/>
            <a:ext cx="982132" cy="236727"/>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100" b="1" dirty="0" smtClean="0"/>
              <a:t>Residue</a:t>
            </a:r>
            <a:endParaRPr lang="de-DE" sz="1100" b="0" dirty="0" smtClean="0"/>
          </a:p>
        </p:txBody>
      </p:sp>
      <p:cxnSp>
        <p:nvCxnSpPr>
          <p:cNvPr id="48" name="Straight Arrow Connector 47"/>
          <p:cNvCxnSpPr/>
          <p:nvPr/>
        </p:nvCxnSpPr>
        <p:spPr>
          <a:xfrm>
            <a:off x="6208917" y="1857010"/>
            <a:ext cx="524906" cy="1018"/>
          </a:xfrm>
          <a:prstGeom prst="straightConnector1">
            <a:avLst/>
          </a:prstGeom>
          <a:ln w="22225">
            <a:prstDash val="solid"/>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6220206" y="3290713"/>
            <a:ext cx="524906" cy="1018"/>
          </a:xfrm>
          <a:prstGeom prst="straightConnector1">
            <a:avLst/>
          </a:prstGeom>
          <a:ln w="22225">
            <a:prstDash val="solid"/>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6214560" y="4018852"/>
            <a:ext cx="524906" cy="1018"/>
          </a:xfrm>
          <a:prstGeom prst="straightConnector1">
            <a:avLst/>
          </a:prstGeom>
          <a:ln w="22225">
            <a:prstDash val="solid"/>
            <a:tailEnd type="arrow"/>
          </a:ln>
        </p:spPr>
        <p:style>
          <a:lnRef idx="1">
            <a:schemeClr val="accent1"/>
          </a:lnRef>
          <a:fillRef idx="0">
            <a:schemeClr val="accent1"/>
          </a:fillRef>
          <a:effectRef idx="0">
            <a:schemeClr val="accent1"/>
          </a:effectRef>
          <a:fontRef idx="minor">
            <a:schemeClr val="tx1"/>
          </a:fontRef>
        </p:style>
      </p:cxnSp>
      <p:sp>
        <p:nvSpPr>
          <p:cNvPr id="51" name="Rectangle 2"/>
          <p:cNvSpPr txBox="1">
            <a:spLocks/>
          </p:cNvSpPr>
          <p:nvPr/>
        </p:nvSpPr>
        <p:spPr>
          <a:xfrm>
            <a:off x="6801556" y="1011522"/>
            <a:ext cx="982132" cy="236727"/>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100" b="1" dirty="0" smtClean="0"/>
              <a:t>C8</a:t>
            </a:r>
            <a:endParaRPr lang="de-DE" sz="1100" b="0" dirty="0" smtClean="0"/>
          </a:p>
        </p:txBody>
      </p:sp>
      <p:cxnSp>
        <p:nvCxnSpPr>
          <p:cNvPr id="52" name="Straight Arrow Connector 51"/>
          <p:cNvCxnSpPr/>
          <p:nvPr/>
        </p:nvCxnSpPr>
        <p:spPr>
          <a:xfrm>
            <a:off x="6214560" y="1128868"/>
            <a:ext cx="524906" cy="1018"/>
          </a:xfrm>
          <a:prstGeom prst="straightConnector1">
            <a:avLst/>
          </a:prstGeom>
          <a:ln w="22225">
            <a:prstDash val="solid"/>
            <a:tailEnd type="arrow"/>
          </a:ln>
        </p:spPr>
        <p:style>
          <a:lnRef idx="1">
            <a:schemeClr val="accent1"/>
          </a:lnRef>
          <a:fillRef idx="0">
            <a:schemeClr val="accent1"/>
          </a:fillRef>
          <a:effectRef idx="0">
            <a:schemeClr val="accent1"/>
          </a:effectRef>
          <a:fontRef idx="minor">
            <a:schemeClr val="tx1"/>
          </a:fontRef>
        </p:style>
      </p:cxnSp>
      <p:sp>
        <p:nvSpPr>
          <p:cNvPr id="53" name="Rectangle 2"/>
          <p:cNvSpPr txBox="1">
            <a:spLocks/>
          </p:cNvSpPr>
          <p:nvPr/>
        </p:nvSpPr>
        <p:spPr>
          <a:xfrm>
            <a:off x="6801556" y="1738646"/>
            <a:ext cx="982132" cy="236727"/>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100" b="1" dirty="0" smtClean="0"/>
              <a:t>C10</a:t>
            </a:r>
            <a:endParaRPr lang="de-DE" sz="1100" b="0" dirty="0" smtClean="0"/>
          </a:p>
        </p:txBody>
      </p:sp>
      <p:sp>
        <p:nvSpPr>
          <p:cNvPr id="54" name="Rectangle 2"/>
          <p:cNvSpPr txBox="1">
            <a:spLocks/>
          </p:cNvSpPr>
          <p:nvPr/>
        </p:nvSpPr>
        <p:spPr>
          <a:xfrm>
            <a:off x="6801556" y="2455499"/>
            <a:ext cx="982132" cy="236727"/>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100" b="1" dirty="0" smtClean="0"/>
              <a:t>C12</a:t>
            </a:r>
            <a:endParaRPr lang="de-DE" sz="1100" b="0" dirty="0" smtClean="0"/>
          </a:p>
        </p:txBody>
      </p:sp>
      <p:sp>
        <p:nvSpPr>
          <p:cNvPr id="55" name="Rectangle 2"/>
          <p:cNvSpPr txBox="1">
            <a:spLocks/>
          </p:cNvSpPr>
          <p:nvPr/>
        </p:nvSpPr>
        <p:spPr>
          <a:xfrm>
            <a:off x="6801556" y="3173367"/>
            <a:ext cx="982132" cy="236727"/>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100" b="1" dirty="0" smtClean="0"/>
              <a:t>C14</a:t>
            </a:r>
            <a:endParaRPr lang="de-DE" sz="1100" b="0" dirty="0" smtClean="0"/>
          </a:p>
        </p:txBody>
      </p:sp>
      <p:sp>
        <p:nvSpPr>
          <p:cNvPr id="56" name="Rectangle 2"/>
          <p:cNvSpPr txBox="1">
            <a:spLocks/>
          </p:cNvSpPr>
          <p:nvPr/>
        </p:nvSpPr>
        <p:spPr>
          <a:xfrm>
            <a:off x="6801556" y="3900488"/>
            <a:ext cx="982132" cy="236727"/>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100" b="1" dirty="0" smtClean="0"/>
              <a:t>C16/C18</a:t>
            </a:r>
            <a:endParaRPr lang="de-DE" sz="1100" b="0" dirty="0" smtClean="0"/>
          </a:p>
        </p:txBody>
      </p:sp>
      <p:sp>
        <p:nvSpPr>
          <p:cNvPr id="58" name="Rectangle 2"/>
          <p:cNvSpPr txBox="1">
            <a:spLocks/>
          </p:cNvSpPr>
          <p:nvPr/>
        </p:nvSpPr>
        <p:spPr>
          <a:xfrm rot="16200000">
            <a:off x="437428" y="2653056"/>
            <a:ext cx="1958635" cy="236730"/>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800" b="1" dirty="0" smtClean="0"/>
              <a:t>DISTILLATION</a:t>
            </a:r>
            <a:endParaRPr lang="de-DE" sz="1800" b="0" dirty="0" smtClean="0"/>
          </a:p>
        </p:txBody>
      </p:sp>
      <p:sp>
        <p:nvSpPr>
          <p:cNvPr id="59" name="Rectangle 2"/>
          <p:cNvSpPr txBox="1">
            <a:spLocks/>
          </p:cNvSpPr>
          <p:nvPr/>
        </p:nvSpPr>
        <p:spPr>
          <a:xfrm rot="16200000">
            <a:off x="4540979" y="2653056"/>
            <a:ext cx="1958635" cy="236730"/>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800" b="1" dirty="0" smtClean="0"/>
              <a:t>FRACTIONATION</a:t>
            </a:r>
            <a:endParaRPr lang="de-DE" sz="1800" b="0" dirty="0" smtClean="0"/>
          </a:p>
        </p:txBody>
      </p:sp>
      <p:sp>
        <p:nvSpPr>
          <p:cNvPr id="60" name="Rectangle 2"/>
          <p:cNvSpPr txBox="1">
            <a:spLocks/>
          </p:cNvSpPr>
          <p:nvPr/>
        </p:nvSpPr>
        <p:spPr>
          <a:xfrm>
            <a:off x="-4" y="0"/>
            <a:ext cx="9144004" cy="372873"/>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2000" b="1" dirty="0" smtClean="0"/>
              <a:t>Simplified Examples</a:t>
            </a:r>
            <a:endParaRPr lang="de-DE" sz="2000" b="0" dirty="0" smtClean="0"/>
          </a:p>
        </p:txBody>
      </p:sp>
    </p:spTree>
    <p:extLst>
      <p:ext uri="{BB962C8B-B14F-4D97-AF65-F5344CB8AC3E}">
        <p14:creationId xmlns:p14="http://schemas.microsoft.com/office/powerpoint/2010/main" val="109536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1000"/>
                                        <p:tgtEl>
                                          <p:spTgt spid="58"/>
                                        </p:tgtEl>
                                      </p:cBhvr>
                                    </p:animEffect>
                                    <p:anim calcmode="lin" valueType="num">
                                      <p:cBhvr>
                                        <p:cTn id="43" dur="1000" fill="hold"/>
                                        <p:tgtEl>
                                          <p:spTgt spid="58"/>
                                        </p:tgtEl>
                                        <p:attrNameLst>
                                          <p:attrName>ppt_x</p:attrName>
                                        </p:attrNameLst>
                                      </p:cBhvr>
                                      <p:tavLst>
                                        <p:tav tm="0">
                                          <p:val>
                                            <p:strVal val="#ppt_x"/>
                                          </p:val>
                                        </p:tav>
                                        <p:tav tm="100000">
                                          <p:val>
                                            <p:strVal val="#ppt_x"/>
                                          </p:val>
                                        </p:tav>
                                      </p:tavLst>
                                    </p:anim>
                                    <p:anim calcmode="lin" valueType="num">
                                      <p:cBhvr>
                                        <p:cTn id="44" dur="1000" fill="hold"/>
                                        <p:tgtEl>
                                          <p:spTgt spid="58"/>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1000"/>
                                        <p:tgtEl>
                                          <p:spTgt spid="36"/>
                                        </p:tgtEl>
                                      </p:cBhvr>
                                    </p:animEffect>
                                    <p:anim calcmode="lin" valueType="num">
                                      <p:cBhvr>
                                        <p:cTn id="60" dur="1000" fill="hold"/>
                                        <p:tgtEl>
                                          <p:spTgt spid="36"/>
                                        </p:tgtEl>
                                        <p:attrNameLst>
                                          <p:attrName>ppt_x</p:attrName>
                                        </p:attrNameLst>
                                      </p:cBhvr>
                                      <p:tavLst>
                                        <p:tav tm="0">
                                          <p:val>
                                            <p:strVal val="#ppt_x"/>
                                          </p:val>
                                        </p:tav>
                                        <p:tav tm="100000">
                                          <p:val>
                                            <p:strVal val="#ppt_x"/>
                                          </p:val>
                                        </p:tav>
                                      </p:tavLst>
                                    </p:anim>
                                    <p:anim calcmode="lin" valueType="num">
                                      <p:cBhvr>
                                        <p:cTn id="61" dur="1000" fill="hold"/>
                                        <p:tgtEl>
                                          <p:spTgt spid="36"/>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1000"/>
                                        <p:tgtEl>
                                          <p:spTgt spid="37"/>
                                        </p:tgtEl>
                                      </p:cBhvr>
                                    </p:animEffect>
                                    <p:anim calcmode="lin" valueType="num">
                                      <p:cBhvr>
                                        <p:cTn id="65" dur="1000" fill="hold"/>
                                        <p:tgtEl>
                                          <p:spTgt spid="37"/>
                                        </p:tgtEl>
                                        <p:attrNameLst>
                                          <p:attrName>ppt_x</p:attrName>
                                        </p:attrNameLst>
                                      </p:cBhvr>
                                      <p:tavLst>
                                        <p:tav tm="0">
                                          <p:val>
                                            <p:strVal val="#ppt_x"/>
                                          </p:val>
                                        </p:tav>
                                        <p:tav tm="100000">
                                          <p:val>
                                            <p:strVal val="#ppt_x"/>
                                          </p:val>
                                        </p:tav>
                                      </p:tavLst>
                                    </p:anim>
                                    <p:anim calcmode="lin" valueType="num">
                                      <p:cBhvr>
                                        <p:cTn id="66" dur="1000" fill="hold"/>
                                        <p:tgtEl>
                                          <p:spTgt spid="37"/>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1000"/>
                                        <p:tgtEl>
                                          <p:spTgt spid="38"/>
                                        </p:tgtEl>
                                      </p:cBhvr>
                                    </p:animEffect>
                                    <p:anim calcmode="lin" valueType="num">
                                      <p:cBhvr>
                                        <p:cTn id="70" dur="1000" fill="hold"/>
                                        <p:tgtEl>
                                          <p:spTgt spid="38"/>
                                        </p:tgtEl>
                                        <p:attrNameLst>
                                          <p:attrName>ppt_x</p:attrName>
                                        </p:attrNameLst>
                                      </p:cBhvr>
                                      <p:tavLst>
                                        <p:tav tm="0">
                                          <p:val>
                                            <p:strVal val="#ppt_x"/>
                                          </p:val>
                                        </p:tav>
                                        <p:tav tm="100000">
                                          <p:val>
                                            <p:strVal val="#ppt_x"/>
                                          </p:val>
                                        </p:tav>
                                      </p:tavLst>
                                    </p:anim>
                                    <p:anim calcmode="lin" valueType="num">
                                      <p:cBhvr>
                                        <p:cTn id="71" dur="1000" fill="hold"/>
                                        <p:tgtEl>
                                          <p:spTgt spid="38"/>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1000"/>
                                        <p:tgtEl>
                                          <p:spTgt spid="39"/>
                                        </p:tgtEl>
                                      </p:cBhvr>
                                    </p:animEffect>
                                    <p:anim calcmode="lin" valueType="num">
                                      <p:cBhvr>
                                        <p:cTn id="75" dur="1000" fill="hold"/>
                                        <p:tgtEl>
                                          <p:spTgt spid="39"/>
                                        </p:tgtEl>
                                        <p:attrNameLst>
                                          <p:attrName>ppt_x</p:attrName>
                                        </p:attrNameLst>
                                      </p:cBhvr>
                                      <p:tavLst>
                                        <p:tav tm="0">
                                          <p:val>
                                            <p:strVal val="#ppt_x"/>
                                          </p:val>
                                        </p:tav>
                                        <p:tav tm="100000">
                                          <p:val>
                                            <p:strVal val="#ppt_x"/>
                                          </p:val>
                                        </p:tav>
                                      </p:tavLst>
                                    </p:anim>
                                    <p:anim calcmode="lin" valueType="num">
                                      <p:cBhvr>
                                        <p:cTn id="76" dur="1000" fill="hold"/>
                                        <p:tgtEl>
                                          <p:spTgt spid="39"/>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1000"/>
                                        <p:tgtEl>
                                          <p:spTgt spid="41"/>
                                        </p:tgtEl>
                                      </p:cBhvr>
                                    </p:animEffect>
                                    <p:anim calcmode="lin" valueType="num">
                                      <p:cBhvr>
                                        <p:cTn id="80" dur="1000" fill="hold"/>
                                        <p:tgtEl>
                                          <p:spTgt spid="41"/>
                                        </p:tgtEl>
                                        <p:attrNameLst>
                                          <p:attrName>ppt_x</p:attrName>
                                        </p:attrNameLst>
                                      </p:cBhvr>
                                      <p:tavLst>
                                        <p:tav tm="0">
                                          <p:val>
                                            <p:strVal val="#ppt_x"/>
                                          </p:val>
                                        </p:tav>
                                        <p:tav tm="100000">
                                          <p:val>
                                            <p:strVal val="#ppt_x"/>
                                          </p:val>
                                        </p:tav>
                                      </p:tavLst>
                                    </p:anim>
                                    <p:anim calcmode="lin" valueType="num">
                                      <p:cBhvr>
                                        <p:cTn id="81" dur="1000" fill="hold"/>
                                        <p:tgtEl>
                                          <p:spTgt spid="41"/>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1000"/>
                                        <p:tgtEl>
                                          <p:spTgt spid="42"/>
                                        </p:tgtEl>
                                      </p:cBhvr>
                                    </p:animEffect>
                                    <p:anim calcmode="lin" valueType="num">
                                      <p:cBhvr>
                                        <p:cTn id="85" dur="1000" fill="hold"/>
                                        <p:tgtEl>
                                          <p:spTgt spid="42"/>
                                        </p:tgtEl>
                                        <p:attrNameLst>
                                          <p:attrName>ppt_x</p:attrName>
                                        </p:attrNameLst>
                                      </p:cBhvr>
                                      <p:tavLst>
                                        <p:tav tm="0">
                                          <p:val>
                                            <p:strVal val="#ppt_x"/>
                                          </p:val>
                                        </p:tav>
                                        <p:tav tm="100000">
                                          <p:val>
                                            <p:strVal val="#ppt_x"/>
                                          </p:val>
                                        </p:tav>
                                      </p:tavLst>
                                    </p:anim>
                                    <p:anim calcmode="lin" valueType="num">
                                      <p:cBhvr>
                                        <p:cTn id="86" dur="1000" fill="hold"/>
                                        <p:tgtEl>
                                          <p:spTgt spid="42"/>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fade">
                                      <p:cBhvr>
                                        <p:cTn id="89" dur="1000"/>
                                        <p:tgtEl>
                                          <p:spTgt spid="48"/>
                                        </p:tgtEl>
                                      </p:cBhvr>
                                    </p:animEffect>
                                    <p:anim calcmode="lin" valueType="num">
                                      <p:cBhvr>
                                        <p:cTn id="90" dur="1000" fill="hold"/>
                                        <p:tgtEl>
                                          <p:spTgt spid="48"/>
                                        </p:tgtEl>
                                        <p:attrNameLst>
                                          <p:attrName>ppt_x</p:attrName>
                                        </p:attrNameLst>
                                      </p:cBhvr>
                                      <p:tavLst>
                                        <p:tav tm="0">
                                          <p:val>
                                            <p:strVal val="#ppt_x"/>
                                          </p:val>
                                        </p:tav>
                                        <p:tav tm="100000">
                                          <p:val>
                                            <p:strVal val="#ppt_x"/>
                                          </p:val>
                                        </p:tav>
                                      </p:tavLst>
                                    </p:anim>
                                    <p:anim calcmode="lin" valueType="num">
                                      <p:cBhvr>
                                        <p:cTn id="91" dur="1000" fill="hold"/>
                                        <p:tgtEl>
                                          <p:spTgt spid="48"/>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49"/>
                                        </p:tgtEl>
                                        <p:attrNameLst>
                                          <p:attrName>style.visibility</p:attrName>
                                        </p:attrNameLst>
                                      </p:cBhvr>
                                      <p:to>
                                        <p:strVal val="visible"/>
                                      </p:to>
                                    </p:set>
                                    <p:animEffect transition="in" filter="fade">
                                      <p:cBhvr>
                                        <p:cTn id="94" dur="1000"/>
                                        <p:tgtEl>
                                          <p:spTgt spid="49"/>
                                        </p:tgtEl>
                                      </p:cBhvr>
                                    </p:animEffect>
                                    <p:anim calcmode="lin" valueType="num">
                                      <p:cBhvr>
                                        <p:cTn id="95" dur="1000" fill="hold"/>
                                        <p:tgtEl>
                                          <p:spTgt spid="49"/>
                                        </p:tgtEl>
                                        <p:attrNameLst>
                                          <p:attrName>ppt_x</p:attrName>
                                        </p:attrNameLst>
                                      </p:cBhvr>
                                      <p:tavLst>
                                        <p:tav tm="0">
                                          <p:val>
                                            <p:strVal val="#ppt_x"/>
                                          </p:val>
                                        </p:tav>
                                        <p:tav tm="100000">
                                          <p:val>
                                            <p:strVal val="#ppt_x"/>
                                          </p:val>
                                        </p:tav>
                                      </p:tavLst>
                                    </p:anim>
                                    <p:anim calcmode="lin" valueType="num">
                                      <p:cBhvr>
                                        <p:cTn id="96" dur="1000" fill="hold"/>
                                        <p:tgtEl>
                                          <p:spTgt spid="49"/>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50"/>
                                        </p:tgtEl>
                                        <p:attrNameLst>
                                          <p:attrName>style.visibility</p:attrName>
                                        </p:attrNameLst>
                                      </p:cBhvr>
                                      <p:to>
                                        <p:strVal val="visible"/>
                                      </p:to>
                                    </p:set>
                                    <p:animEffect transition="in" filter="fade">
                                      <p:cBhvr>
                                        <p:cTn id="99" dur="1000"/>
                                        <p:tgtEl>
                                          <p:spTgt spid="50"/>
                                        </p:tgtEl>
                                      </p:cBhvr>
                                    </p:animEffect>
                                    <p:anim calcmode="lin" valueType="num">
                                      <p:cBhvr>
                                        <p:cTn id="100" dur="1000" fill="hold"/>
                                        <p:tgtEl>
                                          <p:spTgt spid="50"/>
                                        </p:tgtEl>
                                        <p:attrNameLst>
                                          <p:attrName>ppt_x</p:attrName>
                                        </p:attrNameLst>
                                      </p:cBhvr>
                                      <p:tavLst>
                                        <p:tav tm="0">
                                          <p:val>
                                            <p:strVal val="#ppt_x"/>
                                          </p:val>
                                        </p:tav>
                                        <p:tav tm="100000">
                                          <p:val>
                                            <p:strVal val="#ppt_x"/>
                                          </p:val>
                                        </p:tav>
                                      </p:tavLst>
                                    </p:anim>
                                    <p:anim calcmode="lin" valueType="num">
                                      <p:cBhvr>
                                        <p:cTn id="101" dur="1000" fill="hold"/>
                                        <p:tgtEl>
                                          <p:spTgt spid="50"/>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51"/>
                                        </p:tgtEl>
                                        <p:attrNameLst>
                                          <p:attrName>style.visibility</p:attrName>
                                        </p:attrNameLst>
                                      </p:cBhvr>
                                      <p:to>
                                        <p:strVal val="visible"/>
                                      </p:to>
                                    </p:set>
                                    <p:animEffect transition="in" filter="fade">
                                      <p:cBhvr>
                                        <p:cTn id="104" dur="1000"/>
                                        <p:tgtEl>
                                          <p:spTgt spid="51"/>
                                        </p:tgtEl>
                                      </p:cBhvr>
                                    </p:animEffect>
                                    <p:anim calcmode="lin" valueType="num">
                                      <p:cBhvr>
                                        <p:cTn id="105" dur="1000" fill="hold"/>
                                        <p:tgtEl>
                                          <p:spTgt spid="51"/>
                                        </p:tgtEl>
                                        <p:attrNameLst>
                                          <p:attrName>ppt_x</p:attrName>
                                        </p:attrNameLst>
                                      </p:cBhvr>
                                      <p:tavLst>
                                        <p:tav tm="0">
                                          <p:val>
                                            <p:strVal val="#ppt_x"/>
                                          </p:val>
                                        </p:tav>
                                        <p:tav tm="100000">
                                          <p:val>
                                            <p:strVal val="#ppt_x"/>
                                          </p:val>
                                        </p:tav>
                                      </p:tavLst>
                                    </p:anim>
                                    <p:anim calcmode="lin" valueType="num">
                                      <p:cBhvr>
                                        <p:cTn id="106" dur="1000" fill="hold"/>
                                        <p:tgtEl>
                                          <p:spTgt spid="51"/>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fade">
                                      <p:cBhvr>
                                        <p:cTn id="109" dur="1000"/>
                                        <p:tgtEl>
                                          <p:spTgt spid="52"/>
                                        </p:tgtEl>
                                      </p:cBhvr>
                                    </p:animEffect>
                                    <p:anim calcmode="lin" valueType="num">
                                      <p:cBhvr>
                                        <p:cTn id="110" dur="1000" fill="hold"/>
                                        <p:tgtEl>
                                          <p:spTgt spid="52"/>
                                        </p:tgtEl>
                                        <p:attrNameLst>
                                          <p:attrName>ppt_x</p:attrName>
                                        </p:attrNameLst>
                                      </p:cBhvr>
                                      <p:tavLst>
                                        <p:tav tm="0">
                                          <p:val>
                                            <p:strVal val="#ppt_x"/>
                                          </p:val>
                                        </p:tav>
                                        <p:tav tm="100000">
                                          <p:val>
                                            <p:strVal val="#ppt_x"/>
                                          </p:val>
                                        </p:tav>
                                      </p:tavLst>
                                    </p:anim>
                                    <p:anim calcmode="lin" valueType="num">
                                      <p:cBhvr>
                                        <p:cTn id="111" dur="1000" fill="hold"/>
                                        <p:tgtEl>
                                          <p:spTgt spid="52"/>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53"/>
                                        </p:tgtEl>
                                        <p:attrNameLst>
                                          <p:attrName>style.visibility</p:attrName>
                                        </p:attrNameLst>
                                      </p:cBhvr>
                                      <p:to>
                                        <p:strVal val="visible"/>
                                      </p:to>
                                    </p:set>
                                    <p:animEffect transition="in" filter="fade">
                                      <p:cBhvr>
                                        <p:cTn id="114" dur="1000"/>
                                        <p:tgtEl>
                                          <p:spTgt spid="53"/>
                                        </p:tgtEl>
                                      </p:cBhvr>
                                    </p:animEffect>
                                    <p:anim calcmode="lin" valueType="num">
                                      <p:cBhvr>
                                        <p:cTn id="115" dur="1000" fill="hold"/>
                                        <p:tgtEl>
                                          <p:spTgt spid="53"/>
                                        </p:tgtEl>
                                        <p:attrNameLst>
                                          <p:attrName>ppt_x</p:attrName>
                                        </p:attrNameLst>
                                      </p:cBhvr>
                                      <p:tavLst>
                                        <p:tav tm="0">
                                          <p:val>
                                            <p:strVal val="#ppt_x"/>
                                          </p:val>
                                        </p:tav>
                                        <p:tav tm="100000">
                                          <p:val>
                                            <p:strVal val="#ppt_x"/>
                                          </p:val>
                                        </p:tav>
                                      </p:tavLst>
                                    </p:anim>
                                    <p:anim calcmode="lin" valueType="num">
                                      <p:cBhvr>
                                        <p:cTn id="116" dur="1000" fill="hold"/>
                                        <p:tgtEl>
                                          <p:spTgt spid="53"/>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fade">
                                      <p:cBhvr>
                                        <p:cTn id="119" dur="1000"/>
                                        <p:tgtEl>
                                          <p:spTgt spid="54"/>
                                        </p:tgtEl>
                                      </p:cBhvr>
                                    </p:animEffect>
                                    <p:anim calcmode="lin" valueType="num">
                                      <p:cBhvr>
                                        <p:cTn id="120" dur="1000" fill="hold"/>
                                        <p:tgtEl>
                                          <p:spTgt spid="54"/>
                                        </p:tgtEl>
                                        <p:attrNameLst>
                                          <p:attrName>ppt_x</p:attrName>
                                        </p:attrNameLst>
                                      </p:cBhvr>
                                      <p:tavLst>
                                        <p:tav tm="0">
                                          <p:val>
                                            <p:strVal val="#ppt_x"/>
                                          </p:val>
                                        </p:tav>
                                        <p:tav tm="100000">
                                          <p:val>
                                            <p:strVal val="#ppt_x"/>
                                          </p:val>
                                        </p:tav>
                                      </p:tavLst>
                                    </p:anim>
                                    <p:anim calcmode="lin" valueType="num">
                                      <p:cBhvr>
                                        <p:cTn id="121" dur="1000" fill="hold"/>
                                        <p:tgtEl>
                                          <p:spTgt spid="54"/>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55"/>
                                        </p:tgtEl>
                                        <p:attrNameLst>
                                          <p:attrName>style.visibility</p:attrName>
                                        </p:attrNameLst>
                                      </p:cBhvr>
                                      <p:to>
                                        <p:strVal val="visible"/>
                                      </p:to>
                                    </p:set>
                                    <p:animEffect transition="in" filter="fade">
                                      <p:cBhvr>
                                        <p:cTn id="124" dur="1000"/>
                                        <p:tgtEl>
                                          <p:spTgt spid="55"/>
                                        </p:tgtEl>
                                      </p:cBhvr>
                                    </p:animEffect>
                                    <p:anim calcmode="lin" valueType="num">
                                      <p:cBhvr>
                                        <p:cTn id="125" dur="1000" fill="hold"/>
                                        <p:tgtEl>
                                          <p:spTgt spid="55"/>
                                        </p:tgtEl>
                                        <p:attrNameLst>
                                          <p:attrName>ppt_x</p:attrName>
                                        </p:attrNameLst>
                                      </p:cBhvr>
                                      <p:tavLst>
                                        <p:tav tm="0">
                                          <p:val>
                                            <p:strVal val="#ppt_x"/>
                                          </p:val>
                                        </p:tav>
                                        <p:tav tm="100000">
                                          <p:val>
                                            <p:strVal val="#ppt_x"/>
                                          </p:val>
                                        </p:tav>
                                      </p:tavLst>
                                    </p:anim>
                                    <p:anim calcmode="lin" valueType="num">
                                      <p:cBhvr>
                                        <p:cTn id="126" dur="1000" fill="hold"/>
                                        <p:tgtEl>
                                          <p:spTgt spid="55"/>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56"/>
                                        </p:tgtEl>
                                        <p:attrNameLst>
                                          <p:attrName>style.visibility</p:attrName>
                                        </p:attrNameLst>
                                      </p:cBhvr>
                                      <p:to>
                                        <p:strVal val="visible"/>
                                      </p:to>
                                    </p:set>
                                    <p:animEffect transition="in" filter="fade">
                                      <p:cBhvr>
                                        <p:cTn id="129" dur="1000"/>
                                        <p:tgtEl>
                                          <p:spTgt spid="56"/>
                                        </p:tgtEl>
                                      </p:cBhvr>
                                    </p:animEffect>
                                    <p:anim calcmode="lin" valueType="num">
                                      <p:cBhvr>
                                        <p:cTn id="130" dur="1000" fill="hold"/>
                                        <p:tgtEl>
                                          <p:spTgt spid="56"/>
                                        </p:tgtEl>
                                        <p:attrNameLst>
                                          <p:attrName>ppt_x</p:attrName>
                                        </p:attrNameLst>
                                      </p:cBhvr>
                                      <p:tavLst>
                                        <p:tav tm="0">
                                          <p:val>
                                            <p:strVal val="#ppt_x"/>
                                          </p:val>
                                        </p:tav>
                                        <p:tav tm="100000">
                                          <p:val>
                                            <p:strVal val="#ppt_x"/>
                                          </p:val>
                                        </p:tav>
                                      </p:tavLst>
                                    </p:anim>
                                    <p:anim calcmode="lin" valueType="num">
                                      <p:cBhvr>
                                        <p:cTn id="131" dur="1000" fill="hold"/>
                                        <p:tgtEl>
                                          <p:spTgt spid="56"/>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0"/>
                                  </p:stCondLst>
                                  <p:childTnLst>
                                    <p:set>
                                      <p:cBhvr>
                                        <p:cTn id="133" dur="1" fill="hold">
                                          <p:stCondLst>
                                            <p:cond delay="0"/>
                                          </p:stCondLst>
                                        </p:cTn>
                                        <p:tgtEl>
                                          <p:spTgt spid="59"/>
                                        </p:tgtEl>
                                        <p:attrNameLst>
                                          <p:attrName>style.visibility</p:attrName>
                                        </p:attrNameLst>
                                      </p:cBhvr>
                                      <p:to>
                                        <p:strVal val="visible"/>
                                      </p:to>
                                    </p:set>
                                    <p:animEffect transition="in" filter="fade">
                                      <p:cBhvr>
                                        <p:cTn id="134" dur="1000"/>
                                        <p:tgtEl>
                                          <p:spTgt spid="59"/>
                                        </p:tgtEl>
                                      </p:cBhvr>
                                    </p:animEffect>
                                    <p:anim calcmode="lin" valueType="num">
                                      <p:cBhvr>
                                        <p:cTn id="135" dur="1000" fill="hold"/>
                                        <p:tgtEl>
                                          <p:spTgt spid="59"/>
                                        </p:tgtEl>
                                        <p:attrNameLst>
                                          <p:attrName>ppt_x</p:attrName>
                                        </p:attrNameLst>
                                      </p:cBhvr>
                                      <p:tavLst>
                                        <p:tav tm="0">
                                          <p:val>
                                            <p:strVal val="#ppt_x"/>
                                          </p:val>
                                        </p:tav>
                                        <p:tav tm="100000">
                                          <p:val>
                                            <p:strVal val="#ppt_x"/>
                                          </p:val>
                                        </p:tav>
                                      </p:tavLst>
                                    </p:anim>
                                    <p:anim calcmode="lin" valueType="num">
                                      <p:cBhvr>
                                        <p:cTn id="136"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14" grpId="0"/>
      <p:bldP spid="15" grpId="0"/>
      <p:bldP spid="18" grpId="0"/>
      <p:bldP spid="36" grpId="0" animBg="1"/>
      <p:bldP spid="41" grpId="0"/>
      <p:bldP spid="42" grpId="0"/>
      <p:bldP spid="51" grpId="0"/>
      <p:bldP spid="53" grpId="0"/>
      <p:bldP spid="54" grpId="0"/>
      <p:bldP spid="55" grpId="0"/>
      <p:bldP spid="56" grpId="0"/>
      <p:bldP spid="58" grpId="0"/>
      <p:bldP spid="5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6BE0572-AACE-4379-8D43-9BE4738BD941}" type="slidenum">
              <a:rPr lang="en-US" smtClean="0"/>
              <a:pPr>
                <a:defRPr/>
              </a:pPr>
              <a:t>24</a:t>
            </a:fld>
            <a:endParaRPr lang="en-US"/>
          </a:p>
        </p:txBody>
      </p:sp>
      <p:sp>
        <p:nvSpPr>
          <p:cNvPr id="3" name="Diamond 2"/>
          <p:cNvSpPr/>
          <p:nvPr/>
        </p:nvSpPr>
        <p:spPr>
          <a:xfrm>
            <a:off x="3419872" y="959099"/>
            <a:ext cx="1494832" cy="64867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Splitting</a:t>
            </a:r>
            <a:endParaRPr lang="en-US" sz="1050" dirty="0"/>
          </a:p>
        </p:txBody>
      </p:sp>
      <p:sp>
        <p:nvSpPr>
          <p:cNvPr id="4" name="Diamond 3"/>
          <p:cNvSpPr/>
          <p:nvPr/>
        </p:nvSpPr>
        <p:spPr>
          <a:xfrm>
            <a:off x="1654344" y="2202387"/>
            <a:ext cx="1693520" cy="91895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Distillation</a:t>
            </a:r>
            <a:endParaRPr lang="en-US" sz="1050" dirty="0"/>
          </a:p>
        </p:txBody>
      </p:sp>
      <p:sp>
        <p:nvSpPr>
          <p:cNvPr id="5" name="Diamond 4"/>
          <p:cNvSpPr/>
          <p:nvPr/>
        </p:nvSpPr>
        <p:spPr>
          <a:xfrm>
            <a:off x="4788024" y="2204108"/>
            <a:ext cx="2023742" cy="91723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Fractionation</a:t>
            </a:r>
            <a:endParaRPr lang="en-US" sz="1050" dirty="0"/>
          </a:p>
        </p:txBody>
      </p:sp>
      <p:cxnSp>
        <p:nvCxnSpPr>
          <p:cNvPr id="7" name="Elbow Connector 6"/>
          <p:cNvCxnSpPr>
            <a:stCxn id="3" idx="2"/>
            <a:endCxn id="4" idx="0"/>
          </p:cNvCxnSpPr>
          <p:nvPr/>
        </p:nvCxnSpPr>
        <p:spPr>
          <a:xfrm rot="5400000">
            <a:off x="3036888" y="1071987"/>
            <a:ext cx="594616" cy="166618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3" idx="2"/>
            <a:endCxn id="5" idx="0"/>
          </p:cNvCxnSpPr>
          <p:nvPr/>
        </p:nvCxnSpPr>
        <p:spPr>
          <a:xfrm rot="16200000" flipH="1">
            <a:off x="4685423" y="1089635"/>
            <a:ext cx="596337" cy="1632607"/>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Diamond 11"/>
          <p:cNvSpPr/>
          <p:nvPr/>
        </p:nvSpPr>
        <p:spPr>
          <a:xfrm>
            <a:off x="3265344" y="2909343"/>
            <a:ext cx="1693520" cy="91895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Hardening</a:t>
            </a:r>
            <a:endParaRPr lang="en-US" sz="1050" dirty="0"/>
          </a:p>
        </p:txBody>
      </p:sp>
      <p:cxnSp>
        <p:nvCxnSpPr>
          <p:cNvPr id="14" name="Elbow Connector 13"/>
          <p:cNvCxnSpPr>
            <a:stCxn id="5" idx="2"/>
            <a:endCxn id="12" idx="3"/>
          </p:cNvCxnSpPr>
          <p:nvPr/>
        </p:nvCxnSpPr>
        <p:spPr>
          <a:xfrm rot="5400000">
            <a:off x="5255641" y="2824564"/>
            <a:ext cx="247479" cy="841031"/>
          </a:xfrm>
          <a:prstGeom prst="bentConnector2">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12" idx="2"/>
            <a:endCxn id="4" idx="1"/>
          </p:cNvCxnSpPr>
          <p:nvPr/>
        </p:nvCxnSpPr>
        <p:spPr>
          <a:xfrm rot="5400000" flipH="1">
            <a:off x="2300008" y="2016199"/>
            <a:ext cx="1166432" cy="2457760"/>
          </a:xfrm>
          <a:prstGeom prst="bentConnector4">
            <a:avLst>
              <a:gd name="adj1" fmla="val -19598"/>
              <a:gd name="adj2" fmla="val 10930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5" idx="2"/>
          </p:cNvCxnSpPr>
          <p:nvPr/>
        </p:nvCxnSpPr>
        <p:spPr>
          <a:xfrm rot="16200000" flipH="1">
            <a:off x="6778599" y="2142636"/>
            <a:ext cx="1135176" cy="309258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4" idx="2"/>
          </p:cNvCxnSpPr>
          <p:nvPr/>
        </p:nvCxnSpPr>
        <p:spPr>
          <a:xfrm rot="16200000" flipH="1">
            <a:off x="5129204" y="493240"/>
            <a:ext cx="1135176" cy="639137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Diamond 28"/>
          <p:cNvSpPr/>
          <p:nvPr/>
        </p:nvSpPr>
        <p:spPr>
          <a:xfrm>
            <a:off x="7020272" y="823959"/>
            <a:ext cx="1693520" cy="918952"/>
          </a:xfrm>
          <a:prstGeom prst="diamon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smtClean="0"/>
              <a:t>Distillation</a:t>
            </a:r>
            <a:endParaRPr lang="en-US" sz="1050" dirty="0"/>
          </a:p>
        </p:txBody>
      </p:sp>
      <p:cxnSp>
        <p:nvCxnSpPr>
          <p:cNvPr id="31" name="Straight Arrow Connector 30"/>
          <p:cNvCxnSpPr>
            <a:stCxn id="3" idx="3"/>
            <a:endCxn id="29" idx="1"/>
          </p:cNvCxnSpPr>
          <p:nvPr/>
        </p:nvCxnSpPr>
        <p:spPr>
          <a:xfrm>
            <a:off x="4914704" y="1283435"/>
            <a:ext cx="210556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29" idx="2"/>
          </p:cNvCxnSpPr>
          <p:nvPr/>
        </p:nvCxnSpPr>
        <p:spPr>
          <a:xfrm rot="16200000" flipH="1">
            <a:off x="8014878" y="1595065"/>
            <a:ext cx="729756" cy="102544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2"/>
          <p:cNvSpPr txBox="1">
            <a:spLocks/>
          </p:cNvSpPr>
          <p:nvPr/>
        </p:nvSpPr>
        <p:spPr>
          <a:xfrm>
            <a:off x="5220072" y="1080171"/>
            <a:ext cx="1168112"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000" b="0" dirty="0" smtClean="0"/>
              <a:t>Glycerine</a:t>
            </a:r>
          </a:p>
        </p:txBody>
      </p:sp>
      <p:sp>
        <p:nvSpPr>
          <p:cNvPr id="39" name="Rectangle 2"/>
          <p:cNvSpPr txBox="1">
            <a:spLocks/>
          </p:cNvSpPr>
          <p:nvPr/>
        </p:nvSpPr>
        <p:spPr>
          <a:xfrm>
            <a:off x="4191232" y="1645073"/>
            <a:ext cx="846760"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buNone/>
            </a:pPr>
            <a:r>
              <a:rPr lang="de-DE" sz="1000" b="0" dirty="0" smtClean="0"/>
              <a:t>Fatty Acids</a:t>
            </a:r>
          </a:p>
        </p:txBody>
      </p:sp>
      <p:sp>
        <p:nvSpPr>
          <p:cNvPr id="40" name="Rectangle 2"/>
          <p:cNvSpPr txBox="1">
            <a:spLocks/>
          </p:cNvSpPr>
          <p:nvPr/>
        </p:nvSpPr>
        <p:spPr>
          <a:xfrm>
            <a:off x="7868384" y="4057046"/>
            <a:ext cx="1168112"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000" b="0" dirty="0" smtClean="0"/>
              <a:t>Finished product</a:t>
            </a:r>
          </a:p>
        </p:txBody>
      </p:sp>
      <p:sp>
        <p:nvSpPr>
          <p:cNvPr id="41" name="Rectangle 2"/>
          <p:cNvSpPr txBox="1">
            <a:spLocks/>
          </p:cNvSpPr>
          <p:nvPr/>
        </p:nvSpPr>
        <p:spPr>
          <a:xfrm>
            <a:off x="7868384" y="2246169"/>
            <a:ext cx="1168112"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000" b="0" dirty="0" smtClean="0"/>
              <a:t>Finished product</a:t>
            </a:r>
          </a:p>
        </p:txBody>
      </p:sp>
      <p:cxnSp>
        <p:nvCxnSpPr>
          <p:cNvPr id="43" name="Straight Arrow Connector 42"/>
          <p:cNvCxnSpPr>
            <a:stCxn id="3" idx="1"/>
          </p:cNvCxnSpPr>
          <p:nvPr/>
        </p:nvCxnSpPr>
        <p:spPr>
          <a:xfrm flipH="1">
            <a:off x="1187624" y="1283435"/>
            <a:ext cx="2232248" cy="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44" name="Rectangle 2"/>
          <p:cNvSpPr txBox="1">
            <a:spLocks/>
          </p:cNvSpPr>
          <p:nvPr/>
        </p:nvSpPr>
        <p:spPr>
          <a:xfrm>
            <a:off x="1619672" y="1090445"/>
            <a:ext cx="1168112" cy="1891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000" b="0" dirty="0" smtClean="0"/>
              <a:t>Raw Material (Oils)</a:t>
            </a:r>
          </a:p>
        </p:txBody>
      </p:sp>
      <p:sp>
        <p:nvSpPr>
          <p:cNvPr id="22" name="Rectangle 2"/>
          <p:cNvSpPr txBox="1">
            <a:spLocks/>
          </p:cNvSpPr>
          <p:nvPr/>
        </p:nvSpPr>
        <p:spPr>
          <a:xfrm>
            <a:off x="2414596" y="163268"/>
            <a:ext cx="4153457" cy="270279"/>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600" b="1" dirty="0" smtClean="0"/>
              <a:t>Simplified </a:t>
            </a:r>
            <a:r>
              <a:rPr lang="de-DE" sz="1600" b="1" dirty="0"/>
              <a:t>P</a:t>
            </a:r>
            <a:r>
              <a:rPr lang="de-DE" sz="1600" b="1" dirty="0" smtClean="0"/>
              <a:t>roduction Flow</a:t>
            </a:r>
          </a:p>
        </p:txBody>
      </p:sp>
      <p:cxnSp>
        <p:nvCxnSpPr>
          <p:cNvPr id="45" name="Elbow Connector 44"/>
          <p:cNvCxnSpPr>
            <a:stCxn id="4" idx="2"/>
          </p:cNvCxnSpPr>
          <p:nvPr/>
        </p:nvCxnSpPr>
        <p:spPr>
          <a:xfrm rot="16200000" flipH="1">
            <a:off x="2793910" y="2828533"/>
            <a:ext cx="247480" cy="833092"/>
          </a:xfrm>
          <a:prstGeom prst="bentConnector2">
            <a:avLst/>
          </a:prstGeom>
          <a:ln>
            <a:prstDash val="dash"/>
            <a:tailEnd type="arrow"/>
          </a:ln>
        </p:spPr>
        <p:style>
          <a:lnRef idx="1">
            <a:schemeClr val="accent1"/>
          </a:lnRef>
          <a:fillRef idx="0">
            <a:schemeClr val="accent1"/>
          </a:fillRef>
          <a:effectRef idx="0">
            <a:schemeClr val="accent1"/>
          </a:effectRef>
          <a:fontRef idx="minor">
            <a:schemeClr val="tx1"/>
          </a:fontRef>
        </p:style>
      </p:cxnSp>
      <p:pic>
        <p:nvPicPr>
          <p:cNvPr id="25" name="Picture 24" descr="http://upload.wikimedia.org/wikipedia/commons/a/ae/Oleic-acid-3D-ball-%26-stick.png"/>
          <p:cNvPicPr>
            <a:picLocks noChangeAspect="1" noChangeArrowheads="1"/>
          </p:cNvPicPr>
          <p:nvPr/>
        </p:nvPicPr>
        <p:blipFill rotWithShape="1">
          <a:blip r:embed="rId2">
            <a:extLst>
              <a:ext uri="{28A0092B-C50C-407E-A947-70E740481C1C}">
                <a14:useLocalDpi xmlns:a14="http://schemas.microsoft.com/office/drawing/2010/main" val="0"/>
              </a:ext>
            </a:extLst>
          </a:blip>
          <a:srcRect l="37990" t="5772" r="44739" b="50000"/>
          <a:stretch/>
        </p:blipFill>
        <p:spPr bwMode="auto">
          <a:xfrm>
            <a:off x="184840" y="187084"/>
            <a:ext cx="1721798" cy="179977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s://upload.wikimedia.org/wikipedia/commons/d/d0/Stearic-acid-3D-balls.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29" t="7736" r="71810" b="9657"/>
          <a:stretch/>
        </p:blipFill>
        <p:spPr bwMode="auto">
          <a:xfrm>
            <a:off x="192273" y="47276"/>
            <a:ext cx="2048256" cy="203476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
          <p:cNvSpPr txBox="1">
            <a:spLocks/>
          </p:cNvSpPr>
          <p:nvPr/>
        </p:nvSpPr>
        <p:spPr>
          <a:xfrm>
            <a:off x="58839" y="2082039"/>
            <a:ext cx="2536888" cy="1012280"/>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400" dirty="0" smtClean="0"/>
              <a:t>Through Hydrogenation the double bonds are ‚broken‘ and two hydrogen Atoms attached to the fatty Acid</a:t>
            </a:r>
          </a:p>
        </p:txBody>
      </p:sp>
    </p:spTree>
    <p:extLst>
      <p:ext uri="{BB962C8B-B14F-4D97-AF65-F5344CB8AC3E}">
        <p14:creationId xmlns:p14="http://schemas.microsoft.com/office/powerpoint/2010/main" val="94843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9"/>
                                        </p:tgtEl>
                                      </p:cBhvr>
                                    </p:animEffect>
                                    <p:set>
                                      <p:cBhvr>
                                        <p:cTn id="31" dur="1" fill="hold">
                                          <p:stCondLst>
                                            <p:cond delay="499"/>
                                          </p:stCondLst>
                                        </p:cTn>
                                        <p:tgtEl>
                                          <p:spTgt spid="2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1"/>
                                        </p:tgtEl>
                                      </p:cBhvr>
                                    </p:animEffect>
                                    <p:set>
                                      <p:cBhvr>
                                        <p:cTn id="34" dur="1" fill="hold">
                                          <p:stCondLst>
                                            <p:cond delay="499"/>
                                          </p:stCondLst>
                                        </p:cTn>
                                        <p:tgtEl>
                                          <p:spTgt spid="3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38"/>
                                        </p:tgtEl>
                                      </p:cBhvr>
                                    </p:animEffect>
                                    <p:set>
                                      <p:cBhvr>
                                        <p:cTn id="40" dur="1" fill="hold">
                                          <p:stCondLst>
                                            <p:cond delay="499"/>
                                          </p:stCondLst>
                                        </p:cTn>
                                        <p:tgtEl>
                                          <p:spTgt spid="38"/>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40"/>
                                        </p:tgtEl>
                                      </p:cBhvr>
                                    </p:animEffect>
                                    <p:set>
                                      <p:cBhvr>
                                        <p:cTn id="46" dur="1" fill="hold">
                                          <p:stCondLst>
                                            <p:cond delay="499"/>
                                          </p:stCondLst>
                                        </p:cTn>
                                        <p:tgtEl>
                                          <p:spTgt spid="40"/>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41"/>
                                        </p:tgtEl>
                                      </p:cBhvr>
                                    </p:animEffect>
                                    <p:set>
                                      <p:cBhvr>
                                        <p:cTn id="49" dur="1" fill="hold">
                                          <p:stCondLst>
                                            <p:cond delay="499"/>
                                          </p:stCondLst>
                                        </p:cTn>
                                        <p:tgtEl>
                                          <p:spTgt spid="41"/>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43"/>
                                        </p:tgtEl>
                                      </p:cBhvr>
                                    </p:animEffect>
                                    <p:set>
                                      <p:cBhvr>
                                        <p:cTn id="52" dur="1" fill="hold">
                                          <p:stCondLst>
                                            <p:cond delay="499"/>
                                          </p:stCondLst>
                                        </p:cTn>
                                        <p:tgtEl>
                                          <p:spTgt spid="43"/>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44"/>
                                        </p:tgtEl>
                                      </p:cBhvr>
                                    </p:animEffect>
                                    <p:set>
                                      <p:cBhvr>
                                        <p:cTn id="55" dur="1" fill="hold">
                                          <p:stCondLst>
                                            <p:cond delay="499"/>
                                          </p:stCondLst>
                                        </p:cTn>
                                        <p:tgtEl>
                                          <p:spTgt spid="44"/>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275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2500"/>
                                        <p:tgtEl>
                                          <p:spTgt spid="25"/>
                                        </p:tgtEl>
                                      </p:cBhvr>
                                    </p:animEffect>
                                    <p:set>
                                      <p:cBhvr>
                                        <p:cTn id="64" dur="1" fill="hold">
                                          <p:stCondLst>
                                            <p:cond delay="2499"/>
                                          </p:stCondLst>
                                        </p:cTn>
                                        <p:tgtEl>
                                          <p:spTgt spid="25"/>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2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29" grpId="0" animBg="1"/>
      <p:bldP spid="38" grpId="0"/>
      <p:bldP spid="39" grpId="0"/>
      <p:bldP spid="40" grpId="0"/>
      <p:bldP spid="41" grpId="0"/>
      <p:bldP spid="44"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6BE0572-AACE-4379-8D43-9BE4738BD941}" type="slidenum">
              <a:rPr lang="en-US" smtClean="0"/>
              <a:pPr>
                <a:defRPr/>
              </a:pPr>
              <a:t>25</a:t>
            </a:fld>
            <a:endParaRPr lang="en-US"/>
          </a:p>
        </p:txBody>
      </p:sp>
      <p:sp>
        <p:nvSpPr>
          <p:cNvPr id="5" name="Rectangle 2"/>
          <p:cNvSpPr txBox="1">
            <a:spLocks/>
          </p:cNvSpPr>
          <p:nvPr/>
        </p:nvSpPr>
        <p:spPr>
          <a:xfrm>
            <a:off x="58225" y="66584"/>
            <a:ext cx="3978876" cy="712064"/>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buNone/>
            </a:pPr>
            <a:r>
              <a:rPr lang="de-DE" sz="1600" b="1" dirty="0" smtClean="0"/>
              <a:t>This results in the following products:</a:t>
            </a:r>
          </a:p>
        </p:txBody>
      </p:sp>
      <p:sp>
        <p:nvSpPr>
          <p:cNvPr id="6" name="Rectangle 2"/>
          <p:cNvSpPr txBox="1">
            <a:spLocks/>
          </p:cNvSpPr>
          <p:nvPr/>
        </p:nvSpPr>
        <p:spPr>
          <a:xfrm>
            <a:off x="3183720" y="665097"/>
            <a:ext cx="1122135" cy="386952"/>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600" b="1" dirty="0" smtClean="0"/>
              <a:t>Glycerine</a:t>
            </a:r>
          </a:p>
        </p:txBody>
      </p:sp>
      <p:sp>
        <p:nvSpPr>
          <p:cNvPr id="8" name="Rectangle 2"/>
          <p:cNvSpPr txBox="1">
            <a:spLocks/>
          </p:cNvSpPr>
          <p:nvPr/>
        </p:nvSpPr>
        <p:spPr>
          <a:xfrm>
            <a:off x="561175" y="661290"/>
            <a:ext cx="1429904" cy="386952"/>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600" b="1" dirty="0" smtClean="0"/>
              <a:t>Fatty Acids</a:t>
            </a:r>
          </a:p>
        </p:txBody>
      </p:sp>
      <p:sp>
        <p:nvSpPr>
          <p:cNvPr id="13" name="Rectangle 2"/>
          <p:cNvSpPr txBox="1">
            <a:spLocks/>
          </p:cNvSpPr>
          <p:nvPr/>
        </p:nvSpPr>
        <p:spPr>
          <a:xfrm>
            <a:off x="279899" y="1116869"/>
            <a:ext cx="1992456" cy="495300"/>
          </a:xfrm>
          <a:prstGeom prst="rect">
            <a:avLst/>
          </a:prstGeom>
          <a:effectLst>
            <a:softEdge rad="31750"/>
          </a:effectLst>
        </p:spPr>
        <p:style>
          <a:lnRef idx="2">
            <a:schemeClr val="accent1"/>
          </a:lnRef>
          <a:fillRef idx="1">
            <a:schemeClr val="lt1"/>
          </a:fillRef>
          <a:effectRef idx="0">
            <a:schemeClr val="accent1"/>
          </a:effectRef>
          <a:fontRef idx="minor">
            <a:schemeClr val="dk1"/>
          </a:fontRef>
        </p:style>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600" b="1" dirty="0" smtClean="0"/>
              <a:t>Palmera</a:t>
            </a:r>
          </a:p>
          <a:p>
            <a:pPr>
              <a:buNone/>
            </a:pPr>
            <a:r>
              <a:rPr lang="de-DE" sz="1200" dirty="0" smtClean="0"/>
              <a:t>Fatty Acids</a:t>
            </a:r>
          </a:p>
        </p:txBody>
      </p:sp>
      <p:sp>
        <p:nvSpPr>
          <p:cNvPr id="14" name="Rectangle 2"/>
          <p:cNvSpPr txBox="1">
            <a:spLocks/>
          </p:cNvSpPr>
          <p:nvPr/>
        </p:nvSpPr>
        <p:spPr>
          <a:xfrm>
            <a:off x="279899" y="1648944"/>
            <a:ext cx="1992456" cy="495300"/>
          </a:xfrm>
          <a:prstGeom prst="rect">
            <a:avLst/>
          </a:prstGeom>
          <a:effectLst>
            <a:softEdge rad="31750"/>
          </a:effectLst>
        </p:spPr>
        <p:style>
          <a:lnRef idx="2">
            <a:schemeClr val="accent1"/>
          </a:lnRef>
          <a:fillRef idx="1">
            <a:schemeClr val="lt1"/>
          </a:fillRef>
          <a:effectRef idx="0">
            <a:schemeClr val="accent1"/>
          </a:effectRef>
          <a:fontRef idx="minor">
            <a:schemeClr val="dk1"/>
          </a:fontRef>
        </p:style>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600" b="1" dirty="0" smtClean="0"/>
              <a:t>Edenor</a:t>
            </a:r>
          </a:p>
          <a:p>
            <a:pPr>
              <a:buNone/>
            </a:pPr>
            <a:r>
              <a:rPr lang="de-DE" sz="1200" dirty="0" smtClean="0"/>
              <a:t>Fatty Acids</a:t>
            </a:r>
          </a:p>
        </p:txBody>
      </p:sp>
      <p:sp>
        <p:nvSpPr>
          <p:cNvPr id="15" name="Rectangle 2"/>
          <p:cNvSpPr txBox="1">
            <a:spLocks/>
          </p:cNvSpPr>
          <p:nvPr/>
        </p:nvSpPr>
        <p:spPr>
          <a:xfrm>
            <a:off x="2748560" y="1116869"/>
            <a:ext cx="1992456" cy="495300"/>
          </a:xfrm>
          <a:prstGeom prst="rect">
            <a:avLst/>
          </a:prstGeom>
          <a:effectLst>
            <a:softEdge rad="31750"/>
          </a:effectLst>
        </p:spPr>
        <p:style>
          <a:lnRef idx="2">
            <a:schemeClr val="accent1"/>
          </a:lnRef>
          <a:fillRef idx="1">
            <a:schemeClr val="lt1"/>
          </a:fillRef>
          <a:effectRef idx="0">
            <a:schemeClr val="accent1"/>
          </a:effectRef>
          <a:fontRef idx="minor">
            <a:schemeClr val="dk1"/>
          </a:fontRef>
        </p:style>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600" b="1" dirty="0" smtClean="0"/>
              <a:t>Palmera</a:t>
            </a:r>
          </a:p>
          <a:p>
            <a:pPr>
              <a:buNone/>
            </a:pPr>
            <a:r>
              <a:rPr lang="de-DE" sz="1200" dirty="0" smtClean="0"/>
              <a:t>Glycerine</a:t>
            </a:r>
          </a:p>
        </p:txBody>
      </p:sp>
      <p:sp>
        <p:nvSpPr>
          <p:cNvPr id="16" name="Rectangle 2"/>
          <p:cNvSpPr txBox="1">
            <a:spLocks/>
          </p:cNvSpPr>
          <p:nvPr/>
        </p:nvSpPr>
        <p:spPr>
          <a:xfrm>
            <a:off x="2748560" y="1648944"/>
            <a:ext cx="1992456" cy="495300"/>
          </a:xfrm>
          <a:prstGeom prst="rect">
            <a:avLst/>
          </a:prstGeom>
          <a:effectLst>
            <a:softEdge rad="31750"/>
          </a:effectLst>
        </p:spPr>
        <p:style>
          <a:lnRef idx="2">
            <a:schemeClr val="accent1"/>
          </a:lnRef>
          <a:fillRef idx="1">
            <a:schemeClr val="lt1"/>
          </a:fillRef>
          <a:effectRef idx="0">
            <a:schemeClr val="accent1"/>
          </a:effectRef>
          <a:fontRef idx="minor">
            <a:schemeClr val="dk1"/>
          </a:fontRef>
        </p:style>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600" b="1" dirty="0" smtClean="0"/>
              <a:t>Edenor</a:t>
            </a:r>
          </a:p>
          <a:p>
            <a:pPr>
              <a:buNone/>
            </a:pPr>
            <a:r>
              <a:rPr lang="de-DE" sz="1200" dirty="0" smtClean="0"/>
              <a:t>Glycerine</a:t>
            </a:r>
          </a:p>
        </p:txBody>
      </p:sp>
      <p:sp>
        <p:nvSpPr>
          <p:cNvPr id="17" name="Rectangle 2"/>
          <p:cNvSpPr txBox="1">
            <a:spLocks/>
          </p:cNvSpPr>
          <p:nvPr/>
        </p:nvSpPr>
        <p:spPr>
          <a:xfrm>
            <a:off x="279899" y="2324615"/>
            <a:ext cx="1992456" cy="2310596"/>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buNone/>
            </a:pPr>
            <a:r>
              <a:rPr lang="de-DE" sz="1200" dirty="0" smtClean="0"/>
              <a:t>Vegetable Fatty Acids:</a:t>
            </a:r>
          </a:p>
          <a:p>
            <a:pPr marL="171450" indent="-171450" algn="l"/>
            <a:r>
              <a:rPr lang="de-DE" sz="1200" dirty="0" smtClean="0"/>
              <a:t>C8-C22:1 fractions</a:t>
            </a:r>
          </a:p>
          <a:p>
            <a:pPr marL="171450" indent="-171450" algn="l"/>
            <a:r>
              <a:rPr lang="de-DE" sz="1200" dirty="0" smtClean="0"/>
              <a:t>Distilled CNFA/PKFA</a:t>
            </a:r>
          </a:p>
          <a:p>
            <a:pPr marL="171450" indent="-171450" algn="l"/>
            <a:r>
              <a:rPr lang="de-DE" sz="1200" dirty="0" smtClean="0"/>
              <a:t>Stearic Acid</a:t>
            </a:r>
          </a:p>
          <a:p>
            <a:pPr marL="171450" indent="-171450" algn="l"/>
            <a:r>
              <a:rPr lang="de-DE" sz="1200" dirty="0" smtClean="0"/>
              <a:t>Oleic Acid</a:t>
            </a:r>
          </a:p>
          <a:p>
            <a:pPr algn="l">
              <a:buNone/>
            </a:pPr>
            <a:endParaRPr lang="de-DE" sz="1200" dirty="0"/>
          </a:p>
          <a:p>
            <a:pPr algn="l">
              <a:buNone/>
            </a:pPr>
            <a:r>
              <a:rPr lang="de-DE" sz="1200" dirty="0" smtClean="0"/>
              <a:t>Tallow fatty Acids:</a:t>
            </a:r>
          </a:p>
          <a:p>
            <a:pPr marL="171450" indent="-171450" algn="l"/>
            <a:r>
              <a:rPr lang="de-DE" sz="1200" dirty="0" smtClean="0"/>
              <a:t>Stearic Acid</a:t>
            </a:r>
          </a:p>
          <a:p>
            <a:pPr marL="171450" indent="-171450" algn="l"/>
            <a:r>
              <a:rPr lang="de-DE" sz="1200" dirty="0" smtClean="0"/>
              <a:t>Oleic Acid</a:t>
            </a:r>
          </a:p>
          <a:p>
            <a:pPr marL="171450" indent="-171450" algn="l"/>
            <a:r>
              <a:rPr lang="de-DE" sz="1200" dirty="0" smtClean="0"/>
              <a:t>Distilled Tallow Fatty  Acid</a:t>
            </a:r>
          </a:p>
          <a:p>
            <a:pPr marL="171450" indent="-171450" algn="l"/>
            <a:endParaRPr lang="de-DE" sz="1200" dirty="0" smtClean="0"/>
          </a:p>
        </p:txBody>
      </p:sp>
      <p:sp>
        <p:nvSpPr>
          <p:cNvPr id="18" name="Rectangle 2"/>
          <p:cNvSpPr txBox="1">
            <a:spLocks/>
          </p:cNvSpPr>
          <p:nvPr/>
        </p:nvSpPr>
        <p:spPr>
          <a:xfrm>
            <a:off x="2748560" y="2310957"/>
            <a:ext cx="1992456" cy="1155298"/>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171450" indent="-171450" algn="l"/>
            <a:r>
              <a:rPr lang="de-DE" sz="1200" dirty="0" smtClean="0"/>
              <a:t>Tallow Glycerine</a:t>
            </a:r>
          </a:p>
          <a:p>
            <a:pPr marL="171450" indent="-171450" algn="l"/>
            <a:r>
              <a:rPr lang="de-DE" sz="1200" dirty="0" smtClean="0"/>
              <a:t>Vegetable Glycerine</a:t>
            </a:r>
          </a:p>
          <a:p>
            <a:pPr marL="171450" indent="-171450" algn="l"/>
            <a:r>
              <a:rPr lang="de-DE" sz="1200" dirty="0" smtClean="0"/>
              <a:t>Pharmaceutical Glycerine</a:t>
            </a:r>
          </a:p>
          <a:p>
            <a:pPr marL="171450" indent="-171450" algn="l"/>
            <a:r>
              <a:rPr lang="de-DE" sz="1200" dirty="0" smtClean="0"/>
              <a:t>Food Grade Glycerine</a:t>
            </a:r>
          </a:p>
        </p:txBody>
      </p:sp>
      <p:pic>
        <p:nvPicPr>
          <p:cNvPr id="19" name="Picture 2" descr="\\KLKEFS01\Fredrick.toe.Laer$\Documents\Eigene Bilder\Emmerich\DSC_244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164" r="20306"/>
          <a:stretch/>
        </p:blipFill>
        <p:spPr bwMode="auto">
          <a:xfrm>
            <a:off x="5314455" y="-1"/>
            <a:ext cx="3829546" cy="514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98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animBg="1"/>
      <p:bldP spid="14" grpId="0" animBg="1"/>
      <p:bldP spid="15" grpId="0" animBg="1"/>
      <p:bldP spid="16" grpId="0" animBg="1"/>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6BE0572-AACE-4379-8D43-9BE4738BD941}" type="slidenum">
              <a:rPr lang="en-US" smtClean="0"/>
              <a:pPr>
                <a:defRPr/>
              </a:pPr>
              <a:t>26</a:t>
            </a:fld>
            <a:endParaRPr lang="en-US"/>
          </a:p>
        </p:txBody>
      </p:sp>
      <p:sp>
        <p:nvSpPr>
          <p:cNvPr id="5" name="Rectangle 2"/>
          <p:cNvSpPr txBox="1">
            <a:spLocks/>
          </p:cNvSpPr>
          <p:nvPr/>
        </p:nvSpPr>
        <p:spPr>
          <a:xfrm>
            <a:off x="58225" y="66584"/>
            <a:ext cx="7773506" cy="356032"/>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buNone/>
            </a:pPr>
            <a:r>
              <a:rPr lang="de-DE" sz="1600" b="1" dirty="0" smtClean="0"/>
              <a:t>The Fatty Acids and Glycerine produced in this way can be used for further processing:</a:t>
            </a:r>
          </a:p>
        </p:txBody>
      </p:sp>
      <p:sp>
        <p:nvSpPr>
          <p:cNvPr id="6" name="Rectangle 2"/>
          <p:cNvSpPr txBox="1">
            <a:spLocks/>
          </p:cNvSpPr>
          <p:nvPr/>
        </p:nvSpPr>
        <p:spPr>
          <a:xfrm>
            <a:off x="3876919" y="665612"/>
            <a:ext cx="1122135" cy="386952"/>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600" b="1" dirty="0" smtClean="0"/>
              <a:t>Amidation</a:t>
            </a:r>
          </a:p>
        </p:txBody>
      </p:sp>
      <p:sp>
        <p:nvSpPr>
          <p:cNvPr id="7" name="Rectangle 2"/>
          <p:cNvSpPr txBox="1">
            <a:spLocks/>
          </p:cNvSpPr>
          <p:nvPr/>
        </p:nvSpPr>
        <p:spPr>
          <a:xfrm>
            <a:off x="6835953" y="666916"/>
            <a:ext cx="1373332" cy="386952"/>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600" b="1" dirty="0" smtClean="0"/>
              <a:t>Esterification</a:t>
            </a:r>
          </a:p>
        </p:txBody>
      </p:sp>
      <p:sp>
        <p:nvSpPr>
          <p:cNvPr id="8" name="Rectangle 2"/>
          <p:cNvSpPr txBox="1">
            <a:spLocks/>
          </p:cNvSpPr>
          <p:nvPr/>
        </p:nvSpPr>
        <p:spPr>
          <a:xfrm>
            <a:off x="553327" y="666916"/>
            <a:ext cx="1429904" cy="386952"/>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600" b="1" dirty="0" smtClean="0"/>
              <a:t>Neutralisation</a:t>
            </a:r>
          </a:p>
        </p:txBody>
      </p:sp>
      <p:sp>
        <p:nvSpPr>
          <p:cNvPr id="10" name="Rectangle 2"/>
          <p:cNvSpPr txBox="1">
            <a:spLocks/>
          </p:cNvSpPr>
          <p:nvPr/>
        </p:nvSpPr>
        <p:spPr>
          <a:xfrm>
            <a:off x="3125718" y="1121191"/>
            <a:ext cx="2624538" cy="495300"/>
          </a:xfrm>
          <a:prstGeom prst="rect">
            <a:avLst/>
          </a:prstGeom>
          <a:effectLst>
            <a:softEdge rad="31750"/>
          </a:effectLst>
        </p:spPr>
        <p:style>
          <a:lnRef idx="2">
            <a:schemeClr val="accent1"/>
          </a:lnRef>
          <a:fillRef idx="1">
            <a:schemeClr val="lt1"/>
          </a:fillRef>
          <a:effectRef idx="0">
            <a:schemeClr val="accent1"/>
          </a:effectRef>
          <a:fontRef idx="minor">
            <a:schemeClr val="dk1"/>
          </a:fontRef>
        </p:style>
        <p:txBody>
          <a:bodyPr/>
          <a:lstStyle>
            <a:defPPr>
              <a:defRPr lang="en-GB"/>
            </a:defPPr>
            <a:lvl1pPr algn="ctr">
              <a:spcBef>
                <a:spcPct val="0"/>
              </a:spcBef>
              <a:buNone/>
              <a:defRPr sz="1600" b="1">
                <a:solidFill>
                  <a:srgbClr val="006600"/>
                </a:solidFill>
                <a:latin typeface="+mj-lt"/>
                <a:ea typeface="+mj-ea"/>
                <a:cs typeface="+mj-cs"/>
              </a:defRPr>
            </a:lvl1pPr>
            <a:lvl2pPr algn="ctr">
              <a:spcBef>
                <a:spcPct val="0"/>
              </a:spcBef>
              <a:defRPr sz="4400">
                <a:solidFill>
                  <a:srgbClr val="006600"/>
                </a:solidFill>
                <a:latin typeface="Calibri" pitchFamily="34" charset="0"/>
              </a:defRPr>
            </a:lvl2pPr>
            <a:lvl3pPr algn="ctr">
              <a:spcBef>
                <a:spcPct val="0"/>
              </a:spcBef>
              <a:defRPr sz="4400">
                <a:solidFill>
                  <a:srgbClr val="006600"/>
                </a:solidFill>
                <a:latin typeface="Calibri" pitchFamily="34" charset="0"/>
              </a:defRPr>
            </a:lvl3pPr>
            <a:lvl4pPr algn="ctr">
              <a:spcBef>
                <a:spcPct val="0"/>
              </a:spcBef>
              <a:defRPr sz="4400">
                <a:solidFill>
                  <a:srgbClr val="006600"/>
                </a:solidFill>
                <a:latin typeface="Calibri" pitchFamily="34" charset="0"/>
              </a:defRPr>
            </a:lvl4pPr>
            <a:lvl5pPr algn="ctr">
              <a:spcBef>
                <a:spcPct val="0"/>
              </a:spcBef>
              <a:defRPr sz="4400">
                <a:solidFill>
                  <a:srgbClr val="006600"/>
                </a:solidFill>
                <a:latin typeface="Calibri" pitchFamily="34" charset="0"/>
              </a:defRPr>
            </a:lvl5pPr>
            <a:lvl6pPr marL="457200" algn="ctr" fontAlgn="base">
              <a:spcBef>
                <a:spcPct val="0"/>
              </a:spcBef>
              <a:spcAft>
                <a:spcPct val="0"/>
              </a:spcAft>
              <a:defRPr sz="4400">
                <a:solidFill>
                  <a:schemeClr val="tx1"/>
                </a:solidFill>
                <a:latin typeface="Calibri" pitchFamily="34" charset="0"/>
              </a:defRPr>
            </a:lvl6pPr>
            <a:lvl7pPr marL="914400" algn="ctr" fontAlgn="base">
              <a:spcBef>
                <a:spcPct val="0"/>
              </a:spcBef>
              <a:spcAft>
                <a:spcPct val="0"/>
              </a:spcAft>
              <a:defRPr sz="4400">
                <a:solidFill>
                  <a:schemeClr val="tx1"/>
                </a:solidFill>
                <a:latin typeface="Calibri" pitchFamily="34" charset="0"/>
              </a:defRPr>
            </a:lvl7pPr>
            <a:lvl8pPr marL="1371600" algn="ctr" fontAlgn="base">
              <a:spcBef>
                <a:spcPct val="0"/>
              </a:spcBef>
              <a:spcAft>
                <a:spcPct val="0"/>
              </a:spcAft>
              <a:defRPr sz="4400">
                <a:solidFill>
                  <a:schemeClr val="tx1"/>
                </a:solidFill>
                <a:latin typeface="Calibri" pitchFamily="34" charset="0"/>
              </a:defRPr>
            </a:lvl8pPr>
            <a:lvl9pPr marL="1828800" algn="ctr" fontAlgn="base">
              <a:spcBef>
                <a:spcPct val="0"/>
              </a:spcBef>
              <a:spcAft>
                <a:spcPct val="0"/>
              </a:spcAft>
              <a:defRPr sz="4400">
                <a:solidFill>
                  <a:schemeClr val="tx1"/>
                </a:solidFill>
                <a:latin typeface="Calibri" pitchFamily="34" charset="0"/>
              </a:defRPr>
            </a:lvl9pPr>
          </a:lstStyle>
          <a:p>
            <a:r>
              <a:rPr lang="de-DE" dirty="0"/>
              <a:t>Palmocol PDA</a:t>
            </a:r>
          </a:p>
          <a:p>
            <a:r>
              <a:rPr lang="de-DE" sz="1200" b="0" dirty="0"/>
              <a:t>Palm Kernel Di Ethanol Amide</a:t>
            </a:r>
          </a:p>
        </p:txBody>
      </p:sp>
      <p:sp>
        <p:nvSpPr>
          <p:cNvPr id="11" name="Rectangle 2"/>
          <p:cNvSpPr txBox="1">
            <a:spLocks/>
          </p:cNvSpPr>
          <p:nvPr/>
        </p:nvSpPr>
        <p:spPr>
          <a:xfrm>
            <a:off x="3125718" y="1653266"/>
            <a:ext cx="2624538" cy="495300"/>
          </a:xfrm>
          <a:prstGeom prst="rect">
            <a:avLst/>
          </a:prstGeom>
          <a:effectLst>
            <a:softEdge rad="31750"/>
          </a:effectLst>
        </p:spPr>
        <p:style>
          <a:lnRef idx="2">
            <a:schemeClr val="accent1"/>
          </a:lnRef>
          <a:fillRef idx="1">
            <a:schemeClr val="lt1"/>
          </a:fillRef>
          <a:effectRef idx="0">
            <a:schemeClr val="accent1"/>
          </a:effectRef>
          <a:fontRef idx="minor">
            <a:schemeClr val="dk1"/>
          </a:fontRef>
        </p:style>
        <p:txBody>
          <a:bodyPr/>
          <a:lstStyle>
            <a:defPPr>
              <a:defRPr lang="en-GB"/>
            </a:defPPr>
            <a:lvl1pPr algn="ctr">
              <a:spcBef>
                <a:spcPct val="0"/>
              </a:spcBef>
              <a:buNone/>
              <a:defRPr sz="1600" b="1">
                <a:solidFill>
                  <a:srgbClr val="006600"/>
                </a:solidFill>
                <a:latin typeface="+mj-lt"/>
                <a:ea typeface="+mj-ea"/>
                <a:cs typeface="+mj-cs"/>
              </a:defRPr>
            </a:lvl1pPr>
            <a:lvl2pPr algn="ctr">
              <a:spcBef>
                <a:spcPct val="0"/>
              </a:spcBef>
              <a:defRPr sz="4400">
                <a:solidFill>
                  <a:srgbClr val="006600"/>
                </a:solidFill>
                <a:latin typeface="Calibri" pitchFamily="34" charset="0"/>
              </a:defRPr>
            </a:lvl2pPr>
            <a:lvl3pPr algn="ctr">
              <a:spcBef>
                <a:spcPct val="0"/>
              </a:spcBef>
              <a:defRPr sz="4400">
                <a:solidFill>
                  <a:srgbClr val="006600"/>
                </a:solidFill>
                <a:latin typeface="Calibri" pitchFamily="34" charset="0"/>
              </a:defRPr>
            </a:lvl3pPr>
            <a:lvl4pPr algn="ctr">
              <a:spcBef>
                <a:spcPct val="0"/>
              </a:spcBef>
              <a:defRPr sz="4400">
                <a:solidFill>
                  <a:srgbClr val="006600"/>
                </a:solidFill>
                <a:latin typeface="Calibri" pitchFamily="34" charset="0"/>
              </a:defRPr>
            </a:lvl4pPr>
            <a:lvl5pPr algn="ctr">
              <a:spcBef>
                <a:spcPct val="0"/>
              </a:spcBef>
              <a:defRPr sz="4400">
                <a:solidFill>
                  <a:srgbClr val="006600"/>
                </a:solidFill>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de-DE" dirty="0"/>
              <a:t>Palmocol PMA</a:t>
            </a:r>
          </a:p>
          <a:p>
            <a:r>
              <a:rPr lang="de-DE" sz="1200" b="0" dirty="0"/>
              <a:t>Palm Kernel Mono Ethanol Amide</a:t>
            </a:r>
          </a:p>
        </p:txBody>
      </p:sp>
      <p:sp>
        <p:nvSpPr>
          <p:cNvPr id="12" name="Rectangle 2"/>
          <p:cNvSpPr txBox="1">
            <a:spLocks/>
          </p:cNvSpPr>
          <p:nvPr/>
        </p:nvSpPr>
        <p:spPr>
          <a:xfrm>
            <a:off x="6526391" y="1122495"/>
            <a:ext cx="1992456" cy="495300"/>
          </a:xfrm>
          <a:prstGeom prst="rect">
            <a:avLst/>
          </a:prstGeom>
          <a:effectLst>
            <a:softEdge rad="31750"/>
          </a:effectLst>
        </p:spPr>
        <p:style>
          <a:lnRef idx="2">
            <a:schemeClr val="accent1"/>
          </a:lnRef>
          <a:fillRef idx="1">
            <a:schemeClr val="lt1"/>
          </a:fillRef>
          <a:effectRef idx="0">
            <a:schemeClr val="accent1"/>
          </a:effectRef>
          <a:fontRef idx="minor">
            <a:schemeClr val="dk1"/>
          </a:fontRef>
        </p:style>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600" b="1" dirty="0" smtClean="0"/>
              <a:t>Palmester</a:t>
            </a:r>
          </a:p>
          <a:p>
            <a:pPr>
              <a:buNone/>
            </a:pPr>
            <a:r>
              <a:rPr lang="de-DE" sz="1200" dirty="0" smtClean="0"/>
              <a:t>Fatty Esters</a:t>
            </a:r>
          </a:p>
        </p:txBody>
      </p:sp>
      <p:sp>
        <p:nvSpPr>
          <p:cNvPr id="13" name="Rectangle 2"/>
          <p:cNvSpPr txBox="1">
            <a:spLocks/>
          </p:cNvSpPr>
          <p:nvPr/>
        </p:nvSpPr>
        <p:spPr>
          <a:xfrm>
            <a:off x="272051" y="1122495"/>
            <a:ext cx="1992456" cy="495300"/>
          </a:xfrm>
          <a:prstGeom prst="rect">
            <a:avLst/>
          </a:prstGeom>
          <a:effectLst>
            <a:softEdge rad="31750"/>
          </a:effectLst>
        </p:spPr>
        <p:style>
          <a:lnRef idx="2">
            <a:schemeClr val="accent1"/>
          </a:lnRef>
          <a:fillRef idx="1">
            <a:schemeClr val="lt1"/>
          </a:fillRef>
          <a:effectRef idx="0">
            <a:schemeClr val="accent1"/>
          </a:effectRef>
          <a:fontRef idx="minor">
            <a:schemeClr val="dk1"/>
          </a:fontRef>
        </p:style>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600" b="1" dirty="0" smtClean="0"/>
              <a:t>Palmosalt</a:t>
            </a:r>
          </a:p>
          <a:p>
            <a:pPr>
              <a:buNone/>
            </a:pPr>
            <a:r>
              <a:rPr lang="de-DE" sz="1200" dirty="0" smtClean="0"/>
              <a:t>Soap Noodles</a:t>
            </a:r>
          </a:p>
        </p:txBody>
      </p:sp>
      <p:sp>
        <p:nvSpPr>
          <p:cNvPr id="14" name="Rectangle 2"/>
          <p:cNvSpPr txBox="1">
            <a:spLocks/>
          </p:cNvSpPr>
          <p:nvPr/>
        </p:nvSpPr>
        <p:spPr>
          <a:xfrm>
            <a:off x="272051" y="2575007"/>
            <a:ext cx="1992456" cy="1155298"/>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171450" indent="-171450" algn="l"/>
            <a:r>
              <a:rPr lang="de-DE" sz="1200" dirty="0" smtClean="0"/>
              <a:t>90/10 </a:t>
            </a:r>
          </a:p>
          <a:p>
            <a:pPr marL="171450" indent="-171450" algn="l"/>
            <a:r>
              <a:rPr lang="de-DE" sz="1200" dirty="0" smtClean="0"/>
              <a:t>80/20</a:t>
            </a:r>
          </a:p>
          <a:p>
            <a:pPr marL="171450" indent="-171450" algn="l"/>
            <a:r>
              <a:rPr lang="de-DE" sz="1200" dirty="0" smtClean="0"/>
              <a:t>70/30 </a:t>
            </a:r>
          </a:p>
          <a:p>
            <a:pPr marL="171450" indent="-171450" algn="l"/>
            <a:r>
              <a:rPr lang="de-DE" sz="1200" dirty="0" smtClean="0"/>
              <a:t>EDTA Free</a:t>
            </a:r>
          </a:p>
          <a:p>
            <a:pPr marL="171450" indent="-171450" algn="l"/>
            <a:endParaRPr lang="de-DE" sz="1200" dirty="0" smtClean="0"/>
          </a:p>
          <a:p>
            <a:pPr marL="171450" indent="-171450" algn="l"/>
            <a:endParaRPr lang="de-DE" sz="1200" dirty="0" smtClean="0"/>
          </a:p>
        </p:txBody>
      </p:sp>
      <p:sp>
        <p:nvSpPr>
          <p:cNvPr id="15" name="Rectangle 2"/>
          <p:cNvSpPr txBox="1">
            <a:spLocks/>
          </p:cNvSpPr>
          <p:nvPr/>
        </p:nvSpPr>
        <p:spPr>
          <a:xfrm>
            <a:off x="3441759" y="2573316"/>
            <a:ext cx="1992456" cy="559631"/>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171450" indent="-171450" algn="l"/>
            <a:r>
              <a:rPr lang="de-DE" sz="1200" dirty="0" smtClean="0"/>
              <a:t>Min 80% CDEA/CMEA</a:t>
            </a:r>
          </a:p>
          <a:p>
            <a:pPr marL="171450" indent="-171450" algn="l"/>
            <a:r>
              <a:rPr lang="de-DE" sz="1200" dirty="0" smtClean="0"/>
              <a:t>Min 90% CDEA/CMEA</a:t>
            </a:r>
          </a:p>
        </p:txBody>
      </p:sp>
      <p:sp>
        <p:nvSpPr>
          <p:cNvPr id="16" name="Rectangle 2"/>
          <p:cNvSpPr txBox="1">
            <a:spLocks/>
          </p:cNvSpPr>
          <p:nvPr/>
        </p:nvSpPr>
        <p:spPr>
          <a:xfrm>
            <a:off x="6526391" y="2577929"/>
            <a:ext cx="2310482" cy="1826528"/>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171450" indent="-171450" algn="l"/>
            <a:r>
              <a:rPr lang="de-DE" sz="1200" dirty="0" smtClean="0"/>
              <a:t>IPM, IPP</a:t>
            </a:r>
          </a:p>
          <a:p>
            <a:pPr marL="171450" indent="-171450" algn="l"/>
            <a:r>
              <a:rPr lang="de-DE" sz="1200" dirty="0" smtClean="0"/>
              <a:t>EHC, EHP, EHS</a:t>
            </a:r>
          </a:p>
          <a:p>
            <a:pPr marL="171450" indent="-171450" algn="l"/>
            <a:r>
              <a:rPr lang="de-DE" sz="1200" dirty="0" smtClean="0"/>
              <a:t>MCT</a:t>
            </a:r>
          </a:p>
          <a:p>
            <a:pPr marL="171450" indent="-171450" algn="l"/>
            <a:r>
              <a:rPr lang="de-DE" sz="1200" dirty="0" smtClean="0"/>
              <a:t>Triacetine</a:t>
            </a:r>
          </a:p>
          <a:p>
            <a:pPr marL="171450" indent="-171450" algn="l"/>
            <a:r>
              <a:rPr lang="de-DE" sz="1200" dirty="0" smtClean="0"/>
              <a:t>Isostearic Esters (IPIS, PTIS)</a:t>
            </a:r>
          </a:p>
          <a:p>
            <a:pPr marL="171450" indent="-171450" algn="l"/>
            <a:r>
              <a:rPr lang="de-DE" sz="1200" dirty="0" smtClean="0"/>
              <a:t>Sorbitan Esters (20, 40, 60, 80)</a:t>
            </a:r>
          </a:p>
          <a:p>
            <a:pPr marL="171450" indent="-171450" algn="l"/>
            <a:r>
              <a:rPr lang="de-DE" sz="1200" dirty="0" smtClean="0"/>
              <a:t>Polysorbates (20, 40, 60, 80)</a:t>
            </a:r>
          </a:p>
          <a:p>
            <a:pPr marL="171450" indent="-171450" algn="l"/>
            <a:endParaRPr lang="de-DE" sz="1200" dirty="0" smtClean="0"/>
          </a:p>
        </p:txBody>
      </p:sp>
      <p:pic>
        <p:nvPicPr>
          <p:cNvPr id="17" name="Picture 2" descr="\\KLKEFS01\Fredrick.toe.Laer$\Documents\Eigene Bilder\Malaysia\IMG_03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25" y="3525106"/>
            <a:ext cx="2318081" cy="15453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59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animBg="1"/>
      <p:bldP spid="11" grpId="0" animBg="1"/>
      <p:bldP spid="12" grpId="0" animBg="1"/>
      <p:bldP spid="13" grpId="0" animBg="1"/>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6BE0572-AACE-4379-8D43-9BE4738BD941}" type="slidenum">
              <a:rPr lang="en-US" smtClean="0"/>
              <a:pPr>
                <a:defRPr/>
              </a:pPr>
              <a:t>27</a:t>
            </a:fld>
            <a:endParaRPr lang="en-US"/>
          </a:p>
        </p:txBody>
      </p:sp>
      <p:sp>
        <p:nvSpPr>
          <p:cNvPr id="5" name="Rectangle 2"/>
          <p:cNvSpPr txBox="1">
            <a:spLocks/>
          </p:cNvSpPr>
          <p:nvPr/>
        </p:nvSpPr>
        <p:spPr>
          <a:xfrm>
            <a:off x="58225" y="66584"/>
            <a:ext cx="9022954" cy="356032"/>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buNone/>
            </a:pPr>
            <a:r>
              <a:rPr lang="de-DE" sz="1600" b="1" dirty="0" smtClean="0"/>
              <a:t>From the oil also Fatty alcohols can be produced:</a:t>
            </a:r>
          </a:p>
        </p:txBody>
      </p:sp>
      <p:sp>
        <p:nvSpPr>
          <p:cNvPr id="13" name="Rectangle 2"/>
          <p:cNvSpPr txBox="1">
            <a:spLocks/>
          </p:cNvSpPr>
          <p:nvPr/>
        </p:nvSpPr>
        <p:spPr>
          <a:xfrm>
            <a:off x="3573474" y="1128166"/>
            <a:ext cx="1992456" cy="495300"/>
          </a:xfrm>
          <a:prstGeom prst="rect">
            <a:avLst/>
          </a:prstGeom>
          <a:effectLst>
            <a:softEdge rad="31750"/>
          </a:effectLst>
        </p:spPr>
        <p:style>
          <a:lnRef idx="2">
            <a:schemeClr val="accent1"/>
          </a:lnRef>
          <a:fillRef idx="1">
            <a:schemeClr val="lt1"/>
          </a:fillRef>
          <a:effectRef idx="0">
            <a:schemeClr val="accent1"/>
          </a:effectRef>
          <a:fontRef idx="minor">
            <a:schemeClr val="dk1"/>
          </a:fontRef>
        </p:style>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None/>
            </a:pPr>
            <a:r>
              <a:rPr lang="de-DE" sz="1600" b="1" dirty="0" smtClean="0"/>
              <a:t>Palmerol</a:t>
            </a:r>
          </a:p>
          <a:p>
            <a:pPr>
              <a:buNone/>
            </a:pPr>
            <a:r>
              <a:rPr lang="de-DE" sz="1200" dirty="0" smtClean="0"/>
              <a:t>Fatty Alcohols</a:t>
            </a:r>
          </a:p>
        </p:txBody>
      </p:sp>
      <p:sp>
        <p:nvSpPr>
          <p:cNvPr id="14" name="Rectangle 2"/>
          <p:cNvSpPr txBox="1">
            <a:spLocks/>
          </p:cNvSpPr>
          <p:nvPr/>
        </p:nvSpPr>
        <p:spPr>
          <a:xfrm>
            <a:off x="3573474" y="1883304"/>
            <a:ext cx="1992456" cy="1155298"/>
          </a:xfrm>
          <a:prstGeom prst="rect">
            <a:avLst/>
          </a:prstGeom>
        </p:spPr>
        <p:txBody>
          <a:bodyPr/>
          <a:lstStyle>
            <a:lvl1pPr algn="ctr" rtl="0" eaLnBrk="0" fontAlgn="base" hangingPunct="0">
              <a:spcBef>
                <a:spcPct val="0"/>
              </a:spcBef>
              <a:spcAft>
                <a:spcPct val="0"/>
              </a:spcAft>
              <a:defRPr sz="4400" kern="12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alibri" pitchFamily="34" charset="0"/>
              </a:defRPr>
            </a:lvl2pPr>
            <a:lvl3pPr algn="ctr" rtl="0" eaLnBrk="0" fontAlgn="base" hangingPunct="0">
              <a:spcBef>
                <a:spcPct val="0"/>
              </a:spcBef>
              <a:spcAft>
                <a:spcPct val="0"/>
              </a:spcAft>
              <a:defRPr sz="4400">
                <a:solidFill>
                  <a:srgbClr val="006600"/>
                </a:solidFill>
                <a:latin typeface="Calibri" pitchFamily="34" charset="0"/>
              </a:defRPr>
            </a:lvl3pPr>
            <a:lvl4pPr algn="ctr" rtl="0" eaLnBrk="0" fontAlgn="base" hangingPunct="0">
              <a:spcBef>
                <a:spcPct val="0"/>
              </a:spcBef>
              <a:spcAft>
                <a:spcPct val="0"/>
              </a:spcAft>
              <a:defRPr sz="4400">
                <a:solidFill>
                  <a:srgbClr val="006600"/>
                </a:solidFill>
                <a:latin typeface="Calibri" pitchFamily="34" charset="0"/>
              </a:defRPr>
            </a:lvl4pPr>
            <a:lvl5pPr algn="ctr" rtl="0" eaLnBrk="0" fontAlgn="base" hangingPunct="0">
              <a:spcBef>
                <a:spcPct val="0"/>
              </a:spcBef>
              <a:spcAft>
                <a:spcPct val="0"/>
              </a:spcAft>
              <a:defRPr sz="4400">
                <a:solidFill>
                  <a:srgbClr val="0066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171450" indent="-171450" algn="l"/>
            <a:r>
              <a:rPr lang="de-DE" sz="1200" dirty="0" smtClean="0"/>
              <a:t>C12-C14</a:t>
            </a:r>
          </a:p>
          <a:p>
            <a:pPr marL="171450" indent="-171450" algn="l"/>
            <a:r>
              <a:rPr lang="de-DE" sz="1200" dirty="0" smtClean="0"/>
              <a:t>C12-C16</a:t>
            </a:r>
          </a:p>
          <a:p>
            <a:pPr marL="171450" indent="-171450" algn="l"/>
            <a:r>
              <a:rPr lang="de-DE" sz="1200" dirty="0" smtClean="0"/>
              <a:t>C16</a:t>
            </a:r>
          </a:p>
          <a:p>
            <a:pPr marL="171450" indent="-171450" algn="l"/>
            <a:r>
              <a:rPr lang="de-DE" sz="1200" dirty="0" smtClean="0"/>
              <a:t>C16-C18 (30/70-50/50)</a:t>
            </a:r>
          </a:p>
          <a:p>
            <a:pPr marL="171450" indent="-171450" algn="l"/>
            <a:r>
              <a:rPr lang="de-DE" sz="1200" dirty="0" smtClean="0"/>
              <a:t>C18</a:t>
            </a:r>
          </a:p>
          <a:p>
            <a:pPr marL="171450" indent="-171450" algn="l"/>
            <a:endParaRPr lang="de-DE" sz="1200" dirty="0" smtClean="0"/>
          </a:p>
          <a:p>
            <a:pPr marL="171450" indent="-171450" algn="l"/>
            <a:endParaRPr lang="de-DE" sz="1200" dirty="0" smtClean="0"/>
          </a:p>
        </p:txBody>
      </p:sp>
      <p:pic>
        <p:nvPicPr>
          <p:cNvPr id="3074" name="Picture 2" descr="\\KLKEFS01\Fredrick.toe.Laer$\Documents\Eigene Bilder\Malaysia\Palong Div I (4)-ed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28023"/>
            <a:ext cx="914400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16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buFont typeface="Wingdings" pitchFamily="2" charset="2"/>
              <a:buChar char="§"/>
            </a:pPr>
            <a:r>
              <a:rPr lang="en-US" smtClean="0"/>
              <a:t> </a:t>
            </a:r>
            <a:fld id="{B230CB18-FDB4-43BC-98BB-9D37715F5D0D}" type="slidenum">
              <a:rPr lang="en-US" smtClean="0"/>
              <a:pPr>
                <a:buFont typeface="Wingdings" pitchFamily="2" charset="2"/>
                <a:buChar char="§"/>
              </a:pPr>
              <a:t>28</a:t>
            </a:fld>
            <a:endParaRPr lang="en-US" dirty="0"/>
          </a:p>
        </p:txBody>
      </p:sp>
      <p:pic>
        <p:nvPicPr>
          <p:cNvPr id="4" name="Picture 3" descr="KLK OLEO logo.png"/>
          <p:cNvPicPr>
            <a:picLocks noChangeAspect="1"/>
          </p:cNvPicPr>
          <p:nvPr/>
        </p:nvPicPr>
        <p:blipFill>
          <a:blip r:embed="rId3" cstate="screen"/>
          <a:stretch>
            <a:fillRect/>
          </a:stretch>
        </p:blipFill>
        <p:spPr>
          <a:xfrm>
            <a:off x="7792871" y="270500"/>
            <a:ext cx="914400" cy="325270"/>
          </a:xfrm>
          <a:prstGeom prst="rect">
            <a:avLst/>
          </a:prstGeom>
        </p:spPr>
      </p:pic>
      <p:sp>
        <p:nvSpPr>
          <p:cNvPr id="17" name="TextBox 16"/>
          <p:cNvSpPr txBox="1"/>
          <p:nvPr/>
        </p:nvSpPr>
        <p:spPr>
          <a:xfrm>
            <a:off x="353737" y="270500"/>
            <a:ext cx="6647356" cy="400110"/>
          </a:xfrm>
          <a:prstGeom prst="rect">
            <a:avLst/>
          </a:prstGeom>
          <a:noFill/>
        </p:spPr>
        <p:txBody>
          <a:bodyPr wrap="square" rtlCol="0">
            <a:spAutoFit/>
          </a:bodyPr>
          <a:lstStyle/>
          <a:p>
            <a:pPr>
              <a:buNone/>
            </a:pPr>
            <a:r>
              <a:rPr lang="en-US" b="1" dirty="0" smtClean="0">
                <a:solidFill>
                  <a:schemeClr val="tx1">
                    <a:lumMod val="75000"/>
                  </a:schemeClr>
                </a:solidFill>
                <a:latin typeface="Calibri"/>
              </a:rPr>
              <a:t>Sustainability</a:t>
            </a:r>
            <a:endParaRPr lang="en-US" sz="1600" dirty="0" smtClean="0">
              <a:solidFill>
                <a:schemeClr val="tx1">
                  <a:lumMod val="75000"/>
                </a:schemeClr>
              </a:solidFill>
              <a:latin typeface="Calibri"/>
            </a:endParaRPr>
          </a:p>
        </p:txBody>
      </p:sp>
      <p:sp>
        <p:nvSpPr>
          <p:cNvPr id="19" name="TextBox 18"/>
          <p:cNvSpPr txBox="1"/>
          <p:nvPr/>
        </p:nvSpPr>
        <p:spPr>
          <a:xfrm>
            <a:off x="225778" y="873920"/>
            <a:ext cx="8771466" cy="4265783"/>
          </a:xfrm>
          <a:prstGeom prst="rect">
            <a:avLst/>
          </a:prstGeom>
          <a:noFill/>
        </p:spPr>
        <p:txBody>
          <a:bodyPr wrap="square" rtlCol="0">
            <a:spAutoFit/>
          </a:bodyPr>
          <a:lstStyle/>
          <a:p>
            <a:pPr>
              <a:buNone/>
            </a:pPr>
            <a:r>
              <a:rPr lang="en-US" dirty="0" smtClean="0">
                <a:solidFill>
                  <a:schemeClr val="tx1">
                    <a:lumMod val="75000"/>
                  </a:schemeClr>
                </a:solidFill>
                <a:latin typeface="Calibri"/>
              </a:rPr>
              <a:t>KLK is committed to supply sustainable products, and is member of RSPO…</a:t>
            </a:r>
          </a:p>
          <a:p>
            <a:pPr algn="r">
              <a:buNone/>
            </a:pPr>
            <a:r>
              <a:rPr lang="en-US" dirty="0" smtClean="0">
                <a:solidFill>
                  <a:schemeClr val="tx1">
                    <a:lumMod val="75000"/>
                  </a:schemeClr>
                </a:solidFill>
                <a:latin typeface="Calibri"/>
              </a:rPr>
              <a:t>…</a:t>
            </a:r>
            <a:r>
              <a:rPr lang="en-US" dirty="0" smtClean="0">
                <a:solidFill>
                  <a:schemeClr val="tx1">
                    <a:lumMod val="75000"/>
                  </a:schemeClr>
                </a:solidFill>
                <a:latin typeface="Calibri"/>
              </a:rPr>
              <a:t>RSPO</a:t>
            </a:r>
            <a:r>
              <a:rPr lang="en-US" dirty="0">
                <a:solidFill>
                  <a:schemeClr val="tx1">
                    <a:lumMod val="75000"/>
                  </a:schemeClr>
                </a:solidFill>
                <a:latin typeface="Calibri"/>
              </a:rPr>
              <a:t> </a:t>
            </a:r>
            <a:r>
              <a:rPr lang="en-US" dirty="0" smtClean="0">
                <a:solidFill>
                  <a:schemeClr val="tx1">
                    <a:lumMod val="75000"/>
                  </a:schemeClr>
                </a:solidFill>
                <a:latin typeface="Calibri"/>
              </a:rPr>
              <a:t>stands for Roundtable on Sustainable Palm Oil</a:t>
            </a:r>
            <a:endParaRPr lang="en-US" sz="1600" dirty="0">
              <a:solidFill>
                <a:schemeClr val="tx1">
                  <a:lumMod val="75000"/>
                </a:schemeClr>
              </a:solidFill>
              <a:latin typeface="Calibri"/>
            </a:endParaRPr>
          </a:p>
          <a:p>
            <a:pPr algn="r">
              <a:buNone/>
            </a:pPr>
            <a:r>
              <a:rPr lang="en-US" sz="1600" dirty="0" smtClean="0">
                <a:solidFill>
                  <a:schemeClr val="tx1">
                    <a:lumMod val="75000"/>
                  </a:schemeClr>
                </a:solidFill>
                <a:latin typeface="Calibri"/>
              </a:rPr>
              <a:t>It is an initiative on sustainable Palm oil products</a:t>
            </a:r>
            <a:endParaRPr lang="en-US" dirty="0">
              <a:solidFill>
                <a:schemeClr val="tx1">
                  <a:lumMod val="75000"/>
                </a:schemeClr>
              </a:solidFill>
              <a:latin typeface="Calibri"/>
            </a:endParaRPr>
          </a:p>
          <a:p>
            <a:pPr>
              <a:buNone/>
            </a:pPr>
            <a:r>
              <a:rPr lang="en-US" sz="1600" dirty="0" smtClean="0">
                <a:solidFill>
                  <a:schemeClr val="tx1">
                    <a:lumMod val="75000"/>
                  </a:schemeClr>
                </a:solidFill>
                <a:latin typeface="Calibri"/>
              </a:rPr>
              <a:t>Members include </a:t>
            </a:r>
          </a:p>
          <a:p>
            <a:pPr>
              <a:buNone/>
            </a:pPr>
            <a:r>
              <a:rPr lang="en-US" sz="1600" dirty="0" smtClean="0">
                <a:solidFill>
                  <a:schemeClr val="tx1">
                    <a:lumMod val="75000"/>
                  </a:schemeClr>
                </a:solidFill>
                <a:latin typeface="Calibri"/>
              </a:rPr>
              <a:t>- Plantation companies</a:t>
            </a:r>
          </a:p>
          <a:p>
            <a:pPr>
              <a:buNone/>
            </a:pPr>
            <a:r>
              <a:rPr lang="en-US" sz="1600" dirty="0" smtClean="0">
                <a:solidFill>
                  <a:schemeClr val="tx1">
                    <a:lumMod val="75000"/>
                  </a:schemeClr>
                </a:solidFill>
                <a:latin typeface="Calibri"/>
              </a:rPr>
              <a:t>- Producers of Oil Palm products</a:t>
            </a:r>
          </a:p>
          <a:p>
            <a:pPr>
              <a:buNone/>
            </a:pPr>
            <a:r>
              <a:rPr lang="en-US" sz="1600" dirty="0" smtClean="0">
                <a:solidFill>
                  <a:schemeClr val="tx1">
                    <a:lumMod val="75000"/>
                  </a:schemeClr>
                </a:solidFill>
                <a:latin typeface="Calibri"/>
              </a:rPr>
              <a:t>- NGO’s (such as WWF)</a:t>
            </a:r>
          </a:p>
          <a:p>
            <a:pPr>
              <a:buNone/>
            </a:pPr>
            <a:r>
              <a:rPr lang="en-US" sz="1600" dirty="0" smtClean="0">
                <a:solidFill>
                  <a:schemeClr val="tx1">
                    <a:lumMod val="75000"/>
                  </a:schemeClr>
                </a:solidFill>
                <a:latin typeface="Calibri"/>
              </a:rPr>
              <a:t>- Companies in the supply chain of the manufacture of Palm oil products</a:t>
            </a:r>
          </a:p>
          <a:p>
            <a:pPr>
              <a:buNone/>
            </a:pPr>
            <a:endParaRPr lang="en-US" sz="1600" dirty="0" smtClean="0">
              <a:solidFill>
                <a:schemeClr val="tx1">
                  <a:lumMod val="75000"/>
                </a:schemeClr>
              </a:solidFill>
              <a:latin typeface="Calibri"/>
            </a:endParaRPr>
          </a:p>
          <a:p>
            <a:pPr>
              <a:buNone/>
            </a:pPr>
            <a:r>
              <a:rPr lang="en-US" sz="1600" dirty="0" smtClean="0">
                <a:solidFill>
                  <a:schemeClr val="tx1">
                    <a:lumMod val="75000"/>
                  </a:schemeClr>
                </a:solidFill>
                <a:latin typeface="Calibri"/>
              </a:rPr>
              <a:t>RSPO offers a certification scheme that enables a manufacturer to use independently verifiable certified sustainable palm oil or palm oil derivatives as a raw material with several levels of ‘commitment’</a:t>
            </a:r>
          </a:p>
          <a:p>
            <a:pPr marL="285750" indent="-285750">
              <a:buFontTx/>
              <a:buChar char="-"/>
            </a:pPr>
            <a:r>
              <a:rPr lang="en-US" sz="1600" dirty="0" smtClean="0">
                <a:solidFill>
                  <a:schemeClr val="tx1">
                    <a:lumMod val="75000"/>
                  </a:schemeClr>
                </a:solidFill>
                <a:latin typeface="Calibri"/>
              </a:rPr>
              <a:t>Identity Preserved</a:t>
            </a:r>
          </a:p>
          <a:p>
            <a:pPr marL="285750" indent="-285750">
              <a:buFontTx/>
              <a:buChar char="-"/>
            </a:pPr>
            <a:r>
              <a:rPr lang="en-US" sz="1600" dirty="0" smtClean="0">
                <a:solidFill>
                  <a:schemeClr val="tx1">
                    <a:lumMod val="75000"/>
                  </a:schemeClr>
                </a:solidFill>
                <a:latin typeface="Calibri"/>
              </a:rPr>
              <a:t>Segregation</a:t>
            </a:r>
          </a:p>
          <a:p>
            <a:pPr marL="285750" indent="-285750">
              <a:buFontTx/>
              <a:buChar char="-"/>
            </a:pPr>
            <a:r>
              <a:rPr lang="en-US" sz="1600" dirty="0" smtClean="0">
                <a:solidFill>
                  <a:schemeClr val="tx1">
                    <a:lumMod val="75000"/>
                  </a:schemeClr>
                </a:solidFill>
                <a:latin typeface="Calibri"/>
              </a:rPr>
              <a:t>Mass Balance</a:t>
            </a:r>
          </a:p>
        </p:txBody>
      </p:sp>
    </p:spTree>
    <p:extLst>
      <p:ext uri="{BB962C8B-B14F-4D97-AF65-F5344CB8AC3E}">
        <p14:creationId xmlns:p14="http://schemas.microsoft.com/office/powerpoint/2010/main" val="141596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p:bldP spid="1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buFont typeface="Wingdings" pitchFamily="2" charset="2"/>
              <a:buChar char="§"/>
            </a:pPr>
            <a:r>
              <a:rPr lang="en-US" smtClean="0"/>
              <a:t> </a:t>
            </a:r>
            <a:fld id="{B230CB18-FDB4-43BC-98BB-9D37715F5D0D}" type="slidenum">
              <a:rPr lang="en-US" smtClean="0"/>
              <a:pPr>
                <a:buFont typeface="Wingdings" pitchFamily="2" charset="2"/>
                <a:buChar char="§"/>
              </a:pPr>
              <a:t>29</a:t>
            </a:fld>
            <a:endParaRPr lang="en-US" dirty="0"/>
          </a:p>
        </p:txBody>
      </p:sp>
      <p:pic>
        <p:nvPicPr>
          <p:cNvPr id="4" name="Picture 3" descr="KLK OLEO logo.png"/>
          <p:cNvPicPr>
            <a:picLocks noChangeAspect="1"/>
          </p:cNvPicPr>
          <p:nvPr/>
        </p:nvPicPr>
        <p:blipFill>
          <a:blip r:embed="rId3" cstate="screen"/>
          <a:stretch>
            <a:fillRect/>
          </a:stretch>
        </p:blipFill>
        <p:spPr>
          <a:xfrm>
            <a:off x="7792871" y="270500"/>
            <a:ext cx="914400" cy="325270"/>
          </a:xfrm>
          <a:prstGeom prst="rect">
            <a:avLst/>
          </a:prstGeom>
        </p:spPr>
      </p:pic>
      <p:cxnSp>
        <p:nvCxnSpPr>
          <p:cNvPr id="21" name="Straight Arrow Connector 20"/>
          <p:cNvCxnSpPr>
            <a:stCxn id="2051" idx="3"/>
            <a:endCxn id="27" idx="1"/>
          </p:cNvCxnSpPr>
          <p:nvPr/>
        </p:nvCxnSpPr>
        <p:spPr>
          <a:xfrm>
            <a:off x="5330201" y="3081390"/>
            <a:ext cx="1435217"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051" name="Picture 3" descr="C:\Users\Fredrick.toe.Laer\AppData\Local\Microsoft\Windows\Temporary Internet Files\Content.IE5\1OCJB8Z9\300px-Tanker_comparision[1].jpg"/>
          <p:cNvPicPr>
            <a:picLocks noChangeAspect="1" noChangeArrowheads="1"/>
          </p:cNvPicPr>
          <p:nvPr/>
        </p:nvPicPr>
        <p:blipFill rotWithShape="1">
          <a:blip r:embed="rId4">
            <a:extLst>
              <a:ext uri="{28A0092B-C50C-407E-A947-70E740481C1C}">
                <a14:useLocalDpi xmlns:a14="http://schemas.microsoft.com/office/drawing/2010/main" val="0"/>
              </a:ext>
            </a:extLst>
          </a:blip>
          <a:srcRect t="72019"/>
          <a:stretch/>
        </p:blipFill>
        <p:spPr bwMode="auto">
          <a:xfrm>
            <a:off x="2723970" y="2811565"/>
            <a:ext cx="2606231" cy="539649"/>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p:cNvCxnSpPr>
            <a:stCxn id="13" idx="2"/>
            <a:endCxn id="2051" idx="1"/>
          </p:cNvCxnSpPr>
          <p:nvPr/>
        </p:nvCxnSpPr>
        <p:spPr>
          <a:xfrm>
            <a:off x="1451630" y="2159837"/>
            <a:ext cx="1272340" cy="9215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5418" y="2308930"/>
            <a:ext cx="1027453" cy="1544921"/>
          </a:xfrm>
          <a:prstGeom prst="rect">
            <a:avLst/>
          </a:prstGeom>
          <a:effectLst>
            <a:softEdge rad="31750"/>
          </a:effectLst>
        </p:spPr>
      </p:pic>
      <p:sp>
        <p:nvSpPr>
          <p:cNvPr id="31" name="TextBox 30"/>
          <p:cNvSpPr txBox="1"/>
          <p:nvPr/>
        </p:nvSpPr>
        <p:spPr>
          <a:xfrm>
            <a:off x="2723970" y="3212714"/>
            <a:ext cx="2606231" cy="276999"/>
          </a:xfrm>
          <a:prstGeom prst="rect">
            <a:avLst/>
          </a:prstGeom>
          <a:noFill/>
        </p:spPr>
        <p:txBody>
          <a:bodyPr wrap="square" rtlCol="0">
            <a:spAutoFit/>
          </a:bodyPr>
          <a:lstStyle/>
          <a:p>
            <a:pPr algn="ctr">
              <a:buNone/>
            </a:pPr>
            <a:r>
              <a:rPr lang="en-US" sz="1200" i="1" dirty="0" smtClean="0">
                <a:solidFill>
                  <a:schemeClr val="tx1">
                    <a:lumMod val="75000"/>
                  </a:schemeClr>
                </a:solidFill>
                <a:latin typeface="Calibri"/>
              </a:rPr>
              <a:t>Transport</a:t>
            </a:r>
            <a:endParaRPr lang="en-US" sz="1050" i="1" dirty="0" smtClean="0">
              <a:solidFill>
                <a:schemeClr val="tx1">
                  <a:lumMod val="75000"/>
                </a:schemeClr>
              </a:solidFill>
              <a:latin typeface="Calibri"/>
            </a:endParaRPr>
          </a:p>
        </p:txBody>
      </p:sp>
      <p:sp>
        <p:nvSpPr>
          <p:cNvPr id="32" name="TextBox 31"/>
          <p:cNvSpPr txBox="1"/>
          <p:nvPr/>
        </p:nvSpPr>
        <p:spPr>
          <a:xfrm>
            <a:off x="6765418" y="3826789"/>
            <a:ext cx="1027453" cy="447815"/>
          </a:xfrm>
          <a:prstGeom prst="rect">
            <a:avLst/>
          </a:prstGeom>
          <a:noFill/>
        </p:spPr>
        <p:txBody>
          <a:bodyPr wrap="square" rtlCol="0">
            <a:spAutoFit/>
          </a:bodyPr>
          <a:lstStyle/>
          <a:p>
            <a:pPr algn="ctr">
              <a:buNone/>
            </a:pPr>
            <a:r>
              <a:rPr lang="en-US" sz="1050" i="1" dirty="0" err="1" smtClean="0">
                <a:solidFill>
                  <a:schemeClr val="tx1">
                    <a:lumMod val="75000"/>
                  </a:schemeClr>
                </a:solidFill>
                <a:latin typeface="Calibri"/>
              </a:rPr>
              <a:t>Oleochemical</a:t>
            </a:r>
            <a:endParaRPr lang="en-US" sz="1050" i="1" dirty="0" smtClean="0">
              <a:solidFill>
                <a:schemeClr val="tx1">
                  <a:lumMod val="75000"/>
                </a:schemeClr>
              </a:solidFill>
              <a:latin typeface="Calibri"/>
            </a:endParaRPr>
          </a:p>
          <a:p>
            <a:pPr algn="ctr">
              <a:buNone/>
            </a:pPr>
            <a:r>
              <a:rPr lang="en-US" sz="1050" i="1" dirty="0" smtClean="0">
                <a:solidFill>
                  <a:schemeClr val="tx1">
                    <a:lumMod val="75000"/>
                  </a:schemeClr>
                </a:solidFill>
                <a:latin typeface="Calibri"/>
              </a:rPr>
              <a:t>Processing</a:t>
            </a:r>
          </a:p>
        </p:txBody>
      </p:sp>
      <p:sp>
        <p:nvSpPr>
          <p:cNvPr id="34" name="TextBox 33"/>
          <p:cNvSpPr txBox="1"/>
          <p:nvPr/>
        </p:nvSpPr>
        <p:spPr>
          <a:xfrm>
            <a:off x="678094" y="2503788"/>
            <a:ext cx="1536935" cy="523220"/>
          </a:xfrm>
          <a:prstGeom prst="rect">
            <a:avLst/>
          </a:prstGeom>
          <a:noFill/>
        </p:spPr>
        <p:txBody>
          <a:bodyPr wrap="square" rtlCol="0">
            <a:spAutoFit/>
          </a:bodyPr>
          <a:lstStyle/>
          <a:p>
            <a:pPr algn="ctr">
              <a:buNone/>
            </a:pPr>
            <a:r>
              <a:rPr lang="en-US" sz="1400" b="1" i="1" dirty="0" smtClean="0">
                <a:solidFill>
                  <a:schemeClr val="tx1">
                    <a:lumMod val="75000"/>
                  </a:schemeClr>
                </a:solidFill>
                <a:latin typeface="Calibri"/>
              </a:rPr>
              <a:t>100 MT</a:t>
            </a:r>
            <a:br>
              <a:rPr lang="en-US" sz="1400" b="1" i="1" dirty="0" smtClean="0">
                <a:solidFill>
                  <a:schemeClr val="tx1">
                    <a:lumMod val="75000"/>
                  </a:schemeClr>
                </a:solidFill>
                <a:latin typeface="Calibri"/>
              </a:rPr>
            </a:br>
            <a:r>
              <a:rPr lang="en-US" sz="1400" b="1" i="1" dirty="0" smtClean="0">
                <a:solidFill>
                  <a:schemeClr val="tx1">
                    <a:lumMod val="75000"/>
                  </a:schemeClr>
                </a:solidFill>
                <a:latin typeface="Calibri"/>
              </a:rPr>
              <a:t>Plantation/Mill A</a:t>
            </a:r>
          </a:p>
        </p:txBody>
      </p:sp>
      <p:sp>
        <p:nvSpPr>
          <p:cNvPr id="35" name="TextBox 34"/>
          <p:cNvSpPr txBox="1"/>
          <p:nvPr/>
        </p:nvSpPr>
        <p:spPr>
          <a:xfrm>
            <a:off x="3246249" y="3535940"/>
            <a:ext cx="1561671" cy="738664"/>
          </a:xfrm>
          <a:prstGeom prst="rect">
            <a:avLst/>
          </a:prstGeom>
          <a:noFill/>
        </p:spPr>
        <p:txBody>
          <a:bodyPr wrap="square" rtlCol="0">
            <a:spAutoFit/>
          </a:bodyPr>
          <a:lstStyle/>
          <a:p>
            <a:pPr algn="ctr">
              <a:buNone/>
            </a:pPr>
            <a:r>
              <a:rPr lang="en-US" sz="1400" b="1" i="1" dirty="0" smtClean="0">
                <a:solidFill>
                  <a:schemeClr val="tx1">
                    <a:lumMod val="75000"/>
                  </a:schemeClr>
                </a:solidFill>
                <a:latin typeface="Calibri"/>
              </a:rPr>
              <a:t>100 MT</a:t>
            </a:r>
            <a:r>
              <a:rPr lang="en-US" sz="1400" b="1" i="1" dirty="0">
                <a:solidFill>
                  <a:schemeClr val="tx1">
                    <a:lumMod val="75000"/>
                  </a:schemeClr>
                </a:solidFill>
                <a:latin typeface="Calibri"/>
              </a:rPr>
              <a:t/>
            </a:r>
            <a:br>
              <a:rPr lang="en-US" sz="1400" b="1" i="1" dirty="0">
                <a:solidFill>
                  <a:schemeClr val="tx1">
                    <a:lumMod val="75000"/>
                  </a:schemeClr>
                </a:solidFill>
                <a:latin typeface="Calibri"/>
              </a:rPr>
            </a:br>
            <a:r>
              <a:rPr lang="en-US" sz="1400" b="1" i="1" dirty="0" smtClean="0">
                <a:solidFill>
                  <a:schemeClr val="tx1">
                    <a:lumMod val="75000"/>
                  </a:schemeClr>
                </a:solidFill>
                <a:latin typeface="Calibri"/>
              </a:rPr>
              <a:t>RSPO IP</a:t>
            </a:r>
            <a:br>
              <a:rPr lang="en-US" sz="1400" b="1" i="1" dirty="0" smtClean="0">
                <a:solidFill>
                  <a:schemeClr val="tx1">
                    <a:lumMod val="75000"/>
                  </a:schemeClr>
                </a:solidFill>
                <a:latin typeface="Calibri"/>
              </a:rPr>
            </a:br>
            <a:r>
              <a:rPr lang="en-US" sz="1400" b="1" i="1" dirty="0" smtClean="0">
                <a:solidFill>
                  <a:schemeClr val="tx1">
                    <a:lumMod val="75000"/>
                  </a:schemeClr>
                </a:solidFill>
                <a:latin typeface="Calibri"/>
              </a:rPr>
              <a:t>Plantation/Mill A</a:t>
            </a:r>
          </a:p>
        </p:txBody>
      </p:sp>
      <p:sp>
        <p:nvSpPr>
          <p:cNvPr id="36" name="TextBox 35"/>
          <p:cNvSpPr txBox="1"/>
          <p:nvPr/>
        </p:nvSpPr>
        <p:spPr>
          <a:xfrm>
            <a:off x="6441720" y="4274604"/>
            <a:ext cx="1674848" cy="738664"/>
          </a:xfrm>
          <a:prstGeom prst="rect">
            <a:avLst/>
          </a:prstGeom>
          <a:noFill/>
        </p:spPr>
        <p:txBody>
          <a:bodyPr wrap="square" rtlCol="0">
            <a:spAutoFit/>
          </a:bodyPr>
          <a:lstStyle/>
          <a:p>
            <a:pPr algn="ctr">
              <a:buNone/>
            </a:pPr>
            <a:r>
              <a:rPr lang="en-US" sz="1400" b="1" i="1" dirty="0" smtClean="0">
                <a:solidFill>
                  <a:schemeClr val="tx1">
                    <a:lumMod val="75000"/>
                  </a:schemeClr>
                </a:solidFill>
                <a:latin typeface="Calibri"/>
              </a:rPr>
              <a:t>100 MT</a:t>
            </a:r>
            <a:r>
              <a:rPr lang="en-US" sz="1400" b="1" i="1" dirty="0">
                <a:solidFill>
                  <a:schemeClr val="tx1">
                    <a:lumMod val="75000"/>
                  </a:schemeClr>
                </a:solidFill>
                <a:latin typeface="Calibri"/>
              </a:rPr>
              <a:t/>
            </a:r>
            <a:br>
              <a:rPr lang="en-US" sz="1400" b="1" i="1" dirty="0">
                <a:solidFill>
                  <a:schemeClr val="tx1">
                    <a:lumMod val="75000"/>
                  </a:schemeClr>
                </a:solidFill>
                <a:latin typeface="Calibri"/>
              </a:rPr>
            </a:br>
            <a:r>
              <a:rPr lang="en-US" sz="1400" b="1" i="1" dirty="0" smtClean="0">
                <a:solidFill>
                  <a:schemeClr val="tx1">
                    <a:lumMod val="75000"/>
                  </a:schemeClr>
                </a:solidFill>
                <a:latin typeface="Calibri"/>
              </a:rPr>
              <a:t>RSPO IP</a:t>
            </a:r>
            <a:br>
              <a:rPr lang="en-US" sz="1400" b="1" i="1" dirty="0" smtClean="0">
                <a:solidFill>
                  <a:schemeClr val="tx1">
                    <a:lumMod val="75000"/>
                  </a:schemeClr>
                </a:solidFill>
                <a:latin typeface="Calibri"/>
              </a:rPr>
            </a:br>
            <a:r>
              <a:rPr lang="en-US" sz="1400" b="1" i="1" dirty="0" smtClean="0">
                <a:solidFill>
                  <a:schemeClr val="tx1">
                    <a:lumMod val="75000"/>
                  </a:schemeClr>
                </a:solidFill>
                <a:latin typeface="Calibri"/>
              </a:rPr>
              <a:t>Plantation/Mill A</a:t>
            </a:r>
          </a:p>
        </p:txBody>
      </p:sp>
      <p:grpSp>
        <p:nvGrpSpPr>
          <p:cNvPr id="29" name="Group 28"/>
          <p:cNvGrpSpPr/>
          <p:nvPr/>
        </p:nvGrpSpPr>
        <p:grpSpPr>
          <a:xfrm>
            <a:off x="527052" y="955631"/>
            <a:ext cx="1849156" cy="1204206"/>
            <a:chOff x="527052" y="955631"/>
            <a:chExt cx="1849156" cy="1204206"/>
          </a:xfrm>
        </p:grpSpPr>
        <p:grpSp>
          <p:nvGrpSpPr>
            <p:cNvPr id="6" name="Group 5"/>
            <p:cNvGrpSpPr/>
            <p:nvPr/>
          </p:nvGrpSpPr>
          <p:grpSpPr>
            <a:xfrm>
              <a:off x="527052" y="955631"/>
              <a:ext cx="1849156" cy="1204206"/>
              <a:chOff x="631227" y="770431"/>
              <a:chExt cx="1849156" cy="1204206"/>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027" y="770431"/>
                <a:ext cx="1207555" cy="1029947"/>
              </a:xfrm>
              <a:prstGeom prst="ellipse">
                <a:avLst/>
              </a:prstGeom>
              <a:ln>
                <a:noFill/>
              </a:ln>
              <a:effectLst>
                <a:softEdge rad="112500"/>
              </a:effectLst>
            </p:spPr>
          </p:pic>
          <p:sp>
            <p:nvSpPr>
              <p:cNvPr id="13" name="TextBox 12"/>
              <p:cNvSpPr txBox="1"/>
              <p:nvPr/>
            </p:nvSpPr>
            <p:spPr>
              <a:xfrm>
                <a:off x="631227" y="1697638"/>
                <a:ext cx="1849156" cy="276999"/>
              </a:xfrm>
              <a:prstGeom prst="rect">
                <a:avLst/>
              </a:prstGeom>
              <a:noFill/>
            </p:spPr>
            <p:txBody>
              <a:bodyPr wrap="square" rtlCol="0">
                <a:spAutoFit/>
              </a:bodyPr>
              <a:lstStyle/>
              <a:p>
                <a:pPr algn="ctr">
                  <a:buNone/>
                </a:pPr>
                <a:r>
                  <a:rPr lang="en-US" sz="1200" i="1" dirty="0" smtClean="0">
                    <a:solidFill>
                      <a:schemeClr val="tx1">
                        <a:lumMod val="75000"/>
                      </a:schemeClr>
                    </a:solidFill>
                    <a:latin typeface="Calibri"/>
                  </a:rPr>
                  <a:t>RSPO Certified Plantation</a:t>
                </a:r>
                <a:endParaRPr lang="en-US" sz="1050" i="1" dirty="0" smtClean="0">
                  <a:solidFill>
                    <a:schemeClr val="tx1">
                      <a:lumMod val="75000"/>
                    </a:schemeClr>
                  </a:solidFill>
                  <a:latin typeface="Calibri"/>
                </a:endParaRPr>
              </a:p>
            </p:txBody>
          </p:sp>
        </p:grpSp>
        <p:sp>
          <p:nvSpPr>
            <p:cNvPr id="37" name="TextBox 36"/>
            <p:cNvSpPr txBox="1"/>
            <p:nvPr/>
          </p:nvSpPr>
          <p:spPr>
            <a:xfrm>
              <a:off x="1778116" y="970399"/>
              <a:ext cx="436913" cy="307777"/>
            </a:xfrm>
            <a:prstGeom prst="rect">
              <a:avLst/>
            </a:prstGeom>
            <a:noFill/>
          </p:spPr>
          <p:txBody>
            <a:bodyPr wrap="square" rtlCol="0">
              <a:spAutoFit/>
            </a:bodyPr>
            <a:lstStyle/>
            <a:p>
              <a:pPr algn="ctr">
                <a:buNone/>
              </a:pPr>
              <a:r>
                <a:rPr lang="en-US" sz="1400" b="1" i="1" dirty="0">
                  <a:solidFill>
                    <a:schemeClr val="tx1">
                      <a:lumMod val="75000"/>
                    </a:schemeClr>
                  </a:solidFill>
                  <a:latin typeface="Calibri"/>
                </a:rPr>
                <a:t>A</a:t>
              </a:r>
              <a:endParaRPr lang="en-US" sz="1400" b="1" i="1" dirty="0" smtClean="0">
                <a:solidFill>
                  <a:schemeClr val="tx1">
                    <a:lumMod val="75000"/>
                  </a:schemeClr>
                </a:solidFill>
                <a:latin typeface="Calibri"/>
              </a:endParaRPr>
            </a:p>
          </p:txBody>
        </p:sp>
      </p:grpSp>
      <p:sp>
        <p:nvSpPr>
          <p:cNvPr id="39" name="TextBox 38"/>
          <p:cNvSpPr txBox="1"/>
          <p:nvPr/>
        </p:nvSpPr>
        <p:spPr>
          <a:xfrm>
            <a:off x="2723970" y="595770"/>
            <a:ext cx="5606796" cy="1089529"/>
          </a:xfrm>
          <a:prstGeom prst="rect">
            <a:avLst/>
          </a:prstGeom>
          <a:noFill/>
        </p:spPr>
        <p:txBody>
          <a:bodyPr wrap="square" rtlCol="0">
            <a:spAutoFit/>
          </a:bodyPr>
          <a:lstStyle/>
          <a:p>
            <a:pPr algn="ctr">
              <a:buNone/>
            </a:pPr>
            <a:r>
              <a:rPr lang="en-US" sz="3600" b="1" dirty="0" smtClean="0">
                <a:solidFill>
                  <a:schemeClr val="tx1">
                    <a:lumMod val="75000"/>
                  </a:schemeClr>
                </a:solidFill>
                <a:latin typeface="Calibri"/>
              </a:rPr>
              <a:t>Identity Preserved (IP)</a:t>
            </a:r>
          </a:p>
          <a:p>
            <a:pPr algn="ctr">
              <a:buNone/>
            </a:pPr>
            <a:r>
              <a:rPr lang="en-US" sz="2400" i="1" dirty="0" smtClean="0">
                <a:solidFill>
                  <a:schemeClr val="tx1">
                    <a:lumMod val="75000"/>
                  </a:schemeClr>
                </a:solidFill>
                <a:latin typeface="Calibri"/>
              </a:rPr>
              <a:t>e.g.  100 MT Stearic Acid RSPO IP</a:t>
            </a:r>
          </a:p>
        </p:txBody>
      </p:sp>
    </p:spTree>
    <p:extLst>
      <p:ext uri="{BB962C8B-B14F-4D97-AF65-F5344CB8AC3E}">
        <p14:creationId xmlns:p14="http://schemas.microsoft.com/office/powerpoint/2010/main" val="2372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 calcmode="lin" valueType="num">
                                      <p:cBhvr additive="base">
                                        <p:cTn id="17" dur="2000" fill="hold"/>
                                        <p:tgtEl>
                                          <p:spTgt spid="2051"/>
                                        </p:tgtEl>
                                        <p:attrNameLst>
                                          <p:attrName>ppt_x</p:attrName>
                                        </p:attrNameLst>
                                      </p:cBhvr>
                                      <p:tavLst>
                                        <p:tav tm="0">
                                          <p:val>
                                            <p:strVal val="0-#ppt_w/2"/>
                                          </p:val>
                                        </p:tav>
                                        <p:tav tm="100000">
                                          <p:val>
                                            <p:strVal val="#ppt_x"/>
                                          </p:val>
                                        </p:tav>
                                      </p:tavLst>
                                    </p:anim>
                                    <p:anim calcmode="lin" valueType="num">
                                      <p:cBhvr additive="base">
                                        <p:cTn id="18" dur="2000" fill="hold"/>
                                        <p:tgtEl>
                                          <p:spTgt spid="2051"/>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childTnLst>
                                </p:cTn>
                              </p:par>
                            </p:childTnLst>
                          </p:cTn>
                        </p:par>
                        <p:par>
                          <p:cTn id="46" fill="hold">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4" grpId="0"/>
      <p:bldP spid="35" grpId="0"/>
      <p:bldP spid="36" grpId="0"/>
      <p:bldP spid="3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LK OLEO logo.png"/>
          <p:cNvPicPr>
            <a:picLocks noChangeAspect="1"/>
          </p:cNvPicPr>
          <p:nvPr/>
        </p:nvPicPr>
        <p:blipFill>
          <a:blip r:embed="rId3" cstate="screen"/>
          <a:stretch>
            <a:fillRect/>
          </a:stretch>
        </p:blipFill>
        <p:spPr>
          <a:xfrm>
            <a:off x="7792871" y="270500"/>
            <a:ext cx="914400" cy="32527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8263"/>
          </a:xfrm>
          <a:prstGeom prst="rect">
            <a:avLst/>
          </a:prstGeom>
        </p:spPr>
      </p:pic>
      <p:sp>
        <p:nvSpPr>
          <p:cNvPr id="2" name="Slide Number Placeholder 1"/>
          <p:cNvSpPr>
            <a:spLocks noGrp="1"/>
          </p:cNvSpPr>
          <p:nvPr>
            <p:ph type="sldNum" sz="quarter" idx="4"/>
          </p:nvPr>
        </p:nvSpPr>
        <p:spPr/>
        <p:txBody>
          <a:bodyPr/>
          <a:lstStyle/>
          <a:p>
            <a:pPr>
              <a:buFont typeface="Wingdings" pitchFamily="2" charset="2"/>
              <a:buChar char="§"/>
            </a:pPr>
            <a:r>
              <a:rPr lang="en-US" smtClean="0"/>
              <a:t> </a:t>
            </a:r>
            <a:fld id="{B230CB18-FDB4-43BC-98BB-9D37715F5D0D}" type="slidenum">
              <a:rPr lang="en-US" smtClean="0"/>
              <a:pPr>
                <a:buFont typeface="Wingdings" pitchFamily="2" charset="2"/>
                <a:buChar char="§"/>
              </a:pPr>
              <a:t>3</a:t>
            </a:fld>
            <a:endParaRPr lang="en-US" dirty="0"/>
          </a:p>
        </p:txBody>
      </p:sp>
      <p:sp>
        <p:nvSpPr>
          <p:cNvPr id="5" name="TextBox 4"/>
          <p:cNvSpPr txBox="1"/>
          <p:nvPr/>
        </p:nvSpPr>
        <p:spPr>
          <a:xfrm>
            <a:off x="3794772" y="3790950"/>
            <a:ext cx="5334089" cy="584775"/>
          </a:xfrm>
          <a:prstGeom prst="rect">
            <a:avLst/>
          </a:prstGeom>
          <a:noFill/>
        </p:spPr>
        <p:txBody>
          <a:bodyPr wrap="none" rtlCol="0">
            <a:spAutoFit/>
          </a:bodyPr>
          <a:lstStyle/>
          <a:p>
            <a:pPr>
              <a:buNone/>
            </a:pPr>
            <a:r>
              <a:rPr lang="en-US" sz="3200" b="1" dirty="0" smtClean="0">
                <a:solidFill>
                  <a:schemeClr val="bg1"/>
                </a:solidFill>
                <a:latin typeface="Calibri"/>
              </a:rPr>
              <a:t>… to first class raw materials…</a:t>
            </a:r>
          </a:p>
        </p:txBody>
      </p:sp>
    </p:spTree>
    <p:extLst>
      <p:ext uri="{BB962C8B-B14F-4D97-AF65-F5344CB8AC3E}">
        <p14:creationId xmlns:p14="http://schemas.microsoft.com/office/powerpoint/2010/main" val="18766484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buFont typeface="Wingdings" pitchFamily="2" charset="2"/>
              <a:buChar char="§"/>
            </a:pPr>
            <a:r>
              <a:rPr lang="en-US" dirty="0" smtClean="0"/>
              <a:t> </a:t>
            </a:r>
            <a:fld id="{B230CB18-FDB4-43BC-98BB-9D37715F5D0D}" type="slidenum">
              <a:rPr lang="en-US" smtClean="0"/>
              <a:pPr>
                <a:buFont typeface="Wingdings" pitchFamily="2" charset="2"/>
                <a:buChar char="§"/>
              </a:pPr>
              <a:t>30</a:t>
            </a:fld>
            <a:endParaRPr lang="en-US" dirty="0"/>
          </a:p>
        </p:txBody>
      </p:sp>
      <p:pic>
        <p:nvPicPr>
          <p:cNvPr id="4" name="Picture 3" descr="KLK OLEO logo.png"/>
          <p:cNvPicPr>
            <a:picLocks noChangeAspect="1"/>
          </p:cNvPicPr>
          <p:nvPr/>
        </p:nvPicPr>
        <p:blipFill>
          <a:blip r:embed="rId3" cstate="screen"/>
          <a:stretch>
            <a:fillRect/>
          </a:stretch>
        </p:blipFill>
        <p:spPr>
          <a:xfrm>
            <a:off x="7792871" y="270500"/>
            <a:ext cx="914400" cy="325270"/>
          </a:xfrm>
          <a:prstGeom prst="rect">
            <a:avLst/>
          </a:prstGeom>
        </p:spPr>
      </p:pic>
      <p:cxnSp>
        <p:nvCxnSpPr>
          <p:cNvPr id="21" name="Straight Arrow Connector 20"/>
          <p:cNvCxnSpPr>
            <a:stCxn id="2051" idx="3"/>
            <a:endCxn id="27" idx="1"/>
          </p:cNvCxnSpPr>
          <p:nvPr/>
        </p:nvCxnSpPr>
        <p:spPr>
          <a:xfrm>
            <a:off x="6499276" y="3081390"/>
            <a:ext cx="914342"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3" idx="3"/>
            <a:endCxn id="2051" idx="1"/>
          </p:cNvCxnSpPr>
          <p:nvPr/>
        </p:nvCxnSpPr>
        <p:spPr>
          <a:xfrm>
            <a:off x="2207203" y="2082086"/>
            <a:ext cx="1685842" cy="9993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3893045" y="2811565"/>
            <a:ext cx="2606231" cy="678148"/>
            <a:chOff x="2723970" y="2811565"/>
            <a:chExt cx="2606231" cy="678148"/>
          </a:xfrm>
        </p:grpSpPr>
        <p:pic>
          <p:nvPicPr>
            <p:cNvPr id="2051" name="Picture 3" descr="C:\Users\Fredrick.toe.Laer\AppData\Local\Microsoft\Windows\Temporary Internet Files\Content.IE5\1OCJB8Z9\300px-Tanker_comparision[1].jpg"/>
            <p:cNvPicPr>
              <a:picLocks noChangeAspect="1" noChangeArrowheads="1"/>
            </p:cNvPicPr>
            <p:nvPr/>
          </p:nvPicPr>
          <p:blipFill rotWithShape="1">
            <a:blip r:embed="rId4">
              <a:extLst>
                <a:ext uri="{28A0092B-C50C-407E-A947-70E740481C1C}">
                  <a14:useLocalDpi xmlns:a14="http://schemas.microsoft.com/office/drawing/2010/main" val="0"/>
                </a:ext>
              </a:extLst>
            </a:blip>
            <a:srcRect t="72019"/>
            <a:stretch/>
          </p:blipFill>
          <p:spPr bwMode="auto">
            <a:xfrm>
              <a:off x="2723970" y="2811565"/>
              <a:ext cx="2606231" cy="53964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723970" y="3212714"/>
              <a:ext cx="2606231" cy="276999"/>
            </a:xfrm>
            <a:prstGeom prst="rect">
              <a:avLst/>
            </a:prstGeom>
            <a:noFill/>
          </p:spPr>
          <p:txBody>
            <a:bodyPr wrap="square" rtlCol="0">
              <a:spAutoFit/>
            </a:bodyPr>
            <a:lstStyle/>
            <a:p>
              <a:pPr algn="ctr">
                <a:buNone/>
              </a:pPr>
              <a:r>
                <a:rPr lang="en-US" sz="1200" i="1" dirty="0" smtClean="0">
                  <a:solidFill>
                    <a:schemeClr val="tx1">
                      <a:lumMod val="75000"/>
                    </a:schemeClr>
                  </a:solidFill>
                  <a:latin typeface="Calibri"/>
                </a:rPr>
                <a:t>Transport</a:t>
              </a:r>
              <a:endParaRPr lang="en-US" sz="1050" i="1" dirty="0" smtClean="0">
                <a:solidFill>
                  <a:schemeClr val="tx1">
                    <a:lumMod val="75000"/>
                  </a:schemeClr>
                </a:solidFill>
                <a:latin typeface="Calibri"/>
              </a:endParaRPr>
            </a:p>
          </p:txBody>
        </p:sp>
      </p:grpSp>
      <p:grpSp>
        <p:nvGrpSpPr>
          <p:cNvPr id="8" name="Group 7"/>
          <p:cNvGrpSpPr/>
          <p:nvPr/>
        </p:nvGrpSpPr>
        <p:grpSpPr>
          <a:xfrm>
            <a:off x="7413618" y="2308930"/>
            <a:ext cx="1027453" cy="1965674"/>
            <a:chOff x="6765418" y="2308930"/>
            <a:chExt cx="1027453" cy="1965674"/>
          </a:xfrm>
        </p:grpSpPr>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5418" y="2308930"/>
              <a:ext cx="1027453" cy="1544921"/>
            </a:xfrm>
            <a:prstGeom prst="rect">
              <a:avLst/>
            </a:prstGeom>
            <a:effectLst>
              <a:softEdge rad="31750"/>
            </a:effectLst>
          </p:spPr>
        </p:pic>
        <p:sp>
          <p:nvSpPr>
            <p:cNvPr id="32" name="TextBox 31"/>
            <p:cNvSpPr txBox="1"/>
            <p:nvPr/>
          </p:nvSpPr>
          <p:spPr>
            <a:xfrm>
              <a:off x="6765418" y="3826789"/>
              <a:ext cx="1027453" cy="447815"/>
            </a:xfrm>
            <a:prstGeom prst="rect">
              <a:avLst/>
            </a:prstGeom>
            <a:noFill/>
          </p:spPr>
          <p:txBody>
            <a:bodyPr wrap="square" rtlCol="0">
              <a:spAutoFit/>
            </a:bodyPr>
            <a:lstStyle/>
            <a:p>
              <a:pPr algn="ctr">
                <a:buNone/>
              </a:pPr>
              <a:r>
                <a:rPr lang="en-US" sz="1050" i="1" dirty="0" err="1" smtClean="0">
                  <a:solidFill>
                    <a:schemeClr val="tx1">
                      <a:lumMod val="75000"/>
                    </a:schemeClr>
                  </a:solidFill>
                  <a:latin typeface="Calibri"/>
                </a:rPr>
                <a:t>Oleochemical</a:t>
              </a:r>
              <a:endParaRPr lang="en-US" sz="1050" i="1" dirty="0" smtClean="0">
                <a:solidFill>
                  <a:schemeClr val="tx1">
                    <a:lumMod val="75000"/>
                  </a:schemeClr>
                </a:solidFill>
                <a:latin typeface="Calibri"/>
              </a:endParaRPr>
            </a:p>
            <a:p>
              <a:pPr algn="ctr">
                <a:buNone/>
              </a:pPr>
              <a:r>
                <a:rPr lang="en-US" sz="1050" i="1" dirty="0" smtClean="0">
                  <a:solidFill>
                    <a:schemeClr val="tx1">
                      <a:lumMod val="75000"/>
                    </a:schemeClr>
                  </a:solidFill>
                  <a:latin typeface="Calibri"/>
                </a:rPr>
                <a:t>Processing</a:t>
              </a:r>
            </a:p>
          </p:txBody>
        </p:sp>
      </p:grpSp>
      <p:sp>
        <p:nvSpPr>
          <p:cNvPr id="33" name="TextBox 32"/>
          <p:cNvSpPr txBox="1"/>
          <p:nvPr/>
        </p:nvSpPr>
        <p:spPr>
          <a:xfrm>
            <a:off x="2723970" y="595770"/>
            <a:ext cx="5606796" cy="1089529"/>
          </a:xfrm>
          <a:prstGeom prst="rect">
            <a:avLst/>
          </a:prstGeom>
          <a:noFill/>
        </p:spPr>
        <p:txBody>
          <a:bodyPr wrap="square" rtlCol="0">
            <a:spAutoFit/>
          </a:bodyPr>
          <a:lstStyle/>
          <a:p>
            <a:pPr algn="ctr">
              <a:buNone/>
            </a:pPr>
            <a:r>
              <a:rPr lang="en-US" sz="3600" b="1" dirty="0" smtClean="0">
                <a:solidFill>
                  <a:schemeClr val="tx1">
                    <a:lumMod val="75000"/>
                  </a:schemeClr>
                </a:solidFill>
                <a:latin typeface="Calibri"/>
              </a:rPr>
              <a:t>Segregated</a:t>
            </a:r>
          </a:p>
          <a:p>
            <a:pPr algn="ctr">
              <a:buNone/>
            </a:pPr>
            <a:r>
              <a:rPr lang="en-US" sz="2400" i="1" dirty="0" smtClean="0">
                <a:solidFill>
                  <a:schemeClr val="tx1">
                    <a:lumMod val="75000"/>
                  </a:schemeClr>
                </a:solidFill>
                <a:latin typeface="Calibri"/>
              </a:rPr>
              <a:t>e.g.  100 MT Stearic Acid RSPO SG</a:t>
            </a:r>
          </a:p>
        </p:txBody>
      </p:sp>
      <p:sp>
        <p:nvSpPr>
          <p:cNvPr id="34" name="TextBox 33"/>
          <p:cNvSpPr txBox="1"/>
          <p:nvPr/>
        </p:nvSpPr>
        <p:spPr>
          <a:xfrm>
            <a:off x="2648871" y="1958975"/>
            <a:ext cx="1481340" cy="523220"/>
          </a:xfrm>
          <a:prstGeom prst="rect">
            <a:avLst/>
          </a:prstGeom>
          <a:noFill/>
        </p:spPr>
        <p:txBody>
          <a:bodyPr wrap="square" rtlCol="0">
            <a:spAutoFit/>
          </a:bodyPr>
          <a:lstStyle/>
          <a:p>
            <a:pPr algn="ctr">
              <a:buNone/>
            </a:pPr>
            <a:r>
              <a:rPr lang="en-US" sz="1400" b="1" i="1" dirty="0" smtClean="0">
                <a:solidFill>
                  <a:schemeClr val="tx1">
                    <a:lumMod val="75000"/>
                  </a:schemeClr>
                </a:solidFill>
                <a:latin typeface="Calibri"/>
              </a:rPr>
              <a:t>50 MT</a:t>
            </a:r>
            <a:br>
              <a:rPr lang="en-US" sz="1400" b="1" i="1" dirty="0" smtClean="0">
                <a:solidFill>
                  <a:schemeClr val="tx1">
                    <a:lumMod val="75000"/>
                  </a:schemeClr>
                </a:solidFill>
                <a:latin typeface="Calibri"/>
              </a:rPr>
            </a:br>
            <a:r>
              <a:rPr lang="en-US" sz="1400" b="1" i="1" dirty="0" smtClean="0">
                <a:solidFill>
                  <a:schemeClr val="tx1">
                    <a:lumMod val="75000"/>
                  </a:schemeClr>
                </a:solidFill>
                <a:latin typeface="Calibri"/>
              </a:rPr>
              <a:t>Plantation/Mill A</a:t>
            </a:r>
          </a:p>
        </p:txBody>
      </p:sp>
      <p:sp>
        <p:nvSpPr>
          <p:cNvPr id="35" name="TextBox 34"/>
          <p:cNvSpPr txBox="1"/>
          <p:nvPr/>
        </p:nvSpPr>
        <p:spPr>
          <a:xfrm>
            <a:off x="4487279" y="3527476"/>
            <a:ext cx="1417762" cy="523220"/>
          </a:xfrm>
          <a:prstGeom prst="rect">
            <a:avLst/>
          </a:prstGeom>
          <a:noFill/>
        </p:spPr>
        <p:txBody>
          <a:bodyPr wrap="square" rtlCol="0">
            <a:spAutoFit/>
          </a:bodyPr>
          <a:lstStyle/>
          <a:p>
            <a:pPr algn="ctr">
              <a:buNone/>
            </a:pPr>
            <a:r>
              <a:rPr lang="en-US" sz="1400" b="1" i="1" dirty="0" smtClean="0">
                <a:solidFill>
                  <a:schemeClr val="tx1">
                    <a:lumMod val="75000"/>
                  </a:schemeClr>
                </a:solidFill>
                <a:latin typeface="Calibri"/>
              </a:rPr>
              <a:t>100 MT</a:t>
            </a:r>
            <a:r>
              <a:rPr lang="en-US" sz="1400" b="1" i="1" dirty="0">
                <a:solidFill>
                  <a:schemeClr val="tx1">
                    <a:lumMod val="75000"/>
                  </a:schemeClr>
                </a:solidFill>
                <a:latin typeface="Calibri"/>
              </a:rPr>
              <a:t/>
            </a:r>
            <a:br>
              <a:rPr lang="en-US" sz="1400" b="1" i="1" dirty="0">
                <a:solidFill>
                  <a:schemeClr val="tx1">
                    <a:lumMod val="75000"/>
                  </a:schemeClr>
                </a:solidFill>
                <a:latin typeface="Calibri"/>
              </a:rPr>
            </a:br>
            <a:r>
              <a:rPr lang="en-US" sz="1400" b="1" i="1" dirty="0" smtClean="0">
                <a:solidFill>
                  <a:schemeClr val="tx1">
                    <a:lumMod val="75000"/>
                  </a:schemeClr>
                </a:solidFill>
                <a:latin typeface="Calibri"/>
              </a:rPr>
              <a:t>RSPO SG</a:t>
            </a:r>
          </a:p>
        </p:txBody>
      </p:sp>
      <p:sp>
        <p:nvSpPr>
          <p:cNvPr id="36" name="TextBox 35"/>
          <p:cNvSpPr txBox="1"/>
          <p:nvPr/>
        </p:nvSpPr>
        <p:spPr>
          <a:xfrm>
            <a:off x="7177123" y="4274604"/>
            <a:ext cx="1407841" cy="523220"/>
          </a:xfrm>
          <a:prstGeom prst="rect">
            <a:avLst/>
          </a:prstGeom>
          <a:noFill/>
        </p:spPr>
        <p:txBody>
          <a:bodyPr wrap="square" rtlCol="0">
            <a:spAutoFit/>
          </a:bodyPr>
          <a:lstStyle/>
          <a:p>
            <a:pPr algn="ctr">
              <a:buNone/>
            </a:pPr>
            <a:r>
              <a:rPr lang="en-US" sz="1400" b="1" i="1" dirty="0" smtClean="0">
                <a:solidFill>
                  <a:schemeClr val="tx1">
                    <a:lumMod val="75000"/>
                  </a:schemeClr>
                </a:solidFill>
                <a:latin typeface="Calibri"/>
              </a:rPr>
              <a:t>100 MT</a:t>
            </a:r>
            <a:r>
              <a:rPr lang="en-US" sz="1400" b="1" i="1" dirty="0">
                <a:solidFill>
                  <a:schemeClr val="tx1">
                    <a:lumMod val="75000"/>
                  </a:schemeClr>
                </a:solidFill>
                <a:latin typeface="Calibri"/>
              </a:rPr>
              <a:t/>
            </a:r>
            <a:br>
              <a:rPr lang="en-US" sz="1400" b="1" i="1" dirty="0">
                <a:solidFill>
                  <a:schemeClr val="tx1">
                    <a:lumMod val="75000"/>
                  </a:schemeClr>
                </a:solidFill>
                <a:latin typeface="Calibri"/>
              </a:rPr>
            </a:br>
            <a:r>
              <a:rPr lang="en-US" sz="1400" b="1" i="1" dirty="0" smtClean="0">
                <a:solidFill>
                  <a:schemeClr val="tx1">
                    <a:lumMod val="75000"/>
                  </a:schemeClr>
                </a:solidFill>
                <a:latin typeface="Calibri"/>
              </a:rPr>
              <a:t>RSPO SG</a:t>
            </a:r>
          </a:p>
        </p:txBody>
      </p:sp>
      <p:grpSp>
        <p:nvGrpSpPr>
          <p:cNvPr id="29" name="Group 28"/>
          <p:cNvGrpSpPr/>
          <p:nvPr/>
        </p:nvGrpSpPr>
        <p:grpSpPr>
          <a:xfrm>
            <a:off x="358047" y="1016379"/>
            <a:ext cx="1849156" cy="1204206"/>
            <a:chOff x="527052" y="955631"/>
            <a:chExt cx="1849156" cy="1204206"/>
          </a:xfrm>
        </p:grpSpPr>
        <p:grpSp>
          <p:nvGrpSpPr>
            <p:cNvPr id="6" name="Group 5"/>
            <p:cNvGrpSpPr/>
            <p:nvPr/>
          </p:nvGrpSpPr>
          <p:grpSpPr>
            <a:xfrm>
              <a:off x="527052" y="955631"/>
              <a:ext cx="1849156" cy="1204206"/>
              <a:chOff x="631227" y="770431"/>
              <a:chExt cx="1849156" cy="1204206"/>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027" y="770431"/>
                <a:ext cx="1207555" cy="1029947"/>
              </a:xfrm>
              <a:prstGeom prst="ellipse">
                <a:avLst/>
              </a:prstGeom>
              <a:ln>
                <a:noFill/>
              </a:ln>
              <a:effectLst>
                <a:softEdge rad="112500"/>
              </a:effectLst>
            </p:spPr>
          </p:pic>
          <p:sp>
            <p:nvSpPr>
              <p:cNvPr id="13" name="TextBox 12"/>
              <p:cNvSpPr txBox="1"/>
              <p:nvPr/>
            </p:nvSpPr>
            <p:spPr>
              <a:xfrm>
                <a:off x="631227" y="1697638"/>
                <a:ext cx="1849156" cy="276999"/>
              </a:xfrm>
              <a:prstGeom prst="rect">
                <a:avLst/>
              </a:prstGeom>
              <a:noFill/>
            </p:spPr>
            <p:txBody>
              <a:bodyPr wrap="square" rtlCol="0">
                <a:spAutoFit/>
              </a:bodyPr>
              <a:lstStyle/>
              <a:p>
                <a:pPr algn="ctr">
                  <a:buNone/>
                </a:pPr>
                <a:r>
                  <a:rPr lang="en-US" sz="1200" i="1" dirty="0" smtClean="0">
                    <a:solidFill>
                      <a:schemeClr val="tx1">
                        <a:lumMod val="75000"/>
                      </a:schemeClr>
                    </a:solidFill>
                    <a:latin typeface="Calibri"/>
                  </a:rPr>
                  <a:t>RSPO Certified Plantation</a:t>
                </a:r>
                <a:endParaRPr lang="en-US" sz="1050" i="1" dirty="0" smtClean="0">
                  <a:solidFill>
                    <a:schemeClr val="tx1">
                      <a:lumMod val="75000"/>
                    </a:schemeClr>
                  </a:solidFill>
                  <a:latin typeface="Calibri"/>
                </a:endParaRPr>
              </a:p>
            </p:txBody>
          </p:sp>
        </p:grpSp>
        <p:sp>
          <p:nvSpPr>
            <p:cNvPr id="37" name="TextBox 36"/>
            <p:cNvSpPr txBox="1"/>
            <p:nvPr/>
          </p:nvSpPr>
          <p:spPr>
            <a:xfrm>
              <a:off x="1778116" y="970399"/>
              <a:ext cx="436913" cy="307777"/>
            </a:xfrm>
            <a:prstGeom prst="rect">
              <a:avLst/>
            </a:prstGeom>
            <a:noFill/>
          </p:spPr>
          <p:txBody>
            <a:bodyPr wrap="square" rtlCol="0">
              <a:spAutoFit/>
            </a:bodyPr>
            <a:lstStyle/>
            <a:p>
              <a:pPr algn="ctr">
                <a:buNone/>
              </a:pPr>
              <a:r>
                <a:rPr lang="en-US" sz="1400" b="1" i="1" dirty="0">
                  <a:solidFill>
                    <a:schemeClr val="tx1">
                      <a:lumMod val="75000"/>
                    </a:schemeClr>
                  </a:solidFill>
                  <a:latin typeface="Calibri"/>
                </a:rPr>
                <a:t>A</a:t>
              </a:r>
              <a:endParaRPr lang="en-US" sz="1400" b="1" i="1" dirty="0" smtClean="0">
                <a:solidFill>
                  <a:schemeClr val="tx1">
                    <a:lumMod val="75000"/>
                  </a:schemeClr>
                </a:solidFill>
                <a:latin typeface="Calibri"/>
              </a:endParaRPr>
            </a:p>
          </p:txBody>
        </p:sp>
      </p:grpSp>
      <p:grpSp>
        <p:nvGrpSpPr>
          <p:cNvPr id="22" name="Group 21"/>
          <p:cNvGrpSpPr/>
          <p:nvPr/>
        </p:nvGrpSpPr>
        <p:grpSpPr>
          <a:xfrm>
            <a:off x="358047" y="3431568"/>
            <a:ext cx="1849156" cy="1204206"/>
            <a:chOff x="527052" y="955631"/>
            <a:chExt cx="1849156" cy="1204206"/>
          </a:xfrm>
        </p:grpSpPr>
        <p:grpSp>
          <p:nvGrpSpPr>
            <p:cNvPr id="23" name="Group 22"/>
            <p:cNvGrpSpPr/>
            <p:nvPr/>
          </p:nvGrpSpPr>
          <p:grpSpPr>
            <a:xfrm>
              <a:off x="527052" y="955631"/>
              <a:ext cx="1849156" cy="1204206"/>
              <a:chOff x="631227" y="770431"/>
              <a:chExt cx="1849156" cy="1204206"/>
            </a:xfrm>
          </p:grpSpPr>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027" y="770431"/>
                <a:ext cx="1207555" cy="1029947"/>
              </a:xfrm>
              <a:prstGeom prst="ellipse">
                <a:avLst/>
              </a:prstGeom>
              <a:ln>
                <a:noFill/>
              </a:ln>
              <a:effectLst>
                <a:softEdge rad="112500"/>
              </a:effectLst>
            </p:spPr>
          </p:pic>
          <p:sp>
            <p:nvSpPr>
              <p:cNvPr id="28" name="TextBox 27"/>
              <p:cNvSpPr txBox="1"/>
              <p:nvPr/>
            </p:nvSpPr>
            <p:spPr>
              <a:xfrm>
                <a:off x="631227" y="1697638"/>
                <a:ext cx="1849156" cy="276999"/>
              </a:xfrm>
              <a:prstGeom prst="rect">
                <a:avLst/>
              </a:prstGeom>
              <a:noFill/>
            </p:spPr>
            <p:txBody>
              <a:bodyPr wrap="square" rtlCol="0">
                <a:spAutoFit/>
              </a:bodyPr>
              <a:lstStyle/>
              <a:p>
                <a:pPr algn="ctr">
                  <a:buNone/>
                </a:pPr>
                <a:r>
                  <a:rPr lang="en-US" sz="1200" i="1" dirty="0" smtClean="0">
                    <a:solidFill>
                      <a:schemeClr val="tx1">
                        <a:lumMod val="75000"/>
                      </a:schemeClr>
                    </a:solidFill>
                    <a:latin typeface="Calibri"/>
                  </a:rPr>
                  <a:t>RSPO Certified Plantation</a:t>
                </a:r>
                <a:endParaRPr lang="en-US" sz="1050" i="1" dirty="0" smtClean="0">
                  <a:solidFill>
                    <a:schemeClr val="tx1">
                      <a:lumMod val="75000"/>
                    </a:schemeClr>
                  </a:solidFill>
                  <a:latin typeface="Calibri"/>
                </a:endParaRPr>
              </a:p>
            </p:txBody>
          </p:sp>
        </p:grpSp>
        <p:sp>
          <p:nvSpPr>
            <p:cNvPr id="24" name="TextBox 23"/>
            <p:cNvSpPr txBox="1"/>
            <p:nvPr/>
          </p:nvSpPr>
          <p:spPr>
            <a:xfrm>
              <a:off x="1778116" y="970399"/>
              <a:ext cx="436913" cy="307777"/>
            </a:xfrm>
            <a:prstGeom prst="rect">
              <a:avLst/>
            </a:prstGeom>
            <a:noFill/>
          </p:spPr>
          <p:txBody>
            <a:bodyPr wrap="square" rtlCol="0">
              <a:spAutoFit/>
            </a:bodyPr>
            <a:lstStyle/>
            <a:p>
              <a:pPr algn="ctr">
                <a:buNone/>
              </a:pPr>
              <a:r>
                <a:rPr lang="en-US" sz="1400" b="1" i="1" dirty="0" smtClean="0">
                  <a:solidFill>
                    <a:schemeClr val="tx1">
                      <a:lumMod val="75000"/>
                    </a:schemeClr>
                  </a:solidFill>
                  <a:latin typeface="Calibri"/>
                </a:rPr>
                <a:t>B</a:t>
              </a:r>
            </a:p>
          </p:txBody>
        </p:sp>
      </p:grpSp>
      <p:cxnSp>
        <p:nvCxnSpPr>
          <p:cNvPr id="14" name="Straight Arrow Connector 13"/>
          <p:cNvCxnSpPr>
            <a:stCxn id="28" idx="3"/>
            <a:endCxn id="2051" idx="1"/>
          </p:cNvCxnSpPr>
          <p:nvPr/>
        </p:nvCxnSpPr>
        <p:spPr>
          <a:xfrm flipV="1">
            <a:off x="2207203" y="3081390"/>
            <a:ext cx="1685842" cy="14158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648869" y="3933862"/>
            <a:ext cx="1481341" cy="523220"/>
          </a:xfrm>
          <a:prstGeom prst="rect">
            <a:avLst/>
          </a:prstGeom>
          <a:noFill/>
        </p:spPr>
        <p:txBody>
          <a:bodyPr wrap="square" rtlCol="0">
            <a:spAutoFit/>
          </a:bodyPr>
          <a:lstStyle/>
          <a:p>
            <a:pPr algn="ctr">
              <a:buNone/>
            </a:pPr>
            <a:r>
              <a:rPr lang="en-US" sz="1400" b="1" i="1" dirty="0">
                <a:solidFill>
                  <a:schemeClr val="tx1">
                    <a:lumMod val="75000"/>
                  </a:schemeClr>
                </a:solidFill>
                <a:latin typeface="Calibri"/>
              </a:rPr>
              <a:t>5</a:t>
            </a:r>
            <a:r>
              <a:rPr lang="en-US" sz="1400" b="1" i="1" dirty="0" smtClean="0">
                <a:solidFill>
                  <a:schemeClr val="tx1">
                    <a:lumMod val="75000"/>
                  </a:schemeClr>
                </a:solidFill>
                <a:latin typeface="Calibri"/>
              </a:rPr>
              <a:t>0 MT</a:t>
            </a:r>
            <a:br>
              <a:rPr lang="en-US" sz="1400" b="1" i="1" dirty="0" smtClean="0">
                <a:solidFill>
                  <a:schemeClr val="tx1">
                    <a:lumMod val="75000"/>
                  </a:schemeClr>
                </a:solidFill>
                <a:latin typeface="Calibri"/>
              </a:rPr>
            </a:br>
            <a:r>
              <a:rPr lang="en-US" sz="1400" b="1" i="1" dirty="0" smtClean="0">
                <a:solidFill>
                  <a:schemeClr val="tx1">
                    <a:lumMod val="75000"/>
                  </a:schemeClr>
                </a:solidFill>
                <a:latin typeface="Calibri"/>
              </a:rPr>
              <a:t>Plantation/Mill B</a:t>
            </a:r>
          </a:p>
        </p:txBody>
      </p:sp>
    </p:spTree>
    <p:extLst>
      <p:ext uri="{BB962C8B-B14F-4D97-AF65-F5344CB8AC3E}">
        <p14:creationId xmlns:p14="http://schemas.microsoft.com/office/powerpoint/2010/main" val="252525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2000" fill="hold"/>
                                        <p:tgtEl>
                                          <p:spTgt spid="3"/>
                                        </p:tgtEl>
                                        <p:attrNameLst>
                                          <p:attrName>ppt_x</p:attrName>
                                        </p:attrNameLst>
                                      </p:cBhvr>
                                      <p:tavLst>
                                        <p:tav tm="0">
                                          <p:val>
                                            <p:strVal val="0-#ppt_w/2"/>
                                          </p:val>
                                        </p:tav>
                                        <p:tav tm="100000">
                                          <p:val>
                                            <p:strVal val="#ppt_x"/>
                                          </p:val>
                                        </p:tav>
                                      </p:tavLst>
                                    </p:anim>
                                    <p:anim calcmode="lin" valueType="num">
                                      <p:cBhvr additive="base">
                                        <p:cTn id="21" dur="20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buFont typeface="Wingdings" pitchFamily="2" charset="2"/>
              <a:buChar char="§"/>
            </a:pPr>
            <a:r>
              <a:rPr lang="en-US" dirty="0" smtClean="0"/>
              <a:t> </a:t>
            </a:r>
            <a:fld id="{B230CB18-FDB4-43BC-98BB-9D37715F5D0D}" type="slidenum">
              <a:rPr lang="en-US" smtClean="0"/>
              <a:pPr>
                <a:buFont typeface="Wingdings" pitchFamily="2" charset="2"/>
                <a:buChar char="§"/>
              </a:pPr>
              <a:t>31</a:t>
            </a:fld>
            <a:endParaRPr lang="en-US" dirty="0"/>
          </a:p>
        </p:txBody>
      </p:sp>
      <p:pic>
        <p:nvPicPr>
          <p:cNvPr id="4" name="Picture 3" descr="KLK OLEO logo.png"/>
          <p:cNvPicPr>
            <a:picLocks noChangeAspect="1"/>
          </p:cNvPicPr>
          <p:nvPr/>
        </p:nvPicPr>
        <p:blipFill>
          <a:blip r:embed="rId3" cstate="screen"/>
          <a:stretch>
            <a:fillRect/>
          </a:stretch>
        </p:blipFill>
        <p:spPr>
          <a:xfrm>
            <a:off x="7792871" y="270500"/>
            <a:ext cx="914400" cy="325270"/>
          </a:xfrm>
          <a:prstGeom prst="rect">
            <a:avLst/>
          </a:prstGeom>
        </p:spPr>
      </p:pic>
      <p:cxnSp>
        <p:nvCxnSpPr>
          <p:cNvPr id="21" name="Straight Arrow Connector 20"/>
          <p:cNvCxnSpPr>
            <a:stCxn id="2051" idx="3"/>
            <a:endCxn id="27" idx="1"/>
          </p:cNvCxnSpPr>
          <p:nvPr/>
        </p:nvCxnSpPr>
        <p:spPr>
          <a:xfrm>
            <a:off x="6499276" y="3081390"/>
            <a:ext cx="914342"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3" idx="3"/>
            <a:endCxn id="2051" idx="1"/>
          </p:cNvCxnSpPr>
          <p:nvPr/>
        </p:nvCxnSpPr>
        <p:spPr>
          <a:xfrm>
            <a:off x="2207203" y="2082086"/>
            <a:ext cx="1685842" cy="9993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3893045" y="2811565"/>
            <a:ext cx="2606231" cy="678148"/>
            <a:chOff x="2723970" y="2811565"/>
            <a:chExt cx="2606231" cy="678148"/>
          </a:xfrm>
        </p:grpSpPr>
        <p:pic>
          <p:nvPicPr>
            <p:cNvPr id="2051" name="Picture 3" descr="C:\Users\Fredrick.toe.Laer\AppData\Local\Microsoft\Windows\Temporary Internet Files\Content.IE5\1OCJB8Z9\300px-Tanker_comparision[1].jpg"/>
            <p:cNvPicPr>
              <a:picLocks noChangeAspect="1" noChangeArrowheads="1"/>
            </p:cNvPicPr>
            <p:nvPr/>
          </p:nvPicPr>
          <p:blipFill rotWithShape="1">
            <a:blip r:embed="rId4">
              <a:extLst>
                <a:ext uri="{28A0092B-C50C-407E-A947-70E740481C1C}">
                  <a14:useLocalDpi xmlns:a14="http://schemas.microsoft.com/office/drawing/2010/main" val="0"/>
                </a:ext>
              </a:extLst>
            </a:blip>
            <a:srcRect t="72019"/>
            <a:stretch/>
          </p:blipFill>
          <p:spPr bwMode="auto">
            <a:xfrm>
              <a:off x="2723970" y="2811565"/>
              <a:ext cx="2606231" cy="53964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723970" y="3212714"/>
              <a:ext cx="2606231" cy="276999"/>
            </a:xfrm>
            <a:prstGeom prst="rect">
              <a:avLst/>
            </a:prstGeom>
            <a:noFill/>
          </p:spPr>
          <p:txBody>
            <a:bodyPr wrap="square" rtlCol="0">
              <a:spAutoFit/>
            </a:bodyPr>
            <a:lstStyle/>
            <a:p>
              <a:pPr algn="ctr">
                <a:buNone/>
              </a:pPr>
              <a:r>
                <a:rPr lang="en-US" sz="1200" i="1" dirty="0" smtClean="0">
                  <a:solidFill>
                    <a:schemeClr val="tx1">
                      <a:lumMod val="75000"/>
                    </a:schemeClr>
                  </a:solidFill>
                  <a:latin typeface="Calibri"/>
                </a:rPr>
                <a:t>Transport</a:t>
              </a:r>
              <a:endParaRPr lang="en-US" sz="1050" i="1" dirty="0" smtClean="0">
                <a:solidFill>
                  <a:schemeClr val="tx1">
                    <a:lumMod val="75000"/>
                  </a:schemeClr>
                </a:solidFill>
                <a:latin typeface="Calibri"/>
              </a:endParaRPr>
            </a:p>
          </p:txBody>
        </p:sp>
      </p:grpSp>
      <p:grpSp>
        <p:nvGrpSpPr>
          <p:cNvPr id="8" name="Group 7"/>
          <p:cNvGrpSpPr/>
          <p:nvPr/>
        </p:nvGrpSpPr>
        <p:grpSpPr>
          <a:xfrm>
            <a:off x="7413618" y="2308930"/>
            <a:ext cx="1027453" cy="1965674"/>
            <a:chOff x="6765418" y="2308930"/>
            <a:chExt cx="1027453" cy="1965674"/>
          </a:xfrm>
        </p:grpSpPr>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5418" y="2308930"/>
              <a:ext cx="1027453" cy="1544921"/>
            </a:xfrm>
            <a:prstGeom prst="rect">
              <a:avLst/>
            </a:prstGeom>
            <a:effectLst>
              <a:softEdge rad="31750"/>
            </a:effectLst>
          </p:spPr>
        </p:pic>
        <p:sp>
          <p:nvSpPr>
            <p:cNvPr id="32" name="TextBox 31"/>
            <p:cNvSpPr txBox="1"/>
            <p:nvPr/>
          </p:nvSpPr>
          <p:spPr>
            <a:xfrm>
              <a:off x="6765418" y="3826789"/>
              <a:ext cx="1027453" cy="447815"/>
            </a:xfrm>
            <a:prstGeom prst="rect">
              <a:avLst/>
            </a:prstGeom>
            <a:noFill/>
          </p:spPr>
          <p:txBody>
            <a:bodyPr wrap="square" rtlCol="0">
              <a:spAutoFit/>
            </a:bodyPr>
            <a:lstStyle/>
            <a:p>
              <a:pPr algn="ctr">
                <a:buNone/>
              </a:pPr>
              <a:r>
                <a:rPr lang="en-US" sz="1050" i="1" dirty="0" err="1" smtClean="0">
                  <a:solidFill>
                    <a:schemeClr val="tx1">
                      <a:lumMod val="75000"/>
                    </a:schemeClr>
                  </a:solidFill>
                  <a:latin typeface="Calibri"/>
                </a:rPr>
                <a:t>Oleochemical</a:t>
              </a:r>
              <a:endParaRPr lang="en-US" sz="1050" i="1" dirty="0" smtClean="0">
                <a:solidFill>
                  <a:schemeClr val="tx1">
                    <a:lumMod val="75000"/>
                  </a:schemeClr>
                </a:solidFill>
                <a:latin typeface="Calibri"/>
              </a:endParaRPr>
            </a:p>
            <a:p>
              <a:pPr algn="ctr">
                <a:buNone/>
              </a:pPr>
              <a:r>
                <a:rPr lang="en-US" sz="1050" i="1" dirty="0" smtClean="0">
                  <a:solidFill>
                    <a:schemeClr val="tx1">
                      <a:lumMod val="75000"/>
                    </a:schemeClr>
                  </a:solidFill>
                  <a:latin typeface="Calibri"/>
                </a:rPr>
                <a:t>Processing</a:t>
              </a:r>
            </a:p>
          </p:txBody>
        </p:sp>
      </p:grpSp>
      <p:sp>
        <p:nvSpPr>
          <p:cNvPr id="33" name="TextBox 32"/>
          <p:cNvSpPr txBox="1"/>
          <p:nvPr/>
        </p:nvSpPr>
        <p:spPr>
          <a:xfrm>
            <a:off x="2723970" y="595770"/>
            <a:ext cx="5606796" cy="1089529"/>
          </a:xfrm>
          <a:prstGeom prst="rect">
            <a:avLst/>
          </a:prstGeom>
          <a:noFill/>
        </p:spPr>
        <p:txBody>
          <a:bodyPr wrap="square" rtlCol="0">
            <a:spAutoFit/>
          </a:bodyPr>
          <a:lstStyle/>
          <a:p>
            <a:pPr algn="ctr">
              <a:buNone/>
            </a:pPr>
            <a:r>
              <a:rPr lang="en-US" sz="3600" b="1" dirty="0" smtClean="0">
                <a:solidFill>
                  <a:schemeClr val="tx1">
                    <a:lumMod val="75000"/>
                  </a:schemeClr>
                </a:solidFill>
                <a:latin typeface="Calibri"/>
              </a:rPr>
              <a:t>Mass Balance</a:t>
            </a:r>
          </a:p>
          <a:p>
            <a:pPr algn="ctr">
              <a:buNone/>
            </a:pPr>
            <a:r>
              <a:rPr lang="en-US" sz="2400" i="1" dirty="0" smtClean="0">
                <a:solidFill>
                  <a:schemeClr val="tx1">
                    <a:lumMod val="75000"/>
                  </a:schemeClr>
                </a:solidFill>
                <a:latin typeface="Calibri"/>
              </a:rPr>
              <a:t>e.g.  100 MT Stearic Acid RSPO MB</a:t>
            </a:r>
          </a:p>
        </p:txBody>
      </p:sp>
      <p:sp>
        <p:nvSpPr>
          <p:cNvPr id="34" name="TextBox 33"/>
          <p:cNvSpPr txBox="1"/>
          <p:nvPr/>
        </p:nvSpPr>
        <p:spPr>
          <a:xfrm>
            <a:off x="2648871" y="1958975"/>
            <a:ext cx="1481340" cy="523220"/>
          </a:xfrm>
          <a:prstGeom prst="rect">
            <a:avLst/>
          </a:prstGeom>
          <a:noFill/>
        </p:spPr>
        <p:txBody>
          <a:bodyPr wrap="square" rtlCol="0">
            <a:spAutoFit/>
          </a:bodyPr>
          <a:lstStyle/>
          <a:p>
            <a:pPr algn="ctr">
              <a:buNone/>
            </a:pPr>
            <a:r>
              <a:rPr lang="en-US" sz="1400" b="1" i="1" dirty="0" smtClean="0">
                <a:solidFill>
                  <a:schemeClr val="tx1">
                    <a:lumMod val="75000"/>
                  </a:schemeClr>
                </a:solidFill>
                <a:latin typeface="Calibri"/>
              </a:rPr>
              <a:t>100 MT</a:t>
            </a:r>
            <a:br>
              <a:rPr lang="en-US" sz="1400" b="1" i="1" dirty="0" smtClean="0">
                <a:solidFill>
                  <a:schemeClr val="tx1">
                    <a:lumMod val="75000"/>
                  </a:schemeClr>
                </a:solidFill>
                <a:latin typeface="Calibri"/>
              </a:rPr>
            </a:br>
            <a:r>
              <a:rPr lang="en-US" sz="1400" b="1" i="1" dirty="0" smtClean="0">
                <a:solidFill>
                  <a:schemeClr val="tx1">
                    <a:lumMod val="75000"/>
                  </a:schemeClr>
                </a:solidFill>
                <a:latin typeface="Calibri"/>
              </a:rPr>
              <a:t>Plantation/Mill A</a:t>
            </a:r>
          </a:p>
        </p:txBody>
      </p:sp>
      <p:sp>
        <p:nvSpPr>
          <p:cNvPr id="35" name="TextBox 34"/>
          <p:cNvSpPr txBox="1"/>
          <p:nvPr/>
        </p:nvSpPr>
        <p:spPr>
          <a:xfrm>
            <a:off x="4487279" y="3527476"/>
            <a:ext cx="1417762" cy="1212640"/>
          </a:xfrm>
          <a:prstGeom prst="rect">
            <a:avLst/>
          </a:prstGeom>
          <a:noFill/>
        </p:spPr>
        <p:txBody>
          <a:bodyPr wrap="square" rtlCol="0">
            <a:spAutoFit/>
          </a:bodyPr>
          <a:lstStyle/>
          <a:p>
            <a:pPr algn="ctr">
              <a:buNone/>
            </a:pPr>
            <a:r>
              <a:rPr lang="en-US" sz="1400" b="1" i="1" dirty="0" smtClean="0">
                <a:solidFill>
                  <a:schemeClr val="tx1">
                    <a:lumMod val="75000"/>
                  </a:schemeClr>
                </a:solidFill>
                <a:latin typeface="Calibri"/>
              </a:rPr>
              <a:t>200 MT</a:t>
            </a:r>
            <a:r>
              <a:rPr lang="en-US" sz="1400" b="1" i="1" dirty="0">
                <a:solidFill>
                  <a:schemeClr val="tx1">
                    <a:lumMod val="75000"/>
                  </a:schemeClr>
                </a:solidFill>
                <a:latin typeface="Calibri"/>
              </a:rPr>
              <a:t/>
            </a:r>
            <a:br>
              <a:rPr lang="en-US" sz="1400" b="1" i="1" dirty="0">
                <a:solidFill>
                  <a:schemeClr val="tx1">
                    <a:lumMod val="75000"/>
                  </a:schemeClr>
                </a:solidFill>
                <a:latin typeface="Calibri"/>
              </a:rPr>
            </a:br>
            <a:r>
              <a:rPr lang="en-US" sz="1400" b="1" i="1" dirty="0" smtClean="0">
                <a:solidFill>
                  <a:schemeClr val="tx1">
                    <a:lumMod val="75000"/>
                  </a:schemeClr>
                </a:solidFill>
                <a:latin typeface="Calibri"/>
              </a:rPr>
              <a:t>100 MT RSPO Mass Balance</a:t>
            </a:r>
          </a:p>
          <a:p>
            <a:pPr algn="ctr">
              <a:buNone/>
            </a:pPr>
            <a:r>
              <a:rPr lang="en-US" sz="1400" b="1" i="1" dirty="0" smtClean="0">
                <a:solidFill>
                  <a:schemeClr val="tx1">
                    <a:lumMod val="75000"/>
                  </a:schemeClr>
                </a:solidFill>
                <a:latin typeface="Calibri"/>
              </a:rPr>
              <a:t>100 MT non certified</a:t>
            </a:r>
          </a:p>
        </p:txBody>
      </p:sp>
      <p:sp>
        <p:nvSpPr>
          <p:cNvPr id="36" name="TextBox 35"/>
          <p:cNvSpPr txBox="1"/>
          <p:nvPr/>
        </p:nvSpPr>
        <p:spPr>
          <a:xfrm>
            <a:off x="6941025" y="4243782"/>
            <a:ext cx="1972638" cy="738664"/>
          </a:xfrm>
          <a:prstGeom prst="rect">
            <a:avLst/>
          </a:prstGeom>
          <a:noFill/>
        </p:spPr>
        <p:txBody>
          <a:bodyPr wrap="square" rtlCol="0">
            <a:spAutoFit/>
          </a:bodyPr>
          <a:lstStyle/>
          <a:p>
            <a:pPr algn="ctr">
              <a:buNone/>
            </a:pPr>
            <a:r>
              <a:rPr lang="en-US" sz="1400" b="1" i="1" dirty="0" smtClean="0">
                <a:solidFill>
                  <a:schemeClr val="tx1">
                    <a:lumMod val="75000"/>
                  </a:schemeClr>
                </a:solidFill>
                <a:latin typeface="Calibri"/>
              </a:rPr>
              <a:t>100 MT</a:t>
            </a:r>
            <a:r>
              <a:rPr lang="en-US" sz="1400" b="1" i="1" dirty="0">
                <a:solidFill>
                  <a:schemeClr val="tx1">
                    <a:lumMod val="75000"/>
                  </a:schemeClr>
                </a:solidFill>
                <a:latin typeface="Calibri"/>
              </a:rPr>
              <a:t/>
            </a:r>
            <a:br>
              <a:rPr lang="en-US" sz="1400" b="1" i="1" dirty="0">
                <a:solidFill>
                  <a:schemeClr val="tx1">
                    <a:lumMod val="75000"/>
                  </a:schemeClr>
                </a:solidFill>
                <a:latin typeface="Calibri"/>
              </a:rPr>
            </a:br>
            <a:r>
              <a:rPr lang="en-US" sz="1400" b="1" i="1" dirty="0" smtClean="0">
                <a:solidFill>
                  <a:schemeClr val="tx1">
                    <a:lumMod val="75000"/>
                  </a:schemeClr>
                </a:solidFill>
                <a:latin typeface="Calibri"/>
              </a:rPr>
              <a:t>RSPO MB</a:t>
            </a:r>
            <a:br>
              <a:rPr lang="en-US" sz="1400" b="1" i="1" dirty="0" smtClean="0">
                <a:solidFill>
                  <a:schemeClr val="tx1">
                    <a:lumMod val="75000"/>
                  </a:schemeClr>
                </a:solidFill>
                <a:latin typeface="Calibri"/>
              </a:rPr>
            </a:br>
            <a:r>
              <a:rPr lang="en-US" sz="1400" b="1" i="1" dirty="0" smtClean="0">
                <a:solidFill>
                  <a:schemeClr val="tx1">
                    <a:lumMod val="75000"/>
                  </a:schemeClr>
                </a:solidFill>
                <a:latin typeface="Calibri"/>
              </a:rPr>
              <a:t>(+100MT non certified)</a:t>
            </a:r>
          </a:p>
        </p:txBody>
      </p:sp>
      <p:grpSp>
        <p:nvGrpSpPr>
          <p:cNvPr id="29" name="Group 28"/>
          <p:cNvGrpSpPr/>
          <p:nvPr/>
        </p:nvGrpSpPr>
        <p:grpSpPr>
          <a:xfrm>
            <a:off x="358047" y="1016379"/>
            <a:ext cx="1849156" cy="1204206"/>
            <a:chOff x="527052" y="955631"/>
            <a:chExt cx="1849156" cy="1204206"/>
          </a:xfrm>
        </p:grpSpPr>
        <p:grpSp>
          <p:nvGrpSpPr>
            <p:cNvPr id="6" name="Group 5"/>
            <p:cNvGrpSpPr/>
            <p:nvPr/>
          </p:nvGrpSpPr>
          <p:grpSpPr>
            <a:xfrm>
              <a:off x="527052" y="955631"/>
              <a:ext cx="1849156" cy="1204206"/>
              <a:chOff x="631227" y="770431"/>
              <a:chExt cx="1849156" cy="1204206"/>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027" y="770431"/>
                <a:ext cx="1207555" cy="1029947"/>
              </a:xfrm>
              <a:prstGeom prst="ellipse">
                <a:avLst/>
              </a:prstGeom>
              <a:ln>
                <a:noFill/>
              </a:ln>
              <a:effectLst>
                <a:softEdge rad="112500"/>
              </a:effectLst>
            </p:spPr>
          </p:pic>
          <p:sp>
            <p:nvSpPr>
              <p:cNvPr id="13" name="TextBox 12"/>
              <p:cNvSpPr txBox="1"/>
              <p:nvPr/>
            </p:nvSpPr>
            <p:spPr>
              <a:xfrm>
                <a:off x="631227" y="1697638"/>
                <a:ext cx="1849156" cy="276999"/>
              </a:xfrm>
              <a:prstGeom prst="rect">
                <a:avLst/>
              </a:prstGeom>
              <a:noFill/>
            </p:spPr>
            <p:txBody>
              <a:bodyPr wrap="square" rtlCol="0">
                <a:spAutoFit/>
              </a:bodyPr>
              <a:lstStyle/>
              <a:p>
                <a:pPr algn="ctr">
                  <a:buNone/>
                </a:pPr>
                <a:r>
                  <a:rPr lang="en-US" sz="1200" i="1" dirty="0" smtClean="0">
                    <a:solidFill>
                      <a:schemeClr val="tx1">
                        <a:lumMod val="75000"/>
                      </a:schemeClr>
                    </a:solidFill>
                    <a:latin typeface="Calibri"/>
                  </a:rPr>
                  <a:t>RSPO Certified Plantation</a:t>
                </a:r>
                <a:endParaRPr lang="en-US" sz="1050" i="1" dirty="0" smtClean="0">
                  <a:solidFill>
                    <a:schemeClr val="tx1">
                      <a:lumMod val="75000"/>
                    </a:schemeClr>
                  </a:solidFill>
                  <a:latin typeface="Calibri"/>
                </a:endParaRPr>
              </a:p>
            </p:txBody>
          </p:sp>
        </p:grpSp>
        <p:sp>
          <p:nvSpPr>
            <p:cNvPr id="37" name="TextBox 36"/>
            <p:cNvSpPr txBox="1"/>
            <p:nvPr/>
          </p:nvSpPr>
          <p:spPr>
            <a:xfrm>
              <a:off x="1778116" y="970399"/>
              <a:ext cx="436913" cy="307777"/>
            </a:xfrm>
            <a:prstGeom prst="rect">
              <a:avLst/>
            </a:prstGeom>
            <a:noFill/>
          </p:spPr>
          <p:txBody>
            <a:bodyPr wrap="square" rtlCol="0">
              <a:spAutoFit/>
            </a:bodyPr>
            <a:lstStyle/>
            <a:p>
              <a:pPr algn="ctr">
                <a:buNone/>
              </a:pPr>
              <a:r>
                <a:rPr lang="en-US" sz="1400" b="1" i="1" dirty="0">
                  <a:solidFill>
                    <a:schemeClr val="tx1">
                      <a:lumMod val="75000"/>
                    </a:schemeClr>
                  </a:solidFill>
                  <a:latin typeface="Calibri"/>
                </a:rPr>
                <a:t>A</a:t>
              </a:r>
              <a:endParaRPr lang="en-US" sz="1400" b="1" i="1" dirty="0" smtClean="0">
                <a:solidFill>
                  <a:schemeClr val="tx1">
                    <a:lumMod val="75000"/>
                  </a:schemeClr>
                </a:solidFill>
                <a:latin typeface="Calibri"/>
              </a:endParaRPr>
            </a:p>
          </p:txBody>
        </p:sp>
      </p:grpSp>
      <p:grpSp>
        <p:nvGrpSpPr>
          <p:cNvPr id="22" name="Group 21"/>
          <p:cNvGrpSpPr/>
          <p:nvPr/>
        </p:nvGrpSpPr>
        <p:grpSpPr>
          <a:xfrm>
            <a:off x="358047" y="3431568"/>
            <a:ext cx="1849156" cy="1204206"/>
            <a:chOff x="527052" y="955631"/>
            <a:chExt cx="1849156" cy="1204206"/>
          </a:xfrm>
        </p:grpSpPr>
        <p:grpSp>
          <p:nvGrpSpPr>
            <p:cNvPr id="23" name="Group 22"/>
            <p:cNvGrpSpPr/>
            <p:nvPr/>
          </p:nvGrpSpPr>
          <p:grpSpPr>
            <a:xfrm>
              <a:off x="527052" y="955631"/>
              <a:ext cx="1849156" cy="1204206"/>
              <a:chOff x="631227" y="770431"/>
              <a:chExt cx="1849156" cy="1204206"/>
            </a:xfrm>
          </p:grpSpPr>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027" y="770431"/>
                <a:ext cx="1207555" cy="1029947"/>
              </a:xfrm>
              <a:prstGeom prst="ellipse">
                <a:avLst/>
              </a:prstGeom>
              <a:ln>
                <a:noFill/>
              </a:ln>
              <a:effectLst>
                <a:softEdge rad="112500"/>
              </a:effectLst>
            </p:spPr>
          </p:pic>
          <p:sp>
            <p:nvSpPr>
              <p:cNvPr id="28" name="TextBox 27"/>
              <p:cNvSpPr txBox="1"/>
              <p:nvPr/>
            </p:nvSpPr>
            <p:spPr>
              <a:xfrm>
                <a:off x="631227" y="1697638"/>
                <a:ext cx="1849156" cy="276999"/>
              </a:xfrm>
              <a:prstGeom prst="rect">
                <a:avLst/>
              </a:prstGeom>
              <a:noFill/>
            </p:spPr>
            <p:txBody>
              <a:bodyPr wrap="square" rtlCol="0">
                <a:spAutoFit/>
              </a:bodyPr>
              <a:lstStyle/>
              <a:p>
                <a:pPr algn="ctr">
                  <a:buNone/>
                </a:pPr>
                <a:r>
                  <a:rPr lang="en-US" sz="1200" b="1" i="1" u="sng" dirty="0" smtClean="0">
                    <a:solidFill>
                      <a:schemeClr val="tx1">
                        <a:lumMod val="75000"/>
                      </a:schemeClr>
                    </a:solidFill>
                    <a:latin typeface="Calibri"/>
                  </a:rPr>
                  <a:t>NON Certified</a:t>
                </a:r>
                <a:r>
                  <a:rPr lang="en-US" sz="1200" i="1" dirty="0" smtClean="0">
                    <a:solidFill>
                      <a:schemeClr val="tx1">
                        <a:lumMod val="75000"/>
                      </a:schemeClr>
                    </a:solidFill>
                    <a:latin typeface="Calibri"/>
                  </a:rPr>
                  <a:t> Plantation</a:t>
                </a:r>
                <a:endParaRPr lang="en-US" sz="1050" i="1" dirty="0" smtClean="0">
                  <a:solidFill>
                    <a:schemeClr val="tx1">
                      <a:lumMod val="75000"/>
                    </a:schemeClr>
                  </a:solidFill>
                  <a:latin typeface="Calibri"/>
                </a:endParaRPr>
              </a:p>
            </p:txBody>
          </p:sp>
        </p:grpSp>
        <p:sp>
          <p:nvSpPr>
            <p:cNvPr id="24" name="TextBox 23"/>
            <p:cNvSpPr txBox="1"/>
            <p:nvPr/>
          </p:nvSpPr>
          <p:spPr>
            <a:xfrm>
              <a:off x="1778116" y="970399"/>
              <a:ext cx="436913" cy="307777"/>
            </a:xfrm>
            <a:prstGeom prst="rect">
              <a:avLst/>
            </a:prstGeom>
            <a:noFill/>
          </p:spPr>
          <p:txBody>
            <a:bodyPr wrap="square" rtlCol="0">
              <a:spAutoFit/>
            </a:bodyPr>
            <a:lstStyle/>
            <a:p>
              <a:pPr algn="ctr">
                <a:buNone/>
              </a:pPr>
              <a:r>
                <a:rPr lang="en-US" sz="1400" b="1" i="1" dirty="0" smtClean="0">
                  <a:solidFill>
                    <a:schemeClr val="tx1">
                      <a:lumMod val="75000"/>
                    </a:schemeClr>
                  </a:solidFill>
                  <a:latin typeface="Calibri"/>
                </a:rPr>
                <a:t>B</a:t>
              </a:r>
            </a:p>
          </p:txBody>
        </p:sp>
      </p:grpSp>
      <p:cxnSp>
        <p:nvCxnSpPr>
          <p:cNvPr id="14" name="Straight Arrow Connector 13"/>
          <p:cNvCxnSpPr>
            <a:stCxn id="28" idx="3"/>
            <a:endCxn id="2051" idx="1"/>
          </p:cNvCxnSpPr>
          <p:nvPr/>
        </p:nvCxnSpPr>
        <p:spPr>
          <a:xfrm flipV="1">
            <a:off x="2207203" y="3081390"/>
            <a:ext cx="1685842" cy="14158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648869" y="3933862"/>
            <a:ext cx="1481341" cy="523220"/>
          </a:xfrm>
          <a:prstGeom prst="rect">
            <a:avLst/>
          </a:prstGeom>
          <a:noFill/>
        </p:spPr>
        <p:txBody>
          <a:bodyPr wrap="square" rtlCol="0">
            <a:spAutoFit/>
          </a:bodyPr>
          <a:lstStyle/>
          <a:p>
            <a:pPr algn="ctr">
              <a:buNone/>
            </a:pPr>
            <a:r>
              <a:rPr lang="en-US" sz="1400" b="1" i="1" dirty="0" smtClean="0">
                <a:solidFill>
                  <a:schemeClr val="tx1">
                    <a:lumMod val="75000"/>
                  </a:schemeClr>
                </a:solidFill>
                <a:latin typeface="Calibri"/>
              </a:rPr>
              <a:t>100 MT</a:t>
            </a:r>
            <a:br>
              <a:rPr lang="en-US" sz="1400" b="1" i="1" dirty="0" smtClean="0">
                <a:solidFill>
                  <a:schemeClr val="tx1">
                    <a:lumMod val="75000"/>
                  </a:schemeClr>
                </a:solidFill>
                <a:latin typeface="Calibri"/>
              </a:rPr>
            </a:br>
            <a:r>
              <a:rPr lang="en-US" sz="1400" b="1" i="1" dirty="0" smtClean="0">
                <a:solidFill>
                  <a:schemeClr val="tx1">
                    <a:lumMod val="75000"/>
                  </a:schemeClr>
                </a:solidFill>
                <a:latin typeface="Calibri"/>
              </a:rPr>
              <a:t>Plantation/Mill B</a:t>
            </a:r>
          </a:p>
        </p:txBody>
      </p:sp>
    </p:spTree>
    <p:extLst>
      <p:ext uri="{BB962C8B-B14F-4D97-AF65-F5344CB8AC3E}">
        <p14:creationId xmlns:p14="http://schemas.microsoft.com/office/powerpoint/2010/main" val="425859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2000" fill="hold"/>
                                        <p:tgtEl>
                                          <p:spTgt spid="3"/>
                                        </p:tgtEl>
                                        <p:attrNameLst>
                                          <p:attrName>ppt_x</p:attrName>
                                        </p:attrNameLst>
                                      </p:cBhvr>
                                      <p:tavLst>
                                        <p:tav tm="0">
                                          <p:val>
                                            <p:strVal val="0-#ppt_w/2"/>
                                          </p:val>
                                        </p:tav>
                                        <p:tav tm="100000">
                                          <p:val>
                                            <p:strVal val="#ppt_x"/>
                                          </p:val>
                                        </p:tav>
                                      </p:tavLst>
                                    </p:anim>
                                    <p:anim calcmode="lin" valueType="num">
                                      <p:cBhvr additive="base">
                                        <p:cTn id="21" dur="20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buFont typeface="Wingdings" pitchFamily="2" charset="2"/>
              <a:buChar char="§"/>
            </a:pPr>
            <a:r>
              <a:rPr lang="en-US" smtClean="0"/>
              <a:t> </a:t>
            </a:r>
            <a:fld id="{B230CB18-FDB4-43BC-98BB-9D37715F5D0D}" type="slidenum">
              <a:rPr lang="en-US" smtClean="0"/>
              <a:pPr>
                <a:buFont typeface="Wingdings" pitchFamily="2" charset="2"/>
                <a:buChar char="§"/>
              </a:pPr>
              <a:t>32</a:t>
            </a:fld>
            <a:endParaRPr lang="en-US" dirty="0"/>
          </a:p>
        </p:txBody>
      </p:sp>
      <p:pic>
        <p:nvPicPr>
          <p:cNvPr id="4" name="Picture 3" descr="KLK OLEO logo.png"/>
          <p:cNvPicPr>
            <a:picLocks noChangeAspect="1"/>
          </p:cNvPicPr>
          <p:nvPr/>
        </p:nvPicPr>
        <p:blipFill>
          <a:blip r:embed="rId3" cstate="screen"/>
          <a:stretch>
            <a:fillRect/>
          </a:stretch>
        </p:blipFill>
        <p:spPr>
          <a:xfrm>
            <a:off x="7792871" y="270500"/>
            <a:ext cx="914400" cy="325270"/>
          </a:xfrm>
          <a:prstGeom prst="rect">
            <a:avLst/>
          </a:prstGeom>
        </p:spPr>
      </p:pic>
      <p:grpSp>
        <p:nvGrpSpPr>
          <p:cNvPr id="5" name="Group 4"/>
          <p:cNvGrpSpPr/>
          <p:nvPr/>
        </p:nvGrpSpPr>
        <p:grpSpPr>
          <a:xfrm>
            <a:off x="180975" y="130460"/>
            <a:ext cx="7087747" cy="5017803"/>
            <a:chOff x="180975" y="130460"/>
            <a:chExt cx="7087747" cy="5017803"/>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130460"/>
              <a:ext cx="7087747" cy="5017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340510" y="2979336"/>
              <a:ext cx="738554" cy="90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60242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LK OLEO logo.png"/>
          <p:cNvPicPr>
            <a:picLocks noChangeAspect="1"/>
          </p:cNvPicPr>
          <p:nvPr/>
        </p:nvPicPr>
        <p:blipFill>
          <a:blip r:embed="rId3" cstate="screen"/>
          <a:stretch>
            <a:fillRect/>
          </a:stretch>
        </p:blipFill>
        <p:spPr>
          <a:xfrm>
            <a:off x="7792871" y="270500"/>
            <a:ext cx="914400" cy="325270"/>
          </a:xfrm>
          <a:prstGeom prst="rect">
            <a:avLst/>
          </a:prstGeom>
        </p:spPr>
      </p:pic>
      <p:sp>
        <p:nvSpPr>
          <p:cNvPr id="2" name="Slide Number Placeholder 1"/>
          <p:cNvSpPr>
            <a:spLocks noGrp="1"/>
          </p:cNvSpPr>
          <p:nvPr>
            <p:ph type="sldNum" sz="quarter" idx="4"/>
          </p:nvPr>
        </p:nvSpPr>
        <p:spPr/>
        <p:txBody>
          <a:bodyPr/>
          <a:lstStyle/>
          <a:p>
            <a:pPr>
              <a:buFont typeface="Wingdings" pitchFamily="2" charset="2"/>
              <a:buChar char="§"/>
            </a:pPr>
            <a:r>
              <a:rPr lang="en-US" smtClean="0"/>
              <a:t> </a:t>
            </a:r>
            <a:fld id="{B230CB18-FDB4-43BC-98BB-9D37715F5D0D}" type="slidenum">
              <a:rPr lang="en-US" smtClean="0"/>
              <a:pPr>
                <a:buFont typeface="Wingdings" pitchFamily="2" charset="2"/>
                <a:buChar char="§"/>
              </a:pPr>
              <a:t>4</a:t>
            </a:fld>
            <a:endParaRPr lang="en-US" dirty="0"/>
          </a:p>
        </p:txBody>
      </p:sp>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t="22387"/>
          <a:stretch/>
        </p:blipFill>
        <p:spPr>
          <a:xfrm>
            <a:off x="5079" y="1152525"/>
            <a:ext cx="9138915" cy="3995733"/>
          </a:xfrm>
          <a:prstGeom prst="rect">
            <a:avLst/>
          </a:prstGeom>
        </p:spPr>
      </p:pic>
      <p:sp>
        <p:nvSpPr>
          <p:cNvPr id="5" name="TextBox 4"/>
          <p:cNvSpPr txBox="1"/>
          <p:nvPr/>
        </p:nvSpPr>
        <p:spPr>
          <a:xfrm>
            <a:off x="214683" y="433135"/>
            <a:ext cx="5543890" cy="584775"/>
          </a:xfrm>
          <a:prstGeom prst="rect">
            <a:avLst/>
          </a:prstGeom>
          <a:noFill/>
        </p:spPr>
        <p:txBody>
          <a:bodyPr wrap="none" rtlCol="0">
            <a:spAutoFit/>
          </a:bodyPr>
          <a:lstStyle/>
          <a:p>
            <a:pPr>
              <a:buNone/>
            </a:pPr>
            <a:r>
              <a:rPr lang="en-US" sz="3200" b="1" dirty="0" smtClean="0">
                <a:solidFill>
                  <a:schemeClr val="tx1">
                    <a:lumMod val="75000"/>
                  </a:schemeClr>
                </a:solidFill>
                <a:latin typeface="Calibri"/>
              </a:rPr>
              <a:t>… to products we use every day</a:t>
            </a:r>
          </a:p>
        </p:txBody>
      </p:sp>
    </p:spTree>
    <p:extLst>
      <p:ext uri="{BB962C8B-B14F-4D97-AF65-F5344CB8AC3E}">
        <p14:creationId xmlns:p14="http://schemas.microsoft.com/office/powerpoint/2010/main" val="62861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LK OLEO logo.png"/>
          <p:cNvPicPr>
            <a:picLocks noChangeAspect="1"/>
          </p:cNvPicPr>
          <p:nvPr/>
        </p:nvPicPr>
        <p:blipFill>
          <a:blip r:embed="rId3" cstate="screen"/>
          <a:stretch>
            <a:fillRect/>
          </a:stretch>
        </p:blipFill>
        <p:spPr>
          <a:xfrm>
            <a:off x="7792871" y="270500"/>
            <a:ext cx="914400" cy="325270"/>
          </a:xfrm>
          <a:prstGeom prst="rect">
            <a:avLst/>
          </a:prstGeom>
        </p:spPr>
      </p:pic>
      <p:sp>
        <p:nvSpPr>
          <p:cNvPr id="2" name="Slide Number Placeholder 1"/>
          <p:cNvSpPr>
            <a:spLocks noGrp="1"/>
          </p:cNvSpPr>
          <p:nvPr>
            <p:ph type="sldNum" sz="quarter" idx="4"/>
          </p:nvPr>
        </p:nvSpPr>
        <p:spPr/>
        <p:txBody>
          <a:bodyPr/>
          <a:lstStyle/>
          <a:p>
            <a:pPr>
              <a:buFont typeface="Wingdings" pitchFamily="2" charset="2"/>
              <a:buChar char="§"/>
            </a:pPr>
            <a:r>
              <a:rPr lang="en-US" smtClean="0"/>
              <a:t> </a:t>
            </a:r>
            <a:fld id="{B230CB18-FDB4-43BC-98BB-9D37715F5D0D}" type="slidenum">
              <a:rPr lang="en-US" smtClean="0"/>
              <a:pPr>
                <a:buFont typeface="Wingdings" pitchFamily="2" charset="2"/>
                <a:buChar char="§"/>
              </a:pPr>
              <a:t>5</a:t>
            </a:fld>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432175" cy="5148263"/>
          </a:xfrm>
          <a:prstGeom prst="rect">
            <a:avLst/>
          </a:prstGeom>
        </p:spPr>
      </p:pic>
      <p:sp>
        <p:nvSpPr>
          <p:cNvPr id="7" name="TextBox 6"/>
          <p:cNvSpPr txBox="1"/>
          <p:nvPr/>
        </p:nvSpPr>
        <p:spPr>
          <a:xfrm>
            <a:off x="3432174" y="711487"/>
            <a:ext cx="5711825" cy="584775"/>
          </a:xfrm>
          <a:prstGeom prst="rect">
            <a:avLst/>
          </a:prstGeom>
          <a:noFill/>
        </p:spPr>
        <p:txBody>
          <a:bodyPr wrap="square" rtlCol="0">
            <a:spAutoFit/>
          </a:bodyPr>
          <a:lstStyle/>
          <a:p>
            <a:pPr algn="ctr">
              <a:buNone/>
            </a:pPr>
            <a:r>
              <a:rPr lang="en-US" sz="3200" b="1" dirty="0" smtClean="0">
                <a:solidFill>
                  <a:schemeClr val="tx1">
                    <a:lumMod val="75000"/>
                  </a:schemeClr>
                </a:solidFill>
                <a:latin typeface="Calibri"/>
              </a:rPr>
              <a:t>Let’s start at the beginning</a:t>
            </a:r>
          </a:p>
        </p:txBody>
      </p:sp>
      <p:sp>
        <p:nvSpPr>
          <p:cNvPr id="8" name="TextBox 7"/>
          <p:cNvSpPr txBox="1"/>
          <p:nvPr/>
        </p:nvSpPr>
        <p:spPr>
          <a:xfrm>
            <a:off x="3533775" y="1462593"/>
            <a:ext cx="5400675" cy="1754326"/>
          </a:xfrm>
          <a:prstGeom prst="rect">
            <a:avLst/>
          </a:prstGeom>
          <a:noFill/>
        </p:spPr>
        <p:txBody>
          <a:bodyPr wrap="square" rtlCol="0">
            <a:spAutoFit/>
          </a:bodyPr>
          <a:lstStyle/>
          <a:p>
            <a:pPr>
              <a:buNone/>
            </a:pPr>
            <a:r>
              <a:rPr lang="en-US" dirty="0" smtClean="0">
                <a:solidFill>
                  <a:schemeClr val="tx1">
                    <a:lumMod val="75000"/>
                  </a:schemeClr>
                </a:solidFill>
                <a:latin typeface="Calibri"/>
              </a:rPr>
              <a:t>KLK is one of the world’s leading </a:t>
            </a:r>
            <a:r>
              <a:rPr lang="en-US" dirty="0" err="1">
                <a:solidFill>
                  <a:schemeClr val="tx1">
                    <a:lumMod val="75000"/>
                  </a:schemeClr>
                </a:solidFill>
                <a:latin typeface="Calibri"/>
              </a:rPr>
              <a:t>o</a:t>
            </a:r>
            <a:r>
              <a:rPr lang="en-US" dirty="0" err="1" smtClean="0">
                <a:solidFill>
                  <a:schemeClr val="tx1">
                    <a:lumMod val="75000"/>
                  </a:schemeClr>
                </a:solidFill>
                <a:latin typeface="Calibri"/>
              </a:rPr>
              <a:t>leochemical</a:t>
            </a:r>
            <a:r>
              <a:rPr lang="en-US" dirty="0" smtClean="0">
                <a:solidFill>
                  <a:schemeClr val="tx1">
                    <a:lumMod val="75000"/>
                  </a:schemeClr>
                </a:solidFill>
                <a:latin typeface="Calibri"/>
              </a:rPr>
              <a:t> companies with a strong base in plantations.</a:t>
            </a:r>
          </a:p>
          <a:p>
            <a:pPr>
              <a:buNone/>
            </a:pPr>
            <a:endParaRPr lang="en-US" dirty="0">
              <a:solidFill>
                <a:schemeClr val="tx1">
                  <a:lumMod val="75000"/>
                </a:schemeClr>
              </a:solidFill>
              <a:latin typeface="Calibri"/>
            </a:endParaRPr>
          </a:p>
          <a:p>
            <a:pPr>
              <a:buNone/>
            </a:pPr>
            <a:r>
              <a:rPr lang="en-US" dirty="0" smtClean="0">
                <a:solidFill>
                  <a:schemeClr val="tx1">
                    <a:lumMod val="75000"/>
                  </a:schemeClr>
                </a:solidFill>
                <a:latin typeface="Calibri"/>
              </a:rPr>
              <a:t>From the Palm tree to our high end products, KLK covers the whole supply chain.</a:t>
            </a:r>
          </a:p>
        </p:txBody>
      </p:sp>
      <p:pic>
        <p:nvPicPr>
          <p:cNvPr id="10" name="Picture 9" descr="Corporate Profile-Link-from oleo basics.jpg"/>
          <p:cNvPicPr>
            <a:picLocks noChangeAspect="1"/>
          </p:cNvPicPr>
          <p:nvPr/>
        </p:nvPicPr>
        <p:blipFill rotWithShape="1">
          <a:blip r:embed="rId5" cstate="print"/>
          <a:srcRect l="5705" t="25179" r="5807" b="19334"/>
          <a:stretch/>
        </p:blipFill>
        <p:spPr>
          <a:xfrm>
            <a:off x="3533775" y="3177133"/>
            <a:ext cx="5524501" cy="1951531"/>
          </a:xfrm>
          <a:prstGeom prst="rect">
            <a:avLst/>
          </a:prstGeom>
        </p:spPr>
      </p:pic>
    </p:spTree>
    <p:extLst>
      <p:ext uri="{BB962C8B-B14F-4D97-AF65-F5344CB8AC3E}">
        <p14:creationId xmlns:p14="http://schemas.microsoft.com/office/powerpoint/2010/main" val="394801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2855"/>
            <a:ext cx="9143975" cy="5151106"/>
          </a:xfrm>
          <a:prstGeom prst="rect">
            <a:avLst/>
          </a:prstGeom>
        </p:spPr>
      </p:pic>
      <p:sp>
        <p:nvSpPr>
          <p:cNvPr id="2" name="Slide Number Placeholder 1"/>
          <p:cNvSpPr>
            <a:spLocks noGrp="1"/>
          </p:cNvSpPr>
          <p:nvPr>
            <p:ph type="sldNum" sz="quarter" idx="4"/>
          </p:nvPr>
        </p:nvSpPr>
        <p:spPr/>
        <p:txBody>
          <a:bodyPr/>
          <a:lstStyle/>
          <a:p>
            <a:pPr>
              <a:buFont typeface="Wingdings" pitchFamily="2" charset="2"/>
              <a:buChar char="§"/>
            </a:pPr>
            <a:r>
              <a:rPr lang="en-US" smtClean="0"/>
              <a:t> </a:t>
            </a:r>
            <a:fld id="{B230CB18-FDB4-43BC-98BB-9D37715F5D0D}" type="slidenum">
              <a:rPr lang="en-US" smtClean="0"/>
              <a:pPr>
                <a:buFont typeface="Wingdings" pitchFamily="2" charset="2"/>
                <a:buChar char="§"/>
              </a:pPr>
              <a:t>6</a:t>
            </a:fld>
            <a:endParaRPr lang="en-US" dirty="0"/>
          </a:p>
        </p:txBody>
      </p:sp>
      <p:pic>
        <p:nvPicPr>
          <p:cNvPr id="7" name="Picture 6" descr="KLK OLEO logo.png"/>
          <p:cNvPicPr>
            <a:picLocks noChangeAspect="1"/>
          </p:cNvPicPr>
          <p:nvPr/>
        </p:nvPicPr>
        <p:blipFill>
          <a:blip r:embed="rId4" cstate="screen"/>
          <a:stretch>
            <a:fillRect/>
          </a:stretch>
        </p:blipFill>
        <p:spPr>
          <a:xfrm>
            <a:off x="7792871" y="270500"/>
            <a:ext cx="914400" cy="325270"/>
          </a:xfrm>
          <a:prstGeom prst="rect">
            <a:avLst/>
          </a:prstGeom>
        </p:spPr>
      </p:pic>
    </p:spTree>
    <p:extLst>
      <p:ext uri="{BB962C8B-B14F-4D97-AF65-F5344CB8AC3E}">
        <p14:creationId xmlns:p14="http://schemas.microsoft.com/office/powerpoint/2010/main" val="7497172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 y="1"/>
            <a:ext cx="9138912" cy="5148253"/>
          </a:xfrm>
          <a:prstGeom prst="rect">
            <a:avLst/>
          </a:prstGeom>
          <a:noFill/>
          <a:ln w="9525">
            <a:noFill/>
            <a:miter lim="800000"/>
            <a:headEnd/>
            <a:tailEnd/>
          </a:ln>
        </p:spPr>
      </p:pic>
      <p:sp>
        <p:nvSpPr>
          <p:cNvPr id="2" name="Slide Number Placeholder 1"/>
          <p:cNvSpPr>
            <a:spLocks noGrp="1"/>
          </p:cNvSpPr>
          <p:nvPr>
            <p:ph type="sldNum" sz="quarter" idx="4"/>
          </p:nvPr>
        </p:nvSpPr>
        <p:spPr/>
        <p:txBody>
          <a:bodyPr/>
          <a:lstStyle/>
          <a:p>
            <a:pPr>
              <a:buFont typeface="Wingdings" pitchFamily="2" charset="2"/>
              <a:buChar char="§"/>
            </a:pPr>
            <a:r>
              <a:rPr lang="en-US" smtClean="0"/>
              <a:t> </a:t>
            </a:r>
            <a:fld id="{B230CB18-FDB4-43BC-98BB-9D37715F5D0D}" type="slidenum">
              <a:rPr lang="en-US" smtClean="0"/>
              <a:pPr>
                <a:buFont typeface="Wingdings" pitchFamily="2" charset="2"/>
                <a:buChar char="§"/>
              </a:pPr>
              <a:t>7</a:t>
            </a:fld>
            <a:endParaRPr lang="en-US" dirty="0"/>
          </a:p>
        </p:txBody>
      </p:sp>
      <p:pic>
        <p:nvPicPr>
          <p:cNvPr id="4" name="Picture 3" descr="KLK OLEO logo.png"/>
          <p:cNvPicPr>
            <a:picLocks noChangeAspect="1"/>
          </p:cNvPicPr>
          <p:nvPr/>
        </p:nvPicPr>
        <p:blipFill>
          <a:blip r:embed="rId4" cstate="screen"/>
          <a:stretch>
            <a:fillRect/>
          </a:stretch>
        </p:blipFill>
        <p:spPr>
          <a:xfrm>
            <a:off x="7792871" y="270500"/>
            <a:ext cx="914400" cy="325270"/>
          </a:xfrm>
          <a:prstGeom prst="rect">
            <a:avLst/>
          </a:prstGeom>
        </p:spPr>
      </p:pic>
    </p:spTree>
    <p:extLst>
      <p:ext uri="{BB962C8B-B14F-4D97-AF65-F5344CB8AC3E}">
        <p14:creationId xmlns:p14="http://schemas.microsoft.com/office/powerpoint/2010/main" val="42731100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 y="0"/>
            <a:ext cx="9138901" cy="5148248"/>
          </a:xfrm>
          <a:prstGeom prst="rect">
            <a:avLst/>
          </a:prstGeom>
        </p:spPr>
      </p:pic>
      <p:sp>
        <p:nvSpPr>
          <p:cNvPr id="2" name="Slide Number Placeholder 1"/>
          <p:cNvSpPr>
            <a:spLocks noGrp="1"/>
          </p:cNvSpPr>
          <p:nvPr>
            <p:ph type="sldNum" sz="quarter" idx="4"/>
          </p:nvPr>
        </p:nvSpPr>
        <p:spPr/>
        <p:txBody>
          <a:bodyPr/>
          <a:lstStyle/>
          <a:p>
            <a:pPr>
              <a:buFont typeface="Wingdings" pitchFamily="2" charset="2"/>
              <a:buChar char="§"/>
            </a:pPr>
            <a:r>
              <a:rPr lang="en-US" smtClean="0"/>
              <a:t> </a:t>
            </a:r>
            <a:fld id="{B230CB18-FDB4-43BC-98BB-9D37715F5D0D}" type="slidenum">
              <a:rPr lang="en-US" smtClean="0"/>
              <a:pPr>
                <a:buFont typeface="Wingdings" pitchFamily="2" charset="2"/>
                <a:buChar char="§"/>
              </a:pPr>
              <a:t>8</a:t>
            </a:fld>
            <a:endParaRPr lang="en-US" dirty="0"/>
          </a:p>
        </p:txBody>
      </p:sp>
    </p:spTree>
    <p:extLst>
      <p:ext uri="{BB962C8B-B14F-4D97-AF65-F5344CB8AC3E}">
        <p14:creationId xmlns:p14="http://schemas.microsoft.com/office/powerpoint/2010/main" val="41872586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buFont typeface="Wingdings" pitchFamily="2" charset="2"/>
              <a:buChar char="§"/>
            </a:pPr>
            <a:r>
              <a:rPr lang="en-US" smtClean="0"/>
              <a:t> </a:t>
            </a:r>
            <a:fld id="{B230CB18-FDB4-43BC-98BB-9D37715F5D0D}" type="slidenum">
              <a:rPr lang="en-US" smtClean="0"/>
              <a:pPr>
                <a:buFont typeface="Wingdings" pitchFamily="2" charset="2"/>
                <a:buChar char="§"/>
              </a:pPr>
              <a:t>9</a:t>
            </a:fld>
            <a:endParaRPr lang="en-US" dirty="0"/>
          </a:p>
        </p:txBody>
      </p:sp>
      <p:pic>
        <p:nvPicPr>
          <p:cNvPr id="4" name="Picture 3" descr="KLK OLEO logo.png"/>
          <p:cNvPicPr>
            <a:picLocks noChangeAspect="1"/>
          </p:cNvPicPr>
          <p:nvPr/>
        </p:nvPicPr>
        <p:blipFill>
          <a:blip r:embed="rId3" cstate="screen"/>
          <a:stretch>
            <a:fillRect/>
          </a:stretch>
        </p:blipFill>
        <p:spPr>
          <a:xfrm>
            <a:off x="7792871" y="270500"/>
            <a:ext cx="914400" cy="325270"/>
          </a:xfrm>
          <a:prstGeom prst="rect">
            <a:avLst/>
          </a:prstGeom>
        </p:spPr>
      </p:pic>
      <p:sp>
        <p:nvSpPr>
          <p:cNvPr id="6" name="TextBox 5"/>
          <p:cNvSpPr txBox="1"/>
          <p:nvPr/>
        </p:nvSpPr>
        <p:spPr>
          <a:xfrm>
            <a:off x="5629377" y="1546800"/>
            <a:ext cx="3077894" cy="584775"/>
          </a:xfrm>
          <a:prstGeom prst="rect">
            <a:avLst/>
          </a:prstGeom>
          <a:noFill/>
        </p:spPr>
        <p:txBody>
          <a:bodyPr wrap="none" rtlCol="0">
            <a:spAutoFit/>
          </a:bodyPr>
          <a:lstStyle/>
          <a:p>
            <a:pPr>
              <a:buNone/>
            </a:pPr>
            <a:r>
              <a:rPr lang="en-US" sz="3200" b="1" dirty="0" smtClean="0">
                <a:solidFill>
                  <a:schemeClr val="bg1"/>
                </a:solidFill>
                <a:latin typeface="Calibri"/>
              </a:rPr>
              <a:t>At the plantation</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8263"/>
          </a:xfrm>
          <a:prstGeom prst="rect">
            <a:avLst/>
          </a:prstGeom>
        </p:spPr>
      </p:pic>
      <p:sp>
        <p:nvSpPr>
          <p:cNvPr id="8" name="TextBox 7"/>
          <p:cNvSpPr txBox="1"/>
          <p:nvPr/>
        </p:nvSpPr>
        <p:spPr>
          <a:xfrm>
            <a:off x="2686152" y="2994600"/>
            <a:ext cx="4985660" cy="584775"/>
          </a:xfrm>
          <a:prstGeom prst="rect">
            <a:avLst/>
          </a:prstGeom>
          <a:noFill/>
        </p:spPr>
        <p:txBody>
          <a:bodyPr wrap="none" rtlCol="0">
            <a:spAutoFit/>
          </a:bodyPr>
          <a:lstStyle/>
          <a:p>
            <a:pPr>
              <a:buNone/>
            </a:pPr>
            <a:r>
              <a:rPr lang="en-US" sz="3200" b="1" dirty="0" smtClean="0">
                <a:solidFill>
                  <a:schemeClr val="bg1"/>
                </a:solidFill>
                <a:effectLst>
                  <a:outerShdw blurRad="38100" dist="38100" dir="2700000" algn="tl">
                    <a:srgbClr val="000000">
                      <a:alpha val="43137"/>
                    </a:srgbClr>
                  </a:outerShdw>
                </a:effectLst>
                <a:latin typeface="Calibri"/>
              </a:rPr>
              <a:t>The young plants are nursed</a:t>
            </a:r>
          </a:p>
        </p:txBody>
      </p:sp>
      <p:sp>
        <p:nvSpPr>
          <p:cNvPr id="9" name="TextBox 8"/>
          <p:cNvSpPr txBox="1"/>
          <p:nvPr/>
        </p:nvSpPr>
        <p:spPr>
          <a:xfrm>
            <a:off x="3848202" y="3994725"/>
            <a:ext cx="4463914" cy="584775"/>
          </a:xfrm>
          <a:prstGeom prst="rect">
            <a:avLst/>
          </a:prstGeom>
          <a:noFill/>
        </p:spPr>
        <p:txBody>
          <a:bodyPr wrap="none" rtlCol="0">
            <a:spAutoFit/>
          </a:bodyPr>
          <a:lstStyle/>
          <a:p>
            <a:pPr>
              <a:buNone/>
            </a:pPr>
            <a:r>
              <a:rPr lang="en-US" sz="3200" b="1" dirty="0" smtClean="0">
                <a:solidFill>
                  <a:schemeClr val="bg1"/>
                </a:solidFill>
                <a:effectLst>
                  <a:outerShdw blurRad="38100" dist="38100" dir="2700000" algn="tl">
                    <a:srgbClr val="000000">
                      <a:alpha val="43137"/>
                    </a:srgbClr>
                  </a:outerShdw>
                </a:effectLst>
                <a:latin typeface="Calibri"/>
              </a:rPr>
              <a:t>for approximately 1 year</a:t>
            </a:r>
          </a:p>
        </p:txBody>
      </p:sp>
    </p:spTree>
    <p:extLst>
      <p:ext uri="{BB962C8B-B14F-4D97-AF65-F5344CB8AC3E}">
        <p14:creationId xmlns:p14="http://schemas.microsoft.com/office/powerpoint/2010/main" val="160686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KLK OLEO Presentation Template-Widescreen-JUNE 2015">
  <a:themeElements>
    <a:clrScheme name="Custom 1">
      <a:dk1>
        <a:srgbClr val="00703C"/>
      </a:dk1>
      <a:lt1>
        <a:srgbClr val="FFFFFF"/>
      </a:lt1>
      <a:dk2>
        <a:srgbClr val="3F3F3F"/>
      </a:dk2>
      <a:lt2>
        <a:srgbClr val="FFFFFF"/>
      </a:lt2>
      <a:accent1>
        <a:srgbClr val="006600"/>
      </a:accent1>
      <a:accent2>
        <a:srgbClr val="339933"/>
      </a:accent2>
      <a:accent3>
        <a:srgbClr val="339966"/>
      </a:accent3>
      <a:accent4>
        <a:srgbClr val="3F3F3F"/>
      </a:accent4>
      <a:accent5>
        <a:srgbClr val="7F7F7F"/>
      </a:accent5>
      <a:accent6>
        <a:srgbClr val="E5E5E5"/>
      </a:accent6>
      <a:hlink>
        <a:srgbClr val="0070C0"/>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buNone/>
          <a:defRPr sz="1800" dirty="0" err="1" smtClean="0">
            <a:solidFill>
              <a:schemeClr val="tx2"/>
            </a:solidFill>
            <a:latin typeface="Calibri"/>
          </a:defRPr>
        </a:defPPr>
      </a:lstStyle>
    </a:txDef>
  </a:objectDefaults>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3344</TotalTime>
  <Words>5652</Words>
  <Application>Microsoft Office PowerPoint</Application>
  <PresentationFormat>Custom</PresentationFormat>
  <Paragraphs>678</Paragraphs>
  <Slides>32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Times New Roman</vt:lpstr>
      <vt:lpstr>Wingdings</vt:lpstr>
      <vt:lpstr>Lucida Grande</vt:lpstr>
      <vt:lpstr>宋体</vt:lpstr>
      <vt:lpstr>KLK OLEO Presentation Template-Widescreen-JUNE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oleomas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Profile</dc:title>
  <dc:creator>vincent.boey</dc:creator>
  <cp:lastModifiedBy>Fredrick toe Laer </cp:lastModifiedBy>
  <cp:revision>2602</cp:revision>
  <cp:lastPrinted>2015-07-20T06:27:30Z</cp:lastPrinted>
  <dcterms:created xsi:type="dcterms:W3CDTF">2013-04-12T02:09:55Z</dcterms:created>
  <dcterms:modified xsi:type="dcterms:W3CDTF">2016-09-15T15:02:45Z</dcterms:modified>
</cp:coreProperties>
</file>