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3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9"/>
  </p:notesMasterIdLst>
  <p:handoutMasterIdLst>
    <p:handoutMasterId r:id="rId20"/>
  </p:handoutMasterIdLst>
  <p:sldIdLst>
    <p:sldId id="299" r:id="rId2"/>
    <p:sldId id="302" r:id="rId3"/>
    <p:sldId id="303" r:id="rId4"/>
    <p:sldId id="304" r:id="rId5"/>
    <p:sldId id="305" r:id="rId6"/>
    <p:sldId id="306" r:id="rId7"/>
    <p:sldId id="307" r:id="rId8"/>
    <p:sldId id="309" r:id="rId9"/>
    <p:sldId id="310" r:id="rId10"/>
    <p:sldId id="311" r:id="rId11"/>
    <p:sldId id="312" r:id="rId12"/>
    <p:sldId id="316" r:id="rId13"/>
    <p:sldId id="317" r:id="rId14"/>
    <p:sldId id="315" r:id="rId15"/>
    <p:sldId id="313" r:id="rId16"/>
    <p:sldId id="314" r:id="rId17"/>
    <p:sldId id="318" r:id="rId18"/>
  </p:sldIdLst>
  <p:sldSz cx="9144000" cy="6858000" type="screen4x3"/>
  <p:notesSz cx="10234613" cy="7099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 userDrawn="1">
          <p15:clr>
            <a:srgbClr val="A4A3A4"/>
          </p15:clr>
        </p15:guide>
        <p15:guide id="2" pos="32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лентина Пахомова" initials="ВП" lastIdx="2" clrIdx="0">
    <p:extLst>
      <p:ext uri="{19B8F6BF-5375-455C-9EA6-DF929625EA0E}">
        <p15:presenceInfo xmlns:p15="http://schemas.microsoft.com/office/powerpoint/2012/main" userId="S-1-5-21-1914697393-478509046-287829094-1184" providerId="AD"/>
      </p:ext>
    </p:extLst>
  </p:cmAuthor>
  <p:cmAuthor id="2" name="Илья Глушнев" initials="ИГ" lastIdx="10" clrIdx="1">
    <p:extLst>
      <p:ext uri="{19B8F6BF-5375-455C-9EA6-DF929625EA0E}">
        <p15:presenceInfo xmlns:p15="http://schemas.microsoft.com/office/powerpoint/2012/main" userId="S-1-5-21-1914697393-478509046-287829094-11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F8C"/>
    <a:srgbClr val="F96F07"/>
    <a:srgbClr val="E66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64800" autoAdjust="0"/>
  </p:normalViewPr>
  <p:slideViewPr>
    <p:cSldViewPr snapToGrid="0">
      <p:cViewPr varScale="1">
        <p:scale>
          <a:sx n="43" d="100"/>
          <a:sy n="43" d="100"/>
        </p:scale>
        <p:origin x="2190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notesViewPr>
    <p:cSldViewPr snapToGrid="0" showGuides="1">
      <p:cViewPr varScale="1">
        <p:scale>
          <a:sx n="94" d="100"/>
          <a:sy n="94" d="100"/>
        </p:scale>
        <p:origin x="1836" y="66"/>
      </p:cViewPr>
      <p:guideLst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20"/>
      <c:depthPercent val="7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701901258814195E-2"/>
          <c:y val="3.1698191310138339E-2"/>
          <c:w val="0.55811544030757454"/>
          <c:h val="0.63005675014317708"/>
        </c:manualLayout>
      </c:layout>
      <c:pie3D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545378892531993"/>
          <c:y val="0.10686818784560927"/>
          <c:w val="0.45195650646235669"/>
          <c:h val="0.63191017678097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20"/>
      <c:depthPercent val="7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701901258814195E-2"/>
          <c:y val="3.1698191310138339E-2"/>
          <c:w val="0.55811544030757454"/>
          <c:h val="0.63005675014317708"/>
        </c:manualLayout>
      </c:layout>
      <c:pie3D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545378892531993"/>
          <c:y val="0.10686818784560927"/>
          <c:w val="0.45195650646235669"/>
          <c:h val="0.63191017678097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20"/>
      <c:depthPercent val="7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701901258814195E-2"/>
          <c:y val="3.1698191310138339E-2"/>
          <c:w val="0.55811544030757454"/>
          <c:h val="0.63005675014317708"/>
        </c:manualLayout>
      </c:layout>
      <c:pie3D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545378892531993"/>
          <c:y val="0.10686818784560927"/>
          <c:w val="0.45195650646235669"/>
          <c:h val="0.63191017678097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20"/>
      <c:depthPercent val="7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701901258814195E-2"/>
          <c:y val="3.1698191310138339E-2"/>
          <c:w val="0.55811544030757454"/>
          <c:h val="0.63005675014317708"/>
        </c:manualLayout>
      </c:layout>
      <c:pie3D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545378892531993"/>
          <c:y val="0.10686818784560927"/>
          <c:w val="0.45195650646235669"/>
          <c:h val="0.63191017678097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20"/>
      <c:depthPercent val="7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701901258814195E-2"/>
          <c:y val="3.1698191310138339E-2"/>
          <c:w val="0.55811544030757454"/>
          <c:h val="0.63005675014317708"/>
        </c:manualLayout>
      </c:layout>
      <c:pie3D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545378892531993"/>
          <c:y val="0.10686818784560927"/>
          <c:w val="0.45195650646235669"/>
          <c:h val="0.63191017678097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20"/>
      <c:depthPercent val="7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701901258814195E-2"/>
          <c:y val="3.1698191310138339E-2"/>
          <c:w val="0.55811544030757454"/>
          <c:h val="0.63005675014317708"/>
        </c:manualLayout>
      </c:layout>
      <c:pie3D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545378892531993"/>
          <c:y val="0.10686818784560927"/>
          <c:w val="0.45195650646235669"/>
          <c:h val="0.63191017678097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20"/>
      <c:depthPercent val="7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701901258814195E-2"/>
          <c:y val="3.1698191310138339E-2"/>
          <c:w val="0.55811544030757454"/>
          <c:h val="0.63005675014317708"/>
        </c:manualLayout>
      </c:layout>
      <c:pie3D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545378892531993"/>
          <c:y val="0.10686818784560927"/>
          <c:w val="0.45195650646235669"/>
          <c:h val="0.63191017678097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20"/>
      <c:depthPercent val="7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701901258814195E-2"/>
          <c:y val="3.1698191310138339E-2"/>
          <c:w val="0.55811544030757454"/>
          <c:h val="0.63005675014317708"/>
        </c:manualLayout>
      </c:layout>
      <c:pie3D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545378892531993"/>
          <c:y val="0.10686818784560927"/>
          <c:w val="0.45195650646235669"/>
          <c:h val="0.63191017678097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20"/>
      <c:depthPercent val="7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701901258814195E-2"/>
          <c:y val="3.1698191310138339E-2"/>
          <c:w val="0.55811544030757454"/>
          <c:h val="0.63005675014317708"/>
        </c:manualLayout>
      </c:layout>
      <c:pie3D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545378892531993"/>
          <c:y val="0.10686818784560927"/>
          <c:w val="0.45195650646235669"/>
          <c:h val="0.63191017678097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20"/>
      <c:depthPercent val="7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701901258814195E-2"/>
          <c:y val="3.1698191310138339E-2"/>
          <c:w val="0.55811544030757454"/>
          <c:h val="0.63005675014317708"/>
        </c:manualLayout>
      </c:layout>
      <c:pie3D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545378892531993"/>
          <c:y val="0.10686818784560927"/>
          <c:w val="0.45195650646235669"/>
          <c:h val="0.63191017678097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20"/>
      <c:depthPercent val="7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701901258814195E-2"/>
          <c:y val="3.1698191310138339E-2"/>
          <c:w val="0.55811544030757454"/>
          <c:h val="0.63005675014317708"/>
        </c:manualLayout>
      </c:layout>
      <c:pie3D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545378892531993"/>
          <c:y val="0.10686818784560927"/>
          <c:w val="0.45195650646235669"/>
          <c:h val="0.63191017678097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20"/>
      <c:depthPercent val="7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701901258814195E-2"/>
          <c:y val="3.1698191310138339E-2"/>
          <c:w val="0.55811544030757454"/>
          <c:h val="0.63005675014317708"/>
        </c:manualLayout>
      </c:layout>
      <c:pie3D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545378892531993"/>
          <c:y val="0.10686818784560927"/>
          <c:w val="0.45195650646235669"/>
          <c:h val="0.63191017678097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20"/>
      <c:depthPercent val="7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701901258814195E-2"/>
          <c:y val="3.1698191310138339E-2"/>
          <c:w val="0.55811544030757454"/>
          <c:h val="0.63005675014317708"/>
        </c:manualLayout>
      </c:layout>
      <c:pie3D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545378892531993"/>
          <c:y val="0.10686818784560927"/>
          <c:w val="0.45195650646235669"/>
          <c:h val="0.63191017678097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20"/>
      <c:depthPercent val="7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701901258814195E-2"/>
          <c:y val="3.1698191310138339E-2"/>
          <c:w val="0.55811544030757454"/>
          <c:h val="0.63005675014317708"/>
        </c:manualLayout>
      </c:layout>
      <c:pie3D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545378892531993"/>
          <c:y val="0.10686818784560927"/>
          <c:w val="0.45195650646235669"/>
          <c:h val="0.63191017678097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20"/>
      <c:depthPercent val="7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701901258814195E-2"/>
          <c:y val="3.1698191310138339E-2"/>
          <c:w val="0.55811544030757454"/>
          <c:h val="0.63005675014317708"/>
        </c:manualLayout>
      </c:layout>
      <c:pie3D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545378892531993"/>
          <c:y val="0.10686818784560927"/>
          <c:w val="0.45195650646235669"/>
          <c:h val="0.63191017678097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20"/>
      <c:depthPercent val="7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701901258814195E-2"/>
          <c:y val="3.1698191310138339E-2"/>
          <c:w val="0.55811544030757454"/>
          <c:h val="0.63005675014317708"/>
        </c:manualLayout>
      </c:layout>
      <c:pie3D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545378892531993"/>
          <c:y val="0.10686818784560927"/>
          <c:w val="0.45195650646235669"/>
          <c:h val="0.63191017678097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1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1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1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14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15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16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0.22815</cdr:x>
      <cdr:y>0.33391</cdr:y>
    </cdr:from>
    <cdr:to>
      <cdr:x>0.43952</cdr:x>
      <cdr:y>0.62779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86964" y="103898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0.22815</cdr:x>
      <cdr:y>0.33391</cdr:y>
    </cdr:from>
    <cdr:to>
      <cdr:x>0.43952</cdr:x>
      <cdr:y>0.62779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86964" y="103898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0.22815</cdr:x>
      <cdr:y>0.33391</cdr:y>
    </cdr:from>
    <cdr:to>
      <cdr:x>0.43952</cdr:x>
      <cdr:y>0.62779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86964" y="103898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6"/>
            <a:ext cx="4436115" cy="356441"/>
          </a:xfrm>
          <a:prstGeom prst="rect">
            <a:avLst/>
          </a:prstGeom>
        </p:spPr>
        <p:txBody>
          <a:bodyPr vert="horz" lIns="95062" tIns="47531" rIns="95062" bIns="4753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796110" y="6"/>
            <a:ext cx="4436115" cy="356441"/>
          </a:xfrm>
          <a:prstGeom prst="rect">
            <a:avLst/>
          </a:prstGeom>
        </p:spPr>
        <p:txBody>
          <a:bodyPr vert="horz" lIns="95062" tIns="47531" rIns="95062" bIns="47531" rtlCol="0"/>
          <a:lstStyle>
            <a:lvl1pPr algn="r">
              <a:defRPr sz="1200"/>
            </a:lvl1pPr>
          </a:lstStyle>
          <a:p>
            <a:fld id="{A2C8D5CA-77C1-4F23-8C47-2B46A366C4C8}" type="datetimeFigureOut">
              <a:rPr lang="ru-RU" smtClean="0"/>
              <a:t>18.09.2016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742864"/>
            <a:ext cx="4436115" cy="356441"/>
          </a:xfrm>
          <a:prstGeom prst="rect">
            <a:avLst/>
          </a:prstGeom>
        </p:spPr>
        <p:txBody>
          <a:bodyPr vert="horz" lIns="95062" tIns="47531" rIns="95062" bIns="4753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796110" y="6742864"/>
            <a:ext cx="4436115" cy="356441"/>
          </a:xfrm>
          <a:prstGeom prst="rect">
            <a:avLst/>
          </a:prstGeom>
        </p:spPr>
        <p:txBody>
          <a:bodyPr vert="horz" lIns="95062" tIns="47531" rIns="95062" bIns="47531" rtlCol="0" anchor="b"/>
          <a:lstStyle>
            <a:lvl1pPr algn="r">
              <a:defRPr sz="1200"/>
            </a:lvl1pPr>
          </a:lstStyle>
          <a:p>
            <a:fld id="{2F300B9F-28F1-4014-83AA-560D03DBC49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121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4434451" cy="356458"/>
          </a:xfrm>
          <a:prstGeom prst="rect">
            <a:avLst/>
          </a:prstGeom>
        </p:spPr>
        <p:txBody>
          <a:bodyPr vert="horz" lIns="95062" tIns="47531" rIns="95062" bIns="4753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796872" y="2"/>
            <a:ext cx="4436096" cy="356458"/>
          </a:xfrm>
          <a:prstGeom prst="rect">
            <a:avLst/>
          </a:prstGeom>
        </p:spPr>
        <p:txBody>
          <a:bodyPr vert="horz" lIns="95062" tIns="47531" rIns="95062" bIns="47531" rtlCol="0"/>
          <a:lstStyle>
            <a:lvl1pPr algn="r">
              <a:defRPr sz="1200"/>
            </a:lvl1pPr>
          </a:lstStyle>
          <a:p>
            <a:fld id="{F720D764-F576-446B-B4E1-621EFED74743}" type="datetimeFigureOut">
              <a:rPr lang="ru-RU" smtClean="0"/>
              <a:t>18.09.2016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21075" y="887413"/>
            <a:ext cx="3192463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62" tIns="47531" rIns="95062" bIns="4753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23462" y="3417020"/>
            <a:ext cx="8187690" cy="2795287"/>
          </a:xfrm>
          <a:prstGeom prst="rect">
            <a:avLst/>
          </a:prstGeom>
        </p:spPr>
        <p:txBody>
          <a:bodyPr vert="horz" lIns="95062" tIns="47531" rIns="95062" bIns="4753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6742843"/>
            <a:ext cx="4434451" cy="356457"/>
          </a:xfrm>
          <a:prstGeom prst="rect">
            <a:avLst/>
          </a:prstGeom>
        </p:spPr>
        <p:txBody>
          <a:bodyPr vert="horz" lIns="95062" tIns="47531" rIns="95062" bIns="4753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796872" y="6742843"/>
            <a:ext cx="4436096" cy="356457"/>
          </a:xfrm>
          <a:prstGeom prst="rect">
            <a:avLst/>
          </a:prstGeom>
        </p:spPr>
        <p:txBody>
          <a:bodyPr vert="horz" lIns="95062" tIns="47531" rIns="95062" bIns="47531" rtlCol="0" anchor="b"/>
          <a:lstStyle>
            <a:lvl1pPr algn="r">
              <a:defRPr sz="1200"/>
            </a:lvl1pPr>
          </a:lstStyle>
          <a:p>
            <a:fld id="{CC870040-78C4-413C-B42B-8EDBCE1FAF5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490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настоящее время наметилась устойчивая тенденция развития индустрии красоты. Появление новых косметических составов, текстур – все это обуславливает высокую конкуренцию среди производителей косметики. К сожалению, для украинских производителей косметики потенциал некоторых из данных косметических активов не раскрыт.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Рассмотрим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свойства активов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перспективных компонентов широкого спектра косметических средств.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0040-78C4-413C-B42B-8EDBCE1FAF5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670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Подводя итог вышесказанному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косметическими средствами с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коэнзимом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Q10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могут быть </a:t>
            </a:r>
            <a:r>
              <a:rPr lang="en-US" baseline="0" dirty="0" smtClean="0"/>
              <a:t>anti-age </a:t>
            </a:r>
            <a:r>
              <a:rPr lang="ru-RU" baseline="0" dirty="0" smtClean="0"/>
              <a:t>косметика, крем для кожи склонной к сухости, крема, лосьоны и тоники для кожи с признаками фотостарения, для увядающей кожи, а также как компонент солнцезащитной косметики.   </a:t>
            </a:r>
            <a:endParaRPr lang="ru-RU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Процентный ввод для косметических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средств составляет всего 0,01 – 0,1%. 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упоминалось ранее, комбинируется </a:t>
            </a:r>
            <a:r>
              <a:rPr lang="ru-RU" sz="1200" dirty="0" smtClean="0">
                <a:latin typeface="Franklin Gothic Medium" panose="020B0603020102020204" pitchFamily="34" charset="0"/>
              </a:rPr>
              <a:t>с витамином Е, восстанавливая его активность.</a:t>
            </a:r>
            <a:endParaRPr lang="uk-UA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0040-78C4-413C-B42B-8EDBCE1FAF5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837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Жемчужный порошок - азиатский секрет красоты и здоровья, используемый на протяжении тысячелетий. Со временем появились новые технологии и теперь жемчуг можно выращивать в пресной воде. Драгоценное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азиатское сокровище стало доступным и нам. Получают жемчужный порошок размалыванием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пресноводного жемчуга. По качественному составу жемчужный порошок это 31% легкоусвояемого кальция и 56% белка. Но несмотря на простой состав его косметические свойства удивительны. Поговорим о них подробнее.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0040-78C4-413C-B42B-8EDBCE1FAF5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13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 из первых полезных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свойств жемчужного порошка – 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способность к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осветлению кожи.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Жемчужная пудра помогает предупредить пигментацию, снижая образование меланина. Также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ж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емчужная пудра замедляет старение и сглаживает морщины. Содержит протеины, которые помогают обновить кожные клетки. Жемчужная пудра защищает нас от солнца. В комбинации с обычными солнцезащитными компонентами, такими как диоксид титана, жемчужная пудра увеличивает эффективность и силу защитных средств, добавляя восстанавливающее и увлажняющее действие.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традиционной китайской медицине считается, что у порошка жемчуга есть охлаждающие и антибактериальные свойства, которые противодействуют воспалению и красноте. Жемчужная пудра снимает местное воспаление, облегчает локальную боль, ускоряет заживление небольших открытых ран. Идеален для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пудровых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косметических средств. Может использоваться как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праймер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или как финишное покрытие, помогает скрыть поры и тонкие морщинки.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0040-78C4-413C-B42B-8EDBCE1FAF5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570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Основываясь на сказанном выше, можно</a:t>
            </a:r>
            <a:r>
              <a:rPr lang="ru-RU" baseline="0" dirty="0" smtClean="0"/>
              <a:t> сделать заключение о косметически средствах с применением жемчужной пудры, а именно маски, скрабы, отбеливающие кремы, пудры. Также возможно использовать в составе зубных паст как мягкий абразивный агент, для отбеливания и укрепления зубов.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0040-78C4-413C-B42B-8EDBCE1FAF5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032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 в</a:t>
            </a:r>
            <a:r>
              <a:rPr lang="ru-RU" baseline="0" dirty="0" smtClean="0"/>
              <a:t> заключении рассмотрим последний из представляемых косметических активов – </a:t>
            </a:r>
            <a:r>
              <a:rPr lang="ru-RU" baseline="0" dirty="0" err="1" smtClean="0"/>
              <a:t>бромэлайн</a:t>
            </a:r>
            <a:r>
              <a:rPr lang="ru-RU" baseline="0" dirty="0" smtClean="0"/>
              <a:t>, но от этого не менее важного. </a:t>
            </a:r>
            <a:r>
              <a:rPr lang="ru-RU" baseline="0" dirty="0" err="1" smtClean="0"/>
              <a:t>Бромэлайн</a:t>
            </a:r>
            <a:r>
              <a:rPr lang="ru-RU" baseline="0" dirty="0" smtClean="0"/>
              <a:t> – </a:t>
            </a:r>
            <a:r>
              <a:rPr lang="ru-RU" sz="1200" dirty="0" smtClean="0">
                <a:latin typeface="Franklin Gothic Medium" panose="020B0603020102020204" pitchFamily="34" charset="0"/>
              </a:rPr>
              <a:t>растительный</a:t>
            </a:r>
            <a:r>
              <a:rPr lang="ru-RU" sz="1200" baseline="0" dirty="0" smtClean="0">
                <a:latin typeface="Franklin Gothic Medium" panose="020B0603020102020204" pitchFamily="34" charset="0"/>
              </a:rPr>
              <a:t> </a:t>
            </a:r>
            <a:r>
              <a:rPr lang="ru-RU" sz="1200" dirty="0" smtClean="0">
                <a:latin typeface="Franklin Gothic Medium" panose="020B0603020102020204" pitchFamily="34" charset="0"/>
              </a:rPr>
              <a:t>протеолитический фермент, получаемый из</a:t>
            </a:r>
            <a:r>
              <a:rPr lang="ru-RU" sz="1200" baseline="0" dirty="0" smtClean="0">
                <a:latin typeface="Franklin Gothic Medium" panose="020B0603020102020204" pitchFamily="34" charset="0"/>
              </a:rPr>
              <a:t> </a:t>
            </a:r>
            <a:r>
              <a:rPr lang="ru-RU" sz="1200" dirty="0" smtClean="0">
                <a:latin typeface="Franklin Gothic Medium" panose="020B0603020102020204" pitchFamily="34" charset="0"/>
              </a:rPr>
              <a:t>ананаса.</a:t>
            </a:r>
            <a:r>
              <a:rPr lang="ru-RU" sz="1200" baseline="0" dirty="0" smtClean="0">
                <a:latin typeface="Franklin Gothic Medium" panose="020B0603020102020204" pitchFamily="34" charset="0"/>
              </a:rPr>
              <a:t> 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Фермент,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который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принадлежит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классу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природных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растительных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протеаз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получают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стержней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полностью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зрелых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плодов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бромелайн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извлекают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стебля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листьев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кожуры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плодов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чего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неочищенный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экстракт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подвергают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процессу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рафинирования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сублимационной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сушки,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получая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выходе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dirty="0" smtClean="0">
                <a:latin typeface="Franklin Gothic Medium" panose="020B0603020102020204" pitchFamily="34" charset="0"/>
              </a:rPr>
              <a:t>светло-желтый порошок с характерным запахом ананаса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>
                <a:latin typeface="Franklin Gothic Medium" panose="020B0603020102020204" pitchFamily="34" charset="0"/>
              </a:rPr>
              <a:t>На слайде представлена трехмерная модель структуры </a:t>
            </a:r>
            <a:r>
              <a:rPr lang="ru-RU" sz="1200" baseline="0" dirty="0" err="1" smtClean="0">
                <a:latin typeface="Franklin Gothic Medium" panose="020B0603020102020204" pitchFamily="34" charset="0"/>
              </a:rPr>
              <a:t>бромэлайна</a:t>
            </a:r>
            <a:r>
              <a:rPr lang="ru-RU" sz="1200" baseline="0" dirty="0" smtClean="0">
                <a:latin typeface="Franklin Gothic Medium" panose="020B0603020102020204" pitchFamily="34" charset="0"/>
              </a:rPr>
              <a:t>. Ввиду своего белкового происхождения </a:t>
            </a:r>
            <a:r>
              <a:rPr lang="ru-RU" sz="1200" baseline="0" dirty="0" err="1" smtClean="0">
                <a:latin typeface="Franklin Gothic Medium" panose="020B0603020102020204" pitchFamily="34" charset="0"/>
              </a:rPr>
              <a:t>бромэлайн</a:t>
            </a:r>
            <a:r>
              <a:rPr lang="ru-RU" sz="1200" baseline="0" dirty="0" smtClean="0">
                <a:latin typeface="Franklin Gothic Medium" panose="020B0603020102020204" pitchFamily="34" charset="0"/>
              </a:rPr>
              <a:t> обладает уникальными косметическими свойствами, которые не представлены другими  косметическими активами. Рассмотрим эти свойства более подробно.</a:t>
            </a:r>
            <a:endParaRPr lang="ru-RU" sz="1200" dirty="0" smtClean="0">
              <a:latin typeface="Franklin Gothic Medium" panose="020B06030201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0040-78C4-413C-B42B-8EDBCE1FAF5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902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Бромелайн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проявляет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протеолитический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эффект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таким образом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вызывает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поверхностное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отшелушивание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клеток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рогового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слоя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делает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его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идеальным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кандидатом в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активные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ингредиенты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деликатных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пилингов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Параллельно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этот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компонент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дает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мягкий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увлажняющий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антибактериальный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эффект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Первый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проявляется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счет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того,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применение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бромелайна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способствуют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лучшему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всасыванию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последующих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продуктов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уходу за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кожей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второй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за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счет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протеолитической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активности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бромелайн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расщепляет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только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омертвевшие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клетки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поверхности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эпидермиса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но и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патогенные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микроорганизмы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которые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могут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там находиться.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Отдельно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стоит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отметить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преимущество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бромэлайна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</a:t>
            </a: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категории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мягкого</a:t>
            </a: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ферментативного </a:t>
            </a:r>
            <a:r>
              <a:rPr lang="uk-UA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эксфолианта</a:t>
            </a: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перед </a:t>
            </a:r>
            <a:r>
              <a:rPr lang="uk-UA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папаином</a:t>
            </a: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uk-UA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проеолитический</a:t>
            </a: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фермент, </a:t>
            </a:r>
            <a:r>
              <a:rPr lang="uk-UA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получаемый</a:t>
            </a: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</a:t>
            </a: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плодов</a:t>
            </a: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папаи</a:t>
            </a: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Вопрос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аллергической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реакции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папаин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последнее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время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обсуждается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все шире, и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оптимальную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альтернативу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этому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ферменту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предлагают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бромелайн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То</a:t>
            </a: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</a:t>
            </a: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дает</a:t>
            </a: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возможность</a:t>
            </a: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использовать</a:t>
            </a: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его для </a:t>
            </a:r>
            <a:r>
              <a:rPr lang="uk-UA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чувствительной</a:t>
            </a: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кожи</a:t>
            </a: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0040-78C4-413C-B42B-8EDBCE1FAF5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106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чаще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всего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используется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концентрациях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0.2-1,0% в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профессиональных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средствах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уходу за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кожей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пилингах (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порошковых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муссах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кремах и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активных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концентратах (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сыворотках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В составе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профессиональной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косметики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бромелайн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встретить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различных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вариантах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формулах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кремов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его часто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заключают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микросферы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обеспечить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защиту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деградации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пилингах концентрация бромелайна может повышаться на порядок.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0040-78C4-413C-B42B-8EDBCE1FAF5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292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0040-78C4-413C-B42B-8EDBCE1FAF5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34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Феруловая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кислота является одним из самых мощных природных антиоксидантов. Название этого ингредиента в переводе с древнегреческого означает "тот, который не вянет". И действительно,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введение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феруловой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кислоты в состав косметического продукта помогает защитить кожу от вредного воздействия окружающей среды. </a:t>
            </a:r>
            <a:r>
              <a:rPr lang="ru-RU" baseline="0" dirty="0" smtClean="0"/>
              <a:t>Стоит отметить, что на украинском рынке косметики средства, содержащие </a:t>
            </a:r>
            <a:r>
              <a:rPr lang="ru-RU" baseline="0" dirty="0" err="1" smtClean="0"/>
              <a:t>феруловую</a:t>
            </a:r>
            <a:r>
              <a:rPr lang="ru-RU" baseline="0" dirty="0" smtClean="0"/>
              <a:t> кислоту, представлены недостаточно широко. Ее потенциал раскрыт не полностью. Отметим основные косметические свойства.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0040-78C4-413C-B42B-8EDBCE1FAF5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287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err="1" smtClean="0"/>
              <a:t>Феруловая</a:t>
            </a:r>
            <a:r>
              <a:rPr lang="ru-RU" baseline="0" dirty="0" smtClean="0"/>
              <a:t> кислота обладает антиоксидантной активностью ввиду своего строения,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благодаря наличию двойной связи в остатке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пропеновой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кислоты и гидроксильной группы в ароматическом ядре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легко вступает в свободно-радикальные реакции. Таким образом,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еруловая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кислота может быть использована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составе косметики в качестве антиоксиданта прямого действия (</a:t>
            </a:r>
            <a:r>
              <a:rPr lang="ru-RU" sz="1200" dirty="0" smtClean="0"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нейтрализует свободные радикалы – супероксид анион радикал, гидроксильный радикал, окись азота)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как вещество, поглощающее ультрафиолетовые волны (в сочетании с другими физическими или химическими фильтрами). Некоторые исследования продемонстрировали, что воздействие ультрафиолетового света на самом деле только увеличивает антиоксидантную активность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феруловой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кислоты.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исследования показывают, что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феруловая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кислота может быть введена в косметический продукт для стабилизации аскорбиновой кислоты (витамина С)  и токоферол ацетата (витамина Е) ввиду их быстрой деградации и легкого окисления.</a:t>
            </a:r>
          </a:p>
          <a:p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Стоит также отметить, что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феруловая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кислота может выступать как ингибитор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тирозиназы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(фермента катализирующего процесс синтеза меланина), а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соответствено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может быть  использована как отбеливающее средство. Имеются данные о возможности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применения в качестве противомикробного агента.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Подводя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итоги 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 сказать что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косметические средства 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феруловой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кислотой особенно рекомендуются для ухода за зрелой кожей, с признаками фотостарения, сухой, увядающей и обезвоженной кожей, а также кожей с гиперпигментацией.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0040-78C4-413C-B42B-8EDBCE1FAF5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798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Исходя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из сказанного выше, к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осметическими средствами с </a:t>
            </a:r>
            <a:r>
              <a:rPr lang="ru-RU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феруловой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кислотой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могут быть: </a:t>
            </a:r>
            <a:r>
              <a:rPr lang="uk-U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дневные крема, лосьоны для лица, шеи области декольте,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средства против старения кожи,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увлажняющие крема,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тоники,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сыворотки для лица и шеи,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молочко для лица и тела, отбеливающие </a:t>
            </a:r>
            <a:r>
              <a:rPr lang="ru-RU" sz="14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средства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солнцезащитные кремы,</a:t>
            </a:r>
            <a:r>
              <a:rPr lang="uk-U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пилинги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средства для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очищения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кожи и для снятия макияжа.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Процентный ввод:</a:t>
            </a:r>
            <a:r>
              <a:rPr lang="uk-U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косметические средства - 0,5%-1%, в </a:t>
            </a:r>
            <a:r>
              <a:rPr lang="ru-RU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пилингах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- 8%-12%. </a:t>
            </a:r>
            <a:endParaRPr lang="uk-UA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достижения стабильности </a:t>
            </a:r>
            <a:r>
              <a:rPr lang="ru-RU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феруловой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кислоты, предпочтительно, оптимизировать рН косметического средства в пределах от 3 до 4,5, наиболее предпочтительно от 3 до 4.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Синергия: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комбинируется с витаминами A, С и Е, усиливая их антиоксидантное действие.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uk-UA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0040-78C4-413C-B42B-8EDBCE1FAF5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84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Липоевая</a:t>
            </a:r>
            <a:r>
              <a:rPr lang="ru-RU" dirty="0" smtClean="0"/>
              <a:t> кислота</a:t>
            </a:r>
            <a:r>
              <a:rPr lang="ru-RU" baseline="0" dirty="0" smtClean="0"/>
              <a:t> – один из мощнейших антиоксидантов. И хотя </a:t>
            </a:r>
            <a:r>
              <a:rPr lang="ru-RU" baseline="0" dirty="0" err="1" smtClean="0"/>
              <a:t>липоевая</a:t>
            </a:r>
            <a:r>
              <a:rPr lang="ru-RU" baseline="0" dirty="0" smtClean="0"/>
              <a:t> кислота синтезируется организмом для протекания каскада биохимических реакций, введение ее в состав косметического средства показывает хорошие результаты в решении многих эстетических задач. </a:t>
            </a:r>
            <a:r>
              <a:rPr lang="ru-RU" baseline="0" dirty="0" err="1" smtClean="0"/>
              <a:t>Липоевая</a:t>
            </a:r>
            <a:r>
              <a:rPr lang="ru-RU" baseline="0" dirty="0" smtClean="0"/>
              <a:t> кислота является универсальным антиоксидантом, поскольку активна в отношении широкого спектра свободных радикалов. Помимо того, </a:t>
            </a:r>
            <a:r>
              <a:rPr lang="ru-RU" baseline="0" dirty="0" err="1" smtClean="0"/>
              <a:t>антирадикальная</a:t>
            </a:r>
            <a:r>
              <a:rPr lang="ru-RU" baseline="0" dirty="0" smtClean="0"/>
              <a:t> активность может проявляться как в водной, так и в липидной среде. </a:t>
            </a:r>
          </a:p>
          <a:p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0040-78C4-413C-B42B-8EDBCE1FAF5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591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Помимо выше сказанного, данный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косметический актив обладает рядом полезных косметических свойств. Альфа-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липоевая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кислота противостоит процессу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гликации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т.е. «склеивания» волокон коллагена с глюкозой, усиливающегося с возрастом. Введение АЛК в состав косметического средства способствует не только замедлению процесса склеивания, но и может обратить его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всппять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Также альфа-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липоевая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кислота обладает защитным действием, при этом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чувствительная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кожа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переносит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альфа-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липоевую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кислоту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гораздо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лучше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чем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витамин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С, ретинол и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гликолевую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кислоту,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даже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высоких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дозировках.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того, альфа-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липоевая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кислота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усиливает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положительное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действие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таких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антиоксидантов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витамины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и Е,</a:t>
            </a: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фактически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защищаят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эти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витамины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организме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помогая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подавлять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свободные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радикалы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0040-78C4-413C-B42B-8EDBCE1FAF5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102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Подводя</a:t>
            </a:r>
            <a:r>
              <a:rPr lang="uk-U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итог</a:t>
            </a:r>
            <a:r>
              <a:rPr lang="uk-U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uk-UA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стоит</a:t>
            </a:r>
            <a:r>
              <a:rPr lang="uk-U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отметить</a:t>
            </a:r>
            <a:r>
              <a:rPr lang="uk-U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применение</a:t>
            </a:r>
            <a:r>
              <a:rPr lang="uk-U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АЛК в </a:t>
            </a:r>
            <a:r>
              <a:rPr lang="uk-UA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косметических</a:t>
            </a:r>
            <a:r>
              <a:rPr lang="uk-U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средствах</a:t>
            </a:r>
            <a:r>
              <a:rPr lang="uk-U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</a:t>
            </a:r>
            <a:r>
              <a:rPr lang="uk-UA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именно</a:t>
            </a:r>
            <a:r>
              <a:rPr lang="uk-U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омолаживающих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сыворотках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кремах, маслах для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лица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тела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масках и кремах для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лечения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проблемной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кожи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акне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ежедневных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увлажняющих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антиоксидантных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кремах для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всех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типов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кожи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омолаживающих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кремах для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области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вокруг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глаз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солнцезащитной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косметике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успокаивающих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восстанавливающих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кремах и масках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солнца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uk-UA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Процентный</a:t>
            </a:r>
            <a:r>
              <a:rPr lang="uk-U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ввод</a:t>
            </a:r>
            <a:r>
              <a:rPr lang="uk-U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uk-UA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косметические</a:t>
            </a:r>
            <a:r>
              <a:rPr lang="uk-U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средства</a:t>
            </a:r>
            <a:r>
              <a:rPr lang="uk-U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составляет</a:t>
            </a:r>
            <a:r>
              <a:rPr lang="uk-U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0,2 – 1%.  </a:t>
            </a:r>
            <a:r>
              <a:rPr lang="uk-UA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Однако</a:t>
            </a:r>
            <a:r>
              <a:rPr lang="uk-U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некоторые</a:t>
            </a:r>
            <a:r>
              <a:rPr lang="uk-U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исочники</a:t>
            </a:r>
            <a:r>
              <a:rPr lang="uk-U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указывают</a:t>
            </a:r>
            <a:r>
              <a:rPr lang="uk-U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возможность</a:t>
            </a:r>
            <a:r>
              <a:rPr lang="uk-U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использования</a:t>
            </a:r>
            <a:r>
              <a:rPr lang="uk-U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косметических</a:t>
            </a:r>
            <a:r>
              <a:rPr lang="uk-U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средств</a:t>
            </a:r>
            <a:r>
              <a:rPr lang="uk-U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</a:t>
            </a:r>
            <a:r>
              <a:rPr lang="uk-UA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зрелой</a:t>
            </a:r>
            <a:r>
              <a:rPr lang="uk-U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кожи</a:t>
            </a:r>
            <a:r>
              <a:rPr lang="uk-U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</a:t>
            </a:r>
            <a:r>
              <a:rPr lang="uk-UA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процентным</a:t>
            </a:r>
            <a:r>
              <a:rPr lang="uk-U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вводом до 5%.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sz="1200" b="1" dirty="0" smtClean="0">
                <a:latin typeface="+mn-lt"/>
              </a:rPr>
              <a:t>Синергия: </a:t>
            </a:r>
            <a:r>
              <a:rPr lang="ru-RU" sz="1200" dirty="0" smtClean="0">
                <a:latin typeface="+mn-lt"/>
              </a:rPr>
              <a:t>комбинируется с витаминами С и Е, усиливая их активность.</a:t>
            </a:r>
            <a:endParaRPr lang="uk-UA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0040-78C4-413C-B42B-8EDBCE1FAF5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05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Рассмотрим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следующий косметический актив –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коэнзим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Q10.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Источник его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получения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водоросли, которые добываются в Японском море. В результате их высушивания, выпаривания и измельчения, получается крупнозернистый порошок оранжевого цвета, без запаха, который на свету окисляется и темнеет. </a:t>
            </a:r>
            <a:endParaRPr lang="ru-RU" dirty="0" smtClean="0"/>
          </a:p>
          <a:p>
            <a:r>
              <a:rPr lang="ru-RU" dirty="0" smtClean="0"/>
              <a:t>На сегодняшний</a:t>
            </a:r>
            <a:r>
              <a:rPr lang="ru-RU" baseline="0" dirty="0" smtClean="0"/>
              <a:t> день </a:t>
            </a:r>
            <a:r>
              <a:rPr lang="ru-RU" baseline="0" dirty="0" err="1" smtClean="0"/>
              <a:t>коэнзим</a:t>
            </a:r>
            <a:r>
              <a:rPr lang="ru-RU" baseline="0" dirty="0" smtClean="0"/>
              <a:t> </a:t>
            </a:r>
            <a:r>
              <a:rPr lang="en-US" baseline="0" dirty="0" smtClean="0"/>
              <a:t>Q10</a:t>
            </a:r>
            <a:r>
              <a:rPr lang="ru-RU" baseline="0" dirty="0" smtClean="0"/>
              <a:t> считается перспективным компонентом</a:t>
            </a:r>
            <a:r>
              <a:rPr lang="en-US" baseline="0" dirty="0" smtClean="0"/>
              <a:t> </a:t>
            </a:r>
            <a:r>
              <a:rPr lang="ru-RU" baseline="0" dirty="0" smtClean="0"/>
              <a:t>в </a:t>
            </a:r>
            <a:r>
              <a:rPr lang="en-US" baseline="0" dirty="0" smtClean="0"/>
              <a:t>anti-age </a:t>
            </a:r>
            <a:r>
              <a:rPr lang="ru-RU" baseline="0" dirty="0" smtClean="0"/>
              <a:t>косметике. И это действительно так, поскольку </a:t>
            </a:r>
            <a:r>
              <a:rPr lang="ru-RU" baseline="0" dirty="0" err="1" smtClean="0"/>
              <a:t>убихинон</a:t>
            </a:r>
            <a:r>
              <a:rPr lang="ru-RU" baseline="0" dirty="0" smtClean="0"/>
              <a:t> обладает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сильной антиоксидантной активностью и способностью влиять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окислительно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-восстановительные реакции в клетка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х, защищая таким образом кожу от воздействия свободных радикалов. Однако стоит отметить и другие полезные свойства данного актива.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0040-78C4-413C-B42B-8EDBCE1FAF5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346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Одни из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последних исследований в области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дерматологии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показывают, что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коэнзим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Q10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может выступать в качестве эффективного химического УФ-фильтра (</a:t>
            </a:r>
            <a:r>
              <a:rPr lang="uk-UA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Biofactors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Volume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32, 2008,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pages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237–243;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November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2005,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pages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179–185;</a:t>
            </a:r>
            <a:r>
              <a:rPr lang="uk-U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 </a:t>
            </a:r>
            <a:r>
              <a:rPr lang="uk-UA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uk-U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Cosmetic</a:t>
            </a:r>
            <a:r>
              <a:rPr lang="uk-U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Dermatology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March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2006,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pages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30–38)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При этом показано его способность восстанавливать кожу после повреждения УФ-лучами.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уже </a:t>
            </a:r>
            <a:r>
              <a:rPr lang="uk-UA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было</a:t>
            </a: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сказано, 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вещества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имеется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сильная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антиоксидантная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активность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способность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влиять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окислительно-восстановительные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реакции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клетках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Кроме того, 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препарат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способен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восстанавливать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активность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витамина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Е в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отношении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борьбы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свободными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радикалами.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являясь участником синтеза коллагена, при введении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коэнзима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Q10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состав косметического средства способствует повышению упругости кожи и разглаживанию мелких морщин. 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Имеются данные о способности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коэнзима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Q10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удерживать в клетках кожи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гиалуроновую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кислоту, отвечающую за увлажнение кожи.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0040-78C4-413C-B42B-8EDBCE1FAF5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486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62DF-2F23-4829-A248-BD148471767A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0B-3793-479D-A10B-031CF59D34E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74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62DF-2F23-4829-A248-BD148471767A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0B-3793-479D-A10B-031CF59D34E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031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62DF-2F23-4829-A248-BD148471767A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0B-3793-479D-A10B-031CF59D34E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9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62DF-2F23-4829-A248-BD148471767A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0B-3793-479D-A10B-031CF59D34E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71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62DF-2F23-4829-A248-BD148471767A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0B-3793-479D-A10B-031CF59D34E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68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62DF-2F23-4829-A248-BD148471767A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0B-3793-479D-A10B-031CF59D34E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610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62DF-2F23-4829-A248-BD148471767A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0B-3793-479D-A10B-031CF59D34E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954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62DF-2F23-4829-A248-BD148471767A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0B-3793-479D-A10B-031CF59D34E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430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62DF-2F23-4829-A248-BD148471767A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0B-3793-479D-A10B-031CF59D34E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28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62DF-2F23-4829-A248-BD148471767A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0B-3793-479D-A10B-031CF59D34E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785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62DF-2F23-4829-A248-BD148471767A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0B-3793-479D-A10B-031CF59D34E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12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B62DF-2F23-4829-A248-BD148471767A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B700B-3793-479D-A10B-031CF59D34E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26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chart" Target="../charts/chart9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chart" Target="../charts/chart11.xml"/><Relationship Id="rId10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chart" Target="../charts/chart1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chart" Target="../charts/chart1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33.png"/><Relationship Id="rId5" Type="http://schemas.openxmlformats.org/officeDocument/2006/relationships/chart" Target="../charts/chart14.xml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chart" Target="../charts/chart15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chart" Target="../charts/chart2.xml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chart" Target="../charts/chart3.xml"/><Relationship Id="rId10" Type="http://schemas.openxmlformats.org/officeDocument/2006/relationships/image" Target="../media/image14.jpe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chart" Target="../charts/chart5.xml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chart" Target="../charts/char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chart" Target="../charts/chart8.xml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05"/>
          <a:stretch/>
        </p:blipFill>
        <p:spPr>
          <a:xfrm>
            <a:off x="0" y="0"/>
            <a:ext cx="9144000" cy="428556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0882" y="6037118"/>
            <a:ext cx="852054" cy="8208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64145" y="1828799"/>
            <a:ext cx="72542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Косметические активы: новые </a:t>
            </a:r>
          </a:p>
          <a:p>
            <a:pPr algn="ctr"/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перспективы их применения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Batang" panose="02030600000101010101" pitchFamily="18" charset="-127"/>
              <a:cs typeface="Segoe UI" panose="020B0502040204020203" pitchFamily="34" charset="0"/>
            </a:endParaRPr>
          </a:p>
        </p:txBody>
      </p:sp>
      <p:pic>
        <p:nvPicPr>
          <p:cNvPr id="7" name="Picture 2" descr="https://wallpaperscraft.com/image/orange_leaves_water_liquid_71376_3840x1200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png;base64,iVBORw0KGgoAAAANSUhEUgAAAOEAAADhCAMAAAAJbSJIAAAAk1BMVEX/////pQD/ogD/owD///z/oAD/4br/qgD/sz3/rCf/3q3/pgD/qAD/4rf//vr/+/H/0qD/+e3/4rL/9+f/26H/7Mv/79P/8tr/3qf/sSn/9OD/wnb/2Zn/0Y7/z4H/+On/vlT/wFn/ynT/6MH/t0H/tjj/rRj/xmn/zn//u0r/1pP/wmD/573/yG7/si//z4D/2apBcvy1AAAM1UlEQVR4nO1de5+yKBROkLfd0dE30y5u09jN7u1+/0+3WpMglgLiYXp/8/ybBo/AuXE49Ho/0IfRP3eMTHelI/wi6Abyy3RXOsIvYt3ww/Bl8cPw9fHD8PXxw/D18ZIMR7HEwy/I8HOJ1r7444oMI2NWrB26CJO5+AtqDMcuOo6lO6cD4zXBWW9xJPyGEkMvQRZCy6FCD1ti4qJrb/FGeJ4qMZxcmyH9g8Ry0IIZwvfuCs9TFYZ+emsHk4v4ZNGC2b23FrZEm1ZhOC/aITO1nqrC2+OCoqg8VWA4du/N4BR6mkZOQZF8iL2iwPCM7o0g4CHMsKPzFItpLHmGkVUM4XSg3lVF3GVA3vzeE3lDmqG9NzmEvV5QMBRsX5phUBDEU+hVeMWRdqAvYnXIMvSmdKmH7bqqiLhf9AAtBJ6XZchopKnQMtCPWTGIFpk0Py7JcEgXOnpr21VFeGsqbNJmy1GS4ZwugrWhIcykOaafedn4tBxDquwt/N6+q6pY0nmKT00PyzHc0lWY2Bq6qogBFXfNToYUw4jqIrzS0ldFMEqx0cmQYsgoexE53SEYpdhkvMkwZJS9ZXgvjlWKDcabBEN/Q//1rK2vimCUIqq3PCQYhpLmUqewWaVYG1wUZzhglL1EqKsrjKiniI51D4ozpJ69iCXRPebMPA1qnhNmGDPf7KC1q4rwGaVYF2t4L/bxG2yUMxH6P0AERY9qleIweL8hqJ95I4t6TQIGPQgYpei01l724juY3BxYR2fR1ohcMfZao60LhpCJaNQJGwEwLln7r6UPdsKEVNrNrAkVMw5wmLsW1JsjSSuGTAjPvL1WwuH26TE+t5PvIR1C9zsoewrvgvP9k37LVdg7YfktHyBE2fg5y/aR6dH6tq1lKERahx3ea5EM3uSSc8QdxteGakrbG+uS7f4hJWTfoaY4YhObyiX4k32Hnv07wcT90LnVYw+jt/nyuN+vc+z3i+N5d3iLYkMm2XW3AJM01NO+F0926xSTzK/ABXL/gmD3sg0jneLECz5FHvvaLcBo3T4O60XztZtTsx4hZ+pclmLdEkCwJonAY5+FTYFbykY72k2fsqM0EeofTxpGMtpnElhkj4oGEDKzCZ+Vw0DDcINJA7uCJEnnLeNN8fb6KbHbmIbGBBCubbtzpTk0XqZIjF7R0HGlrh4y9fJl+ddHinIsCd90OpMWOeOzK8Xv1hDeq0bvgw1tDjW5lOOE7xsm00Dq68ZnLM3vqyWlhT9K2NXQ7LzZb5X5hXEi3rJ/6Kvxy4EsaVvjc+ei0n8IhHY+dw7iW3a2gomkq406P+u6KKR27L3JlG+PrAXeG1WnaiZyBKwcf2m14XdrKRHPyl2tqx1diL1+qr5K+rMmrRVNBfVDLZArOIzjI69sMdoIx678MOV7m70e1K1i7+Bo4HdtaCtgAQzm/cpiksvRfLAca60cb9tqBZa7umkyAOzqAsw+jEzWeY7xotJnjJ9lJH+u+e/RBtitn22PFuBGRZ1Wl2O2SnaPrJzRVCfBPJJYI/Tj6gJU9oUeLscHAn2Vapuh92asZ7ly/kd1ATo7dZ99MHd4jtUAQ6BJxpQo4scba0F1AZKkXUAgPlvlb1bZTXhvcpHUKD7Kex7tq3Pq0n53I0pYCpXsj5XbBcF8ovJr0Z5X5DtJG9W0COz3Df10/AmLSPsaLFpyuIhixA8gwktZDfEMXiFyCLebMO6MYE6xPAH9clsY6YnQfmFwuDodOC0ri+G0O4K5XiyrXya1JV+AbbcQeMRLB2FcXhteolcPViiWjzp4NJOIpF0coxmf+b2zebcEK1mdpy+GCJ11LUAOo/IcDTrRE2WKZZ2xzT9p5pMDJbsNO5Qyd3A7wXEfY7QG298/dj1HrxTLCRkhmYZg+26T7kcwBzdPA7jTMxBzNIe59MQlxBzN0Rzm7QZR66iTMLBu1S6GPdQQ5oaUia3GE2numTaYyOCz92BzNAO+wCdmrCAJdpuZ8QQLuFV4ZSh+KF4Tog4iM7UAP74GpgvvwHtYggMgc4Zh6HTkLT3BBFJV3CB6Jl4TQFXFDfgCqfWH0HLmShEyYziEn6RCp1T14WhgCDOVCDdN4SXplaED5yYCW2x3ACr9DxPLEDR3PzEzhnD6wu80kF/DsP2ZKkFEjhGC2TSFOrYemFmGgKWiDAkaQFEDEul+BDUP6rfTb4ZTmh5rM4KGD7mN30Qw7v0muBmlBeAZEqW5MGVzSmZEBL97v0WmXGnnYNA3xdDCrN0WinRDiWFswnW6gUgzRCoMx8YIWmQEw9CUKM0YrkAYjkypw4xh8McznKgwFNIWhxdm+N/lr2ZcJt+Qoag+7NkiYP7YqKRh12H8LgKVyEdsUFvAZJkMO0q2FGEI4wL7RiJtV2CYvQuDljdUlQUDmxZfDKESFsD3DguGUHuIsz8+irEyNYZgtXZjUy4wWBFMJhUZlmAfbKN7a2aa4jVY2aiJGYaAW6QjM5EawLwo38hCBFyGhnQ+aMFkIxoRtAymiR1EbIFme5/hBxGLVBLQhwh+DIGvR7DB95+wq6sUkSBC6GkKmhGV4xM4lAGXpVDgA3YQDZSej4EHEcRxKleQ20F6+rjLGoN3+B/lEgCfkGFTiFDw6UKwW1rtgEknqPsQ1HCZH4dFJdsXznTjBOm/c/1h08lXObTyQW6gA5a8LgyQ9mPco/W9lAHul85vAp2bKd8ekKeC6Ctcef1HthYF2bE/jWGETfn04U2GY1Jf0kkCuYRhGivXOACJDZdPkBYRFIyUa/Sx+Cq4SMEVaAY4ZYn7JbnCJNVhvGhrynkzlxskxFWz7t6y4Yp/nErtIdyuskLEV7vJPhr/h11UFyoBlQ4D2Xy9LdL/UPaq/Eq1G5Q+COcdul2KqFyHw39QDXCqKFZPfP08jM8Pj/pvu6RYvZxzUi1cScQL7VEMz9z/PK/X12X9lke1Bvy5yzeIkURxzhuClJcwzsdTK8LvjOKTunSjSrm2vCyoTCQuPlYGsLZ+uK+13B7TrPWs0MBqU6345c6FLbmQkzAYpQ2n4f1NFxRxXSWFB2UTSV+s5km84CWMtW005YcdjGJtXcFb5b2qyBGoBxym3ACSqYig0k8R95varVTKE6kHHCfcACLnX7HZ7Sd6lQbqC0jHUVIVObi2xGfAyWGpckxLnSWj0Fq1Vm42KM9LkNucHZ3ZMDLxn4m2BAaxIrRXeOEDkfO8nE1p0yyzYSSDBSMtZYRzGTOT+LKDD7fcLK47Ek23lDIbRv7otNe+FPS1ZUmfaHgu6beyl84/e3faUf+gZM6eKnNGFtkyko/BjBZUCHCRFh63WgnPqwU3YlCtvymDBuvpOU5FpfSmXbhM2GCStrm7Y7RXHkZMLnIl/Bnci3M21tWPXSJh4D3Gaq+kODDeTNrE7m9WTtPtkb3eW+vYR17QNbEkBzK//KF18CxeOkTguj0tWyB2dKwUWK7jR9ztSkdwcKRhfIQRHy5i91xkT21msMVndMGL5hur/iodjJG1mUff5yJHaXjRbJFi8ohmftgIpckh+i5XjdbDrjHwPqNwu+lb3Gkd5E6Tw+r5a15o/LbqEuZOg40wiEerYBLOrpgEp2g8rBs7O5gK3U4FhlUmLhxtlbW/NKqBInTPkWdjYsn7M54j3l4N+O9yn3OOyf2qtouG3SCvCMB8n2s66XY36rdPzYoLD8xAltAT0OQhVOeaiYLe/PZdbjymO2x8jXg1MOWJDdWe5bHUO4TszvL3uE+W3vUucDWfEPwLLZ4PW0rwMei+jDbZFzD3Ops3yWllM405rjSsiba6/lMVzF3vRF8uPVtIG+o01zPQvKjqdi2P8OMLzZ+CSi+uqj44BjS3DTWVqfIud78ibfxfJscDwWaw86DKvrketf3XPdfn7+Y/pgkQDfHPjsEczSeNnoAUQybxkUDnsLOg97IKLBcphqzGcCBLs5bBnNITSOKVY8hshBk0T2mOGUqan5ZjyGoMY+bpqtBZ2BKYSJIMWY1hoKp+DubuACHLQ5Yhc2TckHka0G8s5KrKMmQ1BlRBjBI8qpTFTG5phkyJEWLCPGW8ODGTW5ohO0tEFrpmMEe7BE1ueYY29czwHtw8pReuiTri8gzZOyYQ9D0sTJq+aNsKDFmNAR09Pcu7NyoMzWkMGpyxkGiCrgrDksYADWgkjNEo+o4SQ0ZjABYsLwVnsHBcWolhL6BNAfoY3l7FeVNjaNPDVYCO4qpIQpCpxqHGkLpoJAXcxgjuV+fK1KpQZHg/yoXOoOpi8HHlKOXWqDLMb9NQO1PRDp950iORcU1VGfYCIpqkrhl+OE1knldm2Js/P+zRNaTiJ+oMXwU/DF8fPwxfHz8MXx8/DF8fPwxfH38+Q+/v+z6+Y7orXcErANnq/88n5+ygNewN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21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"/>
          <a:stretch/>
        </p:blipFill>
        <p:spPr>
          <a:xfrm>
            <a:off x="22617" y="-8825"/>
            <a:ext cx="9144001" cy="703757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0882" y="6037118"/>
            <a:ext cx="852054" cy="8208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static.wixstatic.com/media/1af5dc_90982ccd87d1464d8a164687b9ef8dcc.png_srz_789_155_85_22_0.50_1.20_0.00_png_sr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20"/>
          <a:stretch/>
        </p:blipFill>
        <p:spPr bwMode="auto">
          <a:xfrm>
            <a:off x="0" y="5621482"/>
            <a:ext cx="9111683" cy="123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071388506"/>
              </p:ext>
            </p:extLst>
          </p:nvPr>
        </p:nvGraphicFramePr>
        <p:xfrm>
          <a:off x="5626487" y="2368920"/>
          <a:ext cx="4325976" cy="3111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6993" y="1283940"/>
            <a:ext cx="8010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Franklin Gothic Medium" panose="020B0603020102020204" pitchFamily="34" charset="0"/>
              </a:rPr>
              <a:t>Косметические средства с </a:t>
            </a:r>
            <a:r>
              <a:rPr lang="ru-RU" sz="3200" dirty="0" err="1" smtClean="0">
                <a:latin typeface="Franklin Gothic Medium" panose="020B0603020102020204" pitchFamily="34" charset="0"/>
              </a:rPr>
              <a:t>коэнзимом</a:t>
            </a:r>
            <a:r>
              <a:rPr lang="ru-RU" sz="3200" dirty="0" smtClean="0">
                <a:latin typeface="Franklin Gothic Medium" panose="020B0603020102020204" pitchFamily="34" charset="0"/>
              </a:rPr>
              <a:t> </a:t>
            </a:r>
            <a:r>
              <a:rPr lang="en-US" sz="3200" dirty="0" smtClean="0">
                <a:latin typeface="Franklin Gothic Medium" panose="020B0603020102020204" pitchFamily="34" charset="0"/>
              </a:rPr>
              <a:t>Q10</a:t>
            </a:r>
            <a:endParaRPr lang="uk-UA" sz="3200" dirty="0">
              <a:latin typeface="Franklin Gothic Medium" panose="020B0603020102020204" pitchFamily="34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576617" y="1971518"/>
            <a:ext cx="79907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Franklin Gothic Medium" panose="020B0603020102020204" pitchFamily="34" charset="0"/>
              </a:rPr>
              <a:t>Процентный ввод</a:t>
            </a:r>
            <a:r>
              <a:rPr lang="ru-RU" sz="2000" dirty="0">
                <a:latin typeface="Franklin Gothic Medium" panose="020B0603020102020204" pitchFamily="34" charset="0"/>
              </a:rPr>
              <a:t>:</a:t>
            </a:r>
            <a:r>
              <a:rPr lang="uk-UA" sz="2000" dirty="0">
                <a:latin typeface="Franklin Gothic Medium" panose="020B0603020102020204" pitchFamily="34" charset="0"/>
              </a:rPr>
              <a:t> </a:t>
            </a:r>
            <a:r>
              <a:rPr lang="ru-RU" sz="2000" dirty="0">
                <a:latin typeface="Franklin Gothic Medium" panose="020B0603020102020204" pitchFamily="34" charset="0"/>
              </a:rPr>
              <a:t>в косметические средства </a:t>
            </a:r>
            <a:r>
              <a:rPr lang="ru-RU" sz="2000" dirty="0" smtClean="0">
                <a:latin typeface="Franklin Gothic Medium" panose="020B0603020102020204" pitchFamily="34" charset="0"/>
              </a:rPr>
              <a:t>– 0,01 – 0,1 %.</a:t>
            </a:r>
          </a:p>
          <a:p>
            <a:pPr algn="just"/>
            <a:endParaRPr lang="ru-RU" sz="2000" dirty="0">
              <a:latin typeface="Franklin Gothic Medium" panose="020B0603020102020204" pitchFamily="34" charset="0"/>
            </a:endParaRPr>
          </a:p>
          <a:p>
            <a:pPr algn="just"/>
            <a:r>
              <a:rPr lang="ru-RU" sz="2000" b="1" dirty="0" smtClean="0">
                <a:latin typeface="Franklin Gothic Medium" panose="020B0603020102020204" pitchFamily="34" charset="0"/>
              </a:rPr>
              <a:t>Синергия: </a:t>
            </a:r>
            <a:r>
              <a:rPr lang="ru-RU" sz="2000" dirty="0" smtClean="0">
                <a:latin typeface="Franklin Gothic Medium" panose="020B0603020102020204" pitchFamily="34" charset="0"/>
              </a:rPr>
              <a:t>комбинируется с витамином Е, восстанавливая его активность.</a:t>
            </a:r>
            <a:endParaRPr lang="ru-RU" sz="2000" b="1" dirty="0" smtClean="0">
              <a:latin typeface="Franklin Gothic Medium" panose="020B0603020102020204" pitchFamily="34" charset="0"/>
            </a:endParaRPr>
          </a:p>
          <a:p>
            <a:endParaRPr lang="ru-RU" sz="2000" dirty="0" smtClean="0">
              <a:latin typeface="Franklin Gothic Medium" panose="020B0603020102020204" pitchFamily="34" charset="0"/>
            </a:endParaRPr>
          </a:p>
          <a:p>
            <a:endParaRPr lang="ru-RU" sz="2000" dirty="0">
              <a:latin typeface="Franklin Gothic Medium" panose="020B0603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6315" y="3045008"/>
            <a:ext cx="4456604" cy="257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7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"/>
          <a:stretch/>
        </p:blipFill>
        <p:spPr>
          <a:xfrm>
            <a:off x="54127" y="0"/>
            <a:ext cx="9057556" cy="69710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0882" y="6037118"/>
            <a:ext cx="852054" cy="8208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static.wixstatic.com/media/1af5dc_90982ccd87d1464d8a164687b9ef8dcc.png_srz_789_155_85_22_0.50_1.20_0.00_png_sr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20"/>
          <a:stretch/>
        </p:blipFill>
        <p:spPr bwMode="auto">
          <a:xfrm>
            <a:off x="0" y="5621482"/>
            <a:ext cx="9111683" cy="123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071388506"/>
              </p:ext>
            </p:extLst>
          </p:nvPr>
        </p:nvGraphicFramePr>
        <p:xfrm>
          <a:off x="5626487" y="2368920"/>
          <a:ext cx="4325976" cy="3111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69166" y="1388094"/>
            <a:ext cx="6773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Жемчужный порошок (</a:t>
            </a:r>
            <a:r>
              <a:rPr lang="en-US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Pearl powder)</a:t>
            </a:r>
            <a:endParaRPr lang="uk-UA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118" y="2237007"/>
            <a:ext cx="6539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Franklin Gothic Medium" panose="020B0603020102020204" pitchFamily="34" charset="0"/>
              </a:rPr>
              <a:t>Другие названия: </a:t>
            </a:r>
            <a:r>
              <a:rPr lang="en-US" sz="2400" dirty="0" smtClean="0"/>
              <a:t>calcium carbonate</a:t>
            </a:r>
            <a:endParaRPr lang="ru-RU" sz="2400" dirty="0" smtClean="0"/>
          </a:p>
          <a:p>
            <a:r>
              <a:rPr lang="ru-RU" sz="2400" b="1" dirty="0" smtClean="0">
                <a:latin typeface="Franklin Gothic Medium" panose="020B0603020102020204" pitchFamily="34" charset="0"/>
              </a:rPr>
              <a:t>Внешний </a:t>
            </a:r>
            <a:r>
              <a:rPr lang="ru-RU" sz="2400" b="1" dirty="0">
                <a:latin typeface="Franklin Gothic Medium" panose="020B0603020102020204" pitchFamily="34" charset="0"/>
              </a:rPr>
              <a:t>вид:</a:t>
            </a:r>
            <a:r>
              <a:rPr lang="ru-RU" sz="2400" dirty="0">
                <a:latin typeface="Franklin Gothic Medium" panose="020B0603020102020204" pitchFamily="34" charset="0"/>
              </a:rPr>
              <a:t> белый или светло-желтый порошок</a:t>
            </a:r>
          </a:p>
          <a:p>
            <a:r>
              <a:rPr lang="ru-RU" sz="2400" b="1" dirty="0" smtClean="0">
                <a:latin typeface="Franklin Gothic Medium" panose="020B0603020102020204" pitchFamily="34" charset="0"/>
              </a:rPr>
              <a:t>CAS-</a:t>
            </a:r>
            <a:r>
              <a:rPr lang="ru-RU" sz="2400" b="1" dirty="0" err="1" smtClean="0">
                <a:latin typeface="Franklin Gothic Medium" panose="020B0603020102020204" pitchFamily="34" charset="0"/>
              </a:rPr>
              <a:t>No</a:t>
            </a:r>
            <a:r>
              <a:rPr lang="ru-RU" sz="2400" b="1" dirty="0">
                <a:latin typeface="Franklin Gothic Medium" panose="020B0603020102020204" pitchFamily="34" charset="0"/>
              </a:rPr>
              <a:t>.:</a:t>
            </a:r>
            <a:r>
              <a:rPr lang="ru-RU" sz="2400" dirty="0">
                <a:latin typeface="Franklin Gothic Medium" panose="020B0603020102020204" pitchFamily="34" charset="0"/>
              </a:rPr>
              <a:t> </a:t>
            </a:r>
            <a:r>
              <a:rPr lang="ru-RU" sz="2400" dirty="0" smtClean="0">
                <a:latin typeface="Franklin Gothic Medium" panose="020B0603020102020204" pitchFamily="34" charset="0"/>
              </a:rPr>
              <a:t>471-34-1</a:t>
            </a:r>
            <a:endParaRPr lang="ru-RU" sz="2400" b="1" dirty="0">
              <a:latin typeface="Franklin Gothic Medium" panose="020B0603020102020204" pitchFamily="34" charset="0"/>
            </a:endParaRPr>
          </a:p>
          <a:p>
            <a:r>
              <a:rPr lang="ru-RU" sz="2400" b="1" dirty="0">
                <a:latin typeface="Franklin Gothic Medium" panose="020B0603020102020204" pitchFamily="34" charset="0"/>
              </a:rPr>
              <a:t>Растворимость: </a:t>
            </a:r>
            <a:r>
              <a:rPr lang="ru-RU" sz="2400" dirty="0" smtClean="0">
                <a:latin typeface="Franklin Gothic Medium" panose="020B0603020102020204" pitchFamily="34" charset="0"/>
              </a:rPr>
              <a:t>водорастворимый/</a:t>
            </a:r>
            <a:r>
              <a:rPr lang="ru-RU" sz="2400" dirty="0" err="1" smtClean="0">
                <a:latin typeface="Franklin Gothic Medium" panose="020B0603020102020204" pitchFamily="34" charset="0"/>
              </a:rPr>
              <a:t>водонерастворимый</a:t>
            </a:r>
            <a:endParaRPr lang="uk-UA" sz="24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02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0882" y="6037118"/>
            <a:ext cx="852054" cy="8208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86790" y="1222422"/>
            <a:ext cx="4538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Косметические свойства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3" name="Групувати 12"/>
          <p:cNvGrpSpPr/>
          <p:nvPr/>
        </p:nvGrpSpPr>
        <p:grpSpPr>
          <a:xfrm>
            <a:off x="-27468" y="-8825"/>
            <a:ext cx="9166618" cy="7037576"/>
            <a:chOff x="0" y="-8825"/>
            <a:chExt cx="9166618" cy="7037576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2"/>
            <a:stretch/>
          </p:blipFill>
          <p:spPr>
            <a:xfrm>
              <a:off x="22617" y="-8825"/>
              <a:ext cx="9144001" cy="7037576"/>
            </a:xfrm>
            <a:prstGeom prst="rect">
              <a:avLst/>
            </a:prstGeom>
          </p:spPr>
        </p:pic>
        <p:pic>
          <p:nvPicPr>
            <p:cNvPr id="9" name="Picture 2" descr="http://static.wixstatic.com/media/1af5dc_90982ccd87d1464d8a164687b9ef8dcc.png_srz_789_155_85_22_0.50_1.20_0.00_png_srz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920"/>
            <a:stretch/>
          </p:blipFill>
          <p:spPr bwMode="auto">
            <a:xfrm>
              <a:off x="0" y="5621482"/>
              <a:ext cx="9111683" cy="1236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269938001"/>
              </p:ext>
            </p:extLst>
          </p:nvPr>
        </p:nvGraphicFramePr>
        <p:xfrm>
          <a:off x="5626487" y="2368920"/>
          <a:ext cx="4325976" cy="3111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325566" y="1251451"/>
            <a:ext cx="4538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Косметические свойства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4" name="Групувати 33"/>
          <p:cNvGrpSpPr/>
          <p:nvPr/>
        </p:nvGrpSpPr>
        <p:grpSpPr>
          <a:xfrm>
            <a:off x="3267779" y="2082595"/>
            <a:ext cx="2653675" cy="1686964"/>
            <a:chOff x="53397" y="1670512"/>
            <a:chExt cx="2653675" cy="1686964"/>
          </a:xfrm>
        </p:grpSpPr>
        <p:pic>
          <p:nvPicPr>
            <p:cNvPr id="35" name="Picture 16" descr="http://www.pro-smart.ro/wp-content/uploads/2014/08/f.jp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9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472" y="1670512"/>
              <a:ext cx="1393511" cy="1393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53397" y="2988144"/>
              <a:ext cx="26536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latin typeface="Franklin Gothic Medium" panose="020B0603020102020204" pitchFamily="34" charset="0"/>
                </a:rPr>
                <a:t>з</a:t>
              </a:r>
              <a:r>
                <a:rPr lang="ru-RU" b="1" dirty="0" smtClean="0">
                  <a:latin typeface="Franklin Gothic Medium" panose="020B0603020102020204" pitchFamily="34" charset="0"/>
                </a:rPr>
                <a:t>ащита от УФ-излучения</a:t>
              </a:r>
              <a:endParaRPr lang="uk-UA" b="1" dirty="0"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7" name="Групувати 6"/>
          <p:cNvGrpSpPr/>
          <p:nvPr/>
        </p:nvGrpSpPr>
        <p:grpSpPr>
          <a:xfrm>
            <a:off x="653334" y="1952087"/>
            <a:ext cx="1789977" cy="2126364"/>
            <a:chOff x="798286" y="2019519"/>
            <a:chExt cx="1789977" cy="212636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16382" t="5981" r="13796" b="8858"/>
            <a:stretch/>
          </p:blipFill>
          <p:spPr>
            <a:xfrm>
              <a:off x="847240" y="2019519"/>
              <a:ext cx="1722475" cy="157361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98286" y="3499552"/>
              <a:ext cx="17899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atin typeface="Franklin Gothic Medium" panose="020B0603020102020204" pitchFamily="34" charset="0"/>
                </a:rPr>
                <a:t>отбеливающий </a:t>
              </a:r>
            </a:p>
            <a:p>
              <a:pPr algn="ctr"/>
              <a:r>
                <a:rPr lang="ru-RU" b="1" dirty="0" smtClean="0">
                  <a:latin typeface="Franklin Gothic Medium" panose="020B0603020102020204" pitchFamily="34" charset="0"/>
                </a:rPr>
                <a:t>эффект</a:t>
              </a:r>
              <a:endParaRPr lang="uk-UA" b="1" dirty="0"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11" name="Групувати 10"/>
          <p:cNvGrpSpPr/>
          <p:nvPr/>
        </p:nvGrpSpPr>
        <p:grpSpPr>
          <a:xfrm>
            <a:off x="6390626" y="2244888"/>
            <a:ext cx="2303661" cy="1726518"/>
            <a:chOff x="6483632" y="2198169"/>
            <a:chExt cx="2303661" cy="1726518"/>
          </a:xfrm>
        </p:grpSpPr>
        <p:pic>
          <p:nvPicPr>
            <p:cNvPr id="25" name="Picture 20" descr="http://s.icons8.com/wp-content/uploads/2014/11/old_woman.png"/>
            <p:cNvPicPr>
              <a:picLocks noChangeAspect="1" noChangeArrowheads="1"/>
            </p:cNvPicPr>
            <p:nvPr/>
          </p:nvPicPr>
          <p:blipFill>
            <a:blip r:embed="rId9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2108" y="2198169"/>
              <a:ext cx="1018377" cy="1018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483632" y="3278356"/>
              <a:ext cx="23036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Franklin Gothic Medium" panose="020B0603020102020204" pitchFamily="34" charset="0"/>
                </a:rPr>
                <a:t>замедляет процесс</a:t>
              </a:r>
            </a:p>
            <a:p>
              <a:pPr algn="ctr"/>
              <a:r>
                <a:rPr lang="ru-RU" b="1" dirty="0" smtClean="0">
                  <a:latin typeface="Franklin Gothic Medium" panose="020B0603020102020204" pitchFamily="34" charset="0"/>
                </a:rPr>
                <a:t>старения</a:t>
              </a:r>
              <a:endParaRPr lang="uk-UA" b="1" dirty="0"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18" name="Групувати 17"/>
          <p:cNvGrpSpPr/>
          <p:nvPr/>
        </p:nvGrpSpPr>
        <p:grpSpPr>
          <a:xfrm>
            <a:off x="1735615" y="4032776"/>
            <a:ext cx="2435475" cy="1568011"/>
            <a:chOff x="1760825" y="3973837"/>
            <a:chExt cx="2435475" cy="1568011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24763" y="3973837"/>
              <a:ext cx="1107600" cy="121063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760825" y="5172516"/>
              <a:ext cx="24354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>
                  <a:latin typeface="Franklin Gothic Medium" panose="020B0603020102020204" pitchFamily="34" charset="0"/>
                </a:rPr>
                <a:t>о</a:t>
              </a:r>
              <a:r>
                <a:rPr lang="ru-RU" b="1" dirty="0" smtClean="0">
                  <a:latin typeface="Franklin Gothic Medium" panose="020B0603020102020204" pitchFamily="34" charset="0"/>
                </a:rPr>
                <a:t>хлаждающий эффект</a:t>
              </a:r>
              <a:endParaRPr lang="uk-UA" b="1" dirty="0"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39" name="Групувати 38"/>
          <p:cNvGrpSpPr/>
          <p:nvPr/>
        </p:nvGrpSpPr>
        <p:grpSpPr>
          <a:xfrm>
            <a:off x="4835028" y="4014072"/>
            <a:ext cx="2816797" cy="1607971"/>
            <a:chOff x="917241" y="3567572"/>
            <a:chExt cx="2816797" cy="1607971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936" y="3567572"/>
              <a:ext cx="1467055" cy="1305107"/>
            </a:xfrm>
            <a:prstGeom prst="rect">
              <a:avLst/>
            </a:prstGeom>
          </p:spPr>
        </p:pic>
        <p:sp>
          <p:nvSpPr>
            <p:cNvPr id="41" name="Прямокутник 40"/>
            <p:cNvSpPr/>
            <p:nvPr/>
          </p:nvSpPr>
          <p:spPr>
            <a:xfrm>
              <a:off x="917241" y="4806211"/>
              <a:ext cx="28167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latin typeface="Franklin Gothic Medium" panose="020B0603020102020204" pitchFamily="34" charset="0"/>
                </a:rPr>
                <a:t>п</a:t>
              </a:r>
              <a:r>
                <a:rPr lang="ru-RU" b="1" dirty="0" smtClean="0">
                  <a:latin typeface="Franklin Gothic Medium" panose="020B0603020102020204" pitchFamily="34" charset="0"/>
                </a:rPr>
                <a:t>ротивомикробный агент</a:t>
              </a:r>
              <a:endParaRPr lang="ru-RU" b="1" dirty="0">
                <a:latin typeface="Franklin Gothic Medium" panose="020B06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940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"/>
          <a:stretch/>
        </p:blipFill>
        <p:spPr>
          <a:xfrm>
            <a:off x="22617" y="-8825"/>
            <a:ext cx="9144001" cy="703757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0882" y="6037118"/>
            <a:ext cx="852054" cy="8208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static.wixstatic.com/media/1af5dc_90982ccd87d1464d8a164687b9ef8dcc.png_srz_789_155_85_22_0.50_1.20_0.00_png_sr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20"/>
          <a:stretch/>
        </p:blipFill>
        <p:spPr bwMode="auto">
          <a:xfrm>
            <a:off x="0" y="5621482"/>
            <a:ext cx="9111683" cy="123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071388506"/>
              </p:ext>
            </p:extLst>
          </p:nvPr>
        </p:nvGraphicFramePr>
        <p:xfrm>
          <a:off x="5626487" y="2368920"/>
          <a:ext cx="4325976" cy="3111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2774" y="1283940"/>
            <a:ext cx="8543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Franklin Gothic Medium" panose="020B0603020102020204" pitchFamily="34" charset="0"/>
              </a:rPr>
              <a:t>Косметические средства с жемчужной пудрой</a:t>
            </a:r>
            <a:endParaRPr lang="uk-UA" sz="3200" dirty="0">
              <a:latin typeface="Franklin Gothic Medium" panose="020B0603020102020204" pitchFamily="34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576617" y="1971518"/>
            <a:ext cx="79907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Franklin Gothic Medium" panose="020B0603020102020204" pitchFamily="34" charset="0"/>
              </a:rPr>
              <a:t>Процентный ввод</a:t>
            </a:r>
            <a:r>
              <a:rPr lang="ru-RU" sz="2000" dirty="0">
                <a:latin typeface="Franklin Gothic Medium" panose="020B0603020102020204" pitchFamily="34" charset="0"/>
              </a:rPr>
              <a:t>:</a:t>
            </a:r>
            <a:r>
              <a:rPr lang="uk-UA" sz="2000" dirty="0">
                <a:latin typeface="Franklin Gothic Medium" panose="020B0603020102020204" pitchFamily="34" charset="0"/>
              </a:rPr>
              <a:t> </a:t>
            </a:r>
            <a:r>
              <a:rPr lang="ru-RU" sz="2000" dirty="0" smtClean="0">
                <a:latin typeface="Franklin Gothic Medium" panose="020B0603020102020204" pitchFamily="34" charset="0"/>
              </a:rPr>
              <a:t>в зависимости от вида косметического средства (от 10 до 100%). </a:t>
            </a:r>
          </a:p>
          <a:p>
            <a:pPr algn="just"/>
            <a:endParaRPr lang="ru-RU" sz="2000" dirty="0">
              <a:latin typeface="Franklin Gothic Medium" panose="020B0603020102020204" pitchFamily="34" charset="0"/>
            </a:endParaRPr>
          </a:p>
          <a:p>
            <a:endParaRPr lang="ru-RU" sz="2000" dirty="0">
              <a:latin typeface="Franklin Gothic Medium" panose="020B06030201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8902" y="3509963"/>
            <a:ext cx="3751430" cy="211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1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"/>
          <a:stretch/>
        </p:blipFill>
        <p:spPr>
          <a:xfrm>
            <a:off x="54127" y="0"/>
            <a:ext cx="9057556" cy="69710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0882" y="6037118"/>
            <a:ext cx="852054" cy="8208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static.wixstatic.com/media/1af5dc_90982ccd87d1464d8a164687b9ef8dcc.png_srz_789_155_85_22_0.50_1.20_0.00_png_sr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20"/>
          <a:stretch/>
        </p:blipFill>
        <p:spPr bwMode="auto">
          <a:xfrm>
            <a:off x="0" y="5621482"/>
            <a:ext cx="9111683" cy="123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071388506"/>
              </p:ext>
            </p:extLst>
          </p:nvPr>
        </p:nvGraphicFramePr>
        <p:xfrm>
          <a:off x="5626487" y="2368920"/>
          <a:ext cx="4325976" cy="3111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13985" y="1388094"/>
            <a:ext cx="4283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Бромелайн</a:t>
            </a:r>
            <a:r>
              <a:rPr lang="ru-RU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Bromelain</a:t>
            </a:r>
            <a:r>
              <a:rPr lang="ru-RU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uk-UA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118" y="2237007"/>
            <a:ext cx="51483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Franklin Gothic Medium" panose="020B0603020102020204" pitchFamily="34" charset="0"/>
              </a:rPr>
              <a:t>Растительный протеолитический </a:t>
            </a:r>
            <a:r>
              <a:rPr lang="ru-RU" sz="2400" dirty="0">
                <a:latin typeface="Franklin Gothic Medium" panose="020B0603020102020204" pitchFamily="34" charset="0"/>
              </a:rPr>
              <a:t>фермент, получаемый из</a:t>
            </a:r>
          </a:p>
          <a:p>
            <a:r>
              <a:rPr lang="ru-RU" sz="2400" dirty="0" smtClean="0">
                <a:latin typeface="Franklin Gothic Medium" panose="020B0603020102020204" pitchFamily="34" charset="0"/>
              </a:rPr>
              <a:t>ананаса</a:t>
            </a:r>
            <a:r>
              <a:rPr lang="ru-RU" sz="2400" dirty="0">
                <a:latin typeface="Franklin Gothic Medium" panose="020B0603020102020204" pitchFamily="34" charset="0"/>
              </a:rPr>
              <a:t>.</a:t>
            </a:r>
          </a:p>
          <a:p>
            <a:r>
              <a:rPr lang="ru-RU" sz="2400" b="1" dirty="0" smtClean="0">
                <a:latin typeface="Franklin Gothic Medium" panose="020B0603020102020204" pitchFamily="34" charset="0"/>
              </a:rPr>
              <a:t>Внешний вид:</a:t>
            </a:r>
            <a:r>
              <a:rPr lang="ru-RU" sz="2400" dirty="0" smtClean="0">
                <a:latin typeface="Franklin Gothic Medium" panose="020B0603020102020204" pitchFamily="34" charset="0"/>
              </a:rPr>
              <a:t> </a:t>
            </a:r>
            <a:r>
              <a:rPr lang="ru-RU" sz="2400" dirty="0">
                <a:latin typeface="Franklin Gothic Medium" panose="020B0603020102020204" pitchFamily="34" charset="0"/>
              </a:rPr>
              <a:t>с</a:t>
            </a:r>
            <a:r>
              <a:rPr lang="ru-RU" sz="2400" dirty="0" smtClean="0">
                <a:latin typeface="Franklin Gothic Medium" panose="020B0603020102020204" pitchFamily="34" charset="0"/>
              </a:rPr>
              <a:t>ветло-желтый порошок </a:t>
            </a:r>
            <a:r>
              <a:rPr lang="ru-RU" sz="2400" dirty="0">
                <a:latin typeface="Franklin Gothic Medium" panose="020B0603020102020204" pitchFamily="34" charset="0"/>
              </a:rPr>
              <a:t>с характерным запахом </a:t>
            </a:r>
            <a:r>
              <a:rPr lang="ru-RU" sz="2400" dirty="0" smtClean="0">
                <a:latin typeface="Franklin Gothic Medium" panose="020B0603020102020204" pitchFamily="34" charset="0"/>
              </a:rPr>
              <a:t>ананаса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5" t="17468" r="8940" b="12633"/>
          <a:stretch/>
        </p:blipFill>
        <p:spPr>
          <a:xfrm>
            <a:off x="5272388" y="1689960"/>
            <a:ext cx="3785192" cy="340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0882" y="6037118"/>
            <a:ext cx="852054" cy="8208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86790" y="1222422"/>
            <a:ext cx="4538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Косметические свойства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3" name="Групувати 12"/>
          <p:cNvGrpSpPr/>
          <p:nvPr/>
        </p:nvGrpSpPr>
        <p:grpSpPr>
          <a:xfrm>
            <a:off x="0" y="-8825"/>
            <a:ext cx="9166618" cy="7037576"/>
            <a:chOff x="0" y="-8825"/>
            <a:chExt cx="9166618" cy="7037576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2"/>
            <a:stretch/>
          </p:blipFill>
          <p:spPr>
            <a:xfrm>
              <a:off x="22617" y="-8825"/>
              <a:ext cx="9144001" cy="7037576"/>
            </a:xfrm>
            <a:prstGeom prst="rect">
              <a:avLst/>
            </a:prstGeom>
          </p:spPr>
        </p:pic>
        <p:pic>
          <p:nvPicPr>
            <p:cNvPr id="9" name="Picture 2" descr="http://static.wixstatic.com/media/1af5dc_90982ccd87d1464d8a164687b9ef8dcc.png_srz_789_155_85_22_0.50_1.20_0.00_png_srz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920"/>
            <a:stretch/>
          </p:blipFill>
          <p:spPr bwMode="auto">
            <a:xfrm>
              <a:off x="0" y="5621482"/>
              <a:ext cx="9111683" cy="1236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071388506"/>
              </p:ext>
            </p:extLst>
          </p:nvPr>
        </p:nvGraphicFramePr>
        <p:xfrm>
          <a:off x="5626487" y="2368920"/>
          <a:ext cx="4325976" cy="3111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325566" y="1251451"/>
            <a:ext cx="4538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Косметические свойства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2" name="Групувати 21"/>
          <p:cNvGrpSpPr/>
          <p:nvPr/>
        </p:nvGrpSpPr>
        <p:grpSpPr>
          <a:xfrm>
            <a:off x="6510947" y="1971668"/>
            <a:ext cx="2291012" cy="1953019"/>
            <a:chOff x="1260957" y="3567572"/>
            <a:chExt cx="2291012" cy="195301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936" y="3567572"/>
              <a:ext cx="1467055" cy="1305107"/>
            </a:xfrm>
            <a:prstGeom prst="rect">
              <a:avLst/>
            </a:prstGeom>
          </p:spPr>
        </p:pic>
        <p:sp>
          <p:nvSpPr>
            <p:cNvPr id="25" name="Прямокутник 24"/>
            <p:cNvSpPr/>
            <p:nvPr/>
          </p:nvSpPr>
          <p:spPr>
            <a:xfrm>
              <a:off x="1260957" y="4874260"/>
              <a:ext cx="229101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latin typeface="Franklin Gothic Medium" panose="020B0603020102020204" pitchFamily="34" charset="0"/>
                </a:rPr>
                <a:t>антибактериальный </a:t>
              </a:r>
            </a:p>
            <a:p>
              <a:pPr algn="ctr"/>
              <a:r>
                <a:rPr lang="ru-RU" b="1" dirty="0" smtClean="0">
                  <a:latin typeface="Franklin Gothic Medium" panose="020B0603020102020204" pitchFamily="34" charset="0"/>
                </a:rPr>
                <a:t>агент</a:t>
              </a:r>
              <a:endParaRPr lang="ru-RU" b="1" dirty="0"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7" name="Групувати 6"/>
          <p:cNvGrpSpPr/>
          <p:nvPr/>
        </p:nvGrpSpPr>
        <p:grpSpPr>
          <a:xfrm>
            <a:off x="420545" y="1900208"/>
            <a:ext cx="2254143" cy="1813887"/>
            <a:chOff x="990254" y="2203761"/>
            <a:chExt cx="2254143" cy="181388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18827" r="19109"/>
            <a:stretch/>
          </p:blipFill>
          <p:spPr>
            <a:xfrm>
              <a:off x="1497134" y="2203761"/>
              <a:ext cx="1240385" cy="149700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90254" y="3648316"/>
              <a:ext cx="22541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latin typeface="Franklin Gothic Medium" panose="020B0603020102020204" pitchFamily="34" charset="0"/>
                </a:rPr>
                <a:t>увлажняющий агент</a:t>
              </a:r>
              <a:endParaRPr lang="uk-UA" b="1" dirty="0"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20" name="Групувати 19"/>
          <p:cNvGrpSpPr/>
          <p:nvPr/>
        </p:nvGrpSpPr>
        <p:grpSpPr>
          <a:xfrm>
            <a:off x="3181600" y="1803700"/>
            <a:ext cx="2968120" cy="2156005"/>
            <a:chOff x="6311777" y="1996411"/>
            <a:chExt cx="2968120" cy="2156005"/>
          </a:xfrm>
        </p:grpSpPr>
        <p:grpSp>
          <p:nvGrpSpPr>
            <p:cNvPr id="16" name="Групувати 15"/>
            <p:cNvGrpSpPr/>
            <p:nvPr/>
          </p:nvGrpSpPr>
          <p:grpSpPr>
            <a:xfrm>
              <a:off x="6929404" y="1996411"/>
              <a:ext cx="1720141" cy="1584066"/>
              <a:chOff x="6666242" y="1924524"/>
              <a:chExt cx="1762483" cy="1638095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66242" y="1924524"/>
                <a:ext cx="1495238" cy="1638095"/>
              </a:xfrm>
              <a:prstGeom prst="rect">
                <a:avLst/>
              </a:prstGeom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73120" y="2134249"/>
                <a:ext cx="1255605" cy="1398731"/>
              </a:xfrm>
              <a:prstGeom prst="rect">
                <a:avLst/>
              </a:prstGeom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6311777" y="3506085"/>
              <a:ext cx="29681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latin typeface="Franklin Gothic Medium" panose="020B0603020102020204" pitchFamily="34" charset="0"/>
                </a:rPr>
                <a:t>повышает </a:t>
              </a:r>
              <a:r>
                <a:rPr lang="ru-RU" b="1" dirty="0" err="1" smtClean="0">
                  <a:latin typeface="Franklin Gothic Medium" panose="020B0603020102020204" pitchFamily="34" charset="0"/>
                </a:rPr>
                <a:t>биодоступность</a:t>
              </a:r>
              <a:r>
                <a:rPr lang="ru-RU" b="1" dirty="0" smtClean="0">
                  <a:latin typeface="Franklin Gothic Medium" panose="020B0603020102020204" pitchFamily="34" charset="0"/>
                </a:rPr>
                <a:t> </a:t>
              </a:r>
            </a:p>
            <a:p>
              <a:pPr algn="ctr"/>
              <a:r>
                <a:rPr lang="ru-RU" b="1" dirty="0" smtClean="0">
                  <a:latin typeface="Franklin Gothic Medium" panose="020B0603020102020204" pitchFamily="34" charset="0"/>
                </a:rPr>
                <a:t>косметики по уходу</a:t>
              </a:r>
              <a:endParaRPr lang="uk-UA" b="1" dirty="0"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28" name="Групувати 27"/>
          <p:cNvGrpSpPr/>
          <p:nvPr/>
        </p:nvGrpSpPr>
        <p:grpSpPr>
          <a:xfrm>
            <a:off x="1149428" y="3886190"/>
            <a:ext cx="2158668" cy="1658589"/>
            <a:chOff x="1745218" y="3961023"/>
            <a:chExt cx="2158668" cy="165858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201501" y="3961023"/>
              <a:ext cx="1246102" cy="1246102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745218" y="5250280"/>
              <a:ext cx="2158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atin typeface="Franklin Gothic Medium" panose="020B0603020102020204" pitchFamily="34" charset="0"/>
                </a:rPr>
                <a:t>мягкий </a:t>
              </a:r>
              <a:r>
                <a:rPr lang="ru-RU" b="1" dirty="0" err="1" smtClean="0">
                  <a:latin typeface="Franklin Gothic Medium" panose="020B0603020102020204" pitchFamily="34" charset="0"/>
                </a:rPr>
                <a:t>эксфолиант</a:t>
              </a:r>
              <a:endParaRPr lang="uk-UA" b="1" dirty="0"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39" name="Групувати 38"/>
          <p:cNvGrpSpPr/>
          <p:nvPr/>
        </p:nvGrpSpPr>
        <p:grpSpPr>
          <a:xfrm>
            <a:off x="5425323" y="3810757"/>
            <a:ext cx="2964658" cy="1734022"/>
            <a:chOff x="5274799" y="3807050"/>
            <a:chExt cx="2964658" cy="1734022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11">
              <a:clrChange>
                <a:clrFrom>
                  <a:srgbClr val="F2F0F1"/>
                </a:clrFrom>
                <a:clrTo>
                  <a:srgbClr val="F2F0F1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78" t="9129" r="9928" b="18892"/>
            <a:stretch/>
          </p:blipFill>
          <p:spPr>
            <a:xfrm>
              <a:off x="6172337" y="3807050"/>
              <a:ext cx="1169582" cy="1403498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5274799" y="5171740"/>
              <a:ext cx="29646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atin typeface="Franklin Gothic Medium" panose="020B0603020102020204" pitchFamily="34" charset="0"/>
                </a:rPr>
                <a:t>способствует регенерации </a:t>
              </a:r>
              <a:endParaRPr lang="uk-UA" b="1" dirty="0">
                <a:latin typeface="Franklin Gothic Medium" panose="020B06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174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"/>
          <a:stretch/>
        </p:blipFill>
        <p:spPr>
          <a:xfrm>
            <a:off x="22617" y="-8825"/>
            <a:ext cx="9144001" cy="703757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0882" y="6037118"/>
            <a:ext cx="852054" cy="8208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static.wixstatic.com/media/1af5dc_90982ccd87d1464d8a164687b9ef8dcc.png_srz_789_155_85_22_0.50_1.20_0.00_png_sr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20"/>
          <a:stretch/>
        </p:blipFill>
        <p:spPr bwMode="auto">
          <a:xfrm>
            <a:off x="0" y="5621482"/>
            <a:ext cx="9111683" cy="123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071388506"/>
              </p:ext>
            </p:extLst>
          </p:nvPr>
        </p:nvGraphicFramePr>
        <p:xfrm>
          <a:off x="5626487" y="2368920"/>
          <a:ext cx="4325976" cy="3111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6993" y="1283940"/>
            <a:ext cx="7615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Franklin Gothic Medium" panose="020B0603020102020204" pitchFamily="34" charset="0"/>
              </a:rPr>
              <a:t>Косметические средства с </a:t>
            </a:r>
            <a:r>
              <a:rPr lang="ru-RU" sz="3200" dirty="0" err="1" smtClean="0">
                <a:latin typeface="Franklin Gothic Medium" panose="020B0603020102020204" pitchFamily="34" charset="0"/>
              </a:rPr>
              <a:t>бромэлайном</a:t>
            </a:r>
            <a:endParaRPr lang="uk-UA" sz="3200" dirty="0">
              <a:latin typeface="Franklin Gothic Medium" panose="020B0603020102020204" pitchFamily="34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576617" y="1971518"/>
            <a:ext cx="79907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Franklin Gothic Medium" panose="020B0603020102020204" pitchFamily="34" charset="0"/>
              </a:rPr>
              <a:t>Процентный ввод</a:t>
            </a:r>
            <a:r>
              <a:rPr lang="ru-RU" sz="2000" dirty="0">
                <a:latin typeface="Franklin Gothic Medium" panose="020B0603020102020204" pitchFamily="34" charset="0"/>
              </a:rPr>
              <a:t>:</a:t>
            </a:r>
            <a:r>
              <a:rPr lang="uk-UA" sz="2000" dirty="0">
                <a:latin typeface="Franklin Gothic Medium" panose="020B0603020102020204" pitchFamily="34" charset="0"/>
              </a:rPr>
              <a:t> </a:t>
            </a:r>
            <a:r>
              <a:rPr lang="ru-RU" sz="2000" dirty="0">
                <a:latin typeface="Franklin Gothic Medium" panose="020B0603020102020204" pitchFamily="34" charset="0"/>
              </a:rPr>
              <a:t>в косметические средства </a:t>
            </a:r>
            <a:r>
              <a:rPr lang="ru-RU" sz="2000" dirty="0" smtClean="0">
                <a:latin typeface="Franklin Gothic Medium" panose="020B0603020102020204" pitchFamily="34" charset="0"/>
              </a:rPr>
              <a:t>– </a:t>
            </a:r>
            <a:r>
              <a:rPr lang="uk-UA" sz="2000" dirty="0" smtClean="0">
                <a:latin typeface="Franklin Gothic Medium" panose="020B0603020102020204" pitchFamily="34" charset="0"/>
              </a:rPr>
              <a:t>0,2 – 1,0%. </a:t>
            </a:r>
            <a:endParaRPr lang="ru-RU" sz="2000" dirty="0">
              <a:latin typeface="Franklin Gothic Medium" panose="020B0603020102020204" pitchFamily="34" charset="0"/>
            </a:endParaRPr>
          </a:p>
          <a:p>
            <a:r>
              <a:rPr lang="uk-UA" sz="2000" dirty="0">
                <a:latin typeface="Franklin Gothic Medium" panose="020B0603020102020204" pitchFamily="34" charset="0"/>
              </a:rPr>
              <a:t>В пилингах концентрация бромелайна может повышаться на порядок.</a:t>
            </a:r>
            <a:endParaRPr lang="ru-RU" sz="2000" dirty="0">
              <a:latin typeface="Franklin Gothic Medium" panose="020B0603020102020204" pitchFamily="34" charset="0"/>
            </a:endParaRPr>
          </a:p>
          <a:p>
            <a:endParaRPr lang="ru-RU" sz="2000" dirty="0" smtClean="0">
              <a:latin typeface="Franklin Gothic Medium" panose="020B0603020102020204" pitchFamily="34" charset="0"/>
            </a:endParaRPr>
          </a:p>
          <a:p>
            <a:endParaRPr lang="ru-RU" sz="2000" dirty="0">
              <a:latin typeface="Franklin Gothic Medium" panose="020B0603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0992" y="2525056"/>
            <a:ext cx="466725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3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"/>
          <a:stretch/>
        </p:blipFill>
        <p:spPr>
          <a:xfrm>
            <a:off x="22617" y="-8825"/>
            <a:ext cx="9144001" cy="703757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0882" y="6037118"/>
            <a:ext cx="852054" cy="8208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static.wixstatic.com/media/1af5dc_90982ccd87d1464d8a164687b9ef8dcc.png_srz_789_155_85_22_0.50_1.20_0.00_png_sr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20"/>
          <a:stretch/>
        </p:blipFill>
        <p:spPr bwMode="auto">
          <a:xfrm>
            <a:off x="0" y="5621482"/>
            <a:ext cx="9111683" cy="123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071388506"/>
              </p:ext>
            </p:extLst>
          </p:nvPr>
        </p:nvGraphicFramePr>
        <p:xfrm>
          <a:off x="5626487" y="2368920"/>
          <a:ext cx="4325976" cy="3111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66946" y="2943105"/>
            <a:ext cx="6010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Franklin Gothic Medium" panose="020B0603020102020204" pitchFamily="34" charset="0"/>
              </a:rPr>
              <a:t>СПАСИБО ЗА ВНИМАНИЕ!</a:t>
            </a:r>
            <a:endParaRPr lang="uk-UA" sz="4000" b="1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61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"/>
          <a:stretch/>
        </p:blipFill>
        <p:spPr>
          <a:xfrm>
            <a:off x="-1" y="-179576"/>
            <a:ext cx="9144001" cy="703757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0882" y="6037118"/>
            <a:ext cx="852054" cy="8208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82238" y="1147292"/>
            <a:ext cx="594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Феруловая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кислота (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Ferulic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Acid)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2" descr="http://static.wixstatic.com/media/1af5dc_90982ccd87d1464d8a164687b9ef8dcc.png_srz_789_155_85_22_0.50_1.20_0.00_png_sr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20"/>
          <a:stretch/>
        </p:blipFill>
        <p:spPr bwMode="auto">
          <a:xfrm>
            <a:off x="0" y="5621482"/>
            <a:ext cx="9111683" cy="123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996454150"/>
              </p:ext>
            </p:extLst>
          </p:nvPr>
        </p:nvGraphicFramePr>
        <p:xfrm>
          <a:off x="4785707" y="2200976"/>
          <a:ext cx="4325976" cy="3111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40" y="1672945"/>
            <a:ext cx="2814812" cy="13172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2772" y="1948208"/>
            <a:ext cx="588178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Franklin Gothic Medium" panose="020B0603020102020204" pitchFamily="34" charset="0"/>
              </a:rPr>
              <a:t>Другие названия: </a:t>
            </a:r>
            <a:r>
              <a:rPr lang="ru-RU" sz="2400" dirty="0">
                <a:latin typeface="Franklin Gothic Medium" panose="020B0603020102020204" pitchFamily="34" charset="0"/>
              </a:rPr>
              <a:t>4-hydroxy-3-methoxycinnamic </a:t>
            </a:r>
            <a:r>
              <a:rPr lang="ru-RU" sz="2400" dirty="0" err="1">
                <a:latin typeface="Franklin Gothic Medium" panose="020B0603020102020204" pitchFamily="34" charset="0"/>
              </a:rPr>
              <a:t>acid</a:t>
            </a:r>
            <a:endParaRPr lang="ru-RU" sz="2400" b="1" dirty="0" smtClean="0">
              <a:latin typeface="Franklin Gothic Medium" panose="020B0603020102020204" pitchFamily="34" charset="0"/>
            </a:endParaRPr>
          </a:p>
          <a:p>
            <a:r>
              <a:rPr lang="ru-RU" sz="2400" b="1" dirty="0" smtClean="0">
                <a:latin typeface="Franklin Gothic Medium" panose="020B0603020102020204" pitchFamily="34" charset="0"/>
              </a:rPr>
              <a:t>Внешний </a:t>
            </a:r>
            <a:r>
              <a:rPr lang="ru-RU" sz="2400" b="1" dirty="0">
                <a:latin typeface="Franklin Gothic Medium" panose="020B0603020102020204" pitchFamily="34" charset="0"/>
              </a:rPr>
              <a:t>вид:</a:t>
            </a:r>
            <a:r>
              <a:rPr lang="ru-RU" sz="2400" dirty="0">
                <a:latin typeface="Franklin Gothic Medium" panose="020B0603020102020204" pitchFamily="34" charset="0"/>
              </a:rPr>
              <a:t> </a:t>
            </a:r>
            <a:r>
              <a:rPr lang="ru-RU" sz="2400" dirty="0" smtClean="0">
                <a:latin typeface="Franklin Gothic Medium" panose="020B0603020102020204" pitchFamily="34" charset="0"/>
              </a:rPr>
              <a:t>кристаллическое вещество белого или светло-желтого цвета</a:t>
            </a:r>
          </a:p>
          <a:p>
            <a:r>
              <a:rPr lang="ru-RU" sz="2400" b="1" dirty="0">
                <a:latin typeface="Franklin Gothic Medium" panose="020B0603020102020204" pitchFamily="34" charset="0"/>
              </a:rPr>
              <a:t>CAS-</a:t>
            </a:r>
            <a:r>
              <a:rPr lang="ru-RU" sz="2400" b="1" dirty="0" err="1">
                <a:latin typeface="Franklin Gothic Medium" panose="020B0603020102020204" pitchFamily="34" charset="0"/>
              </a:rPr>
              <a:t>No</a:t>
            </a:r>
            <a:r>
              <a:rPr lang="ru-RU" sz="2400" b="1" dirty="0">
                <a:latin typeface="Franklin Gothic Medium" panose="020B0603020102020204" pitchFamily="34" charset="0"/>
              </a:rPr>
              <a:t>.:</a:t>
            </a:r>
            <a:r>
              <a:rPr lang="ru-RU" sz="2400" dirty="0">
                <a:latin typeface="Franklin Gothic Medium" panose="020B0603020102020204" pitchFamily="34" charset="0"/>
              </a:rPr>
              <a:t> 1135-24-6</a:t>
            </a:r>
            <a:endParaRPr lang="uk-UA" sz="2400" dirty="0">
              <a:latin typeface="Franklin Gothic Medium" panose="020B0603020102020204" pitchFamily="34" charset="0"/>
            </a:endParaRPr>
          </a:p>
          <a:p>
            <a:r>
              <a:rPr lang="ru-RU" sz="2400" b="1" dirty="0" smtClean="0">
                <a:latin typeface="Franklin Gothic Medium" panose="020B0603020102020204" pitchFamily="34" charset="0"/>
              </a:rPr>
              <a:t>Растворимость: </a:t>
            </a:r>
            <a:r>
              <a:rPr lang="ru-RU" sz="2400" dirty="0" smtClean="0">
                <a:latin typeface="Franklin Gothic Medium" panose="020B0603020102020204" pitchFamily="34" charset="0"/>
              </a:rPr>
              <a:t>растворима в этаноле, </a:t>
            </a:r>
            <a:r>
              <a:rPr lang="ru-RU" sz="2400" dirty="0" err="1">
                <a:latin typeface="Franklin Gothic Medium" panose="020B0603020102020204" pitchFamily="34" charset="0"/>
              </a:rPr>
              <a:t>пропиленгликоле</a:t>
            </a:r>
            <a:r>
              <a:rPr lang="ru-RU" sz="2400" dirty="0">
                <a:latin typeface="Franklin Gothic Medium" panose="020B0603020102020204" pitchFamily="34" charset="0"/>
              </a:rPr>
              <a:t>, </a:t>
            </a:r>
            <a:r>
              <a:rPr lang="ru-RU" sz="2400" dirty="0" err="1">
                <a:latin typeface="Franklin Gothic Medium" panose="020B0603020102020204" pitchFamily="34" charset="0"/>
              </a:rPr>
              <a:t>бутиленгликоле</a:t>
            </a:r>
            <a:r>
              <a:rPr lang="ru-RU" sz="2400" dirty="0">
                <a:latin typeface="Franklin Gothic Medium" panose="020B0603020102020204" pitchFamily="34" charset="0"/>
              </a:rPr>
              <a:t>, </a:t>
            </a:r>
            <a:r>
              <a:rPr lang="ru-RU" sz="2400" dirty="0" err="1">
                <a:latin typeface="Franklin Gothic Medium" panose="020B0603020102020204" pitchFamily="34" charset="0"/>
              </a:rPr>
              <a:t>полиэтиленгликоле</a:t>
            </a:r>
            <a:r>
              <a:rPr lang="ru-RU" sz="2400" dirty="0">
                <a:latin typeface="Franklin Gothic Medium" panose="020B0603020102020204" pitchFamily="34" charset="0"/>
              </a:rPr>
              <a:t>, в горячей воде</a:t>
            </a:r>
            <a:r>
              <a:rPr lang="ru-RU" dirty="0">
                <a:latin typeface="Franklin Gothic Medium" panose="020B0603020102020204" pitchFamily="34" charset="0"/>
              </a:rPr>
              <a:t>. </a:t>
            </a:r>
            <a:endParaRPr lang="en-US" b="1" dirty="0" smtClean="0">
              <a:latin typeface="Franklin Gothic Medium" panose="020B0603020102020204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9517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"/>
          <a:stretch/>
        </p:blipFill>
        <p:spPr>
          <a:xfrm>
            <a:off x="22617" y="-8825"/>
            <a:ext cx="9144001" cy="703757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0882" y="6037118"/>
            <a:ext cx="852054" cy="8208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86794" y="1147292"/>
            <a:ext cx="4538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Косметические свойства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2" descr="http://static.wixstatic.com/media/1af5dc_90982ccd87d1464d8a164687b9ef8dcc.png_srz_789_155_85_22_0.50_1.20_0.00_png_sr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20"/>
          <a:stretch/>
        </p:blipFill>
        <p:spPr bwMode="auto">
          <a:xfrm>
            <a:off x="0" y="5621482"/>
            <a:ext cx="9111683" cy="123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071388506"/>
              </p:ext>
            </p:extLst>
          </p:nvPr>
        </p:nvGraphicFramePr>
        <p:xfrm>
          <a:off x="5626487" y="2368920"/>
          <a:ext cx="4325976" cy="3111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1" name="Групувати 20"/>
          <p:cNvGrpSpPr/>
          <p:nvPr/>
        </p:nvGrpSpPr>
        <p:grpSpPr>
          <a:xfrm>
            <a:off x="53397" y="1670512"/>
            <a:ext cx="2653675" cy="1686964"/>
            <a:chOff x="53397" y="1670512"/>
            <a:chExt cx="2653675" cy="1686964"/>
          </a:xfrm>
        </p:grpSpPr>
        <p:pic>
          <p:nvPicPr>
            <p:cNvPr id="11" name="Picture 16" descr="http://www.pro-smart.ro/wp-content/uploads/2014/08/f.jp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9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472" y="1670512"/>
              <a:ext cx="1393511" cy="1393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3397" y="2988144"/>
              <a:ext cx="26536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latin typeface="Franklin Gothic Medium" panose="020B0603020102020204" pitchFamily="34" charset="0"/>
                </a:rPr>
                <a:t>з</a:t>
              </a:r>
              <a:r>
                <a:rPr lang="ru-RU" b="1" dirty="0" smtClean="0">
                  <a:latin typeface="Franklin Gothic Medium" panose="020B0603020102020204" pitchFamily="34" charset="0"/>
                </a:rPr>
                <a:t>ащита от УФ-излучения</a:t>
              </a:r>
              <a:endParaRPr lang="uk-UA" b="1" dirty="0"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20" name="Групувати 19"/>
          <p:cNvGrpSpPr/>
          <p:nvPr/>
        </p:nvGrpSpPr>
        <p:grpSpPr>
          <a:xfrm>
            <a:off x="3339778" y="1670512"/>
            <a:ext cx="2492092" cy="1871630"/>
            <a:chOff x="3339778" y="1670512"/>
            <a:chExt cx="2492092" cy="1871630"/>
          </a:xfrm>
        </p:grpSpPr>
        <p:pic>
          <p:nvPicPr>
            <p:cNvPr id="1026" name="Picture 2" descr="Картинки по запросу капсула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24" t="22825" r="36073" b="24000"/>
            <a:stretch/>
          </p:blipFill>
          <p:spPr bwMode="auto">
            <a:xfrm>
              <a:off x="4095171" y="1670512"/>
              <a:ext cx="981307" cy="1429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339778" y="3172810"/>
              <a:ext cx="24920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latin typeface="Franklin Gothic Medium" panose="020B0603020102020204" pitchFamily="34" charset="0"/>
                </a:rPr>
                <a:t>сильный антиоксидант</a:t>
              </a:r>
              <a:endParaRPr lang="uk-UA" b="1" dirty="0"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22" name="Групувати 21"/>
          <p:cNvGrpSpPr/>
          <p:nvPr/>
        </p:nvGrpSpPr>
        <p:grpSpPr>
          <a:xfrm>
            <a:off x="5547041" y="3517554"/>
            <a:ext cx="2571538" cy="1741293"/>
            <a:chOff x="6464576" y="1692063"/>
            <a:chExt cx="2571538" cy="1741293"/>
          </a:xfrm>
        </p:grpSpPr>
        <p:pic>
          <p:nvPicPr>
            <p:cNvPr id="1036" name="Picture 12" descr="Картинки по запросу песочные часы рисунок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7216" y="1692063"/>
              <a:ext cx="975780" cy="1306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Прямокутник 12"/>
            <p:cNvSpPr/>
            <p:nvPr/>
          </p:nvSpPr>
          <p:spPr>
            <a:xfrm>
              <a:off x="6464576" y="3064024"/>
              <a:ext cx="25715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latin typeface="Franklin Gothic Medium" panose="020B0603020102020204" pitchFamily="34" charset="0"/>
                </a:rPr>
                <a:t>ингибитор </a:t>
              </a:r>
              <a:r>
                <a:rPr lang="ru-RU" b="1" dirty="0" err="1">
                  <a:latin typeface="Franklin Gothic Medium" panose="020B0603020102020204" pitchFamily="34" charset="0"/>
                </a:rPr>
                <a:t>тирозиназы</a:t>
              </a:r>
              <a:r>
                <a:rPr lang="ru-RU" b="1" dirty="0">
                  <a:latin typeface="Franklin Gothic Medium" panose="020B0603020102020204" pitchFamily="34" charset="0"/>
                </a:rPr>
                <a:t> </a:t>
              </a:r>
              <a:endParaRPr lang="uk-UA" b="1" dirty="0"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23" name="Групувати 22"/>
          <p:cNvGrpSpPr/>
          <p:nvPr/>
        </p:nvGrpSpPr>
        <p:grpSpPr>
          <a:xfrm>
            <a:off x="917241" y="3567572"/>
            <a:ext cx="2816797" cy="1607971"/>
            <a:chOff x="917241" y="3567572"/>
            <a:chExt cx="2816797" cy="1607971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936" y="3567572"/>
              <a:ext cx="1467055" cy="1305107"/>
            </a:xfrm>
            <a:prstGeom prst="rect">
              <a:avLst/>
            </a:prstGeom>
          </p:spPr>
        </p:pic>
        <p:sp>
          <p:nvSpPr>
            <p:cNvPr id="15" name="Прямокутник 14"/>
            <p:cNvSpPr/>
            <p:nvPr/>
          </p:nvSpPr>
          <p:spPr>
            <a:xfrm>
              <a:off x="917241" y="4806211"/>
              <a:ext cx="28167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latin typeface="Franklin Gothic Medium" panose="020B0603020102020204" pitchFamily="34" charset="0"/>
                </a:rPr>
                <a:t>п</a:t>
              </a:r>
              <a:r>
                <a:rPr lang="ru-RU" b="1" dirty="0" smtClean="0">
                  <a:latin typeface="Franklin Gothic Medium" panose="020B0603020102020204" pitchFamily="34" charset="0"/>
                </a:rPr>
                <a:t>ротивомикробный агент</a:t>
              </a:r>
              <a:endParaRPr lang="ru-RU" b="1" dirty="0"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24" name="Групувати 23"/>
          <p:cNvGrpSpPr/>
          <p:nvPr/>
        </p:nvGrpSpPr>
        <p:grpSpPr>
          <a:xfrm>
            <a:off x="6116119" y="1685872"/>
            <a:ext cx="2668166" cy="1675616"/>
            <a:chOff x="5261615" y="3471299"/>
            <a:chExt cx="2668166" cy="167561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869" b="58525"/>
            <a:stretch/>
          </p:blipFill>
          <p:spPr>
            <a:xfrm>
              <a:off x="5901984" y="3471299"/>
              <a:ext cx="1325232" cy="1228424"/>
            </a:xfrm>
            <a:prstGeom prst="rect">
              <a:avLst/>
            </a:prstGeom>
          </p:spPr>
        </p:pic>
        <p:sp>
          <p:nvSpPr>
            <p:cNvPr id="19" name="Прямокутник 18"/>
            <p:cNvSpPr/>
            <p:nvPr/>
          </p:nvSpPr>
          <p:spPr>
            <a:xfrm>
              <a:off x="5261615" y="4777583"/>
              <a:ext cx="266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latin typeface="Franklin Gothic Medium" panose="020B0603020102020204" pitchFamily="34" charset="0"/>
                </a:rPr>
                <a:t>с</a:t>
              </a:r>
              <a:r>
                <a:rPr lang="ru-RU" b="1" dirty="0" smtClean="0">
                  <a:latin typeface="Franklin Gothic Medium" panose="020B0603020102020204" pitchFamily="34" charset="0"/>
                </a:rPr>
                <a:t>табилизирующий агент</a:t>
              </a:r>
              <a:endParaRPr lang="uk-UA" b="1" dirty="0">
                <a:latin typeface="Franklin Gothic Medium" panose="020B06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218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"/>
          <a:stretch/>
        </p:blipFill>
        <p:spPr>
          <a:xfrm>
            <a:off x="22617" y="-8825"/>
            <a:ext cx="9144001" cy="703757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0882" y="6037118"/>
            <a:ext cx="852054" cy="8208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static.wixstatic.com/media/1af5dc_90982ccd87d1464d8a164687b9ef8dcc.png_srz_789_155_85_22_0.50_1.20_0.00_png_sr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20"/>
          <a:stretch/>
        </p:blipFill>
        <p:spPr bwMode="auto">
          <a:xfrm>
            <a:off x="0" y="5621482"/>
            <a:ext cx="9111683" cy="123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071388506"/>
              </p:ext>
            </p:extLst>
          </p:nvPr>
        </p:nvGraphicFramePr>
        <p:xfrm>
          <a:off x="5626487" y="2368920"/>
          <a:ext cx="4325976" cy="3111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07956" y="1332290"/>
            <a:ext cx="6611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Franklin Gothic Medium" panose="020B0603020102020204" pitchFamily="34" charset="0"/>
              </a:rPr>
              <a:t>Косметические средства с </a:t>
            </a:r>
            <a:r>
              <a:rPr lang="ru-RU" sz="2400" dirty="0" err="1" smtClean="0">
                <a:latin typeface="Franklin Gothic Medium" panose="020B0603020102020204" pitchFamily="34" charset="0"/>
              </a:rPr>
              <a:t>феруловой</a:t>
            </a:r>
            <a:r>
              <a:rPr lang="ru-RU" sz="2400" dirty="0" smtClean="0">
                <a:latin typeface="Franklin Gothic Medium" panose="020B0603020102020204" pitchFamily="34" charset="0"/>
              </a:rPr>
              <a:t> кислотой</a:t>
            </a:r>
            <a:endParaRPr lang="uk-UA" sz="2400" dirty="0">
              <a:latin typeface="Franklin Gothic Medium" panose="020B0603020102020204" pitchFamily="34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599235" y="1841013"/>
            <a:ext cx="79907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Franklin Gothic Medium" panose="020B0603020102020204" pitchFamily="34" charset="0"/>
              </a:rPr>
              <a:t>Процентный ввод</a:t>
            </a:r>
            <a:r>
              <a:rPr lang="ru-RU" sz="2000" dirty="0">
                <a:latin typeface="Franklin Gothic Medium" panose="020B0603020102020204" pitchFamily="34" charset="0"/>
              </a:rPr>
              <a:t>:</a:t>
            </a:r>
            <a:r>
              <a:rPr lang="uk-UA" sz="2000" dirty="0">
                <a:latin typeface="Franklin Gothic Medium" panose="020B0603020102020204" pitchFamily="34" charset="0"/>
              </a:rPr>
              <a:t> </a:t>
            </a:r>
            <a:r>
              <a:rPr lang="ru-RU" sz="2000" dirty="0">
                <a:latin typeface="Franklin Gothic Medium" panose="020B0603020102020204" pitchFamily="34" charset="0"/>
              </a:rPr>
              <a:t>в косметические средства - 0,5%-1%, в </a:t>
            </a:r>
            <a:r>
              <a:rPr lang="ru-RU" sz="2000" dirty="0" err="1">
                <a:latin typeface="Franklin Gothic Medium" panose="020B0603020102020204" pitchFamily="34" charset="0"/>
              </a:rPr>
              <a:t>пилингах</a:t>
            </a:r>
            <a:r>
              <a:rPr lang="ru-RU" sz="2000" dirty="0">
                <a:latin typeface="Franklin Gothic Medium" panose="020B0603020102020204" pitchFamily="34" charset="0"/>
              </a:rPr>
              <a:t> - 8%-12</a:t>
            </a:r>
            <a:r>
              <a:rPr lang="ru-RU" sz="2000" dirty="0" smtClean="0">
                <a:latin typeface="Franklin Gothic Medium" panose="020B0603020102020204" pitchFamily="34" charset="0"/>
              </a:rPr>
              <a:t>%.</a:t>
            </a:r>
          </a:p>
          <a:p>
            <a:endParaRPr lang="ru-RU" sz="2000" dirty="0">
              <a:latin typeface="Franklin Gothic Medium" panose="020B0603020102020204" pitchFamily="34" charset="0"/>
            </a:endParaRPr>
          </a:p>
          <a:p>
            <a:pPr algn="just"/>
            <a:r>
              <a:rPr lang="ru-RU" sz="2000" b="1" dirty="0">
                <a:latin typeface="Franklin Gothic Medium" panose="020B0603020102020204" pitchFamily="34" charset="0"/>
              </a:rPr>
              <a:t>Синергия:</a:t>
            </a:r>
            <a:r>
              <a:rPr lang="ru-RU" sz="2000" dirty="0">
                <a:latin typeface="Franklin Gothic Medium" panose="020B0603020102020204" pitchFamily="34" charset="0"/>
              </a:rPr>
              <a:t> комбинируется с витаминами A, С и Е, усиливая их антиоксидантное действие.</a:t>
            </a:r>
            <a:endParaRPr lang="uk-UA" sz="2000" dirty="0">
              <a:latin typeface="Franklin Gothic Medium" panose="020B0603020102020204" pitchFamily="34" charset="0"/>
            </a:endParaRPr>
          </a:p>
          <a:p>
            <a:r>
              <a:rPr lang="ru-RU" sz="2000" dirty="0" smtClean="0">
                <a:latin typeface="Franklin Gothic Medium" panose="020B0603020102020204" pitchFamily="34" charset="0"/>
              </a:rPr>
              <a:t> </a:t>
            </a:r>
            <a:endParaRPr lang="uk-UA" sz="2000" dirty="0">
              <a:latin typeface="Franklin Gothic Medium" panose="020B0603020102020204" pitchFamily="34" charset="0"/>
            </a:endParaRPr>
          </a:p>
        </p:txBody>
      </p:sp>
      <p:pic>
        <p:nvPicPr>
          <p:cNvPr id="2050" name="Picture 2" descr="Картинки по запросу крема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96" y="4440653"/>
            <a:ext cx="1303313" cy="103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332" y="3555300"/>
            <a:ext cx="1169443" cy="15943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7254" y="4352471"/>
            <a:ext cx="1853164" cy="104480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6263" y="4341181"/>
            <a:ext cx="1413247" cy="1041092"/>
          </a:xfrm>
          <a:prstGeom prst="rect">
            <a:avLst/>
          </a:prstGeom>
        </p:spPr>
      </p:pic>
      <p:pic>
        <p:nvPicPr>
          <p:cNvPr id="2052" name="Picture 4" descr="Картинки по запросу сыворотка для лица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158950"/>
            <a:ext cx="989997" cy="98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33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"/>
          <a:stretch/>
        </p:blipFill>
        <p:spPr>
          <a:xfrm>
            <a:off x="54127" y="0"/>
            <a:ext cx="9057556" cy="69710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0882" y="6037118"/>
            <a:ext cx="852054" cy="8208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static.wixstatic.com/media/1af5dc_90982ccd87d1464d8a164687b9ef8dcc.png_srz_789_155_85_22_0.50_1.20_0.00_png_sr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20"/>
          <a:stretch/>
        </p:blipFill>
        <p:spPr bwMode="auto">
          <a:xfrm>
            <a:off x="0" y="5621482"/>
            <a:ext cx="9111683" cy="123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071388506"/>
              </p:ext>
            </p:extLst>
          </p:nvPr>
        </p:nvGraphicFramePr>
        <p:xfrm>
          <a:off x="5626487" y="2368920"/>
          <a:ext cx="4325976" cy="3111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93698" y="1388094"/>
            <a:ext cx="6524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α</a:t>
            </a:r>
            <a:r>
              <a:rPr lang="ru-RU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ru-RU" sz="2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л</a:t>
            </a:r>
            <a:r>
              <a:rPr lang="ru-RU" sz="2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ипоевая</a:t>
            </a:r>
            <a:r>
              <a:rPr lang="ru-RU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кислота (</a:t>
            </a:r>
            <a:r>
              <a:rPr lang="el-GR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α</a:t>
            </a:r>
            <a:r>
              <a:rPr lang="ru-RU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Lipoic Acid)</a:t>
            </a:r>
            <a:r>
              <a:rPr lang="ru-RU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endParaRPr lang="uk-UA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https://upload.wikimedia.org/wikipedia/commons/d/d3/Lipoic-acid-2D-skeleta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515" y="1850267"/>
            <a:ext cx="3036295" cy="144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82771" y="1948208"/>
            <a:ext cx="60626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Franklin Gothic Medium" panose="020B0603020102020204" pitchFamily="34" charset="0"/>
              </a:rPr>
              <a:t>Другие названия: </a:t>
            </a:r>
            <a:r>
              <a:rPr lang="en-US" sz="2400" dirty="0" err="1" smtClean="0">
                <a:latin typeface="Franklin Gothic Medium" panose="020B0603020102020204" pitchFamily="34" charset="0"/>
              </a:rPr>
              <a:t>thioctic</a:t>
            </a:r>
            <a:r>
              <a:rPr lang="ru-RU" sz="2400" dirty="0" smtClean="0">
                <a:latin typeface="Franklin Gothic Medium" panose="020B0603020102020204" pitchFamily="34" charset="0"/>
              </a:rPr>
              <a:t> </a:t>
            </a:r>
            <a:r>
              <a:rPr lang="ru-RU" sz="2400" dirty="0" err="1">
                <a:latin typeface="Franklin Gothic Medium" panose="020B0603020102020204" pitchFamily="34" charset="0"/>
              </a:rPr>
              <a:t>acid</a:t>
            </a:r>
            <a:endParaRPr lang="ru-RU" sz="2400" b="1" dirty="0" smtClean="0">
              <a:latin typeface="Franklin Gothic Medium" panose="020B0603020102020204" pitchFamily="34" charset="0"/>
            </a:endParaRPr>
          </a:p>
          <a:p>
            <a:r>
              <a:rPr lang="ru-RU" sz="2400" b="1" dirty="0" smtClean="0">
                <a:latin typeface="Franklin Gothic Medium" panose="020B0603020102020204" pitchFamily="34" charset="0"/>
              </a:rPr>
              <a:t>Внешний </a:t>
            </a:r>
            <a:r>
              <a:rPr lang="ru-RU" sz="2400" b="1" dirty="0">
                <a:latin typeface="Franklin Gothic Medium" panose="020B0603020102020204" pitchFamily="34" charset="0"/>
              </a:rPr>
              <a:t>вид:</a:t>
            </a:r>
            <a:r>
              <a:rPr lang="ru-RU" sz="2400" dirty="0">
                <a:latin typeface="Franklin Gothic Medium" panose="020B0603020102020204" pitchFamily="34" charset="0"/>
              </a:rPr>
              <a:t> </a:t>
            </a:r>
            <a:r>
              <a:rPr lang="ru-RU" sz="2400" dirty="0" smtClean="0">
                <a:latin typeface="Franklin Gothic Medium" panose="020B0603020102020204" pitchFamily="34" charset="0"/>
              </a:rPr>
              <a:t>кристаллическое вещество </a:t>
            </a:r>
            <a:r>
              <a:rPr lang="en-US" sz="2400" dirty="0" smtClean="0">
                <a:latin typeface="Franklin Gothic Medium" panose="020B0603020102020204" pitchFamily="34" charset="0"/>
              </a:rPr>
              <a:t>c</a:t>
            </a:r>
            <a:r>
              <a:rPr lang="ru-RU" sz="2400" dirty="0" err="1" smtClean="0">
                <a:latin typeface="Franklin Gothic Medium" panose="020B0603020102020204" pitchFamily="34" charset="0"/>
              </a:rPr>
              <a:t>ветло</a:t>
            </a:r>
            <a:r>
              <a:rPr lang="ru-RU" sz="2400" dirty="0" smtClean="0">
                <a:latin typeface="Franklin Gothic Medium" panose="020B0603020102020204" pitchFamily="34" charset="0"/>
              </a:rPr>
              <a:t>-желтого цвета без запаха</a:t>
            </a:r>
          </a:p>
          <a:p>
            <a:r>
              <a:rPr lang="ru-RU" sz="2400" b="1" dirty="0">
                <a:latin typeface="Franklin Gothic Medium" panose="020B0603020102020204" pitchFamily="34" charset="0"/>
              </a:rPr>
              <a:t>CAS-</a:t>
            </a:r>
            <a:r>
              <a:rPr lang="ru-RU" sz="2400" b="1" dirty="0" err="1">
                <a:latin typeface="Franklin Gothic Medium" panose="020B0603020102020204" pitchFamily="34" charset="0"/>
              </a:rPr>
              <a:t>No</a:t>
            </a:r>
            <a:r>
              <a:rPr lang="ru-RU" sz="2400" b="1" dirty="0">
                <a:latin typeface="Franklin Gothic Medium" panose="020B0603020102020204" pitchFamily="34" charset="0"/>
              </a:rPr>
              <a:t>.:</a:t>
            </a:r>
            <a:r>
              <a:rPr lang="ru-RU" sz="2400" dirty="0">
                <a:latin typeface="Franklin Gothic Medium" panose="020B0603020102020204" pitchFamily="34" charset="0"/>
              </a:rPr>
              <a:t> </a:t>
            </a:r>
            <a:r>
              <a:rPr lang="ru-RU" sz="2400" dirty="0" smtClean="0">
                <a:latin typeface="Franklin Gothic Medium" panose="020B0603020102020204" pitchFamily="34" charset="0"/>
              </a:rPr>
              <a:t>1077-28-7</a:t>
            </a:r>
            <a:endParaRPr lang="ru-RU" sz="2400" b="1" dirty="0" smtClean="0">
              <a:latin typeface="Franklin Gothic Medium" panose="020B0603020102020204" pitchFamily="34" charset="0"/>
            </a:endParaRPr>
          </a:p>
          <a:p>
            <a:r>
              <a:rPr lang="ru-RU" sz="2400" b="1" dirty="0">
                <a:latin typeface="Franklin Gothic Medium" panose="020B0603020102020204" pitchFamily="34" charset="0"/>
              </a:rPr>
              <a:t>Р</a:t>
            </a:r>
            <a:r>
              <a:rPr lang="ru-RU" sz="2400" b="1" dirty="0" smtClean="0">
                <a:latin typeface="Franklin Gothic Medium" panose="020B0603020102020204" pitchFamily="34" charset="0"/>
              </a:rPr>
              <a:t>астворимость: </a:t>
            </a:r>
            <a:r>
              <a:rPr lang="ru-RU" sz="2400" dirty="0" smtClean="0">
                <a:latin typeface="Franklin Gothic Medium" panose="020B0603020102020204" pitchFamily="34" charset="0"/>
              </a:rPr>
              <a:t>практически </a:t>
            </a:r>
            <a:r>
              <a:rPr lang="ru-RU" sz="2400" dirty="0">
                <a:latin typeface="Franklin Gothic Medium" panose="020B0603020102020204" pitchFamily="34" charset="0"/>
              </a:rPr>
              <a:t>нерастворим в воде, однако растворяется в водных растворах бензола, хлороформа, этанола. Растворим в метаноле, спирте, хлороформе, жирных маслах. Натриевая соль растворима в воде.</a:t>
            </a:r>
            <a:endParaRPr lang="uk-UA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75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"/>
          <a:stretch/>
        </p:blipFill>
        <p:spPr>
          <a:xfrm>
            <a:off x="22617" y="-8825"/>
            <a:ext cx="9144001" cy="703757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0882" y="6037118"/>
            <a:ext cx="852054" cy="8208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86794" y="1147292"/>
            <a:ext cx="4538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Косметические свойства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2" descr="http://static.wixstatic.com/media/1af5dc_90982ccd87d1464d8a164687b9ef8dcc.png_srz_789_155_85_22_0.50_1.20_0.00_png_sr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20"/>
          <a:stretch/>
        </p:blipFill>
        <p:spPr bwMode="auto">
          <a:xfrm>
            <a:off x="0" y="5621482"/>
            <a:ext cx="9111683" cy="123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071388506"/>
              </p:ext>
            </p:extLst>
          </p:nvPr>
        </p:nvGraphicFramePr>
        <p:xfrm>
          <a:off x="5626487" y="2368920"/>
          <a:ext cx="4325976" cy="3111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0" name="Групувати 19"/>
          <p:cNvGrpSpPr/>
          <p:nvPr/>
        </p:nvGrpSpPr>
        <p:grpSpPr>
          <a:xfrm>
            <a:off x="3539501" y="1695441"/>
            <a:ext cx="2492092" cy="1871630"/>
            <a:chOff x="3339778" y="1670512"/>
            <a:chExt cx="2492092" cy="1871630"/>
          </a:xfrm>
        </p:grpSpPr>
        <p:pic>
          <p:nvPicPr>
            <p:cNvPr id="1026" name="Picture 2" descr="Картинки по запросу капсула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24" t="22825" r="36073" b="24000"/>
            <a:stretch/>
          </p:blipFill>
          <p:spPr bwMode="auto">
            <a:xfrm>
              <a:off x="4095171" y="1670512"/>
              <a:ext cx="981307" cy="1429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339778" y="3172810"/>
              <a:ext cx="24920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ru-RU" b="1" dirty="0">
                  <a:latin typeface="Franklin Gothic Medium" panose="020B0603020102020204" pitchFamily="34" charset="0"/>
                </a:rPr>
                <a:t>сильный антиоксидант</a:t>
              </a:r>
              <a:endParaRPr lang="uk-UA" b="1" dirty="0"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7" name="Групувати 6"/>
          <p:cNvGrpSpPr/>
          <p:nvPr/>
        </p:nvGrpSpPr>
        <p:grpSpPr>
          <a:xfrm>
            <a:off x="6666860" y="1751746"/>
            <a:ext cx="2245230" cy="2109166"/>
            <a:chOff x="3272683" y="1955271"/>
            <a:chExt cx="2245230" cy="210916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2" t="7118"/>
            <a:stretch/>
          </p:blipFill>
          <p:spPr>
            <a:xfrm>
              <a:off x="3629806" y="1955271"/>
              <a:ext cx="1530983" cy="153342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272683" y="3418106"/>
              <a:ext cx="22452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atin typeface="Franklin Gothic Medium" panose="020B0603020102020204" pitchFamily="34" charset="0"/>
                </a:rPr>
                <a:t>усиливает действие </a:t>
              </a:r>
            </a:p>
            <a:p>
              <a:pPr algn="ctr"/>
              <a:r>
                <a:rPr lang="ru-RU" b="1" dirty="0" smtClean="0">
                  <a:latin typeface="Franklin Gothic Medium" panose="020B0603020102020204" pitchFamily="34" charset="0"/>
                </a:rPr>
                <a:t>витаминов С и Е</a:t>
              </a:r>
              <a:endParaRPr lang="uk-UA" b="1" dirty="0"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26" name="Групувати 25"/>
          <p:cNvGrpSpPr/>
          <p:nvPr/>
        </p:nvGrpSpPr>
        <p:grpSpPr>
          <a:xfrm>
            <a:off x="383109" y="1670512"/>
            <a:ext cx="2784737" cy="2135209"/>
            <a:chOff x="5924998" y="1722848"/>
            <a:chExt cx="2784737" cy="213520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735" y="1722848"/>
              <a:ext cx="1543265" cy="156231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924998" y="3211726"/>
              <a:ext cx="27847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latin typeface="Franklin Gothic Medium" panose="020B0603020102020204" pitchFamily="34" charset="0"/>
                </a:rPr>
                <a:t>комплексная борьба со </a:t>
              </a:r>
            </a:p>
            <a:p>
              <a:pPr algn="ctr"/>
              <a:r>
                <a:rPr lang="ru-RU" b="1" dirty="0">
                  <a:latin typeface="Franklin Gothic Medium" panose="020B0603020102020204" pitchFamily="34" charset="0"/>
                </a:rPr>
                <a:t>с</a:t>
              </a:r>
              <a:r>
                <a:rPr lang="ru-RU" b="1" dirty="0" smtClean="0">
                  <a:latin typeface="Franklin Gothic Medium" panose="020B0603020102020204" pitchFamily="34" charset="0"/>
                </a:rPr>
                <a:t>вободными радикалами</a:t>
              </a:r>
              <a:endParaRPr lang="uk-UA" b="1" dirty="0"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29" name="Групувати 28"/>
          <p:cNvGrpSpPr/>
          <p:nvPr/>
        </p:nvGrpSpPr>
        <p:grpSpPr>
          <a:xfrm>
            <a:off x="5217201" y="3829993"/>
            <a:ext cx="2549032" cy="1875501"/>
            <a:chOff x="1471397" y="3946749"/>
            <a:chExt cx="2549032" cy="1875501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34" t="14085" r="14267" b="3975"/>
            <a:stretch/>
          </p:blipFill>
          <p:spPr>
            <a:xfrm>
              <a:off x="2286794" y="3946749"/>
              <a:ext cx="918239" cy="119838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471397" y="5175919"/>
              <a:ext cx="25490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latin typeface="Franklin Gothic Medium" panose="020B0603020102020204" pitchFamily="34" charset="0"/>
                </a:rPr>
                <a:t>препятствует </a:t>
              </a:r>
              <a:r>
                <a:rPr lang="ru-RU" b="1" dirty="0" err="1" smtClean="0">
                  <a:latin typeface="Franklin Gothic Medium" panose="020B0603020102020204" pitchFamily="34" charset="0"/>
                </a:rPr>
                <a:t>гликации</a:t>
              </a:r>
              <a:r>
                <a:rPr lang="ru-RU" b="1" dirty="0" smtClean="0">
                  <a:latin typeface="Franklin Gothic Medium" panose="020B0603020102020204" pitchFamily="34" charset="0"/>
                </a:rPr>
                <a:t> </a:t>
              </a:r>
            </a:p>
            <a:p>
              <a:pPr algn="ctr"/>
              <a:r>
                <a:rPr lang="ru-RU" b="1" dirty="0" err="1" smtClean="0">
                  <a:latin typeface="Franklin Gothic Medium" panose="020B0603020102020204" pitchFamily="34" charset="0"/>
                </a:rPr>
                <a:t>колагена</a:t>
              </a:r>
              <a:endParaRPr lang="uk-UA" b="1" dirty="0"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13" name="Групувати 12"/>
          <p:cNvGrpSpPr/>
          <p:nvPr/>
        </p:nvGrpSpPr>
        <p:grpSpPr>
          <a:xfrm>
            <a:off x="2000549" y="3854043"/>
            <a:ext cx="2173159" cy="1812027"/>
            <a:chOff x="1805561" y="3756050"/>
            <a:chExt cx="2173159" cy="1812027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17281" r="15756"/>
            <a:stretch/>
          </p:blipFill>
          <p:spPr>
            <a:xfrm>
              <a:off x="2235453" y="3756050"/>
              <a:ext cx="1318438" cy="143585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805561" y="5198745"/>
              <a:ext cx="2173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latin typeface="Franklin Gothic Medium" panose="020B0603020102020204" pitchFamily="34" charset="0"/>
                </a:rPr>
                <a:t>защитное действие</a:t>
              </a:r>
              <a:endParaRPr lang="uk-UA" b="1" dirty="0">
                <a:latin typeface="Franklin Gothic Medium" panose="020B06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335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"/>
          <a:stretch/>
        </p:blipFill>
        <p:spPr>
          <a:xfrm>
            <a:off x="22617" y="-8825"/>
            <a:ext cx="9144001" cy="703757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0882" y="6037118"/>
            <a:ext cx="852054" cy="8208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58042" y="1318826"/>
            <a:ext cx="7795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Косметические средства с </a:t>
            </a:r>
            <a:r>
              <a:rPr lang="el-G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α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-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липоевой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 кислотой</a:t>
            </a:r>
          </a:p>
        </p:txBody>
      </p:sp>
      <p:pic>
        <p:nvPicPr>
          <p:cNvPr id="9" name="Picture 2" descr="http://static.wixstatic.com/media/1af5dc_90982ccd87d1464d8a164687b9ef8dcc.png_srz_789_155_85_22_0.50_1.20_0.00_png_sr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20"/>
          <a:stretch/>
        </p:blipFill>
        <p:spPr bwMode="auto">
          <a:xfrm>
            <a:off x="0" y="5621482"/>
            <a:ext cx="9111683" cy="123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071388506"/>
              </p:ext>
            </p:extLst>
          </p:nvPr>
        </p:nvGraphicFramePr>
        <p:xfrm>
          <a:off x="5626487" y="2368920"/>
          <a:ext cx="4325976" cy="3111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86143" y="2038509"/>
            <a:ext cx="80169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Franklin Gothic Medium" panose="020B0603020102020204" pitchFamily="34" charset="0"/>
              </a:rPr>
              <a:t>Процентный ввод</a:t>
            </a:r>
            <a:r>
              <a:rPr lang="ru-RU" sz="2000" dirty="0" smtClean="0">
                <a:latin typeface="Franklin Gothic Medium" panose="020B0603020102020204" pitchFamily="34" charset="0"/>
              </a:rPr>
              <a:t>: от </a:t>
            </a:r>
            <a:r>
              <a:rPr lang="ru-RU" sz="2000" dirty="0">
                <a:latin typeface="Franklin Gothic Medium" panose="020B0603020102020204" pitchFamily="34" charset="0"/>
              </a:rPr>
              <a:t>0,2 до 1 %. Имеются данные о возможности использования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α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-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липоевой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кислоты </a:t>
            </a:r>
            <a:r>
              <a:rPr lang="ru-RU" sz="2000" dirty="0" smtClean="0">
                <a:latin typeface="Franklin Gothic Medium" panose="020B0603020102020204" pitchFamily="34" charset="0"/>
              </a:rPr>
              <a:t>в </a:t>
            </a:r>
            <a:r>
              <a:rPr lang="ru-RU" sz="2000" dirty="0">
                <a:latin typeface="Franklin Gothic Medium" panose="020B0603020102020204" pitchFamily="34" charset="0"/>
              </a:rPr>
              <a:t>концентрациях до 5</a:t>
            </a:r>
            <a:r>
              <a:rPr lang="ru-RU" sz="2000" dirty="0" smtClean="0">
                <a:latin typeface="Franklin Gothic Medium" panose="020B0603020102020204" pitchFamily="34" charset="0"/>
              </a:rPr>
              <a:t>%.</a:t>
            </a:r>
          </a:p>
          <a:p>
            <a:pPr>
              <a:lnSpc>
                <a:spcPct val="150000"/>
              </a:lnSpc>
            </a:pPr>
            <a:endParaRPr lang="ru-RU" sz="2000" dirty="0">
              <a:latin typeface="Franklin Gothic Medium" panose="020B0603020102020204" pitchFamily="34" charset="0"/>
            </a:endParaRPr>
          </a:p>
          <a:p>
            <a:pPr algn="just"/>
            <a:r>
              <a:rPr lang="ru-RU" sz="2000" b="1" dirty="0" smtClean="0">
                <a:latin typeface="Franklin Gothic Medium" panose="020B0603020102020204" pitchFamily="34" charset="0"/>
              </a:rPr>
              <a:t>Синергия: </a:t>
            </a:r>
            <a:r>
              <a:rPr lang="ru-RU" sz="2000" dirty="0" smtClean="0">
                <a:latin typeface="Franklin Gothic Medium" panose="020B0603020102020204" pitchFamily="34" charset="0"/>
              </a:rPr>
              <a:t>комбинируется с витаминами С и Е, усиливая их активность.</a:t>
            </a:r>
            <a:endParaRPr lang="uk-UA" sz="2000" b="1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07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"/>
          <a:stretch/>
        </p:blipFill>
        <p:spPr>
          <a:xfrm>
            <a:off x="54127" y="0"/>
            <a:ext cx="9057556" cy="69710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0882" y="6037118"/>
            <a:ext cx="852054" cy="8208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static.wixstatic.com/media/1af5dc_90982ccd87d1464d8a164687b9ef8dcc.png_srz_789_155_85_22_0.50_1.20_0.00_png_sr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20"/>
          <a:stretch/>
        </p:blipFill>
        <p:spPr bwMode="auto">
          <a:xfrm>
            <a:off x="0" y="5621482"/>
            <a:ext cx="9111683" cy="123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071388506"/>
              </p:ext>
            </p:extLst>
          </p:nvPr>
        </p:nvGraphicFramePr>
        <p:xfrm>
          <a:off x="5626487" y="2368920"/>
          <a:ext cx="4325976" cy="3111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64403" y="1388094"/>
            <a:ext cx="5382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Коэнзим</a:t>
            </a:r>
            <a:r>
              <a:rPr lang="ru-RU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Q</a:t>
            </a:r>
            <a:r>
              <a:rPr lang="ru-RU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10 (</a:t>
            </a:r>
            <a:r>
              <a:rPr lang="uk-UA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С</a:t>
            </a:r>
            <a:r>
              <a:rPr lang="en-US" sz="2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oenzyme</a:t>
            </a:r>
            <a:r>
              <a:rPr lang="en-US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Q10</a:t>
            </a:r>
            <a:r>
              <a:rPr lang="uk-UA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uk-UA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2771" y="1948208"/>
            <a:ext cx="60626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Franklin Gothic Medium" panose="020B0603020102020204" pitchFamily="34" charset="0"/>
              </a:rPr>
              <a:t>Другие названия: </a:t>
            </a:r>
            <a:r>
              <a:rPr lang="en-US" sz="2400" dirty="0"/>
              <a:t>ubiquinone </a:t>
            </a:r>
            <a:endParaRPr lang="uk-UA" sz="2400" dirty="0" smtClean="0"/>
          </a:p>
          <a:p>
            <a:r>
              <a:rPr lang="ru-RU" sz="2400" b="1" dirty="0" smtClean="0">
                <a:latin typeface="Franklin Gothic Medium" panose="020B0603020102020204" pitchFamily="34" charset="0"/>
              </a:rPr>
              <a:t>Внешний </a:t>
            </a:r>
            <a:r>
              <a:rPr lang="ru-RU" sz="2400" b="1" dirty="0">
                <a:latin typeface="Franklin Gothic Medium" panose="020B0603020102020204" pitchFamily="34" charset="0"/>
              </a:rPr>
              <a:t>вид:</a:t>
            </a:r>
            <a:r>
              <a:rPr lang="ru-RU" sz="2400" dirty="0">
                <a:latin typeface="Franklin Gothic Medium" panose="020B0603020102020204" pitchFamily="34" charset="0"/>
              </a:rPr>
              <a:t> </a:t>
            </a:r>
            <a:r>
              <a:rPr lang="ru-RU" sz="2400" dirty="0" smtClean="0">
                <a:latin typeface="Franklin Gothic Medium" panose="020B0603020102020204" pitchFamily="34" charset="0"/>
              </a:rPr>
              <a:t>желто-оранжевый порошок </a:t>
            </a:r>
            <a:r>
              <a:rPr lang="ru-RU" sz="2400" dirty="0">
                <a:latin typeface="Franklin Gothic Medium" panose="020B0603020102020204" pitchFamily="34" charset="0"/>
              </a:rPr>
              <a:t>без вкуса и </a:t>
            </a:r>
            <a:r>
              <a:rPr lang="ru-RU" sz="2400" dirty="0" smtClean="0">
                <a:latin typeface="Franklin Gothic Medium" panose="020B0603020102020204" pitchFamily="34" charset="0"/>
              </a:rPr>
              <a:t>запаха</a:t>
            </a:r>
          </a:p>
          <a:p>
            <a:r>
              <a:rPr lang="ru-RU" sz="2400" b="1" dirty="0" smtClean="0">
                <a:latin typeface="Franklin Gothic Medium" panose="020B0603020102020204" pitchFamily="34" charset="0"/>
              </a:rPr>
              <a:t>CAS-</a:t>
            </a:r>
            <a:r>
              <a:rPr lang="ru-RU" sz="2400" b="1" dirty="0" err="1" smtClean="0">
                <a:latin typeface="Franklin Gothic Medium" panose="020B0603020102020204" pitchFamily="34" charset="0"/>
              </a:rPr>
              <a:t>No</a:t>
            </a:r>
            <a:r>
              <a:rPr lang="ru-RU" sz="2400" b="1" dirty="0">
                <a:latin typeface="Franklin Gothic Medium" panose="020B0603020102020204" pitchFamily="34" charset="0"/>
              </a:rPr>
              <a:t>.:</a:t>
            </a:r>
            <a:r>
              <a:rPr lang="ru-RU" sz="2400" dirty="0">
                <a:latin typeface="Franklin Gothic Medium" panose="020B0603020102020204" pitchFamily="34" charset="0"/>
              </a:rPr>
              <a:t> </a:t>
            </a:r>
            <a:r>
              <a:rPr lang="ru-RU" sz="2400" dirty="0" smtClean="0">
                <a:latin typeface="Franklin Gothic Medium" panose="020B0603020102020204" pitchFamily="34" charset="0"/>
              </a:rPr>
              <a:t>1077-28-7</a:t>
            </a:r>
            <a:endParaRPr lang="ru-RU" sz="2400" b="1" dirty="0" smtClean="0">
              <a:latin typeface="Franklin Gothic Medium" panose="020B0603020102020204" pitchFamily="34" charset="0"/>
            </a:endParaRPr>
          </a:p>
          <a:p>
            <a:r>
              <a:rPr lang="ru-RU" sz="2400" b="1" dirty="0">
                <a:latin typeface="Franklin Gothic Medium" panose="020B0603020102020204" pitchFamily="34" charset="0"/>
              </a:rPr>
              <a:t>Р</a:t>
            </a:r>
            <a:r>
              <a:rPr lang="ru-RU" sz="2400" b="1" dirty="0" smtClean="0">
                <a:latin typeface="Franklin Gothic Medium" panose="020B0603020102020204" pitchFamily="34" charset="0"/>
              </a:rPr>
              <a:t>астворимость: </a:t>
            </a:r>
            <a:r>
              <a:rPr lang="ru-RU" sz="2400" dirty="0" smtClean="0">
                <a:latin typeface="Franklin Gothic Medium" panose="020B0603020102020204" pitchFamily="34" charset="0"/>
              </a:rPr>
              <a:t>растворим </a:t>
            </a:r>
            <a:r>
              <a:rPr lang="ru-RU" sz="2400" dirty="0">
                <a:latin typeface="Franklin Gothic Medium" panose="020B0603020102020204" pitchFamily="34" charset="0"/>
              </a:rPr>
              <a:t>в </a:t>
            </a:r>
            <a:r>
              <a:rPr lang="ru-RU" sz="2400" dirty="0" err="1">
                <a:latin typeface="Franklin Gothic Medium" panose="020B0603020102020204" pitchFamily="34" charset="0"/>
              </a:rPr>
              <a:t>диэтиловом</a:t>
            </a:r>
            <a:r>
              <a:rPr lang="ru-RU" sz="2400" dirty="0">
                <a:latin typeface="Franklin Gothic Medium" panose="020B0603020102020204" pitchFamily="34" charset="0"/>
              </a:rPr>
              <a:t> эфире, очень слабо растворим в этаноле, практически нерастворим в воде. На свету постепенно разлагается и </a:t>
            </a:r>
            <a:r>
              <a:rPr lang="ru-RU" sz="2400" dirty="0" smtClean="0">
                <a:latin typeface="Franklin Gothic Medium" panose="020B0603020102020204" pitchFamily="34" charset="0"/>
              </a:rPr>
              <a:t>темнеет.</a:t>
            </a:r>
            <a:endParaRPr lang="uk-UA" dirty="0">
              <a:latin typeface="Franklin Gothic Medium" panose="020B0603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404" y="2052342"/>
            <a:ext cx="2666279" cy="166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1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0882" y="6037118"/>
            <a:ext cx="852054" cy="8208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86790" y="1222422"/>
            <a:ext cx="4538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Косметические свойства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3" name="Групувати 12"/>
          <p:cNvGrpSpPr/>
          <p:nvPr/>
        </p:nvGrpSpPr>
        <p:grpSpPr>
          <a:xfrm>
            <a:off x="-27468" y="-8825"/>
            <a:ext cx="9166618" cy="7037576"/>
            <a:chOff x="0" y="-8825"/>
            <a:chExt cx="9166618" cy="7037576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2"/>
            <a:stretch/>
          </p:blipFill>
          <p:spPr>
            <a:xfrm>
              <a:off x="22617" y="-8825"/>
              <a:ext cx="9144001" cy="7037576"/>
            </a:xfrm>
            <a:prstGeom prst="rect">
              <a:avLst/>
            </a:prstGeom>
          </p:spPr>
        </p:pic>
        <p:pic>
          <p:nvPicPr>
            <p:cNvPr id="9" name="Picture 2" descr="http://static.wixstatic.com/media/1af5dc_90982ccd87d1464d8a164687b9ef8dcc.png_srz_789_155_85_22_0.50_1.20_0.00_png_srz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920"/>
            <a:stretch/>
          </p:blipFill>
          <p:spPr bwMode="auto">
            <a:xfrm>
              <a:off x="0" y="5621482"/>
              <a:ext cx="9111683" cy="1236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071388506"/>
              </p:ext>
            </p:extLst>
          </p:nvPr>
        </p:nvGraphicFramePr>
        <p:xfrm>
          <a:off x="5626487" y="2368920"/>
          <a:ext cx="4325976" cy="3111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9" name="Групувати 18"/>
          <p:cNvGrpSpPr/>
          <p:nvPr/>
        </p:nvGrpSpPr>
        <p:grpSpPr>
          <a:xfrm>
            <a:off x="6782020" y="1918842"/>
            <a:ext cx="2014911" cy="2008983"/>
            <a:chOff x="6782020" y="1874908"/>
            <a:chExt cx="2014911" cy="2008983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62"/>
            <a:stretch/>
          </p:blipFill>
          <p:spPr>
            <a:xfrm>
              <a:off x="7142650" y="1874908"/>
              <a:ext cx="1293651" cy="145074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782020" y="3237560"/>
              <a:ext cx="20149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>
                  <a:latin typeface="Franklin Gothic Medium" panose="020B0603020102020204" pitchFamily="34" charset="0"/>
                </a:rPr>
                <a:t>у</a:t>
              </a:r>
              <a:r>
                <a:rPr lang="ru-RU" b="1" dirty="0" smtClean="0">
                  <a:latin typeface="Franklin Gothic Medium" panose="020B0603020102020204" pitchFamily="34" charset="0"/>
                </a:rPr>
                <a:t>частник  синтеза</a:t>
              </a:r>
            </a:p>
            <a:p>
              <a:pPr algn="ctr"/>
              <a:r>
                <a:rPr lang="ru-RU" b="1" dirty="0" smtClean="0">
                  <a:latin typeface="Franklin Gothic Medium" panose="020B0603020102020204" pitchFamily="34" charset="0"/>
                </a:rPr>
                <a:t> коллагена</a:t>
              </a:r>
              <a:endParaRPr lang="uk-UA" b="1" dirty="0"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21" name="Групувати 20"/>
          <p:cNvGrpSpPr/>
          <p:nvPr/>
        </p:nvGrpSpPr>
        <p:grpSpPr>
          <a:xfrm>
            <a:off x="404687" y="1845701"/>
            <a:ext cx="2492092" cy="1798548"/>
            <a:chOff x="3502509" y="3508048"/>
            <a:chExt cx="2492092" cy="1798548"/>
          </a:xfrm>
        </p:grpSpPr>
        <p:pic>
          <p:nvPicPr>
            <p:cNvPr id="31" name="Picture 2" descr="Картинки по запросу капсула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24" t="22825" r="36073" b="24000"/>
            <a:stretch/>
          </p:blipFill>
          <p:spPr bwMode="auto">
            <a:xfrm>
              <a:off x="4257902" y="3508048"/>
              <a:ext cx="981307" cy="1429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3502509" y="4937264"/>
              <a:ext cx="24920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ru-RU" b="1" dirty="0">
                  <a:latin typeface="Franklin Gothic Medium" panose="020B0603020102020204" pitchFamily="34" charset="0"/>
                </a:rPr>
                <a:t>сильный антиоксидант</a:t>
              </a:r>
              <a:endParaRPr lang="uk-UA" b="1" dirty="0">
                <a:latin typeface="Franklin Gothic Medium" panose="020B06030201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325566" y="1251451"/>
            <a:ext cx="4538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Косметические свойства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4" name="Групувати 33"/>
          <p:cNvGrpSpPr/>
          <p:nvPr/>
        </p:nvGrpSpPr>
        <p:grpSpPr>
          <a:xfrm>
            <a:off x="3426206" y="1952087"/>
            <a:ext cx="2653675" cy="1686964"/>
            <a:chOff x="53397" y="1670512"/>
            <a:chExt cx="2653675" cy="1686964"/>
          </a:xfrm>
        </p:grpSpPr>
        <p:pic>
          <p:nvPicPr>
            <p:cNvPr id="35" name="Picture 16" descr="http://www.pro-smart.ro/wp-content/uploads/2014/08/f.jp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472" y="1670512"/>
              <a:ext cx="1393511" cy="1393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53397" y="2988144"/>
              <a:ext cx="26536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latin typeface="Franklin Gothic Medium" panose="020B0603020102020204" pitchFamily="34" charset="0"/>
                </a:rPr>
                <a:t>з</a:t>
              </a:r>
              <a:r>
                <a:rPr lang="ru-RU" b="1" dirty="0" smtClean="0">
                  <a:latin typeface="Franklin Gothic Medium" panose="020B0603020102020204" pitchFamily="34" charset="0"/>
                </a:rPr>
                <a:t>ащита от УФ-излучения</a:t>
              </a:r>
              <a:endParaRPr lang="uk-UA" b="1" dirty="0"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38" name="Групувати 37"/>
          <p:cNvGrpSpPr/>
          <p:nvPr/>
        </p:nvGrpSpPr>
        <p:grpSpPr>
          <a:xfrm>
            <a:off x="3585565" y="3790750"/>
            <a:ext cx="2447593" cy="1826766"/>
            <a:chOff x="917666" y="3746496"/>
            <a:chExt cx="2447593" cy="1826766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22" t="7032" r="22127" b="12990"/>
            <a:stretch/>
          </p:blipFill>
          <p:spPr>
            <a:xfrm>
              <a:off x="1672935" y="3746496"/>
              <a:ext cx="937057" cy="1293137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917666" y="4926931"/>
              <a:ext cx="24475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latin typeface="Franklin Gothic Medium" panose="020B0603020102020204" pitchFamily="34" charset="0"/>
                </a:rPr>
                <a:t>удерживает </a:t>
              </a:r>
            </a:p>
            <a:p>
              <a:pPr algn="ctr"/>
              <a:r>
                <a:rPr lang="ru-RU" b="1" dirty="0" err="1" smtClean="0">
                  <a:latin typeface="Franklin Gothic Medium" panose="020B0603020102020204" pitchFamily="34" charset="0"/>
                </a:rPr>
                <a:t>гиалуроновую</a:t>
              </a:r>
              <a:r>
                <a:rPr lang="ru-RU" b="1" dirty="0" smtClean="0">
                  <a:latin typeface="Franklin Gothic Medium" panose="020B0603020102020204" pitchFamily="34" charset="0"/>
                </a:rPr>
                <a:t> кислоту</a:t>
              </a:r>
              <a:endParaRPr lang="uk-UA" b="1" dirty="0">
                <a:latin typeface="Franklin Gothic Medium" panose="020B06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058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6594</TotalTime>
  <Words>1793</Words>
  <Application>Microsoft Office PowerPoint</Application>
  <PresentationFormat>Екран (4:3)</PresentationFormat>
  <Paragraphs>146</Paragraphs>
  <Slides>17</Slides>
  <Notes>17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4" baseType="lpstr">
      <vt:lpstr>Batang</vt:lpstr>
      <vt:lpstr>Arial</vt:lpstr>
      <vt:lpstr>Calibri</vt:lpstr>
      <vt:lpstr>Calibri Light</vt:lpstr>
      <vt:lpstr>Franklin Gothic Medium</vt:lpstr>
      <vt:lpstr>Segoe UI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Славик</dc:creator>
  <cp:lastModifiedBy>Славик</cp:lastModifiedBy>
  <cp:revision>450</cp:revision>
  <cp:lastPrinted>2015-11-11T10:39:50Z</cp:lastPrinted>
  <dcterms:created xsi:type="dcterms:W3CDTF">2015-02-02T08:57:12Z</dcterms:created>
  <dcterms:modified xsi:type="dcterms:W3CDTF">2016-09-18T19:55:40Z</dcterms:modified>
</cp:coreProperties>
</file>