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3" r:id="rId26"/>
    <p:sldId id="281" r:id="rId27"/>
    <p:sldId id="282" r:id="rId28"/>
    <p:sldId id="280" r:id="rId29"/>
    <p:sldId id="284" r:id="rId30"/>
    <p:sldId id="286" r:id="rId31"/>
    <p:sldId id="285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7" r:id="rId41"/>
    <p:sldId id="296" r:id="rId42"/>
    <p:sldId id="295" r:id="rId43"/>
    <p:sldId id="29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B76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127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9"/>
      <c:depthPercent val="100"/>
      <c:rAngAx val="1"/>
    </c:view3D>
    <c:plotArea>
      <c:layout>
        <c:manualLayout>
          <c:layoutTarget val="inner"/>
          <c:xMode val="edge"/>
          <c:yMode val="edge"/>
          <c:x val="7.9283887468030778E-2"/>
          <c:y val="4.1036717062635085E-2"/>
          <c:w val="0.7531969309462917"/>
          <c:h val="0.8315334773218146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ДТПА</c:v>
                </c:pt>
              </c:strCache>
            </c:strRef>
          </c:tx>
          <c:cat>
            <c:strRef>
              <c:f>Sheet1!$B$1:$B$1</c:f>
              <c:strCache>
                <c:ptCount val="1"/>
                <c:pt idx="0">
                  <c:v>Хелатообразующие агенты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ЭДТА</c:v>
                </c:pt>
              </c:strCache>
            </c:strRef>
          </c:tx>
          <c:cat>
            <c:strRef>
              <c:f>Sheet1!$B$1:$B$1</c:f>
              <c:strCache>
                <c:ptCount val="1"/>
                <c:pt idx="0">
                  <c:v>Хелатообразующие агенты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99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ГЭДТА</c:v>
                </c:pt>
              </c:strCache>
            </c:strRef>
          </c:tx>
          <c:cat>
            <c:strRef>
              <c:f>Sheet1!$B$1:$B$1</c:f>
              <c:strCache>
                <c:ptCount val="1"/>
                <c:pt idx="0">
                  <c:v>Хелатообразующие агенты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98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ПДТА</c:v>
                </c:pt>
              </c:strCache>
            </c:strRef>
          </c:tx>
          <c:cat>
            <c:strRef>
              <c:f>Sheet1!$B$1:$B$1</c:f>
              <c:strCache>
                <c:ptCount val="1"/>
                <c:pt idx="0">
                  <c:v>Хелатообразующие агенты</c:v>
                </c:pt>
              </c:strCache>
            </c:strRef>
          </c:cat>
          <c:val>
            <c:numRef>
              <c:f>Sheet1!$B$5:$B$5</c:f>
              <c:numCache>
                <c:formatCode>General</c:formatCode>
                <c:ptCount val="1"/>
                <c:pt idx="0">
                  <c:v>89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ГЛДА</c:v>
                </c:pt>
              </c:strCache>
            </c:strRef>
          </c:tx>
          <c:cat>
            <c:strRef>
              <c:f>Sheet1!$B$1:$B$1</c:f>
              <c:strCache>
                <c:ptCount val="1"/>
                <c:pt idx="0">
                  <c:v>Хелатообразующие агенты</c:v>
                </c:pt>
              </c:strCache>
            </c:strRef>
          </c:cat>
          <c:val>
            <c:numRef>
              <c:f>Sheet1!$B$6:$B$6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АСДА</c:v>
                </c:pt>
              </c:strCache>
            </c:strRef>
          </c:tx>
          <c:cat>
            <c:strRef>
              <c:f>Sheet1!$B$1:$B$1</c:f>
              <c:strCache>
                <c:ptCount val="1"/>
                <c:pt idx="0">
                  <c:v>Хелатообразующие агенты</c:v>
                </c:pt>
              </c:strCache>
            </c:strRef>
          </c:cat>
          <c:val>
            <c:numRef>
              <c:f>Sheet1!$B$7:$B$7</c:f>
              <c:numCache>
                <c:formatCode>General</c:formatCode>
                <c:ptCount val="1"/>
                <c:pt idx="0">
                  <c:v>58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МГДА</c:v>
                </c:pt>
              </c:strCache>
            </c:strRef>
          </c:tx>
          <c:cat>
            <c:strRef>
              <c:f>Sheet1!$B$1:$B$1</c:f>
              <c:strCache>
                <c:ptCount val="1"/>
                <c:pt idx="0">
                  <c:v>Хелатообразующие агенты</c:v>
                </c:pt>
              </c:strCache>
            </c:strRef>
          </c:cat>
          <c:val>
            <c:numRef>
              <c:f>Sheet1!$B$8:$B$8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НТА</c:v>
                </c:pt>
              </c:strCache>
            </c:strRef>
          </c:tx>
          <c:cat>
            <c:strRef>
              <c:f>Sheet1!$B$1:$B$1</c:f>
              <c:strCache>
                <c:ptCount val="1"/>
                <c:pt idx="0">
                  <c:v>Хелатообразующие агенты</c:v>
                </c:pt>
              </c:strCache>
            </c:strRef>
          </c:cat>
          <c:val>
            <c:numRef>
              <c:f>Sheet1!$B$9:$B$9</c:f>
              <c:numCache>
                <c:formatCode>General</c:formatCode>
                <c:ptCount val="1"/>
                <c:pt idx="0">
                  <c:v>49</c:v>
                </c:pt>
              </c:numCache>
            </c:numRef>
          </c:val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ИДС</c:v>
                </c:pt>
              </c:strCache>
            </c:strRef>
          </c:tx>
          <c:cat>
            <c:strRef>
              <c:f>Sheet1!$B$1:$B$1</c:f>
              <c:strCache>
                <c:ptCount val="1"/>
                <c:pt idx="0">
                  <c:v>Хелатообразующие агенты</c:v>
                </c:pt>
              </c:strCache>
            </c:strRef>
          </c:cat>
          <c:val>
            <c:numRef>
              <c:f>Sheet1!$B$10:$B$10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ЭДДС</c:v>
                </c:pt>
              </c:strCache>
            </c:strRef>
          </c:tx>
          <c:cat>
            <c:strRef>
              <c:f>Sheet1!$B$1:$B$1</c:f>
              <c:strCache>
                <c:ptCount val="1"/>
                <c:pt idx="0">
                  <c:v>Хелатообразующие агенты</c:v>
                </c:pt>
              </c:strCache>
            </c:strRef>
          </c:cat>
          <c:val>
            <c:numRef>
              <c:f>Sheet1!$B$11:$B$11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0"/>
          <c:order val="10"/>
          <c:tx>
            <c:strRef>
              <c:f>Sheet1!$A$12</c:f>
              <c:strCache>
                <c:ptCount val="1"/>
                <c:pt idx="0">
                  <c:v>ЭДГ</c:v>
                </c:pt>
              </c:strCache>
            </c:strRef>
          </c:tx>
          <c:cat>
            <c:strRef>
              <c:f>Sheet1!$B$1:$B$1</c:f>
              <c:strCache>
                <c:ptCount val="1"/>
                <c:pt idx="0">
                  <c:v>Хелатообразующие агенты</c:v>
                </c:pt>
              </c:strCache>
            </c:strRef>
          </c:cat>
          <c:val>
            <c:numRef>
              <c:f>Sheet1!$B$12:$B$12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gapDepth val="0"/>
        <c:shape val="box"/>
        <c:axId val="107691008"/>
        <c:axId val="107705088"/>
        <c:axId val="0"/>
      </c:bar3DChart>
      <c:catAx>
        <c:axId val="107691008"/>
        <c:scaling>
          <c:orientation val="minMax"/>
        </c:scaling>
        <c:axPos val="b"/>
        <c:numFmt formatCode="General" sourceLinked="1"/>
        <c:tickLblPos val="low"/>
        <c:txPr>
          <a:bodyPr rot="0" vert="horz"/>
          <a:lstStyle/>
          <a:p>
            <a:pPr>
              <a:defRPr lang="en-US" b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defRPr>
            </a:pPr>
            <a:endParaRPr lang="ru-RU"/>
          </a:p>
        </c:txPr>
        <c:crossAx val="107705088"/>
        <c:crosses val="autoZero"/>
        <c:auto val="1"/>
        <c:lblAlgn val="ctr"/>
        <c:lblOffset val="100"/>
        <c:tickLblSkip val="1"/>
        <c:tickMarkSkip val="1"/>
      </c:catAx>
      <c:valAx>
        <c:axId val="107705088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lang="en-US"/>
            </a:pPr>
            <a:endParaRPr lang="ru-RU"/>
          </a:p>
        </c:txPr>
        <c:crossAx val="107691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54731457800658"/>
          <c:y val="8.4233261339093118E-2"/>
          <c:w val="0.14833759590792844"/>
          <c:h val="0.83369330453563761"/>
        </c:manualLayout>
      </c:layout>
      <c:txPr>
        <a:bodyPr/>
        <a:lstStyle/>
        <a:p>
          <a:pPr>
            <a:defRPr lang="en-US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7EBD6-CA3F-463D-A91F-20086A4A3CB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4741EC-46C1-4C94-8206-91FDD10D9792}">
      <dgm:prSet phldrT="[Текст]" custT="1"/>
      <dgm:spPr>
        <a:solidFill>
          <a:srgbClr val="86B765"/>
        </a:solidFill>
      </dgm:spPr>
      <dgm:t>
        <a:bodyPr/>
        <a:lstStyle/>
        <a:p>
          <a:r>
            <a:rPr lang="uk-UA" sz="2000" dirty="0" err="1" smtClean="0">
              <a:latin typeface="Trebuchet MS" pitchFamily="34" charset="0"/>
            </a:rPr>
            <a:t>Аминоксид</a:t>
          </a:r>
          <a:r>
            <a:rPr lang="ru-RU" sz="2000" dirty="0" err="1" smtClean="0">
              <a:latin typeface="Trebuchet MS" pitchFamily="34" charset="0"/>
            </a:rPr>
            <a:t>ы</a:t>
          </a:r>
          <a:endParaRPr lang="ru-RU" sz="2000" dirty="0" smtClean="0">
            <a:latin typeface="Trebuchet MS" pitchFamily="34" charset="0"/>
          </a:endParaRPr>
        </a:p>
        <a:p>
          <a:r>
            <a:rPr lang="ru-RU" sz="1600" dirty="0" smtClean="0">
              <a:latin typeface="Trebuchet MS" pitchFamily="34" charset="0"/>
            </a:rPr>
            <a:t>(неионогенные/катионные ПАВ)</a:t>
          </a:r>
          <a:endParaRPr lang="ru-RU" sz="1600" dirty="0">
            <a:latin typeface="Trebuchet MS" pitchFamily="34" charset="0"/>
          </a:endParaRPr>
        </a:p>
      </dgm:t>
    </dgm:pt>
    <dgm:pt modelId="{A44410C0-8652-4BF8-A9E8-3F1F795694C3}" type="parTrans" cxnId="{EAF98176-1F71-493E-82F6-B78AFA458888}">
      <dgm:prSet/>
      <dgm:spPr/>
      <dgm:t>
        <a:bodyPr/>
        <a:lstStyle/>
        <a:p>
          <a:endParaRPr lang="ru-RU"/>
        </a:p>
      </dgm:t>
    </dgm:pt>
    <dgm:pt modelId="{81B34DF5-4AE1-4B15-A288-A31A6E9B5EBB}" type="sibTrans" cxnId="{EAF98176-1F71-493E-82F6-B78AFA458888}">
      <dgm:prSet/>
      <dgm:spPr/>
      <dgm:t>
        <a:bodyPr/>
        <a:lstStyle/>
        <a:p>
          <a:endParaRPr lang="ru-RU"/>
        </a:p>
      </dgm:t>
    </dgm:pt>
    <dgm:pt modelId="{9B3F0485-589B-4C27-94DF-BD93D879F770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Ammonyx</a:t>
          </a:r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 LO</a:t>
          </a:r>
          <a:endParaRPr lang="ru-RU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2823DD0-3A56-42D7-AEDD-926E4FA469A9}" type="parTrans" cxnId="{D14AA3AB-9072-415F-9ED7-FEF260E9E2EE}">
      <dgm:prSet/>
      <dgm:spPr/>
      <dgm:t>
        <a:bodyPr/>
        <a:lstStyle/>
        <a:p>
          <a:endParaRPr lang="ru-RU"/>
        </a:p>
      </dgm:t>
    </dgm:pt>
    <dgm:pt modelId="{ECB5BCA2-96E7-4B61-801D-E36023921FC8}" type="sibTrans" cxnId="{D14AA3AB-9072-415F-9ED7-FEF260E9E2EE}">
      <dgm:prSet/>
      <dgm:spPr/>
      <dgm:t>
        <a:bodyPr/>
        <a:lstStyle/>
        <a:p>
          <a:endParaRPr lang="ru-RU"/>
        </a:p>
      </dgm:t>
    </dgm:pt>
    <dgm:pt modelId="{9E0A670B-1486-4985-A5DC-B8383878797D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Ammonyx</a:t>
          </a:r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 M</a:t>
          </a:r>
          <a:endParaRPr lang="ru-RU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F0801E9-CFDC-44E2-9A08-6C8013C088A5}" type="parTrans" cxnId="{B54F2BCC-1010-46B8-9FD3-08F869F98B4F}">
      <dgm:prSet/>
      <dgm:spPr/>
      <dgm:t>
        <a:bodyPr/>
        <a:lstStyle/>
        <a:p>
          <a:endParaRPr lang="ru-RU"/>
        </a:p>
      </dgm:t>
    </dgm:pt>
    <dgm:pt modelId="{EA1A5490-4AEC-4740-8C49-A57CFDD3369D}" type="sibTrans" cxnId="{B54F2BCC-1010-46B8-9FD3-08F869F98B4F}">
      <dgm:prSet/>
      <dgm:spPr/>
      <dgm:t>
        <a:bodyPr/>
        <a:lstStyle/>
        <a:p>
          <a:endParaRPr lang="ru-RU"/>
        </a:p>
      </dgm:t>
    </dgm:pt>
    <dgm:pt modelId="{EF2233A4-8B7F-48B0-834D-EB3800497B1B}">
      <dgm:prSet phldrT="[Текст]" custT="1"/>
      <dgm:spPr>
        <a:solidFill>
          <a:srgbClr val="86B765"/>
        </a:solidFill>
      </dgm:spPr>
      <dgm:t>
        <a:bodyPr/>
        <a:lstStyle/>
        <a:p>
          <a:r>
            <a:rPr lang="ru-RU" sz="2000" dirty="0" smtClean="0">
              <a:latin typeface="Trebuchet MS" pitchFamily="34" charset="0"/>
            </a:rPr>
            <a:t>Неионогенные ПАВ</a:t>
          </a:r>
          <a:endParaRPr lang="ru-RU" sz="2000" dirty="0">
            <a:latin typeface="Trebuchet MS" pitchFamily="34" charset="0"/>
          </a:endParaRPr>
        </a:p>
      </dgm:t>
    </dgm:pt>
    <dgm:pt modelId="{A2B7A672-C496-48AE-B7ED-C608F5CDBD78}" type="parTrans" cxnId="{C87E3155-48A3-4E4B-9467-45503FE82246}">
      <dgm:prSet/>
      <dgm:spPr/>
      <dgm:t>
        <a:bodyPr/>
        <a:lstStyle/>
        <a:p>
          <a:endParaRPr lang="ru-RU"/>
        </a:p>
      </dgm:t>
    </dgm:pt>
    <dgm:pt modelId="{7AAE3D5F-4E15-445C-A7EB-0A6A9C78CEAA}" type="sibTrans" cxnId="{C87E3155-48A3-4E4B-9467-45503FE82246}">
      <dgm:prSet/>
      <dgm:spPr/>
      <dgm:t>
        <a:bodyPr/>
        <a:lstStyle/>
        <a:p>
          <a:endParaRPr lang="ru-RU"/>
        </a:p>
      </dgm:t>
    </dgm:pt>
    <dgm:pt modelId="{D4ED992C-96E3-402A-9D6F-14F234995EEE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Steposol</a:t>
          </a:r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 MET-10U</a:t>
          </a:r>
          <a:endParaRPr lang="ru-RU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B4115CE-5B24-443B-95B1-E4BF709B604A}" type="parTrans" cxnId="{5A8BBD50-7B69-4BC5-8295-8416D30EAE28}">
      <dgm:prSet/>
      <dgm:spPr/>
      <dgm:t>
        <a:bodyPr/>
        <a:lstStyle/>
        <a:p>
          <a:endParaRPr lang="ru-RU"/>
        </a:p>
      </dgm:t>
    </dgm:pt>
    <dgm:pt modelId="{DF043C9F-A2BA-4797-AA3C-3457A3ED679F}" type="sibTrans" cxnId="{5A8BBD50-7B69-4BC5-8295-8416D30EAE28}">
      <dgm:prSet/>
      <dgm:spPr/>
      <dgm:t>
        <a:bodyPr/>
        <a:lstStyle/>
        <a:p>
          <a:endParaRPr lang="ru-RU"/>
        </a:p>
      </dgm:t>
    </dgm:pt>
    <dgm:pt modelId="{10C98AE7-6B71-43F3-8EEE-5029B8CBBA2B}">
      <dgm:prSet phldrT="[Текст]" custT="1"/>
      <dgm:spPr>
        <a:solidFill>
          <a:srgbClr val="86B765"/>
        </a:solidFill>
      </dgm:spPr>
      <dgm:t>
        <a:bodyPr/>
        <a:lstStyle/>
        <a:p>
          <a:r>
            <a:rPr lang="ru-RU" sz="2000" dirty="0" smtClean="0">
              <a:latin typeface="Trebuchet MS" pitchFamily="34" charset="0"/>
            </a:rPr>
            <a:t>Катионные</a:t>
          </a:r>
          <a:r>
            <a:rPr lang="ru-RU" sz="2000" dirty="0" smtClean="0"/>
            <a:t> </a:t>
          </a:r>
          <a:r>
            <a:rPr lang="ru-RU" sz="2000" dirty="0" smtClean="0">
              <a:latin typeface="Trebuchet MS" pitchFamily="34" charset="0"/>
            </a:rPr>
            <a:t>ПАВ</a:t>
          </a:r>
          <a:endParaRPr lang="ru-RU" sz="2000" dirty="0">
            <a:latin typeface="Trebuchet MS" pitchFamily="34" charset="0"/>
          </a:endParaRPr>
        </a:p>
      </dgm:t>
    </dgm:pt>
    <dgm:pt modelId="{723A1E60-507F-45CB-9E02-44A2A0AFF7BA}" type="parTrans" cxnId="{538277B1-5886-4E6F-A2FA-F9D9B761E93B}">
      <dgm:prSet/>
      <dgm:spPr/>
      <dgm:t>
        <a:bodyPr/>
        <a:lstStyle/>
        <a:p>
          <a:endParaRPr lang="ru-RU"/>
        </a:p>
      </dgm:t>
    </dgm:pt>
    <dgm:pt modelId="{A43B3BA7-A549-4E83-91BA-E72358EA9392}" type="sibTrans" cxnId="{538277B1-5886-4E6F-A2FA-F9D9B761E93B}">
      <dgm:prSet/>
      <dgm:spPr/>
      <dgm:t>
        <a:bodyPr/>
        <a:lstStyle/>
        <a:p>
          <a:endParaRPr lang="ru-RU"/>
        </a:p>
      </dgm:t>
    </dgm:pt>
    <dgm:pt modelId="{C86B8FC2-7C77-4D9F-AF37-05D3A6D8FAFA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Stepantex</a:t>
          </a:r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</a:rPr>
            <a:t> VL 90 A</a:t>
          </a:r>
          <a:endParaRPr lang="ru-RU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E4891A5-217D-40D2-84B8-EE3AFDDBA4B1}" type="parTrans" cxnId="{AEF050F4-3A36-413A-B282-2FE06D5FBF85}">
      <dgm:prSet/>
      <dgm:spPr/>
      <dgm:t>
        <a:bodyPr/>
        <a:lstStyle/>
        <a:p>
          <a:endParaRPr lang="ru-RU"/>
        </a:p>
      </dgm:t>
    </dgm:pt>
    <dgm:pt modelId="{9496D714-34C7-43F6-A31D-855B9AA778BF}" type="sibTrans" cxnId="{AEF050F4-3A36-413A-B282-2FE06D5FBF85}">
      <dgm:prSet/>
      <dgm:spPr/>
      <dgm:t>
        <a:bodyPr/>
        <a:lstStyle/>
        <a:p>
          <a:endParaRPr lang="ru-RU"/>
        </a:p>
      </dgm:t>
    </dgm:pt>
    <dgm:pt modelId="{5D494E31-70DF-4D1F-9A7C-ED0678E319B1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Stepanquat</a:t>
          </a:r>
          <a:r>
            <a:rPr lang="en-US" dirty="0" smtClean="0">
              <a:solidFill>
                <a:schemeClr val="tx1">
                  <a:lumMod val="65000"/>
                  <a:lumOff val="35000"/>
                </a:schemeClr>
              </a:solidFill>
            </a:rPr>
            <a:t> GA 90</a:t>
          </a:r>
          <a:endParaRPr lang="ru-RU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808266F-C46E-4C93-A366-96F4D6DE16F5}" type="parTrans" cxnId="{3B88FD41-01E3-4A65-8552-2E8EB32B0511}">
      <dgm:prSet/>
      <dgm:spPr/>
      <dgm:t>
        <a:bodyPr/>
        <a:lstStyle/>
        <a:p>
          <a:endParaRPr lang="ru-RU"/>
        </a:p>
      </dgm:t>
    </dgm:pt>
    <dgm:pt modelId="{FB9A0151-42FE-445B-B859-C28E08654667}" type="sibTrans" cxnId="{3B88FD41-01E3-4A65-8552-2E8EB32B0511}">
      <dgm:prSet/>
      <dgm:spPr/>
      <dgm:t>
        <a:bodyPr/>
        <a:lstStyle/>
        <a:p>
          <a:endParaRPr lang="ru-RU"/>
        </a:p>
      </dgm:t>
    </dgm:pt>
    <dgm:pt modelId="{551FE71F-1B3C-4EB1-BD41-5998CD0570C7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Makon-NF-12</a:t>
          </a:r>
          <a:endParaRPr lang="ru-RU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62C4FBB-1EB1-406F-8E30-2C0EB596287C}" type="parTrans" cxnId="{894D58F5-AA4C-4D54-AB72-467C03150C3A}">
      <dgm:prSet/>
      <dgm:spPr/>
      <dgm:t>
        <a:bodyPr/>
        <a:lstStyle/>
        <a:p>
          <a:endParaRPr lang="ru-RU"/>
        </a:p>
      </dgm:t>
    </dgm:pt>
    <dgm:pt modelId="{A9115658-3101-4F78-AF7A-0C8D274E7C42}" type="sibTrans" cxnId="{894D58F5-AA4C-4D54-AB72-467C03150C3A}">
      <dgm:prSet/>
      <dgm:spPr/>
      <dgm:t>
        <a:bodyPr/>
        <a:lstStyle/>
        <a:p>
          <a:endParaRPr lang="ru-RU"/>
        </a:p>
      </dgm:t>
    </dgm:pt>
    <dgm:pt modelId="{9A505ABC-CBB1-42E0-86AB-81C5E3BACBD4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6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Ampho</a:t>
          </a:r>
          <a:r>
            <a:rPr lang="en-US" sz="1600" dirty="0" smtClean="0">
              <a:solidFill>
                <a:schemeClr val="tx1">
                  <a:lumMod val="65000"/>
                  <a:lumOff val="35000"/>
                </a:schemeClr>
              </a:solidFill>
            </a:rPr>
            <a:t> OX</a:t>
          </a:r>
          <a:endParaRPr lang="ru-RU" sz="16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807CB69-5EDB-4C77-8968-7F6061634486}" type="parTrans" cxnId="{84D65C9C-230E-472A-9890-2F224C2FA041}">
      <dgm:prSet/>
      <dgm:spPr/>
      <dgm:t>
        <a:bodyPr/>
        <a:lstStyle/>
        <a:p>
          <a:endParaRPr lang="ru-RU"/>
        </a:p>
      </dgm:t>
    </dgm:pt>
    <dgm:pt modelId="{110C22D1-B7CB-4D0F-BC5A-7BCD92F32B7F}" type="sibTrans" cxnId="{84D65C9C-230E-472A-9890-2F224C2FA041}">
      <dgm:prSet/>
      <dgm:spPr/>
      <dgm:t>
        <a:bodyPr/>
        <a:lstStyle/>
        <a:p>
          <a:endParaRPr lang="ru-RU"/>
        </a:p>
      </dgm:t>
    </dgm:pt>
    <dgm:pt modelId="{996DC0DD-0BF2-4334-8E4F-450A7C766887}" type="pres">
      <dgm:prSet presAssocID="{D2C7EBD6-CA3F-463D-A91F-20086A4A3C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ADC0A9-6D4A-4F58-873D-3A914A474BC9}" type="pres">
      <dgm:prSet presAssocID="{184741EC-46C1-4C94-8206-91FDD10D9792}" presName="linNode" presStyleCnt="0"/>
      <dgm:spPr/>
    </dgm:pt>
    <dgm:pt modelId="{8BF0CC9E-E242-4440-93CC-AAE60788EC45}" type="pres">
      <dgm:prSet presAssocID="{184741EC-46C1-4C94-8206-91FDD10D9792}" presName="parentText" presStyleLbl="node1" presStyleIdx="0" presStyleCnt="3" custScaleX="1454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04068F-2C19-40EF-9D8C-2C7426E83590}" type="pres">
      <dgm:prSet presAssocID="{184741EC-46C1-4C94-8206-91FDD10D979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26B6B-2EC0-45AD-9592-2F247C4DEE5D}" type="pres">
      <dgm:prSet presAssocID="{81B34DF5-4AE1-4B15-A288-A31A6E9B5EBB}" presName="sp" presStyleCnt="0"/>
      <dgm:spPr/>
    </dgm:pt>
    <dgm:pt modelId="{82759C01-B2AB-4D71-AF67-E2796CBBB4BB}" type="pres">
      <dgm:prSet presAssocID="{EF2233A4-8B7F-48B0-834D-EB3800497B1B}" presName="linNode" presStyleCnt="0"/>
      <dgm:spPr/>
    </dgm:pt>
    <dgm:pt modelId="{94A98747-1A80-4049-82FA-311CCD317BDF}" type="pres">
      <dgm:prSet presAssocID="{EF2233A4-8B7F-48B0-834D-EB3800497B1B}" presName="parentText" presStyleLbl="node1" presStyleIdx="1" presStyleCnt="3" custScaleX="1484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61360-96F4-48B6-9212-2B0B9AE7DCEA}" type="pres">
      <dgm:prSet presAssocID="{EF2233A4-8B7F-48B0-834D-EB3800497B1B}" presName="descendantText" presStyleLbl="alignAccFollowNode1" presStyleIdx="1" presStyleCnt="3" custLinFactNeighborY="47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5697A-5B8B-4E38-8E45-A99C1FDAD803}" type="pres">
      <dgm:prSet presAssocID="{7AAE3D5F-4E15-445C-A7EB-0A6A9C78CEAA}" presName="sp" presStyleCnt="0"/>
      <dgm:spPr/>
    </dgm:pt>
    <dgm:pt modelId="{19E9CD53-32BD-41A3-B8B6-5CA5E26FB686}" type="pres">
      <dgm:prSet presAssocID="{10C98AE7-6B71-43F3-8EEE-5029B8CBBA2B}" presName="linNode" presStyleCnt="0"/>
      <dgm:spPr/>
    </dgm:pt>
    <dgm:pt modelId="{5EAC665E-49DD-44B2-9B17-274FFAE1E9B1}" type="pres">
      <dgm:prSet presAssocID="{10C98AE7-6B71-43F3-8EEE-5029B8CBBA2B}" presName="parentText" presStyleLbl="node1" presStyleIdx="2" presStyleCnt="3" custScaleX="148350" custLinFactNeighborX="-1717" custLinFactNeighborY="46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E6CB2-B7F8-46CA-837E-B03667B9E3A2}" type="pres">
      <dgm:prSet presAssocID="{10C98AE7-6B71-43F3-8EEE-5029B8CBBA2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88FD41-01E3-4A65-8552-2E8EB32B0511}" srcId="{10C98AE7-6B71-43F3-8EEE-5029B8CBBA2B}" destId="{5D494E31-70DF-4D1F-9A7C-ED0678E319B1}" srcOrd="1" destOrd="0" parTransId="{9808266F-C46E-4C93-A366-96F4D6DE16F5}" sibTransId="{FB9A0151-42FE-445B-B859-C28E08654667}"/>
    <dgm:cxn modelId="{B5DABF2D-1552-4A6B-9C26-44AF3B8502BE}" type="presOf" srcId="{184741EC-46C1-4C94-8206-91FDD10D9792}" destId="{8BF0CC9E-E242-4440-93CC-AAE60788EC45}" srcOrd="0" destOrd="0" presId="urn:microsoft.com/office/officeart/2005/8/layout/vList5"/>
    <dgm:cxn modelId="{22124A25-E6AC-4EE3-8A7D-C8D879C1D53A}" type="presOf" srcId="{10C98AE7-6B71-43F3-8EEE-5029B8CBBA2B}" destId="{5EAC665E-49DD-44B2-9B17-274FFAE1E9B1}" srcOrd="0" destOrd="0" presId="urn:microsoft.com/office/officeart/2005/8/layout/vList5"/>
    <dgm:cxn modelId="{F55FAD19-5D86-46EE-BF31-7635737AB6C9}" type="presOf" srcId="{D4ED992C-96E3-402A-9D6F-14F234995EEE}" destId="{3AF61360-96F4-48B6-9212-2B0B9AE7DCEA}" srcOrd="0" destOrd="0" presId="urn:microsoft.com/office/officeart/2005/8/layout/vList5"/>
    <dgm:cxn modelId="{5A8BBD50-7B69-4BC5-8295-8416D30EAE28}" srcId="{EF2233A4-8B7F-48B0-834D-EB3800497B1B}" destId="{D4ED992C-96E3-402A-9D6F-14F234995EEE}" srcOrd="0" destOrd="0" parTransId="{8B4115CE-5B24-443B-95B1-E4BF709B604A}" sibTransId="{DF043C9F-A2BA-4797-AA3C-3457A3ED679F}"/>
    <dgm:cxn modelId="{9671816A-EDE3-442E-9530-ED10626C3B3F}" type="presOf" srcId="{9E0A670B-1486-4985-A5DC-B8383878797D}" destId="{5E04068F-2C19-40EF-9D8C-2C7426E83590}" srcOrd="0" destOrd="1" presId="urn:microsoft.com/office/officeart/2005/8/layout/vList5"/>
    <dgm:cxn modelId="{B41E7E2B-E74C-45D7-B1E0-2E381A609176}" type="presOf" srcId="{D2C7EBD6-CA3F-463D-A91F-20086A4A3CB4}" destId="{996DC0DD-0BF2-4334-8E4F-450A7C766887}" srcOrd="0" destOrd="0" presId="urn:microsoft.com/office/officeart/2005/8/layout/vList5"/>
    <dgm:cxn modelId="{C87E3155-48A3-4E4B-9467-45503FE82246}" srcId="{D2C7EBD6-CA3F-463D-A91F-20086A4A3CB4}" destId="{EF2233A4-8B7F-48B0-834D-EB3800497B1B}" srcOrd="1" destOrd="0" parTransId="{A2B7A672-C496-48AE-B7ED-C608F5CDBD78}" sibTransId="{7AAE3D5F-4E15-445C-A7EB-0A6A9C78CEAA}"/>
    <dgm:cxn modelId="{2046C1D2-1833-498C-93A6-B4F9FD419DE9}" type="presOf" srcId="{551FE71F-1B3C-4EB1-BD41-5998CD0570C7}" destId="{3AF61360-96F4-48B6-9212-2B0B9AE7DCEA}" srcOrd="0" destOrd="1" presId="urn:microsoft.com/office/officeart/2005/8/layout/vList5"/>
    <dgm:cxn modelId="{97C1170C-EA10-4554-98BA-C76CA503BBB6}" type="presOf" srcId="{9A505ABC-CBB1-42E0-86AB-81C5E3BACBD4}" destId="{3AF61360-96F4-48B6-9212-2B0B9AE7DCEA}" srcOrd="0" destOrd="2" presId="urn:microsoft.com/office/officeart/2005/8/layout/vList5"/>
    <dgm:cxn modelId="{2C471C11-4353-41A8-A450-95D588563DBB}" type="presOf" srcId="{EF2233A4-8B7F-48B0-834D-EB3800497B1B}" destId="{94A98747-1A80-4049-82FA-311CCD317BDF}" srcOrd="0" destOrd="0" presId="urn:microsoft.com/office/officeart/2005/8/layout/vList5"/>
    <dgm:cxn modelId="{894D58F5-AA4C-4D54-AB72-467C03150C3A}" srcId="{EF2233A4-8B7F-48B0-834D-EB3800497B1B}" destId="{551FE71F-1B3C-4EB1-BD41-5998CD0570C7}" srcOrd="1" destOrd="0" parTransId="{C62C4FBB-1EB1-406F-8E30-2C0EB596287C}" sibTransId="{A9115658-3101-4F78-AF7A-0C8D274E7C42}"/>
    <dgm:cxn modelId="{84D65C9C-230E-472A-9890-2F224C2FA041}" srcId="{EF2233A4-8B7F-48B0-834D-EB3800497B1B}" destId="{9A505ABC-CBB1-42E0-86AB-81C5E3BACBD4}" srcOrd="2" destOrd="0" parTransId="{9807CB69-5EDB-4C77-8968-7F6061634486}" sibTransId="{110C22D1-B7CB-4D0F-BC5A-7BCD92F32B7F}"/>
    <dgm:cxn modelId="{AEF050F4-3A36-413A-B282-2FE06D5FBF85}" srcId="{10C98AE7-6B71-43F3-8EEE-5029B8CBBA2B}" destId="{C86B8FC2-7C77-4D9F-AF37-05D3A6D8FAFA}" srcOrd="0" destOrd="0" parTransId="{2E4891A5-217D-40D2-84B8-EE3AFDDBA4B1}" sibTransId="{9496D714-34C7-43F6-A31D-855B9AA778BF}"/>
    <dgm:cxn modelId="{6B26D6FA-D71B-44B9-8C3B-E5C0D641BD0B}" type="presOf" srcId="{9B3F0485-589B-4C27-94DF-BD93D879F770}" destId="{5E04068F-2C19-40EF-9D8C-2C7426E83590}" srcOrd="0" destOrd="0" presId="urn:microsoft.com/office/officeart/2005/8/layout/vList5"/>
    <dgm:cxn modelId="{E2209344-A0D2-4457-8916-04B4C0E7832C}" type="presOf" srcId="{5D494E31-70DF-4D1F-9A7C-ED0678E319B1}" destId="{C44E6CB2-B7F8-46CA-837E-B03667B9E3A2}" srcOrd="0" destOrd="1" presId="urn:microsoft.com/office/officeart/2005/8/layout/vList5"/>
    <dgm:cxn modelId="{B54F2BCC-1010-46B8-9FD3-08F869F98B4F}" srcId="{184741EC-46C1-4C94-8206-91FDD10D9792}" destId="{9E0A670B-1486-4985-A5DC-B8383878797D}" srcOrd="1" destOrd="0" parTransId="{EF0801E9-CFDC-44E2-9A08-6C8013C088A5}" sibTransId="{EA1A5490-4AEC-4740-8C49-A57CFDD3369D}"/>
    <dgm:cxn modelId="{6B7605F7-1F02-4941-BB7B-C7A0B20F1868}" type="presOf" srcId="{C86B8FC2-7C77-4D9F-AF37-05D3A6D8FAFA}" destId="{C44E6CB2-B7F8-46CA-837E-B03667B9E3A2}" srcOrd="0" destOrd="0" presId="urn:microsoft.com/office/officeart/2005/8/layout/vList5"/>
    <dgm:cxn modelId="{538277B1-5886-4E6F-A2FA-F9D9B761E93B}" srcId="{D2C7EBD6-CA3F-463D-A91F-20086A4A3CB4}" destId="{10C98AE7-6B71-43F3-8EEE-5029B8CBBA2B}" srcOrd="2" destOrd="0" parTransId="{723A1E60-507F-45CB-9E02-44A2A0AFF7BA}" sibTransId="{A43B3BA7-A549-4E83-91BA-E72358EA9392}"/>
    <dgm:cxn modelId="{D14AA3AB-9072-415F-9ED7-FEF260E9E2EE}" srcId="{184741EC-46C1-4C94-8206-91FDD10D9792}" destId="{9B3F0485-589B-4C27-94DF-BD93D879F770}" srcOrd="0" destOrd="0" parTransId="{D2823DD0-3A56-42D7-AEDD-926E4FA469A9}" sibTransId="{ECB5BCA2-96E7-4B61-801D-E36023921FC8}"/>
    <dgm:cxn modelId="{EAF98176-1F71-493E-82F6-B78AFA458888}" srcId="{D2C7EBD6-CA3F-463D-A91F-20086A4A3CB4}" destId="{184741EC-46C1-4C94-8206-91FDD10D9792}" srcOrd="0" destOrd="0" parTransId="{A44410C0-8652-4BF8-A9E8-3F1F795694C3}" sibTransId="{81B34DF5-4AE1-4B15-A288-A31A6E9B5EBB}"/>
    <dgm:cxn modelId="{431FA23E-BC15-484B-9EBB-FD0A43BEB8E6}" type="presParOf" srcId="{996DC0DD-0BF2-4334-8E4F-450A7C766887}" destId="{3AADC0A9-6D4A-4F58-873D-3A914A474BC9}" srcOrd="0" destOrd="0" presId="urn:microsoft.com/office/officeart/2005/8/layout/vList5"/>
    <dgm:cxn modelId="{328D14C8-D07F-4A18-92E8-82602BB11EE4}" type="presParOf" srcId="{3AADC0A9-6D4A-4F58-873D-3A914A474BC9}" destId="{8BF0CC9E-E242-4440-93CC-AAE60788EC45}" srcOrd="0" destOrd="0" presId="urn:microsoft.com/office/officeart/2005/8/layout/vList5"/>
    <dgm:cxn modelId="{AD834741-B6B9-4DE8-9D00-20A871304470}" type="presParOf" srcId="{3AADC0A9-6D4A-4F58-873D-3A914A474BC9}" destId="{5E04068F-2C19-40EF-9D8C-2C7426E83590}" srcOrd="1" destOrd="0" presId="urn:microsoft.com/office/officeart/2005/8/layout/vList5"/>
    <dgm:cxn modelId="{3387088B-059E-4DAD-B0F9-E37EBF169FED}" type="presParOf" srcId="{996DC0DD-0BF2-4334-8E4F-450A7C766887}" destId="{20626B6B-2EC0-45AD-9592-2F247C4DEE5D}" srcOrd="1" destOrd="0" presId="urn:microsoft.com/office/officeart/2005/8/layout/vList5"/>
    <dgm:cxn modelId="{1883413C-82AA-4986-A232-48ACB7DE70C9}" type="presParOf" srcId="{996DC0DD-0BF2-4334-8E4F-450A7C766887}" destId="{82759C01-B2AB-4D71-AF67-E2796CBBB4BB}" srcOrd="2" destOrd="0" presId="urn:microsoft.com/office/officeart/2005/8/layout/vList5"/>
    <dgm:cxn modelId="{42ABAF73-7845-4F9C-A080-4F70AA11C0D1}" type="presParOf" srcId="{82759C01-B2AB-4D71-AF67-E2796CBBB4BB}" destId="{94A98747-1A80-4049-82FA-311CCD317BDF}" srcOrd="0" destOrd="0" presId="urn:microsoft.com/office/officeart/2005/8/layout/vList5"/>
    <dgm:cxn modelId="{CAB34552-A72F-4069-BF59-26FD4D8195BB}" type="presParOf" srcId="{82759C01-B2AB-4D71-AF67-E2796CBBB4BB}" destId="{3AF61360-96F4-48B6-9212-2B0B9AE7DCEA}" srcOrd="1" destOrd="0" presId="urn:microsoft.com/office/officeart/2005/8/layout/vList5"/>
    <dgm:cxn modelId="{1CD0237B-7489-4891-ABA7-2EC1ACE46FAD}" type="presParOf" srcId="{996DC0DD-0BF2-4334-8E4F-450A7C766887}" destId="{D0F5697A-5B8B-4E38-8E45-A99C1FDAD803}" srcOrd="3" destOrd="0" presId="urn:microsoft.com/office/officeart/2005/8/layout/vList5"/>
    <dgm:cxn modelId="{8CB5A14C-5C2B-47C9-8676-C83BE5B8F82D}" type="presParOf" srcId="{996DC0DD-0BF2-4334-8E4F-450A7C766887}" destId="{19E9CD53-32BD-41A3-B8B6-5CA5E26FB686}" srcOrd="4" destOrd="0" presId="urn:microsoft.com/office/officeart/2005/8/layout/vList5"/>
    <dgm:cxn modelId="{1E1B2F2D-7B13-4750-AC3A-D6C142920014}" type="presParOf" srcId="{19E9CD53-32BD-41A3-B8B6-5CA5E26FB686}" destId="{5EAC665E-49DD-44B2-9B17-274FFAE1E9B1}" srcOrd="0" destOrd="0" presId="urn:microsoft.com/office/officeart/2005/8/layout/vList5"/>
    <dgm:cxn modelId="{77824280-F812-4752-BA9F-68CB741DAD5A}" type="presParOf" srcId="{19E9CD53-32BD-41A3-B8B6-5CA5E26FB686}" destId="{C44E6CB2-B7F8-46CA-837E-B03667B9E3A2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D250D6-605B-403F-A06C-6A88959CC2F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A2A40E-3751-4F9F-89CC-135E831736A5}">
      <dgm:prSet phldrT="[Текст]"/>
      <dgm:spPr>
        <a:solidFill>
          <a:srgbClr val="86B765"/>
        </a:solidFill>
      </dgm:spPr>
      <dgm:t>
        <a:bodyPr/>
        <a:lstStyle/>
        <a:p>
          <a:r>
            <a:rPr lang="uk-UA" dirty="0" err="1" smtClean="0">
              <a:latin typeface="Trebuchet MS" pitchFamily="34" charset="0"/>
            </a:rPr>
            <a:t>Анионн</a:t>
          </a:r>
          <a:r>
            <a:rPr lang="ru-RU" dirty="0" err="1" smtClean="0">
              <a:latin typeface="Trebuchet MS" pitchFamily="34" charset="0"/>
            </a:rPr>
            <a:t>ые</a:t>
          </a:r>
          <a:r>
            <a:rPr lang="ru-RU" dirty="0" smtClean="0">
              <a:latin typeface="Trebuchet MS" pitchFamily="34" charset="0"/>
            </a:rPr>
            <a:t> ПАВ</a:t>
          </a:r>
          <a:endParaRPr lang="ru-RU" dirty="0">
            <a:latin typeface="Trebuchet MS" pitchFamily="34" charset="0"/>
          </a:endParaRPr>
        </a:p>
      </dgm:t>
    </dgm:pt>
    <dgm:pt modelId="{46E7602C-3082-4ED8-9F11-9A814867D0D1}" type="parTrans" cxnId="{F5727105-897C-4B94-B924-B75A97A5861D}">
      <dgm:prSet/>
      <dgm:spPr/>
      <dgm:t>
        <a:bodyPr/>
        <a:lstStyle/>
        <a:p>
          <a:endParaRPr lang="ru-RU"/>
        </a:p>
      </dgm:t>
    </dgm:pt>
    <dgm:pt modelId="{E5890284-3F8A-4853-ABC8-9C231AE70768}" type="sibTrans" cxnId="{F5727105-897C-4B94-B924-B75A97A5861D}">
      <dgm:prSet/>
      <dgm:spPr/>
      <dgm:t>
        <a:bodyPr/>
        <a:lstStyle/>
        <a:p>
          <a:endParaRPr lang="ru-RU"/>
        </a:p>
      </dgm:t>
    </dgm:pt>
    <dgm:pt modelId="{0AD43255-8239-427C-B14E-CFAD25BE126F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900" dirty="0" smtClean="0">
              <a:solidFill>
                <a:schemeClr val="tx1">
                  <a:lumMod val="65000"/>
                  <a:lumOff val="35000"/>
                </a:schemeClr>
              </a:solidFill>
            </a:rPr>
            <a:t>Bio-</a:t>
          </a:r>
          <a:r>
            <a:rPr lang="en-US" sz="19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Terge</a:t>
          </a:r>
          <a:r>
            <a:rPr lang="en-US" sz="1900" dirty="0" smtClean="0">
              <a:solidFill>
                <a:schemeClr val="tx1">
                  <a:lumMod val="65000"/>
                  <a:lumOff val="35000"/>
                </a:schemeClr>
              </a:solidFill>
            </a:rPr>
            <a:t> PAS7</a:t>
          </a:r>
          <a:endParaRPr lang="ru-RU" sz="19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A740AFC-049F-4BCD-A0E2-05127B68190B}" type="parTrans" cxnId="{FB653B1B-C668-456F-823E-CCA6FF91500F}">
      <dgm:prSet/>
      <dgm:spPr/>
      <dgm:t>
        <a:bodyPr/>
        <a:lstStyle/>
        <a:p>
          <a:endParaRPr lang="ru-RU"/>
        </a:p>
      </dgm:t>
    </dgm:pt>
    <dgm:pt modelId="{CDB6EFCD-5274-4FC6-BC4A-6B5F1FADD225}" type="sibTrans" cxnId="{FB653B1B-C668-456F-823E-CCA6FF91500F}">
      <dgm:prSet/>
      <dgm:spPr/>
      <dgm:t>
        <a:bodyPr/>
        <a:lstStyle/>
        <a:p>
          <a:endParaRPr lang="ru-RU"/>
        </a:p>
      </dgm:t>
    </dgm:pt>
    <dgm:pt modelId="{677359D4-6570-4763-8D6E-286AE605D30A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9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Maprosyl</a:t>
          </a:r>
          <a:r>
            <a:rPr lang="en-US" sz="1900" dirty="0" smtClean="0">
              <a:solidFill>
                <a:schemeClr val="tx1">
                  <a:lumMod val="65000"/>
                  <a:lumOff val="35000"/>
                </a:schemeClr>
              </a:solidFill>
            </a:rPr>
            <a:t> B30</a:t>
          </a:r>
          <a:endParaRPr lang="ru-RU" sz="19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2AC915D-98C0-40C1-95B0-8DEBA25B155C}" type="parTrans" cxnId="{545D1CD6-DAC2-4C43-817F-490D16E095F9}">
      <dgm:prSet/>
      <dgm:spPr/>
      <dgm:t>
        <a:bodyPr/>
        <a:lstStyle/>
        <a:p>
          <a:endParaRPr lang="ru-RU"/>
        </a:p>
      </dgm:t>
    </dgm:pt>
    <dgm:pt modelId="{4CFD3ED9-02DE-4845-B74A-C815BBC435E9}" type="sibTrans" cxnId="{545D1CD6-DAC2-4C43-817F-490D16E095F9}">
      <dgm:prSet/>
      <dgm:spPr/>
      <dgm:t>
        <a:bodyPr/>
        <a:lstStyle/>
        <a:p>
          <a:endParaRPr lang="ru-RU"/>
        </a:p>
      </dgm:t>
    </dgm:pt>
    <dgm:pt modelId="{0E3B615A-F235-4EE9-A6BB-FFDD566AAA91}">
      <dgm:prSet phldrT="[Текст]"/>
      <dgm:spPr>
        <a:solidFill>
          <a:srgbClr val="86B765"/>
        </a:solidFill>
      </dgm:spPr>
      <dgm:t>
        <a:bodyPr/>
        <a:lstStyle/>
        <a:p>
          <a:r>
            <a:rPr lang="ru-RU" dirty="0" smtClean="0">
              <a:latin typeface="Trebuchet MS" pitchFamily="34" charset="0"/>
            </a:rPr>
            <a:t>Комплексообразователи</a:t>
          </a:r>
          <a:endParaRPr lang="ru-RU" dirty="0">
            <a:latin typeface="Trebuchet MS" pitchFamily="34" charset="0"/>
          </a:endParaRPr>
        </a:p>
      </dgm:t>
    </dgm:pt>
    <dgm:pt modelId="{52E3D8E4-C78B-472D-A937-11992D0597D9}" type="parTrans" cxnId="{4BC7F4A3-3832-416E-8A7B-2F64661BAA1A}">
      <dgm:prSet/>
      <dgm:spPr/>
      <dgm:t>
        <a:bodyPr/>
        <a:lstStyle/>
        <a:p>
          <a:endParaRPr lang="ru-RU"/>
        </a:p>
      </dgm:t>
    </dgm:pt>
    <dgm:pt modelId="{1554FB41-BE5F-40DB-9550-0AC8B417CF06}" type="sibTrans" cxnId="{4BC7F4A3-3832-416E-8A7B-2F64661BAA1A}">
      <dgm:prSet/>
      <dgm:spPr/>
      <dgm:t>
        <a:bodyPr/>
        <a:lstStyle/>
        <a:p>
          <a:endParaRPr lang="ru-RU"/>
        </a:p>
      </dgm:t>
    </dgm:pt>
    <dgm:pt modelId="{97CBAF36-4036-42B1-86DF-27DB369EE9D8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19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Dissolvine</a:t>
          </a:r>
          <a:r>
            <a:rPr lang="en-US" sz="1900" dirty="0" smtClean="0">
              <a:solidFill>
                <a:schemeClr val="tx1">
                  <a:lumMod val="65000"/>
                  <a:lumOff val="35000"/>
                </a:schemeClr>
              </a:solidFill>
            </a:rPr>
            <a:t> GL38</a:t>
          </a:r>
          <a:endParaRPr lang="ru-RU" sz="19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7991A7C0-91F0-48FD-B2B1-57583DDF2622}" type="parTrans" cxnId="{A5A47062-0327-4DE0-9F10-3A3CA7932F50}">
      <dgm:prSet/>
      <dgm:spPr/>
      <dgm:t>
        <a:bodyPr/>
        <a:lstStyle/>
        <a:p>
          <a:endParaRPr lang="ru-RU"/>
        </a:p>
      </dgm:t>
    </dgm:pt>
    <dgm:pt modelId="{686FFEB1-34A4-4186-B6D3-CC572BB00D93}" type="sibTrans" cxnId="{A5A47062-0327-4DE0-9F10-3A3CA7932F50}">
      <dgm:prSet/>
      <dgm:spPr/>
      <dgm:t>
        <a:bodyPr/>
        <a:lstStyle/>
        <a:p>
          <a:endParaRPr lang="ru-RU"/>
        </a:p>
      </dgm:t>
    </dgm:pt>
    <dgm:pt modelId="{08340073-7BBA-40EB-AF11-6015AB10C94E}" type="pres">
      <dgm:prSet presAssocID="{79D250D6-605B-403F-A06C-6A88959CC2F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DCE414-38FE-489F-A934-49FC074DDBA2}" type="pres">
      <dgm:prSet presAssocID="{78A2A40E-3751-4F9F-89CC-135E831736A5}" presName="linNode" presStyleCnt="0"/>
      <dgm:spPr/>
    </dgm:pt>
    <dgm:pt modelId="{45EEA6DF-6229-45FA-AB35-7FF63A7DC71C}" type="pres">
      <dgm:prSet presAssocID="{78A2A40E-3751-4F9F-89CC-135E831736A5}" presName="parentText" presStyleLbl="node1" presStyleIdx="0" presStyleCnt="2" custScaleX="1457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7AA84-8437-4F8E-8B82-E7B4F428EAC6}" type="pres">
      <dgm:prSet presAssocID="{78A2A40E-3751-4F9F-89CC-135E831736A5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62C028-488F-4455-B8B5-92AF1433F7FD}" type="pres">
      <dgm:prSet presAssocID="{E5890284-3F8A-4853-ABC8-9C231AE70768}" presName="sp" presStyleCnt="0"/>
      <dgm:spPr/>
    </dgm:pt>
    <dgm:pt modelId="{CCEBC007-E2BE-4508-AFB1-45C01084B42C}" type="pres">
      <dgm:prSet presAssocID="{0E3B615A-F235-4EE9-A6BB-FFDD566AAA91}" presName="linNode" presStyleCnt="0"/>
      <dgm:spPr/>
    </dgm:pt>
    <dgm:pt modelId="{EE8A3936-D35A-417B-B93F-1DA1A0669FE2}" type="pres">
      <dgm:prSet presAssocID="{0E3B615A-F235-4EE9-A6BB-FFDD566AAA91}" presName="parentText" presStyleLbl="node1" presStyleIdx="1" presStyleCnt="2" custScaleX="1435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05407-8EC3-4D92-990E-054B28748934}" type="pres">
      <dgm:prSet presAssocID="{0E3B615A-F235-4EE9-A6BB-FFDD566AAA91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3364EA-6B0A-4A8C-97DA-9AF7F5A6D062}" type="presOf" srcId="{78A2A40E-3751-4F9F-89CC-135E831736A5}" destId="{45EEA6DF-6229-45FA-AB35-7FF63A7DC71C}" srcOrd="0" destOrd="0" presId="urn:microsoft.com/office/officeart/2005/8/layout/vList5"/>
    <dgm:cxn modelId="{FB653B1B-C668-456F-823E-CCA6FF91500F}" srcId="{78A2A40E-3751-4F9F-89CC-135E831736A5}" destId="{0AD43255-8239-427C-B14E-CFAD25BE126F}" srcOrd="0" destOrd="0" parTransId="{BA740AFC-049F-4BCD-A0E2-05127B68190B}" sibTransId="{CDB6EFCD-5274-4FC6-BC4A-6B5F1FADD225}"/>
    <dgm:cxn modelId="{162C8B72-E4D1-49CA-A09C-140DC51A9C5F}" type="presOf" srcId="{79D250D6-605B-403F-A06C-6A88959CC2F6}" destId="{08340073-7BBA-40EB-AF11-6015AB10C94E}" srcOrd="0" destOrd="0" presId="urn:microsoft.com/office/officeart/2005/8/layout/vList5"/>
    <dgm:cxn modelId="{579D8F2D-1580-4855-AD1E-4F2AFC2388EA}" type="presOf" srcId="{0E3B615A-F235-4EE9-A6BB-FFDD566AAA91}" destId="{EE8A3936-D35A-417B-B93F-1DA1A0669FE2}" srcOrd="0" destOrd="0" presId="urn:microsoft.com/office/officeart/2005/8/layout/vList5"/>
    <dgm:cxn modelId="{F5727105-897C-4B94-B924-B75A97A5861D}" srcId="{79D250D6-605B-403F-A06C-6A88959CC2F6}" destId="{78A2A40E-3751-4F9F-89CC-135E831736A5}" srcOrd="0" destOrd="0" parTransId="{46E7602C-3082-4ED8-9F11-9A814867D0D1}" sibTransId="{E5890284-3F8A-4853-ABC8-9C231AE70768}"/>
    <dgm:cxn modelId="{92EECEB6-01D1-43AD-BB15-C1BE3CF17358}" type="presOf" srcId="{97CBAF36-4036-42B1-86DF-27DB369EE9D8}" destId="{9D705407-8EC3-4D92-990E-054B28748934}" srcOrd="0" destOrd="0" presId="urn:microsoft.com/office/officeart/2005/8/layout/vList5"/>
    <dgm:cxn modelId="{BCC60F4C-4F9B-44E1-AF5D-BF557FC87FE3}" type="presOf" srcId="{0AD43255-8239-427C-B14E-CFAD25BE126F}" destId="{5A27AA84-8437-4F8E-8B82-E7B4F428EAC6}" srcOrd="0" destOrd="0" presId="urn:microsoft.com/office/officeart/2005/8/layout/vList5"/>
    <dgm:cxn modelId="{A5A47062-0327-4DE0-9F10-3A3CA7932F50}" srcId="{0E3B615A-F235-4EE9-A6BB-FFDD566AAA91}" destId="{97CBAF36-4036-42B1-86DF-27DB369EE9D8}" srcOrd="0" destOrd="0" parTransId="{7991A7C0-91F0-48FD-B2B1-57583DDF2622}" sibTransId="{686FFEB1-34A4-4186-B6D3-CC572BB00D93}"/>
    <dgm:cxn modelId="{4BC7F4A3-3832-416E-8A7B-2F64661BAA1A}" srcId="{79D250D6-605B-403F-A06C-6A88959CC2F6}" destId="{0E3B615A-F235-4EE9-A6BB-FFDD566AAA91}" srcOrd="1" destOrd="0" parTransId="{52E3D8E4-C78B-472D-A937-11992D0597D9}" sibTransId="{1554FB41-BE5F-40DB-9550-0AC8B417CF06}"/>
    <dgm:cxn modelId="{77F44E23-46F7-4D22-88DC-5394EF47B181}" type="presOf" srcId="{677359D4-6570-4763-8D6E-286AE605D30A}" destId="{5A27AA84-8437-4F8E-8B82-E7B4F428EAC6}" srcOrd="0" destOrd="1" presId="urn:microsoft.com/office/officeart/2005/8/layout/vList5"/>
    <dgm:cxn modelId="{545D1CD6-DAC2-4C43-817F-490D16E095F9}" srcId="{78A2A40E-3751-4F9F-89CC-135E831736A5}" destId="{677359D4-6570-4763-8D6E-286AE605D30A}" srcOrd="1" destOrd="0" parTransId="{52AC915D-98C0-40C1-95B0-8DEBA25B155C}" sibTransId="{4CFD3ED9-02DE-4845-B74A-C815BBC435E9}"/>
    <dgm:cxn modelId="{7695708B-23E5-4996-A3CC-68518A84D736}" type="presParOf" srcId="{08340073-7BBA-40EB-AF11-6015AB10C94E}" destId="{D8DCE414-38FE-489F-A934-49FC074DDBA2}" srcOrd="0" destOrd="0" presId="urn:microsoft.com/office/officeart/2005/8/layout/vList5"/>
    <dgm:cxn modelId="{ABD478A5-EF54-45BC-8783-B08C14CADA40}" type="presParOf" srcId="{D8DCE414-38FE-489F-A934-49FC074DDBA2}" destId="{45EEA6DF-6229-45FA-AB35-7FF63A7DC71C}" srcOrd="0" destOrd="0" presId="urn:microsoft.com/office/officeart/2005/8/layout/vList5"/>
    <dgm:cxn modelId="{AEDE636F-DA4D-4B85-A694-BEB6BCEB2526}" type="presParOf" srcId="{D8DCE414-38FE-489F-A934-49FC074DDBA2}" destId="{5A27AA84-8437-4F8E-8B82-E7B4F428EAC6}" srcOrd="1" destOrd="0" presId="urn:microsoft.com/office/officeart/2005/8/layout/vList5"/>
    <dgm:cxn modelId="{DC08C39B-B99C-438E-9770-3F6D46FBBB2D}" type="presParOf" srcId="{08340073-7BBA-40EB-AF11-6015AB10C94E}" destId="{3462C028-488F-4455-B8B5-92AF1433F7FD}" srcOrd="1" destOrd="0" presId="urn:microsoft.com/office/officeart/2005/8/layout/vList5"/>
    <dgm:cxn modelId="{2ADA2359-891D-4ECA-B21B-B0198076861B}" type="presParOf" srcId="{08340073-7BBA-40EB-AF11-6015AB10C94E}" destId="{CCEBC007-E2BE-4508-AFB1-45C01084B42C}" srcOrd="2" destOrd="0" presId="urn:microsoft.com/office/officeart/2005/8/layout/vList5"/>
    <dgm:cxn modelId="{BAE79414-3A87-4081-BD75-6A798CAEDFE9}" type="presParOf" srcId="{CCEBC007-E2BE-4508-AFB1-45C01084B42C}" destId="{EE8A3936-D35A-417B-B93F-1DA1A0669FE2}" srcOrd="0" destOrd="0" presId="urn:microsoft.com/office/officeart/2005/8/layout/vList5"/>
    <dgm:cxn modelId="{71F3A2FD-A1A1-468A-9D31-BBE563C1C147}" type="presParOf" srcId="{CCEBC007-E2BE-4508-AFB1-45C01084B42C}" destId="{9D705407-8EC3-4D92-990E-054B28748934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F3AC46-30BE-44C7-8A49-A14646CB2AB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223F33-ACE4-4E02-AB98-3C46BCFB91BA}">
      <dgm:prSet phldrT="[Текст]"/>
      <dgm:spPr>
        <a:solidFill>
          <a:srgbClr val="86B765"/>
        </a:solidFill>
      </dgm:spPr>
      <dgm:t>
        <a:bodyPr/>
        <a:lstStyle/>
        <a:p>
          <a:r>
            <a:rPr lang="uk-UA" b="1" dirty="0" err="1" smtClean="0"/>
            <a:t>Растительного</a:t>
          </a:r>
          <a:r>
            <a:rPr lang="uk-UA" b="1" dirty="0" smtClean="0"/>
            <a:t> </a:t>
          </a:r>
          <a:r>
            <a:rPr lang="uk-UA" b="1" dirty="0" err="1" smtClean="0"/>
            <a:t>происхождения</a:t>
          </a:r>
          <a:endParaRPr lang="uk-UA" b="1" dirty="0" smtClean="0"/>
        </a:p>
        <a:p>
          <a:r>
            <a:rPr lang="uk-UA" b="1" dirty="0" smtClean="0"/>
            <a:t>(</a:t>
          </a:r>
          <a:r>
            <a:rPr lang="uk-UA" b="1" dirty="0" err="1" smtClean="0"/>
            <a:t>пальмовое</a:t>
          </a:r>
          <a:r>
            <a:rPr lang="uk-UA" b="1" dirty="0" smtClean="0"/>
            <a:t> </a:t>
          </a:r>
          <a:r>
            <a:rPr lang="uk-UA" b="1" dirty="0" err="1" smtClean="0"/>
            <a:t>или</a:t>
          </a:r>
          <a:r>
            <a:rPr lang="uk-UA" b="1" dirty="0" smtClean="0"/>
            <a:t> </a:t>
          </a:r>
          <a:r>
            <a:rPr lang="uk-UA" b="1" dirty="0" err="1" smtClean="0"/>
            <a:t>рапсовое</a:t>
          </a:r>
          <a:r>
            <a:rPr lang="uk-UA" b="1" dirty="0" smtClean="0"/>
            <a:t> масло)</a:t>
          </a:r>
          <a:endParaRPr lang="ru-RU" b="1" dirty="0"/>
        </a:p>
      </dgm:t>
    </dgm:pt>
    <dgm:pt modelId="{1FD163CE-FD1F-4D4D-A71D-6AD56DDA1936}" type="parTrans" cxnId="{35F1357E-8C34-44E8-89E7-151D7FEF0BE8}">
      <dgm:prSet/>
      <dgm:spPr/>
      <dgm:t>
        <a:bodyPr/>
        <a:lstStyle/>
        <a:p>
          <a:endParaRPr lang="ru-RU"/>
        </a:p>
      </dgm:t>
    </dgm:pt>
    <dgm:pt modelId="{3AF1BBBE-D64D-40A7-AAAE-28B3D22A5794}" type="sibTrans" cxnId="{35F1357E-8C34-44E8-89E7-151D7FEF0BE8}">
      <dgm:prSet/>
      <dgm:spPr/>
      <dgm:t>
        <a:bodyPr/>
        <a:lstStyle/>
        <a:p>
          <a:endParaRPr lang="ru-RU"/>
        </a:p>
      </dgm:t>
    </dgm:pt>
    <dgm:pt modelId="{2A8CA1E6-BAE7-4BB4-B718-AA289F808EA2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de-DE" dirty="0" smtClean="0">
              <a:latin typeface="Trebuchet MS" pitchFamily="34" charset="0"/>
            </a:rPr>
            <a:t>STEPANTEX®PA88E</a:t>
          </a:r>
          <a:endParaRPr lang="ru-RU" dirty="0">
            <a:latin typeface="Trebuchet MS" pitchFamily="34" charset="0"/>
          </a:endParaRPr>
        </a:p>
      </dgm:t>
    </dgm:pt>
    <dgm:pt modelId="{899A4070-B383-4608-BB77-22212E769BCB}" type="parTrans" cxnId="{6846D857-5BC4-438D-8278-27F748BDB732}">
      <dgm:prSet/>
      <dgm:spPr/>
      <dgm:t>
        <a:bodyPr/>
        <a:lstStyle/>
        <a:p>
          <a:endParaRPr lang="ru-RU"/>
        </a:p>
      </dgm:t>
    </dgm:pt>
    <dgm:pt modelId="{28D5F51D-54A0-4ED5-979E-6634FB09D2EB}" type="sibTrans" cxnId="{6846D857-5BC4-438D-8278-27F748BDB732}">
      <dgm:prSet/>
      <dgm:spPr/>
      <dgm:t>
        <a:bodyPr/>
        <a:lstStyle/>
        <a:p>
          <a:endParaRPr lang="ru-RU"/>
        </a:p>
      </dgm:t>
    </dgm:pt>
    <dgm:pt modelId="{52BFA81D-EAF7-49F1-9B1C-A6C9EA4CCA57}">
      <dgm:prSet phldrT="[Текст]"/>
      <dgm:spPr>
        <a:solidFill>
          <a:srgbClr val="86B765"/>
        </a:solidFill>
      </dgm:spPr>
      <dgm:t>
        <a:bodyPr/>
        <a:lstStyle/>
        <a:p>
          <a:r>
            <a:rPr lang="uk-UA" b="1" dirty="0" err="1" smtClean="0">
              <a:latin typeface="Trebuchet MS" pitchFamily="34" charset="0"/>
            </a:rPr>
            <a:t>Животного</a:t>
          </a:r>
          <a:r>
            <a:rPr lang="uk-UA" b="1" dirty="0" smtClean="0">
              <a:latin typeface="Trebuchet MS" pitchFamily="34" charset="0"/>
            </a:rPr>
            <a:t> </a:t>
          </a:r>
          <a:r>
            <a:rPr lang="uk-UA" b="1" dirty="0" err="1" smtClean="0">
              <a:latin typeface="Trebuchet MS" pitchFamily="34" charset="0"/>
            </a:rPr>
            <a:t>происхождения</a:t>
          </a:r>
          <a:endParaRPr lang="ru-RU" b="1" dirty="0">
            <a:latin typeface="Trebuchet MS" pitchFamily="34" charset="0"/>
          </a:endParaRPr>
        </a:p>
      </dgm:t>
    </dgm:pt>
    <dgm:pt modelId="{EA70771A-F1D1-4D60-888F-A92105D883D1}" type="parTrans" cxnId="{644569E6-8A07-4E95-867F-18407512739A}">
      <dgm:prSet/>
      <dgm:spPr/>
      <dgm:t>
        <a:bodyPr/>
        <a:lstStyle/>
        <a:p>
          <a:endParaRPr lang="ru-RU"/>
        </a:p>
      </dgm:t>
    </dgm:pt>
    <dgm:pt modelId="{20573C89-EBA4-4619-AFAE-B8B5D3DC2712}" type="sibTrans" cxnId="{644569E6-8A07-4E95-867F-18407512739A}">
      <dgm:prSet/>
      <dgm:spPr/>
      <dgm:t>
        <a:bodyPr/>
        <a:lstStyle/>
        <a:p>
          <a:endParaRPr lang="ru-RU"/>
        </a:p>
      </dgm:t>
    </dgm:pt>
    <dgm:pt modelId="{8EB8C3A9-92F4-43AC-B9C1-85AD2D7A3015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de-DE" dirty="0" smtClean="0">
              <a:latin typeface="Trebuchet MS" pitchFamily="34" charset="0"/>
            </a:rPr>
            <a:t>STEPANTEX®VK90</a:t>
          </a:r>
          <a:endParaRPr lang="ru-RU" dirty="0">
            <a:latin typeface="Trebuchet MS" pitchFamily="34" charset="0"/>
          </a:endParaRPr>
        </a:p>
      </dgm:t>
    </dgm:pt>
    <dgm:pt modelId="{2E8FA593-9522-4736-82F7-904D72359774}" type="parTrans" cxnId="{BAF38D0B-BC12-4936-9D5C-DF2753FA4A33}">
      <dgm:prSet/>
      <dgm:spPr/>
      <dgm:t>
        <a:bodyPr/>
        <a:lstStyle/>
        <a:p>
          <a:endParaRPr lang="ru-RU"/>
        </a:p>
      </dgm:t>
    </dgm:pt>
    <dgm:pt modelId="{FB385070-44B9-4959-B505-1824B1021164}" type="sibTrans" cxnId="{BAF38D0B-BC12-4936-9D5C-DF2753FA4A33}">
      <dgm:prSet/>
      <dgm:spPr/>
      <dgm:t>
        <a:bodyPr/>
        <a:lstStyle/>
        <a:p>
          <a:endParaRPr lang="ru-RU"/>
        </a:p>
      </dgm:t>
    </dgm:pt>
    <dgm:pt modelId="{D73E8BC2-24CF-437D-9DCA-C88BE93392C9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de-DE" smtClean="0">
              <a:latin typeface="Trebuchet MS" pitchFamily="34" charset="0"/>
            </a:rPr>
            <a:t>STEPANTEX®PA85G</a:t>
          </a:r>
          <a:endParaRPr lang="ru-RU">
            <a:latin typeface="Trebuchet MS" pitchFamily="34" charset="0"/>
          </a:endParaRPr>
        </a:p>
      </dgm:t>
    </dgm:pt>
    <dgm:pt modelId="{6CC59F5C-A46B-4A3A-8BF1-C67D3244EEF3}" type="parTrans" cxnId="{B7B86288-E20B-4057-AE7B-672225BACD82}">
      <dgm:prSet/>
      <dgm:spPr/>
      <dgm:t>
        <a:bodyPr/>
        <a:lstStyle/>
        <a:p>
          <a:endParaRPr lang="ru-RU"/>
        </a:p>
      </dgm:t>
    </dgm:pt>
    <dgm:pt modelId="{D7BC3171-1869-4924-A0EE-BC6D2733F233}" type="sibTrans" cxnId="{B7B86288-E20B-4057-AE7B-672225BACD82}">
      <dgm:prSet/>
      <dgm:spPr/>
      <dgm:t>
        <a:bodyPr/>
        <a:lstStyle/>
        <a:p>
          <a:endParaRPr lang="ru-RU"/>
        </a:p>
      </dgm:t>
    </dgm:pt>
    <dgm:pt modelId="{DFE1D79E-62E1-4BBB-A004-D8CC8C4895ED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de-DE" dirty="0" smtClean="0">
              <a:latin typeface="Trebuchet MS" pitchFamily="34" charset="0"/>
            </a:rPr>
            <a:t>STEPANQUAT®GA90</a:t>
          </a:r>
          <a:endParaRPr lang="ru-RU" dirty="0">
            <a:latin typeface="Trebuchet MS" pitchFamily="34" charset="0"/>
          </a:endParaRPr>
        </a:p>
      </dgm:t>
    </dgm:pt>
    <dgm:pt modelId="{752C4010-DEAB-4997-85DE-955EDBE76568}" type="parTrans" cxnId="{EE5F692D-AFAE-4436-90F8-F110CAA0AC59}">
      <dgm:prSet/>
      <dgm:spPr/>
      <dgm:t>
        <a:bodyPr/>
        <a:lstStyle/>
        <a:p>
          <a:endParaRPr lang="ru-RU"/>
        </a:p>
      </dgm:t>
    </dgm:pt>
    <dgm:pt modelId="{3C132C57-EBFE-40C9-9074-CCE89560ED22}" type="sibTrans" cxnId="{EE5F692D-AFAE-4436-90F8-F110CAA0AC59}">
      <dgm:prSet/>
      <dgm:spPr/>
      <dgm:t>
        <a:bodyPr/>
        <a:lstStyle/>
        <a:p>
          <a:endParaRPr lang="ru-RU"/>
        </a:p>
      </dgm:t>
    </dgm:pt>
    <dgm:pt modelId="{23350571-9146-445D-93B9-BE37624A0BB2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de-DE" dirty="0" smtClean="0">
              <a:latin typeface="Trebuchet MS" pitchFamily="34" charset="0"/>
            </a:rPr>
            <a:t>STEPANTEX®DC90</a:t>
          </a:r>
          <a:endParaRPr lang="ru-RU" dirty="0">
            <a:latin typeface="Trebuchet MS" pitchFamily="34" charset="0"/>
          </a:endParaRPr>
        </a:p>
      </dgm:t>
    </dgm:pt>
    <dgm:pt modelId="{8F325866-5522-4BF3-B701-6F4F89423696}" type="parTrans" cxnId="{82B40A1E-EA32-40E6-9C9F-96AAB42F5935}">
      <dgm:prSet/>
      <dgm:spPr/>
      <dgm:t>
        <a:bodyPr/>
        <a:lstStyle/>
        <a:p>
          <a:endParaRPr lang="ru-RU"/>
        </a:p>
      </dgm:t>
    </dgm:pt>
    <dgm:pt modelId="{F402C0AA-159F-44E7-89FF-DEDAB0E4DE10}" type="sibTrans" cxnId="{82B40A1E-EA32-40E6-9C9F-96AAB42F5935}">
      <dgm:prSet/>
      <dgm:spPr/>
      <dgm:t>
        <a:bodyPr/>
        <a:lstStyle/>
        <a:p>
          <a:endParaRPr lang="ru-RU"/>
        </a:p>
      </dgm:t>
    </dgm:pt>
    <dgm:pt modelId="{FA903396-94EA-4275-B86A-D351C459576A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de-DE" smtClean="0">
              <a:latin typeface="Trebuchet MS" pitchFamily="34" charset="0"/>
            </a:rPr>
            <a:t>STEPANTEX®VM90</a:t>
          </a:r>
          <a:endParaRPr lang="ru-RU">
            <a:latin typeface="Trebuchet MS" pitchFamily="34" charset="0"/>
          </a:endParaRPr>
        </a:p>
      </dgm:t>
    </dgm:pt>
    <dgm:pt modelId="{75763FC5-460C-41B0-AF2F-ACE1EB07BB51}" type="parTrans" cxnId="{F1A1CADB-8AE1-43E2-9FF1-F508B6215653}">
      <dgm:prSet/>
      <dgm:spPr/>
      <dgm:t>
        <a:bodyPr/>
        <a:lstStyle/>
        <a:p>
          <a:endParaRPr lang="ru-RU"/>
        </a:p>
      </dgm:t>
    </dgm:pt>
    <dgm:pt modelId="{0E8B5795-2594-4A7A-A1AE-3AC165C637BE}" type="sibTrans" cxnId="{F1A1CADB-8AE1-43E2-9FF1-F508B6215653}">
      <dgm:prSet/>
      <dgm:spPr/>
      <dgm:t>
        <a:bodyPr/>
        <a:lstStyle/>
        <a:p>
          <a:endParaRPr lang="ru-RU"/>
        </a:p>
      </dgm:t>
    </dgm:pt>
    <dgm:pt modelId="{2063753C-694E-4729-8390-5BEFDE90BD38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de-DE" dirty="0" smtClean="0">
              <a:latin typeface="Trebuchet MS" pitchFamily="34" charset="0"/>
            </a:rPr>
            <a:t>STEPANTEX®VL90A</a:t>
          </a:r>
          <a:endParaRPr lang="ru-RU" dirty="0">
            <a:latin typeface="Trebuchet MS" pitchFamily="34" charset="0"/>
          </a:endParaRPr>
        </a:p>
      </dgm:t>
    </dgm:pt>
    <dgm:pt modelId="{9A143E52-76A0-4F84-9809-A052FFFABC76}" type="parTrans" cxnId="{6C689C93-D864-44B6-874F-F462DA09E639}">
      <dgm:prSet/>
      <dgm:spPr/>
      <dgm:t>
        <a:bodyPr/>
        <a:lstStyle/>
        <a:p>
          <a:endParaRPr lang="ru-RU"/>
        </a:p>
      </dgm:t>
    </dgm:pt>
    <dgm:pt modelId="{BB5A3EBD-3DF0-460A-B4B0-E537D18442E6}" type="sibTrans" cxnId="{6C689C93-D864-44B6-874F-F462DA09E639}">
      <dgm:prSet/>
      <dgm:spPr/>
      <dgm:t>
        <a:bodyPr/>
        <a:lstStyle/>
        <a:p>
          <a:endParaRPr lang="ru-RU"/>
        </a:p>
      </dgm:t>
    </dgm:pt>
    <dgm:pt modelId="{3ECA1468-9F8D-45AC-A283-FEC0A0CD7D6B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de-DE" dirty="0" smtClean="0">
              <a:latin typeface="Trebuchet MS" pitchFamily="34" charset="0"/>
            </a:rPr>
            <a:t>STEPANTEX®VM85G</a:t>
          </a:r>
          <a:endParaRPr lang="ru-RU" dirty="0">
            <a:latin typeface="Trebuchet MS" pitchFamily="34" charset="0"/>
          </a:endParaRPr>
        </a:p>
      </dgm:t>
    </dgm:pt>
    <dgm:pt modelId="{D2327112-FE8B-47B9-BEEC-DA320BF1EEEC}" type="parTrans" cxnId="{148C3DB5-407B-4194-B78F-B28E2A596F1A}">
      <dgm:prSet/>
      <dgm:spPr/>
      <dgm:t>
        <a:bodyPr/>
        <a:lstStyle/>
        <a:p>
          <a:endParaRPr lang="ru-RU"/>
        </a:p>
      </dgm:t>
    </dgm:pt>
    <dgm:pt modelId="{F44ABADF-D316-4A68-94B4-B7143A7EE6C5}" type="sibTrans" cxnId="{148C3DB5-407B-4194-B78F-B28E2A596F1A}">
      <dgm:prSet/>
      <dgm:spPr/>
      <dgm:t>
        <a:bodyPr/>
        <a:lstStyle/>
        <a:p>
          <a:endParaRPr lang="ru-RU"/>
        </a:p>
      </dgm:t>
    </dgm:pt>
    <dgm:pt modelId="{F9A8ADDB-99A4-4F98-BA73-3B46FF3560CE}" type="pres">
      <dgm:prSet presAssocID="{0CF3AC46-30BE-44C7-8A49-A14646CB2A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DF017F-72A4-4C14-9DE0-F31A9CB4C72E}" type="pres">
      <dgm:prSet presAssocID="{77223F33-ACE4-4E02-AB98-3C46BCFB91BA}" presName="linNode" presStyleCnt="0"/>
      <dgm:spPr/>
    </dgm:pt>
    <dgm:pt modelId="{2F6E3D63-CE6E-4633-AC0E-52DC33829D0C}" type="pres">
      <dgm:prSet presAssocID="{77223F33-ACE4-4E02-AB98-3C46BCFB91BA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1977B-947F-4D95-9636-5A9ADFFCD243}" type="pres">
      <dgm:prSet presAssocID="{77223F33-ACE4-4E02-AB98-3C46BCFB91BA}" presName="descendantText" presStyleLbl="alignAccFollowNode1" presStyleIdx="0" presStyleCnt="2" custScaleX="61161" custScaleY="73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A066C-2FA1-474A-B715-65B2E1D6949E}" type="pres">
      <dgm:prSet presAssocID="{3AF1BBBE-D64D-40A7-AAAE-28B3D22A5794}" presName="sp" presStyleCnt="0"/>
      <dgm:spPr/>
    </dgm:pt>
    <dgm:pt modelId="{5F64F929-D55A-4921-9315-CF3BB52139D8}" type="pres">
      <dgm:prSet presAssocID="{52BFA81D-EAF7-49F1-9B1C-A6C9EA4CCA57}" presName="linNode" presStyleCnt="0"/>
      <dgm:spPr/>
    </dgm:pt>
    <dgm:pt modelId="{A38BFEA5-7BFF-4394-900C-E4DB6B33C38B}" type="pres">
      <dgm:prSet presAssocID="{52BFA81D-EAF7-49F1-9B1C-A6C9EA4CCA57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3EE947-70CF-408A-87BA-68F1F032324B}" type="pres">
      <dgm:prSet presAssocID="{52BFA81D-EAF7-49F1-9B1C-A6C9EA4CCA57}" presName="descendantText" presStyleLbl="alignAccFollowNode1" presStyleIdx="1" presStyleCnt="2" custScaleX="61161" custScaleY="102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515BC0-B0C4-469E-9A39-25DF95499DA0}" type="presOf" srcId="{DFE1D79E-62E1-4BBB-A004-D8CC8C4895ED}" destId="{63E1977B-947F-4D95-9636-5A9ADFFCD243}" srcOrd="0" destOrd="2" presId="urn:microsoft.com/office/officeart/2005/8/layout/vList5"/>
    <dgm:cxn modelId="{6846D857-5BC4-438D-8278-27F748BDB732}" srcId="{77223F33-ACE4-4E02-AB98-3C46BCFB91BA}" destId="{2A8CA1E6-BAE7-4BB4-B718-AA289F808EA2}" srcOrd="0" destOrd="0" parTransId="{899A4070-B383-4608-BB77-22212E769BCB}" sibTransId="{28D5F51D-54A0-4ED5-979E-6634FB09D2EB}"/>
    <dgm:cxn modelId="{EE3DCCF0-D699-4C8E-A1A8-3C18DC6DA79E}" type="presOf" srcId="{2063753C-694E-4729-8390-5BEFDE90BD38}" destId="{FB3EE947-70CF-408A-87BA-68F1F032324B}" srcOrd="0" destOrd="2" presId="urn:microsoft.com/office/officeart/2005/8/layout/vList5"/>
    <dgm:cxn modelId="{DD8B5371-BA8F-431C-B9BF-512B63FEC994}" type="presOf" srcId="{D73E8BC2-24CF-437D-9DCA-C88BE93392C9}" destId="{63E1977B-947F-4D95-9636-5A9ADFFCD243}" srcOrd="0" destOrd="1" presId="urn:microsoft.com/office/officeart/2005/8/layout/vList5"/>
    <dgm:cxn modelId="{EE5F692D-AFAE-4436-90F8-F110CAA0AC59}" srcId="{77223F33-ACE4-4E02-AB98-3C46BCFB91BA}" destId="{DFE1D79E-62E1-4BBB-A004-D8CC8C4895ED}" srcOrd="2" destOrd="0" parTransId="{752C4010-DEAB-4997-85DE-955EDBE76568}" sibTransId="{3C132C57-EBFE-40C9-9074-CCE89560ED22}"/>
    <dgm:cxn modelId="{8ECBE830-C3F6-40E1-AD96-2CC850C80ACD}" type="presOf" srcId="{FA903396-94EA-4275-B86A-D351C459576A}" destId="{FB3EE947-70CF-408A-87BA-68F1F032324B}" srcOrd="0" destOrd="1" presId="urn:microsoft.com/office/officeart/2005/8/layout/vList5"/>
    <dgm:cxn modelId="{F1A1CADB-8AE1-43E2-9FF1-F508B6215653}" srcId="{52BFA81D-EAF7-49F1-9B1C-A6C9EA4CCA57}" destId="{FA903396-94EA-4275-B86A-D351C459576A}" srcOrd="1" destOrd="0" parTransId="{75763FC5-460C-41B0-AF2F-ACE1EB07BB51}" sibTransId="{0E8B5795-2594-4A7A-A1AE-3AC165C637BE}"/>
    <dgm:cxn modelId="{B7B86288-E20B-4057-AE7B-672225BACD82}" srcId="{77223F33-ACE4-4E02-AB98-3C46BCFB91BA}" destId="{D73E8BC2-24CF-437D-9DCA-C88BE93392C9}" srcOrd="1" destOrd="0" parTransId="{6CC59F5C-A46B-4A3A-8BF1-C67D3244EEF3}" sibTransId="{D7BC3171-1869-4924-A0EE-BC6D2733F233}"/>
    <dgm:cxn modelId="{6C689C93-D864-44B6-874F-F462DA09E639}" srcId="{52BFA81D-EAF7-49F1-9B1C-A6C9EA4CCA57}" destId="{2063753C-694E-4729-8390-5BEFDE90BD38}" srcOrd="2" destOrd="0" parTransId="{9A143E52-76A0-4F84-9809-A052FFFABC76}" sibTransId="{BB5A3EBD-3DF0-460A-B4B0-E537D18442E6}"/>
    <dgm:cxn modelId="{A05627C4-768B-4FFD-9627-38BCFF9B6142}" type="presOf" srcId="{2A8CA1E6-BAE7-4BB4-B718-AA289F808EA2}" destId="{63E1977B-947F-4D95-9636-5A9ADFFCD243}" srcOrd="0" destOrd="0" presId="urn:microsoft.com/office/officeart/2005/8/layout/vList5"/>
    <dgm:cxn modelId="{35F1357E-8C34-44E8-89E7-151D7FEF0BE8}" srcId="{0CF3AC46-30BE-44C7-8A49-A14646CB2AB9}" destId="{77223F33-ACE4-4E02-AB98-3C46BCFB91BA}" srcOrd="0" destOrd="0" parTransId="{1FD163CE-FD1F-4D4D-A71D-6AD56DDA1936}" sibTransId="{3AF1BBBE-D64D-40A7-AAAE-28B3D22A5794}"/>
    <dgm:cxn modelId="{644569E6-8A07-4E95-867F-18407512739A}" srcId="{0CF3AC46-30BE-44C7-8A49-A14646CB2AB9}" destId="{52BFA81D-EAF7-49F1-9B1C-A6C9EA4CCA57}" srcOrd="1" destOrd="0" parTransId="{EA70771A-F1D1-4D60-888F-A92105D883D1}" sibTransId="{20573C89-EBA4-4619-AFAE-B8B5D3DC2712}"/>
    <dgm:cxn modelId="{4D25A9A5-927B-49B0-BD9D-DF5F6A047AD6}" type="presOf" srcId="{0CF3AC46-30BE-44C7-8A49-A14646CB2AB9}" destId="{F9A8ADDB-99A4-4F98-BA73-3B46FF3560CE}" srcOrd="0" destOrd="0" presId="urn:microsoft.com/office/officeart/2005/8/layout/vList5"/>
    <dgm:cxn modelId="{148C3DB5-407B-4194-B78F-B28E2A596F1A}" srcId="{52BFA81D-EAF7-49F1-9B1C-A6C9EA4CCA57}" destId="{3ECA1468-9F8D-45AC-A283-FEC0A0CD7D6B}" srcOrd="3" destOrd="0" parTransId="{D2327112-FE8B-47B9-BEEC-DA320BF1EEEC}" sibTransId="{F44ABADF-D316-4A68-94B4-B7143A7EE6C5}"/>
    <dgm:cxn modelId="{FC71DA19-27DE-4F70-B236-05728FDFFAB7}" type="presOf" srcId="{77223F33-ACE4-4E02-AB98-3C46BCFB91BA}" destId="{2F6E3D63-CE6E-4633-AC0E-52DC33829D0C}" srcOrd="0" destOrd="0" presId="urn:microsoft.com/office/officeart/2005/8/layout/vList5"/>
    <dgm:cxn modelId="{32C10ED5-C152-4E61-8649-AF998A60EC46}" type="presOf" srcId="{52BFA81D-EAF7-49F1-9B1C-A6C9EA4CCA57}" destId="{A38BFEA5-7BFF-4394-900C-E4DB6B33C38B}" srcOrd="0" destOrd="0" presId="urn:microsoft.com/office/officeart/2005/8/layout/vList5"/>
    <dgm:cxn modelId="{CD5A5A8D-F67C-4C54-B2C8-F385386F9E3D}" type="presOf" srcId="{3ECA1468-9F8D-45AC-A283-FEC0A0CD7D6B}" destId="{FB3EE947-70CF-408A-87BA-68F1F032324B}" srcOrd="0" destOrd="3" presId="urn:microsoft.com/office/officeart/2005/8/layout/vList5"/>
    <dgm:cxn modelId="{BAF38D0B-BC12-4936-9D5C-DF2753FA4A33}" srcId="{52BFA81D-EAF7-49F1-9B1C-A6C9EA4CCA57}" destId="{8EB8C3A9-92F4-43AC-B9C1-85AD2D7A3015}" srcOrd="0" destOrd="0" parTransId="{2E8FA593-9522-4736-82F7-904D72359774}" sibTransId="{FB385070-44B9-4959-B505-1824B1021164}"/>
    <dgm:cxn modelId="{82B40A1E-EA32-40E6-9C9F-96AAB42F5935}" srcId="{77223F33-ACE4-4E02-AB98-3C46BCFB91BA}" destId="{23350571-9146-445D-93B9-BE37624A0BB2}" srcOrd="3" destOrd="0" parTransId="{8F325866-5522-4BF3-B701-6F4F89423696}" sibTransId="{F402C0AA-159F-44E7-89FF-DEDAB0E4DE10}"/>
    <dgm:cxn modelId="{3164C9A0-01D4-44BC-9A34-D9BB482B29A0}" type="presOf" srcId="{8EB8C3A9-92F4-43AC-B9C1-85AD2D7A3015}" destId="{FB3EE947-70CF-408A-87BA-68F1F032324B}" srcOrd="0" destOrd="0" presId="urn:microsoft.com/office/officeart/2005/8/layout/vList5"/>
    <dgm:cxn modelId="{6164823E-7695-473B-B685-7DD6FF4DA850}" type="presOf" srcId="{23350571-9146-445D-93B9-BE37624A0BB2}" destId="{63E1977B-947F-4D95-9636-5A9ADFFCD243}" srcOrd="0" destOrd="3" presId="urn:microsoft.com/office/officeart/2005/8/layout/vList5"/>
    <dgm:cxn modelId="{FBBAB4C9-C9D1-422A-AB0A-558BF497CD00}" type="presParOf" srcId="{F9A8ADDB-99A4-4F98-BA73-3B46FF3560CE}" destId="{30DF017F-72A4-4C14-9DE0-F31A9CB4C72E}" srcOrd="0" destOrd="0" presId="urn:microsoft.com/office/officeart/2005/8/layout/vList5"/>
    <dgm:cxn modelId="{F55030B6-352E-40F2-8F56-363B5F9B5913}" type="presParOf" srcId="{30DF017F-72A4-4C14-9DE0-F31A9CB4C72E}" destId="{2F6E3D63-CE6E-4633-AC0E-52DC33829D0C}" srcOrd="0" destOrd="0" presId="urn:microsoft.com/office/officeart/2005/8/layout/vList5"/>
    <dgm:cxn modelId="{EB3C8E58-EACE-42AE-B6FA-893C573540E8}" type="presParOf" srcId="{30DF017F-72A4-4C14-9DE0-F31A9CB4C72E}" destId="{63E1977B-947F-4D95-9636-5A9ADFFCD243}" srcOrd="1" destOrd="0" presId="urn:microsoft.com/office/officeart/2005/8/layout/vList5"/>
    <dgm:cxn modelId="{9A362800-9AAA-470D-8E44-AF9EE8F698CA}" type="presParOf" srcId="{F9A8ADDB-99A4-4F98-BA73-3B46FF3560CE}" destId="{166A066C-2FA1-474A-B715-65B2E1D6949E}" srcOrd="1" destOrd="0" presId="urn:microsoft.com/office/officeart/2005/8/layout/vList5"/>
    <dgm:cxn modelId="{6845A114-B31C-46B1-BA78-07B07D70E92E}" type="presParOf" srcId="{F9A8ADDB-99A4-4F98-BA73-3B46FF3560CE}" destId="{5F64F929-D55A-4921-9315-CF3BB52139D8}" srcOrd="2" destOrd="0" presId="urn:microsoft.com/office/officeart/2005/8/layout/vList5"/>
    <dgm:cxn modelId="{A4CE2280-B821-47C9-8D22-FF67F1AEC4DA}" type="presParOf" srcId="{5F64F929-D55A-4921-9315-CF3BB52139D8}" destId="{A38BFEA5-7BFF-4394-900C-E4DB6B33C38B}" srcOrd="0" destOrd="0" presId="urn:microsoft.com/office/officeart/2005/8/layout/vList5"/>
    <dgm:cxn modelId="{F80FD971-4CBA-4555-A4A2-03D54701494E}" type="presParOf" srcId="{5F64F929-D55A-4921-9315-CF3BB52139D8}" destId="{FB3EE947-70CF-408A-87BA-68F1F032324B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04068F-2C19-40EF-9D8C-2C7426E83590}">
      <dsp:nvSpPr>
        <dsp:cNvPr id="0" name=""/>
        <dsp:cNvSpPr/>
      </dsp:nvSpPr>
      <dsp:spPr>
        <a:xfrm rot="5400000">
          <a:off x="5182338" y="-1651773"/>
          <a:ext cx="718286" cy="4204126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Ammonyx</a:t>
          </a: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LO</a:t>
          </a:r>
          <a:endParaRPr lang="ru-RU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Ammonyx</a:t>
          </a: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M</a:t>
          </a:r>
          <a:endParaRPr lang="ru-RU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5400000">
        <a:off x="5182338" y="-1651773"/>
        <a:ext cx="718286" cy="4204126"/>
      </dsp:txXfrm>
    </dsp:sp>
    <dsp:sp modelId="{8BF0CC9E-E242-4440-93CC-AAE60788EC45}">
      <dsp:nvSpPr>
        <dsp:cNvPr id="0" name=""/>
        <dsp:cNvSpPr/>
      </dsp:nvSpPr>
      <dsp:spPr>
        <a:xfrm>
          <a:off x="70" y="1360"/>
          <a:ext cx="3439348" cy="897858"/>
        </a:xfrm>
        <a:prstGeom prst="roundRect">
          <a:avLst/>
        </a:prstGeom>
        <a:solidFill>
          <a:srgbClr val="86B76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err="1" smtClean="0">
              <a:latin typeface="Trebuchet MS" pitchFamily="34" charset="0"/>
            </a:rPr>
            <a:t>Аминоксид</a:t>
          </a:r>
          <a:r>
            <a:rPr lang="ru-RU" sz="2000" kern="1200" dirty="0" err="1" smtClean="0">
              <a:latin typeface="Trebuchet MS" pitchFamily="34" charset="0"/>
            </a:rPr>
            <a:t>ы</a:t>
          </a:r>
          <a:endParaRPr lang="ru-RU" sz="2000" kern="1200" dirty="0" smtClean="0">
            <a:latin typeface="Trebuchet MS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rebuchet MS" pitchFamily="34" charset="0"/>
            </a:rPr>
            <a:t>(неионогенные/катионные ПАВ)</a:t>
          </a:r>
          <a:endParaRPr lang="ru-RU" sz="1600" kern="1200" dirty="0">
            <a:latin typeface="Trebuchet MS" pitchFamily="34" charset="0"/>
          </a:endParaRPr>
        </a:p>
      </dsp:txBody>
      <dsp:txXfrm>
        <a:off x="70" y="1360"/>
        <a:ext cx="3439348" cy="897858"/>
      </dsp:txXfrm>
    </dsp:sp>
    <dsp:sp modelId="{3AF61360-96F4-48B6-9212-2B0B9AE7DCEA}">
      <dsp:nvSpPr>
        <dsp:cNvPr id="0" name=""/>
        <dsp:cNvSpPr/>
      </dsp:nvSpPr>
      <dsp:spPr>
        <a:xfrm rot="5400000">
          <a:off x="5201699" y="-656145"/>
          <a:ext cx="718286" cy="4165906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Steposol</a:t>
          </a: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MET-10U</a:t>
          </a:r>
          <a:endParaRPr lang="ru-RU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Makon-NF-12</a:t>
          </a:r>
          <a:endParaRPr lang="ru-RU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Ampho</a:t>
          </a:r>
          <a:r>
            <a:rPr lang="en-US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OX</a:t>
          </a:r>
          <a:endParaRPr lang="ru-RU" sz="16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5400000">
        <a:off x="5201699" y="-656145"/>
        <a:ext cx="718286" cy="4165906"/>
      </dsp:txXfrm>
    </dsp:sp>
    <dsp:sp modelId="{94A98747-1A80-4049-82FA-311CCD317BDF}">
      <dsp:nvSpPr>
        <dsp:cNvPr id="0" name=""/>
        <dsp:cNvSpPr/>
      </dsp:nvSpPr>
      <dsp:spPr>
        <a:xfrm>
          <a:off x="70" y="944111"/>
          <a:ext cx="3477818" cy="897858"/>
        </a:xfrm>
        <a:prstGeom prst="roundRect">
          <a:avLst/>
        </a:prstGeom>
        <a:solidFill>
          <a:srgbClr val="86B76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rebuchet MS" pitchFamily="34" charset="0"/>
            </a:rPr>
            <a:t>Неионогенные ПАВ</a:t>
          </a:r>
          <a:endParaRPr lang="ru-RU" sz="2000" kern="1200" dirty="0">
            <a:latin typeface="Trebuchet MS" pitchFamily="34" charset="0"/>
          </a:endParaRPr>
        </a:p>
      </dsp:txBody>
      <dsp:txXfrm>
        <a:off x="70" y="944111"/>
        <a:ext cx="3477818" cy="897858"/>
      </dsp:txXfrm>
    </dsp:sp>
    <dsp:sp modelId="{C44E6CB2-B7F8-46CA-837E-B03667B9E3A2}">
      <dsp:nvSpPr>
        <dsp:cNvPr id="0" name=""/>
        <dsp:cNvSpPr/>
      </dsp:nvSpPr>
      <dsp:spPr>
        <a:xfrm rot="5400000">
          <a:off x="5200199" y="252838"/>
          <a:ext cx="718286" cy="4165906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Stepantex</a:t>
          </a:r>
          <a:r>
            <a:rPr lang="en-US" sz="19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VL 90 A</a:t>
          </a:r>
          <a:endParaRPr lang="ru-RU" sz="19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Stepanquat</a:t>
          </a:r>
          <a:r>
            <a:rPr lang="en-US" sz="19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GA 90</a:t>
          </a:r>
          <a:endParaRPr lang="ru-RU" sz="19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5400000">
        <a:off x="5200199" y="252838"/>
        <a:ext cx="718286" cy="4165906"/>
      </dsp:txXfrm>
    </dsp:sp>
    <dsp:sp modelId="{5EAC665E-49DD-44B2-9B17-274FFAE1E9B1}">
      <dsp:nvSpPr>
        <dsp:cNvPr id="0" name=""/>
        <dsp:cNvSpPr/>
      </dsp:nvSpPr>
      <dsp:spPr>
        <a:xfrm>
          <a:off x="0" y="1888223"/>
          <a:ext cx="3476319" cy="897858"/>
        </a:xfrm>
        <a:prstGeom prst="roundRect">
          <a:avLst/>
        </a:prstGeom>
        <a:solidFill>
          <a:srgbClr val="86B76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rebuchet MS" pitchFamily="34" charset="0"/>
            </a:rPr>
            <a:t>Катионные</a:t>
          </a:r>
          <a:r>
            <a:rPr lang="ru-RU" sz="2000" kern="1200" dirty="0" smtClean="0"/>
            <a:t> </a:t>
          </a:r>
          <a:r>
            <a:rPr lang="ru-RU" sz="2000" kern="1200" dirty="0" smtClean="0">
              <a:latin typeface="Trebuchet MS" pitchFamily="34" charset="0"/>
            </a:rPr>
            <a:t>ПАВ</a:t>
          </a:r>
          <a:endParaRPr lang="ru-RU" sz="2000" kern="1200" dirty="0">
            <a:latin typeface="Trebuchet MS" pitchFamily="34" charset="0"/>
          </a:endParaRPr>
        </a:p>
      </dsp:txBody>
      <dsp:txXfrm>
        <a:off x="0" y="1888223"/>
        <a:ext cx="3476319" cy="89785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27AA84-8437-4F8E-8B82-E7B4F428EAC6}">
      <dsp:nvSpPr>
        <dsp:cNvPr id="0" name=""/>
        <dsp:cNvSpPr/>
      </dsp:nvSpPr>
      <dsp:spPr>
        <a:xfrm rot="5400000">
          <a:off x="5111389" y="-1559519"/>
          <a:ext cx="864204" cy="4199348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Bio-</a:t>
          </a:r>
          <a:r>
            <a:rPr lang="en-US" sz="19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Terge</a:t>
          </a:r>
          <a:r>
            <a:rPr lang="en-US" sz="19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PAS7</a:t>
          </a:r>
          <a:endParaRPr lang="ru-RU" sz="1900" kern="1200" dirty="0">
            <a:solidFill>
              <a:schemeClr val="tx1">
                <a:lumMod val="65000"/>
                <a:lumOff val="35000"/>
              </a:schemeClr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Maprosyl</a:t>
          </a:r>
          <a:r>
            <a:rPr lang="en-US" sz="19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B30</a:t>
          </a:r>
          <a:endParaRPr lang="ru-RU" sz="19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5400000">
        <a:off x="5111389" y="-1559519"/>
        <a:ext cx="864204" cy="4199348"/>
      </dsp:txXfrm>
    </dsp:sp>
    <dsp:sp modelId="{45EEA6DF-6229-45FA-AB35-7FF63A7DC71C}">
      <dsp:nvSpPr>
        <dsp:cNvPr id="0" name=""/>
        <dsp:cNvSpPr/>
      </dsp:nvSpPr>
      <dsp:spPr>
        <a:xfrm>
          <a:off x="700" y="27"/>
          <a:ext cx="3443117" cy="1080255"/>
        </a:xfrm>
        <a:prstGeom prst="roundRect">
          <a:avLst/>
        </a:prstGeom>
        <a:solidFill>
          <a:srgbClr val="86B76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err="1" smtClean="0">
              <a:latin typeface="Trebuchet MS" pitchFamily="34" charset="0"/>
            </a:rPr>
            <a:t>Анионн</a:t>
          </a:r>
          <a:r>
            <a:rPr lang="ru-RU" sz="2100" kern="1200" dirty="0" err="1" smtClean="0">
              <a:latin typeface="Trebuchet MS" pitchFamily="34" charset="0"/>
            </a:rPr>
            <a:t>ые</a:t>
          </a:r>
          <a:r>
            <a:rPr lang="ru-RU" sz="2100" kern="1200" dirty="0" smtClean="0">
              <a:latin typeface="Trebuchet MS" pitchFamily="34" charset="0"/>
            </a:rPr>
            <a:t> ПАВ</a:t>
          </a:r>
          <a:endParaRPr lang="ru-RU" sz="2100" kern="1200" dirty="0">
            <a:latin typeface="Trebuchet MS" pitchFamily="34" charset="0"/>
          </a:endParaRPr>
        </a:p>
      </dsp:txBody>
      <dsp:txXfrm>
        <a:off x="700" y="27"/>
        <a:ext cx="3443117" cy="1080255"/>
      </dsp:txXfrm>
    </dsp:sp>
    <dsp:sp modelId="{9D705407-8EC3-4D92-990E-054B28748934}">
      <dsp:nvSpPr>
        <dsp:cNvPr id="0" name=""/>
        <dsp:cNvSpPr/>
      </dsp:nvSpPr>
      <dsp:spPr>
        <a:xfrm rot="5400000">
          <a:off x="5096593" y="-439583"/>
          <a:ext cx="864204" cy="4228013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Dissolvine</a:t>
          </a:r>
          <a:r>
            <a:rPr lang="en-US" sz="19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GL38</a:t>
          </a:r>
          <a:endParaRPr lang="ru-RU" sz="19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5400000">
        <a:off x="5096593" y="-439583"/>
        <a:ext cx="864204" cy="4228013"/>
      </dsp:txXfrm>
    </dsp:sp>
    <dsp:sp modelId="{EE8A3936-D35A-417B-B93F-1DA1A0669FE2}">
      <dsp:nvSpPr>
        <dsp:cNvPr id="0" name=""/>
        <dsp:cNvSpPr/>
      </dsp:nvSpPr>
      <dsp:spPr>
        <a:xfrm>
          <a:off x="700" y="1134295"/>
          <a:ext cx="3413988" cy="1080255"/>
        </a:xfrm>
        <a:prstGeom prst="roundRect">
          <a:avLst/>
        </a:prstGeom>
        <a:solidFill>
          <a:srgbClr val="86B76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rebuchet MS" pitchFamily="34" charset="0"/>
            </a:rPr>
            <a:t>Комплексообразователи</a:t>
          </a:r>
          <a:endParaRPr lang="ru-RU" sz="2100" kern="1200" dirty="0">
            <a:latin typeface="Trebuchet MS" pitchFamily="34" charset="0"/>
          </a:endParaRPr>
        </a:p>
      </dsp:txBody>
      <dsp:txXfrm>
        <a:off x="700" y="1134295"/>
        <a:ext cx="3413988" cy="108025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E1977B-947F-4D95-9636-5A9ADFFCD243}">
      <dsp:nvSpPr>
        <dsp:cNvPr id="0" name=""/>
        <dsp:cNvSpPr/>
      </dsp:nvSpPr>
      <dsp:spPr>
        <a:xfrm rot="5400000">
          <a:off x="3038449" y="41333"/>
          <a:ext cx="1306889" cy="2125175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dirty="0" smtClean="0">
              <a:latin typeface="Trebuchet MS" pitchFamily="34" charset="0"/>
            </a:rPr>
            <a:t>STEPANTEX®PA88E</a:t>
          </a:r>
          <a:endParaRPr lang="ru-RU" sz="1500" kern="1200" dirty="0">
            <a:latin typeface="Trebuchet MS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smtClean="0">
              <a:latin typeface="Trebuchet MS" pitchFamily="34" charset="0"/>
            </a:rPr>
            <a:t>STEPANTEX®PA85G</a:t>
          </a:r>
          <a:endParaRPr lang="ru-RU" sz="1500" kern="1200">
            <a:latin typeface="Trebuchet MS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dirty="0" smtClean="0">
              <a:latin typeface="Trebuchet MS" pitchFamily="34" charset="0"/>
            </a:rPr>
            <a:t>STEPANQUAT®GA90</a:t>
          </a:r>
          <a:endParaRPr lang="ru-RU" sz="1500" kern="1200" dirty="0">
            <a:latin typeface="Trebuchet MS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dirty="0" smtClean="0">
              <a:latin typeface="Trebuchet MS" pitchFamily="34" charset="0"/>
            </a:rPr>
            <a:t>STEPANTEX®DC90</a:t>
          </a:r>
          <a:endParaRPr lang="ru-RU" sz="1500" kern="1200" dirty="0">
            <a:latin typeface="Trebuchet MS" pitchFamily="34" charset="0"/>
          </a:endParaRPr>
        </a:p>
      </dsp:txBody>
      <dsp:txXfrm rot="5400000">
        <a:off x="3038449" y="41333"/>
        <a:ext cx="1306889" cy="2125175"/>
      </dsp:txXfrm>
    </dsp:sp>
    <dsp:sp modelId="{2F6E3D63-CE6E-4633-AC0E-52DC33829D0C}">
      <dsp:nvSpPr>
        <dsp:cNvPr id="0" name=""/>
        <dsp:cNvSpPr/>
      </dsp:nvSpPr>
      <dsp:spPr>
        <a:xfrm>
          <a:off x="674773" y="55"/>
          <a:ext cx="1954532" cy="2207732"/>
        </a:xfrm>
        <a:prstGeom prst="roundRect">
          <a:avLst/>
        </a:prstGeom>
        <a:solidFill>
          <a:srgbClr val="86B76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err="1" smtClean="0"/>
            <a:t>Растительного</a:t>
          </a:r>
          <a:r>
            <a:rPr lang="uk-UA" sz="1600" b="1" kern="1200" dirty="0" smtClean="0"/>
            <a:t> </a:t>
          </a:r>
          <a:r>
            <a:rPr lang="uk-UA" sz="1600" b="1" kern="1200" dirty="0" err="1" smtClean="0"/>
            <a:t>происхождения</a:t>
          </a:r>
          <a:endParaRPr lang="uk-UA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(</a:t>
          </a:r>
          <a:r>
            <a:rPr lang="uk-UA" sz="1600" b="1" kern="1200" dirty="0" err="1" smtClean="0"/>
            <a:t>пальмовое</a:t>
          </a:r>
          <a:r>
            <a:rPr lang="uk-UA" sz="1600" b="1" kern="1200" dirty="0" smtClean="0"/>
            <a:t> </a:t>
          </a:r>
          <a:r>
            <a:rPr lang="uk-UA" sz="1600" b="1" kern="1200" dirty="0" err="1" smtClean="0"/>
            <a:t>или</a:t>
          </a:r>
          <a:r>
            <a:rPr lang="uk-UA" sz="1600" b="1" kern="1200" dirty="0" smtClean="0"/>
            <a:t> </a:t>
          </a:r>
          <a:r>
            <a:rPr lang="uk-UA" sz="1600" b="1" kern="1200" dirty="0" err="1" smtClean="0"/>
            <a:t>рапсовое</a:t>
          </a:r>
          <a:r>
            <a:rPr lang="uk-UA" sz="1600" b="1" kern="1200" dirty="0" smtClean="0"/>
            <a:t> масло)</a:t>
          </a:r>
          <a:endParaRPr lang="ru-RU" sz="1600" b="1" kern="1200" dirty="0"/>
        </a:p>
      </dsp:txBody>
      <dsp:txXfrm>
        <a:off x="674773" y="55"/>
        <a:ext cx="1954532" cy="2207732"/>
      </dsp:txXfrm>
    </dsp:sp>
    <dsp:sp modelId="{FB3EE947-70CF-408A-87BA-68F1F032324B}">
      <dsp:nvSpPr>
        <dsp:cNvPr id="0" name=""/>
        <dsp:cNvSpPr/>
      </dsp:nvSpPr>
      <dsp:spPr>
        <a:xfrm rot="5400000">
          <a:off x="2784807" y="2359453"/>
          <a:ext cx="1814173" cy="2125175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dirty="0" smtClean="0">
              <a:latin typeface="Trebuchet MS" pitchFamily="34" charset="0"/>
            </a:rPr>
            <a:t>STEPANTEX®VK90</a:t>
          </a:r>
          <a:endParaRPr lang="ru-RU" sz="1500" kern="1200" dirty="0">
            <a:latin typeface="Trebuchet MS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smtClean="0">
              <a:latin typeface="Trebuchet MS" pitchFamily="34" charset="0"/>
            </a:rPr>
            <a:t>STEPANTEX®VM90</a:t>
          </a:r>
          <a:endParaRPr lang="ru-RU" sz="1500" kern="1200">
            <a:latin typeface="Trebuchet MS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dirty="0" smtClean="0">
              <a:latin typeface="Trebuchet MS" pitchFamily="34" charset="0"/>
            </a:rPr>
            <a:t>STEPANTEX®VL90A</a:t>
          </a:r>
          <a:endParaRPr lang="ru-RU" sz="1500" kern="1200" dirty="0">
            <a:latin typeface="Trebuchet MS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dirty="0" smtClean="0">
              <a:latin typeface="Trebuchet MS" pitchFamily="34" charset="0"/>
            </a:rPr>
            <a:t>STEPANTEX®VM85G</a:t>
          </a:r>
          <a:endParaRPr lang="ru-RU" sz="1500" kern="1200" dirty="0">
            <a:latin typeface="Trebuchet MS" pitchFamily="34" charset="0"/>
          </a:endParaRPr>
        </a:p>
      </dsp:txBody>
      <dsp:txXfrm rot="5400000">
        <a:off x="2784807" y="2359453"/>
        <a:ext cx="1814173" cy="2125175"/>
      </dsp:txXfrm>
    </dsp:sp>
    <dsp:sp modelId="{A38BFEA5-7BFF-4394-900C-E4DB6B33C38B}">
      <dsp:nvSpPr>
        <dsp:cNvPr id="0" name=""/>
        <dsp:cNvSpPr/>
      </dsp:nvSpPr>
      <dsp:spPr>
        <a:xfrm>
          <a:off x="674773" y="2318174"/>
          <a:ext cx="1954532" cy="2207732"/>
        </a:xfrm>
        <a:prstGeom prst="roundRect">
          <a:avLst/>
        </a:prstGeom>
        <a:solidFill>
          <a:srgbClr val="86B76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err="1" smtClean="0">
              <a:latin typeface="Trebuchet MS" pitchFamily="34" charset="0"/>
            </a:rPr>
            <a:t>Животного</a:t>
          </a:r>
          <a:r>
            <a:rPr lang="uk-UA" sz="1600" b="1" kern="1200" dirty="0" smtClean="0">
              <a:latin typeface="Trebuchet MS" pitchFamily="34" charset="0"/>
            </a:rPr>
            <a:t> </a:t>
          </a:r>
          <a:r>
            <a:rPr lang="uk-UA" sz="1600" b="1" kern="1200" dirty="0" err="1" smtClean="0">
              <a:latin typeface="Trebuchet MS" pitchFamily="34" charset="0"/>
            </a:rPr>
            <a:t>происхождения</a:t>
          </a:r>
          <a:endParaRPr lang="ru-RU" sz="1600" b="1" kern="1200" dirty="0">
            <a:latin typeface="Trebuchet MS" pitchFamily="34" charset="0"/>
          </a:endParaRPr>
        </a:p>
      </dsp:txBody>
      <dsp:txXfrm>
        <a:off x="674773" y="2318174"/>
        <a:ext cx="1954532" cy="2207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F95-D9D7-4E9A-BDD9-0708664B0699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244E-4A9E-47C3-9DFD-61B059A5C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F95-D9D7-4E9A-BDD9-0708664B0699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244E-4A9E-47C3-9DFD-61B059A5C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F95-D9D7-4E9A-BDD9-0708664B0699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244E-4A9E-47C3-9DFD-61B059A5C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F95-D9D7-4E9A-BDD9-0708664B0699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244E-4A9E-47C3-9DFD-61B059A5C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F95-D9D7-4E9A-BDD9-0708664B0699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244E-4A9E-47C3-9DFD-61B059A5C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F95-D9D7-4E9A-BDD9-0708664B0699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244E-4A9E-47C3-9DFD-61B059A5C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F95-D9D7-4E9A-BDD9-0708664B0699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244E-4A9E-47C3-9DFD-61B059A5C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F95-D9D7-4E9A-BDD9-0708664B0699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244E-4A9E-47C3-9DFD-61B059A5C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F95-D9D7-4E9A-BDD9-0708664B0699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244E-4A9E-47C3-9DFD-61B059A5C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F95-D9D7-4E9A-BDD9-0708664B0699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244E-4A9E-47C3-9DFD-61B059A5C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F95-D9D7-4E9A-BDD9-0708664B0699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1244E-4A9E-47C3-9DFD-61B059A5C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F95-D9D7-4E9A-BDD9-0708664B0699}" type="datetimeFigureOut">
              <a:rPr lang="ru-RU" smtClean="0"/>
              <a:pPr/>
              <a:t>20.09.2016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1244E-4A9E-47C3-9DFD-61B059A5C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3.xml"/><Relationship Id="rId7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12" Type="http://schemas.openxmlformats.org/officeDocument/2006/relationships/diagramColors" Target="../diagrams/colors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diagramQuickStyle" Target="../diagrams/quickStyle2.xml"/><Relationship Id="rId5" Type="http://schemas.openxmlformats.org/officeDocument/2006/relationships/diagramColors" Target="../diagrams/colors1.xml"/><Relationship Id="rId10" Type="http://schemas.openxmlformats.org/officeDocument/2006/relationships/diagramLayout" Target="../diagrams/layout2.xml"/><Relationship Id="rId4" Type="http://schemas.openxmlformats.org/officeDocument/2006/relationships/diagramQuickStyle" Target="../diagrams/quickStyle1.xml"/><Relationship Id="rId9" Type="http://schemas.openxmlformats.org/officeDocument/2006/relationships/diagramData" Target="../diagrams/data2.xml"/><Relationship Id="rId14" Type="http://schemas.microsoft.com/office/2007/relationships/diagramDrawing" Target="../diagrams/drawing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mailto:iaryna.datsenko@amphochem.com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85926"/>
            <a:ext cx="9144000" cy="1827215"/>
          </a:xfrm>
          <a:effectLst/>
        </p:spPr>
        <p:txBody>
          <a:bodyPr>
            <a:noAutofit/>
          </a:bodyPr>
          <a:lstStyle/>
          <a:p>
            <a:r>
              <a:rPr lang="ru-RU" b="1" dirty="0" err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Экологичные</a:t>
            </a:r>
            <a:r>
              <a:rPr lang="ru-RU" b="1" dirty="0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 решения для рецептур моющих средств широкого спектра применения</a:t>
            </a:r>
            <a:endParaRPr lang="ru-RU" b="1" dirty="0">
              <a:ln w="0"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033986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Ярина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Даценко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  <a:p>
            <a:pPr algn="l"/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АмфоКем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Украина</a:t>
            </a:r>
          </a:p>
          <a:p>
            <a:pPr algn="l"/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BeautyTech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,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22 сентября, 201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6</a:t>
            </a:r>
            <a:endParaRPr lang="ru-RU" sz="2400" dirty="0">
              <a:latin typeface="Trebuchet MS" pitchFamily="34" charset="0"/>
            </a:endParaRPr>
          </a:p>
        </p:txBody>
      </p:sp>
      <p:pic>
        <p:nvPicPr>
          <p:cNvPr id="5" name="Picture 3" descr="D:\AmphoChem_1f_color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5452971"/>
            <a:ext cx="2687629" cy="97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Ammonyx</a:t>
            </a:r>
            <a:r>
              <a:rPr lang="en-US" b="1" dirty="0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. </a:t>
            </a:r>
            <a:r>
              <a:rPr lang="ru-RU" b="1" dirty="0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Вязкость</a:t>
            </a:r>
            <a:endParaRPr lang="en-US" b="1" dirty="0" smtClean="0">
              <a:ln w="0"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itchFamily="34" charset="0"/>
            </a:endParaRPr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817" y="1124744"/>
            <a:ext cx="832121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6165304"/>
            <a:ext cx="8352928" cy="369332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Аминоксиды</a:t>
            </a:r>
            <a:r>
              <a:rPr lang="ru-RU" b="1" dirty="0" smtClean="0">
                <a:solidFill>
                  <a:schemeClr val="bg1"/>
                </a:solidFill>
              </a:rPr>
              <a:t> обладают хорошими </a:t>
            </a:r>
            <a:r>
              <a:rPr lang="ru-RU" b="1" dirty="0" err="1" smtClean="0">
                <a:solidFill>
                  <a:schemeClr val="bg1"/>
                </a:solidFill>
              </a:rPr>
              <a:t>загущающими</a:t>
            </a:r>
            <a:r>
              <a:rPr lang="ru-RU" b="1" dirty="0" smtClean="0">
                <a:solidFill>
                  <a:schemeClr val="bg1"/>
                </a:solidFill>
              </a:rPr>
              <a:t> способностями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Ammonyx</a:t>
            </a:r>
            <a:r>
              <a:rPr lang="en-US" b="1" dirty="0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. </a:t>
            </a:r>
            <a:r>
              <a:rPr lang="ru-RU" b="1" dirty="0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Моющие способности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оценка удаления загрязнений по внутренней шкале 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Stepan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846" y="1052736"/>
            <a:ext cx="8161599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6093296"/>
            <a:ext cx="8352928" cy="646331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Ammonyx M, CSO, M </a:t>
            </a:r>
            <a:r>
              <a:rPr lang="ru-RU" b="1" dirty="0" smtClean="0">
                <a:solidFill>
                  <a:schemeClr val="bg1"/>
                </a:solidFill>
              </a:rPr>
              <a:t>демонстрируют лучшие моющие способности в рецептуре с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uk-UA" b="1" dirty="0" err="1" smtClean="0">
                <a:solidFill>
                  <a:schemeClr val="bg1"/>
                </a:solidFill>
              </a:rPr>
              <a:t>соотношением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de-DE" b="1" dirty="0" smtClean="0">
                <a:solidFill>
                  <a:schemeClr val="bg1"/>
                </a:solidFill>
              </a:rPr>
              <a:t>SLES</a:t>
            </a:r>
            <a:r>
              <a:rPr lang="en-US" b="1" dirty="0" smtClean="0">
                <a:solidFill>
                  <a:schemeClr val="bg1"/>
                </a:solidFill>
              </a:rPr>
              <a:t>/AO=3,3/1 (9% </a:t>
            </a:r>
            <a:r>
              <a:rPr lang="uk-UA" b="1" dirty="0" err="1" smtClean="0">
                <a:solidFill>
                  <a:schemeClr val="bg1"/>
                </a:solidFill>
              </a:rPr>
              <a:t>активн</a:t>
            </a:r>
            <a:r>
              <a:rPr lang="ru-RU" b="1" dirty="0" err="1" smtClean="0">
                <a:solidFill>
                  <a:schemeClr val="bg1"/>
                </a:solidFill>
              </a:rPr>
              <a:t>ых</a:t>
            </a:r>
            <a:r>
              <a:rPr lang="ru-RU" b="1" dirty="0" smtClean="0">
                <a:solidFill>
                  <a:schemeClr val="bg1"/>
                </a:solidFill>
              </a:rPr>
              <a:t> веществ в целом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511156"/>
          </a:xfrm>
        </p:spPr>
        <p:txBody>
          <a:bodyPr>
            <a:noAutofit/>
          </a:bodyPr>
          <a:lstStyle/>
          <a:p>
            <a:r>
              <a:rPr lang="en-US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Ammonyx. </a:t>
            </a:r>
            <a:r>
              <a:rPr lang="ru-RU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Примеры рецептур</a:t>
            </a:r>
            <a:endParaRPr lang="ru-RU" sz="3200" b="1" noProof="1">
              <a:ln w="0"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100013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Прозрачное густое средство для мытья унитаза с эффектом «</a:t>
            </a:r>
            <a:r>
              <a:rPr 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антиразбрызгивания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»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Высокая эффективность, дезинфицирующий эффект, легко наносить на поверхность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8286808" cy="275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318403"/>
            <a:ext cx="8205811" cy="153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85720" y="4643446"/>
            <a:ext cx="7786742" cy="7143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Средство для ухода за ванной и плиткой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Быстро удаляет отложения мыла,</a:t>
            </a:r>
            <a:r>
              <a:rPr kumimoji="0" lang="ru-RU" sz="1800" b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 солей жесткости воды и т. п.</a:t>
            </a:r>
            <a:r>
              <a:rPr kumimoji="0" lang="en-US" sz="1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 pitchFamily="34" charset="0"/>
              </a:rPr>
              <a:t> </a:t>
            </a:r>
            <a:endParaRPr kumimoji="0" lang="ru-RU" sz="1800" b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14282" y="157144"/>
            <a:ext cx="8929718" cy="6286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  <a:ea typeface="+mj-ea"/>
                <a:cs typeface="+mj-cs"/>
              </a:rPr>
              <a:t>Неионогенные ПАВ. Этоксилированные спирты линейки</a:t>
            </a:r>
            <a:r>
              <a:rPr lang="de-DE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  <a:ea typeface="+mj-ea"/>
                <a:cs typeface="+mj-cs"/>
              </a:rPr>
              <a:t> Ampho OX (AmphoChem AB)</a:t>
            </a:r>
            <a:endParaRPr lang="ru-RU" sz="3200" b="1" dirty="0" smtClean="0">
              <a:ln w="0"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itchFamily="34" charset="0"/>
              <a:ea typeface="+mj-ea"/>
              <a:cs typeface="+mj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7" y="1357297"/>
          <a:ext cx="8572560" cy="5072099"/>
        </p:xfrm>
        <a:graphic>
          <a:graphicData uri="http://schemas.openxmlformats.org/drawingml/2006/table">
            <a:tbl>
              <a:tblPr/>
              <a:tblGrid>
                <a:gridCol w="2142468"/>
                <a:gridCol w="2143364"/>
                <a:gridCol w="2143364"/>
                <a:gridCol w="2143364"/>
              </a:tblGrid>
              <a:tr h="422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Ampho OX 91-4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Ampho OX 91-6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Ampho OX 91-8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422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Хим. структура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C9-11  4 EO 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C9-11 6 EO </a:t>
                      </a:r>
                      <a:endParaRPr lang="ru-RU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C9-11 8 EO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422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Точка помутнения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61-62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54.0 </a:t>
                      </a:r>
                      <a:endParaRPr lang="ru-RU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79-80</a:t>
                      </a:r>
                      <a:endParaRPr lang="ru-RU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Конц</a:t>
                      </a:r>
                      <a:r>
                        <a:rPr lang="ru-RU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422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ГЛБ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10,5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12,5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06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Функция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Среднепенный</a:t>
                      </a:r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смачиватель, очиститель и </a:t>
                      </a:r>
                      <a:r>
                        <a:rPr lang="ru-R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обезжириватель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Смачиватель и эмульгатор, пенообразование среднее до высокого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Гидрофильный высокопенный эмульгатор и смачиватель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1268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Области применения</a:t>
                      </a:r>
                      <a:endParaRPr lang="ru-RU" sz="1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Щелочн</a:t>
                      </a:r>
                      <a:r>
                        <a:rPr lang="ru-RU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ые моющие средства, мойка транспорта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Универсальные</a:t>
                      </a:r>
                      <a:r>
                        <a:rPr lang="uk-UA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моющие</a:t>
                      </a:r>
                      <a:r>
                        <a:rPr lang="uk-UA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средства</a:t>
                      </a:r>
                      <a:r>
                        <a:rPr lang="uk-UA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uk-UA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мойка</a:t>
                      </a:r>
                      <a:r>
                        <a:rPr lang="uk-UA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транспорта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Индустриальная, бытовая и </a:t>
                      </a:r>
                      <a:r>
                        <a:rPr lang="ru-R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автохимия</a:t>
                      </a:r>
                      <a:endParaRPr lang="ru-RU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8A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357322"/>
          </a:xfrm>
        </p:spPr>
        <p:txBody>
          <a:bodyPr>
            <a:normAutofit fontScale="90000"/>
          </a:bodyPr>
          <a:lstStyle/>
          <a:p>
            <a:r>
              <a:rPr lang="ru-RU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Низкопенные ПАВ. </a:t>
            </a:r>
            <a:r>
              <a:rPr lang="en-US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/>
            </a:r>
            <a:br>
              <a:rPr lang="en-US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</a:br>
            <a:r>
              <a:rPr lang="ru-RU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B</a:t>
            </a:r>
            <a:r>
              <a:rPr lang="en-US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io</a:t>
            </a:r>
            <a:r>
              <a:rPr lang="ru-RU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-T</a:t>
            </a:r>
            <a:r>
              <a:rPr lang="en-US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erge</a:t>
            </a:r>
            <a:r>
              <a:rPr lang="ru-RU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®PAS 7S, M</a:t>
            </a:r>
            <a:r>
              <a:rPr lang="en-US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akon</a:t>
            </a:r>
            <a:r>
              <a:rPr lang="ru-RU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®NF12-E</a:t>
            </a:r>
            <a:br>
              <a:rPr lang="ru-RU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</a:br>
            <a:endParaRPr lang="ru-RU" sz="3200" b="1" noProof="1" smtClean="0">
              <a:ln w="0"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14348" y="1071546"/>
          <a:ext cx="8072494" cy="5640316"/>
        </p:xfrm>
        <a:graphic>
          <a:graphicData uri="http://schemas.openxmlformats.org/drawingml/2006/table">
            <a:tbl>
              <a:tblPr/>
              <a:tblGrid>
                <a:gridCol w="1731563"/>
                <a:gridCol w="3460076"/>
                <a:gridCol w="2880855"/>
              </a:tblGrid>
              <a:tr h="34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 dirty="0">
                        <a:latin typeface="Calibri"/>
                        <a:ea typeface="Times New Roman"/>
                      </a:endParaRPr>
                    </a:p>
                  </a:txBody>
                  <a:tcPr marL="85003" marR="85003" marT="42502" marB="4250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BIO-TERGE®PAS 7S</a:t>
                      </a:r>
                    </a:p>
                  </a:txBody>
                  <a:tcPr marL="85003" marR="85003" marT="42502" marB="4250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MAKON®NF12-E</a:t>
                      </a:r>
                    </a:p>
                  </a:txBody>
                  <a:tcPr marL="85003" marR="85003" marT="42502" marB="4250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</a:tr>
              <a:tr h="34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Хим. структура</a:t>
                      </a:r>
                    </a:p>
                  </a:txBody>
                  <a:tcPr marL="85003" marR="85003" marT="42502" marB="4250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Натрия </a:t>
                      </a:r>
                      <a:r>
                        <a:rPr lang="ru-RU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алкан</a:t>
                      </a: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сульфонат</a:t>
                      </a: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 (С6/С8)</a:t>
                      </a:r>
                    </a:p>
                  </a:txBody>
                  <a:tcPr marL="85003" marR="85003" marT="42502" marB="4250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Лаурилалкоголь</a:t>
                      </a: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этоксилат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</a:txBody>
                  <a:tcPr marL="85003" marR="85003" marT="42502" marB="4250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</a:tr>
              <a:tr h="34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Вид</a:t>
                      </a:r>
                    </a:p>
                  </a:txBody>
                  <a:tcPr marL="85003" marR="85003" marT="42502" marB="4250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Прозрачная жидкость</a:t>
                      </a:r>
                    </a:p>
                  </a:txBody>
                  <a:tcPr marL="85003" marR="85003" marT="42502" marB="4250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Бледно-желтая жидкость</a:t>
                      </a:r>
                    </a:p>
                  </a:txBody>
                  <a:tcPr marL="85003" marR="85003" marT="42502" marB="4250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344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Конц</a:t>
                      </a: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85003" marR="85003" marT="42502" marB="4250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41% </a:t>
                      </a:r>
                    </a:p>
                  </a:txBody>
                  <a:tcPr marL="85003" marR="85003" marT="42502" marB="4250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85003" marR="85003" marT="42502" marB="4250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</a:tr>
              <a:tr h="1514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Функция</a:t>
                      </a:r>
                    </a:p>
                  </a:txBody>
                  <a:tcPr marL="85003" marR="85003" marT="42502" marB="4250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Гидротроп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Смачиватель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Хорошая растворимость и стабильность в кислотных и щелочных средах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Совместим с окислителями</a:t>
                      </a:r>
                    </a:p>
                  </a:txBody>
                  <a:tcPr marL="85003" marR="85003" marT="42502" marB="4250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Низкопенный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Смачиватель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Стабилен в </a:t>
                      </a:r>
                      <a:r>
                        <a:rPr lang="ru-RU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высокощелочных</a:t>
                      </a: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 средах </a:t>
                      </a:r>
                    </a:p>
                  </a:txBody>
                  <a:tcPr marL="85003" marR="85003" marT="42502" marB="4250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1632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Сферы применения</a:t>
                      </a:r>
                    </a:p>
                  </a:txBody>
                  <a:tcPr marL="85003" marR="85003" marT="42502" marB="4250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Индустриальные </a:t>
                      </a:r>
                      <a:r>
                        <a:rPr lang="ru-RU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моюще</a:t>
                      </a: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 средства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Мойка стекол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Мойка полов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Очистка металлов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Автоматическая мойка посуды</a:t>
                      </a:r>
                    </a:p>
                  </a:txBody>
                  <a:tcPr marL="85003" marR="85003" marT="42502" marB="4250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Calibri"/>
                          <a:cs typeface="Times New Roman"/>
                        </a:rPr>
                        <a:t>Мойка посуды, очистка металлов, универсальные моющие средства  </a:t>
                      </a:r>
                    </a:p>
                  </a:txBody>
                  <a:tcPr marL="85003" marR="85003" marT="42502" marB="4250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A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15436" cy="1143000"/>
          </a:xfrm>
        </p:spPr>
        <p:txBody>
          <a:bodyPr>
            <a:noAutofit/>
          </a:bodyPr>
          <a:lstStyle/>
          <a:p>
            <a:r>
              <a:rPr lang="en-US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Bio-Terge PAS 7S/ Makon NF 12 E. </a:t>
            </a:r>
            <a:r>
              <a:rPr lang="uk-UA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Пенообразование в водопроводной воде</a:t>
            </a:r>
            <a:endParaRPr lang="ru-RU" sz="3200" b="1" noProof="1">
              <a:ln w="0"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571612"/>
            <a:ext cx="899649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Bio-Terge PAS 7S/ Makon NF 12 E.</a:t>
            </a:r>
            <a:r>
              <a:rPr lang="uk-UA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/>
            </a:r>
            <a:br>
              <a:rPr lang="uk-UA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</a:br>
            <a:r>
              <a:rPr lang="uk-UA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Смачивание</a:t>
            </a:r>
            <a:endParaRPr lang="ru-RU" sz="3200" b="1" noProof="1">
              <a:ln w="0"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itchFamily="34" charset="0"/>
            </a:endParaRPr>
          </a:p>
        </p:txBody>
      </p:sp>
      <p:pic>
        <p:nvPicPr>
          <p:cNvPr id="4" name="Содержимое 3" descr="Контактний кут BioTe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8223"/>
          <a:stretch>
            <a:fillRect/>
          </a:stretch>
        </p:blipFill>
        <p:spPr>
          <a:xfrm>
            <a:off x="587941" y="1714488"/>
            <a:ext cx="8627529" cy="5143536"/>
          </a:xfr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571612"/>
            <a:ext cx="2071670" cy="150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трелка вниз 5"/>
          <p:cNvSpPr/>
          <p:nvPr/>
        </p:nvSpPr>
        <p:spPr>
          <a:xfrm>
            <a:off x="285720" y="2357430"/>
            <a:ext cx="500066" cy="4000528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Чем ниже значение, тем лучше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Bio</a:t>
            </a:r>
            <a:r>
              <a:rPr lang="en-US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-Terge PAS 7S. </a:t>
            </a:r>
            <a:r>
              <a:rPr lang="ru-RU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Рецептуры</a:t>
            </a:r>
            <a:endParaRPr lang="ru-RU" sz="3200" b="1" noProof="1">
              <a:ln w="0"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itchFamily="34" charset="0"/>
            </a:endParaRPr>
          </a:p>
        </p:txBody>
      </p:sp>
      <p:pic>
        <p:nvPicPr>
          <p:cNvPr id="6" name="Содержимое 5" descr="Рецептури з Біотерж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993" r="3993"/>
          <a:stretch>
            <a:fillRect/>
          </a:stretch>
        </p:blipFill>
        <p:spPr>
          <a:xfrm>
            <a:off x="101006" y="1823409"/>
            <a:ext cx="9042994" cy="403448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Результат пошуку зображень за запитом &quot;laundry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61" y="1214422"/>
            <a:ext cx="4095739" cy="30718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Кондиционеры </a:t>
            </a:r>
            <a:r>
              <a:rPr lang="en-US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Stepantex®</a:t>
            </a:r>
            <a:endParaRPr lang="ru-RU" sz="3200" b="1" noProof="1">
              <a:ln w="0"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71470" y="1785926"/>
          <a:ext cx="542925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9700" name="Picture 4" descr="Результат пошуку зображень за запитом &quot;laundry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44827" y="4124364"/>
            <a:ext cx="4099173" cy="2733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1357298"/>
          <a:ext cx="8229600" cy="30036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00288"/>
                <a:gridCol w="3086112"/>
                <a:gridCol w="2743200"/>
              </a:tblGrid>
              <a:tr h="3939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Stepantex</a:t>
                      </a:r>
                      <a:r>
                        <a:rPr lang="en-US" dirty="0" smtClean="0"/>
                        <a:t> VL 90 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Stepanquat</a:t>
                      </a:r>
                      <a:r>
                        <a:rPr lang="en-US" dirty="0" smtClean="0"/>
                        <a:t> GA 90</a:t>
                      </a:r>
                      <a:endParaRPr lang="ru-RU" dirty="0"/>
                    </a:p>
                  </a:txBody>
                  <a:tcPr/>
                </a:tc>
              </a:tr>
              <a:tr h="39392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Происхождение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Животный жир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Пальмовое</a:t>
                      </a:r>
                      <a:r>
                        <a:rPr lang="ru-RU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масло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9392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Концентрация, %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90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90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9392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Растворитель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изопропанол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изопропанол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9392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Вид</a:t>
                      </a:r>
                      <a:r>
                        <a:rPr lang="ru-RU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при </a:t>
                      </a:r>
                      <a:r>
                        <a:rPr lang="de-D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20°C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Бежевая паста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Белая, мягкая паста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9392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Вид при 5</a:t>
                      </a:r>
                      <a:r>
                        <a:rPr lang="de-D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0°C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Прозрачная жидкость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Прозрачная жидкость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9392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Другие сферы применения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Кондиционер для волос, кремы, лосьоны</a:t>
                      </a:r>
                      <a:endParaRPr lang="ru-RU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0034" y="4643446"/>
            <a:ext cx="70009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Хранение и стабильность</a:t>
            </a:r>
            <a:endParaRPr lang="de-DE" b="1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50°C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– максимальная рекомендованная температура для длительного хранения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Stepantex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,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60°C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– температура, пригодная для хранения в течение нескольких дней. 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не нагревать выше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70°C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Кондиционеры </a:t>
            </a:r>
            <a:r>
              <a:rPr lang="en-US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Stepantex®</a:t>
            </a:r>
            <a:endParaRPr lang="ru-RU" sz="3200" b="1" noProof="1">
              <a:ln w="0"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8" descr="http://ts3.mm.bing.net/th?id=H.4682125405325074&amp;w=227&amp;h=175&amp;c=7&amp;rs=1&amp;pid=1.7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19363"/>
            <a:ext cx="2971800" cy="18288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2056" name="Picture 8" descr="http://ts1.mm.bing.net/th?id=H.4822377508571820&amp;w=309&amp;h=188&amp;c=7&amp;rs=1&amp;pid=1.7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" y="457200"/>
            <a:ext cx="2971800" cy="18288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2072" name="Picture 24" descr="http://ts4.mm.bing.net/th?id=H.4535409329244503&amp;w=250&amp;h=173&amp;c=7&amp;rs=1&amp;pid=1.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278" y="500042"/>
            <a:ext cx="2595564" cy="179613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</p:pic>
      <p:sp>
        <p:nvSpPr>
          <p:cNvPr id="8197" name="Title 1"/>
          <p:cNvSpPr>
            <a:spLocks noGrp="1"/>
          </p:cNvSpPr>
          <p:nvPr>
            <p:ph type="ctrTitle"/>
          </p:nvPr>
        </p:nvSpPr>
        <p:spPr>
          <a:xfrm>
            <a:off x="709606" y="457200"/>
            <a:ext cx="3005138" cy="381000"/>
          </a:xfr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anchor="ctr">
            <a:normAutofit fontScale="90000"/>
          </a:bodyPr>
          <a:lstStyle/>
          <a:p>
            <a:pPr eaLnBrk="1" hangingPunct="1"/>
            <a:r>
              <a:rPr lang="uk-UA" altLang="fr-FR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Бытовая</a:t>
            </a:r>
            <a:r>
              <a:rPr lang="uk-UA" alt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сфера</a:t>
            </a:r>
            <a:endParaRPr lang="en-US" altLang="fr-FR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68" name="Picture 20" descr="http://ts3.mm.bing.net/th?id=H.5046171089044786&amp;w=147&amp;h=181&amp;c=7&amp;rs=1&amp;pid=1.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3838" y="466725"/>
            <a:ext cx="1906202" cy="189070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16" name="Picture 16" descr="http://ts4.mm.bing.net/th?id=H.4586463600183623&amp;w=280&amp;h=188&amp;c=7&amp;rs=1&amp;pid=1.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2519363"/>
            <a:ext cx="2286000" cy="18288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17" name="Picture 6" descr="http://ts3.mm.bing.net/th?id=H.4940257198409958&amp;w=261&amp;h=178&amp;c=7&amp;rs=1&amp;pid=1.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96038" y="2519363"/>
            <a:ext cx="2366962" cy="18288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19" name="Picture 13" descr="http://ts3.mm.bing.net/th?id=H.5045621346534250&amp;w=249&amp;h=173&amp;c=7&amp;rs=1&amp;pid=1.7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4850" y="4495800"/>
            <a:ext cx="2971800" cy="18288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704850" y="4495800"/>
            <a:ext cx="3009894" cy="452438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uk-UA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Промышленность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" name="Picture 22" descr="http://ts4.mm.bing.net/th?id=H.5028291142943267&amp;w=213&amp;h=169&amp;c=7&amp;rs=1&amp;pid=1.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6200" y="4495800"/>
            <a:ext cx="2286000" cy="1814513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21" name="Picture 10" descr="http://ts3.mm.bing.net/th?id=H.4996160503154750&amp;w=333&amp;h=188&amp;c=7&amp;rs=1&amp;pid=1.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19838" y="4567258"/>
            <a:ext cx="2443162" cy="17907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</p:pic>
      <p:sp>
        <p:nvSpPr>
          <p:cNvPr id="8206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E5B9AA-AB3D-4FEF-AA5F-45B8F9189060}" type="slidenum">
              <a:rPr lang="en-US" altLang="fr-FR" smtClean="0"/>
              <a:pPr/>
              <a:t>2</a:t>
            </a:fld>
            <a:endParaRPr lang="en-US" altLang="fr-FR" smtClean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0563" y="2514600"/>
            <a:ext cx="4953007" cy="381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uk-UA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Общественные</a:t>
            </a:r>
            <a:r>
              <a:rPr lang="uk-UA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заведения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Рекомендации по рецептурам кондиционеров для белья</a:t>
            </a:r>
            <a:endParaRPr lang="ru-RU" sz="3200" b="1" noProof="1">
              <a:ln w="0"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501122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450059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Разбавленная рецептура</a:t>
                      </a:r>
                      <a:r>
                        <a:rPr lang="en-US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 : 2,5</a:t>
                      </a:r>
                      <a:r>
                        <a:rPr lang="ru-RU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-</a:t>
                      </a:r>
                      <a:r>
                        <a:rPr lang="en-US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3% 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	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</a:rPr>
                        <a:t>1.</a:t>
                      </a:r>
                      <a:r>
                        <a:rPr lang="ru-RU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</a:rPr>
                        <a:t>Нагреть воду до</a:t>
                      </a:r>
                      <a:r>
                        <a:rPr lang="en-US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</a:rPr>
                        <a:t> to35°C	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</a:rPr>
                        <a:t>2. </a:t>
                      </a:r>
                      <a:r>
                        <a:rPr lang="ru-RU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</a:rPr>
                        <a:t>Добавить </a:t>
                      </a:r>
                      <a:r>
                        <a:rPr lang="de-DE" sz="1600" b="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</a:rPr>
                        <a:t>Stepantex</a:t>
                      </a:r>
                      <a:r>
                        <a:rPr lang="ru-RU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</a:rPr>
                        <a:t>, предварительно гомогенизированный при </a:t>
                      </a:r>
                      <a:r>
                        <a:rPr lang="de-DE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</a:rPr>
                        <a:t>50°C	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</a:rPr>
                        <a:t>3. </a:t>
                      </a:r>
                      <a:r>
                        <a:rPr lang="ru-RU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</a:rPr>
                        <a:t>Размешивать до однородности</a:t>
                      </a:r>
                      <a:r>
                        <a:rPr lang="de-DE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</a:rPr>
                        <a:t>	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</a:rPr>
                        <a:t>4. </a:t>
                      </a:r>
                      <a:r>
                        <a:rPr lang="ru-RU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</a:rPr>
                        <a:t>Начать охлаждение и добавить отдушку и консервант </a:t>
                      </a:r>
                      <a:r>
                        <a:rPr lang="en-US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</a:rPr>
                        <a:t>		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</a:rPr>
                        <a:t>5. </a:t>
                      </a:r>
                      <a:r>
                        <a:rPr lang="ru-RU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</a:rPr>
                        <a:t>Довести </a:t>
                      </a:r>
                      <a:r>
                        <a:rPr lang="en-US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</a:rPr>
                        <a:t>pH </a:t>
                      </a:r>
                      <a:r>
                        <a:rPr lang="ru-RU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</a:rPr>
                        <a:t>до значения около 3</a:t>
                      </a:r>
                      <a:r>
                        <a:rPr lang="en-US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</a:rPr>
                        <a:t>	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</a:rPr>
                        <a:t>6. </a:t>
                      </a:r>
                      <a:r>
                        <a:rPr lang="ru-RU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</a:rPr>
                        <a:t>Активное вещество может быть нестабильно при </a:t>
                      </a:r>
                      <a:r>
                        <a:rPr lang="en-US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</a:rPr>
                        <a:t>pH&lt;2.5 </a:t>
                      </a:r>
                      <a:r>
                        <a:rPr lang="ru-RU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</a:rPr>
                        <a:t>или</a:t>
                      </a:r>
                      <a:r>
                        <a:rPr lang="en-US" sz="16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</a:rPr>
                        <a:t> pH&gt;3.5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		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Концентрированная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latin typeface="Trebuchet MS" pitchFamily="34" charset="0"/>
                        </a:rPr>
                        <a:t> </a:t>
                      </a:r>
                      <a:r>
                        <a:rPr lang="ru-RU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рецептура</a:t>
                      </a:r>
                      <a:r>
                        <a:rPr lang="en-US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 :10</a:t>
                      </a:r>
                      <a:r>
                        <a:rPr lang="ru-RU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-</a:t>
                      </a:r>
                      <a:r>
                        <a:rPr lang="en-US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12%</a:t>
                      </a:r>
                      <a:r>
                        <a:rPr lang="ru-RU" sz="16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rebuchet MS" pitchFamily="34" charset="0"/>
                        </a:rPr>
                        <a:t>. </a:t>
                      </a:r>
                      <a:r>
                        <a:rPr lang="ru-RU" sz="16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CaCl2 </a:t>
                      </a:r>
                      <a:r>
                        <a:rPr lang="ru-RU" sz="16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необходим для поддержания в виде жидкости)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sz="16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Нагреть воду до</a:t>
                      </a:r>
                      <a:r>
                        <a:rPr lang="en-US" sz="16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35-50°C (</a:t>
                      </a:r>
                      <a:r>
                        <a:rPr lang="ru-RU" sz="16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Зависит от концентрации</a:t>
                      </a:r>
                      <a:r>
                        <a:rPr lang="en-US" sz="16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1600" b="0" kern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sz="16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Добавить </a:t>
                      </a:r>
                      <a:r>
                        <a:rPr lang="de-DE" sz="1600" b="0" kern="1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Stepantex</a:t>
                      </a:r>
                      <a:r>
                        <a:rPr lang="ru-RU" sz="16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, предварительно гомогенизированный при </a:t>
                      </a:r>
                      <a:r>
                        <a:rPr lang="de-DE" sz="16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50°C</a:t>
                      </a:r>
                      <a:endParaRPr lang="ru-RU" sz="1600" b="0" kern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ru-RU" sz="16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Размешивать до однородности</a:t>
                      </a:r>
                      <a:r>
                        <a:rPr lang="de-DE" sz="16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600" b="0" kern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None/>
                      </a:pPr>
                      <a:r>
                        <a:rPr lang="en-US" sz="16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4. </a:t>
                      </a:r>
                      <a:r>
                        <a:rPr lang="ru-RU" sz="16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Охладить до </a:t>
                      </a:r>
                      <a:r>
                        <a:rPr lang="en-US" sz="16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35°C </a:t>
                      </a:r>
                      <a:r>
                        <a:rPr lang="ru-RU" sz="16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и добавить хлорид кальция </a:t>
                      </a:r>
                      <a:r>
                        <a:rPr lang="en-US" sz="16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	</a:t>
                      </a:r>
                      <a:endParaRPr lang="ru-RU" sz="1600" b="0" kern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None/>
                      </a:pPr>
                      <a:r>
                        <a:rPr lang="en-US" sz="16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5. </a:t>
                      </a:r>
                      <a:r>
                        <a:rPr lang="ru-RU" sz="16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Продолжить охлаждение, добавить отдушку и консервант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None/>
                      </a:pPr>
                      <a:r>
                        <a:rPr lang="en-US" sz="16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6. </a:t>
                      </a:r>
                      <a:r>
                        <a:rPr lang="ru-RU" sz="16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Довести </a:t>
                      </a:r>
                      <a:r>
                        <a:rPr lang="en-US" sz="16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pH </a:t>
                      </a:r>
                      <a:r>
                        <a:rPr lang="ru-RU" sz="1600" b="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до значения около 3</a:t>
                      </a:r>
                      <a:endParaRPr lang="en-US" sz="1600" b="0" kern="12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36766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>
            <a:normAutofit/>
          </a:bodyPr>
          <a:lstStyle/>
          <a:p>
            <a:r>
              <a:rPr lang="ru-RU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Анионное ПАВ на основе аминокислоты: </a:t>
            </a:r>
            <a:r>
              <a:rPr lang="en-US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Maprosyl 30B</a:t>
            </a:r>
            <a:endParaRPr lang="ru-RU" sz="3200" b="1" noProof="1">
              <a:ln w="0"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54" y="2143116"/>
            <a:ext cx="4786346" cy="442915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Функциональные характеристики:</a:t>
            </a:r>
            <a:endParaRPr lang="de-DE" b="1" dirty="0" smtClean="0">
              <a:solidFill>
                <a:schemeClr val="accent3">
                  <a:lumMod val="50000"/>
                </a:schemeClr>
              </a:solidFill>
              <a:latin typeface="Trebuchet MS" pitchFamily="34" charset="0"/>
            </a:endParaRPr>
          </a:p>
          <a:p>
            <a:r>
              <a:rPr lang="de-DE" dirty="0" smtClean="0">
                <a:latin typeface="Trebuchet MS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мягкий</a:t>
            </a:r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Стабилизатор пены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,</a:t>
            </a:r>
          </a:p>
          <a:p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Смачиватель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,</a:t>
            </a:r>
          </a:p>
          <a:p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Хорошие моющие свойства</a:t>
            </a:r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кондиционирующий эффект</a:t>
            </a:r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эффект ингибирования коррозии</a:t>
            </a:r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Повышает растворимость других ПАВ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совместим с анионными, неионогенными и катионными ПАВ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устойчивость к высоким концентрациям солей</a:t>
            </a:r>
            <a:endParaRPr lang="de-DE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Низкая точка помутнения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23554" name="Picture 2" descr="Результат пошуку зображень за запитом &quot;sodium lauroyl sarcosinat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00465"/>
            <a:ext cx="4190981" cy="2357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6512" y="1196752"/>
            <a:ext cx="5256584" cy="235742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Щелочная и кислотная толерантность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Химически и термически стабильная амидная связь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 может быть разорвана только в сильных минеральных кислот при температурах окружающей среды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•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Пеноусиливающий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эффект при высоких значениях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рН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,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где другие поверхностно-активные вещества теряют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эффективность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Области применения: щелочные моющие средства,</a:t>
            </a:r>
          </a:p>
          <a:p>
            <a:pPr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очистители водосточных труб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9742" y="1183392"/>
            <a:ext cx="41027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Совместимость с окислителями</a:t>
            </a:r>
            <a:endParaRPr lang="en-US" sz="2000" b="1" dirty="0" smtClean="0">
              <a:solidFill>
                <a:schemeClr val="accent3">
                  <a:lumMod val="50000"/>
                </a:schemeClr>
              </a:solidFill>
              <a:latin typeface="Trebuchet MS" pitchFamily="34" charset="0"/>
            </a:endParaRP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Устойчивость в разбавленной перекиси водорода и растворов гипохлорита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натрия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• Пригодность для загущенных водных растворов гипохлорита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• Область применения: загущенные средства для отбеливания, чистящие</a:t>
            </a: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средства для водосточных труб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6512" y="4689718"/>
            <a:ext cx="50040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Ингибирование коррозии металлов</a:t>
            </a:r>
            <a:endParaRPr lang="en-US" sz="2000" b="1" dirty="0" smtClean="0">
              <a:solidFill>
                <a:schemeClr val="accent3">
                  <a:lumMod val="50000"/>
                </a:schemeClr>
              </a:solidFill>
              <a:latin typeface="Trebuchet MS" pitchFamily="34" charset="0"/>
            </a:endParaRPr>
          </a:p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Промышленные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лубриканты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(0.1% - 0.3%)</a:t>
            </a:r>
          </a:p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Смазки</a:t>
            </a: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(0.1% - 0.5%)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Жидкости для предотвращения появления ржавчины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(0.5% - 1.0%)</a:t>
            </a:r>
          </a:p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СОЖ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(0.05% - 1.0%)</a:t>
            </a:r>
          </a:p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баллоны для аэрозолей</a:t>
            </a:r>
            <a:r>
              <a:rPr lang="pt-B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(tin/aluminum-plated cans, 0.1% - 0.3%)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19256" cy="1143000"/>
          </a:xfrm>
        </p:spPr>
        <p:txBody>
          <a:bodyPr>
            <a:normAutofit/>
          </a:bodyPr>
          <a:lstStyle/>
          <a:p>
            <a:r>
              <a:rPr lang="ru-RU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Анионное ПАВ на основе аминокислоты: </a:t>
            </a:r>
            <a:r>
              <a:rPr lang="en-US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Maprosyl 30B</a:t>
            </a:r>
            <a:endParaRPr lang="ru-RU" sz="3200" b="1" noProof="1">
              <a:ln w="0"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itchFamily="34" charset="0"/>
            </a:endParaRPr>
          </a:p>
        </p:txBody>
      </p:sp>
      <p:pic>
        <p:nvPicPr>
          <p:cNvPr id="22534" name="Picture 6" descr="Результат пошуку зображень за запитом &quot;aerosol can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5742" y="4581128"/>
            <a:ext cx="4278257" cy="213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i="1" dirty="0" smtClean="0"/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Гипохлорит натрия (10%)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qs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до 100%</a:t>
            </a:r>
          </a:p>
          <a:p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Миристил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диметиламин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оксид (25%) 4% (актив.)</a:t>
            </a:r>
          </a:p>
          <a:p>
            <a:pPr>
              <a:buNone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	</a:t>
            </a:r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Ammonyx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M</a:t>
            </a:r>
          </a:p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Натрий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лауроил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саркозинат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(30%) 1% (актив.)</a:t>
            </a:r>
          </a:p>
          <a:p>
            <a:pPr>
              <a:buNone/>
            </a:pP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	</a:t>
            </a:r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Maprosyl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30B</a:t>
            </a:r>
          </a:p>
          <a:p>
            <a:r>
              <a:rPr lang="de-DE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NaOH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1% (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актив.)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21506" name="Picture 2" descr="Результат пошуку зображень за запитом &quot;toilet cleaning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85163"/>
            <a:ext cx="4572000" cy="2572837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19256" cy="1143000"/>
          </a:xfrm>
        </p:spPr>
        <p:txBody>
          <a:bodyPr>
            <a:normAutofit/>
          </a:bodyPr>
          <a:lstStyle/>
          <a:p>
            <a:r>
              <a:rPr lang="en-US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Maprosyl 30B</a:t>
            </a:r>
            <a:r>
              <a:rPr lang="uk-UA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. Пример рецептур</a:t>
            </a:r>
            <a:r>
              <a:rPr lang="ru-RU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ы</a:t>
            </a:r>
            <a:endParaRPr lang="ru-RU" sz="3200" b="1" noProof="1">
              <a:ln w="0"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Результат пошуку зображень за запитом &quot;dishwashing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9197" y="1197881"/>
            <a:ext cx="4987379" cy="2807183"/>
          </a:xfrm>
          <a:prstGeom prst="rect">
            <a:avLst/>
          </a:prstGeom>
          <a:noFill/>
        </p:spPr>
      </p:pic>
      <p:pic>
        <p:nvPicPr>
          <p:cNvPr id="20484" name="Picture 4" descr="Результат пошуку зображень за запитом &quot;glass cleaning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6922" y="3212976"/>
            <a:ext cx="4515598" cy="216024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22402"/>
            <a:ext cx="4357718" cy="5446958"/>
          </a:xfrm>
        </p:spPr>
        <p:txBody>
          <a:bodyPr>
            <a:normAutofit fontScale="77500" lnSpcReduction="20000"/>
          </a:bodyPr>
          <a:lstStyle/>
          <a:p>
            <a:r>
              <a:rPr lang="ru-RU" sz="3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Жидкие средства для мытья посуды</a:t>
            </a:r>
            <a:endParaRPr lang="de-DE" sz="34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r>
              <a:rPr lang="ru-RU" sz="3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Средства для мытья стекол</a:t>
            </a:r>
            <a:endParaRPr lang="de-DE" sz="34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r>
              <a:rPr lang="ru-RU" sz="3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Шампуни для ковров</a:t>
            </a:r>
            <a:endParaRPr lang="de-DE" sz="34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r>
              <a:rPr lang="ru-RU" sz="3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Щелочные моющие средства</a:t>
            </a:r>
          </a:p>
          <a:p>
            <a:r>
              <a:rPr lang="ru-RU" sz="3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Рецептуры с гипохлоритом</a:t>
            </a:r>
            <a:endParaRPr lang="de-DE" sz="34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r>
              <a:rPr lang="ru-RU" sz="3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Средства для прочистки труб</a:t>
            </a:r>
          </a:p>
          <a:p>
            <a:r>
              <a:rPr lang="ru-RU" sz="3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Широко используется в средствах личной </a:t>
            </a:r>
            <a:r>
              <a:rPr lang="ru-RU" sz="3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гииены</a:t>
            </a:r>
            <a:endParaRPr lang="de-DE" dirty="0" smtClean="0"/>
          </a:p>
          <a:p>
            <a:endParaRPr lang="de-DE" b="1" i="1" dirty="0" smtClean="0"/>
          </a:p>
          <a:p>
            <a:endParaRPr lang="de-DE" dirty="0" smtClean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19256" cy="1143000"/>
          </a:xfrm>
        </p:spPr>
        <p:txBody>
          <a:bodyPr>
            <a:normAutofit/>
          </a:bodyPr>
          <a:lstStyle/>
          <a:p>
            <a:r>
              <a:rPr lang="en-US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Maprosyl 30B</a:t>
            </a:r>
            <a:r>
              <a:rPr lang="ru-RU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. Сферы применения</a:t>
            </a:r>
            <a:endParaRPr lang="ru-RU" sz="3200" b="1" noProof="1">
              <a:ln w="0"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itchFamily="34" charset="0"/>
            </a:endParaRPr>
          </a:p>
        </p:txBody>
      </p:sp>
      <p:pic>
        <p:nvPicPr>
          <p:cNvPr id="20482" name="Picture 2" descr="Результат пошуку зображень за запитом &quot;carpet shampoo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5166903"/>
            <a:ext cx="4464496" cy="1691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Неионогенное ПАВ со свойствами растворителя </a:t>
            </a:r>
            <a:r>
              <a:rPr lang="en-US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Steposol MET-10U</a:t>
            </a:r>
            <a:endParaRPr lang="ru-RU" sz="3200" b="1" noProof="1">
              <a:ln w="0"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itchFamily="34" charset="0"/>
            </a:endParaRPr>
          </a:p>
        </p:txBody>
      </p:sp>
      <p:sp>
        <p:nvSpPr>
          <p:cNvPr id="5" name="Rectangle 6"/>
          <p:cNvSpPr txBox="1">
            <a:spLocks noGrp="1" noRot="1" noChangeArrowheads="1"/>
          </p:cNvSpPr>
          <p:nvPr>
            <p:ph idx="1"/>
          </p:nvPr>
        </p:nvSpPr>
        <p:spPr>
          <a:xfrm>
            <a:off x="357158" y="2145966"/>
            <a:ext cx="8643998" cy="3083234"/>
          </a:xfrm>
          <a:prstGeom prst="rect">
            <a:avLst/>
          </a:prstGeo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Clr>
                <a:srgbClr val="150D77"/>
              </a:buClr>
              <a:buFont typeface="Wingdings" pitchFamily="2" charset="2"/>
              <a:buChar char="ü"/>
              <a:defRPr/>
            </a:pPr>
            <a:r>
              <a:rPr lang="uk-UA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Гидрофобная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/</a:t>
            </a:r>
            <a:r>
              <a:rPr lang="uk-UA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гидрофильная</a:t>
            </a:r>
            <a:r>
              <a:rPr lang="uk-UA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структура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1066800" lvl="1" indent="-609600" eaLnBrk="1" hangingPunct="1">
              <a:lnSpc>
                <a:spcPct val="80000"/>
              </a:lnSpc>
              <a:spcBef>
                <a:spcPct val="20000"/>
              </a:spcBef>
              <a:buClr>
                <a:srgbClr val="150D77"/>
              </a:buClr>
              <a:buFont typeface="Wingdings" pitchFamily="2" charset="2"/>
              <a:buChar char="§"/>
              <a:defRPr/>
            </a:pP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Классифицируется как амид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1066800" lvl="1" indent="-609600" eaLnBrk="1" hangingPunct="1">
              <a:lnSpc>
                <a:spcPct val="80000"/>
              </a:lnSpc>
              <a:spcBef>
                <a:spcPct val="20000"/>
              </a:spcBef>
              <a:buClr>
                <a:srgbClr val="150D77"/>
              </a:buClr>
              <a:buFont typeface="Wingdings" pitchFamily="2" charset="2"/>
              <a:buChar char="§"/>
              <a:defRPr/>
            </a:pPr>
            <a:r>
              <a:rPr lang="uk-UA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Неионогенное</a:t>
            </a:r>
            <a:r>
              <a:rPr lang="uk-UA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ПАВ 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с низким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HLB 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Clr>
                <a:srgbClr val="150D77"/>
              </a:buClr>
              <a:buFont typeface="Wingdings" pitchFamily="2" charset="2"/>
              <a:buChar char="ü"/>
              <a:defRPr/>
            </a:pP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Понижает поверхностное натяжение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Clr>
                <a:srgbClr val="150D77"/>
              </a:buClr>
              <a:buFont typeface="Wingdings" pitchFamily="2" charset="2"/>
              <a:buChar char="ü"/>
              <a:defRPr/>
            </a:pPr>
            <a:r>
              <a:rPr lang="uk-UA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Формирует</a:t>
            </a:r>
            <a:r>
              <a:rPr lang="uk-UA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  <a:r>
              <a:rPr lang="uk-UA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мицеллы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Clr>
                <a:srgbClr val="150D77"/>
              </a:buClr>
              <a:buFont typeface="Wingdings" pitchFamily="2" charset="2"/>
              <a:buChar char="ü"/>
              <a:defRPr/>
            </a:pP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Смачивает поверхности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Clr>
                <a:srgbClr val="150D77"/>
              </a:buClr>
              <a:buFont typeface="Wingdings" pitchFamily="2" charset="2"/>
              <a:buChar char="ü"/>
              <a:defRPr/>
            </a:pPr>
            <a:r>
              <a:rPr lang="uk-UA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Совместим</a:t>
            </a:r>
            <a:r>
              <a:rPr lang="uk-UA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с </a:t>
            </a:r>
            <a:r>
              <a:rPr lang="uk-UA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высокопенными</a:t>
            </a:r>
            <a:r>
              <a:rPr lang="uk-UA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рецептурами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en-US" sz="3200" kern="0" dirty="0">
              <a:solidFill>
                <a:srgbClr val="000000"/>
              </a:solidFill>
              <a:latin typeface="+mn-lt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en-US" sz="3200" kern="0" dirty="0">
              <a:solidFill>
                <a:srgbClr val="000000"/>
              </a:solidFill>
              <a:latin typeface="+mn-lt"/>
            </a:endParaRPr>
          </a:p>
          <a:p>
            <a:pPr marL="990600" lvl="1" indent="-533400"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en-US" sz="32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C2D90752-47BE-429D-A156-AB0D4F8EE035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CH</a:t>
            </a:r>
            <a:r>
              <a:rPr lang="en-US" sz="2400" b="1" baseline="-250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=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CH</a:t>
            </a:r>
            <a:r>
              <a:rPr lang="en-US" sz="2400" b="1" baseline="-25000" dirty="0" smtClean="0">
                <a:solidFill>
                  <a:schemeClr val="accent3">
                    <a:lumMod val="50000"/>
                  </a:schemeClr>
                </a:solidFill>
              </a:rPr>
              <a:t>2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– CH</a:t>
            </a:r>
            <a:r>
              <a:rPr lang="en-US" sz="2400" b="1" baseline="-25000" dirty="0" smtClean="0">
                <a:solidFill>
                  <a:schemeClr val="accent3">
                    <a:lumMod val="50000"/>
                  </a:schemeClr>
                </a:solidFill>
              </a:rPr>
              <a:t>2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– CH</a:t>
            </a:r>
            <a:r>
              <a:rPr lang="en-US" sz="2400" b="1" baseline="-25000" dirty="0" smtClean="0">
                <a:solidFill>
                  <a:schemeClr val="accent3">
                    <a:lumMod val="50000"/>
                  </a:schemeClr>
                </a:solidFill>
              </a:rPr>
              <a:t>2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– CH</a:t>
            </a:r>
            <a:r>
              <a:rPr lang="en-US" sz="2400" b="1" baseline="-250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– CH</a:t>
            </a:r>
            <a:r>
              <a:rPr lang="en-US" sz="2400" b="1" baseline="-250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– CH</a:t>
            </a:r>
            <a:r>
              <a:rPr lang="en-US" sz="2400" b="1" baseline="-250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– CH</a:t>
            </a:r>
            <a:r>
              <a:rPr lang="en-US" sz="2400" b="1" baseline="-250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– CH</a:t>
            </a:r>
            <a:r>
              <a:rPr lang="en-US" sz="2400" b="1" baseline="-250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– C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=O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		 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                 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	         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|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							            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CH</a:t>
            </a:r>
            <a:r>
              <a:rPr lang="en-US" sz="2400" b="1" baseline="-25000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alibri"/>
              </a:rPr>
              <a:t>–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N –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CH</a:t>
            </a:r>
            <a:r>
              <a:rPr lang="en-US" sz="2400" b="1" baseline="-25000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Steposol MET-10U</a:t>
            </a:r>
            <a:r>
              <a:rPr lang="ru-RU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. </a:t>
            </a:r>
            <a:r>
              <a:rPr lang="en-US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 </a:t>
            </a:r>
            <a:r>
              <a:rPr lang="uk-UA" altLang="fr-FR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Гидрофобность</a:t>
            </a:r>
            <a:r>
              <a:rPr lang="en-US" altLang="fr-FR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/</a:t>
            </a:r>
            <a:r>
              <a:rPr lang="uk-UA" altLang="fr-FR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Гидрофильность</a:t>
            </a:r>
            <a:r>
              <a:rPr lang="en-US" altLang="fr-FR" sz="3600" dirty="0" smtClean="0"/>
              <a:t/>
            </a:r>
            <a:br>
              <a:rPr lang="en-US" altLang="fr-FR" sz="3600" dirty="0" smtClean="0"/>
            </a:br>
            <a:r>
              <a:rPr lang="uk-UA" altLang="fr-FR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Алкилдиметил</a:t>
            </a:r>
            <a:r>
              <a:rPr lang="uk-UA" altLang="fr-FR" sz="2800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амид</a:t>
            </a:r>
            <a:endParaRPr lang="en-US" altLang="fr-FR" sz="3600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428596" y="1412776"/>
            <a:ext cx="7020272" cy="1368152"/>
          </a:xfrm>
          <a:prstGeom prst="parallelogram">
            <a:avLst>
              <a:gd name="adj" fmla="val 50063"/>
            </a:avLst>
          </a:prstGeom>
          <a:solidFill>
            <a:schemeClr val="accent3">
              <a:lumMod val="40000"/>
              <a:lumOff val="60000"/>
              <a:alpha val="25000"/>
            </a:schemeClr>
          </a:solidFill>
          <a:ln>
            <a:solidFill>
              <a:srgbClr val="86B7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араллелограмм 6"/>
          <p:cNvSpPr/>
          <p:nvPr/>
        </p:nvSpPr>
        <p:spPr>
          <a:xfrm>
            <a:off x="6696744" y="1628800"/>
            <a:ext cx="2267744" cy="1368152"/>
          </a:xfrm>
          <a:prstGeom prst="parallelogram">
            <a:avLst>
              <a:gd name="adj" fmla="val 51455"/>
            </a:avLst>
          </a:prstGeom>
          <a:solidFill>
            <a:schemeClr val="accent2">
              <a:lumMod val="60000"/>
              <a:lumOff val="40000"/>
              <a:alpha val="2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Выгнутая вправо стрелка 7"/>
          <p:cNvSpPr/>
          <p:nvPr/>
        </p:nvSpPr>
        <p:spPr>
          <a:xfrm rot="2311388">
            <a:off x="6272319" y="2694081"/>
            <a:ext cx="594671" cy="1505666"/>
          </a:xfrm>
          <a:prstGeom prst="curvedLeftArrow">
            <a:avLst>
              <a:gd name="adj1" fmla="val 25000"/>
              <a:gd name="adj2" fmla="val 50000"/>
              <a:gd name="adj3" fmla="val 4740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 rot="2311388">
            <a:off x="7585053" y="2853399"/>
            <a:ext cx="600301" cy="2375338"/>
          </a:xfrm>
          <a:prstGeom prst="curvedLeftArrow">
            <a:avLst>
              <a:gd name="adj1" fmla="val 25000"/>
              <a:gd name="adj2" fmla="val 50000"/>
              <a:gd name="adj3" fmla="val 4740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1959579" y="2996952"/>
            <a:ext cx="5348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alt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Гидрофобная</a:t>
            </a:r>
            <a:r>
              <a:rPr lang="uk-UA" alt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uk-UA" alt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липофильная</a:t>
            </a:r>
            <a:r>
              <a:rPr lang="uk-UA" alt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alt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часть</a:t>
            </a:r>
            <a:endParaRPr lang="en-US" alt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2914966" y="4077072"/>
            <a:ext cx="50414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alt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Гидрофильная</a:t>
            </a:r>
            <a:r>
              <a:rPr lang="uk-UA" alt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uk-UA" alt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липофобная</a:t>
            </a:r>
            <a:r>
              <a:rPr lang="en-US" alt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altLang="fr-F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часть</a:t>
            </a:r>
            <a:endParaRPr lang="en-US" alt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786793" y="5499229"/>
            <a:ext cx="7745647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fr-FR" sz="2800" b="1" dirty="0">
                <a:solidFill>
                  <a:schemeClr val="bg1"/>
                </a:solidFill>
              </a:rPr>
              <a:t>HLB </a:t>
            </a:r>
            <a:r>
              <a:rPr lang="uk-UA" altLang="fr-FR" sz="2800" b="1" dirty="0" smtClean="0">
                <a:solidFill>
                  <a:schemeClr val="bg1"/>
                </a:solidFill>
              </a:rPr>
              <a:t>~</a:t>
            </a:r>
            <a:r>
              <a:rPr lang="en-US" altLang="fr-FR" sz="2800" b="1" dirty="0" smtClean="0">
                <a:solidFill>
                  <a:schemeClr val="bg1"/>
                </a:solidFill>
              </a:rPr>
              <a:t> </a:t>
            </a:r>
            <a:r>
              <a:rPr lang="en-US" altLang="fr-FR" sz="2800" b="1" dirty="0">
                <a:solidFill>
                  <a:schemeClr val="bg1"/>
                </a:solidFill>
              </a:rPr>
              <a:t>6</a:t>
            </a:r>
          </a:p>
          <a:p>
            <a:r>
              <a:rPr lang="uk-UA" altLang="fr-FR" sz="2800" b="1" dirty="0" err="1" smtClean="0">
                <a:solidFill>
                  <a:schemeClr val="bg1"/>
                </a:solidFill>
              </a:rPr>
              <a:t>Очень</a:t>
            </a:r>
            <a:r>
              <a:rPr lang="uk-UA" altLang="fr-FR" sz="2800" b="1" dirty="0" smtClean="0">
                <a:solidFill>
                  <a:schemeClr val="bg1"/>
                </a:solidFill>
              </a:rPr>
              <a:t> </a:t>
            </a:r>
            <a:r>
              <a:rPr lang="uk-UA" altLang="fr-FR" sz="2800" b="1" dirty="0" err="1" smtClean="0">
                <a:solidFill>
                  <a:schemeClr val="bg1"/>
                </a:solidFill>
              </a:rPr>
              <a:t>липофильно</a:t>
            </a:r>
            <a:r>
              <a:rPr lang="en-US" altLang="fr-FR" sz="2800" b="1" dirty="0" smtClean="0">
                <a:solidFill>
                  <a:schemeClr val="bg1"/>
                </a:solidFill>
              </a:rPr>
              <a:t>; </a:t>
            </a:r>
            <a:r>
              <a:rPr lang="uk-UA" altLang="fr-FR" sz="2800" b="1" dirty="0" err="1" smtClean="0">
                <a:solidFill>
                  <a:schemeClr val="bg1"/>
                </a:solidFill>
              </a:rPr>
              <a:t>тяжело</a:t>
            </a:r>
            <a:r>
              <a:rPr lang="uk-UA" altLang="fr-FR" sz="2800" b="1" dirty="0" smtClean="0">
                <a:solidFill>
                  <a:schemeClr val="bg1"/>
                </a:solidFill>
              </a:rPr>
              <a:t> </a:t>
            </a:r>
            <a:r>
              <a:rPr lang="uk-UA" altLang="fr-FR" sz="2800" b="1" dirty="0" err="1" smtClean="0">
                <a:solidFill>
                  <a:schemeClr val="bg1"/>
                </a:solidFill>
              </a:rPr>
              <a:t>растворяется</a:t>
            </a:r>
            <a:r>
              <a:rPr lang="uk-UA" altLang="fr-FR" sz="2800" b="1" dirty="0" smtClean="0">
                <a:solidFill>
                  <a:schemeClr val="bg1"/>
                </a:solidFill>
              </a:rPr>
              <a:t> в </a:t>
            </a:r>
            <a:r>
              <a:rPr lang="uk-UA" altLang="fr-FR" sz="2800" b="1" dirty="0" err="1" smtClean="0">
                <a:solidFill>
                  <a:schemeClr val="bg1"/>
                </a:solidFill>
              </a:rPr>
              <a:t>воде</a:t>
            </a:r>
            <a:endParaRPr lang="en-US" altLang="fr-FR" sz="24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496" y="2818671"/>
            <a:ext cx="22860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r>
              <a:rPr lang="ru-RU" sz="1600" dirty="0" err="1" smtClean="0">
                <a:latin typeface="Trebuchet MS" pitchFamily="34" charset="0"/>
              </a:rPr>
              <a:t>Ненасыщеная</a:t>
            </a:r>
            <a:r>
              <a:rPr lang="ru-RU" sz="1600" dirty="0" smtClean="0">
                <a:latin typeface="Trebuchet MS" pitchFamily="34" charset="0"/>
              </a:rPr>
              <a:t> связь в гидрофобном хвосте</a:t>
            </a:r>
            <a:r>
              <a:rPr lang="de-DE" sz="1600" dirty="0" smtClean="0">
                <a:latin typeface="Trebuchet MS" pitchFamily="34" charset="0"/>
              </a:rPr>
              <a:t>:</a:t>
            </a:r>
          </a:p>
          <a:p>
            <a:r>
              <a:rPr lang="ru-RU" sz="1600" dirty="0" smtClean="0">
                <a:latin typeface="Trebuchet MS" pitchFamily="34" charset="0"/>
              </a:rPr>
              <a:t>- более низкая точка плавления</a:t>
            </a:r>
            <a:endParaRPr lang="de-DE" sz="1600" dirty="0" smtClean="0">
              <a:latin typeface="Trebuchet MS" pitchFamily="34" charset="0"/>
            </a:endParaRPr>
          </a:p>
          <a:p>
            <a:r>
              <a:rPr lang="ru-RU" sz="1600" dirty="0" smtClean="0">
                <a:latin typeface="Trebuchet MS" pitchFamily="34" charset="0"/>
              </a:rPr>
              <a:t>- Более низкая вязкость</a:t>
            </a:r>
            <a:endParaRPr lang="de-DE" sz="1600" dirty="0" smtClean="0">
              <a:latin typeface="Trebuchet MS" pitchFamily="34" charset="0"/>
            </a:endParaRPr>
          </a:p>
          <a:p>
            <a:r>
              <a:rPr lang="ru-RU" sz="1600" dirty="0" smtClean="0">
                <a:latin typeface="Trebuchet MS" pitchFamily="34" charset="0"/>
              </a:rPr>
              <a:t>- Быстрая кинетика проникновения в загрязнение</a:t>
            </a:r>
            <a:endParaRPr lang="de-DE" sz="1600" dirty="0" smtClean="0"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Steposol MET-10U</a:t>
            </a:r>
            <a:r>
              <a:rPr lang="ru-RU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.</a:t>
            </a:r>
            <a:r>
              <a:rPr lang="en-US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 </a:t>
            </a:r>
            <a:r>
              <a:rPr lang="ru-RU" altLang="fr-FR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Более безопасная альтернатива растворителям</a:t>
            </a:r>
            <a:endParaRPr lang="en-US" altLang="fr-FR" sz="3200" b="1" noProof="1">
              <a:ln w="0"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41268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err="1" smtClean="0"/>
                        <a:t>Традиционные</a:t>
                      </a:r>
                      <a:r>
                        <a:rPr lang="uk-UA" sz="2000" baseline="0" dirty="0" smtClean="0"/>
                        <a:t> </a:t>
                      </a:r>
                      <a:r>
                        <a:rPr lang="uk-UA" sz="2000" baseline="0" dirty="0" err="1" smtClean="0"/>
                        <a:t>растворители</a:t>
                      </a:r>
                      <a:r>
                        <a:rPr lang="uk-UA" sz="2000" dirty="0" smtClean="0"/>
                        <a:t>, на</a:t>
                      </a:r>
                      <a:r>
                        <a:rPr lang="uk-UA" sz="2000" baseline="0" dirty="0" smtClean="0"/>
                        <a:t> </a:t>
                      </a:r>
                      <a:r>
                        <a:rPr lang="uk-UA" sz="2000" baseline="0" dirty="0" err="1" smtClean="0"/>
                        <a:t>основе</a:t>
                      </a:r>
                      <a:r>
                        <a:rPr lang="uk-UA" sz="2000" baseline="0" dirty="0" smtClean="0"/>
                        <a:t> </a:t>
                      </a:r>
                      <a:r>
                        <a:rPr lang="uk-UA" sz="2000" baseline="0" dirty="0" err="1" smtClean="0"/>
                        <a:t>нефтепродуктов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err="1" smtClean="0"/>
                        <a:t>Steposol</a:t>
                      </a:r>
                      <a:r>
                        <a:rPr lang="de-DE" sz="2000" baseline="0" dirty="0" smtClean="0"/>
                        <a:t> Met</a:t>
                      </a:r>
                      <a:r>
                        <a:rPr lang="en-US" sz="2000" baseline="0" dirty="0" smtClean="0"/>
                        <a:t>-10U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T="45702" marB="4570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Легковоспламеняющиеся</a:t>
                      </a:r>
                      <a:r>
                        <a:rPr lang="ru-RU" sz="1800" baseline="0" dirty="0" smtClean="0"/>
                        <a:t>: необходимы</a:t>
                      </a:r>
                      <a:r>
                        <a:rPr lang="en-US" sz="1800" dirty="0" smtClean="0"/>
                        <a:t> </a:t>
                      </a:r>
                      <a:r>
                        <a:rPr lang="uk-UA" sz="1800" dirty="0" err="1" smtClean="0"/>
                        <a:t>меры</a:t>
                      </a:r>
                      <a:r>
                        <a:rPr lang="uk-UA" sz="1800" dirty="0" smtClean="0"/>
                        <a:t> </a:t>
                      </a:r>
                      <a:r>
                        <a:rPr lang="uk-UA" sz="1800" dirty="0" err="1" smtClean="0"/>
                        <a:t>предосторожности</a:t>
                      </a:r>
                      <a:endParaRPr lang="en-U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marL="342900" lvl="1" indent="-342900"/>
                      <a:r>
                        <a:rPr lang="uk-UA" sz="1800" dirty="0" smtClean="0"/>
                        <a:t>Не</a:t>
                      </a:r>
                      <a:r>
                        <a:rPr lang="uk-UA" sz="1800" baseline="0" dirty="0" smtClean="0"/>
                        <a:t>  </a:t>
                      </a:r>
                      <a:r>
                        <a:rPr lang="uk-UA" sz="1800" baseline="0" dirty="0" err="1" smtClean="0"/>
                        <a:t>является</a:t>
                      </a:r>
                      <a:r>
                        <a:rPr lang="uk-UA" sz="1800" baseline="0" dirty="0" smtClean="0"/>
                        <a:t> </a:t>
                      </a:r>
                      <a:r>
                        <a:rPr lang="uk-UA" sz="1800" baseline="0" dirty="0" err="1" smtClean="0"/>
                        <a:t>легковоспламеняющимся</a:t>
                      </a:r>
                      <a:endParaRPr lang="en-U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45702" marB="45702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err="1" smtClean="0"/>
                        <a:t>Попадают</a:t>
                      </a:r>
                      <a:r>
                        <a:rPr lang="uk-UA" sz="1800" dirty="0" smtClean="0"/>
                        <a:t> в атмосферу</a:t>
                      </a:r>
                      <a:r>
                        <a:rPr lang="ru-RU" sz="1800" dirty="0" smtClean="0"/>
                        <a:t>: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опасный загрязнитель воздуха</a:t>
                      </a:r>
                      <a:endParaRPr lang="en-U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err="1" smtClean="0"/>
                        <a:t>Низкий</a:t>
                      </a:r>
                      <a:r>
                        <a:rPr lang="uk-UA" sz="1800" baseline="0" dirty="0" smtClean="0"/>
                        <a:t> </a:t>
                      </a:r>
                      <a:r>
                        <a:rPr lang="uk-UA" sz="1800" baseline="0" dirty="0" err="1" smtClean="0"/>
                        <a:t>уровень</a:t>
                      </a:r>
                      <a:r>
                        <a:rPr lang="uk-UA" sz="1800" baseline="0" dirty="0" smtClean="0"/>
                        <a:t> </a:t>
                      </a:r>
                      <a:r>
                        <a:rPr lang="uk-UA" sz="1800" baseline="0" dirty="0" err="1" smtClean="0"/>
                        <a:t>испарений</a:t>
                      </a:r>
                      <a:r>
                        <a:rPr lang="en-US" sz="1800" dirty="0" smtClean="0"/>
                        <a:t>; </a:t>
                      </a:r>
                      <a:r>
                        <a:rPr lang="uk-UA" sz="1800" dirty="0" smtClean="0"/>
                        <a:t>не </a:t>
                      </a:r>
                      <a:r>
                        <a:rPr lang="ru-RU" sz="1800" dirty="0" smtClean="0"/>
                        <a:t>является опасным загрязнителем воздуха</a:t>
                      </a:r>
                      <a:endParaRPr lang="en-U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45702" marB="45702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err="1" smtClean="0"/>
                        <a:t>Могут</a:t>
                      </a:r>
                      <a:r>
                        <a:rPr lang="uk-UA" sz="1800" dirty="0" smtClean="0"/>
                        <a:t> </a:t>
                      </a:r>
                      <a:r>
                        <a:rPr lang="uk-UA" sz="1800" dirty="0" err="1" smtClean="0"/>
                        <a:t>проникать</a:t>
                      </a:r>
                      <a:r>
                        <a:rPr lang="uk-UA" sz="1800" dirty="0" smtClean="0"/>
                        <a:t> в </a:t>
                      </a:r>
                      <a:r>
                        <a:rPr lang="uk-UA" sz="1800" dirty="0" err="1" smtClean="0"/>
                        <a:t>грунт</a:t>
                      </a:r>
                      <a:r>
                        <a:rPr lang="uk-UA" sz="1800" dirty="0" smtClean="0"/>
                        <a:t> и </a:t>
                      </a:r>
                      <a:r>
                        <a:rPr lang="uk-UA" sz="1800" dirty="0" err="1" smtClean="0"/>
                        <a:t>попадать</a:t>
                      </a:r>
                      <a:r>
                        <a:rPr lang="uk-UA" sz="1800" dirty="0" smtClean="0"/>
                        <a:t> в </a:t>
                      </a:r>
                      <a:r>
                        <a:rPr lang="uk-UA" sz="1800" dirty="0" err="1" smtClean="0"/>
                        <a:t>водоемы</a:t>
                      </a:r>
                      <a:endParaRPr lang="en-U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err="1" smtClean="0"/>
                        <a:t>Пониженное</a:t>
                      </a:r>
                      <a:r>
                        <a:rPr lang="uk-UA" sz="1800" baseline="0" dirty="0" smtClean="0"/>
                        <a:t> </a:t>
                      </a:r>
                      <a:r>
                        <a:rPr lang="uk-UA" sz="1800" baseline="0" dirty="0" err="1" smtClean="0"/>
                        <a:t>влияние</a:t>
                      </a:r>
                      <a:r>
                        <a:rPr lang="uk-UA" sz="1800" baseline="0" dirty="0" smtClean="0"/>
                        <a:t> на </a:t>
                      </a:r>
                      <a:r>
                        <a:rPr lang="uk-UA" sz="1800" baseline="0" dirty="0" err="1" smtClean="0"/>
                        <a:t>окружающую</a:t>
                      </a:r>
                      <a:r>
                        <a:rPr lang="uk-UA" sz="1800" baseline="0" dirty="0" smtClean="0"/>
                        <a:t> </a:t>
                      </a:r>
                      <a:r>
                        <a:rPr lang="uk-UA" sz="1800" baseline="0" dirty="0" err="1" smtClean="0"/>
                        <a:t>среду</a:t>
                      </a:r>
                      <a:endParaRPr lang="en-U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45702" marB="45702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err="1" smtClean="0"/>
                        <a:t>Опасны</a:t>
                      </a:r>
                      <a:r>
                        <a:rPr lang="uk-UA" sz="1800" dirty="0" smtClean="0"/>
                        <a:t> для </a:t>
                      </a:r>
                      <a:r>
                        <a:rPr lang="uk-UA" sz="1800" dirty="0" err="1" smtClean="0"/>
                        <a:t>персонала</a:t>
                      </a:r>
                      <a:endParaRPr lang="en-U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err="1" smtClean="0"/>
                        <a:t>Снижение</a:t>
                      </a:r>
                      <a:r>
                        <a:rPr lang="uk-UA" sz="1800" dirty="0" smtClean="0"/>
                        <a:t> </a:t>
                      </a:r>
                      <a:r>
                        <a:rPr lang="uk-UA" sz="1800" dirty="0" err="1" smtClean="0"/>
                        <a:t>рисков</a:t>
                      </a:r>
                      <a:r>
                        <a:rPr lang="uk-UA" sz="1800" dirty="0" smtClean="0"/>
                        <a:t> для </a:t>
                      </a:r>
                      <a:r>
                        <a:rPr lang="uk-UA" sz="1800" dirty="0" err="1" smtClean="0"/>
                        <a:t>здоровья</a:t>
                      </a:r>
                      <a:r>
                        <a:rPr lang="uk-UA" sz="1800" baseline="0" dirty="0" smtClean="0"/>
                        <a:t> </a:t>
                      </a:r>
                      <a:r>
                        <a:rPr lang="uk-UA" sz="1800" baseline="0" dirty="0" err="1" smtClean="0"/>
                        <a:t>персонала</a:t>
                      </a:r>
                      <a:endParaRPr lang="en-U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45702" marB="45702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err="1" smtClean="0"/>
                        <a:t>Расходы</a:t>
                      </a:r>
                      <a:r>
                        <a:rPr lang="uk-UA" sz="1800" dirty="0" smtClean="0"/>
                        <a:t> на </a:t>
                      </a:r>
                      <a:r>
                        <a:rPr lang="uk-UA" sz="1800" dirty="0" err="1" smtClean="0"/>
                        <a:t>утилизацию</a:t>
                      </a:r>
                      <a:r>
                        <a:rPr lang="en-US" sz="1800" dirty="0" smtClean="0"/>
                        <a:t>/</a:t>
                      </a:r>
                      <a:r>
                        <a:rPr lang="uk-UA" sz="1800" dirty="0" err="1" smtClean="0"/>
                        <a:t>Специальные</a:t>
                      </a:r>
                      <a:r>
                        <a:rPr lang="uk-UA" sz="1800" dirty="0" smtClean="0"/>
                        <a:t> </a:t>
                      </a:r>
                      <a:r>
                        <a:rPr lang="uk-UA" sz="1800" dirty="0" err="1" smtClean="0"/>
                        <a:t>требования</a:t>
                      </a:r>
                      <a:r>
                        <a:rPr lang="uk-UA" sz="1800" dirty="0" smtClean="0"/>
                        <a:t> к </a:t>
                      </a:r>
                      <a:r>
                        <a:rPr lang="uk-UA" sz="1800" dirty="0" err="1" smtClean="0"/>
                        <a:t>обращение</a:t>
                      </a:r>
                      <a:endParaRPr lang="en-U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err="1" smtClean="0"/>
                        <a:t>Упрощение</a:t>
                      </a:r>
                      <a:r>
                        <a:rPr lang="uk-UA" sz="1800" dirty="0" smtClean="0"/>
                        <a:t> </a:t>
                      </a:r>
                      <a:r>
                        <a:rPr lang="uk-UA" sz="1800" dirty="0" err="1" smtClean="0"/>
                        <a:t>процедуры</a:t>
                      </a:r>
                      <a:r>
                        <a:rPr lang="uk-UA" sz="1800" dirty="0" smtClean="0"/>
                        <a:t> </a:t>
                      </a:r>
                      <a:r>
                        <a:rPr lang="uk-UA" sz="1800" dirty="0" err="1" smtClean="0"/>
                        <a:t>утилизации</a:t>
                      </a:r>
                      <a:r>
                        <a:rPr lang="uk-UA" sz="1800" baseline="0" dirty="0" smtClean="0"/>
                        <a:t> и </a:t>
                      </a:r>
                      <a:r>
                        <a:rPr lang="uk-UA" sz="1800" baseline="0" dirty="0" err="1" smtClean="0"/>
                        <a:t>снижение</a:t>
                      </a:r>
                      <a:r>
                        <a:rPr lang="uk-UA" sz="1800" baseline="0" dirty="0" smtClean="0"/>
                        <a:t> затрат</a:t>
                      </a:r>
                      <a:endParaRPr lang="en-US" sz="18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45702" marB="4570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dirty="0" err="1" smtClean="0"/>
                        <a:t>Проверенная</a:t>
                      </a:r>
                      <a:r>
                        <a:rPr lang="uk-UA" sz="1800" dirty="0" smtClean="0"/>
                        <a:t> </a:t>
                      </a:r>
                      <a:r>
                        <a:rPr lang="uk-UA" sz="1800" dirty="0" err="1" smtClean="0"/>
                        <a:t>эффективность</a:t>
                      </a:r>
                      <a:endParaRPr lang="en-US" sz="1800" b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Так же </a:t>
                      </a:r>
                      <a:r>
                        <a:rPr lang="uk-UA" sz="1800" dirty="0" err="1" smtClean="0"/>
                        <a:t>эффективен</a:t>
                      </a:r>
                      <a:r>
                        <a:rPr lang="uk-UA" sz="1800" dirty="0" smtClean="0"/>
                        <a:t>, </a:t>
                      </a:r>
                      <a:r>
                        <a:rPr lang="uk-UA" sz="1800" dirty="0" err="1" smtClean="0"/>
                        <a:t>как</a:t>
                      </a:r>
                      <a:r>
                        <a:rPr lang="uk-UA" sz="1800" baseline="0" dirty="0" smtClean="0"/>
                        <a:t> </a:t>
                      </a:r>
                      <a:r>
                        <a:rPr lang="uk-UA" sz="1800" baseline="0" dirty="0" err="1" smtClean="0"/>
                        <a:t>токсичные</a:t>
                      </a:r>
                      <a:r>
                        <a:rPr lang="uk-UA" sz="1800" baseline="0" dirty="0" smtClean="0"/>
                        <a:t> </a:t>
                      </a:r>
                      <a:r>
                        <a:rPr lang="uk-UA" sz="1800" baseline="0" dirty="0" err="1" smtClean="0"/>
                        <a:t>конкуренты</a:t>
                      </a:r>
                      <a:endParaRPr lang="en-US" sz="18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T="45702" marB="45702"/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0"/>
            <a:ext cx="2133600" cy="365125"/>
          </a:xfrm>
        </p:spPr>
        <p:txBody>
          <a:bodyPr/>
          <a:lstStyle/>
          <a:p>
            <a:fld id="{C2D90752-47BE-429D-A156-AB0D4F8EE035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Steposol MET-10U</a:t>
            </a:r>
            <a:r>
              <a:rPr lang="ru-RU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. </a:t>
            </a:r>
            <a:r>
              <a:rPr lang="uk-UA" altLang="fr-FR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Параметр</a:t>
            </a:r>
            <a:r>
              <a:rPr lang="ru-RU" altLang="fr-FR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ы растворимости Хансена</a:t>
            </a:r>
            <a:endParaRPr lang="ru-RU" altLang="fr-FR" sz="3200" b="1" noProof="1">
              <a:ln w="0"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itchFamily="34" charset="0"/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571612"/>
            <a:ext cx="557088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643570" y="1643050"/>
            <a:ext cx="3643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STEPOSOL® MET 10 U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растворяет широкий спектр загрязнений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6862" y="3214686"/>
            <a:ext cx="264540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8" name="Picture 12" descr="Результат пошуку зображень за запитом &quot;brush cleaning paint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149080"/>
            <a:ext cx="2051720" cy="1368240"/>
          </a:xfrm>
          <a:prstGeom prst="rect">
            <a:avLst/>
          </a:prstGeom>
          <a:noFill/>
        </p:spPr>
      </p:pic>
      <p:pic>
        <p:nvPicPr>
          <p:cNvPr id="34826" name="Picture 10" descr="Результат пошуку зображень за запитом &quot;metal cleaning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8614" y="4168955"/>
            <a:ext cx="2833666" cy="1348277"/>
          </a:xfrm>
          <a:prstGeom prst="rect">
            <a:avLst/>
          </a:prstGeom>
          <a:noFill/>
        </p:spPr>
      </p:pic>
      <p:pic>
        <p:nvPicPr>
          <p:cNvPr id="34824" name="Picture 8" descr="Результат пошуку зображень за запитом &quot;oven cleaning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5445224"/>
            <a:ext cx="3286116" cy="1506137"/>
          </a:xfrm>
          <a:prstGeom prst="rect">
            <a:avLst/>
          </a:prstGeom>
          <a:noFill/>
        </p:spPr>
      </p:pic>
      <p:pic>
        <p:nvPicPr>
          <p:cNvPr id="34818" name="Picture 2" descr="Результат пошуку зображень за запитом &quot;adhesive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8937" y="1612256"/>
            <a:ext cx="1691575" cy="25368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en-US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Steposol MET-10U</a:t>
            </a:r>
            <a:r>
              <a:rPr lang="ru-RU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. Сферы применения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424847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Индустриальное моющее средство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Средство для очистки металлов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Универсальное моющее средство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Средство для удаления граффити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Средство для очистки духовок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Средство для удаления краски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Средство для удаления клеевых загрязнений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Пятновыводитель</a:t>
            </a:r>
          </a:p>
          <a:p>
            <a:endParaRPr lang="ru-RU" dirty="0"/>
          </a:p>
        </p:txBody>
      </p:sp>
      <p:pic>
        <p:nvPicPr>
          <p:cNvPr id="34822" name="Picture 6" descr="Результат пошуку зображень за запитом &quot;graffiti removal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3846" y="5472055"/>
            <a:ext cx="3976666" cy="1413329"/>
          </a:xfrm>
          <a:prstGeom prst="rect">
            <a:avLst/>
          </a:prstGeom>
          <a:noFill/>
        </p:spPr>
      </p:pic>
      <p:pic>
        <p:nvPicPr>
          <p:cNvPr id="34830" name="Picture 14" descr="Результат пошуку зображень за запитом &quot;cleaning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96523" y="2276872"/>
            <a:ext cx="2971821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Экологичность</a:t>
            </a:r>
            <a:r>
              <a:rPr lang="ru-RU" b="1" dirty="0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 и качество</a:t>
            </a:r>
            <a:endParaRPr lang="ru-RU" b="1" dirty="0">
              <a:ln w="0"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500174"/>
            <a:ext cx="578647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AmphoChem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стремится предложить оптимальные решения,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минимизируя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влияние на окружающую среду и заботясь об экологии рабочего пространства на производствах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Наша политика экологии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: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 В соответствии с нашей экологической философией,  уменьшать влияние на окружающую среду всеми возможными способами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учитывать все экологические последствия наших решений</a:t>
            </a:r>
          </a:p>
          <a:p>
            <a:pPr>
              <a:buFontTx/>
              <a:buChar char="-"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Наша политика качества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: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Работа в секторе химического производства требует соблюдения высоких стандартов качества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AmphoChem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работает в соответствии с международными стандартами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Responsible Care</a:t>
            </a:r>
          </a:p>
        </p:txBody>
      </p:sp>
      <p:pic>
        <p:nvPicPr>
          <p:cNvPr id="2050" name="Picture 2" descr="http://www.amphochem.com/local/site/images/istock_000030302928_dou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786322"/>
            <a:ext cx="2381250" cy="1809751"/>
          </a:xfrm>
          <a:prstGeom prst="rect">
            <a:avLst/>
          </a:prstGeom>
          <a:noFill/>
        </p:spPr>
      </p:pic>
      <p:pic>
        <p:nvPicPr>
          <p:cNvPr id="41986" name="Picture 2" descr="Результат пошуку зображень за запитом &quot;responsible care&quot;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5000" contrast="6000"/>
          </a:blip>
          <a:srcRect/>
          <a:stretch>
            <a:fillRect/>
          </a:stretch>
        </p:blipFill>
        <p:spPr bwMode="auto">
          <a:xfrm>
            <a:off x="6357950" y="2643182"/>
            <a:ext cx="2335301" cy="1750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Steposol MET-10U</a:t>
            </a:r>
            <a:r>
              <a:rPr lang="ru-RU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. </a:t>
            </a:r>
            <a:r>
              <a:rPr lang="ru-RU" altLang="fr-FR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Универсальное моющее средство</a:t>
            </a:r>
            <a:endParaRPr lang="en-US" altLang="fr-FR" sz="3200" b="1" noProof="1">
              <a:ln w="0"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448" y="1628800"/>
            <a:ext cx="797480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4329114" cy="435771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Субстрат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 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	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Фаянс (не пористая поверхность)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	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Стандартное загрязнение, высушенное 1,5 часа</a:t>
            </a: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Очистка</a:t>
            </a:r>
            <a:endParaRPr lang="en-US" sz="2000" b="1" dirty="0" smtClean="0">
              <a:solidFill>
                <a:schemeClr val="accent3">
                  <a:lumMod val="50000"/>
                </a:schemeClr>
              </a:solidFill>
              <a:latin typeface="Trebuchet MS" pitchFamily="34" charset="0"/>
            </a:endParaRP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Распыление</a:t>
            </a:r>
            <a:endParaRPr lang="en-US" sz="2000" b="1" dirty="0" smtClean="0">
              <a:solidFill>
                <a:schemeClr val="accent3">
                  <a:lumMod val="50000"/>
                </a:schemeClr>
              </a:solidFill>
              <a:latin typeface="Trebuchet MS" pitchFamily="34" charset="0"/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	1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цикл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= 3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распыления с последующей 20 с паузой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40768"/>
            <a:ext cx="455056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Steposol MET-10U</a:t>
            </a:r>
            <a:r>
              <a:rPr lang="ru-RU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. </a:t>
            </a:r>
            <a:r>
              <a:rPr lang="ru-RU" altLang="fr-FR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Универсальное моющее средство</a:t>
            </a:r>
            <a:endParaRPr lang="en-US" altLang="fr-FR" sz="3200" b="1" noProof="1">
              <a:ln w="0"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Steposol MET-10U</a:t>
            </a:r>
            <a:r>
              <a:rPr lang="ru-RU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. </a:t>
            </a:r>
            <a:r>
              <a:rPr lang="ru-RU" altLang="fr-FR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Очистка духовки</a:t>
            </a:r>
            <a:endParaRPr lang="en-US" altLang="fr-FR" sz="3200" b="1" noProof="1">
              <a:ln w="0"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904" y="1628801"/>
            <a:ext cx="754940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63508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2900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Процедура приготовления загрязнения</a:t>
            </a:r>
            <a:endParaRPr lang="en-US" sz="2900" b="1" dirty="0" smtClean="0">
              <a:solidFill>
                <a:schemeClr val="accent3">
                  <a:lumMod val="50000"/>
                </a:schemeClr>
              </a:solidFill>
              <a:latin typeface="Trebuchet MS" pitchFamily="34" charset="0"/>
            </a:endParaRPr>
          </a:p>
          <a:p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Нанесение </a:t>
            </a:r>
            <a:r>
              <a:rPr lang="ru-R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тнкого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слоя стандартного загрязнения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(≈ 10g) of 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на поверхность посуды для </a:t>
            </a:r>
            <a:r>
              <a:rPr lang="ru-R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запекания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  <a:r>
              <a:rPr lang="ru-R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Пирекс</a:t>
            </a: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r>
              <a:rPr lang="ru-R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Запекание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при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200°C 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в духовке в течение часа</a:t>
            </a: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Извлечение и охлаждение</a:t>
            </a: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Повторное нанесение загрязнения и </a:t>
            </a:r>
            <a:r>
              <a:rPr lang="ru-RU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запекание</a:t>
            </a: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Нанесение третьего слоя</a:t>
            </a: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Охлаждение</a:t>
            </a: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>
              <a:buNone/>
            </a:pPr>
            <a:r>
              <a:rPr lang="ru-RU" b="1" dirty="0" smtClean="0"/>
              <a:t>	</a:t>
            </a:r>
            <a:r>
              <a:rPr lang="ru-RU" sz="2900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Оценивание очистки</a:t>
            </a:r>
            <a:endParaRPr lang="en-US" sz="2900" b="1" dirty="0" smtClean="0">
              <a:solidFill>
                <a:schemeClr val="accent3">
                  <a:lumMod val="50000"/>
                </a:schemeClr>
              </a:solidFill>
              <a:latin typeface="Trebuchet MS" pitchFamily="34" charset="0"/>
            </a:endParaRPr>
          </a:p>
          <a:p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Нанесение одной капли продукта на загрязненную поверхность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</a:t>
            </a:r>
          </a:p>
          <a:p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Время контакта от 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5 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до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30 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минут</a:t>
            </a:r>
            <a:endParaRPr lang="en-US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Протирание ватным тампоном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10 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раз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Steposol MET-10U</a:t>
            </a:r>
            <a:r>
              <a:rPr lang="ru-RU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. </a:t>
            </a:r>
            <a:r>
              <a:rPr lang="ru-RU" altLang="fr-FR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Очистка духовки</a:t>
            </a:r>
            <a:endParaRPr lang="en-US" altLang="fr-FR" sz="3200" b="1" noProof="1">
              <a:ln w="0"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975" y="1785938"/>
            <a:ext cx="8012473" cy="445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Steposol MET-10U</a:t>
            </a:r>
            <a:r>
              <a:rPr lang="ru-RU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. </a:t>
            </a:r>
            <a:r>
              <a:rPr lang="ru-RU" altLang="fr-FR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Очистка духовки</a:t>
            </a:r>
            <a:endParaRPr lang="en-US" altLang="fr-FR" sz="3200" b="1" noProof="1">
              <a:ln w="0"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Steposol MET-10U</a:t>
            </a:r>
            <a:r>
              <a:rPr lang="ru-RU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. </a:t>
            </a:r>
            <a:r>
              <a:rPr lang="ru-RU" altLang="fr-FR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Средство для удаления клея</a:t>
            </a:r>
            <a:endParaRPr lang="en-US" altLang="fr-FR" sz="3200" b="1" noProof="1">
              <a:ln w="0"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405" y="1412776"/>
            <a:ext cx="764902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2476078"/>
            <a:ext cx="44481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7426" y="1926543"/>
            <a:ext cx="67807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Резиновый клей</a:t>
            </a:r>
            <a:r>
              <a:rPr lang="ru-RU" dirty="0" smtClean="0"/>
              <a:t>				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ПВА</a:t>
            </a:r>
            <a:endParaRPr lang="en-US" sz="2200" b="1" dirty="0">
              <a:solidFill>
                <a:schemeClr val="accent3">
                  <a:lumMod val="5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20888"/>
            <a:ext cx="431482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Steposol MET-10U</a:t>
            </a:r>
            <a:r>
              <a:rPr lang="ru-RU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. </a:t>
            </a:r>
            <a:r>
              <a:rPr lang="ru-RU" altLang="fr-FR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Средство для удаления клея</a:t>
            </a:r>
            <a:endParaRPr lang="en-US" altLang="fr-FR" sz="3200" b="1" noProof="1">
              <a:ln w="0"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4525963"/>
          </a:xfrm>
          <a:extLst>
            <a:ext uri="{909E8E84-426E-40DD-AFC4-6F175D3DCCD1}"/>
            <a:ext uri="{91240B29-F687-4F45-9708-019B960494DF}"/>
          </a:extLst>
        </p:spPr>
        <p:txBody>
          <a:bodyPr>
            <a:noAutofit/>
          </a:bodyPr>
          <a:lstStyle/>
          <a:p>
            <a:pPr marL="342900" lvl="1" indent="-342900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Эффективен против жира в низких концентрациях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(≤0.5%)</a:t>
            </a:r>
          </a:p>
          <a:p>
            <a:pPr marL="342900" lvl="1" indent="-342900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Быстрая кинетика удаления загрязнений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342900" lvl="1" indent="-342900">
              <a:buFont typeface="Wingdings" pitchFamily="2" charset="2"/>
              <a:buChar char="ü"/>
              <a:defRPr/>
            </a:pPr>
            <a:r>
              <a:rPr lang="uk-U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Биологическая</a:t>
            </a:r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основа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– </a:t>
            </a:r>
            <a:r>
              <a:rPr lang="uk-U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Высокий</a:t>
            </a:r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  <a:r>
              <a:rPr lang="uk-U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индекс</a:t>
            </a:r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BCI (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Biorenewable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Carbon Index)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Не </a:t>
            </a:r>
            <a:r>
              <a:rPr lang="uk-U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является</a:t>
            </a:r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легко </a:t>
            </a:r>
            <a:r>
              <a:rPr lang="uk-U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воспламеняющимся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342900" lvl="1" indent="-342900"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LVP-VOC, Non-HAP (</a:t>
            </a:r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не </a:t>
            </a:r>
            <a:r>
              <a:rPr lang="uk-U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загрязняет</a:t>
            </a:r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  <a:r>
              <a:rPr lang="uk-U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воздух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Может включаться в рецептуры водных и безводных средств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uk-U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Отличные</a:t>
            </a:r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  <a:r>
              <a:rPr lang="uk-U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растворяющие</a:t>
            </a:r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  <a:r>
              <a:rPr lang="uk-U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свойства</a:t>
            </a:r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при </a:t>
            </a:r>
            <a:r>
              <a:rPr lang="uk-U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нейтральных</a:t>
            </a:r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  <a:r>
              <a:rPr lang="uk-U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значениях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pH</a:t>
            </a:r>
          </a:p>
          <a:p>
            <a:pPr marL="342900" lvl="1" indent="-342900">
              <a:buFont typeface="Wingdings" pitchFamily="2" charset="2"/>
              <a:buChar char="ü"/>
              <a:defRPr/>
            </a:pPr>
            <a:r>
              <a:rPr lang="uk-U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Стабилен</a:t>
            </a:r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в </a:t>
            </a:r>
            <a:r>
              <a:rPr lang="uk-U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широком</a:t>
            </a:r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  <a:r>
              <a:rPr lang="uk-U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спектре</a:t>
            </a:r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значений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pH (3-12) </a:t>
            </a:r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в </a:t>
            </a:r>
            <a:r>
              <a:rPr lang="uk-U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щелочных</a:t>
            </a:r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и </a:t>
            </a:r>
            <a:r>
              <a:rPr lang="uk-U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кислых</a:t>
            </a:r>
            <a:r>
              <a:rPr lang="uk-UA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рецептурах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342900" lvl="1" indent="-342900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Растворяет много видов загрязнений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Имеет сравнительно слабый запах</a:t>
            </a:r>
            <a:endParaRPr lang="uk-UA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uk-U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Бесцветный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342900" lvl="1" indent="-342900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Отличная растворимость в органических растворителях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uk-UA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Биоразлагаем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Преимущества </a:t>
            </a:r>
            <a:r>
              <a:rPr lang="en-US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Steposol MET-10U</a:t>
            </a:r>
            <a:endParaRPr lang="en-US" altLang="fr-FR" sz="3200" b="1" noProof="1">
              <a:ln w="0"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Dissolvine®GL. </a:t>
            </a:r>
            <a:r>
              <a:rPr lang="ru-RU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«Зеленый» </a:t>
            </a:r>
            <a:r>
              <a:rPr lang="ru-RU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хелатообразующий </a:t>
            </a:r>
            <a:r>
              <a:rPr lang="ru-RU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агент</a:t>
            </a:r>
            <a:endParaRPr lang="ru-RU" sz="3200" b="1" noProof="1">
              <a:ln w="0"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071546"/>
            <a:ext cx="8372476" cy="356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Комплексообразователи в рецептурах выполняют ряд важных функций </a:t>
            </a:r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: </a:t>
            </a:r>
          </a:p>
          <a:p>
            <a:pPr>
              <a:buNone/>
            </a:pPr>
            <a:r>
              <a:rPr lang="en-US" sz="1800" dirty="0" smtClean="0"/>
              <a:t>•</a:t>
            </a:r>
            <a:r>
              <a:rPr lang="ru-RU" sz="1800" dirty="0" smtClean="0"/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Смягчают воду, связывая ионы жесткости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•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Предотвращают взаимодействие ионов жесткости воды с анионными ПАВ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•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Растворяют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Ca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и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Mg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содержащие вещества, «приклеивающие» загрязнения к поверхности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>
              <a:buNone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•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Растворяют осадки солей жесткости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карбонаты, сульфаты, оксалаты, фосфаты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Ca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и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Mg)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•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Растворяют соединения переходных металлов, обеспечиваю лучшее удаление цветных загрязнений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например, удаление ионов железа приводит к удалению пятен от чая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 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•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 Контролирует разложение окислителей под влиянием металлов</a:t>
            </a: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b="32352"/>
          <a:stretch>
            <a:fillRect/>
          </a:stretch>
        </p:blipFill>
        <p:spPr bwMode="auto">
          <a:xfrm>
            <a:off x="-4914" y="4714884"/>
            <a:ext cx="914563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6400816" cy="2400303"/>
          </a:xfrm>
        </p:spPr>
        <p:txBody>
          <a:bodyPr>
            <a:normAutofit fontScale="92500"/>
          </a:bodyPr>
          <a:lstStyle/>
          <a:p>
            <a:r>
              <a:rPr lang="en-US" sz="2500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= GLDA</a:t>
            </a: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 (ГЛДА)</a:t>
            </a:r>
            <a:r>
              <a:rPr lang="en-US" sz="2500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, </a:t>
            </a: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комплексообразователь на растительной основе</a:t>
            </a:r>
            <a:endParaRPr lang="en-US" b="1" dirty="0" smtClean="0"/>
          </a:p>
          <a:p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Биохимическое преобразование (отходов) растительного материала в натуральную аминокислоту</a:t>
            </a:r>
            <a:r>
              <a:rPr lang="en-U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: mono sodium glutamate (MSG) </a:t>
            </a:r>
          </a:p>
          <a:p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Химическое преобразование в сильный </a:t>
            </a:r>
            <a:r>
              <a:rPr lang="ru-RU" sz="2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хелатирующий</a:t>
            </a:r>
            <a:r>
              <a:rPr lang="ru-RU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агент</a:t>
            </a:r>
            <a:endParaRPr lang="en-US" sz="21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70" y="4214818"/>
            <a:ext cx="9306416" cy="264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 descr="Результат пошуку зображень за запитом &quot;akzo nobel dissolvine gl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143116"/>
            <a:ext cx="2514603" cy="857251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-2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Dissolvine®GL. </a:t>
            </a:r>
            <a:r>
              <a:rPr kumimoji="0" lang="ru-RU" sz="3200" b="1" i="0" u="none" strike="noStrike" kern="1200" cap="none" spc="0" normalizeH="0" baseline="0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«Зеленый» хелатообразующий агент</a:t>
            </a:r>
            <a:endParaRPr kumimoji="0" lang="ru-RU" sz="3200" b="1" i="0" u="none" strike="noStrike" kern="1200" cap="none" spc="0" normalizeH="0" baseline="0" noProof="1">
              <a:ln w="0"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500034" y="571480"/>
          <a:ext cx="7643866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Результат пошуку зображень за запитом &quot;stepan company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5929330"/>
            <a:ext cx="2462194" cy="603260"/>
          </a:xfrm>
          <a:prstGeom prst="rect">
            <a:avLst/>
          </a:prstGeom>
          <a:noFill/>
        </p:spPr>
      </p:pic>
      <p:pic>
        <p:nvPicPr>
          <p:cNvPr id="1027" name="Picture 3" descr="D:\AmphoChem_1f_colorRG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5715016"/>
            <a:ext cx="2687629" cy="976425"/>
          </a:xfrm>
          <a:prstGeom prst="rect">
            <a:avLst/>
          </a:prstGeom>
          <a:noFill/>
        </p:spPr>
      </p:pic>
      <p:sp>
        <p:nvSpPr>
          <p:cNvPr id="1031" name="AutoShape 7" descr="https://www.akzonobel.com/in/system/images/DissolvineGL_tcm130-63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Результат пошуку зображень за запитом &quot;akzo nobel dissolvine gl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5857892"/>
            <a:ext cx="2514603" cy="857251"/>
          </a:xfrm>
          <a:prstGeom prst="rect">
            <a:avLst/>
          </a:prstGeom>
          <a:noFill/>
        </p:spPr>
      </p:pic>
      <p:graphicFrame>
        <p:nvGraphicFramePr>
          <p:cNvPr id="11" name="Схема 10"/>
          <p:cNvGraphicFramePr/>
          <p:nvPr/>
        </p:nvGraphicFramePr>
        <p:xfrm>
          <a:off x="500034" y="3429000"/>
          <a:ext cx="7643866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Овал 7"/>
          <p:cNvSpPr/>
          <p:nvPr/>
        </p:nvSpPr>
        <p:spPr>
          <a:xfrm>
            <a:off x="3929058" y="1571612"/>
            <a:ext cx="2143140" cy="285752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Dissolvine®GL. </a:t>
            </a:r>
            <a:r>
              <a:rPr lang="ru-RU" altLang="fr-FR" sz="28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Растворимость </a:t>
            </a:r>
            <a:r>
              <a:rPr lang="ru-RU" altLang="fr-FR" sz="28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хелатообразующих </a:t>
            </a:r>
            <a:r>
              <a:rPr lang="ru-RU" altLang="fr-FR" sz="28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агентов в зависимости от </a:t>
            </a:r>
            <a:r>
              <a:rPr lang="en-US" altLang="fr-FR" sz="28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 pH </a:t>
            </a:r>
            <a:endParaRPr lang="ru-RU" altLang="fr-FR" sz="2800" b="1" noProof="1">
              <a:ln w="0"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86182" y="5857892"/>
            <a:ext cx="49131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GLDA: 45w%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кислоты</a:t>
            </a: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= 61w% Na4-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соли</a:t>
            </a:r>
            <a:r>
              <a:rPr lang="pl-P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6274378"/>
            <a:ext cx="8429684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GLDA </a:t>
            </a:r>
            <a:r>
              <a:rPr lang="ru-RU" b="1" dirty="0" smtClean="0">
                <a:solidFill>
                  <a:schemeClr val="bg1"/>
                </a:solidFill>
              </a:rPr>
              <a:t> демонстрирует отличную растворимость в широком спектре значений </a:t>
            </a:r>
            <a:r>
              <a:rPr lang="en-US" b="1" dirty="0" smtClean="0">
                <a:solidFill>
                  <a:schemeClr val="bg1"/>
                </a:solidFill>
              </a:rPr>
              <a:t>pH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1436526"/>
            <a:ext cx="7387184" cy="442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Autofit/>
          </a:bodyPr>
          <a:lstStyle/>
          <a:p>
            <a:pPr algn="l"/>
            <a:r>
              <a:rPr lang="ru-RU" altLang="fr-FR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Хел</a:t>
            </a:r>
            <a:r>
              <a:rPr lang="uk-UA" altLang="fr-FR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ат</a:t>
            </a:r>
            <a:r>
              <a:rPr lang="ru-RU" altLang="fr-FR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ирующее значение для кальция в функциональных испытаниях при</a:t>
            </a:r>
            <a:r>
              <a:rPr lang="en-US" altLang="fr-FR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 pH=10</a:t>
            </a:r>
            <a:br>
              <a:rPr lang="en-US" altLang="fr-FR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</a:b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rPr>
              <a:t>С конкурирующим хелатообразующим агентом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rPr>
              <a:t> HNB=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rPr>
              <a:t>гидроксинаптил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rPr>
              <a:t>голубой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ea typeface="+mn-ea"/>
              <a:cs typeface="+mn-cs"/>
            </a:endParaRP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642910" y="1643050"/>
          <a:ext cx="8350250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-71470" y="1812944"/>
            <a:ext cx="1071561" cy="4330700"/>
            <a:chOff x="0" y="981"/>
            <a:chExt cx="675" cy="2728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385" y="1298"/>
              <a:ext cx="0" cy="213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0" y="981"/>
              <a:ext cx="675" cy="272"/>
              <a:chOff x="-107" y="1049"/>
              <a:chExt cx="675" cy="272"/>
            </a:xfrm>
          </p:grpSpPr>
          <p:sp>
            <p:nvSpPr>
              <p:cNvPr id="11" name="Oval 6"/>
              <p:cNvSpPr>
                <a:spLocks noChangeArrowheads="1"/>
              </p:cNvSpPr>
              <p:nvPr/>
            </p:nvSpPr>
            <p:spPr bwMode="auto">
              <a:xfrm>
                <a:off x="6" y="1049"/>
                <a:ext cx="499" cy="272"/>
              </a:xfrm>
              <a:prstGeom prst="ellipse">
                <a:avLst/>
              </a:prstGeom>
              <a:solidFill>
                <a:schemeClr val="bg1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-107" y="1083"/>
                <a:ext cx="675" cy="1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342900" indent="-342900"/>
                <a:r>
                  <a:rPr lang="en-US" sz="1400" b="1" dirty="0" smtClean="0">
                    <a:solidFill>
                      <a:srgbClr val="000099"/>
                    </a:solidFill>
                  </a:rPr>
                  <a:t>    </a:t>
                </a:r>
                <a:r>
                  <a:rPr lang="ru-RU" sz="1400" b="1" dirty="0" err="1" smtClean="0">
                    <a:solidFill>
                      <a:srgbClr val="000099"/>
                    </a:solidFill>
                  </a:rPr>
                  <a:t>Голубой</a:t>
                </a:r>
                <a:endParaRPr lang="en-US" sz="1400" b="1" dirty="0">
                  <a:solidFill>
                    <a:srgbClr val="000099"/>
                  </a:solidFill>
                </a:endParaRPr>
              </a:p>
            </p:txBody>
          </p:sp>
        </p:grp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0" y="3437"/>
              <a:ext cx="675" cy="272"/>
              <a:chOff x="-45" y="3385"/>
              <a:chExt cx="675" cy="272"/>
            </a:xfrm>
          </p:grpSpPr>
          <p:sp>
            <p:nvSpPr>
              <p:cNvPr id="9" name="Oval 9"/>
              <p:cNvSpPr>
                <a:spLocks noChangeArrowheads="1"/>
              </p:cNvSpPr>
              <p:nvPr/>
            </p:nvSpPr>
            <p:spPr bwMode="auto">
              <a:xfrm>
                <a:off x="68" y="3385"/>
                <a:ext cx="499" cy="272"/>
              </a:xfrm>
              <a:prstGeom prst="ellipse">
                <a:avLst/>
              </a:prstGeom>
              <a:solidFill>
                <a:schemeClr val="bg1"/>
              </a:solidFill>
              <a:ln w="158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0" name="Text Box 10"/>
              <p:cNvSpPr txBox="1">
                <a:spLocks noChangeArrowheads="1"/>
              </p:cNvSpPr>
              <p:nvPr/>
            </p:nvSpPr>
            <p:spPr bwMode="auto">
              <a:xfrm>
                <a:off x="-45" y="3415"/>
                <a:ext cx="675" cy="19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342900" indent="-342900"/>
                <a:r>
                  <a:rPr lang="en-US" sz="1400" b="1" dirty="0" smtClean="0">
                    <a:solidFill>
                      <a:srgbClr val="FF0000"/>
                    </a:solidFill>
                  </a:rPr>
                  <a:t>    </a:t>
                </a:r>
                <a:r>
                  <a:rPr lang="ru-RU" sz="1400" b="1" dirty="0" smtClean="0">
                    <a:solidFill>
                      <a:srgbClr val="FF0000"/>
                    </a:solidFill>
                  </a:rPr>
                  <a:t>Красный</a:t>
                </a:r>
                <a:endParaRPr lang="en-US" sz="14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4" name="Прямоугольник 13"/>
          <p:cNvSpPr/>
          <p:nvPr/>
        </p:nvSpPr>
        <p:spPr>
          <a:xfrm>
            <a:off x="4214810" y="2243072"/>
            <a:ext cx="10994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Высокая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429256" y="3429000"/>
            <a:ext cx="11044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Средняя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357950" y="5000636"/>
            <a:ext cx="115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Низкая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571604" y="1428736"/>
            <a:ext cx="1817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Очень высокая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5000628" y="2681583"/>
            <a:ext cx="862287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sz="2400" dirty="0">
                <a:solidFill>
                  <a:schemeClr val="bg1"/>
                </a:solidFill>
                <a:cs typeface="Arial" charset="0"/>
              </a:rPr>
              <a:t>ГЛДА</a:t>
            </a:r>
            <a:endParaRPr lang="en-US" sz="24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H="1">
            <a:off x="4286248" y="2928934"/>
            <a:ext cx="719137" cy="288925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79512" y="1428736"/>
            <a:ext cx="8964488" cy="511256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3400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Сильный комплексообразователь по приемлемой цене</a:t>
            </a:r>
            <a:endParaRPr lang="en-US" sz="3400" b="1" dirty="0" smtClean="0">
              <a:solidFill>
                <a:schemeClr val="accent3">
                  <a:lumMod val="50000"/>
                </a:schemeClr>
              </a:solidFill>
              <a:latin typeface="Trebuchet MS" pitchFamily="34" charset="0"/>
            </a:endParaRPr>
          </a:p>
          <a:p>
            <a:pPr lvl="1">
              <a:lnSpc>
                <a:spcPct val="120000"/>
              </a:lnSpc>
            </a:pPr>
            <a:r>
              <a:rPr lang="ru-RU" sz="3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В два раза сильнее, чем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STPP</a:t>
            </a:r>
            <a:endParaRPr lang="ru-RU" sz="34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lvl="1">
              <a:lnSpc>
                <a:spcPct val="120000"/>
              </a:lnSpc>
            </a:pPr>
            <a:r>
              <a:rPr lang="ru-RU" sz="3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Повышает эффективность продуктов на основе цитрата или кальцинированной соды</a:t>
            </a:r>
            <a:endParaRPr lang="en-US" sz="34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3400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Безопасен для человека и окружающей среды</a:t>
            </a:r>
            <a:endParaRPr lang="en-US" sz="3400" b="1" dirty="0" smtClean="0">
              <a:solidFill>
                <a:schemeClr val="accent3">
                  <a:lumMod val="50000"/>
                </a:schemeClr>
              </a:solidFill>
              <a:latin typeface="Trebuchet MS" pitchFamily="34" charset="0"/>
            </a:endParaRPr>
          </a:p>
          <a:p>
            <a:pPr lvl="1">
              <a:lnSpc>
                <a:spcPct val="120000"/>
              </a:lnSpc>
            </a:pPr>
            <a:r>
              <a:rPr lang="ru-RU" sz="3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Не токсичен, не относится к 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CMR</a:t>
            </a:r>
            <a:r>
              <a:rPr lang="ru-RU" sz="3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веществам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, </a:t>
            </a:r>
            <a:r>
              <a:rPr lang="ru-RU" sz="3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не маркируется как опасный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ru-RU" sz="3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Безопасен для водных организмов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,</a:t>
            </a:r>
            <a:r>
              <a:rPr lang="ru-RU" sz="3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не приводит к </a:t>
            </a:r>
            <a:r>
              <a:rPr lang="ru-RU" sz="3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бионакоплению</a:t>
            </a:r>
            <a:r>
              <a:rPr lang="ru-RU" sz="3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, легко </a:t>
            </a:r>
            <a:r>
              <a:rPr lang="ru-RU" sz="3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биоразлагаем</a:t>
            </a:r>
            <a:endParaRPr lang="en-US" sz="34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3400" b="1" dirty="0" err="1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Высокорастворим</a:t>
            </a:r>
            <a:endParaRPr lang="de-DE" sz="3400" b="1" dirty="0" smtClean="0">
              <a:solidFill>
                <a:schemeClr val="accent3">
                  <a:lumMod val="50000"/>
                </a:schemeClr>
              </a:solidFill>
              <a:latin typeface="Trebuchet MS" pitchFamily="34" charset="0"/>
            </a:endParaRPr>
          </a:p>
          <a:p>
            <a:pPr lvl="1">
              <a:lnSpc>
                <a:spcPct val="120000"/>
              </a:lnSpc>
            </a:pPr>
            <a:r>
              <a:rPr lang="ru-RU" sz="3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Позволяет производить концентраты жидких моющих средств</a:t>
            </a:r>
            <a:endParaRPr lang="en-US" sz="34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3400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Производиться из возобновляемого сырья</a:t>
            </a:r>
            <a:endParaRPr lang="en-US" sz="3400" b="1" dirty="0" smtClean="0">
              <a:solidFill>
                <a:schemeClr val="accent3">
                  <a:lumMod val="50000"/>
                </a:schemeClr>
              </a:solidFill>
              <a:latin typeface="Trebuchet MS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3400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Позволяет уменьшить отрицательное влияние на экологию</a:t>
            </a:r>
            <a:r>
              <a:rPr lang="de-DE" sz="3400" b="1" dirty="0" smtClean="0">
                <a:solidFill>
                  <a:schemeClr val="accent3">
                    <a:lumMod val="50000"/>
                  </a:schemeClr>
                </a:solidFill>
                <a:latin typeface="Trebuchet MS" pitchFamily="34" charset="0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ru-RU" sz="3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Повышает эффективность </a:t>
            </a:r>
            <a:r>
              <a:rPr lang="ru-RU" sz="3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биоцидов</a:t>
            </a:r>
            <a:r>
              <a:rPr lang="ru-RU" sz="3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и консервантов, что позволяет сократить их использование в рецептуре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4286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Dissolvine®GL. </a:t>
            </a:r>
            <a:r>
              <a:rPr lang="ru-RU" sz="3200" b="1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«Зеленый» хелатообразующий агент</a:t>
            </a:r>
            <a:endParaRPr lang="ru-RU" sz="3200" b="1" noProof="1">
              <a:ln w="0"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fr-FR" sz="3200" noProof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Спасибо за внимание!</a:t>
            </a:r>
            <a:endParaRPr lang="en-US" altLang="fr-FR" sz="3200" noProof="1">
              <a:ln w="0"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АмфоКем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Украина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Ул.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Викентия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Хвойки, 21, офис 1349,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Киев, 04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080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Тел. (044) 586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54 68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dirty="0" smtClean="0">
                <a:hlinkClick r:id="rId2"/>
              </a:rPr>
              <a:t>iaryna.datsenko@amphochem.com</a:t>
            </a:r>
            <a:endParaRPr lang="en-US" sz="1600" dirty="0" smtClean="0"/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www.amphochem.com.ua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dirty="0" err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Аминоксид</a:t>
            </a:r>
            <a:r>
              <a:rPr lang="ru-RU" b="1" dirty="0" err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5715008" cy="5143536"/>
          </a:xfrm>
          <a:noFill/>
        </p:spPr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pPr>
              <a:lnSpc>
                <a:spcPct val="170000"/>
              </a:lnSpc>
            </a:pP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От низкого до очень высокого пенообразования</a:t>
            </a:r>
            <a:endParaRPr lang="de-DE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  <a:p>
            <a:pPr>
              <a:lnSpc>
                <a:spcPct val="170000"/>
              </a:lnSpc>
            </a:pP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Повышают стабильность пены</a:t>
            </a:r>
            <a:endParaRPr lang="de-DE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  <a:p>
            <a:pPr>
              <a:lnSpc>
                <a:spcPct val="170000"/>
              </a:lnSpc>
            </a:pP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Хорошие смачивающие свойства</a:t>
            </a:r>
            <a:endParaRPr lang="de-DE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  <a:p>
            <a:pPr>
              <a:lnSpc>
                <a:spcPct val="170000"/>
              </a:lnSpc>
            </a:pP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Свойства </a:t>
            </a:r>
            <a:r>
              <a:rPr lang="ru-RU" sz="4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гидротропов</a:t>
            </a:r>
            <a:endParaRPr lang="de-DE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  <a:p>
            <a:pPr>
              <a:lnSpc>
                <a:spcPct val="170000"/>
              </a:lnSpc>
            </a:pP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Высокая моющая и обезжиривающая способность</a:t>
            </a:r>
            <a:endParaRPr lang="de-DE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  <a:p>
            <a:pPr>
              <a:lnSpc>
                <a:spcPct val="170000"/>
              </a:lnSpc>
            </a:pP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Способность к </a:t>
            </a:r>
            <a:r>
              <a:rPr lang="ru-RU" sz="4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загущению</a:t>
            </a: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, в том числе отбеливателей</a:t>
            </a:r>
            <a:endParaRPr lang="de-DE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  <a:p>
            <a:pPr>
              <a:lnSpc>
                <a:spcPct val="170000"/>
              </a:lnSpc>
            </a:pP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Высокая стабильность в агрессивных средах</a:t>
            </a:r>
            <a:endParaRPr lang="de-DE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  <a:p>
            <a:pPr>
              <a:lnSpc>
                <a:spcPct val="170000"/>
              </a:lnSpc>
            </a:pP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Жесткость воды не влияет на свойства</a:t>
            </a:r>
            <a:endParaRPr lang="de-DE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  <a:p>
            <a:pPr>
              <a:lnSpc>
                <a:spcPct val="170000"/>
              </a:lnSpc>
            </a:pP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Синергизм с анионными ПАВ</a:t>
            </a:r>
            <a:endParaRPr lang="de-DE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  <a:p>
            <a:pPr>
              <a:lnSpc>
                <a:spcPct val="170000"/>
              </a:lnSpc>
            </a:pPr>
            <a:r>
              <a:rPr lang="ru-RU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Совместимость с катионными ПАВ: возможно использовать с ЧАС в дезинфицирующих рецептурах</a:t>
            </a:r>
            <a:endParaRPr lang="de-DE" sz="40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  <a:p>
            <a:pPr>
              <a:lnSpc>
                <a:spcPct val="170000"/>
              </a:lnSpc>
            </a:pP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3319" y="2500306"/>
            <a:ext cx="18192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право 4"/>
          <p:cNvSpPr/>
          <p:nvPr/>
        </p:nvSpPr>
        <p:spPr>
          <a:xfrm>
            <a:off x="5286380" y="2285992"/>
            <a:ext cx="2143140" cy="2071702"/>
          </a:xfrm>
          <a:prstGeom prst="rightArrow">
            <a:avLst/>
          </a:prstGeom>
          <a:solidFill>
            <a:srgbClr val="86B7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Широкий спектр применения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Линейка продуктов </a:t>
            </a:r>
            <a:r>
              <a:rPr lang="en-US" b="1" dirty="0" err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Ammonyx</a:t>
            </a:r>
            <a:endParaRPr lang="ru-RU" b="1" dirty="0">
              <a:ln w="0"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5" y="1214422"/>
          <a:ext cx="8786872" cy="3754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28759"/>
                <a:gridCol w="1428760"/>
                <a:gridCol w="1500198"/>
                <a:gridCol w="1428760"/>
                <a:gridCol w="1428760"/>
                <a:gridCol w="1571635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Ammonyx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baseline="0" dirty="0" smtClean="0"/>
                        <a:t>DO40</a:t>
                      </a:r>
                      <a:endParaRPr lang="pt-BR" sz="18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LO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CSO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itchFamily="34" charset="0"/>
                        </a:rPr>
                        <a:t>С</a:t>
                      </a:r>
                      <a:r>
                        <a:rPr lang="de-D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itchFamily="34" charset="0"/>
                        </a:rPr>
                        <a:t>AS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itchFamily="34" charset="0"/>
                        </a:rPr>
                        <a:t>2605-79-0 </a:t>
                      </a:r>
                      <a:endParaRPr lang="en-US" sz="18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itchFamily="34" charset="0"/>
                        </a:rPr>
                        <a:t>308062-28-4 	</a:t>
                      </a:r>
                      <a:endParaRPr lang="en-US" sz="18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itchFamily="34" charset="0"/>
                        </a:rPr>
                        <a:t>3332-27-2 </a:t>
                      </a:r>
                      <a:endParaRPr lang="en-US" sz="180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itchFamily="34" charset="0"/>
                        </a:rPr>
                        <a:t>-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itchFamily="34" charset="0"/>
                        </a:rPr>
                        <a:t>-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itchFamily="34" charset="0"/>
                        </a:rPr>
                        <a:t>Углеродная цепь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itchFamily="34" charset="0"/>
                        </a:rPr>
                        <a:t>С10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itchFamily="34" charset="0"/>
                        </a:rPr>
                        <a:t>С1</a:t>
                      </a:r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itchFamily="34" charset="0"/>
                        </a:rPr>
                        <a:t>2/C14=</a:t>
                      </a:r>
                    </a:p>
                    <a:p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itchFamily="34" charset="0"/>
                        </a:rPr>
                        <a:t>70/30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itchFamily="34" charset="0"/>
                        </a:rPr>
                        <a:t>C14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itchFamily="34" charset="0"/>
                        </a:rPr>
                        <a:t>C14+C16&gt;90%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itchFamily="34" charset="0"/>
                        </a:rPr>
                        <a:t>C12+C14 (&gt;60%) 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itchFamily="34" charset="0"/>
                        </a:rPr>
                        <a:t>&gt; C16+C18 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itchFamily="34" charset="0"/>
                        </a:rPr>
                        <a:t>Конц</a:t>
                      </a:r>
                      <a:r>
                        <a:rPr lang="ru-RU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itchFamily="34" charset="0"/>
                        </a:rPr>
                        <a:t>. активного</a:t>
                      </a:r>
                      <a:r>
                        <a:rPr lang="ru-RU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itchFamily="34" charset="0"/>
                        </a:rPr>
                        <a:t> вещества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itchFamily="34" charset="0"/>
                        </a:rPr>
                        <a:t>40%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itchFamily="34" charset="0"/>
                        </a:rPr>
                        <a:t>30%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itchFamily="34" charset="0"/>
                        </a:rPr>
                        <a:t>25%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itchFamily="34" charset="0"/>
                        </a:rPr>
                        <a:t>30%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itchFamily="34" charset="0"/>
                        </a:rPr>
                        <a:t>30%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itchFamily="34" charset="0"/>
                        </a:rPr>
                        <a:t>Вид при </a:t>
                      </a:r>
                      <a:r>
                        <a:rPr lang="en-US" sz="18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itchFamily="34" charset="0"/>
                        </a:rPr>
                        <a:t>25°C</a:t>
                      </a:r>
                    </a:p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itchFamily="34" charset="0"/>
                        </a:rPr>
                        <a:t>Прозрачная жидкость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itchFamily="34" charset="0"/>
                        </a:rPr>
                        <a:t>Прозрачная жидкость</a:t>
                      </a:r>
                      <a:endParaRPr lang="en-US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itchFamily="34" charset="0"/>
                      </a:endParaRPr>
                    </a:p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itchFamily="34" charset="0"/>
                        </a:rPr>
                        <a:t>Прозрачная жидкость</a:t>
                      </a:r>
                      <a:endParaRPr lang="en-US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itchFamily="34" charset="0"/>
                      </a:endParaRPr>
                    </a:p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itchFamily="34" charset="0"/>
                        </a:rPr>
                        <a:t>Прозрачная жидкость</a:t>
                      </a:r>
                      <a:endParaRPr lang="en-US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itchFamily="34" charset="0"/>
                      </a:endParaRPr>
                    </a:p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itchFamily="34" charset="0"/>
                        </a:rPr>
                        <a:t>Прозрачная жидкость</a:t>
                      </a:r>
                      <a:endParaRPr lang="en-US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itchFamily="34" charset="0"/>
                      </a:endParaRPr>
                    </a:p>
                    <a:p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0" y="5572140"/>
            <a:ext cx="3214678" cy="1588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4929198"/>
            <a:ext cx="3357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Две формы в зависимости от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рН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29330"/>
            <a:ext cx="357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Настоящие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амфотерные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ПАВ имеют три формы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4929198"/>
            <a:ext cx="24479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6215082"/>
            <a:ext cx="8001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786050" y="6500834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Катионная форма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7752" y="6519446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Неионогенная форма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5074" y="5072074"/>
            <a:ext cx="2928926" cy="147732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rebuchet MS" pitchFamily="34" charset="0"/>
              </a:rPr>
              <a:t>Высокая толерантность к жесткой воде</a:t>
            </a:r>
          </a:p>
          <a:p>
            <a:r>
              <a:rPr lang="ru-RU" dirty="0" smtClean="0">
                <a:solidFill>
                  <a:schemeClr val="bg1"/>
                </a:solidFill>
                <a:latin typeface="Trebuchet MS" pitchFamily="34" charset="0"/>
              </a:rPr>
              <a:t>Стабильность в щелочных и кислых средах</a:t>
            </a:r>
            <a:endParaRPr lang="ru-RU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Ammonyx</a:t>
            </a:r>
            <a:r>
              <a:rPr lang="en-US" b="1" dirty="0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. </a:t>
            </a:r>
            <a:r>
              <a:rPr lang="ru-RU" b="1" dirty="0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Пенообразование</a:t>
            </a:r>
            <a:endParaRPr lang="ru-RU" b="1" dirty="0">
              <a:ln w="0"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961597"/>
            <a:ext cx="4888564" cy="289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555738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4572008"/>
            <a:ext cx="4214810" cy="646331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solidFill>
                  <a:schemeClr val="bg1"/>
                </a:solidFill>
              </a:rPr>
              <a:t>Ammonyx</a:t>
            </a:r>
            <a:r>
              <a:rPr lang="de-DE" b="1" dirty="0" smtClean="0">
                <a:solidFill>
                  <a:schemeClr val="bg1"/>
                </a:solidFill>
              </a:rPr>
              <a:t> LO </a:t>
            </a:r>
            <a:r>
              <a:rPr lang="ru-RU" b="1" dirty="0" err="1" smtClean="0">
                <a:solidFill>
                  <a:schemeClr val="bg1"/>
                </a:solidFill>
              </a:rPr>
              <a:t>высокопенен</a:t>
            </a:r>
            <a:r>
              <a:rPr lang="ru-RU" b="1" dirty="0" smtClean="0">
                <a:solidFill>
                  <a:schemeClr val="bg1"/>
                </a:solidFill>
              </a:rPr>
              <a:t>, особенно в кислой среде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72140"/>
            <a:ext cx="4214810" cy="646331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bg1"/>
                </a:solidFill>
              </a:rPr>
              <a:t>Ammonyx</a:t>
            </a:r>
            <a:r>
              <a:rPr lang="de-DE" b="1" dirty="0" smtClean="0">
                <a:solidFill>
                  <a:schemeClr val="bg1"/>
                </a:solidFill>
              </a:rPr>
              <a:t> DO </a:t>
            </a:r>
            <a:r>
              <a:rPr lang="uk-UA" b="1" dirty="0" smtClean="0">
                <a:solidFill>
                  <a:schemeClr val="bg1"/>
                </a:solidFill>
              </a:rPr>
              <a:t>в </a:t>
            </a:r>
            <a:r>
              <a:rPr lang="uk-UA" b="1" dirty="0" err="1" smtClean="0">
                <a:solidFill>
                  <a:schemeClr val="bg1"/>
                </a:solidFill>
              </a:rPr>
              <a:t>разбавленном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b="1" dirty="0" err="1" smtClean="0">
                <a:solidFill>
                  <a:schemeClr val="bg1"/>
                </a:solidFill>
              </a:rPr>
              <a:t>виде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b="1" dirty="0" err="1" smtClean="0">
                <a:solidFill>
                  <a:schemeClr val="bg1"/>
                </a:solidFill>
              </a:rPr>
              <a:t>низкопенен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460" name="AutoShape 4" descr="Результат пошуку зображень за запитом &quot;foam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Результат пошуку зображень за запитом &quot;foam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Результат пошуку зображень за запитом &quot;foami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8" name="Picture 12" descr="Результат пошуку зображень за запитом &quot;foam bubbles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357298"/>
            <a:ext cx="3333720" cy="2221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Ammonyx</a:t>
            </a:r>
            <a:r>
              <a:rPr lang="en-US" b="1" dirty="0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. </a:t>
            </a:r>
            <a:r>
              <a:rPr lang="ru-RU" b="1" dirty="0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Смачивание</a:t>
            </a:r>
            <a:endParaRPr lang="ru-RU" b="1" dirty="0">
              <a:ln w="0"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7708772" cy="441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034" y="1643050"/>
            <a:ext cx="85011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Концентрация, необходимая, чтобы получить время смачивания 100 с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3429000"/>
            <a:ext cx="4071966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Чем ниже значение, тем лучше</a:t>
            </a:r>
          </a:p>
          <a:p>
            <a:r>
              <a:rPr lang="de-DE" sz="1600" dirty="0" err="1" smtClean="0">
                <a:solidFill>
                  <a:schemeClr val="bg1"/>
                </a:solidFill>
              </a:rPr>
              <a:t>Ammonyx</a:t>
            </a:r>
            <a:r>
              <a:rPr lang="de-DE" sz="1600" dirty="0" smtClean="0">
                <a:solidFill>
                  <a:schemeClr val="bg1"/>
                </a:solidFill>
              </a:rPr>
              <a:t> LO, M, MCO</a:t>
            </a:r>
            <a:r>
              <a:rPr lang="uk-UA" sz="1600" dirty="0" smtClean="0">
                <a:solidFill>
                  <a:schemeClr val="bg1"/>
                </a:solidFill>
              </a:rPr>
              <a:t> – </a:t>
            </a:r>
            <a:r>
              <a:rPr lang="uk-UA" sz="1600" dirty="0" err="1" smtClean="0">
                <a:solidFill>
                  <a:schemeClr val="bg1"/>
                </a:solidFill>
              </a:rPr>
              <a:t>лучшие</a:t>
            </a:r>
            <a:r>
              <a:rPr lang="uk-UA" sz="1600" dirty="0" smtClean="0">
                <a:solidFill>
                  <a:schemeClr val="bg1"/>
                </a:solidFill>
              </a:rPr>
              <a:t> </a:t>
            </a:r>
            <a:r>
              <a:rPr lang="uk-UA" sz="1600" dirty="0" err="1" smtClean="0">
                <a:solidFill>
                  <a:schemeClr val="bg1"/>
                </a:solidFill>
              </a:rPr>
              <a:t>смачиватели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6093296"/>
            <a:ext cx="85689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Neodol</a:t>
            </a:r>
            <a:r>
              <a:rPr lang="de-DE" sz="1400" dirty="0" smtClean="0"/>
              <a:t> 25</a:t>
            </a:r>
            <a:r>
              <a:rPr lang="en-US" sz="1400" dirty="0" smtClean="0"/>
              <a:t>-7 EO </a:t>
            </a:r>
            <a:r>
              <a:rPr lang="ru-RU" sz="1400" dirty="0" smtClean="0"/>
              <a:t> и М</a:t>
            </a:r>
            <a:r>
              <a:rPr lang="en-US" sz="1400" dirty="0" err="1" smtClean="0"/>
              <a:t>akon</a:t>
            </a:r>
            <a:r>
              <a:rPr lang="en-US" sz="1400" dirty="0" smtClean="0"/>
              <a:t> NF-12E</a:t>
            </a:r>
            <a:r>
              <a:rPr lang="ru-RU" sz="1400" dirty="0" smtClean="0"/>
              <a:t> – </a:t>
            </a:r>
            <a:r>
              <a:rPr lang="ru-RU" sz="1400" dirty="0" err="1" smtClean="0"/>
              <a:t>этоксилированные</a:t>
            </a:r>
            <a:r>
              <a:rPr lang="ru-RU" sz="1400" dirty="0" smtClean="0"/>
              <a:t> спирты, приведенные для сравнения как высокоэффективные смачиватели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Ammonyx</a:t>
            </a:r>
            <a:r>
              <a:rPr lang="en-US" b="1" dirty="0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. </a:t>
            </a:r>
            <a:r>
              <a:rPr lang="ru-RU" b="1" dirty="0" err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Гидротропные</a:t>
            </a:r>
            <a:r>
              <a:rPr lang="ru-RU" b="1" dirty="0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</a:rPr>
              <a:t> свойства</a:t>
            </a:r>
            <a:endParaRPr lang="en-US" b="1" dirty="0" smtClean="0">
              <a:ln w="0">
                <a:noFill/>
              </a:ln>
              <a:solidFill>
                <a:schemeClr val="accent3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ebuchet MS" pitchFamily="34" charset="0"/>
            </a:endParaRPr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347"/>
          <a:stretch>
            <a:fillRect/>
          </a:stretch>
        </p:blipFill>
        <p:spPr bwMode="auto">
          <a:xfrm>
            <a:off x="402997" y="1628800"/>
            <a:ext cx="827345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536" y="1065510"/>
            <a:ext cx="828092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активного вещества на 100 мл рецептуры, чтобы сделать ее прозрачной при 25°С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5517232"/>
            <a:ext cx="8280920" cy="646331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Ammonyx</a:t>
            </a:r>
            <a:r>
              <a:rPr lang="en-US" b="1" dirty="0" smtClean="0">
                <a:solidFill>
                  <a:schemeClr val="bg1"/>
                </a:solidFill>
              </a:rPr>
              <a:t> DO 40</a:t>
            </a:r>
            <a:r>
              <a:rPr lang="ru-RU" b="1" dirty="0" smtClean="0">
                <a:solidFill>
                  <a:schemeClr val="bg1"/>
                </a:solidFill>
              </a:rPr>
              <a:t> является лучшим </a:t>
            </a:r>
            <a:r>
              <a:rPr lang="ru-RU" b="1" dirty="0" err="1" smtClean="0">
                <a:solidFill>
                  <a:schemeClr val="bg1"/>
                </a:solidFill>
              </a:rPr>
              <a:t>гидротропом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</a:rPr>
              <a:t>Ammonyx</a:t>
            </a:r>
            <a:r>
              <a:rPr lang="en-US" b="1" dirty="0" smtClean="0">
                <a:solidFill>
                  <a:schemeClr val="bg1"/>
                </a:solidFill>
              </a:rPr>
              <a:t> LO</a:t>
            </a:r>
            <a:r>
              <a:rPr lang="ru-RU" b="1" dirty="0" smtClean="0">
                <a:solidFill>
                  <a:schemeClr val="bg1"/>
                </a:solidFill>
              </a:rPr>
              <a:t> и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Ammonyx</a:t>
            </a:r>
            <a:r>
              <a:rPr lang="en-US" b="1" dirty="0" smtClean="0">
                <a:solidFill>
                  <a:schemeClr val="bg1"/>
                </a:solidFill>
              </a:rPr>
              <a:t> CSO </a:t>
            </a:r>
            <a:r>
              <a:rPr lang="ru-RU" b="1" dirty="0" smtClean="0">
                <a:solidFill>
                  <a:schemeClr val="bg1"/>
                </a:solidFill>
              </a:rPr>
              <a:t>также демонстрируют хорошие </a:t>
            </a:r>
            <a:r>
              <a:rPr lang="ru-RU" b="1" dirty="0" err="1" smtClean="0">
                <a:solidFill>
                  <a:schemeClr val="bg1"/>
                </a:solidFill>
              </a:rPr>
              <a:t>гидротропные</a:t>
            </a:r>
            <a:r>
              <a:rPr lang="ru-RU" b="1" dirty="0" smtClean="0">
                <a:solidFill>
                  <a:schemeClr val="bg1"/>
                </a:solidFill>
              </a:rPr>
              <a:t> способности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0200" y="1340768"/>
            <a:ext cx="2822240" cy="203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2591</TotalTime>
  <Words>1719</Words>
  <Application>Microsoft Office PowerPoint</Application>
  <PresentationFormat>Экран (4:3)</PresentationFormat>
  <Paragraphs>395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Экологичные решения для рецептур моющих средств широкого спектра применения</vt:lpstr>
      <vt:lpstr>Бытовая сфера</vt:lpstr>
      <vt:lpstr>Экологичность и качество</vt:lpstr>
      <vt:lpstr>Слайд 4</vt:lpstr>
      <vt:lpstr>Аминоксиды</vt:lpstr>
      <vt:lpstr>Линейка продуктов Ammonyx</vt:lpstr>
      <vt:lpstr>Ammonyx. Пенообразование</vt:lpstr>
      <vt:lpstr>Ammonyx. Смачивание</vt:lpstr>
      <vt:lpstr>Ammonyx. Гидротропные свойства</vt:lpstr>
      <vt:lpstr>Ammonyx. Вязкость</vt:lpstr>
      <vt:lpstr>Ammonyx. Моющие способности оценка удаления загрязнений по внутренней шкале Stepan</vt:lpstr>
      <vt:lpstr>Ammonyx. Примеры рецептур</vt:lpstr>
      <vt:lpstr>Слайд 13</vt:lpstr>
      <vt:lpstr>Низкопенные ПАВ.  Bio-Terge®PAS 7S, Makon®NF12-E </vt:lpstr>
      <vt:lpstr>Bio-Terge PAS 7S/ Makon NF 12 E. Пенообразование в водопроводной воде</vt:lpstr>
      <vt:lpstr>Bio-Terge PAS 7S/ Makon NF 12 E. Смачивание</vt:lpstr>
      <vt:lpstr>Bio-Terge PAS 7S. Рецептуры</vt:lpstr>
      <vt:lpstr>Кондиционеры Stepantex®</vt:lpstr>
      <vt:lpstr>Кондиционеры Stepantex®</vt:lpstr>
      <vt:lpstr>Рекомендации по рецептурам кондиционеров для белья</vt:lpstr>
      <vt:lpstr>Анионное ПАВ на основе аминокислоты: Maprosyl 30B</vt:lpstr>
      <vt:lpstr>Анионное ПАВ на основе аминокислоты: Maprosyl 30B</vt:lpstr>
      <vt:lpstr>Maprosyl 30B. Пример рецептуры</vt:lpstr>
      <vt:lpstr>Maprosyl 30B. Сферы применения</vt:lpstr>
      <vt:lpstr>Неионогенное ПАВ со свойствами растворителя Steposol MET-10U</vt:lpstr>
      <vt:lpstr>Steposol MET-10U.  Гидрофобность/Гидрофильность Алкилдиметиламид</vt:lpstr>
      <vt:lpstr>Steposol MET-10U. Более безопасная альтернатива растворителям</vt:lpstr>
      <vt:lpstr>Steposol MET-10U. Параметры растворимости Хансена</vt:lpstr>
      <vt:lpstr>Steposol MET-10U. Сферы применения</vt:lpstr>
      <vt:lpstr>Steposol MET-10U. Универсальное моющее средство</vt:lpstr>
      <vt:lpstr>Steposol MET-10U. Универсальное моющее средство</vt:lpstr>
      <vt:lpstr>Steposol MET-10U. Очистка духовки</vt:lpstr>
      <vt:lpstr>Steposol MET-10U. Очистка духовки</vt:lpstr>
      <vt:lpstr>Steposol MET-10U. Очистка духовки</vt:lpstr>
      <vt:lpstr>Steposol MET-10U. Средство для удаления клея</vt:lpstr>
      <vt:lpstr>Steposol MET-10U. Средство для удаления клея</vt:lpstr>
      <vt:lpstr>Преимущества Steposol MET-10U</vt:lpstr>
      <vt:lpstr>Dissolvine®GL. «Зеленый» хелатообразующий агент</vt:lpstr>
      <vt:lpstr>Слайд 39</vt:lpstr>
      <vt:lpstr>Dissolvine®GL. Растворимость хелатообразующих агентов в зависимости от  pH </vt:lpstr>
      <vt:lpstr>Хелатирующее значение для кальция в функциональных испытаниях при pH=10 С конкурирующим хелатообразующим агентом HNB= гидроксинаптил голубой</vt:lpstr>
      <vt:lpstr>Dissolvine®GL. «Зеленый» хелатообразующий агент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195</cp:revision>
  <dcterms:created xsi:type="dcterms:W3CDTF">2016-08-17T10:32:48Z</dcterms:created>
  <dcterms:modified xsi:type="dcterms:W3CDTF">2016-09-20T07:48:38Z</dcterms:modified>
</cp:coreProperties>
</file>