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</p:sldMasterIdLst>
  <p:notesMasterIdLst>
    <p:notesMasterId r:id="rId57"/>
  </p:notesMasterIdLst>
  <p:sldIdLst>
    <p:sldId id="385" r:id="rId15"/>
    <p:sldId id="353" r:id="rId16"/>
    <p:sldId id="329" r:id="rId17"/>
    <p:sldId id="331" r:id="rId18"/>
    <p:sldId id="348" r:id="rId19"/>
    <p:sldId id="349" r:id="rId20"/>
    <p:sldId id="347" r:id="rId21"/>
    <p:sldId id="338" r:id="rId22"/>
    <p:sldId id="340" r:id="rId23"/>
    <p:sldId id="344" r:id="rId24"/>
    <p:sldId id="333" r:id="rId25"/>
    <p:sldId id="334" r:id="rId26"/>
    <p:sldId id="335" r:id="rId27"/>
    <p:sldId id="336" r:id="rId28"/>
    <p:sldId id="351" r:id="rId29"/>
    <p:sldId id="350" r:id="rId30"/>
    <p:sldId id="352" r:id="rId31"/>
    <p:sldId id="355" r:id="rId32"/>
    <p:sldId id="356" r:id="rId33"/>
    <p:sldId id="358" r:id="rId34"/>
    <p:sldId id="354" r:id="rId35"/>
    <p:sldId id="357" r:id="rId36"/>
    <p:sldId id="359" r:id="rId37"/>
    <p:sldId id="360" r:id="rId38"/>
    <p:sldId id="361" r:id="rId39"/>
    <p:sldId id="362" r:id="rId40"/>
    <p:sldId id="363" r:id="rId41"/>
    <p:sldId id="364" r:id="rId42"/>
    <p:sldId id="365" r:id="rId43"/>
    <p:sldId id="366" r:id="rId44"/>
    <p:sldId id="367" r:id="rId45"/>
    <p:sldId id="368" r:id="rId46"/>
    <p:sldId id="369" r:id="rId47"/>
    <p:sldId id="371" r:id="rId48"/>
    <p:sldId id="372" r:id="rId49"/>
    <p:sldId id="373" r:id="rId50"/>
    <p:sldId id="374" r:id="rId51"/>
    <p:sldId id="375" r:id="rId52"/>
    <p:sldId id="376" r:id="rId53"/>
    <p:sldId id="377" r:id="rId54"/>
    <p:sldId id="382" r:id="rId55"/>
    <p:sldId id="384" r:id="rId56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C1E1"/>
    <a:srgbClr val="FFFFFF"/>
    <a:srgbClr val="BA9AC9"/>
    <a:srgbClr val="BB9BCA"/>
    <a:srgbClr val="F48918"/>
    <a:srgbClr val="31ACD1"/>
    <a:srgbClr val="BF29B1"/>
    <a:srgbClr val="7BBE30"/>
    <a:srgbClr val="F90B0A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862"/>
    <p:restoredTop sz="95352" autoAdjust="0"/>
  </p:normalViewPr>
  <p:slideViewPr>
    <p:cSldViewPr>
      <p:cViewPr>
        <p:scale>
          <a:sx n="75" d="100"/>
          <a:sy n="75" d="100"/>
        </p:scale>
        <p:origin x="-402" y="-67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1C65450-4E61-0E45-AEDC-B870109DB9A4}" type="datetimeFigureOut">
              <a:rPr lang="en-US"/>
              <a:pPr>
                <a:defRPr/>
              </a:pPr>
              <a:t>9/21/2017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noProof="0"/>
              <a:t>Click to edit Master text styles</a:t>
            </a:r>
          </a:p>
          <a:p>
            <a:pPr lvl="1"/>
            <a:r>
              <a:rPr lang="es-ES_tradnl" noProof="0"/>
              <a:t>Second level</a:t>
            </a:r>
          </a:p>
          <a:p>
            <a:pPr lvl="2"/>
            <a:r>
              <a:rPr lang="es-ES_tradnl" noProof="0"/>
              <a:t>Third level</a:t>
            </a:r>
          </a:p>
          <a:p>
            <a:pPr lvl="3"/>
            <a:r>
              <a:rPr lang="es-ES_tradnl" noProof="0"/>
              <a:t>Fourth level</a:t>
            </a:r>
          </a:p>
          <a:p>
            <a:pPr lvl="4"/>
            <a:r>
              <a:rPr lang="es-ES_tradnl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B36BD71-7DC0-184E-A882-D64D363D53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988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fld id="{51ECFD8E-0D85-4ADA-BAA4-E6D7505717AA}" type="slidenum">
              <a:rPr lang="en-US" altLang="ru-RU" sz="1200" smtClean="0"/>
              <a:pPr/>
              <a:t>35</a:t>
            </a:fld>
            <a:endParaRPr lang="en-US" altLang="ru-RU" sz="1200"/>
          </a:p>
        </p:txBody>
      </p:sp>
    </p:spTree>
    <p:extLst>
      <p:ext uri="{BB962C8B-B14F-4D97-AF65-F5344CB8AC3E}">
        <p14:creationId xmlns:p14="http://schemas.microsoft.com/office/powerpoint/2010/main" val="147606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2087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05332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94440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19466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42560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55407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182275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52684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4791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s-ES_tradnl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40790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032212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162292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  <a:prstGeom prst="rect">
            <a:avLst/>
          </a:prstGeo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9720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42848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69639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39463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91945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69447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1761385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7949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73270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11806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30092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982813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0511834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4640640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96367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77630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12898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94961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931993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217825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3041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1459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545760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706607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9492776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5339216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04533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34685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57446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00435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6028725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08639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0602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05812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50248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640599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6876698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1962032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71672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45388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33882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60598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0459275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2979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6719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90901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05236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03098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1794549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8803942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24509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9546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843413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36699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7848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3401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343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71906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598921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838259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9651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6800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6091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7681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068673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8590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1794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645085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1531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358621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141452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231382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6092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1657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25452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2325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875142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046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27143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0204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s-ES_tradnl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1203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48307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029135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772403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7931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0597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0130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9309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385140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9572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6540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459773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7095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92470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337267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6799065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6571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44165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177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8181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47888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9727813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47088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606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1763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825580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4441642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9351839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92493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49068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5203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10498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93990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515834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55263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40174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17683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804875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8340309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3734884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89391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3028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3257302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06238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55546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3139123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601391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0394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17440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92283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305858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8867624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3202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1409152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88879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80743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07462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873815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06397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89502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50443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872594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5633999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188171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816" r:id="rId12"/>
    <p:sldLayoutId id="2147483817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7784" y="3220616"/>
            <a:ext cx="11055350" cy="2090737"/>
          </a:xfrm>
        </p:spPr>
        <p:txBody>
          <a:bodyPr/>
          <a:lstStyle/>
          <a:p>
            <a:r>
              <a:rPr lang="ru-RU" sz="6600" b="1" dirty="0"/>
              <a:t>Будущее рядом: инновационные системы доставки</a:t>
            </a:r>
            <a:endParaRPr lang="ru-RU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4097" y="6823819"/>
            <a:ext cx="9102725" cy="2492375"/>
          </a:xfrm>
        </p:spPr>
        <p:txBody>
          <a:bodyPr/>
          <a:lstStyle/>
          <a:p>
            <a:r>
              <a:rPr lang="ru-RU" dirty="0"/>
              <a:t>Дэвид </a:t>
            </a:r>
            <a:r>
              <a:rPr lang="ru-RU" dirty="0" err="1"/>
              <a:t>Редондо</a:t>
            </a:r>
            <a:r>
              <a:rPr lang="ru-RU" dirty="0"/>
              <a:t> </a:t>
            </a:r>
            <a:r>
              <a:rPr lang="ru-RU" dirty="0" err="1"/>
              <a:t>Муньос</a:t>
            </a:r>
            <a:r>
              <a:rPr lang="ru-RU" dirty="0"/>
              <a:t>, </a:t>
            </a:r>
            <a:endParaRPr lang="en-US" dirty="0"/>
          </a:p>
          <a:p>
            <a:r>
              <a:rPr lang="ru-RU" dirty="0"/>
              <a:t>региональный менеджер </a:t>
            </a:r>
            <a:r>
              <a:rPr lang="ru-RU" dirty="0" err="1"/>
              <a:t>Infinitec</a:t>
            </a:r>
            <a:r>
              <a:rPr lang="ru-RU" dirty="0"/>
              <a:t> </a:t>
            </a:r>
            <a:r>
              <a:rPr lang="ru-RU" dirty="0" err="1"/>
              <a:t>Activos</a:t>
            </a:r>
            <a:r>
              <a:rPr lang="ru-RU" dirty="0"/>
              <a:t> (Испания).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816" y="8415752"/>
            <a:ext cx="2409100" cy="9021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315" y="563981"/>
            <a:ext cx="2592288" cy="265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1800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0" y="7253288"/>
            <a:ext cx="3262313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6501556" y="1102767"/>
            <a:ext cx="5905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Anti-pollution ferment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9598744" y="1636440"/>
            <a:ext cx="3406056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440022" y="1875498"/>
            <a:ext cx="7967034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lnSpc>
                <a:spcPts val="3160"/>
              </a:lnSpc>
            </a:pPr>
            <a:r>
              <a:rPr lang="ru-RU" sz="2800" b="1" dirty="0">
                <a:solidFill>
                  <a:schemeClr val="tx1"/>
                </a:solidFill>
                <a:latin typeface="DaxOT ExtraBold" charset="0"/>
                <a:ea typeface="DaxOT ExtraBold" charset="0"/>
                <a:cs typeface="DaxOT ExtraBold" charset="0"/>
              </a:rPr>
              <a:t>Антиоксидантная активность </a:t>
            </a:r>
            <a:r>
              <a:rPr lang="en-US" sz="2800" b="1" i="1" dirty="0">
                <a:solidFill>
                  <a:schemeClr val="tx1"/>
                </a:solidFill>
                <a:latin typeface="DaxOT ExtraBold" charset="0"/>
                <a:ea typeface="DaxOT ExtraBold" charset="0"/>
                <a:cs typeface="DaxOT ExtraBold" charset="0"/>
              </a:rPr>
              <a:t>i</a:t>
            </a:r>
            <a:r>
              <a:rPr lang="es-ES" sz="2800" b="1" i="1" dirty="0">
                <a:solidFill>
                  <a:schemeClr val="tx1"/>
                </a:solidFill>
                <a:latin typeface="DaxOT ExtraBold" charset="0"/>
                <a:ea typeface="DaxOT ExtraBold" charset="0"/>
                <a:cs typeface="DaxOT ExtraBold" charset="0"/>
              </a:rPr>
              <a:t>n vivo</a:t>
            </a:r>
          </a:p>
          <a:p>
            <a:pPr algn="r" eaLnBrk="1" hangingPunct="1">
              <a:lnSpc>
                <a:spcPts val="3160"/>
              </a:lnSpc>
            </a:pPr>
            <a:endParaRPr lang="en-US" sz="2800" b="1" dirty="0">
              <a:solidFill>
                <a:schemeClr val="tx1"/>
              </a:solidFill>
              <a:latin typeface="DaxOT ExtraBold" charset="0"/>
              <a:ea typeface="DaxOT ExtraBold" charset="0"/>
              <a:cs typeface="DaxOT ExtraBold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13114" y="2428528"/>
            <a:ext cx="9649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Озон</a:t>
            </a:r>
            <a:r>
              <a:rPr lang="en-US" sz="2000" dirty="0">
                <a:latin typeface="DaxOT Light" charset="0"/>
                <a:ea typeface="DaxOT Light" charset="0"/>
                <a:cs typeface="DaxOT Light" charset="0"/>
              </a:rPr>
              <a:t> (O</a:t>
            </a:r>
            <a:r>
              <a:rPr lang="en-US" sz="2000" baseline="-25000" dirty="0">
                <a:latin typeface="DaxOT Light" charset="0"/>
                <a:ea typeface="DaxOT Light" charset="0"/>
                <a:cs typeface="DaxOT Light" charset="0"/>
              </a:rPr>
              <a:t>3</a:t>
            </a:r>
            <a:r>
              <a:rPr lang="en-US" sz="2000" dirty="0">
                <a:latin typeface="DaxOT Light" charset="0"/>
                <a:ea typeface="DaxOT Light" charset="0"/>
                <a:cs typeface="DaxOT Light" charset="0"/>
              </a:rPr>
              <a:t>) </a:t>
            </a:r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– один из главных окисляющих агентов, действующих на кожу.</a:t>
            </a:r>
            <a:endParaRPr lang="en-US" sz="2000" dirty="0">
              <a:latin typeface="DaxOT Light" charset="0"/>
              <a:ea typeface="DaxOT Light" charset="0"/>
              <a:cs typeface="DaxOT Light" charset="0"/>
            </a:endParaRPr>
          </a:p>
          <a:p>
            <a:pPr algn="r"/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Концентрация озона, использованная в данном тесте, в сравнении с типичными уровнями озона в разных странах</a:t>
            </a:r>
            <a:r>
              <a:rPr lang="en-US" sz="2000" dirty="0">
                <a:latin typeface="DaxOT Light" charset="0"/>
                <a:ea typeface="DaxOT Light" charset="0"/>
                <a:cs typeface="DaxOT Light" charset="0"/>
              </a:rPr>
              <a:t> (ppm)</a:t>
            </a:r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.</a:t>
            </a:r>
            <a:endParaRPr lang="en-US" sz="20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4075658" y="4600624"/>
            <a:ext cx="2167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DaxOT Medium" charset="0"/>
                <a:ea typeface="DaxOT Medium" charset="0"/>
                <a:cs typeface="DaxOT Medium" charset="0"/>
              </a:rPr>
              <a:t>Максимум озона </a:t>
            </a:r>
            <a:r>
              <a:rPr lang="en-US" sz="1600" dirty="0">
                <a:latin typeface="DaxOT Medium" charset="0"/>
                <a:ea typeface="DaxOT Medium" charset="0"/>
                <a:cs typeface="DaxOT Medium" charset="0"/>
              </a:rPr>
              <a:t>(ppb)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46548" y="5906398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Китай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99881" y="5906398"/>
            <a:ext cx="917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С. Корея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07349" y="5906398"/>
            <a:ext cx="747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Индия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587788" y="5906398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США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424240" y="5906398"/>
            <a:ext cx="805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Европа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448394" y="5906398"/>
            <a:ext cx="878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Данный</a:t>
            </a:r>
          </a:p>
          <a:p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тест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624724" y="4178206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DaxOT Light" charset="0"/>
                <a:ea typeface="DaxOT Light" charset="0"/>
                <a:cs typeface="DaxOT Light" charset="0"/>
              </a:rPr>
              <a:t>X3.2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826495" y="6677000"/>
            <a:ext cx="352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DaxOT Light" charset="0"/>
                <a:ea typeface="DaxOT Light" charset="0"/>
                <a:cs typeface="DaxOT Light" charset="0"/>
              </a:rPr>
              <a:t>0</a:t>
            </a:r>
            <a:r>
              <a:rPr lang="en-US" sz="1600" baseline="-25000" dirty="0">
                <a:latin typeface="DaxOT Light" charset="0"/>
                <a:ea typeface="DaxOT Light" charset="0"/>
                <a:cs typeface="DaxOT Light" charset="0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541654" y="7037040"/>
            <a:ext cx="931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DaxOT Light" charset="0"/>
                <a:ea typeface="DaxOT Light" charset="0"/>
                <a:cs typeface="DaxOT Light" charset="0"/>
              </a:rPr>
              <a:t>0</a:t>
            </a:r>
            <a:r>
              <a:rPr lang="en-US" sz="1600" baseline="-25000" dirty="0">
                <a:latin typeface="DaxOT Light" charset="0"/>
                <a:ea typeface="DaxOT Light" charset="0"/>
                <a:cs typeface="DaxOT Light" charset="0"/>
              </a:rPr>
              <a:t>3</a:t>
            </a:r>
          </a:p>
          <a:p>
            <a:r>
              <a:rPr lang="en-US" sz="1600" baseline="-25000" dirty="0">
                <a:latin typeface="DaxOT Light" charset="0"/>
                <a:ea typeface="DaxOT Light" charset="0"/>
                <a:cs typeface="DaxOT Light" charset="0"/>
              </a:rPr>
              <a:t>+ </a:t>
            </a:r>
          </a:p>
          <a:p>
            <a:r>
              <a:rPr lang="en-US" sz="1600" baseline="-25000" dirty="0">
                <a:latin typeface="DaxOT Light" charset="0"/>
                <a:ea typeface="DaxOT Light" charset="0"/>
                <a:cs typeface="DaxOT Light" charset="0"/>
              </a:rPr>
              <a:t>Anti-Pollution</a:t>
            </a:r>
          </a:p>
          <a:p>
            <a:r>
              <a:rPr lang="en-US" sz="1600" baseline="-25000" dirty="0">
                <a:latin typeface="DaxOT Light" charset="0"/>
                <a:ea typeface="DaxOT Light" charset="0"/>
                <a:cs typeface="DaxOT Light" charset="0"/>
              </a:rPr>
              <a:t>Ferment</a:t>
            </a:r>
          </a:p>
        </p:txBody>
      </p:sp>
      <p:sp>
        <p:nvSpPr>
          <p:cNvPr id="32" name="TextBox 31"/>
          <p:cNvSpPr txBox="1"/>
          <p:nvPr/>
        </p:nvSpPr>
        <p:spPr>
          <a:xfrm rot="16200000">
            <a:off x="4335571" y="7381763"/>
            <a:ext cx="2715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DaxOT Medium" charset="0"/>
                <a:ea typeface="DaxOT Medium" charset="0"/>
                <a:cs typeface="DaxOT Medium" charset="0"/>
              </a:rPr>
              <a:t>Антиоксидантная активность</a:t>
            </a:r>
            <a:endParaRPr lang="en-US" sz="1600" dirty="0">
              <a:latin typeface="DaxOT Medium" charset="0"/>
              <a:ea typeface="DaxOT Medium" charset="0"/>
              <a:cs typeface="DaxOT Medium" charset="0"/>
            </a:endParaRPr>
          </a:p>
          <a:p>
            <a:r>
              <a:rPr lang="ru-RU" sz="1600" dirty="0">
                <a:latin typeface="DaxOT Medium" charset="0"/>
                <a:ea typeface="DaxOT Medium" charset="0"/>
                <a:cs typeface="DaxOT Medium" charset="0"/>
              </a:rPr>
              <a:t>В сравнении с контролем </a:t>
            </a:r>
            <a:r>
              <a:rPr lang="en-US" sz="1600" dirty="0">
                <a:latin typeface="DaxOT Medium" charset="0"/>
                <a:ea typeface="DaxOT Medium" charset="0"/>
                <a:cs typeface="DaxOT Medium" charset="0"/>
              </a:rPr>
              <a:t>(%)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95252" y="8786396"/>
            <a:ext cx="798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DaxOT Light" charset="0"/>
                <a:ea typeface="DaxOT Light" charset="0"/>
                <a:cs typeface="DaxOT Light" charset="0"/>
              </a:rPr>
              <a:t>15 </a:t>
            </a:r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мин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flipH="1">
            <a:off x="8058659" y="8786718"/>
            <a:ext cx="11601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DaxOT Light" charset="0"/>
                <a:ea typeface="DaxOT Light" charset="0"/>
                <a:cs typeface="DaxOT Light" charset="0"/>
              </a:rPr>
              <a:t>24 </a:t>
            </a:r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часов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flipH="1">
            <a:off x="9556904" y="8816895"/>
            <a:ext cx="11601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DaxOT Light" charset="0"/>
                <a:ea typeface="DaxOT Light" charset="0"/>
                <a:cs typeface="DaxOT Light" charset="0"/>
              </a:rPr>
              <a:t>14 </a:t>
            </a:r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дней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470" y="7253288"/>
            <a:ext cx="2966810" cy="251852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41785" y="7637159"/>
            <a:ext cx="31963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Методика</a:t>
            </a:r>
            <a:r>
              <a:rPr lang="en-US" sz="2000" dirty="0">
                <a:latin typeface="DaxOT Light" charset="0"/>
                <a:ea typeface="DaxOT Light" charset="0"/>
                <a:cs typeface="DaxOT Light" charset="0"/>
              </a:rPr>
              <a:t>: BIOZOOM</a:t>
            </a:r>
          </a:p>
          <a:p>
            <a:pPr algn="l"/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Время экспозиции</a:t>
            </a:r>
            <a:r>
              <a:rPr lang="en-US" sz="2000" dirty="0">
                <a:latin typeface="DaxOT Light" charset="0"/>
                <a:ea typeface="DaxOT Light" charset="0"/>
                <a:cs typeface="DaxOT Light" charset="0"/>
              </a:rPr>
              <a:t>: 15</a:t>
            </a:r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 мин.</a:t>
            </a:r>
            <a:endParaRPr lang="en-US" sz="2000" dirty="0">
              <a:latin typeface="DaxOT Light" charset="0"/>
              <a:ea typeface="DaxOT Light" charset="0"/>
              <a:cs typeface="DaxOT Light" charset="0"/>
            </a:endParaRPr>
          </a:p>
          <a:p>
            <a:pPr algn="l"/>
            <a:r>
              <a:rPr lang="en-US" sz="2000" dirty="0">
                <a:latin typeface="DaxOT Medium" charset="0"/>
                <a:ea typeface="DaxOT Medium" charset="0"/>
                <a:cs typeface="DaxOT Medium" charset="0"/>
              </a:rPr>
              <a:t>n= 20 </a:t>
            </a:r>
            <a:r>
              <a:rPr lang="ru-RU" sz="2000" dirty="0">
                <a:latin typeface="DaxOT Medium" charset="0"/>
                <a:ea typeface="DaxOT Medium" charset="0"/>
                <a:cs typeface="DaxOT Medium" charset="0"/>
              </a:rPr>
              <a:t>испытуемых</a:t>
            </a:r>
            <a:endParaRPr lang="en-US" sz="20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73808" y="1474882"/>
            <a:ext cx="1656184" cy="276999"/>
          </a:xfrm>
          <a:prstGeom prst="rect">
            <a:avLst/>
          </a:prstGeom>
          <a:solidFill>
            <a:srgbClr val="BA9AC9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Прикладная </a:t>
            </a:r>
            <a:r>
              <a:rPr lang="ru-RU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Бионаука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0" y="6605588"/>
            <a:ext cx="3333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2800" i="1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In vivo </a:t>
            </a:r>
            <a:r>
              <a:rPr lang="ru-RU" sz="28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исследования</a:t>
            </a:r>
            <a:endParaRPr lang="en-US" sz="28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90481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525463" y="8837613"/>
            <a:ext cx="0" cy="915987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586160" y="9124950"/>
            <a:ext cx="195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BB9BCA"/>
                </a:solidFill>
                <a:latin typeface="DaxOT Light" charset="0"/>
                <a:ea typeface="DaxOT Light" charset="0"/>
                <a:cs typeface="DaxOT Light" charset="0"/>
              </a:rPr>
              <a:t>www.naturethic.es</a:t>
            </a:r>
            <a:endParaRPr lang="en-US" sz="1800" dirty="0">
              <a:solidFill>
                <a:srgbClr val="BB9BCA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0" y="7253288"/>
            <a:ext cx="3262313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6501556" y="1102767"/>
            <a:ext cx="5905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Anti-pollution ferment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9598744" y="1636440"/>
            <a:ext cx="3406056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414168" y="2140131"/>
            <a:ext cx="7967034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lnSpc>
                <a:spcPts val="2460"/>
              </a:lnSpc>
            </a:pPr>
            <a:r>
              <a:rPr lang="ru-RU" sz="2800" b="1" dirty="0">
                <a:solidFill>
                  <a:schemeClr val="tx1"/>
                </a:solidFill>
                <a:latin typeface="DaxOT ExtraBold" charset="0"/>
                <a:ea typeface="DaxOT ExtraBold" charset="0"/>
                <a:cs typeface="DaxOT ExtraBold" charset="0"/>
              </a:rPr>
              <a:t>Обезвреживает свободные радикалы </a:t>
            </a:r>
            <a:r>
              <a:rPr lang="en-US" sz="2800" b="1" dirty="0">
                <a:solidFill>
                  <a:schemeClr val="tx1"/>
                </a:solidFill>
                <a:latin typeface="DaxOT ExtraBold" charset="0"/>
                <a:ea typeface="DaxOT ExtraBold" charset="0"/>
                <a:cs typeface="DaxOT ExtraBold" charset="0"/>
              </a:rPr>
              <a:t>– </a:t>
            </a:r>
            <a:r>
              <a:rPr lang="ru-RU" sz="2800" b="1" dirty="0">
                <a:solidFill>
                  <a:schemeClr val="tx1"/>
                </a:solidFill>
                <a:latin typeface="DaxOT ExtraBold" charset="0"/>
                <a:ea typeface="DaxOT ExtraBold" charset="0"/>
                <a:cs typeface="DaxOT ExtraBold" charset="0"/>
              </a:rPr>
              <a:t>антиоксидантный эффект</a:t>
            </a:r>
            <a:r>
              <a:rPr lang="en-US" sz="2800" b="1" dirty="0">
                <a:solidFill>
                  <a:schemeClr val="tx1"/>
                </a:solidFill>
                <a:latin typeface="DaxOT ExtraBold" charset="0"/>
                <a:ea typeface="DaxOT ExtraBold" charset="0"/>
                <a:cs typeface="DaxOT ExtraBold" charset="0"/>
              </a:rPr>
              <a:t> </a:t>
            </a:r>
          </a:p>
          <a:p>
            <a:pPr algn="r" eaLnBrk="1" hangingPunct="1">
              <a:lnSpc>
                <a:spcPts val="2460"/>
              </a:lnSpc>
            </a:pPr>
            <a:endParaRPr lang="en-US" sz="2800" b="1" dirty="0">
              <a:solidFill>
                <a:schemeClr val="tx1"/>
              </a:solidFill>
              <a:latin typeface="DaxOT ExtraBold" charset="0"/>
              <a:ea typeface="DaxOT ExtraBold" charset="0"/>
              <a:cs typeface="DaxOT ExtraBold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91880" y="6460388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DaxOT Medium" charset="0"/>
                <a:ea typeface="DaxOT Medium" charset="0"/>
                <a:cs typeface="DaxOT Medium" charset="0"/>
              </a:rPr>
              <a:t>Anti-pollution</a:t>
            </a:r>
          </a:p>
          <a:p>
            <a:r>
              <a:rPr lang="en-US" sz="1600" dirty="0">
                <a:latin typeface="DaxOT Medium" charset="0"/>
                <a:ea typeface="DaxOT Medium" charset="0"/>
                <a:cs typeface="DaxOT Medium" charset="0"/>
              </a:rPr>
              <a:t>Ferment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4679832" y="4844518"/>
            <a:ext cx="3006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DaxOT Medium" charset="0"/>
                <a:ea typeface="DaxOT Medium" charset="0"/>
                <a:cs typeface="DaxOT Medium" charset="0"/>
              </a:rPr>
              <a:t>Антиоксидантная активность, </a:t>
            </a:r>
            <a:r>
              <a:rPr lang="en-US" sz="1600" dirty="0">
                <a:latin typeface="DaxOT Medium" charset="0"/>
                <a:ea typeface="DaxOT Medium" charset="0"/>
                <a:cs typeface="DaxOT Medium" charset="0"/>
              </a:rPr>
              <a:t> 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69480" y="3219294"/>
            <a:ext cx="1530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DaxOT Light" charset="0"/>
                <a:ea typeface="DaxOT Light" charset="0"/>
                <a:cs typeface="DaxOT Light" charset="0"/>
              </a:rPr>
              <a:t>* p&lt;0.05 vs </a:t>
            </a:r>
            <a:r>
              <a:rPr lang="ru-RU" sz="1200" dirty="0">
                <a:latin typeface="DaxOT Light" charset="0"/>
                <a:ea typeface="DaxOT Light" charset="0"/>
                <a:cs typeface="DaxOT Light" charset="0"/>
              </a:rPr>
              <a:t>контроль</a:t>
            </a:r>
            <a:endParaRPr lang="en-US" sz="12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7626282"/>
            <a:ext cx="3168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DaxOT Light" charset="0"/>
                <a:ea typeface="DaxOT Light" charset="0"/>
                <a:cs typeface="DaxOT Light" charset="0"/>
              </a:rPr>
              <a:t>* DPPH </a:t>
            </a:r>
            <a:r>
              <a:rPr lang="ru-RU" sz="1400" dirty="0">
                <a:latin typeface="DaxOT Light" charset="0"/>
                <a:ea typeface="DaxOT Light" charset="0"/>
                <a:cs typeface="DaxOT Light" charset="0"/>
              </a:rPr>
              <a:t>– это свободный радикал</a:t>
            </a:r>
            <a:endParaRPr lang="en-US" sz="1400" dirty="0">
              <a:latin typeface="DaxOT Light" charset="0"/>
              <a:ea typeface="DaxOT Light" charset="0"/>
              <a:cs typeface="DaxOT Light" charset="0"/>
            </a:endParaRPr>
          </a:p>
          <a:p>
            <a:pPr algn="l"/>
            <a:r>
              <a:rPr lang="es-ES" sz="1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2,2-</a:t>
            </a:r>
            <a:r>
              <a:rPr lang="ru-RU" sz="1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дифенил</a:t>
            </a:r>
            <a:r>
              <a:rPr lang="es-ES" sz="1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-2-</a:t>
            </a:r>
            <a:r>
              <a:rPr lang="ru-RU" sz="1400" dirty="0" err="1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пикрилгидразил</a:t>
            </a:r>
            <a:r>
              <a:rPr lang="ru-RU" sz="1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 гидрат</a:t>
            </a:r>
            <a:endParaRPr lang="es-ES" sz="1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4467" y="7325072"/>
            <a:ext cx="89506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Интенсивная выработка активных форм кислорода </a:t>
            </a:r>
            <a:r>
              <a:rPr lang="en-US" sz="2000" dirty="0">
                <a:latin typeface="DaxOT Light" charset="0"/>
                <a:ea typeface="DaxOT Light" charset="0"/>
                <a:cs typeface="DaxOT Light" charset="0"/>
              </a:rPr>
              <a:t>(</a:t>
            </a:r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АФК</a:t>
            </a:r>
            <a:r>
              <a:rPr lang="en-US" sz="2000" dirty="0">
                <a:latin typeface="DaxOT Light" charset="0"/>
                <a:ea typeface="DaxOT Light" charset="0"/>
                <a:cs typeface="DaxOT Light" charset="0"/>
              </a:rPr>
              <a:t>) </a:t>
            </a:r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нейтрализует антиоксидантную защиту, что приводит к окислительному стрессу.</a:t>
            </a:r>
            <a:r>
              <a:rPr lang="en-US" sz="2000" dirty="0">
                <a:latin typeface="DaxOT Light" charset="0"/>
                <a:ea typeface="DaxOT Light" charset="0"/>
                <a:cs typeface="DaxOT Light" charset="0"/>
              </a:rPr>
              <a:t> </a:t>
            </a:r>
          </a:p>
          <a:p>
            <a:pPr algn="r"/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АФК</a:t>
            </a:r>
            <a:r>
              <a:rPr lang="en-US" sz="2000" dirty="0">
                <a:latin typeface="DaxOT Light" charset="0"/>
                <a:ea typeface="DaxOT Light" charset="0"/>
                <a:cs typeface="DaxOT Light" charset="0"/>
              </a:rPr>
              <a:t> </a:t>
            </a:r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активируют ММП и разрушают коллаген и эластин в ВКМ</a:t>
            </a:r>
            <a:r>
              <a:rPr lang="en-US" sz="2000" dirty="0">
                <a:latin typeface="DaxOT Light" charset="0"/>
                <a:ea typeface="DaxOT Light" charset="0"/>
                <a:cs typeface="DaxOT Light" charset="0"/>
              </a:rPr>
              <a:t>.</a:t>
            </a:r>
          </a:p>
          <a:p>
            <a:pPr algn="r"/>
            <a:endParaRPr lang="en-US" sz="2000" dirty="0">
              <a:latin typeface="DaxOT Light" charset="0"/>
              <a:ea typeface="DaxOT Light" charset="0"/>
              <a:cs typeface="DaxOT Light" charset="0"/>
            </a:endParaRPr>
          </a:p>
          <a:p>
            <a:pPr algn="r"/>
            <a:r>
              <a:rPr lang="ru-RU" sz="2000" dirty="0">
                <a:latin typeface="DaxOT Medium" charset="0"/>
                <a:ea typeface="DaxOT Medium" charset="0"/>
                <a:cs typeface="DaxOT Medium" charset="0"/>
              </a:rPr>
              <a:t>Антиоксидантные свойства </a:t>
            </a:r>
            <a:r>
              <a:rPr lang="en-US" sz="2000" dirty="0">
                <a:latin typeface="DaxOT Medium" charset="0"/>
                <a:ea typeface="DaxOT Medium" charset="0"/>
                <a:cs typeface="DaxOT Medium" charset="0"/>
              </a:rPr>
              <a:t>Anti-pollution Ferment </a:t>
            </a:r>
            <a:r>
              <a:rPr lang="ru-RU" sz="2000" dirty="0">
                <a:latin typeface="DaxOT Medium" charset="0"/>
                <a:ea typeface="DaxOT Medium" charset="0"/>
                <a:cs typeface="DaxOT Medium" charset="0"/>
              </a:rPr>
              <a:t>помогают восстановлению эластичности и упругости.</a:t>
            </a:r>
            <a:endParaRPr lang="en-US" sz="20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43543" y="3263938"/>
            <a:ext cx="1617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DaxOT Medium" charset="0"/>
                <a:ea typeface="DaxOT Medium" charset="0"/>
                <a:cs typeface="DaxOT Medium" charset="0"/>
              </a:rPr>
              <a:t>Тест с </a:t>
            </a:r>
            <a:r>
              <a:rPr lang="en-US" sz="2000" dirty="0">
                <a:latin typeface="DaxOT Medium" charset="0"/>
                <a:ea typeface="DaxOT Medium" charset="0"/>
                <a:cs typeface="DaxOT Medium" charset="0"/>
              </a:rPr>
              <a:t>DPPH *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7870552" y="6028928"/>
            <a:ext cx="2736304" cy="220977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23107" y="5985527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DaxOT Light" charset="0"/>
                <a:ea typeface="DaxOT Light" charset="0"/>
                <a:cs typeface="DaxOT Light" charset="0"/>
              </a:rPr>
              <a:t>0.01%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77620" y="5978406"/>
            <a:ext cx="70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DaxOT Light" charset="0"/>
                <a:ea typeface="DaxOT Light" charset="0"/>
                <a:cs typeface="DaxOT Light" charset="0"/>
              </a:rPr>
              <a:t>0.05%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73808" y="1474882"/>
            <a:ext cx="1656184" cy="276999"/>
          </a:xfrm>
          <a:prstGeom prst="rect">
            <a:avLst/>
          </a:prstGeom>
          <a:solidFill>
            <a:srgbClr val="BA9AC9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Прикладная </a:t>
            </a:r>
            <a:r>
              <a:rPr lang="ru-RU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Бионаука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-225861" y="6641611"/>
            <a:ext cx="3600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2800" i="1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In vitro </a:t>
            </a:r>
            <a:r>
              <a:rPr lang="ru-RU" sz="28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исследования</a:t>
            </a:r>
            <a:endParaRPr lang="en-US" sz="28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8792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5494288" y="3219294"/>
            <a:ext cx="6861130" cy="3647437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25463" y="8837613"/>
            <a:ext cx="0" cy="915987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586160" y="9124950"/>
            <a:ext cx="195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BB9BCA"/>
                </a:solidFill>
                <a:latin typeface="DaxOT Light" charset="0"/>
                <a:ea typeface="DaxOT Light" charset="0"/>
                <a:cs typeface="DaxOT Light" charset="0"/>
              </a:rPr>
              <a:t>www.naturethic.es</a:t>
            </a:r>
            <a:endParaRPr lang="en-US" sz="1800" dirty="0">
              <a:solidFill>
                <a:srgbClr val="BB9BCA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0" y="7253288"/>
            <a:ext cx="3262313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6501556" y="1102767"/>
            <a:ext cx="5905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Anti-pollution ferment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9598744" y="1636440"/>
            <a:ext cx="3406056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388384" y="2152495"/>
            <a:ext cx="7967034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lnSpc>
                <a:spcPts val="2460"/>
              </a:lnSpc>
            </a:pPr>
            <a:r>
              <a:rPr lang="ru-RU" sz="2800" b="1" dirty="0">
                <a:solidFill>
                  <a:schemeClr val="tx1"/>
                </a:solidFill>
                <a:latin typeface="DaxOT ExtraBold" charset="0"/>
                <a:ea typeface="DaxOT ExtraBold" charset="0"/>
                <a:cs typeface="DaxOT ExtraBold" charset="0"/>
              </a:rPr>
              <a:t>Защищает липиды клеточной мембраны</a:t>
            </a:r>
            <a:endParaRPr lang="en-US" sz="2800" b="1" dirty="0">
              <a:solidFill>
                <a:schemeClr val="tx1"/>
              </a:solidFill>
              <a:latin typeface="DaxOT ExtraBold" charset="0"/>
              <a:ea typeface="DaxOT ExtraBold" charset="0"/>
              <a:cs typeface="DaxOT ExtraBold" charset="0"/>
            </a:endParaRPr>
          </a:p>
          <a:p>
            <a:pPr algn="r" eaLnBrk="1" hangingPunct="1">
              <a:lnSpc>
                <a:spcPts val="2460"/>
              </a:lnSpc>
            </a:pPr>
            <a:endParaRPr lang="en-US" sz="2800" b="1" dirty="0">
              <a:solidFill>
                <a:schemeClr val="tx1"/>
              </a:solidFill>
              <a:latin typeface="DaxOT ExtraBold" charset="0"/>
              <a:ea typeface="DaxOT ExtraBold" charset="0"/>
              <a:cs typeface="DaxOT ExtraBold" charset="0"/>
            </a:endParaRPr>
          </a:p>
          <a:p>
            <a:pPr algn="r" eaLnBrk="1" hangingPunct="1">
              <a:lnSpc>
                <a:spcPts val="2460"/>
              </a:lnSpc>
            </a:pPr>
            <a:endParaRPr lang="en-US" sz="2800" b="1" dirty="0">
              <a:solidFill>
                <a:schemeClr val="tx1"/>
              </a:solidFill>
              <a:latin typeface="DaxOT ExtraBold" charset="0"/>
              <a:ea typeface="DaxOT ExtraBold" charset="0"/>
              <a:cs typeface="DaxOT ExtraBold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21387" y="7124020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DaxOT Medium" charset="0"/>
                <a:ea typeface="DaxOT Medium" charset="0"/>
                <a:cs typeface="DaxOT Medium" charset="0"/>
              </a:rPr>
              <a:t>Anti-pollution</a:t>
            </a:r>
          </a:p>
          <a:p>
            <a:r>
              <a:rPr lang="en-US" sz="1600" dirty="0">
                <a:latin typeface="DaxOT Medium" charset="0"/>
                <a:ea typeface="DaxOT Medium" charset="0"/>
                <a:cs typeface="DaxOT Medium" charset="0"/>
              </a:rPr>
              <a:t>Ferment 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5318606" y="4869247"/>
            <a:ext cx="1618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DaxOT Medium" charset="0"/>
                <a:ea typeface="DaxOT Medium" charset="0"/>
                <a:cs typeface="DaxOT Medium" charset="0"/>
              </a:rPr>
              <a:t>Уровень </a:t>
            </a:r>
            <a:r>
              <a:rPr lang="en-US" sz="1600" dirty="0">
                <a:latin typeface="DaxOT Medium" charset="0"/>
                <a:ea typeface="DaxOT Medium" charset="0"/>
                <a:cs typeface="DaxOT Medium" charset="0"/>
              </a:rPr>
              <a:t>MDA</a:t>
            </a:r>
            <a:r>
              <a:rPr lang="ru-RU" sz="1600" dirty="0">
                <a:latin typeface="DaxOT Medium" charset="0"/>
                <a:ea typeface="DaxOT Medium" charset="0"/>
                <a:cs typeface="DaxOT Medium" charset="0"/>
              </a:rPr>
              <a:t>, </a:t>
            </a:r>
            <a:r>
              <a:rPr lang="en-US" sz="1600" dirty="0">
                <a:latin typeface="DaxOT Medium" charset="0"/>
                <a:ea typeface="DaxOT Medium" charset="0"/>
                <a:cs typeface="DaxOT Medium" charset="0"/>
              </a:rPr>
              <a:t>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469480" y="3219294"/>
            <a:ext cx="1530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DaxOT Light" charset="0"/>
                <a:ea typeface="DaxOT Light" charset="0"/>
                <a:cs typeface="DaxOT Light" charset="0"/>
              </a:rPr>
              <a:t>* p&lt;0.05 vs </a:t>
            </a:r>
            <a:r>
              <a:rPr lang="ru-RU" sz="1200" dirty="0">
                <a:latin typeface="DaxOT Light" charset="0"/>
                <a:ea typeface="DaxOT Light" charset="0"/>
                <a:cs typeface="DaxOT Light" charset="0"/>
              </a:rPr>
              <a:t>контроль</a:t>
            </a:r>
            <a:endParaRPr lang="en-US" sz="12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74590" y="7951384"/>
            <a:ext cx="9166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Результаты данного теста говорят о способности </a:t>
            </a:r>
            <a:r>
              <a:rPr lang="en-US" sz="2000" dirty="0">
                <a:latin typeface="DaxOT Medium" charset="0"/>
                <a:ea typeface="DaxOT Medium" charset="0"/>
                <a:cs typeface="DaxOT Medium" charset="0"/>
              </a:rPr>
              <a:t>Anti-pollution Ferment </a:t>
            </a:r>
            <a:r>
              <a:rPr lang="ru-RU" sz="2000" dirty="0">
                <a:latin typeface="DaxOT Medium" charset="0"/>
                <a:ea typeface="DaxOT Medium" charset="0"/>
                <a:cs typeface="DaxOT Medium" charset="0"/>
              </a:rPr>
              <a:t>выводить свободные радикалы, в частности снижать уровень </a:t>
            </a:r>
            <a:r>
              <a:rPr lang="en-US" sz="2000" dirty="0">
                <a:latin typeface="DaxOT Light" charset="0"/>
                <a:ea typeface="DaxOT Light" charset="0"/>
                <a:cs typeface="DaxOT Light" charset="0"/>
              </a:rPr>
              <a:t>MDA </a:t>
            </a:r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после воздействия </a:t>
            </a:r>
            <a:r>
              <a:rPr lang="en-US" sz="2000" dirty="0">
                <a:latin typeface="DaxOT Light" charset="0"/>
                <a:ea typeface="DaxOT Light" charset="0"/>
                <a:cs typeface="DaxOT Light" charset="0"/>
              </a:rPr>
              <a:t>H</a:t>
            </a:r>
            <a:r>
              <a:rPr lang="en-US" sz="2000" baseline="-25000" dirty="0">
                <a:latin typeface="DaxOT Light" charset="0"/>
                <a:ea typeface="DaxOT Light" charset="0"/>
                <a:cs typeface="DaxOT Light" charset="0"/>
              </a:rPr>
              <a:t>2</a:t>
            </a:r>
            <a:r>
              <a:rPr lang="en-US" sz="2000" dirty="0">
                <a:latin typeface="DaxOT Light" charset="0"/>
                <a:ea typeface="DaxOT Light" charset="0"/>
                <a:cs typeface="DaxOT Light" charset="0"/>
              </a:rPr>
              <a:t>O</a:t>
            </a:r>
            <a:r>
              <a:rPr lang="en-US" sz="2000" baseline="-25000" dirty="0">
                <a:latin typeface="DaxOT Light" charset="0"/>
                <a:ea typeface="DaxOT Light" charset="0"/>
                <a:cs typeface="DaxOT Light" charset="0"/>
              </a:rPr>
              <a:t>2</a:t>
            </a:r>
            <a:r>
              <a:rPr lang="en-US" sz="2000" dirty="0">
                <a:latin typeface="DaxOT Light" charset="0"/>
                <a:ea typeface="DaxOT Light" charset="0"/>
                <a:cs typeface="DaxOT Light" charset="0"/>
              </a:rPr>
              <a:t>, </a:t>
            </a:r>
          </a:p>
          <a:p>
            <a:pPr algn="r"/>
            <a:r>
              <a:rPr lang="ru-RU" sz="2000" dirty="0">
                <a:latin typeface="DaxOT Medium" charset="0"/>
                <a:ea typeface="DaxOT Medium" charset="0"/>
                <a:cs typeface="DaxOT Medium" charset="0"/>
              </a:rPr>
              <a:t>и защищать липиды клеточной мембраны от перекисного окисления.</a:t>
            </a:r>
            <a:endParaRPr lang="en-US" sz="20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063" y="3598968"/>
            <a:ext cx="5771254" cy="345486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150472" y="6604992"/>
            <a:ext cx="553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DaxOT Light" charset="0"/>
                <a:ea typeface="DaxOT Light" charset="0"/>
                <a:cs typeface="DaxOT Light" charset="0"/>
              </a:rPr>
              <a:t>H</a:t>
            </a:r>
            <a:r>
              <a:rPr lang="en-US" sz="1600" baseline="-25000" dirty="0">
                <a:latin typeface="DaxOT Light" charset="0"/>
                <a:ea typeface="DaxOT Light" charset="0"/>
                <a:cs typeface="DaxOT Light" charset="0"/>
              </a:rPr>
              <a:t>2</a:t>
            </a:r>
            <a:r>
              <a:rPr lang="en-US" sz="1600" dirty="0">
                <a:latin typeface="DaxOT Light" charset="0"/>
                <a:ea typeface="DaxOT Light" charset="0"/>
                <a:cs typeface="DaxOT Light" charset="0"/>
              </a:rPr>
              <a:t>O</a:t>
            </a:r>
            <a:r>
              <a:rPr lang="en-US" sz="1600" baseline="-25000" dirty="0">
                <a:latin typeface="DaxOT Light" charset="0"/>
                <a:ea typeface="DaxOT Light" charset="0"/>
                <a:cs typeface="DaxOT Light" charset="0"/>
              </a:rPr>
              <a:t>2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7600225" y="6661837"/>
            <a:ext cx="3991776" cy="231187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77766" y="6596600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DaxOT Light" charset="0"/>
                <a:ea typeface="DaxOT Light" charset="0"/>
                <a:cs typeface="DaxOT Light" charset="0"/>
              </a:rPr>
              <a:t>0.01%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87266" y="6583314"/>
            <a:ext cx="708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DaxOT Light" charset="0"/>
                <a:ea typeface="DaxOT Light" charset="0"/>
                <a:cs typeface="DaxOT Light" charset="0"/>
              </a:rPr>
              <a:t>0.02%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890867" y="6582938"/>
            <a:ext cx="705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DaxOT Light" charset="0"/>
                <a:ea typeface="DaxOT Light" charset="0"/>
                <a:cs typeface="DaxOT Light" charset="0"/>
              </a:rPr>
              <a:t>0.05%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891262" y="6577678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DaxOT Light" charset="0"/>
                <a:ea typeface="DaxOT Light" charset="0"/>
                <a:cs typeface="DaxOT Light" charset="0"/>
              </a:rPr>
              <a:t>0.10%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73808" y="1474882"/>
            <a:ext cx="1656184" cy="276999"/>
          </a:xfrm>
          <a:prstGeom prst="rect">
            <a:avLst/>
          </a:prstGeom>
          <a:solidFill>
            <a:srgbClr val="BA9AC9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Прикладная </a:t>
            </a:r>
            <a:r>
              <a:rPr lang="ru-RU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Бионаука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-225861" y="6641611"/>
            <a:ext cx="3600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2800" i="1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In vitro </a:t>
            </a:r>
            <a:r>
              <a:rPr lang="ru-RU" sz="28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исследования</a:t>
            </a:r>
            <a:endParaRPr lang="en-US" sz="28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59974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80" y="0"/>
            <a:ext cx="13004800" cy="97536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525463" y="8837613"/>
            <a:ext cx="0" cy="915987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586160" y="9124950"/>
            <a:ext cx="195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BB9BCA"/>
                </a:solidFill>
                <a:latin typeface="DaxOT Light" charset="0"/>
                <a:ea typeface="DaxOT Light" charset="0"/>
                <a:cs typeface="DaxOT Light" charset="0"/>
              </a:rPr>
              <a:t>www.naturethic.es</a:t>
            </a:r>
            <a:endParaRPr lang="en-US" sz="1800" dirty="0">
              <a:solidFill>
                <a:srgbClr val="BB9BCA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0" y="7253288"/>
            <a:ext cx="3262313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6501556" y="1102767"/>
            <a:ext cx="5905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Anti-pollution ferment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9598744" y="1636440"/>
            <a:ext cx="3384376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388384" y="2152495"/>
            <a:ext cx="7967034" cy="42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lnSpc>
                <a:spcPts val="2460"/>
              </a:lnSpc>
            </a:pPr>
            <a:r>
              <a:rPr lang="ru-RU" sz="2800" b="1" dirty="0">
                <a:solidFill>
                  <a:schemeClr val="tx1"/>
                </a:solidFill>
                <a:latin typeface="DaxOT ExtraBold" charset="0"/>
                <a:ea typeface="DaxOT ExtraBold" charset="0"/>
                <a:cs typeface="DaxOT ExtraBold" charset="0"/>
              </a:rPr>
              <a:t>Защищает от АФК, образованных УФ-В</a:t>
            </a:r>
            <a:endParaRPr lang="en-US" sz="2800" b="1" dirty="0">
              <a:solidFill>
                <a:schemeClr val="tx1"/>
              </a:solidFill>
              <a:latin typeface="DaxOT ExtraBold" charset="0"/>
              <a:ea typeface="DaxOT ExtraBold" charset="0"/>
              <a:cs typeface="DaxOT ExtraBold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61545" y="3014992"/>
            <a:ext cx="2658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DaxOT Light" charset="0"/>
                <a:ea typeface="DaxOT Light" charset="0"/>
                <a:cs typeface="DaxOT Light" charset="0"/>
              </a:rPr>
              <a:t> </a:t>
            </a:r>
            <a:r>
              <a:rPr lang="uk-UA" sz="1200" dirty="0">
                <a:latin typeface="DaxOT Light" charset="0"/>
                <a:ea typeface="DaxOT Light" charset="0"/>
                <a:cs typeface="DaxOT Light" charset="0"/>
              </a:rPr>
              <a:t>#</a:t>
            </a:r>
            <a:r>
              <a:rPr lang="es-ES" sz="1200" dirty="0">
                <a:latin typeface="DaxOT Light" charset="0"/>
                <a:ea typeface="DaxOT Light" charset="0"/>
                <a:cs typeface="DaxOT Light" charset="0"/>
              </a:rPr>
              <a:t> p&lt;0.05 vs </a:t>
            </a:r>
            <a:r>
              <a:rPr lang="ru-RU" sz="1200" dirty="0">
                <a:latin typeface="DaxOT Light" charset="0"/>
                <a:ea typeface="DaxOT Light" charset="0"/>
                <a:cs typeface="DaxOT Light" charset="0"/>
              </a:rPr>
              <a:t>контроль</a:t>
            </a:r>
            <a:r>
              <a:rPr lang="es-ES" sz="1200" dirty="0">
                <a:latin typeface="DaxOT Light" charset="0"/>
                <a:ea typeface="DaxOT Light" charset="0"/>
                <a:cs typeface="DaxOT Light" charset="0"/>
              </a:rPr>
              <a:t> </a:t>
            </a:r>
            <a:r>
              <a:rPr lang="en-US" sz="1200" dirty="0">
                <a:latin typeface="DaxOT Light" charset="0"/>
                <a:ea typeface="DaxOT Light" charset="0"/>
                <a:cs typeface="DaxOT Light" charset="0"/>
              </a:rPr>
              <a:t>* p&lt;0.05 vs </a:t>
            </a:r>
            <a:r>
              <a:rPr lang="ru-RU" sz="1200" dirty="0">
                <a:latin typeface="DaxOT Light" charset="0"/>
                <a:ea typeface="DaxOT Light" charset="0"/>
                <a:cs typeface="DaxOT Light" charset="0"/>
              </a:rPr>
              <a:t>УФ-В</a:t>
            </a:r>
            <a:endParaRPr lang="en-US" sz="12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62314" y="7580068"/>
            <a:ext cx="93823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УФ-В проникает в поверхностные слои кожи</a:t>
            </a:r>
            <a:r>
              <a:rPr lang="en-US" sz="2000" dirty="0">
                <a:latin typeface="DaxOT Light" charset="0"/>
                <a:ea typeface="DaxOT Light" charset="0"/>
                <a:cs typeface="DaxOT Light" charset="0"/>
              </a:rPr>
              <a:t>, </a:t>
            </a:r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достигая базального слоя эпидермиса</a:t>
            </a:r>
            <a:r>
              <a:rPr lang="en-US" sz="2000" dirty="0">
                <a:latin typeface="DaxOT Light" charset="0"/>
                <a:ea typeface="DaxOT Light" charset="0"/>
                <a:cs typeface="DaxOT Light" charset="0"/>
              </a:rPr>
              <a:t>, </a:t>
            </a:r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где приводит к образованию реактивных форм кислорода и азота </a:t>
            </a:r>
            <a:r>
              <a:rPr lang="en-US" sz="2000" dirty="0">
                <a:latin typeface="DaxOT Light" charset="0"/>
                <a:ea typeface="DaxOT Light" charset="0"/>
                <a:cs typeface="DaxOT Light" charset="0"/>
              </a:rPr>
              <a:t>(</a:t>
            </a:r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АФК и АФА</a:t>
            </a:r>
            <a:r>
              <a:rPr lang="en-US" sz="2000" dirty="0">
                <a:latin typeface="DaxOT Light" charset="0"/>
                <a:ea typeface="DaxOT Light" charset="0"/>
                <a:cs typeface="DaxOT Light" charset="0"/>
              </a:rPr>
              <a:t>), </a:t>
            </a:r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вызывающие воспаление, солнечные ожоги, ускоренное старение кожи.</a:t>
            </a:r>
            <a:r>
              <a:rPr lang="en-US" sz="2000" dirty="0">
                <a:latin typeface="DaxOT Light" charset="0"/>
                <a:ea typeface="DaxOT Light" charset="0"/>
                <a:cs typeface="DaxOT Light" charset="0"/>
              </a:rPr>
              <a:t>  </a:t>
            </a:r>
          </a:p>
          <a:p>
            <a:pPr algn="r"/>
            <a:r>
              <a:rPr lang="ru-RU" sz="2000" dirty="0">
                <a:latin typeface="DaxOT Medium" charset="0"/>
                <a:ea typeface="DaxOT Medium" charset="0"/>
                <a:cs typeface="DaxOT Medium" charset="0"/>
              </a:rPr>
              <a:t>Этот тест показывает, что </a:t>
            </a:r>
            <a:r>
              <a:rPr lang="en-US" sz="2000" dirty="0">
                <a:latin typeface="DaxOT Medium" charset="0"/>
                <a:ea typeface="DaxOT Medium" charset="0"/>
                <a:cs typeface="DaxOT Medium" charset="0"/>
              </a:rPr>
              <a:t>Anti-pollution </a:t>
            </a:r>
            <a:r>
              <a:rPr lang="ru-RU" sz="2000" dirty="0">
                <a:latin typeface="DaxOT Medium" charset="0"/>
                <a:ea typeface="DaxOT Medium" charset="0"/>
                <a:cs typeface="DaxOT Medium" charset="0"/>
              </a:rPr>
              <a:t>способен защищать клетки от УФ-В</a:t>
            </a:r>
            <a:r>
              <a:rPr lang="en-US" sz="2000" dirty="0">
                <a:latin typeface="DaxOT Medium" charset="0"/>
                <a:ea typeface="DaxOT Medium" charset="0"/>
                <a:cs typeface="DaxOT Medium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4181" y="6655393"/>
            <a:ext cx="1005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Контроль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37312" y="6960900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DaxOT Medium" charset="0"/>
                <a:ea typeface="DaxOT Medium" charset="0"/>
                <a:cs typeface="DaxOT Medium" charset="0"/>
              </a:rPr>
              <a:t>Anti-pollution</a:t>
            </a:r>
          </a:p>
          <a:p>
            <a:r>
              <a:rPr lang="en-US" sz="1600" dirty="0">
                <a:latin typeface="DaxOT Medium" charset="0"/>
                <a:ea typeface="DaxOT Medium" charset="0"/>
                <a:cs typeface="DaxOT Medium" charset="0"/>
              </a:rPr>
              <a:t>Ferment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38067" y="3396549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DaxOT Medium" charset="0"/>
                <a:ea typeface="DaxOT Medium" charset="0"/>
                <a:cs typeface="DaxOT Medium" charset="0"/>
              </a:rPr>
              <a:t>100</a:t>
            </a:r>
            <a:endParaRPr lang="en-US" sz="16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15128" y="4822720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DaxOT Medium" charset="0"/>
                <a:ea typeface="DaxOT Medium" charset="0"/>
                <a:cs typeface="DaxOT Medium" charset="0"/>
              </a:rPr>
              <a:t>50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227724" y="3408188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DaxOT Medium" charset="0"/>
                <a:ea typeface="DaxOT Medium" charset="0"/>
                <a:cs typeface="DaxOT Medium" charset="0"/>
              </a:rPr>
              <a:t>100</a:t>
            </a:r>
            <a:endParaRPr lang="en-US" sz="16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62640" y="3421412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DaxOT Medium" charset="0"/>
                <a:ea typeface="DaxOT Medium" charset="0"/>
                <a:cs typeface="DaxOT Medium" charset="0"/>
              </a:rPr>
              <a:t>100</a:t>
            </a:r>
            <a:endParaRPr lang="en-US" sz="16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831865" y="4842205"/>
            <a:ext cx="1504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Без облучения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831865" y="5184317"/>
            <a:ext cx="2156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После облучения УФ-В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4203148" y="4991996"/>
            <a:ext cx="2059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DaxOT Medium" charset="0"/>
                <a:ea typeface="DaxOT Medium" charset="0"/>
                <a:cs typeface="DaxOT Medium" charset="0"/>
              </a:rPr>
              <a:t>Живучесть клеток </a:t>
            </a:r>
            <a:r>
              <a:rPr lang="en-US" sz="1600" dirty="0">
                <a:latin typeface="DaxOT Medium" charset="0"/>
                <a:ea typeface="DaxOT Medium" charset="0"/>
                <a:cs typeface="DaxOT Medium" charset="0"/>
              </a:rPr>
              <a:t>(%)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7729088" y="6667032"/>
            <a:ext cx="3991776" cy="231187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911266" y="6622346"/>
            <a:ext cx="70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DaxOT Light" charset="0"/>
                <a:ea typeface="DaxOT Light" charset="0"/>
                <a:cs typeface="DaxOT Light" charset="0"/>
              </a:rPr>
              <a:t>0.05%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73808" y="1474882"/>
            <a:ext cx="1656184" cy="276999"/>
          </a:xfrm>
          <a:prstGeom prst="rect">
            <a:avLst/>
          </a:prstGeom>
          <a:solidFill>
            <a:srgbClr val="BA9AC9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Прикладная </a:t>
            </a:r>
            <a:r>
              <a:rPr lang="ru-RU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Бионаука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-225861" y="6641611"/>
            <a:ext cx="3600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2800" i="1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In vitro </a:t>
            </a:r>
            <a:r>
              <a:rPr lang="ru-RU" sz="28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исследования</a:t>
            </a:r>
            <a:endParaRPr lang="en-US" sz="28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73091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525463" y="8837613"/>
            <a:ext cx="0" cy="915987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586160" y="9124950"/>
            <a:ext cx="195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BB9BCA"/>
                </a:solidFill>
                <a:latin typeface="DaxOT Light" charset="0"/>
                <a:ea typeface="DaxOT Light" charset="0"/>
                <a:cs typeface="DaxOT Light" charset="0"/>
              </a:rPr>
              <a:t>www.naturethic.es</a:t>
            </a:r>
            <a:endParaRPr lang="en-US" sz="1800" dirty="0">
              <a:solidFill>
                <a:srgbClr val="BB9BCA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0" y="7253288"/>
            <a:ext cx="3262313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6501556" y="1102767"/>
            <a:ext cx="5905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Anti-pollution ferment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9598744" y="1636440"/>
            <a:ext cx="3406056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388384" y="2152495"/>
            <a:ext cx="7967034" cy="42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lnSpc>
                <a:spcPts val="2460"/>
              </a:lnSpc>
            </a:pPr>
            <a:r>
              <a:rPr lang="ru-RU" sz="2800" b="1" dirty="0">
                <a:solidFill>
                  <a:schemeClr val="tx1"/>
                </a:solidFill>
                <a:latin typeface="DaxOT ExtraBold" charset="0"/>
                <a:ea typeface="DaxOT ExtraBold" charset="0"/>
                <a:cs typeface="DaxOT ExtraBold" charset="0"/>
              </a:rPr>
              <a:t>Противовоспалительный эффект</a:t>
            </a:r>
            <a:endParaRPr lang="en-US" sz="2800" b="1" dirty="0">
              <a:solidFill>
                <a:schemeClr val="tx1"/>
              </a:solidFill>
              <a:latin typeface="DaxOT ExtraBold" charset="0"/>
              <a:ea typeface="DaxOT ExtraBold" charset="0"/>
              <a:cs typeface="DaxOT ExtraBold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85025" y="6884313"/>
            <a:ext cx="2374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DaxOT Medium" charset="0"/>
                <a:ea typeface="DaxOT Medium" charset="0"/>
                <a:cs typeface="DaxOT Medium" charset="0"/>
              </a:rPr>
              <a:t>Anti-pollution</a:t>
            </a:r>
          </a:p>
          <a:p>
            <a:r>
              <a:rPr lang="en-US" sz="1600" dirty="0">
                <a:latin typeface="DaxOT Medium" charset="0"/>
                <a:ea typeface="DaxOT Medium" charset="0"/>
                <a:cs typeface="DaxOT Medium" charset="0"/>
              </a:rPr>
              <a:t>Ferment + 10</a:t>
            </a:r>
            <a:r>
              <a:rPr lang="ru-RU" sz="1600" dirty="0">
                <a:latin typeface="DaxOT Medium" charset="0"/>
                <a:ea typeface="DaxOT Medium" charset="0"/>
                <a:cs typeface="DaxOT Medium" charset="0"/>
              </a:rPr>
              <a:t> </a:t>
            </a:r>
            <a:r>
              <a:rPr lang="ru-RU" sz="1600" dirty="0" err="1">
                <a:latin typeface="DaxOT Light" charset="0"/>
                <a:ea typeface="DaxOT Light" charset="0"/>
                <a:cs typeface="DaxOT Light" charset="0"/>
              </a:rPr>
              <a:t>нг</a:t>
            </a:r>
            <a:r>
              <a:rPr lang="en-US" sz="1600" dirty="0">
                <a:latin typeface="DaxOT Light" charset="0"/>
                <a:ea typeface="DaxOT Light" charset="0"/>
                <a:cs typeface="DaxOT Light" charset="0"/>
              </a:rPr>
              <a:t>/</a:t>
            </a:r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мл</a:t>
            </a:r>
            <a:r>
              <a:rPr lang="en-US" sz="1600" dirty="0">
                <a:latin typeface="DaxOT Light" charset="0"/>
                <a:ea typeface="DaxOT Light" charset="0"/>
                <a:cs typeface="DaxOT Light" charset="0"/>
              </a:rPr>
              <a:t> </a:t>
            </a:r>
            <a:r>
              <a:rPr lang="en-US" sz="1600" dirty="0" err="1">
                <a:latin typeface="DaxOT Medium" charset="0"/>
                <a:ea typeface="DaxOT Medium" charset="0"/>
                <a:cs typeface="DaxOT Medium" charset="0"/>
              </a:rPr>
              <a:t>TNFa</a:t>
            </a:r>
            <a:endParaRPr lang="en-US" sz="16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4731496" y="5217528"/>
            <a:ext cx="2195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DaxOT Medium" charset="0"/>
                <a:ea typeface="DaxOT Medium" charset="0"/>
                <a:cs typeface="DaxOT Medium" charset="0"/>
              </a:rPr>
              <a:t>Выработка </a:t>
            </a:r>
            <a:r>
              <a:rPr lang="en-US" sz="1600" dirty="0">
                <a:latin typeface="DaxOT Medium" charset="0"/>
                <a:ea typeface="DaxOT Medium" charset="0"/>
                <a:cs typeface="DaxOT Medium" charset="0"/>
              </a:rPr>
              <a:t>IL-6 (</a:t>
            </a:r>
            <a:r>
              <a:rPr lang="ru-RU" sz="1600" dirty="0" err="1">
                <a:latin typeface="DaxOT Medium" charset="0"/>
                <a:ea typeface="DaxOT Medium" charset="0"/>
                <a:cs typeface="DaxOT Medium" charset="0"/>
              </a:rPr>
              <a:t>нг</a:t>
            </a:r>
            <a:r>
              <a:rPr lang="en-US" sz="1600" dirty="0">
                <a:latin typeface="DaxOT Medium" charset="0"/>
                <a:ea typeface="DaxOT Medium" charset="0"/>
                <a:cs typeface="DaxOT Medium" charset="0"/>
              </a:rPr>
              <a:t>/</a:t>
            </a:r>
            <a:r>
              <a:rPr lang="ru-RU" sz="1600" dirty="0">
                <a:latin typeface="DaxOT Medium" charset="0"/>
                <a:ea typeface="DaxOT Medium" charset="0"/>
                <a:cs typeface="DaxOT Medium" charset="0"/>
              </a:rPr>
              <a:t>мл</a:t>
            </a:r>
            <a:r>
              <a:rPr lang="en-US" sz="1600" dirty="0">
                <a:latin typeface="DaxOT Medium" charset="0"/>
                <a:ea typeface="DaxOT Medium" charset="0"/>
                <a:cs typeface="DaxOT Medium" charset="0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52045" y="3839701"/>
            <a:ext cx="2658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DaxOT Light" charset="0"/>
                <a:ea typeface="DaxOT Light" charset="0"/>
                <a:cs typeface="DaxOT Light" charset="0"/>
              </a:rPr>
              <a:t> </a:t>
            </a:r>
            <a:r>
              <a:rPr lang="uk-UA" sz="1200" dirty="0">
                <a:latin typeface="DaxOT Light" charset="0"/>
                <a:ea typeface="DaxOT Light" charset="0"/>
                <a:cs typeface="DaxOT Light" charset="0"/>
              </a:rPr>
              <a:t>#</a:t>
            </a:r>
            <a:r>
              <a:rPr lang="es-ES" sz="1200" dirty="0">
                <a:latin typeface="DaxOT Light" charset="0"/>
                <a:ea typeface="DaxOT Light" charset="0"/>
                <a:cs typeface="DaxOT Light" charset="0"/>
              </a:rPr>
              <a:t> p&lt;0.05 vs </a:t>
            </a:r>
            <a:r>
              <a:rPr lang="ru-RU" sz="1200" dirty="0">
                <a:latin typeface="DaxOT Light" charset="0"/>
                <a:ea typeface="DaxOT Light" charset="0"/>
                <a:cs typeface="DaxOT Light" charset="0"/>
              </a:rPr>
              <a:t>контроль</a:t>
            </a:r>
            <a:r>
              <a:rPr lang="es-ES" sz="1200" dirty="0">
                <a:latin typeface="DaxOT Light" charset="0"/>
                <a:ea typeface="DaxOT Light" charset="0"/>
                <a:cs typeface="DaxOT Light" charset="0"/>
              </a:rPr>
              <a:t> </a:t>
            </a:r>
            <a:r>
              <a:rPr lang="en-US" sz="1200" dirty="0">
                <a:latin typeface="DaxOT Light" charset="0"/>
                <a:ea typeface="DaxOT Light" charset="0"/>
                <a:cs typeface="DaxOT Light" charset="0"/>
              </a:rPr>
              <a:t>* p&lt;0.05 vs </a:t>
            </a:r>
            <a:r>
              <a:rPr lang="en-US" sz="1200" dirty="0" err="1">
                <a:latin typeface="DaxOT Light" charset="0"/>
                <a:ea typeface="DaxOT Light" charset="0"/>
                <a:cs typeface="DaxOT Light" charset="0"/>
              </a:rPr>
              <a:t>TNFa</a:t>
            </a:r>
            <a:endParaRPr lang="en-US" sz="12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74590" y="7647776"/>
            <a:ext cx="92701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Чрезмерный контакт с загрязнениями может запустить воспалительные процессы.</a:t>
            </a:r>
            <a:endParaRPr lang="en-US" sz="2000" dirty="0">
              <a:latin typeface="DaxOT Light" charset="0"/>
              <a:ea typeface="DaxOT Light" charset="0"/>
              <a:cs typeface="DaxOT Light" charset="0"/>
            </a:endParaRPr>
          </a:p>
          <a:p>
            <a:pPr algn="r"/>
            <a:r>
              <a:rPr lang="en-US" sz="2000" dirty="0">
                <a:latin typeface="DaxOT Light" charset="0"/>
                <a:ea typeface="DaxOT Light" charset="0"/>
                <a:cs typeface="DaxOT Light" charset="0"/>
              </a:rPr>
              <a:t> </a:t>
            </a:r>
            <a:r>
              <a:rPr lang="en-US" sz="2000" u="sng" dirty="0">
                <a:latin typeface="DaxOT Light" charset="0"/>
                <a:ea typeface="DaxOT Light" charset="0"/>
                <a:cs typeface="DaxOT Light" charset="0"/>
              </a:rPr>
              <a:t>IL-6 </a:t>
            </a:r>
            <a:r>
              <a:rPr lang="ru-RU" sz="2000" u="sng" dirty="0">
                <a:latin typeface="DaxOT Light" charset="0"/>
                <a:ea typeface="DaxOT Light" charset="0"/>
                <a:cs typeface="DaxOT Light" charset="0"/>
              </a:rPr>
              <a:t>вовлечен в разнообразные процессы преждевременного старения кожи</a:t>
            </a:r>
            <a:r>
              <a:rPr lang="en-US" sz="2000" dirty="0">
                <a:latin typeface="DaxOT Light" charset="0"/>
                <a:ea typeface="DaxOT Light" charset="0"/>
                <a:cs typeface="DaxOT Light" charset="0"/>
              </a:rPr>
              <a:t> </a:t>
            </a:r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и вызывает воспалительные процессы</a:t>
            </a:r>
            <a:r>
              <a:rPr lang="en-US" sz="2000" dirty="0">
                <a:latin typeface="DaxOT Light" charset="0"/>
                <a:ea typeface="DaxOT Light" charset="0"/>
                <a:cs typeface="DaxOT Light" charset="0"/>
              </a:rPr>
              <a:t>. </a:t>
            </a:r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По результатам данного исследования видно, что </a:t>
            </a:r>
            <a:r>
              <a:rPr lang="en-US" sz="2000" dirty="0">
                <a:latin typeface="DaxOT Medium" charset="0"/>
                <a:ea typeface="DaxOT Medium" charset="0"/>
                <a:cs typeface="DaxOT Medium" charset="0"/>
              </a:rPr>
              <a:t>Anti-pollution Ferment</a:t>
            </a:r>
            <a:r>
              <a:rPr lang="ru-RU" sz="2000" dirty="0">
                <a:latin typeface="DaxOT Medium" charset="0"/>
                <a:ea typeface="DaxOT Medium" charset="0"/>
                <a:cs typeface="DaxOT Medium" charset="0"/>
              </a:rPr>
              <a:t> </a:t>
            </a:r>
            <a:r>
              <a:rPr lang="en-US" sz="2000" dirty="0">
                <a:latin typeface="DaxOT Medium" charset="0"/>
                <a:ea typeface="DaxOT Medium" charset="0"/>
                <a:cs typeface="DaxOT Medium" charset="0"/>
              </a:rPr>
              <a:t> </a:t>
            </a:r>
            <a:r>
              <a:rPr lang="ru-RU" sz="2000" dirty="0">
                <a:latin typeface="DaxOT Medium" charset="0"/>
                <a:ea typeface="DaxOT Medium" charset="0"/>
                <a:cs typeface="DaxOT Medium" charset="0"/>
              </a:rPr>
              <a:t>помогает бороться с воспалительными процессами</a:t>
            </a:r>
            <a:r>
              <a:rPr lang="en-US" sz="2000" dirty="0">
                <a:latin typeface="DaxOT Medium" charset="0"/>
                <a:ea typeface="DaxOT Medium" charset="0"/>
                <a:cs typeface="DaxOT Medium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43776" y="6540679"/>
            <a:ext cx="1005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Контроль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02192" y="6528177"/>
            <a:ext cx="1453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DaxOT Light" charset="0"/>
                <a:ea typeface="DaxOT Light" charset="0"/>
                <a:cs typeface="DaxOT Light" charset="0"/>
              </a:rPr>
              <a:t>10 </a:t>
            </a:r>
            <a:r>
              <a:rPr lang="ru-RU" sz="1600" dirty="0" err="1">
                <a:latin typeface="DaxOT Light" charset="0"/>
                <a:ea typeface="DaxOT Light" charset="0"/>
                <a:cs typeface="DaxOT Light" charset="0"/>
              </a:rPr>
              <a:t>нг</a:t>
            </a:r>
            <a:r>
              <a:rPr lang="en-US" sz="1600" dirty="0">
                <a:latin typeface="DaxOT Light" charset="0"/>
                <a:ea typeface="DaxOT Light" charset="0"/>
                <a:cs typeface="DaxOT Light" charset="0"/>
              </a:rPr>
              <a:t>/</a:t>
            </a:r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мл</a:t>
            </a:r>
            <a:r>
              <a:rPr lang="en-US" sz="1600" dirty="0">
                <a:latin typeface="DaxOT Light" charset="0"/>
                <a:ea typeface="DaxOT Light" charset="0"/>
                <a:cs typeface="DaxOT Light" charset="0"/>
              </a:rPr>
              <a:t> </a:t>
            </a:r>
            <a:r>
              <a:rPr lang="en-US" sz="1600" dirty="0" err="1">
                <a:latin typeface="DaxOT Light" charset="0"/>
                <a:ea typeface="DaxOT Light" charset="0"/>
                <a:cs typeface="DaxOT Light" charset="0"/>
              </a:rPr>
              <a:t>TNFa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101105" y="6540679"/>
            <a:ext cx="691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DaxOT Light" charset="0"/>
                <a:ea typeface="DaxOT Light" charset="0"/>
                <a:cs typeface="DaxOT Light" charset="0"/>
              </a:rPr>
              <a:t>0.01%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73808" y="1474882"/>
            <a:ext cx="1656184" cy="276999"/>
          </a:xfrm>
          <a:prstGeom prst="rect">
            <a:avLst/>
          </a:prstGeom>
          <a:solidFill>
            <a:srgbClr val="BA9AC9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Прикладная </a:t>
            </a:r>
            <a:r>
              <a:rPr lang="ru-RU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Бионаука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-225861" y="6641611"/>
            <a:ext cx="3600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2800" i="1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In vitro </a:t>
            </a:r>
            <a:r>
              <a:rPr lang="ru-RU" sz="28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исследования</a:t>
            </a:r>
            <a:endParaRPr lang="en-US" sz="28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1650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525463" y="8837613"/>
            <a:ext cx="0" cy="915987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586160" y="9124950"/>
            <a:ext cx="195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BB9BCA"/>
                </a:solidFill>
                <a:latin typeface="DaxOT Light" charset="0"/>
                <a:ea typeface="DaxOT Light" charset="0"/>
                <a:cs typeface="DaxOT Light" charset="0"/>
              </a:rPr>
              <a:t>www.naturethic.es</a:t>
            </a:r>
            <a:endParaRPr lang="en-US" sz="1800" dirty="0">
              <a:solidFill>
                <a:srgbClr val="BB9BCA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0" y="7253288"/>
            <a:ext cx="3262313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6501556" y="1102767"/>
            <a:ext cx="5905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Anti-pollution ferment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9598744" y="1636440"/>
            <a:ext cx="3406056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440022" y="1875498"/>
            <a:ext cx="7967034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lnSpc>
                <a:spcPts val="3160"/>
              </a:lnSpc>
            </a:pPr>
            <a:r>
              <a:rPr lang="ru-RU" sz="2800" b="1" dirty="0">
                <a:solidFill>
                  <a:schemeClr val="tx1"/>
                </a:solidFill>
                <a:latin typeface="DaxOT ExtraBold" charset="0"/>
                <a:ea typeface="DaxOT ExtraBold" charset="0"/>
                <a:cs typeface="DaxOT ExtraBold" charset="0"/>
              </a:rPr>
              <a:t>Свойства продукта</a:t>
            </a:r>
            <a:endParaRPr lang="es-ES" sz="2800" b="1" dirty="0">
              <a:solidFill>
                <a:schemeClr val="tx1"/>
              </a:solidFill>
              <a:latin typeface="DaxOT ExtraBold" charset="0"/>
              <a:ea typeface="DaxOT ExtraBold" charset="0"/>
              <a:cs typeface="DaxOT ExtraBold" charset="0"/>
            </a:endParaRPr>
          </a:p>
          <a:p>
            <a:pPr algn="r" eaLnBrk="1" hangingPunct="1">
              <a:lnSpc>
                <a:spcPts val="3160"/>
              </a:lnSpc>
            </a:pPr>
            <a:endParaRPr lang="en-US" sz="2800" b="1" dirty="0">
              <a:solidFill>
                <a:schemeClr val="tx1"/>
              </a:solidFill>
              <a:latin typeface="DaxOT ExtraBold" charset="0"/>
              <a:ea typeface="DaxOT ExtraBold" charset="0"/>
              <a:cs typeface="DaxOT ExtraBold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430392" y="2788568"/>
            <a:ext cx="3312021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/>
            <a:r>
              <a:rPr lang="ru-RU" sz="2000" dirty="0">
                <a:latin typeface="DaxOT Medium" charset="0"/>
                <a:ea typeface="DaxOT Medium" charset="0"/>
                <a:cs typeface="DaxOT Medium" charset="0"/>
              </a:rPr>
              <a:t>Код</a:t>
            </a:r>
            <a:r>
              <a:rPr lang="en-US" sz="2000" dirty="0">
                <a:latin typeface="DaxOT Medium" charset="0"/>
                <a:ea typeface="DaxOT Medium" charset="0"/>
                <a:cs typeface="DaxOT Medium" charset="0"/>
              </a:rPr>
              <a:t>:</a:t>
            </a:r>
          </a:p>
          <a:p>
            <a:pPr algn="l"/>
            <a:r>
              <a:rPr lang="ru-RU" sz="2000" dirty="0">
                <a:latin typeface="DaxOT Medium" charset="0"/>
                <a:ea typeface="DaxOT Medium" charset="0"/>
                <a:cs typeface="DaxOT Medium" charset="0"/>
              </a:rPr>
              <a:t>Номенклатура </a:t>
            </a:r>
            <a:r>
              <a:rPr lang="en-US" sz="2000" dirty="0">
                <a:latin typeface="DaxOT Medium" charset="0"/>
                <a:ea typeface="DaxOT Medium" charset="0"/>
                <a:cs typeface="DaxOT Medium" charset="0"/>
              </a:rPr>
              <a:t>INCI:</a:t>
            </a:r>
          </a:p>
          <a:p>
            <a:pPr algn="l"/>
            <a:endParaRPr lang="en-US" sz="2000" dirty="0">
              <a:latin typeface="DaxOT Medium" charset="0"/>
              <a:ea typeface="DaxOT Medium" charset="0"/>
              <a:cs typeface="DaxOT Medium" charset="0"/>
            </a:endParaRPr>
          </a:p>
          <a:p>
            <a:pPr algn="l"/>
            <a:endParaRPr lang="en-US" sz="2000" dirty="0">
              <a:latin typeface="DaxOT Medium" charset="0"/>
              <a:ea typeface="DaxOT Medium" charset="0"/>
              <a:cs typeface="DaxOT Medium" charset="0"/>
            </a:endParaRPr>
          </a:p>
          <a:p>
            <a:pPr algn="l"/>
            <a:endParaRPr lang="en-US" sz="2000" dirty="0">
              <a:latin typeface="DaxOT Medium" charset="0"/>
              <a:ea typeface="DaxOT Medium" charset="0"/>
              <a:cs typeface="DaxOT Medium" charset="0"/>
            </a:endParaRPr>
          </a:p>
          <a:p>
            <a:pPr algn="l"/>
            <a:endParaRPr lang="en-US" sz="2000" dirty="0">
              <a:latin typeface="DaxOT Medium" charset="0"/>
              <a:ea typeface="DaxOT Medium" charset="0"/>
              <a:cs typeface="DaxOT Medium" charset="0"/>
            </a:endParaRPr>
          </a:p>
          <a:p>
            <a:pPr algn="l"/>
            <a:endParaRPr lang="en-US" sz="2000" dirty="0">
              <a:latin typeface="DaxOT Medium" charset="0"/>
              <a:ea typeface="DaxOT Medium" charset="0"/>
              <a:cs typeface="DaxOT Medium" charset="0"/>
            </a:endParaRPr>
          </a:p>
          <a:p>
            <a:pPr algn="l"/>
            <a:endParaRPr lang="en-US" sz="2000" dirty="0">
              <a:latin typeface="DaxOT Medium" charset="0"/>
              <a:ea typeface="DaxOT Medium" charset="0"/>
              <a:cs typeface="DaxOT Medium" charset="0"/>
            </a:endParaRPr>
          </a:p>
          <a:p>
            <a:pPr algn="l"/>
            <a:r>
              <a:rPr lang="ru-RU" sz="2000" dirty="0">
                <a:solidFill>
                  <a:srgbClr val="BB9BCA"/>
                </a:solidFill>
                <a:latin typeface="DaxOT Medium" charset="0"/>
                <a:ea typeface="DaxOT Medium" charset="0"/>
                <a:cs typeface="DaxOT Medium" charset="0"/>
              </a:rPr>
              <a:t>Характеристики</a:t>
            </a:r>
            <a:endParaRPr lang="en-US" sz="2000" dirty="0">
              <a:solidFill>
                <a:srgbClr val="BB9BCA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l"/>
            <a:endParaRPr lang="en-US" sz="2000" dirty="0">
              <a:latin typeface="DaxOT Medium" charset="0"/>
              <a:ea typeface="DaxOT Medium" charset="0"/>
              <a:cs typeface="DaxOT Medium" charset="0"/>
            </a:endParaRPr>
          </a:p>
          <a:p>
            <a:pPr algn="l"/>
            <a:r>
              <a:rPr lang="ru-RU" sz="2000" dirty="0">
                <a:latin typeface="DaxOT Medium" charset="0"/>
                <a:ea typeface="DaxOT Medium" charset="0"/>
                <a:cs typeface="DaxOT Medium" charset="0"/>
              </a:rPr>
              <a:t>Внешний вид</a:t>
            </a:r>
            <a:r>
              <a:rPr lang="en-US" sz="2000" dirty="0">
                <a:latin typeface="DaxOT Medium" charset="0"/>
                <a:ea typeface="DaxOT Medium" charset="0"/>
                <a:cs typeface="DaxOT Medium" charset="0"/>
              </a:rPr>
              <a:t>:</a:t>
            </a:r>
          </a:p>
          <a:p>
            <a:pPr algn="l"/>
            <a:r>
              <a:rPr lang="ru-RU" sz="2000" dirty="0">
                <a:latin typeface="DaxOT Medium" charset="0"/>
                <a:ea typeface="DaxOT Medium" charset="0"/>
                <a:cs typeface="DaxOT Medium" charset="0"/>
              </a:rPr>
              <a:t>Цвет</a:t>
            </a:r>
            <a:r>
              <a:rPr lang="en-US" sz="2000" dirty="0">
                <a:latin typeface="DaxOT Medium" charset="0"/>
                <a:ea typeface="DaxOT Medium" charset="0"/>
                <a:cs typeface="DaxOT Medium" charset="0"/>
              </a:rPr>
              <a:t>:</a:t>
            </a:r>
          </a:p>
          <a:p>
            <a:pPr algn="l"/>
            <a:r>
              <a:rPr lang="ru-RU" sz="2000" dirty="0">
                <a:latin typeface="DaxOT Medium" charset="0"/>
                <a:ea typeface="DaxOT Medium" charset="0"/>
                <a:cs typeface="DaxOT Medium" charset="0"/>
              </a:rPr>
              <a:t>Запах</a:t>
            </a:r>
            <a:r>
              <a:rPr lang="en-US" sz="2000" dirty="0">
                <a:latin typeface="DaxOT Medium" charset="0"/>
                <a:ea typeface="DaxOT Medium" charset="0"/>
                <a:cs typeface="DaxOT Medium" charset="0"/>
              </a:rPr>
              <a:t>:</a:t>
            </a:r>
          </a:p>
          <a:p>
            <a:pPr algn="l"/>
            <a:r>
              <a:rPr lang="ru-RU" sz="2000" dirty="0">
                <a:latin typeface="DaxOT Medium" charset="0"/>
                <a:ea typeface="DaxOT Medium" charset="0"/>
                <a:cs typeface="DaxOT Medium" charset="0"/>
              </a:rPr>
              <a:t>Растворимость</a:t>
            </a:r>
            <a:r>
              <a:rPr lang="en-US" sz="2000" dirty="0">
                <a:latin typeface="DaxOT Medium" charset="0"/>
                <a:ea typeface="DaxOT Medium" charset="0"/>
                <a:cs typeface="DaxOT Medium" charset="0"/>
              </a:rPr>
              <a:t>:</a:t>
            </a:r>
          </a:p>
          <a:p>
            <a:pPr algn="l"/>
            <a:r>
              <a:rPr lang="fr-FR" sz="2000" dirty="0">
                <a:latin typeface="DaxOT Medium" charset="0"/>
                <a:ea typeface="DaxOT Medium" charset="0"/>
                <a:cs typeface="DaxOT Medium" charset="0"/>
              </a:rPr>
              <a:t>pH :</a:t>
            </a:r>
          </a:p>
          <a:p>
            <a:pPr algn="l"/>
            <a:endParaRPr lang="fr-FR" sz="2000" dirty="0">
              <a:latin typeface="DaxOT Medium" charset="0"/>
              <a:ea typeface="DaxOT Medium" charset="0"/>
              <a:cs typeface="DaxOT Medium" charset="0"/>
            </a:endParaRPr>
          </a:p>
          <a:p>
            <a:pPr algn="l"/>
            <a:r>
              <a:rPr lang="ru-RU" sz="2000" dirty="0">
                <a:latin typeface="DaxOT Medium" charset="0"/>
                <a:ea typeface="DaxOT Medium" charset="0"/>
                <a:cs typeface="DaxOT Medium" charset="0"/>
              </a:rPr>
              <a:t>Процент ввода</a:t>
            </a:r>
            <a:r>
              <a:rPr lang="fr-FR" sz="2000" dirty="0">
                <a:latin typeface="DaxOT Medium" charset="0"/>
                <a:ea typeface="DaxOT Medium" charset="0"/>
                <a:cs typeface="DaxOT Medium" charset="0"/>
              </a:rPr>
              <a:t>:</a:t>
            </a:r>
          </a:p>
          <a:p>
            <a:pPr algn="l"/>
            <a:endParaRPr lang="fr-FR" sz="20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l"/>
            <a:r>
              <a:rPr lang="ru-RU" sz="2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Регуляторный статус</a:t>
            </a:r>
            <a:r>
              <a:rPr lang="fr-FR" sz="2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: </a:t>
            </a:r>
            <a:endParaRPr lang="en-US" sz="20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8579016" y="5815949"/>
            <a:ext cx="382804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/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Прозрачная жидкость</a:t>
            </a:r>
            <a:endParaRPr lang="en-US" sz="2000" dirty="0">
              <a:latin typeface="DaxOT Light" charset="0"/>
              <a:ea typeface="DaxOT Light" charset="0"/>
              <a:cs typeface="DaxOT Light" charset="0"/>
            </a:endParaRPr>
          </a:p>
          <a:p>
            <a:pPr algn="r"/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От бесцветного до слабо-желтого</a:t>
            </a:r>
            <a:endParaRPr lang="en-US" sz="2000" dirty="0">
              <a:latin typeface="DaxOT Light" charset="0"/>
              <a:ea typeface="DaxOT Light" charset="0"/>
              <a:cs typeface="DaxOT Light" charset="0"/>
            </a:endParaRPr>
          </a:p>
          <a:p>
            <a:pPr algn="r"/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Характерный</a:t>
            </a:r>
            <a:endParaRPr lang="en-US" sz="2000" dirty="0">
              <a:latin typeface="DaxOT Light" charset="0"/>
              <a:ea typeface="DaxOT Light" charset="0"/>
              <a:cs typeface="DaxOT Light" charset="0"/>
            </a:endParaRPr>
          </a:p>
          <a:p>
            <a:pPr algn="r"/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Растворим в воде</a:t>
            </a:r>
            <a:endParaRPr lang="en-US" sz="2000" dirty="0">
              <a:latin typeface="DaxOT Light" charset="0"/>
              <a:ea typeface="DaxOT Light" charset="0"/>
              <a:cs typeface="DaxOT Light" charset="0"/>
            </a:endParaRPr>
          </a:p>
          <a:p>
            <a:pPr algn="r"/>
            <a:r>
              <a:rPr lang="nb-NO" sz="2000" dirty="0">
                <a:latin typeface="DaxOT Light" charset="0"/>
                <a:ea typeface="DaxOT Light" charset="0"/>
                <a:cs typeface="DaxOT Light" charset="0"/>
              </a:rPr>
              <a:t>5</a:t>
            </a:r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,</a:t>
            </a:r>
            <a:r>
              <a:rPr lang="nb-NO" sz="2000" dirty="0">
                <a:latin typeface="DaxOT Light" charset="0"/>
                <a:ea typeface="DaxOT Light" charset="0"/>
                <a:cs typeface="DaxOT Light" charset="0"/>
              </a:rPr>
              <a:t>5 – 7</a:t>
            </a:r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,</a:t>
            </a:r>
            <a:r>
              <a:rPr lang="nb-NO" sz="2000" dirty="0">
                <a:latin typeface="DaxOT Light" charset="0"/>
                <a:ea typeface="DaxOT Light" charset="0"/>
                <a:cs typeface="DaxOT Light" charset="0"/>
              </a:rPr>
              <a:t>5</a:t>
            </a:r>
          </a:p>
          <a:p>
            <a:pPr algn="r"/>
            <a:endParaRPr lang="hr-HR" sz="2000" dirty="0">
              <a:latin typeface="DaxOT Light" charset="0"/>
              <a:ea typeface="DaxOT Light" charset="0"/>
              <a:cs typeface="DaxOT Light" charset="0"/>
            </a:endParaRPr>
          </a:p>
          <a:p>
            <a:pPr algn="r"/>
            <a:r>
              <a:rPr lang="hr-HR" sz="2000" dirty="0">
                <a:latin typeface="DaxOT Light" charset="0"/>
                <a:ea typeface="DaxOT Light" charset="0"/>
                <a:cs typeface="DaxOT Light" charset="0"/>
              </a:rPr>
              <a:t>0.5%</a:t>
            </a:r>
          </a:p>
          <a:p>
            <a:pPr algn="r"/>
            <a:endParaRPr lang="hr-HR" sz="20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/>
            <a:r>
              <a:rPr lang="hr-HR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EU/FDA/JP/KR/CH</a:t>
            </a:r>
          </a:p>
          <a:p>
            <a:pPr algn="r"/>
            <a:endParaRPr lang="en-US" sz="20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7510859" y="2797285"/>
            <a:ext cx="4896197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/>
            <a:r>
              <a:rPr lang="en-US" sz="1900" dirty="0">
                <a:latin typeface="DaxOT Light" charset="0"/>
                <a:ea typeface="DaxOT Light" charset="0"/>
                <a:cs typeface="DaxOT Light" charset="0"/>
              </a:rPr>
              <a:t>FE0002</a:t>
            </a:r>
          </a:p>
          <a:p>
            <a:pPr algn="r"/>
            <a:r>
              <a:rPr lang="en-US" sz="1900" dirty="0">
                <a:latin typeface="DaxOT Light" charset="0"/>
                <a:ea typeface="DaxOT Light" charset="0"/>
                <a:cs typeface="DaxOT Light" charset="0"/>
              </a:rPr>
              <a:t> GLYCERIN,</a:t>
            </a:r>
          </a:p>
          <a:p>
            <a:pPr algn="r"/>
            <a:r>
              <a:rPr lang="en-US" sz="1900" dirty="0">
                <a:latin typeface="DaxOT Light" charset="0"/>
                <a:ea typeface="DaxOT Light" charset="0"/>
                <a:cs typeface="DaxOT Light" charset="0"/>
              </a:rPr>
              <a:t>PICHIA FERMENT LYSATE FILTRATE,</a:t>
            </a:r>
          </a:p>
          <a:p>
            <a:pPr algn="r"/>
            <a:r>
              <a:rPr lang="en-US" sz="1900" dirty="0">
                <a:latin typeface="DaxOT Light" charset="0"/>
                <a:ea typeface="DaxOT Light" charset="0"/>
                <a:cs typeface="DaxOT Light" charset="0"/>
              </a:rPr>
              <a:t>MORINGA OLEIFERA SEED EXTRACT,</a:t>
            </a:r>
          </a:p>
          <a:p>
            <a:pPr algn="r"/>
            <a:r>
              <a:rPr lang="en-US" sz="1900" dirty="0">
                <a:latin typeface="DaxOT Light" charset="0"/>
                <a:ea typeface="DaxOT Light" charset="0"/>
                <a:cs typeface="DaxOT Light" charset="0"/>
              </a:rPr>
              <a:t>BACOPA MONNIERI EXTRACT,</a:t>
            </a:r>
          </a:p>
          <a:p>
            <a:pPr algn="r"/>
            <a:r>
              <a:rPr lang="en-US" sz="1900" dirty="0">
                <a:latin typeface="DaxOT Light" charset="0"/>
                <a:ea typeface="DaxOT Light" charset="0"/>
                <a:cs typeface="DaxOT Light" charset="0"/>
              </a:rPr>
              <a:t>LAPSANA COMMUNIS LEAF EXTRACT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73808" y="1474882"/>
            <a:ext cx="1656184" cy="276999"/>
          </a:xfrm>
          <a:prstGeom prst="rect">
            <a:avLst/>
          </a:prstGeom>
          <a:solidFill>
            <a:srgbClr val="BA9AC9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Прикладная </a:t>
            </a:r>
            <a:r>
              <a:rPr lang="ru-RU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Бионаука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-143743" y="6749008"/>
            <a:ext cx="340605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ru-RU" altLang="en-US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Информация о продукте</a:t>
            </a:r>
            <a:endParaRPr lang="en-US" altLang="en-US" sz="28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59739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525463" y="8837613"/>
            <a:ext cx="0" cy="915987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586160" y="9124950"/>
            <a:ext cx="195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BB9BCA"/>
                </a:solidFill>
                <a:latin typeface="DaxOT Light" charset="0"/>
                <a:ea typeface="DaxOT Light" charset="0"/>
                <a:cs typeface="DaxOT Light" charset="0"/>
              </a:rPr>
              <a:t>www.naturethic.es</a:t>
            </a:r>
            <a:endParaRPr lang="en-US" sz="1800" dirty="0">
              <a:solidFill>
                <a:srgbClr val="BB9BCA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0" y="7253288"/>
            <a:ext cx="3262313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6501556" y="1102767"/>
            <a:ext cx="5905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Anti-pollution ferment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9598744" y="1636440"/>
            <a:ext cx="3406056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58168" y="6605588"/>
            <a:ext cx="267558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ru-RU" sz="28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Безопасность</a:t>
            </a:r>
            <a:endParaRPr lang="en-US" sz="28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440022" y="1875498"/>
            <a:ext cx="7967034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lnSpc>
                <a:spcPts val="3160"/>
              </a:lnSpc>
            </a:pPr>
            <a:r>
              <a:rPr lang="ru-RU" sz="2800" b="1" dirty="0">
                <a:solidFill>
                  <a:schemeClr val="tx1"/>
                </a:solidFill>
                <a:latin typeface="DaxOT ExtraBold" charset="0"/>
                <a:ea typeface="DaxOT ExtraBold" charset="0"/>
                <a:cs typeface="DaxOT ExtraBold" charset="0"/>
              </a:rPr>
              <a:t>Токсикология</a:t>
            </a:r>
            <a:endParaRPr lang="es-ES" sz="2800" b="1" dirty="0">
              <a:solidFill>
                <a:schemeClr val="tx1"/>
              </a:solidFill>
              <a:latin typeface="DaxOT ExtraBold" charset="0"/>
              <a:ea typeface="DaxOT ExtraBold" charset="0"/>
              <a:cs typeface="DaxOT ExtraBold" charset="0"/>
            </a:endParaRPr>
          </a:p>
          <a:p>
            <a:pPr algn="r" eaLnBrk="1" hangingPunct="1">
              <a:lnSpc>
                <a:spcPts val="3160"/>
              </a:lnSpc>
            </a:pPr>
            <a:endParaRPr lang="en-US" sz="2800" b="1" dirty="0">
              <a:solidFill>
                <a:schemeClr val="tx1"/>
              </a:solidFill>
              <a:latin typeface="DaxOT ExtraBold" charset="0"/>
              <a:ea typeface="DaxOT ExtraBold" charset="0"/>
              <a:cs typeface="DaxOT ExtraBold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86376" y="2860576"/>
            <a:ext cx="61926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/>
            <a:r>
              <a:rPr lang="ru-RU" altLang="ru-RU" sz="2400" dirty="0">
                <a:latin typeface="Segoe UI Light" panose="020B0502040204020203" pitchFamily="34" charset="0"/>
              </a:rPr>
              <a:t>Доступны следующие исследования:</a:t>
            </a:r>
            <a:endParaRPr lang="en-US" altLang="ru-RU" sz="2400" dirty="0">
              <a:latin typeface="DaxOT Light"/>
            </a:endParaRPr>
          </a:p>
          <a:p>
            <a:pPr algn="r"/>
            <a:endParaRPr lang="en-US" sz="2400" dirty="0">
              <a:latin typeface="DaxOT Light"/>
              <a:ea typeface="DaxOT Light" charset="0"/>
              <a:cs typeface="DaxOT Light" charset="0"/>
            </a:endParaRPr>
          </a:p>
          <a:p>
            <a:pPr algn="r"/>
            <a:r>
              <a:rPr lang="ru-RU" altLang="ru-RU" sz="2400" b="1" dirty="0" err="1">
                <a:latin typeface="Segoe UI Light" panose="020B0502040204020203" pitchFamily="34" charset="0"/>
              </a:rPr>
              <a:t>Цитотоксичность</a:t>
            </a:r>
            <a:br>
              <a:rPr lang="ru-RU" altLang="ru-RU" sz="2400" b="1" dirty="0">
                <a:latin typeface="Segoe UI Light" panose="020B0502040204020203" pitchFamily="34" charset="0"/>
              </a:rPr>
            </a:br>
            <a:r>
              <a:rPr lang="ru-RU" altLang="ru-RU" sz="2400" b="1" dirty="0">
                <a:latin typeface="Segoe UI Light" panose="020B0502040204020203" pitchFamily="34" charset="0"/>
              </a:rPr>
              <a:t>Тест на раздражение глаз </a:t>
            </a:r>
            <a:endParaRPr lang="en-US" altLang="ru-RU" sz="2400" b="1" dirty="0">
              <a:latin typeface="DaxOT Light"/>
            </a:endParaRPr>
          </a:p>
          <a:p>
            <a:pPr algn="r"/>
            <a:r>
              <a:rPr lang="en-US" sz="2400" dirty="0">
                <a:latin typeface="DaxOT Light"/>
                <a:ea typeface="DaxOT Medium" charset="0"/>
                <a:cs typeface="DaxOT Medium" charset="0"/>
              </a:rPr>
              <a:t>HRIPT</a:t>
            </a:r>
          </a:p>
          <a:p>
            <a:pPr algn="r"/>
            <a:endParaRPr lang="en-US" sz="2400" dirty="0">
              <a:latin typeface="DaxOT Light"/>
              <a:ea typeface="DaxOT Light" charset="0"/>
              <a:cs typeface="DaxOT Light" charset="0"/>
            </a:endParaRPr>
          </a:p>
          <a:p>
            <a:pPr algn="r"/>
            <a:r>
              <a:rPr lang="ru-RU" altLang="ru-RU" sz="2000" dirty="0">
                <a:latin typeface="Segoe UI Light" panose="020B0502040204020203" pitchFamily="34" charset="0"/>
              </a:rPr>
              <a:t>Данный продукт безопасен для применения по</a:t>
            </a:r>
            <a:r>
              <a:rPr lang="en-US" altLang="ru-RU" sz="2000" dirty="0">
                <a:latin typeface="DaxOT Light"/>
              </a:rPr>
              <a:t> </a:t>
            </a:r>
            <a:r>
              <a:rPr lang="ru-RU" altLang="ru-RU" sz="2000" dirty="0">
                <a:latin typeface="Segoe UI Light" panose="020B0502040204020203" pitchFamily="34" charset="0"/>
              </a:rPr>
              <a:t>назначению.</a:t>
            </a:r>
            <a:br>
              <a:rPr lang="ru-RU" altLang="ru-RU" sz="2000" dirty="0">
                <a:latin typeface="Segoe UI Light" panose="020B0502040204020203" pitchFamily="34" charset="0"/>
              </a:rPr>
            </a:br>
            <a:r>
              <a:rPr lang="ru-RU" altLang="ru-RU" sz="2000" dirty="0">
                <a:latin typeface="Segoe UI Light" panose="020B0502040204020203" pitchFamily="34" charset="0"/>
              </a:rPr>
              <a:t>Избегать попадания внутрь или прямого</a:t>
            </a:r>
            <a:r>
              <a:rPr lang="en-US" altLang="ru-RU" sz="2000" dirty="0">
                <a:latin typeface="DaxOT Light"/>
              </a:rPr>
              <a:t> </a:t>
            </a:r>
            <a:r>
              <a:rPr lang="ru-RU" altLang="ru-RU" sz="2000" dirty="0">
                <a:latin typeface="Segoe UI Light" panose="020B0502040204020203" pitchFamily="34" charset="0"/>
              </a:rPr>
              <a:t>контакта путем</a:t>
            </a:r>
            <a:r>
              <a:rPr lang="en-US" altLang="ru-RU" sz="2000" dirty="0">
                <a:latin typeface="DaxOT Light"/>
              </a:rPr>
              <a:t> </a:t>
            </a:r>
            <a:r>
              <a:rPr lang="ru-RU" altLang="ru-RU" sz="2000" dirty="0">
                <a:latin typeface="Segoe UI Light" panose="020B0502040204020203" pitchFamily="34" charset="0"/>
              </a:rPr>
              <a:t>применения соответствующих</a:t>
            </a:r>
            <a:r>
              <a:rPr lang="en-US" altLang="ru-RU" sz="2000" dirty="0">
                <a:latin typeface="DaxOT Light"/>
              </a:rPr>
              <a:t> </a:t>
            </a:r>
            <a:r>
              <a:rPr lang="ru-RU" altLang="ru-RU" sz="2000" dirty="0">
                <a:latin typeface="Segoe UI Light" panose="020B0502040204020203" pitchFamily="34" charset="0"/>
              </a:rPr>
              <a:t>защитных мер и личной</a:t>
            </a:r>
            <a:r>
              <a:rPr lang="en-US" altLang="ru-RU" sz="2000" dirty="0">
                <a:latin typeface="DaxOT Light"/>
              </a:rPr>
              <a:t> </a:t>
            </a:r>
            <a:r>
              <a:rPr lang="ru-RU" altLang="ru-RU" sz="2000" dirty="0">
                <a:latin typeface="Segoe UI Light" panose="020B0502040204020203" pitchFamily="34" charset="0"/>
              </a:rPr>
              <a:t>гигиены.</a:t>
            </a:r>
            <a:br>
              <a:rPr lang="ru-RU" altLang="ru-RU" sz="2000" dirty="0">
                <a:latin typeface="Segoe UI Light" panose="020B0502040204020203" pitchFamily="34" charset="0"/>
              </a:rPr>
            </a:br>
            <a:r>
              <a:rPr lang="ru-RU" altLang="ru-RU" sz="2000" dirty="0">
                <a:latin typeface="Segoe UI Light" panose="020B0502040204020203" pitchFamily="34" charset="0"/>
              </a:rPr>
              <a:t>Полную информацию по безопасности и</a:t>
            </a:r>
            <a:r>
              <a:rPr lang="en-US" altLang="ru-RU" sz="2000" dirty="0">
                <a:latin typeface="DaxOT Light"/>
              </a:rPr>
              <a:t> </a:t>
            </a:r>
            <a:r>
              <a:rPr lang="ru-RU" altLang="ru-RU" sz="2000" dirty="0">
                <a:latin typeface="Segoe UI Light" panose="020B0502040204020203" pitchFamily="34" charset="0"/>
              </a:rPr>
              <a:t>необходимым</a:t>
            </a:r>
            <a:r>
              <a:rPr lang="en-US" altLang="ru-RU" sz="2000" dirty="0">
                <a:latin typeface="DaxOT Light"/>
              </a:rPr>
              <a:t> </a:t>
            </a:r>
            <a:r>
              <a:rPr lang="ru-RU" altLang="ru-RU" sz="2000" dirty="0">
                <a:latin typeface="Segoe UI Light" panose="020B0502040204020203" pitchFamily="34" charset="0"/>
              </a:rPr>
              <a:t>предосторожностям можно найти в NATURETHIC S.L. </a:t>
            </a:r>
            <a:r>
              <a:rPr lang="ru-RU" altLang="ru-RU" sz="2000" dirty="0" err="1">
                <a:latin typeface="Segoe UI Light" panose="020B0502040204020203" pitchFamily="34" charset="0"/>
              </a:rPr>
              <a:t>Safety</a:t>
            </a:r>
            <a:r>
              <a:rPr lang="en-US" altLang="ru-RU" sz="2000" dirty="0">
                <a:latin typeface="DaxOT Light"/>
              </a:rPr>
              <a:t> </a:t>
            </a:r>
            <a:r>
              <a:rPr lang="ru-RU" altLang="ru-RU" sz="2000" dirty="0" err="1">
                <a:latin typeface="Segoe UI Light" panose="020B0502040204020203" pitchFamily="34" charset="0"/>
              </a:rPr>
              <a:t>Data</a:t>
            </a:r>
            <a:r>
              <a:rPr lang="ru-RU" altLang="ru-RU" sz="2000" dirty="0">
                <a:latin typeface="Segoe UI Light" panose="020B0502040204020203" pitchFamily="34" charset="0"/>
              </a:rPr>
              <a:t> </a:t>
            </a:r>
            <a:r>
              <a:rPr lang="ru-RU" altLang="ru-RU" sz="2000" dirty="0" err="1">
                <a:latin typeface="Segoe UI Light" panose="020B0502040204020203" pitchFamily="34" charset="0"/>
              </a:rPr>
              <a:t>Sheet</a:t>
            </a:r>
            <a:r>
              <a:rPr lang="ru-RU" altLang="ru-RU" sz="2000" dirty="0">
                <a:latin typeface="Segoe UI Light" panose="020B0502040204020203" pitchFamily="34" charset="0"/>
              </a:rPr>
              <a:t> (лист безопасности).</a:t>
            </a:r>
            <a:endParaRPr lang="en-US" sz="2000" dirty="0">
              <a:latin typeface="DaxOT Light"/>
              <a:ea typeface="DaxOT Light" charset="0"/>
              <a:cs typeface="DaxOT Light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73808" y="1474882"/>
            <a:ext cx="1656184" cy="276999"/>
          </a:xfrm>
          <a:prstGeom prst="rect">
            <a:avLst/>
          </a:prstGeom>
          <a:solidFill>
            <a:srgbClr val="BA9AC9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Прикладная </a:t>
            </a:r>
            <a:r>
              <a:rPr lang="ru-RU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Бионаука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76395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525463" y="8837613"/>
            <a:ext cx="0" cy="915987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586160" y="9124950"/>
            <a:ext cx="195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BB9BCA"/>
                </a:solidFill>
                <a:latin typeface="DaxOT Light" charset="0"/>
                <a:ea typeface="DaxOT Light" charset="0"/>
                <a:cs typeface="DaxOT Light" charset="0"/>
              </a:rPr>
              <a:t>www.naturethic.es</a:t>
            </a:r>
            <a:endParaRPr lang="en-US" sz="1800" dirty="0">
              <a:solidFill>
                <a:srgbClr val="BB9BCA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0" y="7559459"/>
            <a:ext cx="3262313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6501556" y="1102767"/>
            <a:ext cx="5905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Anti-pollution ferment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9598744" y="1636440"/>
            <a:ext cx="3406056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13768" y="6605588"/>
            <a:ext cx="25199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ru-RU" altLang="ru-RU" sz="2400" b="1" dirty="0">
                <a:latin typeface="Segoe UI Light" panose="020B0502040204020203" pitchFamily="34" charset="0"/>
              </a:rPr>
              <a:t>Маркетинговые концепции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18424" y="3072532"/>
            <a:ext cx="5760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err="1">
                <a:latin typeface="DaxOT Light" charset="0"/>
                <a:ea typeface="DaxOT Light" charset="0"/>
                <a:cs typeface="DaxOT Light" charset="0"/>
              </a:rPr>
              <a:t>Антиполюшн</a:t>
            </a:r>
            <a:endParaRPr lang="en-US" sz="2400" dirty="0">
              <a:latin typeface="DaxOT Light" charset="0"/>
              <a:ea typeface="DaxOT Light" charset="0"/>
              <a:cs typeface="DaxOT Light" charset="0"/>
            </a:endParaRPr>
          </a:p>
          <a:p>
            <a:pPr algn="r"/>
            <a:r>
              <a:rPr lang="ru-RU" sz="2400" dirty="0">
                <a:latin typeface="DaxOT Light" charset="0"/>
                <a:ea typeface="DaxOT Light" charset="0"/>
                <a:cs typeface="DaxOT Light" charset="0"/>
              </a:rPr>
              <a:t>Антивозрастной</a:t>
            </a:r>
            <a:endParaRPr lang="en-US" sz="2400" dirty="0">
              <a:latin typeface="DaxOT Light" charset="0"/>
              <a:ea typeface="DaxOT Light" charset="0"/>
              <a:cs typeface="DaxOT Light" charset="0"/>
            </a:endParaRPr>
          </a:p>
          <a:p>
            <a:pPr algn="r"/>
            <a:r>
              <a:rPr lang="ru-RU" sz="2400" dirty="0">
                <a:latin typeface="DaxOT Light" charset="0"/>
                <a:ea typeface="DaxOT Light" charset="0"/>
                <a:cs typeface="DaxOT Light" charset="0"/>
              </a:rPr>
              <a:t>Выведение свободных радикалов</a:t>
            </a:r>
            <a:endParaRPr lang="en-US" sz="2400" dirty="0">
              <a:latin typeface="DaxOT Light" charset="0"/>
              <a:ea typeface="DaxOT Light" charset="0"/>
              <a:cs typeface="DaxOT Light" charset="0"/>
            </a:endParaRPr>
          </a:p>
          <a:p>
            <a:pPr algn="r"/>
            <a:r>
              <a:rPr lang="ru-RU" sz="2400" dirty="0">
                <a:latin typeface="DaxOT Light" charset="0"/>
                <a:ea typeface="DaxOT Light" charset="0"/>
                <a:cs typeface="DaxOT Light" charset="0"/>
              </a:rPr>
              <a:t>Уменьшение тяжелых металлов в коже</a:t>
            </a:r>
            <a:endParaRPr lang="en-US" sz="2400" dirty="0">
              <a:latin typeface="DaxOT Light" charset="0"/>
              <a:ea typeface="DaxOT Light" charset="0"/>
              <a:cs typeface="DaxOT Light" charset="0"/>
            </a:endParaRPr>
          </a:p>
          <a:p>
            <a:pPr algn="r"/>
            <a:r>
              <a:rPr lang="ru-RU" sz="2400" dirty="0">
                <a:latin typeface="DaxOT Light" charset="0"/>
                <a:ea typeface="DaxOT Light" charset="0"/>
                <a:cs typeface="DaxOT Light" charset="0"/>
              </a:rPr>
              <a:t>Защита от городского загрязнения</a:t>
            </a:r>
            <a:r>
              <a:rPr lang="en-US" sz="2400" dirty="0">
                <a:latin typeface="DaxOT Light" charset="0"/>
                <a:ea typeface="DaxOT Light" charset="0"/>
                <a:cs typeface="DaxOT Light" charset="0"/>
              </a:rPr>
              <a:t> </a:t>
            </a:r>
          </a:p>
          <a:p>
            <a:pPr algn="r"/>
            <a:r>
              <a:rPr lang="ru-RU" sz="2400" dirty="0">
                <a:latin typeface="DaxOT Light" charset="0"/>
                <a:ea typeface="DaxOT Light" charset="0"/>
                <a:cs typeface="DaxOT Light" charset="0"/>
              </a:rPr>
              <a:t>Защита от </a:t>
            </a:r>
            <a:r>
              <a:rPr lang="ru-RU" sz="2400">
                <a:latin typeface="DaxOT Light" charset="0"/>
                <a:ea typeface="DaxOT Light" charset="0"/>
                <a:cs typeface="DaxOT Light" charset="0"/>
              </a:rPr>
              <a:t>частиц размером </a:t>
            </a:r>
            <a:r>
              <a:rPr lang="en-US" sz="2400">
                <a:latin typeface="DaxOT Light" charset="0"/>
                <a:ea typeface="DaxOT Light" charset="0"/>
                <a:cs typeface="DaxOT Light" charset="0"/>
              </a:rPr>
              <a:t>2</a:t>
            </a:r>
            <a:r>
              <a:rPr lang="ru-RU" sz="2400" dirty="0">
                <a:latin typeface="DaxOT Light" charset="0"/>
                <a:ea typeface="DaxOT Light" charset="0"/>
                <a:cs typeface="DaxOT Light" charset="0"/>
              </a:rPr>
              <a:t>,</a:t>
            </a:r>
            <a:r>
              <a:rPr lang="en-US" sz="2400" dirty="0">
                <a:latin typeface="DaxOT Light" charset="0"/>
                <a:ea typeface="DaxOT Light" charset="0"/>
                <a:cs typeface="DaxOT Light" charset="0"/>
              </a:rPr>
              <a:t>5</a:t>
            </a:r>
            <a:r>
              <a:rPr lang="ru-RU" sz="2400" dirty="0">
                <a:latin typeface="DaxOT Light" charset="0"/>
                <a:ea typeface="DaxOT Light" charset="0"/>
                <a:cs typeface="DaxOT Light" charset="0"/>
              </a:rPr>
              <a:t> мкм</a:t>
            </a:r>
            <a:endParaRPr lang="en-US" sz="24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3808" y="1474882"/>
            <a:ext cx="1656184" cy="276999"/>
          </a:xfrm>
          <a:prstGeom prst="rect">
            <a:avLst/>
          </a:prstGeom>
          <a:solidFill>
            <a:srgbClr val="BA9AC9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Прикладная </a:t>
            </a:r>
            <a:r>
              <a:rPr lang="ru-RU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Бионаука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36119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7006457" y="5812905"/>
            <a:ext cx="5978736" cy="3940696"/>
          </a:xfrm>
          <a:prstGeom prst="rect">
            <a:avLst/>
          </a:prstGeom>
          <a:solidFill>
            <a:srgbClr val="61B635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0" y="7253064"/>
            <a:ext cx="3262313" cy="224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61B6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414" name="TextBox 1"/>
          <p:cNvSpPr txBox="1">
            <a:spLocks noChangeArrowheads="1"/>
          </p:cNvSpPr>
          <p:nvPr/>
        </p:nvSpPr>
        <p:spPr bwMode="auto">
          <a:xfrm>
            <a:off x="1101800" y="6605588"/>
            <a:ext cx="2231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ru-RU" altLang="en-US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Введение</a:t>
            </a:r>
            <a:endParaRPr lang="en-US" altLang="en-US" sz="28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17415" name="TextBox 1"/>
          <p:cNvSpPr txBox="1">
            <a:spLocks noChangeArrowheads="1"/>
          </p:cNvSpPr>
          <p:nvPr/>
        </p:nvSpPr>
        <p:spPr bwMode="auto">
          <a:xfrm>
            <a:off x="5944727" y="2019983"/>
            <a:ext cx="655357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r>
              <a:rPr lang="en-US" alt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eCapsules®:</a:t>
            </a:r>
          </a:p>
          <a:p>
            <a:pPr algn="r" eaLnBrk="1" hangingPunct="1"/>
            <a:endParaRPr lang="en-US" altLang="en-US" sz="24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r" eaLnBrk="1" hangingPunct="1"/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Новая система доставки жирорастворимых ингредиентов в масляной среде</a:t>
            </a:r>
            <a:r>
              <a:rPr lang="en-US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.</a:t>
            </a:r>
          </a:p>
          <a:p>
            <a:pPr algn="r" eaLnBrk="1" hangingPunct="1"/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r>
              <a:rPr lang="ru-RU" alt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Состав ядра и оболочки</a:t>
            </a:r>
            <a:r>
              <a:rPr lang="en-US" alt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: </a:t>
            </a:r>
          </a:p>
          <a:p>
            <a:pPr algn="r" eaLnBrk="1" hangingPunct="1"/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Жирорастворимые активные ингредиенты </a:t>
            </a:r>
            <a:r>
              <a:rPr lang="en-US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(</a:t>
            </a:r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твердые или жидкие</a:t>
            </a:r>
            <a:r>
              <a:rPr lang="en-US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)</a:t>
            </a:r>
          </a:p>
          <a:p>
            <a:pPr algn="r" eaLnBrk="1" hangingPunct="1"/>
            <a:r>
              <a:rPr lang="en-US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 </a:t>
            </a:r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растительного происхождения</a:t>
            </a:r>
            <a:endParaRPr lang="en-US" altLang="en-US" sz="24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57835" y="6158378"/>
            <a:ext cx="2129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2400" dirty="0">
                <a:latin typeface="DaxOT Medium" charset="0"/>
                <a:ea typeface="DaxOT Medium" charset="0"/>
                <a:cs typeface="DaxOT Medium" charset="0"/>
              </a:rPr>
              <a:t>Преимущества</a:t>
            </a:r>
            <a:endParaRPr lang="en-US" sz="24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57835" y="7037040"/>
            <a:ext cx="53950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2000" dirty="0">
                <a:solidFill>
                  <a:schemeClr val="bg1"/>
                </a:solidFill>
                <a:latin typeface="DaxOT Light" charset="0"/>
                <a:ea typeface="DaxOT Light" charset="0"/>
                <a:cs typeface="DaxOT Light" charset="0"/>
              </a:rPr>
              <a:t>Эко-сертификация</a:t>
            </a:r>
            <a:r>
              <a:rPr lang="en-US" sz="2000" dirty="0">
                <a:solidFill>
                  <a:schemeClr val="bg1"/>
                </a:solidFill>
                <a:latin typeface="DaxOT Light" charset="0"/>
                <a:ea typeface="DaxOT Light" charset="0"/>
                <a:cs typeface="DaxOT Light" charset="0"/>
              </a:rPr>
              <a:t>, </a:t>
            </a:r>
            <a:r>
              <a:rPr lang="ru-RU" sz="2000" dirty="0">
                <a:solidFill>
                  <a:schemeClr val="bg1"/>
                </a:solidFill>
                <a:latin typeface="DaxOT Light" charset="0"/>
                <a:ea typeface="DaxOT Light" charset="0"/>
                <a:cs typeface="DaxOT Light" charset="0"/>
              </a:rPr>
              <a:t>биоразлагаемость</a:t>
            </a:r>
            <a:endParaRPr lang="en-US" sz="2000" dirty="0">
              <a:solidFill>
                <a:schemeClr val="bg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l"/>
            <a:r>
              <a:rPr lang="ru-RU" sz="2000" dirty="0">
                <a:solidFill>
                  <a:schemeClr val="bg1"/>
                </a:solidFill>
                <a:latin typeface="DaxOT Light" charset="0"/>
                <a:ea typeface="DaxOT Light" charset="0"/>
                <a:cs typeface="DaxOT Light" charset="0"/>
              </a:rPr>
              <a:t>Улучшает проникновение в глубокие слои кожи</a:t>
            </a:r>
            <a:endParaRPr lang="en-US" sz="2000" dirty="0">
              <a:solidFill>
                <a:schemeClr val="bg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l"/>
            <a:r>
              <a:rPr lang="ru-RU" sz="2000" dirty="0">
                <a:solidFill>
                  <a:schemeClr val="bg1"/>
                </a:solidFill>
                <a:latin typeface="DaxOT Light" charset="0"/>
                <a:ea typeface="DaxOT Light" charset="0"/>
                <a:cs typeface="DaxOT Light" charset="0"/>
              </a:rPr>
              <a:t>Блокирует ТЭПВ </a:t>
            </a:r>
            <a:r>
              <a:rPr lang="en-US" sz="2000" dirty="0">
                <a:solidFill>
                  <a:schemeClr val="bg1"/>
                </a:solidFill>
                <a:latin typeface="DaxOT Light" charset="0"/>
                <a:ea typeface="DaxOT Light" charset="0"/>
                <a:cs typeface="DaxOT Light" charset="0"/>
              </a:rPr>
              <a:t>(</a:t>
            </a:r>
            <a:r>
              <a:rPr lang="ru-RU" sz="2000" dirty="0">
                <a:solidFill>
                  <a:schemeClr val="bg1"/>
                </a:solidFill>
                <a:latin typeface="DaxOT Light" charset="0"/>
                <a:ea typeface="DaxOT Light" charset="0"/>
                <a:cs typeface="DaxOT Light" charset="0"/>
              </a:rPr>
              <a:t>липидная пленка на коже</a:t>
            </a:r>
            <a:r>
              <a:rPr lang="en-US" sz="2000" dirty="0">
                <a:solidFill>
                  <a:schemeClr val="bg1"/>
                </a:solidFill>
                <a:latin typeface="DaxOT Light" charset="0"/>
                <a:ea typeface="DaxOT Light" charset="0"/>
                <a:cs typeface="DaxOT Light" charset="0"/>
              </a:rPr>
              <a:t>)</a:t>
            </a:r>
          </a:p>
          <a:p>
            <a:pPr algn="l"/>
            <a:r>
              <a:rPr lang="ru-RU" sz="2000" dirty="0">
                <a:solidFill>
                  <a:schemeClr val="bg1"/>
                </a:solidFill>
                <a:latin typeface="DaxOT Light" charset="0"/>
                <a:ea typeface="DaxOT Light" charset="0"/>
                <a:cs typeface="DaxOT Light" charset="0"/>
              </a:rPr>
              <a:t>Усиливает барьерную функцию</a:t>
            </a:r>
            <a:endParaRPr lang="en-US" sz="2000" dirty="0">
              <a:solidFill>
                <a:schemeClr val="bg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l"/>
            <a:r>
              <a:rPr lang="ru-RU" sz="2000" dirty="0">
                <a:solidFill>
                  <a:schemeClr val="bg1"/>
                </a:solidFill>
                <a:latin typeface="DaxOT Light" charset="0"/>
                <a:ea typeface="DaxOT Light" charset="0"/>
                <a:cs typeface="DaxOT Light" charset="0"/>
              </a:rPr>
              <a:t>Увеличивает время высвобождения активов</a:t>
            </a:r>
            <a:endParaRPr lang="en-US" sz="2000" dirty="0">
              <a:solidFill>
                <a:schemeClr val="bg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l"/>
            <a:r>
              <a:rPr lang="ru-RU" sz="2000" dirty="0">
                <a:solidFill>
                  <a:schemeClr val="bg1"/>
                </a:solidFill>
                <a:latin typeface="DaxOT Light" charset="0"/>
                <a:ea typeface="DaxOT Light" charset="0"/>
                <a:cs typeface="DaxOT Light" charset="0"/>
              </a:rPr>
              <a:t>Улучшает стабильность рецептуры</a:t>
            </a:r>
            <a:endParaRPr lang="en-US" sz="2000" dirty="0">
              <a:solidFill>
                <a:schemeClr val="bg1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7438504" y="6749008"/>
            <a:ext cx="5546688" cy="9535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1173808" y="1474882"/>
            <a:ext cx="1656184" cy="276999"/>
          </a:xfrm>
          <a:prstGeom prst="rect">
            <a:avLst/>
          </a:prstGeom>
          <a:solidFill>
            <a:srgbClr val="8BC43F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Прикладная </a:t>
            </a:r>
            <a:r>
              <a:rPr lang="ru-RU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Бионаука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4298653" y="6343650"/>
            <a:ext cx="1862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Segoe UI Light" panose="020B0502040204020203" pitchFamily="34" charset="0"/>
              </a:rPr>
              <a:t>Представление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Segoe UI Light" panose="020B0502040204020203" pitchFamily="34" charset="0"/>
              </a:rPr>
              <a:t>eCapsules®</a:t>
            </a:r>
            <a:endParaRPr lang="ru-RU" altLang="ru-RU" sz="1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07485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0" y="7253288"/>
            <a:ext cx="3262313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61B6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414" name="TextBox 1"/>
          <p:cNvSpPr txBox="1">
            <a:spLocks noChangeArrowheads="1"/>
          </p:cNvSpPr>
          <p:nvPr/>
        </p:nvSpPr>
        <p:spPr bwMode="auto">
          <a:xfrm>
            <a:off x="0" y="6605588"/>
            <a:ext cx="33337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ru-RU" altLang="en-US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Липидная структура</a:t>
            </a:r>
            <a:endParaRPr lang="en-US" altLang="en-US" sz="28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17415" name="TextBox 1"/>
          <p:cNvSpPr txBox="1">
            <a:spLocks noChangeArrowheads="1"/>
          </p:cNvSpPr>
          <p:nvPr/>
        </p:nvSpPr>
        <p:spPr bwMode="auto">
          <a:xfrm>
            <a:off x="5269475" y="1624946"/>
            <a:ext cx="655357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endParaRPr lang="en-US" altLang="en-US" sz="24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r" eaLnBrk="1" hangingPunct="1"/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Липидные активные ингредиенты </a:t>
            </a:r>
            <a:r>
              <a:rPr lang="en-US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(</a:t>
            </a:r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твердые или жидкие</a:t>
            </a:r>
            <a:r>
              <a:rPr lang="en-US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) </a:t>
            </a:r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входят в состав ядра или оболочки</a:t>
            </a:r>
            <a:endParaRPr lang="en-US" altLang="en-US" sz="24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57835" y="7037040"/>
            <a:ext cx="491192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DaxOT Light" charset="0"/>
                <a:ea typeface="DaxOT Light" charset="0"/>
                <a:cs typeface="DaxOT Light" charset="0"/>
              </a:rPr>
              <a:t>Eco-certified, biodegradable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DaxOT Light" charset="0"/>
                <a:ea typeface="DaxOT Light" charset="0"/>
                <a:cs typeface="DaxOT Light" charset="0"/>
              </a:rPr>
              <a:t>Improves skin penetration in deep skin layers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DaxOT Light" charset="0"/>
                <a:ea typeface="DaxOT Light" charset="0"/>
                <a:cs typeface="DaxOT Light" charset="0"/>
              </a:rPr>
              <a:t>Avoids TEWL (lipid film on skin surface)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DaxOT Light" charset="0"/>
                <a:ea typeface="DaxOT Light" charset="0"/>
                <a:cs typeface="DaxOT Light" charset="0"/>
              </a:rPr>
              <a:t>Reinforces skin barrier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DaxOT Light" charset="0"/>
                <a:ea typeface="DaxOT Light" charset="0"/>
                <a:cs typeface="DaxOT Light" charset="0"/>
              </a:rPr>
              <a:t>Extends the active ingredient release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DaxOT Light" charset="0"/>
                <a:ea typeface="DaxOT Light" charset="0"/>
                <a:cs typeface="DaxOT Light" charset="0"/>
              </a:rPr>
              <a:t>Improves stability of the formulation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7438504" y="6745083"/>
            <a:ext cx="7829934" cy="1346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269475" y="6833569"/>
            <a:ext cx="655357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endParaRPr lang="en-US" altLang="en-US" sz="24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r" eaLnBrk="1" hangingPunct="1"/>
            <a:r>
              <a:rPr lang="en-US" alt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eCapsules</a:t>
            </a:r>
            <a:r>
              <a:rPr lang="en-US" altLang="en-US" sz="2400" baseline="30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®</a:t>
            </a:r>
            <a:r>
              <a:rPr lang="en-US" alt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 </a:t>
            </a:r>
            <a:r>
              <a:rPr lang="ru-RU" alt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легко модифицировать</a:t>
            </a:r>
            <a:endParaRPr lang="en-US" altLang="en-US" sz="24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73808" y="1474882"/>
            <a:ext cx="1656184" cy="276999"/>
          </a:xfrm>
          <a:prstGeom prst="rect">
            <a:avLst/>
          </a:prstGeom>
          <a:solidFill>
            <a:srgbClr val="8BC43F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Прикладная </a:t>
            </a:r>
            <a:r>
              <a:rPr lang="ru-RU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Бионаука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4298653" y="6343650"/>
            <a:ext cx="1862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Segoe UI Light" panose="020B0502040204020203" pitchFamily="34" charset="0"/>
              </a:rPr>
              <a:t>Представление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Segoe UI Light" panose="020B0502040204020203" pitchFamily="34" charset="0"/>
              </a:rPr>
              <a:t>eCapsules®</a:t>
            </a:r>
            <a:endParaRPr lang="ru-RU" altLang="ru-RU" sz="1400" dirty="0">
              <a:latin typeface="Segoe UI Light" panose="020B0502040204020203" pitchFamily="34" charset="0"/>
            </a:endParaRPr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7136375" y="6343650"/>
            <a:ext cx="1862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Segoe UI Light" panose="020B0502040204020203" pitchFamily="34" charset="0"/>
              </a:rPr>
              <a:t>Липидное ядро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Segoe UI Light" panose="020B0502040204020203" pitchFamily="34" charset="0"/>
              </a:rPr>
              <a:t>с активами</a:t>
            </a:r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9813796" y="6343650"/>
            <a:ext cx="1862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Segoe UI Light" panose="020B0502040204020203" pitchFamily="34" charset="0"/>
              </a:rPr>
              <a:t>Липидная оболочка с активами</a:t>
            </a:r>
          </a:p>
        </p:txBody>
      </p:sp>
    </p:spTree>
    <p:extLst>
      <p:ext uri="{BB962C8B-B14F-4D97-AF65-F5344CB8AC3E}">
        <p14:creationId xmlns:p14="http://schemas.microsoft.com/office/powerpoint/2010/main" val="204159643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" y="0"/>
            <a:ext cx="13004800" cy="97536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525463" y="8837613"/>
            <a:ext cx="0" cy="915987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586160" y="9124950"/>
            <a:ext cx="195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BB9BCA"/>
                </a:solidFill>
                <a:latin typeface="DaxOT Light" charset="0"/>
                <a:ea typeface="DaxOT Light" charset="0"/>
                <a:cs typeface="DaxOT Light" charset="0"/>
              </a:rPr>
              <a:t>www.naturethic.es</a:t>
            </a:r>
            <a:endParaRPr lang="en-US" sz="1800" dirty="0">
              <a:solidFill>
                <a:srgbClr val="BB9BCA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838104" y="1996480"/>
            <a:ext cx="814769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3200" dirty="0">
                <a:solidFill>
                  <a:srgbClr val="BB9BCA"/>
                </a:solidFill>
                <a:latin typeface="DaxOT Medium" charset="0"/>
                <a:ea typeface="DaxOT Medium" charset="0"/>
                <a:cs typeface="DaxOT Medium" charset="0"/>
              </a:rPr>
              <a:t>Anti-pollution ferment - </a:t>
            </a:r>
            <a:r>
              <a:rPr lang="ru-RU" sz="28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натуральный активный ингредиент, защищающий от</a:t>
            </a:r>
            <a:r>
              <a:rPr lang="ru-RU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 вредного воздействия окружающей среды, полученный  путём грибного </a:t>
            </a:r>
            <a:r>
              <a:rPr lang="ru-RU" sz="2800" dirty="0" err="1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ферментирования</a:t>
            </a:r>
            <a:r>
              <a:rPr lang="ru-RU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. Основная задача- борьба с влиянием воздушных загрязнений на кожу.</a:t>
            </a:r>
            <a:endParaRPr lang="en-US" sz="28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8590632" y="4516760"/>
            <a:ext cx="4414168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838104" y="5107342"/>
            <a:ext cx="8342579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endParaRPr lang="es-E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r>
              <a:rPr lang="ru-RU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Уже через 24 часа он увеличивает уровень антиоксидантов в коже на </a:t>
            </a:r>
            <a:r>
              <a:rPr lang="es-E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4%</a:t>
            </a:r>
            <a:r>
              <a:rPr lang="ru-RU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 </a:t>
            </a:r>
            <a:r>
              <a:rPr lang="es-E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*</a:t>
            </a:r>
          </a:p>
          <a:p>
            <a:pPr algn="r" eaLnBrk="1" hangingPunct="1"/>
            <a:endParaRPr lang="es-E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r>
              <a:rPr lang="ru-RU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В течение 24 часов снижает количество тяжелых металлов в коже на </a:t>
            </a:r>
            <a:r>
              <a:rPr lang="es-E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4%</a:t>
            </a:r>
            <a:r>
              <a:rPr lang="ru-RU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 </a:t>
            </a:r>
            <a:r>
              <a:rPr lang="es-E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*</a:t>
            </a:r>
          </a:p>
          <a:p>
            <a:pPr algn="r" eaLnBrk="1" hangingPunct="1"/>
            <a:endParaRPr lang="es-E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r>
              <a:rPr lang="ru-RU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И защищает кожу от микроскопических частиц</a:t>
            </a:r>
            <a:endParaRPr lang="es-ES" sz="24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r" eaLnBrk="1" hangingPunct="1"/>
            <a:r>
              <a:rPr lang="es-E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(</a:t>
            </a:r>
            <a:r>
              <a:rPr lang="ru-RU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адгезия микроскопического материала ниже на </a:t>
            </a:r>
            <a:r>
              <a:rPr lang="es-E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21%) </a:t>
            </a:r>
            <a:r>
              <a:rPr lang="es-E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*</a:t>
            </a:r>
            <a:endParaRPr 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9073879" y="8827110"/>
            <a:ext cx="30978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s-E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* </a:t>
            </a:r>
            <a:r>
              <a:rPr lang="ru-RU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Протестировано </a:t>
            </a:r>
            <a:r>
              <a:rPr lang="es-E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in vivo</a:t>
            </a:r>
            <a:endParaRPr lang="es-ES" sz="20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r" eaLnBrk="1" hangingPunct="1"/>
            <a:endParaRPr lang="en-US" sz="20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3808" y="1474882"/>
            <a:ext cx="1656184" cy="276999"/>
          </a:xfrm>
          <a:prstGeom prst="rect">
            <a:avLst/>
          </a:prstGeom>
          <a:solidFill>
            <a:srgbClr val="BA9AC9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Прикладная </a:t>
            </a:r>
            <a:r>
              <a:rPr lang="ru-RU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Бионаука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7622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0" y="7253288"/>
            <a:ext cx="3262313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61B6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414" name="TextBox 1"/>
          <p:cNvSpPr txBox="1">
            <a:spLocks noChangeArrowheads="1"/>
          </p:cNvSpPr>
          <p:nvPr/>
        </p:nvSpPr>
        <p:spPr bwMode="auto">
          <a:xfrm>
            <a:off x="525736" y="6655789"/>
            <a:ext cx="288032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ru-RU" altLang="en-US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Характеристика</a:t>
            </a:r>
            <a:endParaRPr lang="en-US" altLang="en-US" sz="28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17415" name="TextBox 1"/>
          <p:cNvSpPr txBox="1">
            <a:spLocks noChangeArrowheads="1"/>
          </p:cNvSpPr>
          <p:nvPr/>
        </p:nvSpPr>
        <p:spPr bwMode="auto">
          <a:xfrm>
            <a:off x="5926336" y="2433707"/>
            <a:ext cx="223309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endParaRPr lang="en-US" altLang="en-US" sz="24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r" eaLnBrk="1" hangingPunct="1"/>
            <a:r>
              <a:rPr lang="ru-RU" altLang="en-US" sz="2400" dirty="0">
                <a:solidFill>
                  <a:srgbClr val="61B635"/>
                </a:solidFill>
                <a:latin typeface="DaxOT Medium" charset="0"/>
                <a:ea typeface="DaxOT Medium" charset="0"/>
                <a:cs typeface="DaxOT Medium" charset="0"/>
              </a:rPr>
              <a:t>Размер частиц</a:t>
            </a:r>
            <a:endParaRPr lang="en-US" altLang="en-US" sz="2400" dirty="0">
              <a:solidFill>
                <a:srgbClr val="61B635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r" eaLnBrk="1" hangingPunct="1"/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430990" y="1204392"/>
            <a:ext cx="655357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endParaRPr lang="en-US" altLang="en-US" sz="28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endParaRPr lang="en-US" altLang="en-US" sz="28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r" eaLnBrk="1" hangingPunct="1"/>
            <a:r>
              <a:rPr lang="en-US" altLang="en-US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eCapsules</a:t>
            </a:r>
            <a:r>
              <a:rPr lang="en-US" altLang="en-US" sz="2800" baseline="30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®</a:t>
            </a:r>
            <a:r>
              <a:rPr lang="en-US" altLang="en-US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 : </a:t>
            </a:r>
            <a:r>
              <a:rPr lang="ru-RU" altLang="en-US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Характеристики</a:t>
            </a:r>
            <a:endParaRPr lang="en-US" altLang="en-US" sz="28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5206256" y="3793779"/>
            <a:ext cx="6778306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61B635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5206256" y="6028928"/>
            <a:ext cx="6778306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61B635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>
            <a:off x="8014568" y="3793779"/>
            <a:ext cx="0" cy="2235149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61B635"/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xtBox 14"/>
          <p:cNvSpPr txBox="1">
            <a:spLocks noChangeArrowheads="1"/>
          </p:cNvSpPr>
          <p:nvPr/>
        </p:nvSpPr>
        <p:spPr bwMode="auto">
          <a:xfrm rot="16200000">
            <a:off x="6893969" y="4754695"/>
            <a:ext cx="14398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1800" dirty="0">
                <a:latin typeface="DaxOT Light" charset="0"/>
                <a:ea typeface="DaxOT Light" charset="0"/>
                <a:cs typeface="DaxOT Light" charset="0"/>
              </a:rPr>
              <a:t>200 </a:t>
            </a:r>
            <a:r>
              <a:rPr lang="mr-IN" altLang="en-US" sz="1800" dirty="0">
                <a:latin typeface="DaxOT Light" charset="0"/>
                <a:ea typeface="DaxOT Light" charset="0"/>
                <a:cs typeface="DaxOT Light" charset="0"/>
              </a:rPr>
              <a:t>–</a:t>
            </a:r>
            <a:r>
              <a:rPr lang="en-US" altLang="en-US" sz="1800" dirty="0">
                <a:latin typeface="DaxOT Light" charset="0"/>
                <a:ea typeface="DaxOT Light" charset="0"/>
                <a:cs typeface="DaxOT Light" charset="0"/>
              </a:rPr>
              <a:t> 400 </a:t>
            </a:r>
            <a:r>
              <a:rPr lang="ru-RU" altLang="en-US" sz="1800" dirty="0" err="1">
                <a:latin typeface="DaxOT Light" charset="0"/>
                <a:ea typeface="DaxOT Light" charset="0"/>
                <a:cs typeface="DaxOT Light" charset="0"/>
              </a:rPr>
              <a:t>нм</a:t>
            </a:r>
            <a:endParaRPr lang="en-US" altLang="en-US" sz="18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430990" y="6655789"/>
            <a:ext cx="665060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endParaRPr lang="en-US" altLang="en-US" sz="24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r" eaLnBrk="1" hangingPunct="1"/>
            <a:r>
              <a:rPr lang="ru-RU" alt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Улучшенная стабильность благодаря отсутствию слипания частиц</a:t>
            </a:r>
            <a:endParaRPr lang="en-US" altLang="en-US" sz="24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446616" y="3801904"/>
            <a:ext cx="361833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endParaRPr lang="en-US" altLang="en-US" sz="20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Хорошее проникновение активных ингредиентов в кожу</a:t>
            </a:r>
            <a:endParaRPr lang="en-US" altLang="en-US" sz="20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r" eaLnBrk="1" hangingPunct="1"/>
            <a:endParaRPr lang="en-US" altLang="en-US" sz="20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Не являются </a:t>
            </a:r>
          </a:p>
          <a:p>
            <a:pPr algn="r" eaLnBrk="1" hangingPunct="1"/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наночастицами</a:t>
            </a:r>
            <a:endParaRPr lang="en-US" altLang="en-US" sz="20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3808" y="1474882"/>
            <a:ext cx="1656184" cy="276999"/>
          </a:xfrm>
          <a:prstGeom prst="rect">
            <a:avLst/>
          </a:prstGeom>
          <a:solidFill>
            <a:srgbClr val="8BC43F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Прикладная </a:t>
            </a:r>
            <a:r>
              <a:rPr lang="ru-RU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Бионаука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527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7702073"/>
            <a:ext cx="13004800" cy="2051527"/>
          </a:xfrm>
          <a:prstGeom prst="rect">
            <a:avLst/>
          </a:prstGeom>
          <a:solidFill>
            <a:srgbClr val="61B635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0" y="7253288"/>
            <a:ext cx="3262313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61B6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414" name="TextBox 1"/>
          <p:cNvSpPr txBox="1">
            <a:spLocks noChangeArrowheads="1"/>
          </p:cNvSpPr>
          <p:nvPr/>
        </p:nvSpPr>
        <p:spPr bwMode="auto">
          <a:xfrm>
            <a:off x="1173808" y="6605588"/>
            <a:ext cx="215994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ru-RU" altLang="en-US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Введение</a:t>
            </a:r>
            <a:endParaRPr lang="en-US" altLang="en-US" sz="28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17415" name="TextBox 1"/>
          <p:cNvSpPr txBox="1">
            <a:spLocks noChangeArrowheads="1"/>
          </p:cNvSpPr>
          <p:nvPr/>
        </p:nvSpPr>
        <p:spPr bwMode="auto">
          <a:xfrm>
            <a:off x="5775510" y="2399872"/>
            <a:ext cx="6553572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r>
              <a:rPr lang="en-US" alt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eCapsules</a:t>
            </a:r>
            <a:r>
              <a:rPr lang="en-US" altLang="en-US" sz="2400" baseline="30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®</a:t>
            </a:r>
            <a:r>
              <a:rPr lang="en-US" alt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Triptonol</a:t>
            </a:r>
            <a:r>
              <a:rPr lang="en-US" alt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 </a:t>
            </a:r>
            <a:r>
              <a:rPr lang="ru-RU" alt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производятся</a:t>
            </a:r>
            <a:endParaRPr lang="en-US" altLang="en-US" sz="24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r" eaLnBrk="1" hangingPunct="1"/>
            <a:r>
              <a:rPr lang="ru-RU" alt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при помощи особого метода,</a:t>
            </a:r>
            <a:endParaRPr lang="en-US" altLang="en-US" sz="24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r" eaLnBrk="1" hangingPunct="1"/>
            <a:r>
              <a:rPr lang="ru-RU" alt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который позволяет заключить </a:t>
            </a:r>
          </a:p>
          <a:p>
            <a:pPr algn="r" eaLnBrk="1" hangingPunct="1"/>
            <a:r>
              <a:rPr lang="ru-RU" alt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активный ингредиент</a:t>
            </a:r>
            <a:endParaRPr lang="en-US" altLang="en-US" sz="24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r" eaLnBrk="1" hangingPunct="1"/>
            <a:r>
              <a:rPr lang="ru-RU" alt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в матрицу из полимеров</a:t>
            </a:r>
            <a:endParaRPr lang="en-US" altLang="en-US" sz="24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r" eaLnBrk="1" hangingPunct="1"/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r>
              <a:rPr lang="ru-RU" alt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Полимеры</a:t>
            </a:r>
            <a:r>
              <a:rPr lang="en-US" alt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 </a:t>
            </a:r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морского происхождения</a:t>
            </a:r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(</a:t>
            </a:r>
            <a:r>
              <a:rPr lang="ru-RU" altLang="en-US" sz="2000" dirty="0" err="1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альгиновая</a:t>
            </a:r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 кислота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, </a:t>
            </a:r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альгинаты и </a:t>
            </a:r>
            <a:r>
              <a:rPr lang="ru-RU" altLang="en-US" sz="2000" dirty="0" err="1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агар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)</a:t>
            </a:r>
          </a:p>
          <a:p>
            <a:pPr algn="r" eaLnBrk="1" hangingPunct="1"/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Активный ингредиент</a:t>
            </a:r>
            <a:r>
              <a:rPr lang="en-US" alt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: </a:t>
            </a:r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жирорастворимый</a:t>
            </a:r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eaLnBrk="1" hangingPunct="1"/>
            <a:endParaRPr lang="en-US" altLang="en-US" sz="24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19904" y="7701905"/>
            <a:ext cx="4808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2400" dirty="0">
                <a:latin typeface="DaxOT Medium" charset="0"/>
                <a:ea typeface="DaxOT Medium" charset="0"/>
                <a:cs typeface="DaxOT Medium" charset="0"/>
              </a:rPr>
              <a:t>Преимущества </a:t>
            </a:r>
            <a:r>
              <a:rPr lang="en-US" altLang="en-US" sz="2400" b="1" dirty="0" err="1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eCapsules</a:t>
            </a:r>
            <a:r>
              <a:rPr lang="en-US" altLang="en-US" sz="2400" b="1" baseline="30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®</a:t>
            </a:r>
            <a:r>
              <a:rPr lang="en-US" altLang="en-US" sz="2400" b="1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Triptonol</a:t>
            </a:r>
            <a:endParaRPr lang="en-US" sz="2400" b="1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19904" y="8231452"/>
            <a:ext cx="50313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2000" dirty="0">
                <a:solidFill>
                  <a:schemeClr val="bg1"/>
                </a:solidFill>
                <a:latin typeface="DaxOT Light" charset="0"/>
                <a:ea typeface="DaxOT Light" charset="0"/>
                <a:cs typeface="DaxOT Light" charset="0"/>
              </a:rPr>
              <a:t>Улучшает химическую стабильность активов</a:t>
            </a:r>
            <a:endParaRPr lang="en-US" sz="2000" dirty="0">
              <a:solidFill>
                <a:schemeClr val="bg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l"/>
            <a:r>
              <a:rPr lang="ru-RU" sz="2000" dirty="0">
                <a:solidFill>
                  <a:schemeClr val="bg1"/>
                </a:solidFill>
                <a:latin typeface="DaxOT Light" charset="0"/>
                <a:ea typeface="DaxOT Light" charset="0"/>
                <a:cs typeface="DaxOT Light" charset="0"/>
              </a:rPr>
              <a:t>Контроль выделения актива</a:t>
            </a:r>
            <a:endParaRPr lang="en-US" sz="2000" dirty="0">
              <a:solidFill>
                <a:schemeClr val="bg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l"/>
            <a:r>
              <a:rPr lang="ru-RU" sz="2000" dirty="0">
                <a:solidFill>
                  <a:schemeClr val="bg1"/>
                </a:solidFill>
                <a:latin typeface="DaxOT Light" charset="0"/>
                <a:ea typeface="DaxOT Light" charset="0"/>
                <a:cs typeface="DaxOT Light" charset="0"/>
              </a:rPr>
              <a:t>Визуальные отличительные эффекты</a:t>
            </a:r>
            <a:endParaRPr lang="en-US" sz="2000" dirty="0">
              <a:solidFill>
                <a:schemeClr val="bg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l"/>
            <a:endParaRPr lang="en-US" sz="2000" dirty="0">
              <a:solidFill>
                <a:schemeClr val="bg1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78659" y="7701905"/>
            <a:ext cx="4590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2400" dirty="0">
                <a:latin typeface="DaxOT Medium" charset="0"/>
                <a:ea typeface="DaxOT Medium" charset="0"/>
                <a:cs typeface="DaxOT Medium" charset="0"/>
              </a:rPr>
              <a:t>Ограничения </a:t>
            </a:r>
            <a:r>
              <a:rPr lang="en-US" altLang="en-US" sz="2400" b="1" dirty="0" err="1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eCapsules</a:t>
            </a:r>
            <a:r>
              <a:rPr lang="en-US" altLang="en-US" sz="2400" b="1" baseline="30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®</a:t>
            </a:r>
            <a:r>
              <a:rPr lang="en-US" altLang="en-US" sz="2400" b="1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Triptonol</a:t>
            </a:r>
            <a:endParaRPr lang="en-US" sz="24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54728" y="8231452"/>
            <a:ext cx="28743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dirty="0">
                <a:solidFill>
                  <a:schemeClr val="bg1"/>
                </a:solidFill>
                <a:latin typeface="DaxOT Light" charset="0"/>
                <a:ea typeface="DaxOT Light" charset="0"/>
                <a:cs typeface="DaxOT Light" charset="0"/>
              </a:rPr>
              <a:t>Нет эко-сертификации</a:t>
            </a:r>
            <a:endParaRPr lang="en-US" sz="2000" dirty="0">
              <a:solidFill>
                <a:schemeClr val="bg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l"/>
            <a:r>
              <a:rPr lang="ru-RU" sz="2000" dirty="0">
                <a:solidFill>
                  <a:schemeClr val="bg1"/>
                </a:solidFill>
                <a:latin typeface="DaxOT Light" charset="0"/>
                <a:ea typeface="DaxOT Light" charset="0"/>
                <a:cs typeface="DaxOT Light" charset="0"/>
              </a:rPr>
              <a:t>Проникновение через поверхность кожи</a:t>
            </a:r>
            <a:endParaRPr lang="en-US" sz="2000" dirty="0">
              <a:solidFill>
                <a:schemeClr val="bg1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0" y="8139449"/>
            <a:ext cx="11365829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1173808" y="1474882"/>
            <a:ext cx="1656184" cy="276999"/>
          </a:xfrm>
          <a:prstGeom prst="rect">
            <a:avLst/>
          </a:prstGeom>
          <a:solidFill>
            <a:srgbClr val="8BC43F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Прикладная </a:t>
            </a:r>
            <a:r>
              <a:rPr lang="ru-RU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Бионаука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4298653" y="6343650"/>
            <a:ext cx="1862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Segoe UI Light" panose="020B0502040204020203" pitchFamily="34" charset="0"/>
              </a:rPr>
              <a:t>Представление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Segoe UI Light" panose="020B0502040204020203" pitchFamily="34" charset="0"/>
              </a:rPr>
              <a:t>eCapsules®</a:t>
            </a:r>
            <a:endParaRPr lang="ru-RU" altLang="ru-RU" sz="14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43527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0" y="7253288"/>
            <a:ext cx="3262313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61B6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414" name="TextBox 1"/>
          <p:cNvSpPr txBox="1">
            <a:spLocks noChangeArrowheads="1"/>
          </p:cNvSpPr>
          <p:nvPr/>
        </p:nvSpPr>
        <p:spPr bwMode="auto">
          <a:xfrm>
            <a:off x="741760" y="6605588"/>
            <a:ext cx="259199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ru-RU" altLang="en-US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Дефекты кожи</a:t>
            </a:r>
            <a:endParaRPr lang="en-US" altLang="en-US" sz="28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17415" name="TextBox 1"/>
          <p:cNvSpPr txBox="1">
            <a:spLocks noChangeArrowheads="1"/>
          </p:cNvSpPr>
          <p:nvPr/>
        </p:nvSpPr>
        <p:spPr bwMode="auto">
          <a:xfrm>
            <a:off x="4352429" y="2259533"/>
            <a:ext cx="7633692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endParaRPr lang="en-US" altLang="en-US" sz="24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r" eaLnBrk="1" hangingPunct="1"/>
            <a:r>
              <a:rPr lang="ru-RU" altLang="en-US" sz="2400" dirty="0">
                <a:solidFill>
                  <a:srgbClr val="61B635"/>
                </a:solidFill>
                <a:latin typeface="DaxOT Medium" charset="0"/>
                <a:ea typeface="DaxOT Medium" charset="0"/>
                <a:cs typeface="DaxOT Medium" charset="0"/>
              </a:rPr>
              <a:t>В</a:t>
            </a:r>
            <a:r>
              <a:rPr lang="en-US" altLang="en-US" sz="2400" dirty="0">
                <a:solidFill>
                  <a:srgbClr val="61B635"/>
                </a:solidFill>
                <a:latin typeface="DaxOT Medium" charset="0"/>
                <a:ea typeface="DaxOT Medium" charset="0"/>
                <a:cs typeface="DaxOT Medium" charset="0"/>
              </a:rPr>
              <a:t> 2014, «</a:t>
            </a:r>
            <a:r>
              <a:rPr lang="ru-RU" altLang="en-US" sz="2400" dirty="0">
                <a:solidFill>
                  <a:srgbClr val="61B635"/>
                </a:solidFill>
                <a:latin typeface="DaxOT Medium" charset="0"/>
                <a:ea typeface="DaxOT Medium" charset="0"/>
                <a:cs typeface="DaxOT Medium" charset="0"/>
              </a:rPr>
              <a:t>как избавиться от </a:t>
            </a:r>
            <a:r>
              <a:rPr lang="ru-RU" altLang="en-US" sz="2400" dirty="0" err="1">
                <a:solidFill>
                  <a:srgbClr val="61B635"/>
                </a:solidFill>
                <a:latin typeface="DaxOT Medium" charset="0"/>
                <a:ea typeface="DaxOT Medium" charset="0"/>
                <a:cs typeface="DaxOT Medium" charset="0"/>
              </a:rPr>
              <a:t>акне</a:t>
            </a:r>
            <a:r>
              <a:rPr lang="en-US" altLang="en-US" sz="2400" dirty="0">
                <a:solidFill>
                  <a:srgbClr val="61B635"/>
                </a:solidFill>
                <a:latin typeface="DaxOT Medium" charset="0"/>
                <a:ea typeface="DaxOT Medium" charset="0"/>
                <a:cs typeface="DaxOT Medium" charset="0"/>
              </a:rPr>
              <a:t>?» </a:t>
            </a:r>
          </a:p>
          <a:p>
            <a:pPr algn="r" eaLnBrk="1" hangingPunct="1"/>
            <a:r>
              <a:rPr lang="ru-RU" altLang="en-US" sz="2400" dirty="0">
                <a:solidFill>
                  <a:srgbClr val="61B635"/>
                </a:solidFill>
                <a:latin typeface="DaxOT Medium" charset="0"/>
                <a:ea typeface="DaxOT Medium" charset="0"/>
                <a:cs typeface="DaxOT Medium" charset="0"/>
              </a:rPr>
              <a:t>был самым распространенным запросом</a:t>
            </a:r>
            <a:endParaRPr lang="en-US" altLang="en-US" sz="2400" dirty="0">
              <a:solidFill>
                <a:srgbClr val="61B635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r" eaLnBrk="1" hangingPunct="1"/>
            <a:r>
              <a:rPr lang="ru-RU" altLang="en-US" sz="2400" dirty="0">
                <a:solidFill>
                  <a:srgbClr val="61B635"/>
                </a:solidFill>
                <a:latin typeface="DaxOT Medium" charset="0"/>
                <a:ea typeface="DaxOT Medium" charset="0"/>
                <a:cs typeface="DaxOT Medium" charset="0"/>
              </a:rPr>
              <a:t>в </a:t>
            </a:r>
            <a:r>
              <a:rPr lang="en-US" altLang="en-US" sz="2400" dirty="0">
                <a:solidFill>
                  <a:srgbClr val="61B635"/>
                </a:solidFill>
                <a:latin typeface="DaxOT Medium" charset="0"/>
                <a:ea typeface="DaxOT Medium" charset="0"/>
                <a:cs typeface="DaxOT Medium" charset="0"/>
              </a:rPr>
              <a:t>google </a:t>
            </a:r>
            <a:r>
              <a:rPr lang="ru-RU" altLang="en-US" sz="2400" dirty="0">
                <a:solidFill>
                  <a:srgbClr val="61B635"/>
                </a:solidFill>
                <a:latin typeface="DaxOT Medium" charset="0"/>
                <a:ea typeface="DaxOT Medium" charset="0"/>
                <a:cs typeface="DaxOT Medium" charset="0"/>
              </a:rPr>
              <a:t>касающимся красоты</a:t>
            </a:r>
            <a:r>
              <a:rPr lang="en-US" altLang="en-US" sz="2400" dirty="0">
                <a:solidFill>
                  <a:srgbClr val="61B635"/>
                </a:solidFill>
                <a:latin typeface="DaxOT Medium" charset="0"/>
                <a:ea typeface="DaxOT Medium" charset="0"/>
                <a:cs typeface="DaxOT Medium" charset="0"/>
              </a:rPr>
              <a:t>.</a:t>
            </a:r>
          </a:p>
          <a:p>
            <a:pPr algn="r" eaLnBrk="1" hangingPunct="1"/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Примерно</a:t>
            </a:r>
            <a:r>
              <a:rPr lang="en-US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 80-90% </a:t>
            </a:r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молодых людей</a:t>
            </a:r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страдают от этого.</a:t>
            </a:r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Это кожное заболевание обычно начинается во</a:t>
            </a:r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время полового созревания и может сохраняться во взрослом возрасте.</a:t>
            </a:r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r>
              <a:rPr lang="ru-RU" altLang="en-US" sz="2400" dirty="0">
                <a:latin typeface="DaxOT Light" charset="0"/>
                <a:ea typeface="DaxOT Light" charset="0"/>
                <a:cs typeface="DaxOT Light" charset="0"/>
              </a:rPr>
              <a:t>Чтобы помочь в борьбе с прыщами и угрями</a:t>
            </a:r>
            <a:r>
              <a:rPr lang="en-US" altLang="en-US" sz="2400" dirty="0">
                <a:latin typeface="DaxOT Light" charset="0"/>
                <a:ea typeface="DaxOT Light" charset="0"/>
                <a:cs typeface="DaxOT Light" charset="0"/>
              </a:rPr>
              <a:t>, </a:t>
            </a:r>
          </a:p>
          <a:p>
            <a:pPr algn="r" eaLnBrk="1" hangingPunct="1"/>
            <a:r>
              <a:rPr lang="en-US" altLang="en-US" sz="2400" dirty="0" err="1">
                <a:latin typeface="DaxOT Light" charset="0"/>
                <a:ea typeface="DaxOT Light" charset="0"/>
                <a:cs typeface="DaxOT Light" charset="0"/>
              </a:rPr>
              <a:t>Naturethic</a:t>
            </a:r>
            <a:r>
              <a:rPr lang="en-US" altLang="en-US" sz="2400" dirty="0">
                <a:latin typeface="DaxOT Light" charset="0"/>
                <a:ea typeface="DaxOT Light" charset="0"/>
                <a:cs typeface="DaxOT Light" charset="0"/>
              </a:rPr>
              <a:t> </a:t>
            </a:r>
            <a:r>
              <a:rPr lang="ru-RU" altLang="en-US" sz="2400" dirty="0">
                <a:latin typeface="DaxOT Light" charset="0"/>
                <a:ea typeface="DaxOT Light" charset="0"/>
                <a:cs typeface="DaxOT Light" charset="0"/>
              </a:rPr>
              <a:t>разработал </a:t>
            </a:r>
            <a:r>
              <a:rPr lang="en-US" altLang="en-US" sz="2400" dirty="0">
                <a:latin typeface="DaxOT Medium" charset="0"/>
                <a:ea typeface="DaxOT Medium" charset="0"/>
                <a:cs typeface="DaxOT Medium" charset="0"/>
              </a:rPr>
              <a:t>eCapsules</a:t>
            </a:r>
            <a:r>
              <a:rPr lang="en-US" altLang="en-US" sz="2400" baseline="30000" dirty="0">
                <a:latin typeface="DaxOT Medium" charset="0"/>
                <a:ea typeface="DaxOT Medium" charset="0"/>
                <a:cs typeface="DaxOT Medium" charset="0"/>
              </a:rPr>
              <a:t> ® </a:t>
            </a:r>
            <a:r>
              <a:rPr lang="en-US" altLang="en-US" sz="2400" dirty="0">
                <a:latin typeface="DaxOT Medium" charset="0"/>
                <a:ea typeface="DaxOT Medium" charset="0"/>
                <a:cs typeface="DaxOT Medium" charset="0"/>
              </a:rPr>
              <a:t>Triptonol:</a:t>
            </a:r>
          </a:p>
          <a:p>
            <a:pPr algn="r" eaLnBrk="1" hangingPunct="1"/>
            <a:r>
              <a:rPr lang="ru-RU" altLang="en-US" sz="2400" dirty="0">
                <a:latin typeface="DaxOT Medium" charset="0"/>
                <a:ea typeface="DaxOT Medium" charset="0"/>
                <a:cs typeface="DaxOT Medium" charset="0"/>
              </a:rPr>
              <a:t>активный ингредиент для жирной и проблемной кожи, идеальное средство против угрей.</a:t>
            </a:r>
            <a:endParaRPr lang="en-US" altLang="en-US" sz="24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430990" y="1204392"/>
            <a:ext cx="655357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endParaRPr lang="en-US" altLang="en-US" sz="28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endParaRPr lang="en-US" altLang="en-US" sz="28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r" eaLnBrk="1" hangingPunct="1"/>
            <a:r>
              <a:rPr lang="ru-RU" altLang="en-US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Дефекты кожи</a:t>
            </a:r>
            <a:r>
              <a:rPr lang="en-US" altLang="en-US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: </a:t>
            </a:r>
            <a:r>
              <a:rPr lang="ru-RU" altLang="en-US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наши ХУДШИЕ враги</a:t>
            </a:r>
            <a:endParaRPr lang="en-US" altLang="en-US" sz="28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3808" y="1474882"/>
            <a:ext cx="1656184" cy="276999"/>
          </a:xfrm>
          <a:prstGeom prst="rect">
            <a:avLst/>
          </a:prstGeom>
          <a:solidFill>
            <a:srgbClr val="8BC43F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Прикладная </a:t>
            </a:r>
            <a:r>
              <a:rPr lang="ru-RU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Бионаука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0940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 flipV="1">
            <a:off x="0" y="7253288"/>
            <a:ext cx="3262313" cy="43856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61B6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415" name="TextBox 1"/>
          <p:cNvSpPr txBox="1">
            <a:spLocks noChangeArrowheads="1"/>
          </p:cNvSpPr>
          <p:nvPr/>
        </p:nvSpPr>
        <p:spPr bwMode="auto">
          <a:xfrm>
            <a:off x="7678990" y="2714709"/>
            <a:ext cx="430829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endParaRPr lang="en-US" altLang="en-US" sz="24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r" eaLnBrk="1" hangingPunct="1"/>
            <a:r>
              <a:rPr lang="ru-RU" altLang="en-US" sz="2400" dirty="0">
                <a:solidFill>
                  <a:srgbClr val="61B635"/>
                </a:solidFill>
                <a:latin typeface="DaxOT Medium" charset="0"/>
                <a:ea typeface="DaxOT Medium" charset="0"/>
                <a:cs typeface="DaxOT Medium" charset="0"/>
              </a:rPr>
              <a:t>Липидный состав ядра</a:t>
            </a:r>
            <a:endParaRPr lang="en-US" altLang="en-US" sz="2400" dirty="0">
              <a:solidFill>
                <a:srgbClr val="61B635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r" eaLnBrk="1" hangingPunct="1"/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430990" y="2207793"/>
            <a:ext cx="655357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n-US" altLang="en-US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eCapsules</a:t>
            </a:r>
            <a:r>
              <a:rPr lang="en-US" altLang="en-US" sz="2800" baseline="30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®</a:t>
            </a:r>
            <a:r>
              <a:rPr lang="en-US" altLang="en-US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Triptonol</a:t>
            </a:r>
            <a:r>
              <a:rPr lang="en-US" altLang="en-US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 </a:t>
            </a:r>
            <a:r>
              <a:rPr lang="ru-RU" altLang="en-US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состоят из липидного ядра и оболочки</a:t>
            </a:r>
            <a:endParaRPr lang="en-US" altLang="en-US" sz="28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280698" y="3801904"/>
            <a:ext cx="412239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endParaRPr lang="en-US" altLang="en-US" sz="20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l" eaLnBrk="1" hangingPunct="1"/>
            <a:r>
              <a:rPr lang="ru-RU" altLang="en-US" sz="2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Масло какао</a:t>
            </a:r>
            <a:endParaRPr lang="en-US" altLang="en-US" sz="20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l" eaLnBrk="1" hangingPunct="1"/>
            <a:endParaRPr lang="en-US" altLang="en-US" sz="20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l" eaLnBrk="1" hangingPunct="1"/>
            <a:r>
              <a:rPr lang="ru-RU" altLang="en-US" sz="2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Концентрат чайного дерева</a:t>
            </a:r>
            <a:endParaRPr lang="en-US" altLang="en-US" sz="20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l" eaLnBrk="1" hangingPunct="1"/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(</a:t>
            </a:r>
            <a:r>
              <a:rPr lang="ru-RU" altLang="en-US" sz="2000" dirty="0" err="1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лептоспермон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, </a:t>
            </a:r>
            <a:r>
              <a:rPr lang="ru-RU" altLang="en-US" sz="2000" dirty="0" err="1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флавесон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, </a:t>
            </a:r>
          </a:p>
          <a:p>
            <a:pPr algn="l" eaLnBrk="1" hangingPunct="1"/>
            <a:r>
              <a:rPr lang="ru-RU" altLang="en-US" sz="2000" dirty="0" err="1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изолептоспермон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)</a:t>
            </a:r>
          </a:p>
          <a:p>
            <a:pPr algn="l" eaLnBrk="1" hangingPunct="1"/>
            <a:endParaRPr lang="en-US" altLang="en-US" sz="20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l" eaLnBrk="1" hangingPunct="1"/>
            <a:r>
              <a:rPr lang="ru-RU" altLang="en-US" sz="2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Экстракт </a:t>
            </a:r>
            <a:r>
              <a:rPr lang="ru-RU" altLang="en-US" sz="2000" dirty="0" err="1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коры</a:t>
            </a:r>
            <a:r>
              <a:rPr lang="ru-RU" altLang="en-US" sz="2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 белой ивы</a:t>
            </a:r>
            <a:endParaRPr lang="en-US" altLang="en-US" sz="20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6058868" y="3801904"/>
            <a:ext cx="1883692" cy="1071539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61B635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637307" y="6181716"/>
            <a:ext cx="43432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endParaRPr lang="en-US" altLang="en-US" sz="24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r" eaLnBrk="1" hangingPunct="1"/>
            <a:r>
              <a:rPr lang="ru-RU" altLang="en-US" sz="2400" dirty="0">
                <a:solidFill>
                  <a:srgbClr val="61B635"/>
                </a:solidFill>
                <a:latin typeface="DaxOT Medium" charset="0"/>
                <a:ea typeface="DaxOT Medium" charset="0"/>
                <a:cs typeface="DaxOT Medium" charset="0"/>
              </a:rPr>
              <a:t>Липидный состав оболочки</a:t>
            </a:r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6502400" y="5734983"/>
            <a:ext cx="1362493" cy="1443093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Oval 11"/>
          <p:cNvSpPr/>
          <p:nvPr/>
        </p:nvSpPr>
        <p:spPr bwMode="auto">
          <a:xfrm>
            <a:off x="8051505" y="4265665"/>
            <a:ext cx="107079" cy="107079"/>
          </a:xfrm>
          <a:prstGeom prst="ellipse">
            <a:avLst/>
          </a:prstGeom>
          <a:solidFill>
            <a:srgbClr val="61B635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8051505" y="4841729"/>
            <a:ext cx="107079" cy="107079"/>
          </a:xfrm>
          <a:prstGeom prst="ellipse">
            <a:avLst/>
          </a:prstGeom>
          <a:solidFill>
            <a:srgbClr val="61B635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8051505" y="6065865"/>
            <a:ext cx="107079" cy="107079"/>
          </a:xfrm>
          <a:prstGeom prst="ellipse">
            <a:avLst/>
          </a:prstGeom>
          <a:solidFill>
            <a:srgbClr val="61B635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8259856" y="7484354"/>
            <a:ext cx="41223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Салициловая кислота</a:t>
            </a:r>
            <a:endParaRPr lang="en-US" altLang="en-US" sz="20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525736" y="6655789"/>
            <a:ext cx="288032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ru-RU" altLang="en-US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Характеристика</a:t>
            </a:r>
            <a:endParaRPr lang="en-US" altLang="en-US" sz="28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73808" y="1474882"/>
            <a:ext cx="1656184" cy="276999"/>
          </a:xfrm>
          <a:prstGeom prst="rect">
            <a:avLst/>
          </a:prstGeom>
          <a:solidFill>
            <a:srgbClr val="8BC43F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Прикладная </a:t>
            </a:r>
            <a:r>
              <a:rPr lang="ru-RU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Бионаука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13561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0" y="7253288"/>
            <a:ext cx="3262313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61B6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414" name="TextBox 1"/>
          <p:cNvSpPr txBox="1">
            <a:spLocks noChangeArrowheads="1"/>
          </p:cNvSpPr>
          <p:nvPr/>
        </p:nvSpPr>
        <p:spPr bwMode="auto">
          <a:xfrm>
            <a:off x="1173807" y="6655789"/>
            <a:ext cx="211995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ru-RU" altLang="en-US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Химия</a:t>
            </a:r>
            <a:endParaRPr lang="en-US" altLang="en-US" sz="28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168569" y="3292624"/>
            <a:ext cx="4526519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endParaRPr lang="ru-RU" altLang="en-US" sz="20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l" eaLnBrk="1" hangingPunct="1"/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Концентрат мануки</a:t>
            </a:r>
            <a:endParaRPr lang="en-US" altLang="en-US" sz="20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l" eaLnBrk="1" hangingPunct="1"/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Содержит более 96% </a:t>
            </a:r>
            <a:r>
              <a:rPr lang="ru-RU" altLang="en-US" sz="2000" dirty="0" err="1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трикетонов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 (</a:t>
            </a:r>
            <a:r>
              <a:rPr lang="ru-RU" altLang="en-US" sz="2000" dirty="0" err="1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лептоспермон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, </a:t>
            </a:r>
            <a:r>
              <a:rPr lang="ru-RU" altLang="en-US" sz="2000" dirty="0" err="1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флавесон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, </a:t>
            </a:r>
          </a:p>
          <a:p>
            <a:pPr algn="l" eaLnBrk="1" hangingPunct="1"/>
            <a:r>
              <a:rPr lang="ru-RU" altLang="en-US" sz="2000" dirty="0" err="1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изолептоспермон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)</a:t>
            </a:r>
          </a:p>
          <a:p>
            <a:pPr algn="l" eaLnBrk="1" hangingPunct="1"/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Противомикробная активность</a:t>
            </a:r>
            <a:endParaRPr lang="en-US" altLang="en-US" sz="20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l" eaLnBrk="1" hangingPunct="1"/>
            <a:endParaRPr lang="en-US" altLang="en-US" sz="20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l" eaLnBrk="1" hangingPunct="1"/>
            <a:r>
              <a:rPr lang="ru-RU" altLang="en-US" sz="2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Экстракт </a:t>
            </a:r>
            <a:r>
              <a:rPr lang="ru-RU" altLang="en-US" sz="2000" dirty="0" err="1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коры</a:t>
            </a:r>
            <a:r>
              <a:rPr lang="ru-RU" altLang="en-US" sz="2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 белой ивы</a:t>
            </a:r>
            <a:endParaRPr lang="en-US" altLang="en-US" sz="2000" dirty="0">
              <a:latin typeface="DaxOT Medium" charset="0"/>
              <a:ea typeface="DaxOT Medium" charset="0"/>
              <a:cs typeface="DaxOT Medium" charset="0"/>
            </a:endParaRPr>
          </a:p>
          <a:p>
            <a:pPr algn="l" eaLnBrk="1" hangingPunct="1"/>
            <a:r>
              <a:rPr lang="ru-RU" altLang="en-US" sz="2000" dirty="0">
                <a:latin typeface="DaxOT Light" charset="0"/>
                <a:ea typeface="DaxOT Light" charset="0"/>
                <a:cs typeface="DaxOT Light" charset="0"/>
              </a:rPr>
              <a:t>Полифенолы</a:t>
            </a:r>
            <a:endParaRPr lang="en-US" altLang="en-US" sz="2000" dirty="0">
              <a:latin typeface="DaxOT Light" charset="0"/>
              <a:ea typeface="DaxOT Light" charset="0"/>
              <a:cs typeface="DaxOT Light" charset="0"/>
            </a:endParaRPr>
          </a:p>
          <a:p>
            <a:pPr algn="l" eaLnBrk="1" hangingPunct="1"/>
            <a:r>
              <a:rPr lang="ru-RU" altLang="en-US" sz="2000" dirty="0">
                <a:latin typeface="DaxOT Light" charset="0"/>
                <a:ea typeface="DaxOT Light" charset="0"/>
                <a:cs typeface="DaxOT Light" charset="0"/>
              </a:rPr>
              <a:t>Салициловые соединения</a:t>
            </a:r>
            <a:endParaRPr lang="en-US" altLang="en-US" sz="2000" dirty="0">
              <a:latin typeface="DaxOT Light" charset="0"/>
              <a:ea typeface="DaxOT Light" charset="0"/>
              <a:cs typeface="DaxOT Light" charset="0"/>
            </a:endParaRPr>
          </a:p>
          <a:p>
            <a:pPr algn="l" eaLnBrk="1" hangingPunct="1"/>
            <a:r>
              <a:rPr lang="ru-RU" altLang="en-US" sz="2000" dirty="0" err="1">
                <a:latin typeface="DaxOT Light" charset="0"/>
                <a:ea typeface="DaxOT Light" charset="0"/>
                <a:cs typeface="DaxOT Light" charset="0"/>
              </a:rPr>
              <a:t>Кератолитическая</a:t>
            </a:r>
            <a:r>
              <a:rPr lang="ru-RU" altLang="en-US" sz="2000" dirty="0">
                <a:latin typeface="DaxOT Light" charset="0"/>
                <a:ea typeface="DaxOT Light" charset="0"/>
                <a:cs typeface="DaxOT Light" charset="0"/>
              </a:rPr>
              <a:t> активность</a:t>
            </a:r>
            <a:endParaRPr lang="en-US" altLang="en-US" sz="2000" dirty="0">
              <a:latin typeface="DaxOT Light" charset="0"/>
              <a:ea typeface="DaxOT Light" charset="0"/>
              <a:cs typeface="DaxOT Light" charset="0"/>
            </a:endParaRPr>
          </a:p>
          <a:p>
            <a:pPr algn="l" eaLnBrk="1" hangingPunct="1"/>
            <a:r>
              <a:rPr lang="ru-RU" altLang="en-US" sz="2000" dirty="0">
                <a:latin typeface="DaxOT Light" charset="0"/>
                <a:ea typeface="DaxOT Light" charset="0"/>
                <a:cs typeface="DaxOT Light" charset="0"/>
              </a:rPr>
              <a:t>Очищающая активность</a:t>
            </a:r>
            <a:endParaRPr lang="en-US" altLang="en-US" sz="2000" dirty="0">
              <a:latin typeface="DaxOT Light" charset="0"/>
              <a:ea typeface="DaxOT Light" charset="0"/>
              <a:cs typeface="DaxOT Light" charset="0"/>
            </a:endParaRPr>
          </a:p>
          <a:p>
            <a:pPr algn="l" eaLnBrk="1" hangingPunct="1"/>
            <a:endParaRPr lang="en-US" altLang="en-US" sz="2000" dirty="0">
              <a:latin typeface="DaxOT Light" charset="0"/>
              <a:ea typeface="DaxOT Light" charset="0"/>
              <a:cs typeface="DaxOT Light" charset="0"/>
            </a:endParaRPr>
          </a:p>
          <a:p>
            <a:pPr algn="l" eaLnBrk="1" hangingPunct="1"/>
            <a:endParaRPr lang="en-US" altLang="en-US" sz="2000" dirty="0">
              <a:latin typeface="DaxOT Light" charset="0"/>
              <a:ea typeface="DaxOT Light" charset="0"/>
              <a:cs typeface="DaxOT Light" charset="0"/>
            </a:endParaRPr>
          </a:p>
          <a:p>
            <a:pPr algn="l" eaLnBrk="1" hangingPunct="1"/>
            <a:endParaRPr lang="en-US" altLang="en-US" sz="2000" dirty="0">
              <a:latin typeface="DaxOT Light" charset="0"/>
              <a:ea typeface="DaxOT Light" charset="0"/>
              <a:cs typeface="DaxOT Light" charset="0"/>
            </a:endParaRPr>
          </a:p>
          <a:p>
            <a:pPr algn="l" eaLnBrk="1" hangingPunct="1"/>
            <a:r>
              <a:rPr lang="ru-RU" altLang="en-US" sz="2000" dirty="0">
                <a:latin typeface="DaxOT Medium" charset="0"/>
                <a:ea typeface="DaxOT Medium" charset="0"/>
                <a:cs typeface="DaxOT Medium" charset="0"/>
              </a:rPr>
              <a:t>Салициловая кислота</a:t>
            </a:r>
            <a:endParaRPr lang="en-US" altLang="en-US" sz="2000" dirty="0">
              <a:latin typeface="DaxOT Medium" charset="0"/>
              <a:ea typeface="DaxOT Medium" charset="0"/>
              <a:cs typeface="DaxOT Medium" charset="0"/>
            </a:endParaRPr>
          </a:p>
          <a:p>
            <a:pPr algn="l" eaLnBrk="1" hangingPunct="1"/>
            <a:r>
              <a:rPr lang="ru-RU" altLang="en-US" sz="2000" dirty="0" err="1">
                <a:latin typeface="DaxOT Light" charset="0"/>
                <a:ea typeface="DaxOT Light" charset="0"/>
                <a:cs typeface="DaxOT Light" charset="0"/>
              </a:rPr>
              <a:t>Кератолитическая</a:t>
            </a:r>
            <a:r>
              <a:rPr lang="ru-RU" altLang="en-US" sz="2000" dirty="0">
                <a:latin typeface="DaxOT Light" charset="0"/>
                <a:ea typeface="DaxOT Light" charset="0"/>
                <a:cs typeface="DaxOT Light" charset="0"/>
              </a:rPr>
              <a:t> активность</a:t>
            </a:r>
            <a:endParaRPr lang="en-US" altLang="en-US" sz="2000" dirty="0">
              <a:latin typeface="DaxOT Light" charset="0"/>
              <a:ea typeface="DaxOT Light" charset="0"/>
              <a:cs typeface="DaxOT Light" charset="0"/>
            </a:endParaRPr>
          </a:p>
          <a:p>
            <a:pPr algn="l" eaLnBrk="1" hangingPunct="1"/>
            <a:r>
              <a:rPr lang="ru-RU" altLang="en-US" sz="2000" dirty="0">
                <a:latin typeface="DaxOT Light" charset="0"/>
                <a:ea typeface="DaxOT Light" charset="0"/>
                <a:cs typeface="DaxOT Light" charset="0"/>
              </a:rPr>
              <a:t>Снижает количество угрей</a:t>
            </a:r>
            <a:endParaRPr lang="en-US" altLang="en-US" sz="2000" dirty="0">
              <a:latin typeface="DaxOT Light" charset="0"/>
              <a:ea typeface="DaxOT Light" charset="0"/>
              <a:cs typeface="DaxOT Light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6058868" y="3801904"/>
            <a:ext cx="1883692" cy="1071539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61B635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6358384" y="5776213"/>
            <a:ext cx="1549105" cy="2124923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Oval 20"/>
          <p:cNvSpPr/>
          <p:nvPr/>
        </p:nvSpPr>
        <p:spPr bwMode="auto">
          <a:xfrm>
            <a:off x="8051505" y="3724672"/>
            <a:ext cx="107079" cy="107079"/>
          </a:xfrm>
          <a:prstGeom prst="ellipse">
            <a:avLst/>
          </a:prstGeom>
          <a:solidFill>
            <a:srgbClr val="61B635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8051505" y="5596880"/>
            <a:ext cx="107079" cy="107079"/>
          </a:xfrm>
          <a:prstGeom prst="ellipse">
            <a:avLst/>
          </a:prstGeom>
          <a:solidFill>
            <a:srgbClr val="61B635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8051505" y="8010081"/>
            <a:ext cx="107079" cy="107079"/>
          </a:xfrm>
          <a:prstGeom prst="ellipse">
            <a:avLst/>
          </a:prstGeom>
          <a:solidFill>
            <a:srgbClr val="61B635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6510433" y="2985078"/>
            <a:ext cx="16581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ru-RU" altLang="en-US" sz="1400" dirty="0">
                <a:solidFill>
                  <a:srgbClr val="61B635"/>
                </a:solidFill>
                <a:latin typeface="DaxOT Light" charset="0"/>
                <a:ea typeface="DaxOT Light" charset="0"/>
                <a:cs typeface="DaxOT Light" charset="0"/>
              </a:rPr>
              <a:t>Липидные активы внутри ядра</a:t>
            </a:r>
            <a:endParaRPr lang="en-US" altLang="en-US" sz="1400" dirty="0">
              <a:solidFill>
                <a:srgbClr val="61B635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>
            <a:off x="5665390" y="7051911"/>
            <a:ext cx="17731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ru-RU" altLang="en-US" sz="1400" dirty="0">
                <a:latin typeface="DaxOT Light" charset="0"/>
                <a:ea typeface="DaxOT Light" charset="0"/>
                <a:cs typeface="DaxOT Light" charset="0"/>
              </a:rPr>
              <a:t>Липидные активы внутри оболочки</a:t>
            </a:r>
            <a:endParaRPr lang="en-US" altLang="en-US" sz="14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3808" y="1474882"/>
            <a:ext cx="1656184" cy="276999"/>
          </a:xfrm>
          <a:prstGeom prst="rect">
            <a:avLst/>
          </a:prstGeom>
          <a:solidFill>
            <a:srgbClr val="8BC43F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Прикладная </a:t>
            </a:r>
            <a:r>
              <a:rPr lang="ru-RU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Бионаука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430990" y="2207793"/>
            <a:ext cx="655357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n-US" altLang="en-US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eCapsules</a:t>
            </a:r>
            <a:r>
              <a:rPr lang="en-US" altLang="en-US" sz="2800" baseline="30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®</a:t>
            </a:r>
            <a:r>
              <a:rPr lang="en-US" altLang="en-US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Triptonol</a:t>
            </a:r>
            <a:r>
              <a:rPr lang="en-US" altLang="en-US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 </a:t>
            </a:r>
            <a:r>
              <a:rPr lang="ru-RU" altLang="en-US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состоят из липидного ядра и оболочки</a:t>
            </a:r>
            <a:endParaRPr lang="en-US" altLang="en-US" sz="2800" dirty="0">
              <a:latin typeface="DaxOT Medium" charset="0"/>
              <a:ea typeface="DaxOT Medium" charset="0"/>
              <a:cs typeface="DaxO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9548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0" y="7253288"/>
            <a:ext cx="3262313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61B6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414" name="TextBox 1"/>
          <p:cNvSpPr txBox="1">
            <a:spLocks noChangeArrowheads="1"/>
          </p:cNvSpPr>
          <p:nvPr/>
        </p:nvSpPr>
        <p:spPr bwMode="auto">
          <a:xfrm>
            <a:off x="0" y="6655789"/>
            <a:ext cx="3406056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ru-RU" altLang="en-US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Механизм </a:t>
            </a:r>
            <a:r>
              <a:rPr lang="ru-RU" altLang="en-US" sz="2800" dirty="0" err="1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акне</a:t>
            </a:r>
            <a:endParaRPr lang="en-US" altLang="en-US" sz="28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704073" y="1630382"/>
            <a:ext cx="23662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ru-RU" altLang="en-US" sz="1800" dirty="0" err="1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Гиперкератинизация</a:t>
            </a:r>
            <a:endParaRPr lang="en-US" altLang="en-US" sz="1800" dirty="0">
              <a:latin typeface="DaxOT Light" charset="0"/>
              <a:ea typeface="DaxOT Light" charset="0"/>
              <a:cs typeface="DaxOT Light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4702199" y="2852777"/>
            <a:ext cx="1" cy="943903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61B635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4052522" y="7253064"/>
            <a:ext cx="12993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A) </a:t>
            </a:r>
            <a:r>
              <a:rPr lang="ru-RU" altLang="en-US" sz="1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РАННИЙ КОМЕДОН</a:t>
            </a:r>
            <a:endParaRPr lang="en-US" altLang="en-US" sz="1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>
            <a:off x="3639335" y="4876800"/>
            <a:ext cx="9286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ru-RU" altLang="en-US" sz="1200" dirty="0">
                <a:latin typeface="DaxOT Light" charset="0"/>
                <a:ea typeface="DaxOT Light" charset="0"/>
                <a:cs typeface="DaxOT Light" charset="0"/>
              </a:rPr>
              <a:t>Эпидермис</a:t>
            </a:r>
            <a:endParaRPr lang="en-US" altLang="en-US" sz="12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4935619" y="4915638"/>
            <a:ext cx="8467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ru-RU" altLang="en-US" sz="1200" dirty="0">
                <a:latin typeface="DaxOT Light" charset="0"/>
                <a:ea typeface="DaxOT Light" charset="0"/>
                <a:cs typeface="DaxOT Light" charset="0"/>
              </a:rPr>
              <a:t>Сальная железа</a:t>
            </a:r>
            <a:endParaRPr lang="en-US" altLang="en-US" sz="12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3668508" y="5264716"/>
            <a:ext cx="8994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ru-RU" altLang="en-US" sz="1200" dirty="0">
                <a:latin typeface="DaxOT Light" charset="0"/>
                <a:ea typeface="DaxOT Light" charset="0"/>
                <a:cs typeface="DaxOT Light" charset="0"/>
              </a:rPr>
              <a:t>Фолликулярный эпителий</a:t>
            </a:r>
            <a:endParaRPr lang="en-US" altLang="en-US" sz="12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6131639" y="7253064"/>
            <a:ext cx="14508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B) </a:t>
            </a:r>
            <a:r>
              <a:rPr lang="ru-RU" altLang="en-US" sz="1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ПОЗДНИЙ КОМЕДОН</a:t>
            </a:r>
          </a:p>
        </p:txBody>
      </p:sp>
      <p:sp>
        <p:nvSpPr>
          <p:cNvPr id="25" name="TextBox 14"/>
          <p:cNvSpPr txBox="1">
            <a:spLocks noChangeArrowheads="1"/>
          </p:cNvSpPr>
          <p:nvPr/>
        </p:nvSpPr>
        <p:spPr bwMode="auto">
          <a:xfrm>
            <a:off x="7969337" y="7253064"/>
            <a:ext cx="23186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C) </a:t>
            </a:r>
            <a:r>
              <a:rPr lang="ru-RU" altLang="en-US" sz="1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ВОСПАЛИТЕЛЬНАЯ ПАПУЛА</a:t>
            </a:r>
            <a:r>
              <a:rPr lang="en-US" altLang="en-US" sz="1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/</a:t>
            </a:r>
            <a:r>
              <a:rPr lang="ru-RU" altLang="en-US" sz="1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ПУСТУЛА</a:t>
            </a:r>
            <a:endParaRPr lang="en-US" altLang="en-US" sz="1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6" name="TextBox 14"/>
          <p:cNvSpPr txBox="1">
            <a:spLocks noChangeArrowheads="1"/>
          </p:cNvSpPr>
          <p:nvPr/>
        </p:nvSpPr>
        <p:spPr bwMode="auto">
          <a:xfrm>
            <a:off x="10520094" y="7253064"/>
            <a:ext cx="15269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D) </a:t>
            </a:r>
            <a:r>
              <a:rPr lang="ru-RU" altLang="en-US" sz="1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УЗЕЛКОВАЯ КИСТА</a:t>
            </a:r>
            <a:endParaRPr lang="en-US" altLang="en-US" sz="1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946306" y="1652448"/>
            <a:ext cx="205827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ru-RU" altLang="en-US" sz="1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Стимуляция секреции сальных желёз</a:t>
            </a:r>
            <a:endParaRPr lang="en-US" altLang="en-US" sz="1800" dirty="0">
              <a:latin typeface="DaxOT Light" charset="0"/>
              <a:ea typeface="DaxOT Light" charset="0"/>
              <a:cs typeface="DaxOT Light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7006455" y="3193752"/>
            <a:ext cx="1" cy="602928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61B635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9128673" y="3495216"/>
            <a:ext cx="0" cy="301464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61B635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11283550" y="2317611"/>
            <a:ext cx="0" cy="1479069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61B635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0100411" y="1614551"/>
            <a:ext cx="23662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ru-RU" altLang="en-US" sz="1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Выраженное воспаление</a:t>
            </a:r>
            <a:endParaRPr lang="en-US" altLang="en-US" sz="18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8267342" y="1628641"/>
            <a:ext cx="162772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ru-RU" altLang="en-US" sz="1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Дисбаланс кожной флоры</a:t>
            </a:r>
            <a:endParaRPr lang="en-US" altLang="en-US" sz="18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091167" y="2544715"/>
            <a:ext cx="18305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ru-RU" altLang="en-US" sz="16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Гиперсекреция кожного жира</a:t>
            </a:r>
            <a:endParaRPr lang="en-US" alt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550072" y="2021780"/>
            <a:ext cx="23662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ru-RU" altLang="en-US" sz="16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Накопление эпителиальных клеток и </a:t>
            </a:r>
            <a:r>
              <a:rPr lang="ru-RU" altLang="en-US" sz="1600" dirty="0" err="1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кератиноцитов</a:t>
            </a:r>
            <a:endParaRPr lang="en-US" alt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921742" y="2597844"/>
            <a:ext cx="23662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ru-RU" altLang="en-US" sz="16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Микробная колонизация волосяного фолликула</a:t>
            </a:r>
            <a:endParaRPr lang="en-US" altLang="en-US" sz="16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eaLnBrk="1" hangingPunct="1"/>
            <a:r>
              <a:rPr lang="en-US" altLang="en-US" sz="1600" dirty="0" err="1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Propionibacterium</a:t>
            </a:r>
            <a:r>
              <a:rPr lang="en-US" altLang="en-US" sz="16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 Acnes</a:t>
            </a:r>
            <a:endParaRPr lang="en-US" alt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7351694" y="8312008"/>
            <a:ext cx="23662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ru-RU" altLang="en-US" sz="1600" dirty="0" err="1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Корнеоциты</a:t>
            </a:r>
            <a:endParaRPr lang="en-US" alt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7351694" y="8589704"/>
            <a:ext cx="23662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ru-RU" altLang="en-US" sz="16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Кожный жир</a:t>
            </a:r>
            <a:endParaRPr lang="en-US" alt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7351694" y="8859653"/>
            <a:ext cx="23662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ru-RU" altLang="en-US" sz="16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Бактерии</a:t>
            </a:r>
            <a:r>
              <a:rPr lang="en-US" altLang="en-US" sz="16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 (</a:t>
            </a:r>
            <a:r>
              <a:rPr lang="en-US" altLang="en-US" sz="1600" dirty="0" err="1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P.acnes</a:t>
            </a:r>
            <a:r>
              <a:rPr lang="en-US" altLang="en-US" sz="16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)</a:t>
            </a:r>
            <a:endParaRPr lang="en-US" alt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73808" y="1474882"/>
            <a:ext cx="1656184" cy="276999"/>
          </a:xfrm>
          <a:prstGeom prst="rect">
            <a:avLst/>
          </a:prstGeom>
          <a:solidFill>
            <a:srgbClr val="8BC43F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Прикладная </a:t>
            </a:r>
            <a:r>
              <a:rPr lang="ru-RU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Бионаука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4206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3262313" y="6460976"/>
            <a:ext cx="8208962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61B6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654" name="TextBox 1"/>
          <p:cNvSpPr txBox="1">
            <a:spLocks noChangeArrowheads="1"/>
          </p:cNvSpPr>
          <p:nvPr/>
        </p:nvSpPr>
        <p:spPr bwMode="auto">
          <a:xfrm>
            <a:off x="5710238" y="5437188"/>
            <a:ext cx="59055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endParaRPr lang="en-US" altLang="en-US" sz="28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r" eaLnBrk="1" hangingPunct="1"/>
            <a:endParaRPr lang="en-US" altLang="en-US" sz="28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27655" name="TextBox 1"/>
          <p:cNvSpPr txBox="1">
            <a:spLocks noChangeArrowheads="1"/>
          </p:cNvSpPr>
          <p:nvPr/>
        </p:nvSpPr>
        <p:spPr bwMode="auto">
          <a:xfrm>
            <a:off x="309712" y="6663640"/>
            <a:ext cx="1130602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ru-RU" alt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Клиническая</a:t>
            </a:r>
            <a:r>
              <a:rPr lang="en-US" alt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 </a:t>
            </a:r>
            <a:r>
              <a:rPr lang="ru-RU" alt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и инструментальная оценка</a:t>
            </a:r>
            <a:endParaRPr lang="en-US" altLang="en-US" sz="24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r" eaLnBrk="1" hangingPunct="1"/>
            <a:r>
              <a:rPr lang="en-US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(eCapsules</a:t>
            </a:r>
            <a:r>
              <a:rPr lang="en-US" altLang="en-US" sz="2400" baseline="30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 ® </a:t>
            </a:r>
            <a:r>
              <a:rPr lang="en-US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Triptonol vs </a:t>
            </a:r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Плацебо</a:t>
            </a:r>
            <a:r>
              <a:rPr lang="en-US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)</a:t>
            </a:r>
          </a:p>
          <a:p>
            <a:pPr algn="r" eaLnBrk="1" hangingPunct="1"/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Оценка эффективности по снижению количества прыщей</a:t>
            </a:r>
            <a:endParaRPr lang="en-US" altLang="en-US" sz="24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r" eaLnBrk="1" hangingPunct="1"/>
            <a:r>
              <a:rPr lang="en-US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(</a:t>
            </a:r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подсчет прыщей</a:t>
            </a:r>
            <a:r>
              <a:rPr lang="en-US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)</a:t>
            </a:r>
          </a:p>
          <a:p>
            <a:pPr algn="r" eaLnBrk="1" hangingPunct="1"/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Изучение матирующего эффекта </a:t>
            </a:r>
            <a:r>
              <a:rPr lang="en-US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(</a:t>
            </a:r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клиническая оценка</a:t>
            </a:r>
            <a:r>
              <a:rPr lang="en-US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)</a:t>
            </a:r>
          </a:p>
          <a:p>
            <a:pPr algn="r" eaLnBrk="1" hangingPunct="1"/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Фотографирование при помощи </a:t>
            </a:r>
            <a:r>
              <a:rPr lang="en-US" altLang="en-US" sz="2400" dirty="0" err="1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Visia</a:t>
            </a:r>
            <a:r>
              <a:rPr lang="en-US" altLang="en-US" sz="2400" baseline="30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®</a:t>
            </a:r>
          </a:p>
          <a:p>
            <a:pPr algn="r" eaLnBrk="1" hangingPunct="1"/>
            <a:r>
              <a:rPr lang="ru-RU" alt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Субъективная оценка </a:t>
            </a:r>
            <a:r>
              <a:rPr lang="en-US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(</a:t>
            </a:r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опросник</a:t>
            </a:r>
            <a:r>
              <a:rPr lang="en-US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)</a:t>
            </a:r>
          </a:p>
          <a:p>
            <a:pPr algn="r" eaLnBrk="1" hangingPunct="1"/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574408" y="5437188"/>
            <a:ext cx="50413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ru-RU" alt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Исследование эффективности </a:t>
            </a:r>
            <a:r>
              <a:rPr lang="en-US" alt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eCapsules® Triptonol</a:t>
            </a:r>
            <a:r>
              <a:rPr lang="ru-RU" alt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 </a:t>
            </a:r>
            <a:r>
              <a:rPr lang="en-US" altLang="en-US" sz="2400" i="1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in vivo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73808" y="1474882"/>
            <a:ext cx="1656184" cy="276999"/>
          </a:xfrm>
          <a:prstGeom prst="rect">
            <a:avLst/>
          </a:prstGeom>
          <a:solidFill>
            <a:srgbClr val="8BC43F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Прикладная </a:t>
            </a:r>
            <a:r>
              <a:rPr lang="ru-RU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Бионаука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73476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0" y="7253288"/>
            <a:ext cx="3262313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61B6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414" name="TextBox 1"/>
          <p:cNvSpPr txBox="1">
            <a:spLocks noChangeArrowheads="1"/>
          </p:cNvSpPr>
          <p:nvPr/>
        </p:nvSpPr>
        <p:spPr bwMode="auto">
          <a:xfrm>
            <a:off x="1173808" y="6655789"/>
            <a:ext cx="22322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n-US" altLang="en-US" sz="2800" i="1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In vivo</a:t>
            </a:r>
          </a:p>
          <a:p>
            <a:pPr algn="r" eaLnBrk="1" hangingPunct="1"/>
            <a:endParaRPr lang="en-US" altLang="en-US" sz="28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72202" y="7263572"/>
            <a:ext cx="3333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ru-RU" altLang="en-US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Клиническая оценка</a:t>
            </a:r>
            <a:endParaRPr lang="en-US" altLang="en-US" sz="28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118024" y="1492424"/>
            <a:ext cx="9577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n-US" altLang="en-US" sz="2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eCapsules</a:t>
            </a:r>
            <a:r>
              <a:rPr lang="en-US" altLang="en-US" sz="2000" baseline="30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®</a:t>
            </a:r>
            <a:r>
              <a:rPr lang="en-US" altLang="en-US" sz="2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 Triptonol </a:t>
            </a:r>
            <a:r>
              <a:rPr lang="ru-RU" altLang="en-US" sz="2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уменьшает угревую сыпь 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(</a:t>
            </a:r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количество прыщей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)</a:t>
            </a:r>
          </a:p>
          <a:p>
            <a:pPr algn="r" eaLnBrk="1" hangingPunct="1"/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28 дней применения </a:t>
            </a:r>
            <a:r>
              <a:rPr lang="mr-IN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–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 </a:t>
            </a:r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Дозировка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: 0.6% (</a:t>
            </a:r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Д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0 vs. </a:t>
            </a:r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Д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28), </a:t>
            </a:r>
          </a:p>
          <a:p>
            <a:pPr algn="r" eaLnBrk="1" hangingPunct="1"/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Группа из 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23 </a:t>
            </a:r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женщин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/</a:t>
            </a:r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мужчин в возрасте от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 14 </a:t>
            </a:r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до 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40</a:t>
            </a:r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 лет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, </a:t>
            </a:r>
          </a:p>
          <a:p>
            <a:pPr algn="r" eaLnBrk="1" hangingPunct="1"/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Нанесение дважды в день на половину лица</a:t>
            </a:r>
            <a:endParaRPr lang="en-US" altLang="en-US" sz="20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3838104" y="7420887"/>
            <a:ext cx="86409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По итогам данного исследования</a:t>
            </a:r>
            <a:r>
              <a:rPr lang="en-US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, </a:t>
            </a:r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через </a:t>
            </a:r>
            <a:r>
              <a:rPr lang="en-US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28 </a:t>
            </a:r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дней двухразового нанесения </a:t>
            </a:r>
            <a:r>
              <a:rPr lang="en-US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eCapsules® Triptonol  (0.6%)</a:t>
            </a:r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, было отмечено значительное </a:t>
            </a:r>
            <a:r>
              <a:rPr lang="en-US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34</a:t>
            </a:r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 </a:t>
            </a:r>
            <a:r>
              <a:rPr lang="en-US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%</a:t>
            </a:r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-е снижение количества угрей</a:t>
            </a:r>
            <a:r>
              <a:rPr lang="en-US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.</a:t>
            </a:r>
            <a:endParaRPr lang="en-US" altLang="en-US" sz="24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9238704" y="3580656"/>
            <a:ext cx="10083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s-ES" altLang="en-US" sz="280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-34%</a:t>
            </a:r>
            <a:endParaRPr lang="en-US" altLang="en-US" sz="28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6142360" y="6666985"/>
            <a:ext cx="10081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Д</a:t>
            </a:r>
            <a:r>
              <a:rPr lang="es-E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0</a:t>
            </a:r>
            <a:endParaRPr lang="en-US" altLang="en-US" sz="20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8468102" y="6658339"/>
            <a:ext cx="9146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Д</a:t>
            </a:r>
            <a:r>
              <a:rPr lang="es-E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28</a:t>
            </a:r>
            <a:endParaRPr lang="en-US" altLang="en-US" sz="20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 rot="16200000">
            <a:off x="2880417" y="5380759"/>
            <a:ext cx="35500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ru-RU" altLang="en-US" sz="16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Количество </a:t>
            </a:r>
            <a:r>
              <a:rPr lang="ru-RU" altLang="en-US" sz="1600" dirty="0" err="1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комедонов</a:t>
            </a:r>
            <a:endParaRPr lang="en-US" altLang="en-US" sz="16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73808" y="1474882"/>
            <a:ext cx="1656184" cy="276999"/>
          </a:xfrm>
          <a:prstGeom prst="rect">
            <a:avLst/>
          </a:prstGeom>
          <a:solidFill>
            <a:srgbClr val="8BC43F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Прикладная </a:t>
            </a:r>
            <a:r>
              <a:rPr lang="ru-RU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Бионаука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57192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0" y="7253288"/>
            <a:ext cx="3262313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61B6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414" name="TextBox 1"/>
          <p:cNvSpPr txBox="1">
            <a:spLocks noChangeArrowheads="1"/>
          </p:cNvSpPr>
          <p:nvPr/>
        </p:nvSpPr>
        <p:spPr bwMode="auto">
          <a:xfrm>
            <a:off x="1872208" y="6655789"/>
            <a:ext cx="15338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n-US" altLang="en-US" sz="2800" i="1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In vivo</a:t>
            </a:r>
          </a:p>
          <a:p>
            <a:pPr algn="r" eaLnBrk="1" hangingPunct="1"/>
            <a:endParaRPr lang="en-US" altLang="en-US" sz="28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118024" y="2156690"/>
            <a:ext cx="9577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n-US" altLang="en-US" sz="2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eCapsules</a:t>
            </a:r>
            <a:r>
              <a:rPr lang="en-US" altLang="en-US" sz="2000" baseline="30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®</a:t>
            </a:r>
            <a:r>
              <a:rPr lang="en-US" altLang="en-US" sz="2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 Triptonol </a:t>
            </a:r>
            <a:r>
              <a:rPr lang="ru-RU" altLang="en-US" sz="2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уменьшает количество папул.</a:t>
            </a:r>
            <a:endParaRPr lang="en-US" altLang="en-US" sz="20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28 дней применения </a:t>
            </a:r>
            <a:r>
              <a:rPr lang="mr-IN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–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 </a:t>
            </a:r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Дозировка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: 0.6% (</a:t>
            </a:r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Д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0 vs. </a:t>
            </a:r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Д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28), </a:t>
            </a:r>
          </a:p>
          <a:p>
            <a:pPr algn="r" eaLnBrk="1" hangingPunct="1"/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Группа из 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23 </a:t>
            </a:r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женщин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/</a:t>
            </a:r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мужчин в возрасте от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 14 </a:t>
            </a:r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до 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40</a:t>
            </a:r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 лет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, </a:t>
            </a:r>
          </a:p>
          <a:p>
            <a:pPr algn="r" eaLnBrk="1" hangingPunct="1"/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Нанесение дважды в день на половину лица</a:t>
            </a:r>
            <a:endParaRPr lang="en-US" altLang="en-US" sz="20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3838104" y="7807320"/>
            <a:ext cx="878497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По итогам данного исследования, через 28 дней двухразового нанесения </a:t>
            </a:r>
            <a:r>
              <a:rPr lang="ru-RU" altLang="en-US" sz="2400" dirty="0" err="1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eCapsules</a:t>
            </a:r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® </a:t>
            </a:r>
            <a:r>
              <a:rPr lang="ru-RU" altLang="en-US" sz="2400" dirty="0" err="1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Triptonol</a:t>
            </a:r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  (0.6%), было отмечено значительное (34 % в сравнении с плацебо) снижение количества папул.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9382720" y="4365126"/>
            <a:ext cx="10083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s-ES" altLang="en-US" sz="280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-34%</a:t>
            </a:r>
            <a:endParaRPr lang="en-US" altLang="en-US" sz="28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6214368" y="6664748"/>
            <a:ext cx="12241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Плацебо</a:t>
            </a:r>
            <a:endParaRPr lang="en-US" altLang="en-US" sz="20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7510512" y="6658339"/>
            <a:ext cx="33843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s-ES" altLang="en-US" sz="2000" dirty="0" err="1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eCapsules</a:t>
            </a:r>
            <a:r>
              <a:rPr lang="es-ES" altLang="en-US" sz="2000" baseline="30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®</a:t>
            </a:r>
            <a:r>
              <a:rPr lang="es-E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 </a:t>
            </a:r>
            <a:r>
              <a:rPr lang="es-ES" altLang="en-US" sz="2000" dirty="0" err="1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Triptonol</a:t>
            </a:r>
            <a:r>
              <a:rPr lang="es-E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 (0.6%)</a:t>
            </a:r>
            <a:endParaRPr lang="en-US" altLang="en-US" sz="20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 rot="16200000">
            <a:off x="2757887" y="5474448"/>
            <a:ext cx="35500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ru-RU" altLang="en-US" sz="16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Количество папул на 28-й день </a:t>
            </a:r>
            <a:r>
              <a:rPr lang="es-ES" altLang="en-US" sz="16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(%)</a:t>
            </a:r>
            <a:endParaRPr lang="en-US" altLang="en-US" sz="16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2202" y="7263572"/>
            <a:ext cx="3333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ru-RU" altLang="en-US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Клиническая оценка</a:t>
            </a:r>
            <a:endParaRPr lang="en-US" altLang="en-US" sz="28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73808" y="1474882"/>
            <a:ext cx="1656184" cy="276999"/>
          </a:xfrm>
          <a:prstGeom prst="rect">
            <a:avLst/>
          </a:prstGeom>
          <a:solidFill>
            <a:srgbClr val="8BC43F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Прикладная </a:t>
            </a:r>
            <a:r>
              <a:rPr lang="ru-RU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Бионаука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87525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0" y="7253064"/>
            <a:ext cx="3262313" cy="224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61B6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414" name="TextBox 1"/>
          <p:cNvSpPr txBox="1">
            <a:spLocks noChangeArrowheads="1"/>
          </p:cNvSpPr>
          <p:nvPr/>
        </p:nvSpPr>
        <p:spPr bwMode="auto">
          <a:xfrm>
            <a:off x="2037904" y="6655789"/>
            <a:ext cx="13681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n-US" altLang="en-US" sz="2800" i="1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In vivo</a:t>
            </a:r>
          </a:p>
          <a:p>
            <a:pPr algn="r" eaLnBrk="1" hangingPunct="1"/>
            <a:endParaRPr lang="en-US" altLang="en-US" sz="28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9094688" y="2156690"/>
            <a:ext cx="36004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n-US" altLang="en-US" sz="2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eCapsules</a:t>
            </a:r>
            <a:r>
              <a:rPr lang="en-US" altLang="en-US" sz="2000" baseline="30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®</a:t>
            </a:r>
            <a:r>
              <a:rPr lang="en-US" altLang="en-US" sz="2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 Triptonol </a:t>
            </a:r>
          </a:p>
          <a:p>
            <a:pPr algn="r" eaLnBrk="1" hangingPunct="1"/>
            <a:r>
              <a:rPr lang="ru-RU" altLang="en-US" sz="2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удаляет дефекты кожи и для более идеального и сияющего вида 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(</a:t>
            </a:r>
            <a:r>
              <a:rPr lang="en-US" altLang="en-US" sz="2000" dirty="0" err="1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Visia</a:t>
            </a:r>
            <a:r>
              <a:rPr lang="en-US" altLang="en-US" sz="2000" baseline="30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®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)</a:t>
            </a:r>
            <a:endParaRPr lang="ru-RU" altLang="en-US" sz="20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endParaRPr lang="en-US" altLang="en-US" sz="20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28 </a:t>
            </a:r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дней применения</a:t>
            </a:r>
            <a:endParaRPr lang="en-US" altLang="en-US" sz="20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Дозировка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: 0.6% (</a:t>
            </a:r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Д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0 vs. </a:t>
            </a:r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Д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28), </a:t>
            </a:r>
          </a:p>
          <a:p>
            <a:pPr algn="r" eaLnBrk="1" hangingPunct="1"/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Группа из 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23 </a:t>
            </a:r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женщин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/</a:t>
            </a:r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мужчин в возрасте от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 14 </a:t>
            </a:r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до 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40</a:t>
            </a:r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 лет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, </a:t>
            </a:r>
          </a:p>
          <a:p>
            <a:pPr algn="r" eaLnBrk="1" hangingPunct="1"/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Нанесение дважды в день на половину лица</a:t>
            </a:r>
            <a:endParaRPr lang="en-US" altLang="en-US" sz="20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3744194" y="7424082"/>
            <a:ext cx="851884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n-US" altLang="en-US" sz="2400" dirty="0">
                <a:solidFill>
                  <a:schemeClr val="tx1"/>
                </a:solidFill>
                <a:latin typeface="DaxOT Light"/>
                <a:ea typeface="DaxOT Light" charset="0"/>
                <a:cs typeface="DaxOT Light" charset="0"/>
              </a:rPr>
              <a:t>eCapsules</a:t>
            </a:r>
            <a:r>
              <a:rPr lang="en-US" altLang="en-US" sz="2400" baseline="30000" dirty="0">
                <a:solidFill>
                  <a:schemeClr val="tx1"/>
                </a:solidFill>
                <a:latin typeface="DaxOT Light"/>
                <a:ea typeface="DaxOT Light" charset="0"/>
                <a:cs typeface="DaxOT Light" charset="0"/>
              </a:rPr>
              <a:t>® </a:t>
            </a:r>
            <a:r>
              <a:rPr lang="en-US" altLang="en-US" sz="2400" dirty="0">
                <a:solidFill>
                  <a:schemeClr val="tx1"/>
                </a:solidFill>
                <a:latin typeface="DaxOT Light"/>
                <a:ea typeface="DaxOT Light" charset="0"/>
                <a:cs typeface="DaxOT Light" charset="0"/>
              </a:rPr>
              <a:t>Triptonol </a:t>
            </a:r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(</a:t>
            </a:r>
            <a:r>
              <a:rPr lang="en-US" altLang="en-US" sz="2400" dirty="0">
                <a:solidFill>
                  <a:schemeClr val="tx1"/>
                </a:solidFill>
                <a:latin typeface="DaxOT Light"/>
                <a:ea typeface="DaxOT Light" charset="0"/>
                <a:cs typeface="DaxOT Light" charset="0"/>
              </a:rPr>
              <a:t>0.6%) </a:t>
            </a:r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воздействует на дефекты кожи, а точнее предотвращает появление или уменьшает проявления пятен и угрей.</a:t>
            </a:r>
          </a:p>
          <a:p>
            <a:pPr algn="r" eaLnBrk="1" hangingPunct="1"/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После </a:t>
            </a:r>
            <a:r>
              <a:rPr lang="en-US" altLang="en-US" sz="2400" dirty="0">
                <a:solidFill>
                  <a:schemeClr val="tx1"/>
                </a:solidFill>
                <a:latin typeface="DaxOT Light"/>
                <a:ea typeface="DaxOT Medium" charset="0"/>
                <a:cs typeface="DaxOT Medium" charset="0"/>
              </a:rPr>
              <a:t>28 </a:t>
            </a:r>
            <a:r>
              <a:rPr lang="ru-RU" alt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дней использования общий вид кожи улучшился и стал выглядеть чище</a:t>
            </a:r>
            <a:r>
              <a:rPr lang="en-US" altLang="en-US" sz="2400" dirty="0">
                <a:solidFill>
                  <a:schemeClr val="tx1"/>
                </a:solidFill>
                <a:latin typeface="DaxOT Light"/>
                <a:ea typeface="DaxOT Medium" charset="0"/>
                <a:cs typeface="DaxOT Medium" charset="0"/>
              </a:rPr>
              <a:t>.</a:t>
            </a:r>
            <a:endParaRPr lang="en-US" altLang="en-US" sz="2400" dirty="0">
              <a:latin typeface="DaxOT Light"/>
              <a:ea typeface="DaxOT Medium" charset="0"/>
              <a:cs typeface="DaxOT Medium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536406" y="6622778"/>
            <a:ext cx="10514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День </a:t>
            </a:r>
            <a:r>
              <a:rPr lang="es-E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0</a:t>
            </a:r>
            <a:endParaRPr lang="en-US" altLang="en-US" sz="20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743588" y="6626831"/>
            <a:ext cx="14618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День </a:t>
            </a:r>
            <a:r>
              <a:rPr lang="es-E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28</a:t>
            </a:r>
            <a:endParaRPr lang="en-US" altLang="en-US" sz="20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2202" y="7263572"/>
            <a:ext cx="3333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ru-RU" altLang="en-US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Клиническая оценка</a:t>
            </a:r>
            <a:endParaRPr lang="en-US" altLang="en-US" sz="28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3808" y="1474882"/>
            <a:ext cx="1656184" cy="276999"/>
          </a:xfrm>
          <a:prstGeom prst="rect">
            <a:avLst/>
          </a:prstGeom>
          <a:solidFill>
            <a:srgbClr val="8BC43F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Прикладная </a:t>
            </a:r>
            <a:r>
              <a:rPr lang="ru-RU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Бионаука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13985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525463" y="8837613"/>
            <a:ext cx="0" cy="915987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586160" y="9124950"/>
            <a:ext cx="195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BB9BCA"/>
                </a:solidFill>
                <a:latin typeface="DaxOT Light" charset="0"/>
                <a:ea typeface="DaxOT Light" charset="0"/>
                <a:cs typeface="DaxOT Light" charset="0"/>
              </a:rPr>
              <a:t>www.naturethic.es</a:t>
            </a:r>
            <a:endParaRPr lang="en-US" sz="1800" dirty="0">
              <a:solidFill>
                <a:srgbClr val="BB9BCA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0" y="7253288"/>
            <a:ext cx="3262313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6501556" y="1102767"/>
            <a:ext cx="5905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Anti-pollution ferment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9598744" y="1636440"/>
            <a:ext cx="3406056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422280" y="2902088"/>
            <a:ext cx="6933068" cy="554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lnSpc>
                <a:spcPts val="2460"/>
              </a:lnSpc>
            </a:pPr>
            <a:r>
              <a:rPr 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92% </a:t>
            </a:r>
            <a:r>
              <a:rPr lang="ru-RU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человечества подвергается воздействию сильно загрязненного воздуха</a:t>
            </a:r>
            <a:r>
              <a:rPr 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*</a:t>
            </a:r>
            <a:endParaRPr 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>
              <a:lnSpc>
                <a:spcPts val="2460"/>
              </a:lnSpc>
            </a:pPr>
            <a:endParaRPr lang="en-US" sz="24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r" eaLnBrk="1" hangingPunct="1">
              <a:lnSpc>
                <a:spcPts val="2460"/>
              </a:lnSpc>
            </a:pPr>
            <a:r>
              <a:rPr lang="ru-RU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Три основных группы загрязнений, оказывающие разрушительное воздействие на кожу и волосы</a:t>
            </a:r>
            <a:r>
              <a:rPr 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: </a:t>
            </a:r>
          </a:p>
          <a:p>
            <a:pPr algn="r" eaLnBrk="1" hangingPunct="1">
              <a:lnSpc>
                <a:spcPts val="2460"/>
              </a:lnSpc>
            </a:pPr>
            <a:endParaRPr lang="en-US" sz="24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r" eaLnBrk="1" hangingPunct="1">
              <a:lnSpc>
                <a:spcPts val="2460"/>
              </a:lnSpc>
            </a:pPr>
            <a:endParaRPr lang="en-US" sz="24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r" eaLnBrk="1" hangingPunct="1">
              <a:lnSpc>
                <a:spcPts val="2460"/>
              </a:lnSpc>
            </a:pPr>
            <a:r>
              <a:rPr lang="ru-RU" sz="32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газы</a:t>
            </a:r>
            <a:r>
              <a:rPr lang="en-US" sz="32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, </a:t>
            </a:r>
            <a:r>
              <a:rPr lang="ru-RU" sz="32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тяжелые металлы и частицы</a:t>
            </a:r>
            <a:endParaRPr lang="en-US" sz="32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r" eaLnBrk="1" hangingPunct="1">
              <a:lnSpc>
                <a:spcPts val="2460"/>
              </a:lnSpc>
            </a:pPr>
            <a:r>
              <a:rPr lang="en-US" sz="32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 </a:t>
            </a:r>
          </a:p>
          <a:p>
            <a:pPr algn="r" eaLnBrk="1" hangingPunct="1">
              <a:lnSpc>
                <a:spcPts val="2460"/>
              </a:lnSpc>
            </a:pPr>
            <a:endParaRPr 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>
              <a:lnSpc>
                <a:spcPts val="2460"/>
              </a:lnSpc>
            </a:pPr>
            <a:r>
              <a:rPr lang="ru-RU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Очень часто их</a:t>
            </a:r>
            <a:r>
              <a:rPr 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проникновение сквозь кожу</a:t>
            </a:r>
            <a:endParaRPr lang="en-US" sz="24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r" eaLnBrk="1" hangingPunct="1">
              <a:lnSpc>
                <a:spcPts val="2460"/>
              </a:lnSpc>
            </a:pPr>
            <a:r>
              <a:rPr lang="ru-RU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эквивалентно вдыхаемому количеству</a:t>
            </a:r>
            <a:r>
              <a:rPr 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, </a:t>
            </a:r>
            <a:endParaRPr 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>
              <a:lnSpc>
                <a:spcPts val="2460"/>
              </a:lnSpc>
            </a:pPr>
            <a:endParaRPr 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>
              <a:lnSpc>
                <a:spcPts val="2460"/>
              </a:lnSpc>
            </a:pPr>
            <a:r>
              <a:rPr lang="ru-RU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и</a:t>
            </a:r>
            <a:r>
              <a:rPr 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,</a:t>
            </a:r>
            <a:r>
              <a:rPr lang="ru-RU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 таким образом</a:t>
            </a:r>
            <a:r>
              <a:rPr 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,</a:t>
            </a:r>
            <a:r>
              <a:rPr lang="ru-RU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 загрязнения воздуха связаны с таким явлениями, как преждевременное старение, пигментные пятна и повышенная чувствительность.</a:t>
            </a:r>
            <a:endParaRPr lang="en-US" sz="24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r" eaLnBrk="1" hangingPunct="1">
              <a:lnSpc>
                <a:spcPts val="2460"/>
              </a:lnSpc>
            </a:pPr>
            <a:endParaRPr lang="en-US" sz="24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475702" y="2140131"/>
            <a:ext cx="5905500" cy="42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lnSpc>
                <a:spcPts val="2460"/>
              </a:lnSpc>
            </a:pPr>
            <a:r>
              <a:rPr lang="ru-RU" sz="2800" b="1" dirty="0">
                <a:solidFill>
                  <a:schemeClr val="tx1"/>
                </a:solidFill>
                <a:latin typeface="DaxOT ExtraBold" charset="0"/>
                <a:ea typeface="DaxOT ExtraBold" charset="0"/>
                <a:cs typeface="DaxOT ExtraBold" charset="0"/>
              </a:rPr>
              <a:t>Загрязнения и абсорбция кожи</a:t>
            </a:r>
            <a:endParaRPr lang="en-US" sz="2800" b="1" dirty="0">
              <a:solidFill>
                <a:schemeClr val="tx1"/>
              </a:solidFill>
              <a:latin typeface="DaxOT ExtraBold" charset="0"/>
              <a:ea typeface="DaxOT ExtraBold" charset="0"/>
              <a:cs typeface="DaxOT ExtraBol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46616" y="8712016"/>
            <a:ext cx="3753859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hangingPunct="1">
              <a:lnSpc>
                <a:spcPts val="2460"/>
              </a:lnSpc>
            </a:pPr>
            <a:r>
              <a:rPr lang="en-US" sz="1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* </a:t>
            </a:r>
            <a:r>
              <a:rPr lang="ru-RU" sz="1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Всемирная Организация Здравоохранения</a:t>
            </a:r>
            <a:endParaRPr lang="en-US" sz="1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73808" y="1474882"/>
            <a:ext cx="1656184" cy="276999"/>
          </a:xfrm>
          <a:prstGeom prst="rect">
            <a:avLst/>
          </a:prstGeom>
          <a:solidFill>
            <a:srgbClr val="BA9AC9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Прикладная </a:t>
            </a:r>
            <a:r>
              <a:rPr lang="ru-RU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Бионаука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1173808" y="6605588"/>
            <a:ext cx="215994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ru-RU" altLang="en-US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Введение</a:t>
            </a:r>
            <a:endParaRPr lang="en-US" altLang="en-US" sz="28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21078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0" y="7253288"/>
            <a:ext cx="3262313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61B6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414" name="TextBox 1"/>
          <p:cNvSpPr txBox="1">
            <a:spLocks noChangeArrowheads="1"/>
          </p:cNvSpPr>
          <p:nvPr/>
        </p:nvSpPr>
        <p:spPr bwMode="auto">
          <a:xfrm>
            <a:off x="2037904" y="6655789"/>
            <a:ext cx="13681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n-US" altLang="en-US" sz="2800" i="1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In vivo</a:t>
            </a:r>
          </a:p>
          <a:p>
            <a:pPr algn="r" eaLnBrk="1" hangingPunct="1"/>
            <a:endParaRPr lang="en-US" altLang="en-US" sz="28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4126136" y="1564432"/>
            <a:ext cx="310510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ru-RU" altLang="en-US" sz="22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Субъективная оценка</a:t>
            </a:r>
            <a:endParaRPr lang="en-US" altLang="en-US" sz="22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175794" y="3445762"/>
            <a:ext cx="8945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s-ES" altLang="en-US" sz="280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82%</a:t>
            </a:r>
            <a:endParaRPr lang="en-US" altLang="en-US" sz="28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942560" y="3419948"/>
            <a:ext cx="8945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s-ES" altLang="en-US" sz="280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82%</a:t>
            </a:r>
            <a:endParaRPr lang="en-US" altLang="en-US" sz="28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648402" y="3405200"/>
            <a:ext cx="8945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s-ES" altLang="en-US" sz="28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61%</a:t>
            </a:r>
            <a:endParaRPr lang="en-US" altLang="en-US" sz="28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175794" y="6801852"/>
            <a:ext cx="8945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s-ES" altLang="en-US" sz="28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65%</a:t>
            </a:r>
            <a:endParaRPr lang="en-US" altLang="en-US" sz="28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942560" y="6821016"/>
            <a:ext cx="8945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s-ES" altLang="en-US" sz="28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83%</a:t>
            </a:r>
            <a:endParaRPr lang="en-US" altLang="en-US" sz="28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0720410" y="6821016"/>
            <a:ext cx="8945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es-ES" altLang="en-US" sz="28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65%</a:t>
            </a:r>
            <a:endParaRPr lang="en-US" altLang="en-US" sz="28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414168" y="4799550"/>
            <a:ext cx="22840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ru-RU" altLang="en-US" sz="18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Кожа более гладкая и мягкая</a:t>
            </a:r>
            <a:endParaRPr lang="en-US" altLang="en-US" sz="18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222480" y="4760919"/>
            <a:ext cx="22840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ru-RU" altLang="en-US" sz="18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Кожа увлажненная и очищенная</a:t>
            </a:r>
            <a:endParaRPr lang="en-US" altLang="en-US" sz="18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9970360" y="4734682"/>
            <a:ext cx="228404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ru-RU" altLang="en-US" sz="18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Кожа стала более матовой и менее жирной</a:t>
            </a:r>
            <a:endParaRPr lang="en-US" altLang="en-US" sz="18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910113" y="8338818"/>
            <a:ext cx="27968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ru-RU" altLang="en-US" sz="18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Кожа стала лучше выглядеть</a:t>
            </a:r>
            <a:endParaRPr lang="en-US" altLang="en-US" sz="18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231245" y="8300187"/>
            <a:ext cx="228404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ru-RU" altLang="en-US" sz="18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Кожа спокойная меньше раздражается</a:t>
            </a:r>
            <a:endParaRPr lang="en-US" altLang="en-US" sz="18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9979125" y="8273950"/>
            <a:ext cx="22840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ru-RU" altLang="en-US" sz="18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Краснота уменьшилась</a:t>
            </a:r>
            <a:endParaRPr lang="en-US" altLang="en-US" sz="18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2202" y="7263572"/>
            <a:ext cx="3333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ru-RU" altLang="en-US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Клиническая оценка</a:t>
            </a:r>
            <a:endParaRPr lang="en-US" altLang="en-US" sz="28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73808" y="1474882"/>
            <a:ext cx="1656184" cy="276999"/>
          </a:xfrm>
          <a:prstGeom prst="rect">
            <a:avLst/>
          </a:prstGeom>
          <a:solidFill>
            <a:srgbClr val="8BC43F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Прикладная </a:t>
            </a:r>
            <a:r>
              <a:rPr lang="ru-RU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Бионаука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92582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0" y="7253288"/>
            <a:ext cx="3262313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61B6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414" name="TextBox 1"/>
          <p:cNvSpPr txBox="1">
            <a:spLocks noChangeArrowheads="1"/>
          </p:cNvSpPr>
          <p:nvPr/>
        </p:nvSpPr>
        <p:spPr bwMode="auto">
          <a:xfrm>
            <a:off x="1605856" y="6655789"/>
            <a:ext cx="1800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ru-RU" altLang="en-US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Выводы</a:t>
            </a:r>
            <a:endParaRPr lang="en-US" altLang="en-US" sz="28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r" eaLnBrk="1" hangingPunct="1"/>
            <a:endParaRPr lang="en-US" altLang="en-US" sz="28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074367" y="1708448"/>
            <a:ext cx="8004001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l" eaLnBrk="1" hangingPunct="1"/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Благодаря своей эффективности</a:t>
            </a:r>
            <a:r>
              <a:rPr lang="en-US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,</a:t>
            </a:r>
          </a:p>
          <a:p>
            <a:pPr algn="l" eaLnBrk="1" hangingPunct="1"/>
            <a:r>
              <a:rPr lang="en-US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eCapsules </a:t>
            </a:r>
            <a:r>
              <a:rPr lang="en-US" altLang="en-US" sz="2400" baseline="30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®</a:t>
            </a:r>
            <a:r>
              <a:rPr lang="en-US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 Triptonol </a:t>
            </a:r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воздействует на дефекты кожи для предотвращения и снижения проявления прыщей и </a:t>
            </a:r>
          </a:p>
          <a:p>
            <a:pPr algn="l" eaLnBrk="1" hangingPunct="1"/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угрей:</a:t>
            </a:r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l" eaLnBrk="1" hangingPunct="1"/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l" eaLnBrk="1" hangingPunct="1"/>
            <a:r>
              <a:rPr lang="ru-RU" alt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Противобактериальная активность</a:t>
            </a:r>
            <a:endParaRPr lang="en-US" altLang="en-US" sz="24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l" eaLnBrk="1" hangingPunct="1"/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l" eaLnBrk="1" hangingPunct="1"/>
            <a:r>
              <a:rPr lang="ru-RU" alt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Борется с дефектами кожи путем снижения количества пятен и угрей</a:t>
            </a:r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l" eaLnBrk="1" hangingPunct="1"/>
            <a:endParaRPr lang="en-US" altLang="en-US" sz="24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  <a:p>
            <a:pPr algn="l" eaLnBrk="1" hangingPunct="1"/>
            <a:r>
              <a:rPr lang="ru-RU" altLang="en-US" sz="24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Матирующее действие. Значительно снижает блеск кожи</a:t>
            </a:r>
            <a:endParaRPr lang="en-US" altLang="en-US" sz="24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074366" y="1465223"/>
            <a:ext cx="38375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ru-RU" altLang="en-US" sz="28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Общая эффективность</a:t>
            </a:r>
            <a:endParaRPr lang="en-US" altLang="en-US" sz="28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074366" y="7438679"/>
            <a:ext cx="46602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ru-RU" altLang="en-US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Косметическое применение</a:t>
            </a:r>
            <a:endParaRPr lang="en-US" altLang="en-US" sz="28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198144" y="8059468"/>
            <a:ext cx="800400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Средства для жирной и склонной к </a:t>
            </a:r>
            <a:r>
              <a:rPr lang="ru-RU" altLang="en-US" sz="2400" dirty="0" err="1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акне</a:t>
            </a:r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 кожи</a:t>
            </a:r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l" eaLnBrk="1" hangingPunct="1"/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Взрослые</a:t>
            </a:r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l" eaLnBrk="1" hangingPunct="1"/>
            <a:r>
              <a:rPr lang="ru-RU" alt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Подростки</a:t>
            </a:r>
            <a:endParaRPr lang="en-US" altLang="en-US" sz="24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3729326" y="1636440"/>
            <a:ext cx="180786" cy="180786"/>
          </a:xfrm>
          <a:prstGeom prst="ellipse">
            <a:avLst/>
          </a:prstGeom>
          <a:solidFill>
            <a:srgbClr val="92D050"/>
          </a:solidFill>
          <a:ln w="31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3792012" y="7609896"/>
            <a:ext cx="180786" cy="180786"/>
          </a:xfrm>
          <a:prstGeom prst="ellipse">
            <a:avLst/>
          </a:prstGeom>
          <a:solidFill>
            <a:srgbClr val="92D050"/>
          </a:solidFill>
          <a:ln w="31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3833290" y="4062611"/>
            <a:ext cx="72008" cy="72008"/>
          </a:xfrm>
          <a:prstGeom prst="ellipse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3838104" y="4804792"/>
            <a:ext cx="72008" cy="72008"/>
          </a:xfrm>
          <a:prstGeom prst="ellipse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3838104" y="5956920"/>
            <a:ext cx="72008" cy="72008"/>
          </a:xfrm>
          <a:prstGeom prst="ellipse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73808" y="1474882"/>
            <a:ext cx="1656184" cy="276999"/>
          </a:xfrm>
          <a:prstGeom prst="rect">
            <a:avLst/>
          </a:prstGeom>
          <a:solidFill>
            <a:srgbClr val="8BC43F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Прикладная </a:t>
            </a:r>
            <a:r>
              <a:rPr lang="ru-RU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Бионаука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96812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>
            <a:off x="0" y="7253288"/>
            <a:ext cx="3262313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61B6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414" name="TextBox 1"/>
          <p:cNvSpPr txBox="1">
            <a:spLocks noChangeArrowheads="1"/>
          </p:cNvSpPr>
          <p:nvPr/>
        </p:nvSpPr>
        <p:spPr bwMode="auto">
          <a:xfrm>
            <a:off x="-143743" y="6749008"/>
            <a:ext cx="340605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ru-RU" altLang="en-US" sz="28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Информация о продукте</a:t>
            </a:r>
            <a:endParaRPr lang="en-US" altLang="en-US" sz="2800" dirty="0">
              <a:solidFill>
                <a:schemeClr val="tx1"/>
              </a:solidFill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620846" y="6444505"/>
            <a:ext cx="108946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ru-RU" altLang="en-US" sz="1400" dirty="0">
                <a:latin typeface="DaxOT Light" charset="0"/>
                <a:ea typeface="DaxOT Light" charset="0"/>
                <a:cs typeface="DaxOT Light" charset="0"/>
              </a:rPr>
              <a:t>Внешний вид образца</a:t>
            </a:r>
            <a:endParaRPr lang="en-US" altLang="en-US" sz="14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423619" y="1924472"/>
            <a:ext cx="7056438" cy="65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r" eaLnBrk="1" hangingPunct="1"/>
            <a:r>
              <a:rPr lang="ru-RU" altLang="en-US" sz="2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Описание</a:t>
            </a:r>
            <a:r>
              <a:rPr lang="en-US" altLang="en-US" sz="2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: </a:t>
            </a:r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вязкая суспензия</a:t>
            </a:r>
            <a:endParaRPr lang="en-US" altLang="en-US" sz="20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r>
              <a:rPr lang="ru-RU" altLang="en-US" sz="2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Дозировка</a:t>
            </a:r>
            <a:r>
              <a:rPr lang="en-US" altLang="en-US" sz="2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:  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0.6 </a:t>
            </a:r>
            <a:r>
              <a:rPr lang="mr-IN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–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 2.0 %</a:t>
            </a:r>
          </a:p>
          <a:p>
            <a:pPr algn="r" eaLnBrk="1" hangingPunct="1"/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Температура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 (</a:t>
            </a:r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введения в рецептуру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): &lt;45ºC</a:t>
            </a:r>
          </a:p>
          <a:p>
            <a:pPr algn="r" eaLnBrk="1" hangingPunct="1"/>
            <a:r>
              <a:rPr lang="ru-RU" altLang="en-US" sz="2000" dirty="0" err="1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Диспергируется</a:t>
            </a:r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 в воде и эмульсиях В/М и М/В</a:t>
            </a:r>
          </a:p>
          <a:p>
            <a:pPr algn="r" eaLnBrk="1" hangingPunct="1"/>
            <a:endParaRPr lang="en-US" altLang="en-US" sz="20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r>
              <a:rPr lang="ru-RU" altLang="en-US" sz="2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Номенклатура </a:t>
            </a:r>
            <a:r>
              <a:rPr lang="en-US" altLang="en-US" sz="2000" dirty="0">
                <a:solidFill>
                  <a:schemeClr val="tx1"/>
                </a:solidFill>
                <a:latin typeface="DaxOT Medium" charset="0"/>
                <a:ea typeface="DaxOT Medium" charset="0"/>
                <a:cs typeface="DaxOT Medium" charset="0"/>
              </a:rPr>
              <a:t>INCI:</a:t>
            </a:r>
          </a:p>
          <a:p>
            <a:pPr algn="r" eaLnBrk="1" hangingPunct="1"/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WATER,GLYCERIN,LEPTOSPERMONE,SALICYLICACID,</a:t>
            </a:r>
          </a:p>
          <a:p>
            <a:pPr algn="r" eaLnBrk="1" hangingPunct="1"/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GLYCERYL BEHENATE,LECITHIN, FLAVESONE, </a:t>
            </a:r>
          </a:p>
          <a:p>
            <a:pPr algn="r" eaLnBrk="1" hangingPunct="1"/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 ISOLEPTOSPERMONE, </a:t>
            </a:r>
          </a:p>
          <a:p>
            <a:pPr algn="r" eaLnBrk="1" hangingPunct="1"/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THEOBROMA CACAO (COCOA) SEED BUTTER, </a:t>
            </a:r>
          </a:p>
          <a:p>
            <a:pPr algn="r" eaLnBrk="1" hangingPunct="1"/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SALIX ALBA BARK EXTRACT, XANTHAN GUM,</a:t>
            </a:r>
          </a:p>
          <a:p>
            <a:pPr algn="r" eaLnBrk="1" hangingPunct="1"/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BENZYL ALCOHOL, GLYCERYL CAPRYLATE, </a:t>
            </a:r>
          </a:p>
          <a:p>
            <a:pPr algn="r" eaLnBrk="1" hangingPunct="1"/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BENZOIC ACID,PROPANEDIOL</a:t>
            </a:r>
          </a:p>
          <a:p>
            <a:pPr algn="r" eaLnBrk="1" hangingPunct="1"/>
            <a:endParaRPr lang="en-US" altLang="en-US" sz="20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endParaRPr lang="en-US" altLang="en-US" sz="20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endParaRPr lang="en-US" altLang="en-US" sz="20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endParaRPr lang="en-US" altLang="en-US" sz="20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Китай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: INCI </a:t>
            </a:r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названия присутствуют в 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IECIC</a:t>
            </a:r>
            <a:r>
              <a:rPr lang="ru-RU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 </a:t>
            </a:r>
            <a:r>
              <a:rPr lang="en-US" altLang="en-US" sz="20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2015 </a:t>
            </a:r>
          </a:p>
          <a:p>
            <a:pPr algn="r" eaLnBrk="1" hangingPunct="1"/>
            <a:endParaRPr lang="en-US" altLang="en-US" sz="20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endParaRPr lang="en-US" altLang="en-US" sz="20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  <a:p>
            <a:pPr algn="r" eaLnBrk="1" hangingPunct="1"/>
            <a:endParaRPr lang="en-US" altLang="en-US" sz="20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73808" y="1474882"/>
            <a:ext cx="1656184" cy="276999"/>
          </a:xfrm>
          <a:prstGeom prst="rect">
            <a:avLst/>
          </a:prstGeom>
          <a:solidFill>
            <a:srgbClr val="8BC43F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Прикладная </a:t>
            </a:r>
            <a:r>
              <a:rPr lang="ru-RU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Бионаука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679390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" y="0"/>
            <a:ext cx="13003954" cy="975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4773931" y="6182360"/>
            <a:ext cx="7642013" cy="166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r"/>
            <a:r>
              <a:rPr lang="ru-RU" altLang="ru-RU" sz="2560">
                <a:solidFill>
                  <a:schemeClr val="bg1"/>
                </a:solidFill>
                <a:latin typeface="Helvetica Neue LT Std 35 Thin" charset="0"/>
              </a:rPr>
              <a:t>Биомиметические пептиды, конъюгированные с благородными металлами и драгоценными камнями, которые улучшают биодоступность и стабильность активов</a:t>
            </a:r>
            <a:endParaRPr lang="en-US" altLang="ru-RU" sz="2560">
              <a:solidFill>
                <a:schemeClr val="bg1"/>
              </a:solidFill>
              <a:latin typeface="Helvetica Neue LT Std 35 Thin" charset="0"/>
            </a:endParaRPr>
          </a:p>
        </p:txBody>
      </p:sp>
      <p:sp>
        <p:nvSpPr>
          <p:cNvPr id="14340" name="TextBox 1"/>
          <p:cNvSpPr txBox="1">
            <a:spLocks noChangeArrowheads="1"/>
          </p:cNvSpPr>
          <p:nvPr/>
        </p:nvSpPr>
        <p:spPr bwMode="auto">
          <a:xfrm>
            <a:off x="7899823" y="4723554"/>
            <a:ext cx="4532207" cy="127419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560">
                <a:solidFill>
                  <a:srgbClr val="FFD998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Самая драгоценная система доставки пептидов в мире </a:t>
            </a:r>
          </a:p>
          <a:p>
            <a:pPr algn="ctr"/>
            <a:endParaRPr lang="ru-RU" altLang="ru-RU" sz="2560">
              <a:solidFill>
                <a:srgbClr val="FFD998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997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" y="-847"/>
            <a:ext cx="13004800" cy="975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6703484" y="3532293"/>
            <a:ext cx="5751406" cy="550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2133">
                <a:solidFill>
                  <a:schemeClr val="bg1"/>
                </a:solidFill>
                <a:latin typeface="Helvetica Neue LT Std 65 Medium" charset="0"/>
              </a:rPr>
              <a:t>И теперь</a:t>
            </a:r>
            <a:r>
              <a:rPr lang="en-US" altLang="ru-RU" sz="2133">
                <a:solidFill>
                  <a:schemeClr val="bg1"/>
                </a:solidFill>
                <a:latin typeface="Helvetica Neue LT Std 65 Medium" charset="0"/>
              </a:rPr>
              <a:t>, </a:t>
            </a:r>
            <a:r>
              <a:rPr lang="ru-RU" altLang="ru-RU" sz="2133">
                <a:solidFill>
                  <a:schemeClr val="bg1"/>
                </a:solidFill>
                <a:latin typeface="Helvetica Neue LT Std 65 Medium" charset="0"/>
              </a:rPr>
              <a:t>технология превращает сапфиры в защитный барьер, помогающий </a:t>
            </a:r>
            <a:endParaRPr lang="en-US" altLang="ru-RU" sz="2133">
              <a:solidFill>
                <a:schemeClr val="bg1"/>
              </a:solidFill>
              <a:latin typeface="Helvetica Neue LT Std 65 Medium" charset="0"/>
            </a:endParaRPr>
          </a:p>
          <a:p>
            <a:r>
              <a:rPr lang="ru-RU" altLang="ru-RU" sz="2133">
                <a:solidFill>
                  <a:schemeClr val="bg1"/>
                </a:solidFill>
                <a:latin typeface="Helvetica Neue LT Std 65 Medium" charset="0"/>
              </a:rPr>
              <a:t>лифтинг-пептидам в борьбе с потерей упругости и обвисанием.</a:t>
            </a:r>
          </a:p>
          <a:p>
            <a:endParaRPr lang="ru-RU" altLang="ru-RU" sz="2133">
              <a:solidFill>
                <a:schemeClr val="bg1"/>
              </a:solidFill>
              <a:latin typeface="Helvetica Neue LT Std 65 Medium" charset="0"/>
            </a:endParaRPr>
          </a:p>
          <a:p>
            <a:r>
              <a:rPr lang="en-US" altLang="ru-RU" sz="2880">
                <a:solidFill>
                  <a:srgbClr val="1EB3E0"/>
                </a:solidFill>
                <a:latin typeface="Helvetica Neue LT Std 35 Thin" charset="0"/>
              </a:rPr>
              <a:t>+ 25 % </a:t>
            </a:r>
            <a:r>
              <a:rPr lang="ru-RU" altLang="ru-RU" sz="2880">
                <a:solidFill>
                  <a:srgbClr val="1EB3E0"/>
                </a:solidFill>
                <a:latin typeface="Helvetica Neue LT Std 35 Thin" charset="0"/>
              </a:rPr>
              <a:t>к упругости</a:t>
            </a:r>
            <a:endParaRPr lang="en-US" altLang="ru-RU" sz="2880">
              <a:solidFill>
                <a:srgbClr val="1EB3E0"/>
              </a:solidFill>
              <a:latin typeface="Helvetica Neue LT Std 35 Thin" charset="0"/>
            </a:endParaRPr>
          </a:p>
          <a:p>
            <a:r>
              <a:rPr lang="en-US" altLang="ru-RU" sz="2880">
                <a:solidFill>
                  <a:srgbClr val="1EB3E0"/>
                </a:solidFill>
                <a:latin typeface="Helvetica Neue LT Std 35 Thin" charset="0"/>
              </a:rPr>
              <a:t>+ 20 % </a:t>
            </a:r>
            <a:r>
              <a:rPr lang="ru-RU" altLang="ru-RU" sz="2880">
                <a:solidFill>
                  <a:srgbClr val="1EB3E0"/>
                </a:solidFill>
                <a:latin typeface="Helvetica Neue LT Std 35 Thin" charset="0"/>
              </a:rPr>
              <a:t>к эластичности</a:t>
            </a:r>
            <a:endParaRPr lang="en-US" altLang="ru-RU" sz="2880">
              <a:solidFill>
                <a:srgbClr val="1EB3E0"/>
              </a:solidFill>
              <a:latin typeface="Helvetica Neue LT Std 35 Thin" charset="0"/>
            </a:endParaRPr>
          </a:p>
          <a:p>
            <a:endParaRPr lang="en-US" altLang="ru-RU" sz="1707">
              <a:solidFill>
                <a:schemeClr val="bg1"/>
              </a:solidFill>
              <a:latin typeface="Helvetica Neue LT Std 35 Thin" charset="0"/>
            </a:endParaRPr>
          </a:p>
          <a:p>
            <a:endParaRPr lang="ru-RU" altLang="ru-RU" sz="1707">
              <a:solidFill>
                <a:schemeClr val="bg1"/>
              </a:solidFill>
              <a:latin typeface="Helvetica Neue LT Std 35 Thin" charset="0"/>
            </a:endParaRPr>
          </a:p>
          <a:p>
            <a:endParaRPr lang="en-US" altLang="ru-RU" sz="1707">
              <a:solidFill>
                <a:schemeClr val="bg1"/>
              </a:solidFill>
              <a:latin typeface="Helvetica Neue LT Std 35 Thin" charset="0"/>
            </a:endParaRPr>
          </a:p>
          <a:p>
            <a:r>
              <a:rPr lang="ru-RU" altLang="ru-RU" sz="1707">
                <a:solidFill>
                  <a:schemeClr val="bg1"/>
                </a:solidFill>
                <a:latin typeface="Helvetica Neue LT Std 35 Thin" charset="0"/>
              </a:rPr>
              <a:t>Стимулирует синтез белков ВКМ и кожный метаболизм</a:t>
            </a:r>
            <a:endParaRPr lang="en-US" altLang="ru-RU" sz="1707">
              <a:solidFill>
                <a:schemeClr val="bg1"/>
              </a:solidFill>
              <a:latin typeface="Helvetica Neue LT Std 35 Thin" charset="0"/>
            </a:endParaRPr>
          </a:p>
          <a:p>
            <a:r>
              <a:rPr lang="ru-RU" altLang="ru-RU" sz="1707">
                <a:solidFill>
                  <a:schemeClr val="bg1"/>
                </a:solidFill>
                <a:latin typeface="Helvetica Neue LT Std 35 Thin" charset="0"/>
              </a:rPr>
              <a:t>Антиоксидантный эффект</a:t>
            </a:r>
            <a:endParaRPr lang="en-US" altLang="ru-RU" sz="1707">
              <a:solidFill>
                <a:schemeClr val="bg1"/>
              </a:solidFill>
              <a:latin typeface="Helvetica Neue LT Std 35 Thin" charset="0"/>
            </a:endParaRPr>
          </a:p>
          <a:p>
            <a:r>
              <a:rPr lang="ru-RU" altLang="ru-RU" sz="1707">
                <a:solidFill>
                  <a:schemeClr val="bg1"/>
                </a:solidFill>
                <a:latin typeface="Helvetica Neue LT Std 35 Thin" charset="0"/>
              </a:rPr>
              <a:t>Антигликирование</a:t>
            </a:r>
            <a:endParaRPr lang="en-US" altLang="ru-RU" sz="1707">
              <a:solidFill>
                <a:schemeClr val="bg1"/>
              </a:solidFill>
              <a:latin typeface="Helvetica Neue LT Std 35 Thin" charset="0"/>
            </a:endParaRPr>
          </a:p>
          <a:p>
            <a:r>
              <a:rPr lang="ru-RU" altLang="ru-RU" sz="1707">
                <a:solidFill>
                  <a:schemeClr val="bg1"/>
                </a:solidFill>
                <a:latin typeface="Helvetica Neue LT Std 35 Thin" charset="0"/>
              </a:rPr>
              <a:t>Ингибирование </a:t>
            </a:r>
            <a:r>
              <a:rPr lang="en-US" altLang="ru-RU" sz="1707">
                <a:solidFill>
                  <a:schemeClr val="bg1"/>
                </a:solidFill>
                <a:latin typeface="Helvetica Neue LT Std 35 Thin" charset="0"/>
              </a:rPr>
              <a:t> </a:t>
            </a:r>
            <a:r>
              <a:rPr lang="ru-RU" altLang="ru-RU" sz="1707">
                <a:solidFill>
                  <a:schemeClr val="bg1"/>
                </a:solidFill>
                <a:latin typeface="Helvetica Neue LT Std 35 Thin" charset="0"/>
              </a:rPr>
              <a:t>матричных металлопротеиназ </a:t>
            </a:r>
            <a:r>
              <a:rPr lang="en-US" altLang="ru-RU" sz="1707">
                <a:solidFill>
                  <a:schemeClr val="bg1"/>
                </a:solidFill>
                <a:latin typeface="Helvetica Neue LT Std 35 Thin" charset="0"/>
              </a:rPr>
              <a:t>(MMPs),</a:t>
            </a:r>
          </a:p>
          <a:p>
            <a:r>
              <a:rPr lang="ru-RU" altLang="ru-RU" sz="1707">
                <a:solidFill>
                  <a:schemeClr val="bg1"/>
                </a:solidFill>
                <a:latin typeface="Helvetica Neue LT Std 35 Thin" charset="0"/>
              </a:rPr>
              <a:t>ферментов, которые разрушают все типы белков внеклеточного матрикса.</a:t>
            </a:r>
            <a:endParaRPr lang="en-US" altLang="ru-RU" sz="1707">
              <a:solidFill>
                <a:schemeClr val="bg1"/>
              </a:solidFill>
              <a:latin typeface="Helvetica Neue LT Std 35 Thin" charset="0"/>
            </a:endParaRPr>
          </a:p>
        </p:txBody>
      </p:sp>
      <p:cxnSp>
        <p:nvCxnSpPr>
          <p:cNvPr id="16388" name="Straight Connector 5"/>
          <p:cNvCxnSpPr>
            <a:cxnSpLocks noChangeShapeType="1"/>
          </p:cNvCxnSpPr>
          <p:nvPr/>
        </p:nvCxnSpPr>
        <p:spPr bwMode="auto">
          <a:xfrm>
            <a:off x="6733117" y="3148754"/>
            <a:ext cx="6272107" cy="0"/>
          </a:xfrm>
          <a:prstGeom prst="line">
            <a:avLst/>
          </a:prstGeom>
          <a:noFill/>
          <a:ln w="25400">
            <a:solidFill>
              <a:srgbClr val="1EB3E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38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117" y="1762760"/>
            <a:ext cx="2215727" cy="11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Hexagon 8"/>
          <p:cNvSpPr>
            <a:spLocks noChangeArrowheads="1"/>
          </p:cNvSpPr>
          <p:nvPr/>
        </p:nvSpPr>
        <p:spPr bwMode="auto">
          <a:xfrm>
            <a:off x="6491818" y="6893560"/>
            <a:ext cx="133773" cy="115147"/>
          </a:xfrm>
          <a:prstGeom prst="hexagon">
            <a:avLst>
              <a:gd name="adj" fmla="val 25037"/>
              <a:gd name="vf" fmla="val 115470"/>
            </a:avLst>
          </a:prstGeom>
          <a:solidFill>
            <a:schemeClr val="bg1"/>
          </a:solidFill>
          <a:ln w="3175">
            <a:solidFill>
              <a:srgbClr val="1EB3E0"/>
            </a:solidFill>
            <a:round/>
            <a:headEnd/>
            <a:tailEnd/>
          </a:ln>
        </p:spPr>
        <p:txBody>
          <a:bodyPr/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 eaLnBrk="1" hangingPunct="1"/>
            <a:endParaRPr lang="ru-RU" altLang="ru-RU" sz="2240">
              <a:latin typeface="Gill Sans" charset="0"/>
              <a:sym typeface="Gill Sans" charset="0"/>
            </a:endParaRPr>
          </a:p>
        </p:txBody>
      </p:sp>
      <p:sp>
        <p:nvSpPr>
          <p:cNvPr id="16391" name="Hexagon 10"/>
          <p:cNvSpPr>
            <a:spLocks noChangeArrowheads="1"/>
          </p:cNvSpPr>
          <p:nvPr/>
        </p:nvSpPr>
        <p:spPr bwMode="auto">
          <a:xfrm>
            <a:off x="6501978" y="7161953"/>
            <a:ext cx="133773" cy="115147"/>
          </a:xfrm>
          <a:prstGeom prst="hexagon">
            <a:avLst>
              <a:gd name="adj" fmla="val 25037"/>
              <a:gd name="vf" fmla="val 115470"/>
            </a:avLst>
          </a:prstGeom>
          <a:solidFill>
            <a:schemeClr val="bg1"/>
          </a:solidFill>
          <a:ln w="3175">
            <a:solidFill>
              <a:srgbClr val="1EB3E0"/>
            </a:solidFill>
            <a:round/>
            <a:headEnd/>
            <a:tailEnd/>
          </a:ln>
        </p:spPr>
        <p:txBody>
          <a:bodyPr/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 eaLnBrk="1" hangingPunct="1"/>
            <a:endParaRPr lang="ru-RU" altLang="ru-RU" sz="2240">
              <a:latin typeface="Gill Sans" charset="0"/>
              <a:sym typeface="Gill Sans" charset="0"/>
            </a:endParaRPr>
          </a:p>
        </p:txBody>
      </p:sp>
      <p:sp>
        <p:nvSpPr>
          <p:cNvPr id="16392" name="Hexagon 11"/>
          <p:cNvSpPr>
            <a:spLocks noChangeArrowheads="1"/>
          </p:cNvSpPr>
          <p:nvPr/>
        </p:nvSpPr>
        <p:spPr bwMode="auto">
          <a:xfrm>
            <a:off x="6501978" y="7430347"/>
            <a:ext cx="133773" cy="115147"/>
          </a:xfrm>
          <a:prstGeom prst="hexagon">
            <a:avLst>
              <a:gd name="adj" fmla="val 25037"/>
              <a:gd name="vf" fmla="val 115470"/>
            </a:avLst>
          </a:prstGeom>
          <a:solidFill>
            <a:schemeClr val="bg1"/>
          </a:solidFill>
          <a:ln w="3175">
            <a:solidFill>
              <a:srgbClr val="1EB3E0"/>
            </a:solidFill>
            <a:round/>
            <a:headEnd/>
            <a:tailEnd/>
          </a:ln>
        </p:spPr>
        <p:txBody>
          <a:bodyPr/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 eaLnBrk="1" hangingPunct="1"/>
            <a:endParaRPr lang="ru-RU" altLang="ru-RU" sz="2240">
              <a:latin typeface="Gill Sans" charset="0"/>
              <a:sym typeface="Gill Sans" charset="0"/>
            </a:endParaRPr>
          </a:p>
        </p:txBody>
      </p:sp>
      <p:sp>
        <p:nvSpPr>
          <p:cNvPr id="16393" name="Hexagon 12"/>
          <p:cNvSpPr>
            <a:spLocks noChangeArrowheads="1"/>
          </p:cNvSpPr>
          <p:nvPr/>
        </p:nvSpPr>
        <p:spPr bwMode="auto">
          <a:xfrm>
            <a:off x="6501978" y="7680113"/>
            <a:ext cx="133773" cy="115147"/>
          </a:xfrm>
          <a:prstGeom prst="hexagon">
            <a:avLst>
              <a:gd name="adj" fmla="val 25037"/>
              <a:gd name="vf" fmla="val 115470"/>
            </a:avLst>
          </a:prstGeom>
          <a:solidFill>
            <a:schemeClr val="bg1"/>
          </a:solidFill>
          <a:ln w="3175">
            <a:solidFill>
              <a:srgbClr val="1EB3E0"/>
            </a:solidFill>
            <a:round/>
            <a:headEnd/>
            <a:tailEnd/>
          </a:ln>
        </p:spPr>
        <p:txBody>
          <a:bodyPr/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 eaLnBrk="1" hangingPunct="1"/>
            <a:endParaRPr lang="ru-RU" altLang="ru-RU" sz="2240"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86713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" y="0"/>
            <a:ext cx="13003954" cy="975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1970618" y="4838700"/>
            <a:ext cx="556852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2133">
                <a:solidFill>
                  <a:srgbClr val="00B0F0"/>
                </a:solidFill>
                <a:latin typeface="Helvetica Neue LT Std 65 Medium" charset="0"/>
              </a:rPr>
              <a:t>Сапфир</a:t>
            </a:r>
            <a:r>
              <a:rPr lang="en-US" altLang="ru-RU" sz="2133">
                <a:solidFill>
                  <a:srgbClr val="00B0F0"/>
                </a:solidFill>
                <a:latin typeface="Helvetica Neue LT Std 65 Medium" charset="0"/>
              </a:rPr>
              <a:t> (</a:t>
            </a:r>
            <a:r>
              <a:rPr lang="ru-RU" altLang="ru-RU" sz="2133">
                <a:solidFill>
                  <a:srgbClr val="00B0F0"/>
                </a:solidFill>
                <a:latin typeface="Helvetica Neue LT Std 65 Medium" charset="0"/>
              </a:rPr>
              <a:t>Носитель</a:t>
            </a:r>
            <a:r>
              <a:rPr lang="en-US" altLang="ru-RU" sz="2133">
                <a:solidFill>
                  <a:srgbClr val="00B0F0"/>
                </a:solidFill>
                <a:latin typeface="Helvetica Neue LT Std 65 Medium" charset="0"/>
              </a:rPr>
              <a:t>)</a:t>
            </a:r>
          </a:p>
        </p:txBody>
      </p:sp>
      <p:cxnSp>
        <p:nvCxnSpPr>
          <p:cNvPr id="17412" name="Straight Connector 5"/>
          <p:cNvCxnSpPr>
            <a:cxnSpLocks noChangeShapeType="1"/>
          </p:cNvCxnSpPr>
          <p:nvPr/>
        </p:nvCxnSpPr>
        <p:spPr bwMode="auto">
          <a:xfrm>
            <a:off x="423" y="3763434"/>
            <a:ext cx="3078480" cy="0"/>
          </a:xfrm>
          <a:prstGeom prst="line">
            <a:avLst/>
          </a:prstGeom>
          <a:noFill/>
          <a:ln w="25400">
            <a:solidFill>
              <a:srgbClr val="1EB3E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41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78" y="2420620"/>
            <a:ext cx="2215726" cy="11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Hexagon 8"/>
          <p:cNvSpPr>
            <a:spLocks noChangeArrowheads="1"/>
          </p:cNvSpPr>
          <p:nvPr/>
        </p:nvSpPr>
        <p:spPr bwMode="auto">
          <a:xfrm>
            <a:off x="8346018" y="7027333"/>
            <a:ext cx="133773" cy="115147"/>
          </a:xfrm>
          <a:prstGeom prst="hexagon">
            <a:avLst>
              <a:gd name="adj" fmla="val 25037"/>
              <a:gd name="vf" fmla="val 115470"/>
            </a:avLst>
          </a:prstGeom>
          <a:solidFill>
            <a:schemeClr val="bg1"/>
          </a:solidFill>
          <a:ln w="3175">
            <a:solidFill>
              <a:srgbClr val="1EB3E0"/>
            </a:solidFill>
            <a:round/>
            <a:headEnd/>
            <a:tailEnd/>
          </a:ln>
        </p:spPr>
        <p:txBody>
          <a:bodyPr/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 eaLnBrk="1" hangingPunct="1"/>
            <a:endParaRPr lang="ru-RU" altLang="ru-RU" sz="2240">
              <a:latin typeface="Gill Sans" charset="0"/>
              <a:sym typeface="Gill Sans" charset="0"/>
            </a:endParaRPr>
          </a:p>
        </p:txBody>
      </p:sp>
      <p:sp>
        <p:nvSpPr>
          <p:cNvPr id="17415" name="Hexagon 10"/>
          <p:cNvSpPr>
            <a:spLocks noChangeArrowheads="1"/>
          </p:cNvSpPr>
          <p:nvPr/>
        </p:nvSpPr>
        <p:spPr bwMode="auto">
          <a:xfrm>
            <a:off x="8191924" y="2649220"/>
            <a:ext cx="133773" cy="115147"/>
          </a:xfrm>
          <a:prstGeom prst="hexagon">
            <a:avLst>
              <a:gd name="adj" fmla="val 25037"/>
              <a:gd name="vf" fmla="val 115470"/>
            </a:avLst>
          </a:prstGeom>
          <a:solidFill>
            <a:schemeClr val="bg1"/>
          </a:solidFill>
          <a:ln w="3175">
            <a:solidFill>
              <a:srgbClr val="1EB3E0"/>
            </a:solidFill>
            <a:round/>
            <a:headEnd/>
            <a:tailEnd/>
          </a:ln>
        </p:spPr>
        <p:txBody>
          <a:bodyPr/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 eaLnBrk="1" hangingPunct="1"/>
            <a:endParaRPr lang="ru-RU" altLang="ru-RU" sz="2240">
              <a:latin typeface="Gill Sans" charset="0"/>
              <a:sym typeface="Gill Sans" charset="0"/>
            </a:endParaRPr>
          </a:p>
        </p:txBody>
      </p:sp>
      <p:sp>
        <p:nvSpPr>
          <p:cNvPr id="17416" name="Hexagon 12"/>
          <p:cNvSpPr>
            <a:spLocks noChangeArrowheads="1"/>
          </p:cNvSpPr>
          <p:nvPr/>
        </p:nvSpPr>
        <p:spPr bwMode="auto">
          <a:xfrm>
            <a:off x="1740324" y="4975860"/>
            <a:ext cx="133773" cy="115147"/>
          </a:xfrm>
          <a:prstGeom prst="hexagon">
            <a:avLst>
              <a:gd name="adj" fmla="val 25037"/>
              <a:gd name="vf" fmla="val 115470"/>
            </a:avLst>
          </a:prstGeom>
          <a:solidFill>
            <a:schemeClr val="bg1"/>
          </a:solidFill>
          <a:ln w="3175">
            <a:solidFill>
              <a:srgbClr val="1EB3E0"/>
            </a:solidFill>
            <a:round/>
            <a:headEnd/>
            <a:tailEnd/>
          </a:ln>
        </p:spPr>
        <p:txBody>
          <a:bodyPr/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 eaLnBrk="1" hangingPunct="1"/>
            <a:endParaRPr lang="ru-RU" altLang="ru-RU" sz="2240">
              <a:latin typeface="Gill Sans" charset="0"/>
              <a:sym typeface="Gill Sans" charset="0"/>
            </a:endParaRPr>
          </a:p>
        </p:txBody>
      </p:sp>
      <p:sp>
        <p:nvSpPr>
          <p:cNvPr id="17417" name="TextBox 2"/>
          <p:cNvSpPr txBox="1">
            <a:spLocks noChangeArrowheads="1"/>
          </p:cNvSpPr>
          <p:nvPr/>
        </p:nvSpPr>
        <p:spPr bwMode="auto">
          <a:xfrm>
            <a:off x="8346017" y="2039621"/>
            <a:ext cx="3417993" cy="225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r"/>
            <a:r>
              <a:rPr lang="en-US" altLang="ru-RU" sz="2133">
                <a:solidFill>
                  <a:schemeClr val="bg1"/>
                </a:solidFill>
                <a:latin typeface="Helvetica Neue LT Std 65 Medium" charset="0"/>
              </a:rPr>
              <a:t>GSH-</a:t>
            </a:r>
            <a:r>
              <a:rPr lang="ru-RU" altLang="ru-RU" sz="2133">
                <a:solidFill>
                  <a:schemeClr val="bg1"/>
                </a:solidFill>
                <a:latin typeface="Helvetica Neue LT Std 65 Medium" charset="0"/>
              </a:rPr>
              <a:t>Глутатион</a:t>
            </a:r>
            <a:r>
              <a:rPr lang="en-US" altLang="ru-RU" sz="2133">
                <a:solidFill>
                  <a:schemeClr val="bg1"/>
                </a:solidFill>
                <a:latin typeface="Helvetica Neue LT Std 65 Medium" charset="0"/>
              </a:rPr>
              <a:t> (</a:t>
            </a:r>
            <a:r>
              <a:rPr lang="ru-RU" altLang="ru-RU" sz="2133">
                <a:solidFill>
                  <a:schemeClr val="bg1"/>
                </a:solidFill>
                <a:latin typeface="Helvetica Neue LT Std 65 Medium" charset="0"/>
              </a:rPr>
              <a:t>Актив</a:t>
            </a:r>
            <a:r>
              <a:rPr lang="en-US" altLang="ru-RU" sz="2133">
                <a:solidFill>
                  <a:schemeClr val="bg1"/>
                </a:solidFill>
                <a:latin typeface="Helvetica Neue LT Std 65 Medium" charset="0"/>
              </a:rPr>
              <a:t>)</a:t>
            </a:r>
          </a:p>
          <a:p>
            <a:pPr algn="r"/>
            <a:r>
              <a:rPr lang="ru-RU" altLang="ru-RU" sz="1707">
                <a:solidFill>
                  <a:srgbClr val="1EB3E0"/>
                </a:solidFill>
                <a:latin typeface="Helvetica Neue LT Std 65 Medium" charset="0"/>
              </a:rPr>
              <a:t>Главный трипептидный антиоксидант организма</a:t>
            </a:r>
            <a:endParaRPr lang="es-ES" altLang="ru-RU" sz="1707">
              <a:solidFill>
                <a:srgbClr val="1EB3E0"/>
              </a:solidFill>
              <a:latin typeface="Helvetica Neue LT Std 65 Medium" charset="0"/>
            </a:endParaRPr>
          </a:p>
          <a:p>
            <a:pPr algn="r"/>
            <a:r>
              <a:rPr lang="ru-RU" altLang="ru-RU" sz="1707">
                <a:solidFill>
                  <a:srgbClr val="1EB3E0"/>
                </a:solidFill>
                <a:latin typeface="Helvetica Neue LT Std 35 Thin" charset="0"/>
              </a:rPr>
              <a:t>Тройная защита от токсинов</a:t>
            </a:r>
            <a:r>
              <a:rPr lang="es-ES" altLang="ru-RU" sz="1707">
                <a:solidFill>
                  <a:srgbClr val="1EB3E0"/>
                </a:solidFill>
                <a:latin typeface="Helvetica Neue LT Std 35 Thin" charset="0"/>
              </a:rPr>
              <a:t>:</a:t>
            </a:r>
          </a:p>
          <a:p>
            <a:pPr algn="r"/>
            <a:r>
              <a:rPr lang="ru-RU" altLang="ru-RU" sz="1707">
                <a:solidFill>
                  <a:srgbClr val="1EB3E0"/>
                </a:solidFill>
                <a:latin typeface="Helvetica Neue LT Std 35 Thin" charset="0"/>
              </a:rPr>
              <a:t>Он нейтрализует свободные радикалы, усиливает иммунную систему и выводит токсины.</a:t>
            </a:r>
            <a:endParaRPr lang="en-US" altLang="ru-RU" sz="1707">
              <a:solidFill>
                <a:srgbClr val="1EB3E0"/>
              </a:solidFill>
              <a:latin typeface="Helvetica Neue LT Std 35 Thin" charset="0"/>
            </a:endParaRPr>
          </a:p>
        </p:txBody>
      </p:sp>
      <p:sp>
        <p:nvSpPr>
          <p:cNvPr id="17418" name="TextBox 2"/>
          <p:cNvSpPr txBox="1">
            <a:spLocks noChangeArrowheads="1"/>
          </p:cNvSpPr>
          <p:nvPr/>
        </p:nvSpPr>
        <p:spPr bwMode="auto">
          <a:xfrm>
            <a:off x="8662670" y="6912187"/>
            <a:ext cx="3101340" cy="1996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r"/>
            <a:r>
              <a:rPr lang="en-US" altLang="ru-RU" sz="2133">
                <a:solidFill>
                  <a:schemeClr val="bg1"/>
                </a:solidFill>
                <a:latin typeface="Helvetica Neue LT Std 65 Medium" charset="0"/>
              </a:rPr>
              <a:t>ECM Moduline (</a:t>
            </a:r>
            <a:r>
              <a:rPr lang="ru-RU" altLang="ru-RU" sz="2133">
                <a:solidFill>
                  <a:schemeClr val="bg1"/>
                </a:solidFill>
                <a:latin typeface="Helvetica Neue LT Std 65 Medium" charset="0"/>
              </a:rPr>
              <a:t>Актив</a:t>
            </a:r>
            <a:r>
              <a:rPr lang="en-US" altLang="ru-RU" sz="2133">
                <a:solidFill>
                  <a:schemeClr val="bg1"/>
                </a:solidFill>
                <a:latin typeface="Helvetica Neue LT Std 65 Medium" charset="0"/>
              </a:rPr>
              <a:t>)</a:t>
            </a:r>
          </a:p>
          <a:p>
            <a:pPr algn="r"/>
            <a:r>
              <a:rPr lang="ru-RU" altLang="ru-RU" sz="1707">
                <a:solidFill>
                  <a:srgbClr val="1EB3E0"/>
                </a:solidFill>
                <a:latin typeface="Helvetica Neue LT Std 65 Medium" charset="0"/>
              </a:rPr>
              <a:t>Трипептид из состава </a:t>
            </a:r>
            <a:r>
              <a:rPr lang="en-US" altLang="ru-RU" sz="1707">
                <a:solidFill>
                  <a:srgbClr val="1EB3E0"/>
                </a:solidFill>
                <a:latin typeface="Helvetica Neue LT Std 65 Medium" charset="0"/>
              </a:rPr>
              <a:t>TGFß</a:t>
            </a:r>
          </a:p>
          <a:p>
            <a:pPr algn="r"/>
            <a:r>
              <a:rPr lang="es-ES" altLang="ru-RU" sz="1707">
                <a:solidFill>
                  <a:srgbClr val="1EB3E0"/>
                </a:solidFill>
                <a:latin typeface="Helvetica Neue LT Std 35 Thin" charset="0"/>
              </a:rPr>
              <a:t>TGFß </a:t>
            </a:r>
            <a:r>
              <a:rPr lang="ru-RU" altLang="ru-RU" sz="1707">
                <a:solidFill>
                  <a:srgbClr val="1EB3E0"/>
                </a:solidFill>
                <a:latin typeface="Helvetica Neue LT Std 35 Thin" charset="0"/>
              </a:rPr>
              <a:t>необходим для нормальной выработки коллагена, эластина и других белков ВКМ.</a:t>
            </a:r>
          </a:p>
          <a:p>
            <a:pPr algn="r"/>
            <a:r>
              <a:rPr lang="ru-RU" altLang="ru-RU" sz="1707">
                <a:solidFill>
                  <a:srgbClr val="1EB3E0"/>
                </a:solidFill>
                <a:latin typeface="Helvetica Neue LT Std 35 Thin" charset="0"/>
              </a:rPr>
              <a:t>Стимулирует фиброгенез.</a:t>
            </a:r>
            <a:endParaRPr lang="en-US" altLang="ru-RU" sz="1707">
              <a:solidFill>
                <a:srgbClr val="1EB3E0"/>
              </a:solidFill>
              <a:latin typeface="Helvetica Neue LT Std 35 Thin" charset="0"/>
            </a:endParaRPr>
          </a:p>
        </p:txBody>
      </p:sp>
      <p:sp>
        <p:nvSpPr>
          <p:cNvPr id="17419" name="TextBox 2"/>
          <p:cNvSpPr txBox="1">
            <a:spLocks noChangeArrowheads="1"/>
          </p:cNvSpPr>
          <p:nvPr/>
        </p:nvSpPr>
        <p:spPr bwMode="auto">
          <a:xfrm>
            <a:off x="5997648" y="8043334"/>
            <a:ext cx="1713932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en-US" altLang="ru-RU" sz="1707">
                <a:solidFill>
                  <a:schemeClr val="bg1"/>
                </a:solidFill>
                <a:latin typeface="Helvetica Neue LT Std 35 Thin" charset="0"/>
              </a:rPr>
              <a:t>300 (+/-150) </a:t>
            </a:r>
            <a:r>
              <a:rPr lang="ru-RU" altLang="ru-RU" sz="1707">
                <a:solidFill>
                  <a:schemeClr val="bg1"/>
                </a:solidFill>
                <a:latin typeface="Helvetica Neue LT Std 35 Thin" charset="0"/>
              </a:rPr>
              <a:t>нм</a:t>
            </a:r>
            <a:endParaRPr lang="en-US" altLang="ru-RU" sz="1707">
              <a:solidFill>
                <a:schemeClr val="bg1"/>
              </a:solidFill>
              <a:latin typeface="Helvetica Neue LT Std 35 Thin" charset="0"/>
            </a:endParaRPr>
          </a:p>
        </p:txBody>
      </p:sp>
      <p:sp>
        <p:nvSpPr>
          <p:cNvPr id="17420" name="TextBox 13"/>
          <p:cNvSpPr txBox="1">
            <a:spLocks noChangeArrowheads="1"/>
          </p:cNvSpPr>
          <p:nvPr/>
        </p:nvSpPr>
        <p:spPr bwMode="auto">
          <a:xfrm>
            <a:off x="1652151" y="3819314"/>
            <a:ext cx="1173719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2560">
                <a:solidFill>
                  <a:srgbClr val="D1D1F0"/>
                </a:solidFill>
                <a:latin typeface="Helvetica Neue LT Std 35 Thin" charset="0"/>
              </a:rPr>
              <a:t>Химия</a:t>
            </a:r>
            <a:endParaRPr lang="en-US" altLang="ru-RU" sz="2560">
              <a:solidFill>
                <a:srgbClr val="D1D1F0"/>
              </a:solidFill>
              <a:latin typeface="Helvetica Neue LT Std 35 Thin" charset="0"/>
            </a:endParaRPr>
          </a:p>
        </p:txBody>
      </p:sp>
      <p:sp>
        <p:nvSpPr>
          <p:cNvPr id="17421" name="TextBox 2"/>
          <p:cNvSpPr txBox="1">
            <a:spLocks noChangeArrowheads="1"/>
          </p:cNvSpPr>
          <p:nvPr/>
        </p:nvSpPr>
        <p:spPr bwMode="auto">
          <a:xfrm>
            <a:off x="593091" y="8315960"/>
            <a:ext cx="4207933" cy="140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707" dirty="0">
                <a:solidFill>
                  <a:schemeClr val="bg1"/>
                </a:solidFill>
                <a:latin typeface="Helvetica Neue LT Std 65 Medium" charset="0"/>
              </a:rPr>
              <a:t>ТЕХНОЛОГИЧЕСКИЕ ПРЕИМУЩЕСТВА</a:t>
            </a:r>
            <a:endParaRPr lang="es-ES" altLang="ru-RU" sz="1707" dirty="0">
              <a:solidFill>
                <a:schemeClr val="bg1"/>
              </a:solidFill>
              <a:latin typeface="Helvetica Neue LT Std 65 Medium" charset="0"/>
            </a:endParaRPr>
          </a:p>
          <a:p>
            <a:r>
              <a:rPr lang="ru-RU" altLang="ru-RU" sz="1707" dirty="0">
                <a:solidFill>
                  <a:schemeClr val="bg1"/>
                </a:solidFill>
                <a:latin typeface="Helvetica Neue LT Std 35 Thin" charset="0"/>
              </a:rPr>
              <a:t>Высокая концентрация пептидов</a:t>
            </a:r>
            <a:endParaRPr lang="es-ES" altLang="ru-RU" sz="1707" dirty="0">
              <a:solidFill>
                <a:schemeClr val="bg1"/>
              </a:solidFill>
              <a:latin typeface="Helvetica Neue LT Std 35 Thin" charset="0"/>
            </a:endParaRPr>
          </a:p>
          <a:p>
            <a:r>
              <a:rPr lang="ru-RU" altLang="ru-RU" sz="1707" dirty="0">
                <a:solidFill>
                  <a:schemeClr val="bg1"/>
                </a:solidFill>
                <a:latin typeface="Helvetica Neue LT Std 35 Thin" charset="0"/>
              </a:rPr>
              <a:t>Лучшая стабильность и растворимость</a:t>
            </a:r>
            <a:endParaRPr lang="es-ES" altLang="ru-RU" sz="1707" dirty="0">
              <a:solidFill>
                <a:schemeClr val="bg1"/>
              </a:solidFill>
              <a:latin typeface="Helvetica Neue LT Std 35 Thin" charset="0"/>
            </a:endParaRPr>
          </a:p>
          <a:p>
            <a:r>
              <a:rPr lang="ru-RU" altLang="ru-RU" sz="1707" dirty="0">
                <a:solidFill>
                  <a:schemeClr val="bg1"/>
                </a:solidFill>
                <a:latin typeface="Helvetica Neue LT Std 35 Thin" charset="0"/>
              </a:rPr>
              <a:t>Улучшенная </a:t>
            </a:r>
            <a:r>
              <a:rPr lang="ru-RU" altLang="ru-RU" sz="1707" dirty="0" err="1">
                <a:solidFill>
                  <a:schemeClr val="bg1"/>
                </a:solidFill>
                <a:latin typeface="Helvetica Neue LT Std 35 Thin" charset="0"/>
              </a:rPr>
              <a:t>биодоступность</a:t>
            </a:r>
            <a:endParaRPr lang="en-US" altLang="ru-RU" sz="1707" dirty="0">
              <a:solidFill>
                <a:schemeClr val="bg1"/>
              </a:solidFill>
              <a:latin typeface="Helvetica Neue LT Std 35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48256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" y="1693"/>
            <a:ext cx="13003954" cy="975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613410" y="1114213"/>
            <a:ext cx="9403927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2133">
                <a:solidFill>
                  <a:schemeClr val="tx1"/>
                </a:solidFill>
                <a:latin typeface="Helvetica Neue LT Std 65 Medium" charset="0"/>
              </a:rPr>
              <a:t>Технология </a:t>
            </a:r>
            <a:r>
              <a:rPr lang="es-ES" altLang="ru-RU" sz="2133">
                <a:solidFill>
                  <a:schemeClr val="tx1"/>
                </a:solidFill>
                <a:latin typeface="Helvetica Neue LT Std 65 Medium" charset="0"/>
              </a:rPr>
              <a:t>MVP: </a:t>
            </a:r>
            <a:r>
              <a:rPr lang="ru-RU" altLang="ru-RU" sz="2133">
                <a:solidFill>
                  <a:schemeClr val="tx1"/>
                </a:solidFill>
                <a:latin typeface="Helvetica Neue LT Std 65 Medium" charset="0"/>
              </a:rPr>
              <a:t>пептидная конъюгация -</a:t>
            </a:r>
            <a:r>
              <a:rPr lang="es-ES" altLang="ru-RU" sz="2133">
                <a:solidFill>
                  <a:schemeClr val="tx1"/>
                </a:solidFill>
                <a:latin typeface="Helvetica Neue LT Std 65 Medium" charset="0"/>
              </a:rPr>
              <a:t> </a:t>
            </a:r>
            <a:r>
              <a:rPr lang="ru-RU" altLang="ru-RU" sz="2133">
                <a:solidFill>
                  <a:schemeClr val="tx1"/>
                </a:solidFill>
                <a:latin typeface="Helvetica Neue LT Std 65 Medium" charset="0"/>
              </a:rPr>
              <a:t>потребность в защите</a:t>
            </a:r>
            <a:endParaRPr lang="en-US" altLang="ru-RU" sz="2133">
              <a:solidFill>
                <a:schemeClr val="tx1"/>
              </a:solidFill>
              <a:latin typeface="Helvetica Neue LT Std 65 Medium" charset="0"/>
            </a:endParaRPr>
          </a:p>
        </p:txBody>
      </p:sp>
      <p:cxnSp>
        <p:nvCxnSpPr>
          <p:cNvPr id="19460" name="Straight Connector 5"/>
          <p:cNvCxnSpPr>
            <a:cxnSpLocks noChangeShapeType="1"/>
          </p:cNvCxnSpPr>
          <p:nvPr/>
        </p:nvCxnSpPr>
        <p:spPr bwMode="auto">
          <a:xfrm>
            <a:off x="424" y="1612053"/>
            <a:ext cx="9305714" cy="0"/>
          </a:xfrm>
          <a:prstGeom prst="line">
            <a:avLst/>
          </a:prstGeom>
          <a:noFill/>
          <a:ln w="25400">
            <a:solidFill>
              <a:srgbClr val="1EB3E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1" name="TextBox 16"/>
          <p:cNvSpPr txBox="1">
            <a:spLocks noChangeArrowheads="1"/>
          </p:cNvSpPr>
          <p:nvPr/>
        </p:nvSpPr>
        <p:spPr bwMode="auto">
          <a:xfrm>
            <a:off x="588010" y="1912620"/>
            <a:ext cx="8602980" cy="114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707">
                <a:latin typeface="Helvetica Neue LT Std 65 Medium" charset="0"/>
              </a:rPr>
              <a:t>У свободных пептидов есть ряд недостатков</a:t>
            </a:r>
            <a:r>
              <a:rPr lang="en-US" altLang="ru-RU" sz="1707">
                <a:latin typeface="Helvetica Neue LT Std 65 Medium" charset="0"/>
              </a:rPr>
              <a:t>, </a:t>
            </a:r>
            <a:r>
              <a:rPr lang="ru-RU" altLang="ru-RU" sz="1707">
                <a:latin typeface="Helvetica Neue LT Std 65 Medium" charset="0"/>
              </a:rPr>
              <a:t>в том числе низкая биодоступность и стабильность. </a:t>
            </a:r>
            <a:r>
              <a:rPr lang="ru-RU" altLang="ru-RU" sz="1707">
                <a:latin typeface="Helvetica Neue LT Std 35 Thin" charset="0"/>
              </a:rPr>
              <a:t>Другие факторы</a:t>
            </a:r>
            <a:r>
              <a:rPr lang="en-US" altLang="ru-RU" sz="1707">
                <a:latin typeface="Helvetica Neue LT Std 35 Thin" charset="0"/>
              </a:rPr>
              <a:t>, </a:t>
            </a:r>
            <a:r>
              <a:rPr lang="ru-RU" altLang="ru-RU" sz="1707">
                <a:latin typeface="Helvetica Neue LT Std 35 Thin" charset="0"/>
              </a:rPr>
              <a:t>помимо абсорбции</a:t>
            </a:r>
            <a:r>
              <a:rPr lang="en-US" altLang="ru-RU" sz="1707">
                <a:latin typeface="Helvetica Neue LT Std 35 Thin" charset="0"/>
              </a:rPr>
              <a:t>,</a:t>
            </a:r>
            <a:r>
              <a:rPr lang="ru-RU" altLang="ru-RU" sz="1707">
                <a:latin typeface="Helvetica Neue LT Std 35 Thin" charset="0"/>
              </a:rPr>
              <a:t> ограничивающие биодоступность таких пептидов - это протеазы, быстрый метаболизм, опсозинация, изменения конформации, диссоциация субъединиц и многое другое.</a:t>
            </a:r>
            <a:endParaRPr lang="en-US" altLang="ru-RU" sz="1280">
              <a:solidFill>
                <a:schemeClr val="tx1"/>
              </a:solidFill>
              <a:latin typeface="Helvetica Neue LT Std 35 Thin" charset="0"/>
            </a:endParaRPr>
          </a:p>
        </p:txBody>
      </p:sp>
      <p:sp>
        <p:nvSpPr>
          <p:cNvPr id="19462" name="TextBox 17"/>
          <p:cNvSpPr txBox="1">
            <a:spLocks noChangeArrowheads="1"/>
          </p:cNvSpPr>
          <p:nvPr/>
        </p:nvSpPr>
        <p:spPr bwMode="auto">
          <a:xfrm>
            <a:off x="854710" y="3571240"/>
            <a:ext cx="1090507" cy="32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493">
                <a:solidFill>
                  <a:schemeClr val="tx1"/>
                </a:solidFill>
                <a:latin typeface="Helvetica Neue LT Std 65 Medium" charset="0"/>
              </a:rPr>
              <a:t>Носитель</a:t>
            </a:r>
            <a:endParaRPr lang="en-US" altLang="ru-RU" sz="1493">
              <a:solidFill>
                <a:schemeClr val="tx1"/>
              </a:solidFill>
              <a:latin typeface="Helvetica Neue LT Std 65 Medium" charset="0"/>
            </a:endParaRPr>
          </a:p>
        </p:txBody>
      </p:sp>
      <p:sp>
        <p:nvSpPr>
          <p:cNvPr id="19463" name="TextBox 18"/>
          <p:cNvSpPr txBox="1">
            <a:spLocks noChangeArrowheads="1"/>
          </p:cNvSpPr>
          <p:nvPr/>
        </p:nvSpPr>
        <p:spPr bwMode="auto">
          <a:xfrm>
            <a:off x="3611457" y="3561080"/>
            <a:ext cx="1050713" cy="32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493">
                <a:solidFill>
                  <a:schemeClr val="tx1"/>
                </a:solidFill>
                <a:latin typeface="Helvetica Neue LT Std 65 Medium" charset="0"/>
              </a:rPr>
              <a:t>Пептиды</a:t>
            </a:r>
            <a:endParaRPr lang="en-US" altLang="ru-RU" sz="1493">
              <a:solidFill>
                <a:schemeClr val="tx1"/>
              </a:solidFill>
              <a:latin typeface="Helvetica Neue LT Std 65 Medium" charset="0"/>
            </a:endParaRPr>
          </a:p>
        </p:txBody>
      </p:sp>
      <p:sp>
        <p:nvSpPr>
          <p:cNvPr id="19464" name="TextBox 19"/>
          <p:cNvSpPr txBox="1">
            <a:spLocks noChangeArrowheads="1"/>
          </p:cNvSpPr>
          <p:nvPr/>
        </p:nvSpPr>
        <p:spPr bwMode="auto">
          <a:xfrm>
            <a:off x="5860204" y="5712461"/>
            <a:ext cx="7244926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en-US" altLang="ru-RU" sz="1707">
                <a:solidFill>
                  <a:schemeClr val="bg1"/>
                </a:solidFill>
                <a:latin typeface="Helvetica Neue LT Std 35 Thin" charset="0"/>
              </a:rPr>
              <a:t>Dermal regeneration </a:t>
            </a:r>
          </a:p>
        </p:txBody>
      </p:sp>
      <p:sp>
        <p:nvSpPr>
          <p:cNvPr id="19465" name="TextBox 31"/>
          <p:cNvSpPr txBox="1">
            <a:spLocks noChangeArrowheads="1"/>
          </p:cNvSpPr>
          <p:nvPr/>
        </p:nvSpPr>
        <p:spPr bwMode="auto">
          <a:xfrm>
            <a:off x="8461164" y="8221133"/>
            <a:ext cx="2765213" cy="32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493">
                <a:solidFill>
                  <a:schemeClr val="tx1"/>
                </a:solidFill>
                <a:latin typeface="Helvetica Neue LT Std 65 Medium" charset="0"/>
              </a:rPr>
              <a:t>Улучшенная биодоступность</a:t>
            </a:r>
            <a:endParaRPr lang="en-US" altLang="ru-RU" sz="1493">
              <a:solidFill>
                <a:schemeClr val="tx1"/>
              </a:solidFill>
              <a:latin typeface="Helvetica Neue LT Std 65 Medium" charset="0"/>
            </a:endParaRPr>
          </a:p>
        </p:txBody>
      </p:sp>
      <p:sp>
        <p:nvSpPr>
          <p:cNvPr id="19466" name="TextBox 31"/>
          <p:cNvSpPr txBox="1">
            <a:spLocks noChangeArrowheads="1"/>
          </p:cNvSpPr>
          <p:nvPr/>
        </p:nvSpPr>
        <p:spPr bwMode="auto">
          <a:xfrm>
            <a:off x="6976957" y="4121574"/>
            <a:ext cx="7244927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es-ES" altLang="ru-RU" sz="1280">
                <a:solidFill>
                  <a:schemeClr val="tx1"/>
                </a:solidFill>
                <a:latin typeface="Helvetica Neue LT Std 65 Medium" charset="0"/>
              </a:rPr>
              <a:t>73% </a:t>
            </a:r>
            <a:r>
              <a:rPr lang="ru-RU" altLang="ru-RU" sz="1280">
                <a:solidFill>
                  <a:schemeClr val="tx1"/>
                </a:solidFill>
                <a:latin typeface="Helvetica Neue LT Std 65 Medium" charset="0"/>
              </a:rPr>
              <a:t>свободных пептидов</a:t>
            </a:r>
            <a:endParaRPr lang="es-ES" altLang="ru-RU" sz="1280">
              <a:solidFill>
                <a:schemeClr val="tx1"/>
              </a:solidFill>
              <a:latin typeface="Helvetica Neue LT Std 65 Medium" charset="0"/>
            </a:endParaRPr>
          </a:p>
          <a:p>
            <a:r>
              <a:rPr lang="ru-RU" altLang="ru-RU" sz="1280">
                <a:solidFill>
                  <a:schemeClr val="tx1"/>
                </a:solidFill>
                <a:latin typeface="Helvetica Neue LT Std 65 Medium" charset="0"/>
              </a:rPr>
              <a:t>разрушается менее чем</a:t>
            </a:r>
            <a:endParaRPr lang="es-ES" altLang="ru-RU" sz="1280">
              <a:solidFill>
                <a:schemeClr val="tx1"/>
              </a:solidFill>
              <a:latin typeface="Helvetica Neue LT Std 65 Medium" charset="0"/>
            </a:endParaRPr>
          </a:p>
          <a:p>
            <a:r>
              <a:rPr lang="ru-RU" altLang="ru-RU" sz="1280">
                <a:solidFill>
                  <a:schemeClr val="tx1"/>
                </a:solidFill>
                <a:latin typeface="Helvetica Neue LT Std 65 Medium" charset="0"/>
              </a:rPr>
              <a:t>через </a:t>
            </a:r>
            <a:r>
              <a:rPr lang="es-ES" altLang="ru-RU" sz="1280">
                <a:solidFill>
                  <a:schemeClr val="tx1"/>
                </a:solidFill>
                <a:latin typeface="Helvetica Neue LT Std 65 Medium" charset="0"/>
              </a:rPr>
              <a:t>20 </a:t>
            </a:r>
            <a:r>
              <a:rPr lang="ru-RU" altLang="ru-RU" sz="1280">
                <a:solidFill>
                  <a:schemeClr val="tx1"/>
                </a:solidFill>
                <a:latin typeface="Helvetica Neue LT Std 65 Medium" charset="0"/>
              </a:rPr>
              <a:t>минут</a:t>
            </a:r>
            <a:endParaRPr lang="en-US" altLang="ru-RU" sz="1280">
              <a:solidFill>
                <a:schemeClr val="tx1"/>
              </a:solidFill>
              <a:latin typeface="Helvetica Neue LT Std 65 Medium" charset="0"/>
            </a:endParaRPr>
          </a:p>
        </p:txBody>
      </p:sp>
      <p:sp>
        <p:nvSpPr>
          <p:cNvPr id="19467" name="TextBox 31"/>
          <p:cNvSpPr txBox="1">
            <a:spLocks noChangeArrowheads="1"/>
          </p:cNvSpPr>
          <p:nvPr/>
        </p:nvSpPr>
        <p:spPr bwMode="auto">
          <a:xfrm>
            <a:off x="9754871" y="4957234"/>
            <a:ext cx="2622973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280">
                <a:solidFill>
                  <a:schemeClr val="tx1"/>
                </a:solidFill>
                <a:latin typeface="Helvetica Neue LT Std 65 Medium" charset="0"/>
              </a:rPr>
              <a:t>Более</a:t>
            </a:r>
            <a:r>
              <a:rPr lang="es-ES" altLang="ru-RU" sz="1280">
                <a:solidFill>
                  <a:schemeClr val="tx1"/>
                </a:solidFill>
                <a:latin typeface="Helvetica Neue LT Std 65 Medium" charset="0"/>
              </a:rPr>
              <a:t> 50% </a:t>
            </a:r>
            <a:r>
              <a:rPr lang="ru-RU" altLang="ru-RU" sz="1280">
                <a:solidFill>
                  <a:schemeClr val="tx1"/>
                </a:solidFill>
                <a:latin typeface="Helvetica Neue LT Std 65 Medium" charset="0"/>
              </a:rPr>
              <a:t>актива всё ещё</a:t>
            </a:r>
            <a:endParaRPr lang="es-ES" altLang="ru-RU" sz="1280">
              <a:solidFill>
                <a:schemeClr val="tx1"/>
              </a:solidFill>
              <a:latin typeface="Helvetica Neue LT Std 65 Medium" charset="0"/>
            </a:endParaRPr>
          </a:p>
          <a:p>
            <a:r>
              <a:rPr lang="ru-RU" altLang="ru-RU" sz="1280">
                <a:solidFill>
                  <a:schemeClr val="tx1"/>
                </a:solidFill>
                <a:latin typeface="Helvetica Neue LT Std 65 Medium" charset="0"/>
              </a:rPr>
              <a:t>доступно через </a:t>
            </a:r>
            <a:r>
              <a:rPr lang="es-ES" altLang="ru-RU" sz="1280">
                <a:solidFill>
                  <a:schemeClr val="tx1"/>
                </a:solidFill>
                <a:latin typeface="Helvetica Neue LT Std 65 Medium" charset="0"/>
              </a:rPr>
              <a:t>30 </a:t>
            </a:r>
            <a:r>
              <a:rPr lang="ru-RU" altLang="ru-RU" sz="1280">
                <a:solidFill>
                  <a:schemeClr val="tx1"/>
                </a:solidFill>
                <a:latin typeface="Helvetica Neue LT Std 65 Medium" charset="0"/>
              </a:rPr>
              <a:t>часов</a:t>
            </a:r>
            <a:endParaRPr lang="en-US" altLang="ru-RU" sz="1280">
              <a:solidFill>
                <a:schemeClr val="tx1"/>
              </a:solidFill>
              <a:latin typeface="Helvetica Neue LT Std 65 Medium" charset="0"/>
            </a:endParaRPr>
          </a:p>
        </p:txBody>
      </p:sp>
      <p:sp>
        <p:nvSpPr>
          <p:cNvPr id="19468" name="TextBox 31"/>
          <p:cNvSpPr txBox="1">
            <a:spLocks noChangeArrowheads="1"/>
          </p:cNvSpPr>
          <p:nvPr/>
        </p:nvSpPr>
        <p:spPr bwMode="auto">
          <a:xfrm>
            <a:off x="7186930" y="6069753"/>
            <a:ext cx="1427480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280">
                <a:solidFill>
                  <a:schemeClr val="tx1"/>
                </a:solidFill>
                <a:latin typeface="Helvetica Neue LT Std 65 Medium" charset="0"/>
              </a:rPr>
              <a:t>Время</a:t>
            </a:r>
            <a:r>
              <a:rPr lang="es-ES" altLang="ru-RU" sz="1280">
                <a:solidFill>
                  <a:schemeClr val="tx1"/>
                </a:solidFill>
                <a:latin typeface="Helvetica Neue LT Std 65 Medium" charset="0"/>
              </a:rPr>
              <a:t> (</a:t>
            </a:r>
            <a:r>
              <a:rPr lang="ru-RU" altLang="ru-RU" sz="1280">
                <a:solidFill>
                  <a:schemeClr val="tx1"/>
                </a:solidFill>
                <a:latin typeface="Helvetica Neue LT Std 65 Medium" charset="0"/>
              </a:rPr>
              <a:t>мин</a:t>
            </a:r>
            <a:r>
              <a:rPr lang="es-ES" altLang="ru-RU" sz="1280">
                <a:solidFill>
                  <a:schemeClr val="tx1"/>
                </a:solidFill>
                <a:latin typeface="Helvetica Neue LT Std 65 Medium" charset="0"/>
              </a:rPr>
              <a:t>)</a:t>
            </a:r>
            <a:endParaRPr lang="en-US" altLang="ru-RU" sz="1280">
              <a:solidFill>
                <a:schemeClr val="tx1"/>
              </a:solidFill>
              <a:latin typeface="Helvetica Neue LT Std 65 Medium" charset="0"/>
            </a:endParaRPr>
          </a:p>
        </p:txBody>
      </p:sp>
      <p:sp>
        <p:nvSpPr>
          <p:cNvPr id="19469" name="TextBox 31"/>
          <p:cNvSpPr txBox="1">
            <a:spLocks noChangeArrowheads="1"/>
          </p:cNvSpPr>
          <p:nvPr/>
        </p:nvSpPr>
        <p:spPr bwMode="auto">
          <a:xfrm>
            <a:off x="6285231" y="3578860"/>
            <a:ext cx="2774526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280">
                <a:solidFill>
                  <a:schemeClr val="tx1"/>
                </a:solidFill>
                <a:latin typeface="Helvetica Neue LT Std 65 Medium" charset="0"/>
              </a:rPr>
              <a:t>Устойчивость к протеазам </a:t>
            </a:r>
            <a:r>
              <a:rPr lang="es-ES" altLang="ru-RU" sz="1280">
                <a:solidFill>
                  <a:schemeClr val="tx1"/>
                </a:solidFill>
                <a:latin typeface="Helvetica Neue LT Std 65 Medium" charset="0"/>
              </a:rPr>
              <a:t>(40ºC)</a:t>
            </a:r>
            <a:endParaRPr lang="en-US" altLang="ru-RU" sz="1280">
              <a:solidFill>
                <a:schemeClr val="tx1"/>
              </a:solidFill>
              <a:latin typeface="Helvetica Neue LT Std 65 Medium" charset="0"/>
            </a:endParaRPr>
          </a:p>
        </p:txBody>
      </p:sp>
      <p:sp>
        <p:nvSpPr>
          <p:cNvPr id="19470" name="TextBox 31"/>
          <p:cNvSpPr txBox="1">
            <a:spLocks noChangeArrowheads="1"/>
          </p:cNvSpPr>
          <p:nvPr/>
        </p:nvSpPr>
        <p:spPr bwMode="auto">
          <a:xfrm>
            <a:off x="8883651" y="9101667"/>
            <a:ext cx="1048173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280">
                <a:solidFill>
                  <a:schemeClr val="tx1"/>
                </a:solidFill>
                <a:latin typeface="Helvetica Neue LT Std 65 Medium" charset="0"/>
              </a:rPr>
              <a:t>Время</a:t>
            </a:r>
            <a:r>
              <a:rPr lang="es-ES" altLang="ru-RU" sz="1280">
                <a:solidFill>
                  <a:schemeClr val="tx1"/>
                </a:solidFill>
                <a:latin typeface="Helvetica Neue LT Std 65 Medium" charset="0"/>
              </a:rPr>
              <a:t> (</a:t>
            </a:r>
            <a:r>
              <a:rPr lang="ru-RU" altLang="ru-RU" sz="1280">
                <a:solidFill>
                  <a:schemeClr val="tx1"/>
                </a:solidFill>
                <a:latin typeface="Helvetica Neue LT Std 65 Medium" charset="0"/>
              </a:rPr>
              <a:t>ч</a:t>
            </a:r>
            <a:r>
              <a:rPr lang="es-ES" altLang="ru-RU" sz="1280">
                <a:solidFill>
                  <a:schemeClr val="tx1"/>
                </a:solidFill>
                <a:latin typeface="Helvetica Neue LT Std 65 Medium" charset="0"/>
              </a:rPr>
              <a:t>)</a:t>
            </a:r>
            <a:endParaRPr lang="en-US" altLang="ru-RU" sz="1280">
              <a:solidFill>
                <a:schemeClr val="tx1"/>
              </a:solidFill>
              <a:latin typeface="Helvetica Neue LT Std 65 Medium" charset="0"/>
            </a:endParaRPr>
          </a:p>
        </p:txBody>
      </p:sp>
      <p:sp>
        <p:nvSpPr>
          <p:cNvPr id="19471" name="TextBox 31"/>
          <p:cNvSpPr txBox="1">
            <a:spLocks noChangeArrowheads="1"/>
          </p:cNvSpPr>
          <p:nvPr/>
        </p:nvSpPr>
        <p:spPr bwMode="auto">
          <a:xfrm>
            <a:off x="10615930" y="6130713"/>
            <a:ext cx="1176020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280">
                <a:solidFill>
                  <a:schemeClr val="tx1"/>
                </a:solidFill>
                <a:latin typeface="Helvetica Neue LT Std 65 Medium" charset="0"/>
              </a:rPr>
              <a:t>Время</a:t>
            </a:r>
            <a:r>
              <a:rPr lang="es-ES" altLang="ru-RU" sz="1280">
                <a:solidFill>
                  <a:schemeClr val="tx1"/>
                </a:solidFill>
                <a:latin typeface="Helvetica Neue LT Std 65 Medium" charset="0"/>
              </a:rPr>
              <a:t> (</a:t>
            </a:r>
            <a:r>
              <a:rPr lang="ru-RU" altLang="ru-RU" sz="1280">
                <a:solidFill>
                  <a:schemeClr val="tx1"/>
                </a:solidFill>
                <a:latin typeface="Helvetica Neue LT Std 65 Medium" charset="0"/>
              </a:rPr>
              <a:t>ч</a:t>
            </a:r>
            <a:r>
              <a:rPr lang="es-ES" altLang="ru-RU" sz="1280">
                <a:solidFill>
                  <a:schemeClr val="tx1"/>
                </a:solidFill>
                <a:latin typeface="Helvetica Neue LT Std 65 Medium" charset="0"/>
              </a:rPr>
              <a:t>)</a:t>
            </a:r>
            <a:endParaRPr lang="en-US" altLang="ru-RU" sz="1280">
              <a:solidFill>
                <a:schemeClr val="tx1"/>
              </a:solidFill>
              <a:latin typeface="Helvetica Neue LT Std 65 Medium" charset="0"/>
            </a:endParaRPr>
          </a:p>
        </p:txBody>
      </p:sp>
      <p:sp>
        <p:nvSpPr>
          <p:cNvPr id="19472" name="TextBox 31"/>
          <p:cNvSpPr txBox="1">
            <a:spLocks noChangeArrowheads="1"/>
          </p:cNvSpPr>
          <p:nvPr/>
        </p:nvSpPr>
        <p:spPr bwMode="auto">
          <a:xfrm>
            <a:off x="9527117" y="3571240"/>
            <a:ext cx="2995507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280">
                <a:solidFill>
                  <a:schemeClr val="tx1"/>
                </a:solidFill>
                <a:latin typeface="Helvetica Neue LT Std 65 Medium" charset="0"/>
              </a:rPr>
              <a:t>Устойчивость к протеазам </a:t>
            </a:r>
            <a:r>
              <a:rPr lang="es-ES" altLang="ru-RU" sz="1280">
                <a:solidFill>
                  <a:schemeClr val="tx1"/>
                </a:solidFill>
                <a:latin typeface="Helvetica Neue LT Std 65 Medium" charset="0"/>
              </a:rPr>
              <a:t>(40ºC)</a:t>
            </a:r>
            <a:endParaRPr lang="en-US" altLang="ru-RU" sz="1280">
              <a:solidFill>
                <a:schemeClr val="tx1"/>
              </a:solidFill>
              <a:latin typeface="Helvetica Neue LT Std 65 Medium" charset="0"/>
            </a:endParaRPr>
          </a:p>
        </p:txBody>
      </p:sp>
      <p:sp>
        <p:nvSpPr>
          <p:cNvPr id="19473" name="TextBox 31"/>
          <p:cNvSpPr txBox="1">
            <a:spLocks noChangeArrowheads="1"/>
          </p:cNvSpPr>
          <p:nvPr/>
        </p:nvSpPr>
        <p:spPr bwMode="auto">
          <a:xfrm>
            <a:off x="6617124" y="3225800"/>
            <a:ext cx="2442633" cy="32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493">
                <a:solidFill>
                  <a:srgbClr val="1EB3E0"/>
                </a:solidFill>
                <a:latin typeface="Helvetica Neue LT Std 35 Thin" charset="0"/>
              </a:rPr>
              <a:t>Свободные пептиды</a:t>
            </a:r>
            <a:endParaRPr lang="en-US" altLang="ru-RU" sz="1493">
              <a:solidFill>
                <a:srgbClr val="1EB3E0"/>
              </a:solidFill>
              <a:latin typeface="Helvetica Neue LT Std 35 Thin" charset="0"/>
            </a:endParaRPr>
          </a:p>
        </p:txBody>
      </p:sp>
      <p:sp>
        <p:nvSpPr>
          <p:cNvPr id="19474" name="TextBox 31"/>
          <p:cNvSpPr txBox="1">
            <a:spLocks noChangeArrowheads="1"/>
          </p:cNvSpPr>
          <p:nvPr/>
        </p:nvSpPr>
        <p:spPr bwMode="auto">
          <a:xfrm rot="16200000">
            <a:off x="4291330" y="4348182"/>
            <a:ext cx="2371514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280">
                <a:solidFill>
                  <a:schemeClr val="tx1"/>
                </a:solidFill>
                <a:latin typeface="Helvetica Neue LT Std 65 Medium" charset="0"/>
              </a:rPr>
              <a:t>Доступность пептида </a:t>
            </a:r>
            <a:r>
              <a:rPr lang="es-ES" altLang="ru-RU" sz="1280">
                <a:solidFill>
                  <a:schemeClr val="tx1"/>
                </a:solidFill>
                <a:latin typeface="Helvetica Neue LT Std 65 Medium" charset="0"/>
              </a:rPr>
              <a:t>(%)</a:t>
            </a:r>
            <a:endParaRPr lang="en-US" altLang="ru-RU" sz="1280">
              <a:solidFill>
                <a:schemeClr val="tx1"/>
              </a:solidFill>
              <a:latin typeface="Helvetica Neue LT Std 65 Medium" charset="0"/>
            </a:endParaRPr>
          </a:p>
        </p:txBody>
      </p:sp>
      <p:sp>
        <p:nvSpPr>
          <p:cNvPr id="19475" name="TextBox 31"/>
          <p:cNvSpPr txBox="1">
            <a:spLocks noChangeArrowheads="1"/>
          </p:cNvSpPr>
          <p:nvPr/>
        </p:nvSpPr>
        <p:spPr bwMode="auto">
          <a:xfrm rot="16200000">
            <a:off x="4428491" y="7372899"/>
            <a:ext cx="2123440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280">
                <a:solidFill>
                  <a:schemeClr val="tx1"/>
                </a:solidFill>
                <a:latin typeface="Helvetica Neue LT Std 65 Medium" charset="0"/>
              </a:rPr>
              <a:t>Доступность пептида </a:t>
            </a:r>
            <a:r>
              <a:rPr lang="es-ES" altLang="ru-RU" sz="1280">
                <a:solidFill>
                  <a:schemeClr val="tx1"/>
                </a:solidFill>
                <a:latin typeface="Helvetica Neue LT Std 65 Medium" charset="0"/>
              </a:rPr>
              <a:t>(%)</a:t>
            </a:r>
            <a:endParaRPr lang="en-US" altLang="ru-RU" sz="1280">
              <a:solidFill>
                <a:schemeClr val="tx1"/>
              </a:solidFill>
              <a:latin typeface="Helvetica Neue LT Std 65 Medium" charset="0"/>
            </a:endParaRPr>
          </a:p>
        </p:txBody>
      </p:sp>
      <p:sp>
        <p:nvSpPr>
          <p:cNvPr id="19476" name="TextBox 31"/>
          <p:cNvSpPr txBox="1">
            <a:spLocks noChangeArrowheads="1"/>
          </p:cNvSpPr>
          <p:nvPr/>
        </p:nvSpPr>
        <p:spPr bwMode="auto">
          <a:xfrm>
            <a:off x="892810" y="4002194"/>
            <a:ext cx="3769360" cy="55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/>
            <a:r>
              <a:rPr lang="ru-RU" altLang="ru-RU" sz="1493">
                <a:solidFill>
                  <a:srgbClr val="1EB3E0"/>
                </a:solidFill>
                <a:latin typeface="Helvetica Neue LT Std 35 Thin" charset="0"/>
              </a:rPr>
              <a:t>Система</a:t>
            </a:r>
          </a:p>
          <a:p>
            <a:pPr algn="ctr"/>
            <a:r>
              <a:rPr lang="ru-RU" altLang="ru-RU" sz="1493">
                <a:solidFill>
                  <a:srgbClr val="1EB3E0"/>
                </a:solidFill>
                <a:latin typeface="Helvetica Neue LT Std 35 Thin" charset="0"/>
              </a:rPr>
              <a:t>доставки</a:t>
            </a:r>
            <a:endParaRPr lang="en-US" altLang="ru-RU" sz="1493">
              <a:solidFill>
                <a:srgbClr val="1EB3E0"/>
              </a:solidFill>
              <a:latin typeface="Helvetica Neue LT Std 35 Thin" charset="0"/>
            </a:endParaRPr>
          </a:p>
        </p:txBody>
      </p:sp>
      <p:cxnSp>
        <p:nvCxnSpPr>
          <p:cNvPr id="19477" name="Straight Connector 3"/>
          <p:cNvCxnSpPr>
            <a:cxnSpLocks noChangeShapeType="1"/>
          </p:cNvCxnSpPr>
          <p:nvPr/>
        </p:nvCxnSpPr>
        <p:spPr bwMode="auto">
          <a:xfrm>
            <a:off x="4966124" y="3364653"/>
            <a:ext cx="0" cy="6581140"/>
          </a:xfrm>
          <a:prstGeom prst="line">
            <a:avLst/>
          </a:prstGeom>
          <a:noFill/>
          <a:ln w="25400">
            <a:solidFill>
              <a:srgbClr val="1EB3E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78" name="TextBox 16"/>
          <p:cNvSpPr txBox="1">
            <a:spLocks noChangeArrowheads="1"/>
          </p:cNvSpPr>
          <p:nvPr/>
        </p:nvSpPr>
        <p:spPr bwMode="auto">
          <a:xfrm>
            <a:off x="862330" y="6750474"/>
            <a:ext cx="3854874" cy="12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/>
            <a:r>
              <a:rPr lang="ru-RU" altLang="ru-RU" sz="1493">
                <a:latin typeface="Helvetica Neue LT Std 65 Medium" charset="0"/>
              </a:rPr>
              <a:t>ДРАГОЦЕННЫЕ КОНЦЕПЦИИ</a:t>
            </a:r>
            <a:endParaRPr lang="en-US" altLang="ru-RU" sz="1493">
              <a:latin typeface="Helvetica Neue LT Std 65 Medium" charset="0"/>
            </a:endParaRPr>
          </a:p>
          <a:p>
            <a:pPr algn="ctr"/>
            <a:r>
              <a:rPr lang="ru-RU" altLang="ru-RU" sz="1493">
                <a:latin typeface="Helvetica Neue LT Std 35 Thin" charset="0"/>
              </a:rPr>
              <a:t>Мотивация покупки</a:t>
            </a:r>
            <a:endParaRPr lang="en-US" altLang="ru-RU" sz="1493">
              <a:latin typeface="Helvetica Neue LT Std 35 Thin" charset="0"/>
            </a:endParaRPr>
          </a:p>
          <a:p>
            <a:pPr algn="ctr"/>
            <a:r>
              <a:rPr lang="ru-RU" altLang="ru-RU" sz="1493">
                <a:latin typeface="Helvetica Neue LT Std 35 Thin" charset="0"/>
              </a:rPr>
              <a:t>Передовая технология</a:t>
            </a:r>
            <a:endParaRPr lang="en-US" altLang="ru-RU" sz="1493">
              <a:latin typeface="Helvetica Neue LT Std 35 Thin" charset="0"/>
            </a:endParaRPr>
          </a:p>
          <a:p>
            <a:pPr algn="ctr"/>
            <a:r>
              <a:rPr lang="ru-RU" altLang="ru-RU" sz="1493">
                <a:latin typeface="Helvetica Neue LT Std 35 Thin" charset="0"/>
              </a:rPr>
              <a:t>Производительность и эффективность</a:t>
            </a:r>
            <a:endParaRPr lang="en-US" altLang="ru-RU" sz="1493">
              <a:latin typeface="Helvetica Neue LT Std 35 Thin" charset="0"/>
            </a:endParaRPr>
          </a:p>
          <a:p>
            <a:pPr algn="ctr"/>
            <a:r>
              <a:rPr lang="ru-RU" altLang="ru-RU" sz="1493">
                <a:latin typeface="Helvetica Neue LT Std 35 Thin" charset="0"/>
              </a:rPr>
              <a:t>Качество и роскошь</a:t>
            </a:r>
            <a:endParaRPr lang="en-US" altLang="ru-RU" sz="1493">
              <a:solidFill>
                <a:schemeClr val="tx1"/>
              </a:solidFill>
              <a:latin typeface="Helvetica Neue LT Std 35 Thin" charset="0"/>
            </a:endParaRPr>
          </a:p>
        </p:txBody>
      </p:sp>
      <p:sp>
        <p:nvSpPr>
          <p:cNvPr id="19479" name="Down Arrow 6"/>
          <p:cNvSpPr>
            <a:spLocks noChangeArrowheads="1"/>
          </p:cNvSpPr>
          <p:nvPr/>
        </p:nvSpPr>
        <p:spPr bwMode="auto">
          <a:xfrm>
            <a:off x="2277957" y="4761654"/>
            <a:ext cx="1037167" cy="1882140"/>
          </a:xfrm>
          <a:prstGeom prst="downArrow">
            <a:avLst>
              <a:gd name="adj1" fmla="val 50000"/>
              <a:gd name="adj2" fmla="val 49980"/>
            </a:avLst>
          </a:prstGeom>
          <a:solidFill>
            <a:srgbClr val="1EB3E0">
              <a:alpha val="2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 eaLnBrk="1" hangingPunct="1"/>
            <a:endParaRPr lang="ru-RU" altLang="ru-RU" sz="2240">
              <a:latin typeface="Gill Sans" charset="0"/>
              <a:sym typeface="Gill Sans" charset="0"/>
            </a:endParaRPr>
          </a:p>
        </p:txBody>
      </p:sp>
      <p:sp>
        <p:nvSpPr>
          <p:cNvPr id="19480" name="TextBox 18"/>
          <p:cNvSpPr txBox="1">
            <a:spLocks noChangeArrowheads="1"/>
          </p:cNvSpPr>
          <p:nvPr/>
        </p:nvSpPr>
        <p:spPr bwMode="auto">
          <a:xfrm>
            <a:off x="-825923" y="5621020"/>
            <a:ext cx="7244927" cy="55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/>
            <a:r>
              <a:rPr lang="ru-RU" altLang="ru-RU" sz="1493">
                <a:solidFill>
                  <a:schemeClr val="tx1"/>
                </a:solidFill>
                <a:latin typeface="Helvetica Neue LT Std 65 Medium" charset="0"/>
              </a:rPr>
              <a:t>Ценный носитель</a:t>
            </a:r>
            <a:endParaRPr lang="en-US" altLang="ru-RU" sz="1493">
              <a:solidFill>
                <a:schemeClr val="tx1"/>
              </a:solidFill>
              <a:latin typeface="Helvetica Neue LT Std 65 Medium" charset="0"/>
            </a:endParaRPr>
          </a:p>
          <a:p>
            <a:pPr algn="ctr"/>
            <a:r>
              <a:rPr lang="en-US" altLang="ru-RU" sz="1493">
                <a:solidFill>
                  <a:schemeClr val="tx1"/>
                </a:solidFill>
                <a:latin typeface="Helvetica Neue LT Std 65 Medium" charset="0"/>
              </a:rPr>
              <a:t>+ </a:t>
            </a:r>
            <a:r>
              <a:rPr lang="ru-RU" altLang="ru-RU" sz="1493">
                <a:solidFill>
                  <a:schemeClr val="tx1"/>
                </a:solidFill>
                <a:latin typeface="Helvetica Neue LT Std 65 Medium" charset="0"/>
              </a:rPr>
              <a:t>эффективный пептид</a:t>
            </a:r>
            <a:endParaRPr lang="en-US" altLang="ru-RU" sz="1493">
              <a:solidFill>
                <a:schemeClr val="tx1"/>
              </a:solidFill>
              <a:latin typeface="Helvetica Neue LT Std 65 Medium" charset="0"/>
            </a:endParaRPr>
          </a:p>
        </p:txBody>
      </p:sp>
      <p:sp>
        <p:nvSpPr>
          <p:cNvPr id="19481" name="Down Arrow 39"/>
          <p:cNvSpPr>
            <a:spLocks noChangeArrowheads="1"/>
          </p:cNvSpPr>
          <p:nvPr/>
        </p:nvSpPr>
        <p:spPr bwMode="auto">
          <a:xfrm>
            <a:off x="2271183" y="8076353"/>
            <a:ext cx="1037167" cy="60282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1EB3E0">
              <a:alpha val="2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 eaLnBrk="1" hangingPunct="1"/>
            <a:endParaRPr lang="ru-RU" altLang="ru-RU" sz="2240">
              <a:latin typeface="Gill Sans" charset="0"/>
              <a:sym typeface="Gill Sans" charset="0"/>
            </a:endParaRPr>
          </a:p>
        </p:txBody>
      </p:sp>
      <p:sp>
        <p:nvSpPr>
          <p:cNvPr id="19482" name="TextBox 16"/>
          <p:cNvSpPr txBox="1">
            <a:spLocks noChangeArrowheads="1"/>
          </p:cNvSpPr>
          <p:nvPr/>
        </p:nvSpPr>
        <p:spPr bwMode="auto">
          <a:xfrm>
            <a:off x="-858097" y="8699501"/>
            <a:ext cx="7244927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/>
            <a:r>
              <a:rPr lang="en-US" altLang="ru-RU" sz="3840">
                <a:latin typeface="Times New Roman" panose="02020603050405020304" pitchFamily="18" charset="0"/>
                <a:cs typeface="Times New Roman" panose="02020603050405020304" pitchFamily="18" charset="0"/>
              </a:rPr>
              <a:t>MVP</a:t>
            </a:r>
            <a:endParaRPr lang="en-US" altLang="ru-RU" sz="384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83" name="TextBox 31"/>
          <p:cNvSpPr txBox="1">
            <a:spLocks noChangeArrowheads="1"/>
          </p:cNvSpPr>
          <p:nvPr/>
        </p:nvSpPr>
        <p:spPr bwMode="auto">
          <a:xfrm>
            <a:off x="9719311" y="3238500"/>
            <a:ext cx="2449406" cy="32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493">
                <a:solidFill>
                  <a:srgbClr val="1EB3E0"/>
                </a:solidFill>
                <a:latin typeface="Helvetica Neue LT Std 35 Thin" charset="0"/>
              </a:rPr>
              <a:t>Носитель</a:t>
            </a:r>
            <a:r>
              <a:rPr lang="es-ES" altLang="ru-RU" sz="1493">
                <a:solidFill>
                  <a:srgbClr val="1EB3E0"/>
                </a:solidFill>
                <a:latin typeface="Helvetica Neue LT Std 35 Thin" charset="0"/>
              </a:rPr>
              <a:t> + </a:t>
            </a:r>
            <a:r>
              <a:rPr lang="ru-RU" altLang="ru-RU" sz="1493">
                <a:solidFill>
                  <a:srgbClr val="1EB3E0"/>
                </a:solidFill>
                <a:latin typeface="Helvetica Neue LT Std 35 Thin" charset="0"/>
              </a:rPr>
              <a:t>пептиды</a:t>
            </a:r>
            <a:endParaRPr lang="en-US" altLang="ru-RU" sz="1493">
              <a:solidFill>
                <a:srgbClr val="1EB3E0"/>
              </a:solidFill>
              <a:latin typeface="Helvetica Neue LT Std 35 Thin" charset="0"/>
            </a:endParaRPr>
          </a:p>
        </p:txBody>
      </p:sp>
      <p:sp>
        <p:nvSpPr>
          <p:cNvPr id="19484" name="TextBox 31"/>
          <p:cNvSpPr txBox="1">
            <a:spLocks noChangeArrowheads="1"/>
          </p:cNvSpPr>
          <p:nvPr/>
        </p:nvSpPr>
        <p:spPr bwMode="auto">
          <a:xfrm>
            <a:off x="6263217" y="6455833"/>
            <a:ext cx="2546773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280">
                <a:solidFill>
                  <a:schemeClr val="tx1"/>
                </a:solidFill>
                <a:latin typeface="Helvetica Neue LT Std 65 Medium" charset="0"/>
              </a:rPr>
              <a:t>СРАВНИТЕЛЬНЫЙ ГРАФИК</a:t>
            </a:r>
            <a:endParaRPr lang="en-US" altLang="ru-RU" sz="1280">
              <a:solidFill>
                <a:schemeClr val="tx1"/>
              </a:solidFill>
              <a:latin typeface="Helvetica Neue LT Std 65 Medium" charset="0"/>
            </a:endParaRPr>
          </a:p>
        </p:txBody>
      </p:sp>
      <p:grpSp>
        <p:nvGrpSpPr>
          <p:cNvPr id="19485" name="Group 2"/>
          <p:cNvGrpSpPr>
            <a:grpSpLocks/>
          </p:cNvGrpSpPr>
          <p:nvPr/>
        </p:nvGrpSpPr>
        <p:grpSpPr bwMode="auto">
          <a:xfrm>
            <a:off x="9705764" y="6613314"/>
            <a:ext cx="3210560" cy="874606"/>
            <a:chOff x="18222915" y="12097247"/>
            <a:chExt cx="6019875" cy="1639873"/>
          </a:xfrm>
        </p:grpSpPr>
        <p:sp>
          <p:nvSpPr>
            <p:cNvPr id="19486" name="Rounded Rectangle 30"/>
            <p:cNvSpPr>
              <a:spLocks noChangeArrowheads="1"/>
            </p:cNvSpPr>
            <p:nvPr/>
          </p:nvSpPr>
          <p:spPr bwMode="auto">
            <a:xfrm>
              <a:off x="18222915" y="12097247"/>
              <a:ext cx="6019875" cy="1639873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1pPr>
              <a:lvl2pPr marL="37931725" indent="-37474525"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2pPr>
              <a:lvl3pPr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3pPr>
              <a:lvl4pPr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4pPr>
              <a:lvl5pPr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5pPr>
              <a:lvl6pPr marL="3884613" indent="-1598613" eaLnBrk="0" fontAlgn="base" hangingPunct="0">
                <a:spcBef>
                  <a:spcPct val="0"/>
                </a:spcBef>
                <a:spcAft>
                  <a:spcPct val="0"/>
                </a:spcAft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6pPr>
              <a:lvl7pPr marL="4341813" indent="-1598613" eaLnBrk="0" fontAlgn="base" hangingPunct="0">
                <a:spcBef>
                  <a:spcPct val="0"/>
                </a:spcBef>
                <a:spcAft>
                  <a:spcPct val="0"/>
                </a:spcAft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7pPr>
              <a:lvl8pPr marL="4799013" indent="-1598613" eaLnBrk="0" fontAlgn="base" hangingPunct="0">
                <a:spcBef>
                  <a:spcPct val="0"/>
                </a:spcBef>
                <a:spcAft>
                  <a:spcPct val="0"/>
                </a:spcAft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8pPr>
              <a:lvl9pPr marL="5256213" indent="-1598613" eaLnBrk="0" fontAlgn="base" hangingPunct="0">
                <a:spcBef>
                  <a:spcPct val="0"/>
                </a:spcBef>
                <a:spcAft>
                  <a:spcPct val="0"/>
                </a:spcAft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9pPr>
            </a:lstStyle>
            <a:p>
              <a:pPr algn="ctr" eaLnBrk="1" hangingPunct="1"/>
              <a:r>
                <a:rPr lang="en-US" altLang="ru-RU" sz="2240">
                  <a:latin typeface="Gill Sans" charset="0"/>
                  <a:sym typeface="Gill Sans" charset="0"/>
                </a:rPr>
                <a:t>Ç</a:t>
              </a:r>
            </a:p>
          </p:txBody>
        </p:sp>
        <p:sp>
          <p:nvSpPr>
            <p:cNvPr id="19487" name="TextBox 31"/>
            <p:cNvSpPr txBox="1">
              <a:spLocks noChangeArrowheads="1"/>
            </p:cNvSpPr>
            <p:nvPr/>
          </p:nvSpPr>
          <p:spPr bwMode="auto">
            <a:xfrm>
              <a:off x="18560235" y="12360999"/>
              <a:ext cx="5012455" cy="60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1pPr>
              <a:lvl2pPr marL="37931725" indent="-37474525"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2pPr>
              <a:lvl3pPr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3pPr>
              <a:lvl4pPr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4pPr>
              <a:lvl5pPr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5pPr>
              <a:lvl6pPr marL="3884613" indent="-1598613" eaLnBrk="0" fontAlgn="base" hangingPunct="0">
                <a:spcBef>
                  <a:spcPct val="0"/>
                </a:spcBef>
                <a:spcAft>
                  <a:spcPct val="0"/>
                </a:spcAft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6pPr>
              <a:lvl7pPr marL="4341813" indent="-1598613" eaLnBrk="0" fontAlgn="base" hangingPunct="0">
                <a:spcBef>
                  <a:spcPct val="0"/>
                </a:spcBef>
                <a:spcAft>
                  <a:spcPct val="0"/>
                </a:spcAft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7pPr>
              <a:lvl8pPr marL="4799013" indent="-1598613" eaLnBrk="0" fontAlgn="base" hangingPunct="0">
                <a:spcBef>
                  <a:spcPct val="0"/>
                </a:spcBef>
                <a:spcAft>
                  <a:spcPct val="0"/>
                </a:spcAft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8pPr>
              <a:lvl9pPr marL="5256213" indent="-1598613" eaLnBrk="0" fontAlgn="base" hangingPunct="0">
                <a:spcBef>
                  <a:spcPct val="0"/>
                </a:spcBef>
                <a:spcAft>
                  <a:spcPct val="0"/>
                </a:spcAft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9pPr>
            </a:lstStyle>
            <a:p>
              <a:r>
                <a:rPr lang="ru-RU" altLang="ru-RU" sz="1493">
                  <a:solidFill>
                    <a:schemeClr val="bg1"/>
                  </a:solidFill>
                  <a:latin typeface="Helvetica Neue LT Std 35 Thin" charset="0"/>
                </a:rPr>
                <a:t>Время действия продукта</a:t>
              </a:r>
              <a:endParaRPr lang="en-US" altLang="ru-RU" sz="1493">
                <a:solidFill>
                  <a:schemeClr val="bg1"/>
                </a:solidFill>
                <a:latin typeface="Helvetica Neue LT Std 35 Thin" charset="0"/>
              </a:endParaRPr>
            </a:p>
          </p:txBody>
        </p:sp>
        <p:sp>
          <p:nvSpPr>
            <p:cNvPr id="19488" name="TextBox 31"/>
            <p:cNvSpPr txBox="1">
              <a:spLocks noChangeArrowheads="1"/>
            </p:cNvSpPr>
            <p:nvPr/>
          </p:nvSpPr>
          <p:spPr bwMode="auto">
            <a:xfrm>
              <a:off x="22925406" y="12275183"/>
              <a:ext cx="965795" cy="1281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1pPr>
              <a:lvl2pPr marL="37931725" indent="-37474525"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2pPr>
              <a:lvl3pPr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3pPr>
              <a:lvl4pPr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4pPr>
              <a:lvl5pPr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5pPr>
              <a:lvl6pPr marL="3884613" indent="-1598613" eaLnBrk="0" fontAlgn="base" hangingPunct="0">
                <a:spcBef>
                  <a:spcPct val="0"/>
                </a:spcBef>
                <a:spcAft>
                  <a:spcPct val="0"/>
                </a:spcAft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6pPr>
              <a:lvl7pPr marL="4341813" indent="-1598613" eaLnBrk="0" fontAlgn="base" hangingPunct="0">
                <a:spcBef>
                  <a:spcPct val="0"/>
                </a:spcBef>
                <a:spcAft>
                  <a:spcPct val="0"/>
                </a:spcAft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7pPr>
              <a:lvl8pPr marL="4799013" indent="-1598613" eaLnBrk="0" fontAlgn="base" hangingPunct="0">
                <a:spcBef>
                  <a:spcPct val="0"/>
                </a:spcBef>
                <a:spcAft>
                  <a:spcPct val="0"/>
                </a:spcAft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8pPr>
              <a:lvl9pPr marL="5256213" indent="-1598613" eaLnBrk="0" fontAlgn="base" hangingPunct="0">
                <a:spcBef>
                  <a:spcPct val="0"/>
                </a:spcBef>
                <a:spcAft>
                  <a:spcPct val="0"/>
                </a:spcAft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9pPr>
            </a:lstStyle>
            <a:p>
              <a:r>
                <a:rPr lang="en-US" altLang="ru-RU" sz="1920">
                  <a:solidFill>
                    <a:schemeClr val="bg1"/>
                  </a:solidFill>
                  <a:latin typeface="Helvetica Neue LT Std 65 Medium" charset="0"/>
                </a:rPr>
                <a:t>x90</a:t>
              </a:r>
            </a:p>
          </p:txBody>
        </p:sp>
        <p:sp>
          <p:nvSpPr>
            <p:cNvPr id="19489" name="TextBox 31"/>
            <p:cNvSpPr txBox="1">
              <a:spLocks noChangeArrowheads="1"/>
            </p:cNvSpPr>
            <p:nvPr/>
          </p:nvSpPr>
          <p:spPr bwMode="auto">
            <a:xfrm>
              <a:off x="18527910" y="12933471"/>
              <a:ext cx="5570861" cy="60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1pPr>
              <a:lvl2pPr marL="37931725" indent="-37474525"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2pPr>
              <a:lvl3pPr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3pPr>
              <a:lvl4pPr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4pPr>
              <a:lvl5pPr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5pPr>
              <a:lvl6pPr marL="3884613" indent="-1598613" eaLnBrk="0" fontAlgn="base" hangingPunct="0">
                <a:spcBef>
                  <a:spcPct val="0"/>
                </a:spcBef>
                <a:spcAft>
                  <a:spcPct val="0"/>
                </a:spcAft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6pPr>
              <a:lvl7pPr marL="4341813" indent="-1598613" eaLnBrk="0" fontAlgn="base" hangingPunct="0">
                <a:spcBef>
                  <a:spcPct val="0"/>
                </a:spcBef>
                <a:spcAft>
                  <a:spcPct val="0"/>
                </a:spcAft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7pPr>
              <a:lvl8pPr marL="4799013" indent="-1598613" eaLnBrk="0" fontAlgn="base" hangingPunct="0">
                <a:spcBef>
                  <a:spcPct val="0"/>
                </a:spcBef>
                <a:spcAft>
                  <a:spcPct val="0"/>
                </a:spcAft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8pPr>
              <a:lvl9pPr marL="5256213" indent="-1598613" eaLnBrk="0" fontAlgn="base" hangingPunct="0">
                <a:spcBef>
                  <a:spcPct val="0"/>
                </a:spcBef>
                <a:spcAft>
                  <a:spcPct val="0"/>
                </a:spcAft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9pPr>
            </a:lstStyle>
            <a:p>
              <a:r>
                <a:rPr lang="ru-RU" altLang="ru-RU" sz="1493">
                  <a:solidFill>
                    <a:schemeClr val="bg1"/>
                  </a:solidFill>
                  <a:latin typeface="Helvetica Neue LT Std 35 Thin" charset="0"/>
                </a:rPr>
                <a:t>Медленное разрушение актива</a:t>
              </a:r>
              <a:endParaRPr lang="en-US" altLang="ru-RU" sz="1493">
                <a:solidFill>
                  <a:schemeClr val="bg1"/>
                </a:solidFill>
                <a:latin typeface="Helvetica Neue LT Std 35 Thin" charset="0"/>
              </a:endParaRPr>
            </a:p>
          </p:txBody>
        </p:sp>
        <p:sp>
          <p:nvSpPr>
            <p:cNvPr id="19490" name="Oval 1"/>
            <p:cNvSpPr>
              <a:spLocks noChangeArrowheads="1"/>
            </p:cNvSpPr>
            <p:nvPr/>
          </p:nvSpPr>
          <p:spPr bwMode="auto">
            <a:xfrm>
              <a:off x="18347696" y="12554278"/>
              <a:ext cx="161597" cy="1615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1pPr>
              <a:lvl2pPr marL="37931725" indent="-37474525"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2pPr>
              <a:lvl3pPr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3pPr>
              <a:lvl4pPr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4pPr>
              <a:lvl5pPr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5pPr>
              <a:lvl6pPr marL="3884613" indent="-1598613" eaLnBrk="0" fontAlgn="base" hangingPunct="0">
                <a:spcBef>
                  <a:spcPct val="0"/>
                </a:spcBef>
                <a:spcAft>
                  <a:spcPct val="0"/>
                </a:spcAft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6pPr>
              <a:lvl7pPr marL="4341813" indent="-1598613" eaLnBrk="0" fontAlgn="base" hangingPunct="0">
                <a:spcBef>
                  <a:spcPct val="0"/>
                </a:spcBef>
                <a:spcAft>
                  <a:spcPct val="0"/>
                </a:spcAft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7pPr>
              <a:lvl8pPr marL="4799013" indent="-1598613" eaLnBrk="0" fontAlgn="base" hangingPunct="0">
                <a:spcBef>
                  <a:spcPct val="0"/>
                </a:spcBef>
                <a:spcAft>
                  <a:spcPct val="0"/>
                </a:spcAft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8pPr>
              <a:lvl9pPr marL="5256213" indent="-1598613" eaLnBrk="0" fontAlgn="base" hangingPunct="0">
                <a:spcBef>
                  <a:spcPct val="0"/>
                </a:spcBef>
                <a:spcAft>
                  <a:spcPct val="0"/>
                </a:spcAft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9pPr>
            </a:lstStyle>
            <a:p>
              <a:pPr algn="ctr" eaLnBrk="1" hangingPunct="1"/>
              <a:endParaRPr lang="ru-RU" altLang="ru-RU" sz="2240">
                <a:latin typeface="Gill Sans" charset="0"/>
                <a:sym typeface="Gill Sans" charset="0"/>
              </a:endParaRPr>
            </a:p>
          </p:txBody>
        </p:sp>
        <p:sp>
          <p:nvSpPr>
            <p:cNvPr id="19491" name="Oval 34"/>
            <p:cNvSpPr>
              <a:spLocks noChangeArrowheads="1"/>
            </p:cNvSpPr>
            <p:nvPr/>
          </p:nvSpPr>
          <p:spPr bwMode="auto">
            <a:xfrm>
              <a:off x="18366313" y="13086859"/>
              <a:ext cx="161597" cy="1615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1pPr>
              <a:lvl2pPr marL="37931725" indent="-37474525"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2pPr>
              <a:lvl3pPr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3pPr>
              <a:lvl4pPr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4pPr>
              <a:lvl5pPr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5pPr>
              <a:lvl6pPr marL="3884613" indent="-1598613" eaLnBrk="0" fontAlgn="base" hangingPunct="0">
                <a:spcBef>
                  <a:spcPct val="0"/>
                </a:spcBef>
                <a:spcAft>
                  <a:spcPct val="0"/>
                </a:spcAft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6pPr>
              <a:lvl7pPr marL="4341813" indent="-1598613" eaLnBrk="0" fontAlgn="base" hangingPunct="0">
                <a:spcBef>
                  <a:spcPct val="0"/>
                </a:spcBef>
                <a:spcAft>
                  <a:spcPct val="0"/>
                </a:spcAft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7pPr>
              <a:lvl8pPr marL="4799013" indent="-1598613" eaLnBrk="0" fontAlgn="base" hangingPunct="0">
                <a:spcBef>
                  <a:spcPct val="0"/>
                </a:spcBef>
                <a:spcAft>
                  <a:spcPct val="0"/>
                </a:spcAft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8pPr>
              <a:lvl9pPr marL="5256213" indent="-1598613" eaLnBrk="0" fontAlgn="base" hangingPunct="0">
                <a:spcBef>
                  <a:spcPct val="0"/>
                </a:spcBef>
                <a:spcAft>
                  <a:spcPct val="0"/>
                </a:spcAft>
                <a:defRPr sz="7800">
                  <a:solidFill>
                    <a:srgbClr val="000000"/>
                  </a:solidFill>
                  <a:latin typeface="Bold" charset="0"/>
                  <a:ea typeface="ヒラギノ角ゴ ProN W3" charset="-128"/>
                  <a:sym typeface="Bold" charset="0"/>
                </a:defRPr>
              </a:lvl9pPr>
            </a:lstStyle>
            <a:p>
              <a:pPr algn="ctr" eaLnBrk="1" hangingPunct="1"/>
              <a:endParaRPr lang="ru-RU" altLang="ru-RU" sz="2240">
                <a:latin typeface="Gill Sans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849314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" y="0"/>
            <a:ext cx="13003954" cy="975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2643717" y="652780"/>
            <a:ext cx="8179647" cy="8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2133">
                <a:solidFill>
                  <a:schemeClr val="tx1"/>
                </a:solidFill>
                <a:latin typeface="Helvetica Neue LT Std 65 Medium" charset="0"/>
              </a:rPr>
              <a:t>Исследование </a:t>
            </a:r>
            <a:r>
              <a:rPr lang="en-US" altLang="ru-RU" sz="2133">
                <a:solidFill>
                  <a:schemeClr val="tx1"/>
                </a:solidFill>
                <a:latin typeface="Helvetica Neue LT Std 65 Medium" charset="0"/>
              </a:rPr>
              <a:t>i</a:t>
            </a:r>
            <a:r>
              <a:rPr lang="es-ES" altLang="ru-RU" sz="2133">
                <a:solidFill>
                  <a:schemeClr val="tx1"/>
                </a:solidFill>
                <a:latin typeface="Helvetica Neue LT Std 65 Medium" charset="0"/>
              </a:rPr>
              <a:t>n vivo: </a:t>
            </a:r>
          </a:p>
          <a:p>
            <a:r>
              <a:rPr lang="ru-RU" altLang="ru-RU" sz="1493">
                <a:solidFill>
                  <a:schemeClr val="tx1"/>
                </a:solidFill>
                <a:latin typeface="Helvetica Neue LT Std 65 Medium" charset="0"/>
              </a:rPr>
              <a:t>Клиническое</a:t>
            </a:r>
            <a:r>
              <a:rPr lang="es-ES" altLang="ru-RU" sz="1493">
                <a:solidFill>
                  <a:schemeClr val="tx1"/>
                </a:solidFill>
                <a:latin typeface="Helvetica Neue LT Std 65 Medium" charset="0"/>
              </a:rPr>
              <a:t> </a:t>
            </a:r>
            <a:r>
              <a:rPr lang="ru-RU" altLang="ru-RU" sz="1493">
                <a:solidFill>
                  <a:schemeClr val="tx1"/>
                </a:solidFill>
                <a:latin typeface="Helvetica Neue LT Std 65 Medium" charset="0"/>
              </a:rPr>
              <a:t>двойное слепое</a:t>
            </a:r>
            <a:r>
              <a:rPr lang="es-ES" altLang="ru-RU" sz="1493">
                <a:solidFill>
                  <a:schemeClr val="tx1"/>
                </a:solidFill>
                <a:latin typeface="Helvetica Neue LT Std 65 Medium" charset="0"/>
              </a:rPr>
              <a:t>, </a:t>
            </a:r>
            <a:r>
              <a:rPr lang="ru-RU" altLang="ru-RU" sz="1493">
                <a:solidFill>
                  <a:schemeClr val="tx1"/>
                </a:solidFill>
                <a:latin typeface="Helvetica Neue LT Std 65 Medium" charset="0"/>
              </a:rPr>
              <a:t>плацебо контролируемое исследование эффективности крема с </a:t>
            </a:r>
            <a:r>
              <a:rPr lang="es-ES" altLang="ru-RU" sz="1493">
                <a:solidFill>
                  <a:schemeClr val="tx1"/>
                </a:solidFill>
                <a:latin typeface="Helvetica Neue LT Std 65 Medium" charset="0"/>
              </a:rPr>
              <a:t>MVP Sapphire </a:t>
            </a:r>
            <a:r>
              <a:rPr lang="ru-RU" altLang="ru-RU" sz="1493">
                <a:solidFill>
                  <a:schemeClr val="tx1"/>
                </a:solidFill>
                <a:latin typeface="Helvetica Neue LT Std 65 Medium" charset="0"/>
              </a:rPr>
              <a:t>по улучшению упругости и эластичности кожи лица</a:t>
            </a:r>
            <a:r>
              <a:rPr lang="es-ES" altLang="ru-RU" sz="1493">
                <a:solidFill>
                  <a:schemeClr val="tx1"/>
                </a:solidFill>
                <a:latin typeface="Helvetica Neue LT Std 65 Medium" charset="0"/>
              </a:rPr>
              <a:t>.</a:t>
            </a:r>
            <a:endParaRPr lang="en-US" altLang="ru-RU" sz="1493" baseline="-25000">
              <a:solidFill>
                <a:schemeClr val="tx1"/>
              </a:solidFill>
              <a:latin typeface="Helvetica Neue LT Std 65 Medium" charset="0"/>
            </a:endParaRPr>
          </a:p>
        </p:txBody>
      </p:sp>
      <p:cxnSp>
        <p:nvCxnSpPr>
          <p:cNvPr id="20484" name="Straight Connector 5"/>
          <p:cNvCxnSpPr>
            <a:cxnSpLocks noChangeShapeType="1"/>
          </p:cNvCxnSpPr>
          <p:nvPr/>
        </p:nvCxnSpPr>
        <p:spPr bwMode="auto">
          <a:xfrm>
            <a:off x="424" y="1728047"/>
            <a:ext cx="10331027" cy="0"/>
          </a:xfrm>
          <a:prstGeom prst="line">
            <a:avLst/>
          </a:prstGeom>
          <a:noFill/>
          <a:ln w="25400">
            <a:solidFill>
              <a:srgbClr val="1EB3E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8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57" y="651933"/>
            <a:ext cx="1497754" cy="80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21"/>
          <p:cNvSpPr txBox="1">
            <a:spLocks noChangeArrowheads="1"/>
          </p:cNvSpPr>
          <p:nvPr/>
        </p:nvSpPr>
        <p:spPr bwMode="auto">
          <a:xfrm>
            <a:off x="8970010" y="5593080"/>
            <a:ext cx="1603587" cy="42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067">
                <a:latin typeface="Helvetica Neue LT Std 65 Medium" charset="0"/>
              </a:rPr>
              <a:t>2 г стандартного воздушного потока</a:t>
            </a:r>
            <a:endParaRPr lang="en-US" altLang="ru-RU" sz="1067">
              <a:latin typeface="Helvetica Neue LT Std 65 Medium" charset="0"/>
            </a:endParaRPr>
          </a:p>
        </p:txBody>
      </p:sp>
      <p:sp>
        <p:nvSpPr>
          <p:cNvPr id="20487" name="TextBox 4"/>
          <p:cNvSpPr txBox="1">
            <a:spLocks noChangeArrowheads="1"/>
          </p:cNvSpPr>
          <p:nvPr/>
        </p:nvSpPr>
        <p:spPr bwMode="auto">
          <a:xfrm>
            <a:off x="721783" y="2523913"/>
            <a:ext cx="4206240" cy="219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920">
                <a:latin typeface="Helvetica Neue LT Std 65 Medium" charset="0"/>
              </a:rPr>
              <a:t>Протокол исследования</a:t>
            </a:r>
            <a:r>
              <a:rPr lang="en-US" altLang="ru-RU" sz="1920">
                <a:latin typeface="Helvetica Neue LT Std 65 Medium" charset="0"/>
              </a:rPr>
              <a:t>:</a:t>
            </a:r>
          </a:p>
          <a:p>
            <a:endParaRPr lang="en-US" altLang="ru-RU" sz="1493">
              <a:latin typeface="Helvetica Neue LT Std 65 Medium" charset="0"/>
            </a:endParaRPr>
          </a:p>
          <a:p>
            <a:r>
              <a:rPr lang="en-US" altLang="ru-RU" sz="1707">
                <a:latin typeface="Helvetica Neue LT Std 35 Thin" charset="0"/>
              </a:rPr>
              <a:t>20 </a:t>
            </a:r>
            <a:r>
              <a:rPr lang="ru-RU" altLang="ru-RU" sz="1707">
                <a:latin typeface="Helvetica Neue LT Std 35 Thin" charset="0"/>
              </a:rPr>
              <a:t>испытуемых</a:t>
            </a:r>
            <a:endParaRPr lang="en-US" altLang="ru-RU" sz="1707">
              <a:latin typeface="Helvetica Neue LT Std 35 Thin" charset="0"/>
            </a:endParaRPr>
          </a:p>
          <a:p>
            <a:r>
              <a:rPr lang="ru-RU" altLang="ru-RU" sz="1707">
                <a:latin typeface="Helvetica Neue LT Std 35 Thin" charset="0"/>
              </a:rPr>
              <a:t>Здоровые женщины</a:t>
            </a:r>
            <a:endParaRPr lang="en-US" altLang="ru-RU" sz="1707">
              <a:latin typeface="Helvetica Neue LT Std 35 Thin" charset="0"/>
            </a:endParaRPr>
          </a:p>
          <a:p>
            <a:r>
              <a:rPr lang="ru-RU" altLang="ru-RU" sz="1707">
                <a:latin typeface="Helvetica Neue LT Std 35 Thin" charset="0"/>
              </a:rPr>
              <a:t>Возраст</a:t>
            </a:r>
            <a:r>
              <a:rPr lang="en-US" altLang="ru-RU" sz="1707">
                <a:latin typeface="Helvetica Neue LT Std 35 Thin" charset="0"/>
              </a:rPr>
              <a:t>: 35 -</a:t>
            </a:r>
            <a:r>
              <a:rPr lang="ru-RU" altLang="ru-RU" sz="1707">
                <a:latin typeface="Helvetica Neue LT Std 35 Thin" charset="0"/>
              </a:rPr>
              <a:t> </a:t>
            </a:r>
            <a:r>
              <a:rPr lang="en-US" altLang="ru-RU" sz="1707">
                <a:latin typeface="Helvetica Neue LT Std 35 Thin" charset="0"/>
              </a:rPr>
              <a:t>60 </a:t>
            </a:r>
            <a:r>
              <a:rPr lang="ru-RU" altLang="ru-RU" sz="1707">
                <a:latin typeface="Helvetica Neue LT Std 35 Thin" charset="0"/>
              </a:rPr>
              <a:t>лет</a:t>
            </a:r>
            <a:endParaRPr lang="en-US" altLang="ru-RU" sz="1707">
              <a:latin typeface="Helvetica Neue LT Std 35 Thin" charset="0"/>
            </a:endParaRPr>
          </a:p>
          <a:p>
            <a:r>
              <a:rPr lang="en-US" altLang="ru-RU" sz="1707">
                <a:latin typeface="Helvetica Neue LT Std 35 Thin" charset="0"/>
              </a:rPr>
              <a:t>28 </a:t>
            </a:r>
            <a:r>
              <a:rPr lang="ru-RU" altLang="ru-RU" sz="1707">
                <a:latin typeface="Helvetica Neue LT Std 35 Thin" charset="0"/>
              </a:rPr>
              <a:t>дней</a:t>
            </a:r>
            <a:endParaRPr lang="en-US" altLang="ru-RU" sz="1707">
              <a:latin typeface="Helvetica Neue LT Std 35 Thin" charset="0"/>
            </a:endParaRPr>
          </a:p>
          <a:p>
            <a:r>
              <a:rPr lang="ru-RU" altLang="ru-RU" sz="1707">
                <a:latin typeface="Helvetica Neue LT Std 35 Thin" charset="0"/>
              </a:rPr>
              <a:t>Крем с </a:t>
            </a:r>
            <a:r>
              <a:rPr lang="en-US" altLang="ru-RU" sz="1707">
                <a:latin typeface="Helvetica Neue LT Std 35 Thin" charset="0"/>
              </a:rPr>
              <a:t> 0.30% </a:t>
            </a:r>
            <a:r>
              <a:rPr lang="ru-RU" altLang="ru-RU" sz="1707">
                <a:latin typeface="Helvetica Neue LT Std 35 Thin" charset="0"/>
              </a:rPr>
              <a:t>против плацебо</a:t>
            </a:r>
            <a:r>
              <a:rPr lang="en-US" altLang="ru-RU" sz="1707">
                <a:latin typeface="Helvetica Neue LT Std 35 Thin" charset="0"/>
              </a:rPr>
              <a:t>.</a:t>
            </a:r>
          </a:p>
          <a:p>
            <a:r>
              <a:rPr lang="ru-RU" altLang="ru-RU" sz="1707">
                <a:latin typeface="Helvetica Neue LT Std 35 Thin" charset="0"/>
              </a:rPr>
              <a:t>Область нанесения</a:t>
            </a:r>
            <a:r>
              <a:rPr lang="en-US" altLang="ru-RU" sz="1707">
                <a:latin typeface="Helvetica Neue LT Std 35 Thin" charset="0"/>
              </a:rPr>
              <a:t>: </a:t>
            </a:r>
            <a:r>
              <a:rPr lang="ru-RU" altLang="ru-RU" sz="1707">
                <a:latin typeface="Helvetica Neue LT Std 35 Thin" charset="0"/>
              </a:rPr>
              <a:t>ЛИЦО </a:t>
            </a:r>
            <a:r>
              <a:rPr lang="en-US" altLang="ru-RU" sz="1707">
                <a:latin typeface="Helvetica Neue LT Std 35 Thin" charset="0"/>
              </a:rPr>
              <a:t>- </a:t>
            </a:r>
            <a:r>
              <a:rPr lang="ru-RU" altLang="ru-RU" sz="1707">
                <a:latin typeface="Helvetica Neue LT Std 35 Thin" charset="0"/>
              </a:rPr>
              <a:t>Щека</a:t>
            </a:r>
            <a:endParaRPr lang="en-US" altLang="ru-RU" sz="1707">
              <a:latin typeface="Helvetica Neue LT Std 35 Thin" charset="0"/>
            </a:endParaRPr>
          </a:p>
        </p:txBody>
      </p:sp>
      <p:sp>
        <p:nvSpPr>
          <p:cNvPr id="20488" name="TextBox 14"/>
          <p:cNvSpPr txBox="1">
            <a:spLocks noChangeArrowheads="1"/>
          </p:cNvSpPr>
          <p:nvPr/>
        </p:nvSpPr>
        <p:spPr bwMode="auto">
          <a:xfrm>
            <a:off x="7811764" y="2869354"/>
            <a:ext cx="1353833" cy="32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/>
            <a:r>
              <a:rPr lang="en-US" altLang="ru-RU" sz="1493">
                <a:solidFill>
                  <a:srgbClr val="1EB3E0"/>
                </a:solidFill>
                <a:latin typeface="Helvetica Neue LT Std 65 Medium" charset="0"/>
              </a:rPr>
              <a:t>t = 3 </a:t>
            </a:r>
            <a:r>
              <a:rPr lang="ru-RU" altLang="ru-RU" sz="1493">
                <a:solidFill>
                  <a:srgbClr val="1EB3E0"/>
                </a:solidFill>
                <a:latin typeface="Helvetica Neue LT Std 65 Medium" charset="0"/>
              </a:rPr>
              <a:t>секунды</a:t>
            </a:r>
            <a:endParaRPr lang="en-US" altLang="ru-RU" sz="1493">
              <a:solidFill>
                <a:srgbClr val="1EB3E0"/>
              </a:solidFill>
              <a:latin typeface="Helvetica Neue LT Std 65 Medium" charset="0"/>
            </a:endParaRPr>
          </a:p>
        </p:txBody>
      </p:sp>
      <p:sp>
        <p:nvSpPr>
          <p:cNvPr id="20489" name="TextBox 11"/>
          <p:cNvSpPr txBox="1">
            <a:spLocks noChangeArrowheads="1"/>
          </p:cNvSpPr>
          <p:nvPr/>
        </p:nvSpPr>
        <p:spPr bwMode="auto">
          <a:xfrm>
            <a:off x="7861724" y="8415020"/>
            <a:ext cx="1943100" cy="78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493">
                <a:latin typeface="Helvetica Neue LT Std 65 Medium" charset="0"/>
              </a:rPr>
              <a:t>Контролируемая напряженная деформация</a:t>
            </a:r>
            <a:endParaRPr lang="en-US" altLang="ru-RU" sz="1493">
              <a:latin typeface="Helvetica Neue LT Std 65 Medium" charset="0"/>
            </a:endParaRPr>
          </a:p>
        </p:txBody>
      </p:sp>
      <p:sp>
        <p:nvSpPr>
          <p:cNvPr id="20490" name="TextBox 12"/>
          <p:cNvSpPr txBox="1">
            <a:spLocks noChangeArrowheads="1"/>
          </p:cNvSpPr>
          <p:nvPr/>
        </p:nvSpPr>
        <p:spPr bwMode="auto">
          <a:xfrm>
            <a:off x="10149209" y="8415020"/>
            <a:ext cx="2417650" cy="55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493">
                <a:latin typeface="Helvetica Neue LT Std 65 Medium" charset="0"/>
              </a:rPr>
              <a:t>Без давления</a:t>
            </a:r>
            <a:endParaRPr lang="en-US" altLang="ru-RU" sz="1493">
              <a:latin typeface="Helvetica Neue LT Std 65 Medium" charset="0"/>
            </a:endParaRPr>
          </a:p>
          <a:p>
            <a:r>
              <a:rPr lang="ru-RU" altLang="ru-RU" sz="1493">
                <a:latin typeface="Helvetica Neue LT Std 65 Medium" charset="0"/>
              </a:rPr>
              <a:t>Остаточная деформация</a:t>
            </a:r>
            <a:endParaRPr lang="en-US" altLang="ru-RU" sz="1493">
              <a:latin typeface="Helvetica Neue LT Std 65 Medium" charset="0"/>
            </a:endParaRPr>
          </a:p>
        </p:txBody>
      </p:sp>
      <p:sp>
        <p:nvSpPr>
          <p:cNvPr id="20491" name="TextBox 13"/>
          <p:cNvSpPr txBox="1">
            <a:spLocks noChangeArrowheads="1"/>
          </p:cNvSpPr>
          <p:nvPr/>
        </p:nvSpPr>
        <p:spPr bwMode="auto">
          <a:xfrm>
            <a:off x="5615517" y="8496300"/>
            <a:ext cx="1270847" cy="78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493">
                <a:latin typeface="Helvetica Neue LT Std 65 Medium" charset="0"/>
              </a:rPr>
              <a:t>Кожа до деформации</a:t>
            </a:r>
            <a:endParaRPr lang="en-US" altLang="ru-RU" sz="1493">
              <a:latin typeface="Helvetica Neue LT Std 65 Medium" charset="0"/>
            </a:endParaRPr>
          </a:p>
        </p:txBody>
      </p:sp>
      <p:sp>
        <p:nvSpPr>
          <p:cNvPr id="20492" name="TextBox 16"/>
          <p:cNvSpPr txBox="1">
            <a:spLocks noChangeArrowheads="1"/>
          </p:cNvSpPr>
          <p:nvPr/>
        </p:nvSpPr>
        <p:spPr bwMode="auto">
          <a:xfrm>
            <a:off x="11408929" y="5593080"/>
            <a:ext cx="1271503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067">
                <a:latin typeface="Helvetica Neue LT Std 65 Medium" charset="0"/>
              </a:rPr>
              <a:t>Воздух отключен</a:t>
            </a:r>
            <a:endParaRPr lang="en-US" altLang="ru-RU" sz="1067">
              <a:latin typeface="Helvetica Neue LT Std 65 Medium" charset="0"/>
            </a:endParaRPr>
          </a:p>
        </p:txBody>
      </p:sp>
      <p:sp>
        <p:nvSpPr>
          <p:cNvPr id="20493" name="TextBox 17"/>
          <p:cNvSpPr txBox="1">
            <a:spLocks noChangeArrowheads="1"/>
          </p:cNvSpPr>
          <p:nvPr/>
        </p:nvSpPr>
        <p:spPr bwMode="auto">
          <a:xfrm>
            <a:off x="8928871" y="6023187"/>
            <a:ext cx="694421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067">
                <a:latin typeface="Helvetica Neue LT Std 65 Medium" charset="0"/>
              </a:rPr>
              <a:t>ОБЪЁМ</a:t>
            </a:r>
            <a:endParaRPr lang="en-US" altLang="ru-RU" sz="1067">
              <a:latin typeface="Helvetica Neue LT Std 65 Medium" charset="0"/>
            </a:endParaRPr>
          </a:p>
        </p:txBody>
      </p:sp>
      <p:sp>
        <p:nvSpPr>
          <p:cNvPr id="20494" name="TextBox 18"/>
          <p:cNvSpPr txBox="1">
            <a:spLocks noChangeArrowheads="1"/>
          </p:cNvSpPr>
          <p:nvPr/>
        </p:nvSpPr>
        <p:spPr bwMode="auto">
          <a:xfrm>
            <a:off x="11456671" y="5970694"/>
            <a:ext cx="1075267" cy="42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067">
                <a:latin typeface="Helvetica Neue LT Std 65 Medium" charset="0"/>
              </a:rPr>
              <a:t>ОСТАТОЧНЫЙ ОБЪЁМ</a:t>
            </a:r>
            <a:endParaRPr lang="en-US" altLang="ru-RU" sz="1067">
              <a:latin typeface="Helvetica Neue LT Std 65 Medium" charset="0"/>
            </a:endParaRPr>
          </a:p>
        </p:txBody>
      </p:sp>
      <p:sp>
        <p:nvSpPr>
          <p:cNvPr id="20495" name="TextBox 20"/>
          <p:cNvSpPr txBox="1">
            <a:spLocks noChangeArrowheads="1"/>
          </p:cNvSpPr>
          <p:nvPr/>
        </p:nvSpPr>
        <p:spPr bwMode="auto">
          <a:xfrm>
            <a:off x="739564" y="4904740"/>
            <a:ext cx="4073313" cy="376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920">
                <a:latin typeface="Helvetica Neue LT Std 65 Medium" charset="0"/>
              </a:rPr>
              <a:t>Инструмент</a:t>
            </a:r>
            <a:r>
              <a:rPr lang="en-US" altLang="ru-RU" sz="1920">
                <a:latin typeface="Helvetica Neue LT Std 65 Medium" charset="0"/>
              </a:rPr>
              <a:t> : DynaSKIN</a:t>
            </a:r>
            <a:r>
              <a:rPr lang="en-US" altLang="ru-RU" sz="1920" baseline="30000">
                <a:latin typeface="Helvetica Neue LT Std 65 Medium" charset="0"/>
              </a:rPr>
              <a:t>®</a:t>
            </a:r>
          </a:p>
          <a:p>
            <a:endParaRPr lang="en-US" altLang="ru-RU" sz="1493">
              <a:latin typeface="Helvetica Neue LT Std 65 Medium" charset="0"/>
            </a:endParaRPr>
          </a:p>
          <a:p>
            <a:r>
              <a:rPr lang="ru-RU" altLang="ru-RU" sz="1707">
                <a:latin typeface="Helvetica Neue LT Std 35 Thin" charset="0"/>
              </a:rPr>
              <a:t>Система</a:t>
            </a:r>
            <a:r>
              <a:rPr lang="en-US" altLang="ru-RU" sz="1707">
                <a:latin typeface="Helvetica Neue LT Std 35 Thin" charset="0"/>
              </a:rPr>
              <a:t> Dynaskin</a:t>
            </a:r>
            <a:r>
              <a:rPr lang="en-US" altLang="ru-RU" sz="1707" baseline="30000">
                <a:latin typeface="Helvetica Neue LT Std 65 Medium" charset="0"/>
              </a:rPr>
              <a:t> ®</a:t>
            </a:r>
            <a:r>
              <a:rPr lang="en-US" altLang="ru-RU" sz="1707">
                <a:latin typeface="Helvetica Neue LT Std 35 Thin" charset="0"/>
              </a:rPr>
              <a:t> </a:t>
            </a:r>
            <a:r>
              <a:rPr lang="ru-RU" altLang="ru-RU" sz="1707">
                <a:latin typeface="Helvetica Neue LT Std 35 Thin" charset="0"/>
              </a:rPr>
              <a:t>позволяет оценивать упругость кожи при помощи полностью бесконтактного метода. Она создаёт деформацию и оценивает</a:t>
            </a:r>
            <a:r>
              <a:rPr lang="en-US" altLang="ru-RU" sz="1707">
                <a:latin typeface="Helvetica Neue LT Std 35 Thin" charset="0"/>
              </a:rPr>
              <a:t> </a:t>
            </a:r>
            <a:r>
              <a:rPr lang="ru-RU" altLang="ru-RU" sz="1707">
                <a:latin typeface="Helvetica Neue LT Std 35 Thin" charset="0"/>
              </a:rPr>
              <a:t>её</a:t>
            </a:r>
            <a:r>
              <a:rPr lang="en-US" altLang="ru-RU" sz="1707">
                <a:latin typeface="Helvetica Neue LT Std 35 Thin" charset="0"/>
              </a:rPr>
              <a:t>.</a:t>
            </a:r>
          </a:p>
          <a:p>
            <a:endParaRPr lang="en-US" altLang="ru-RU" sz="1707">
              <a:latin typeface="Helvetica Neue LT Std 35 Thin" charset="0"/>
            </a:endParaRPr>
          </a:p>
          <a:p>
            <a:r>
              <a:rPr lang="ru-RU" altLang="ru-RU" sz="1707">
                <a:latin typeface="Helvetica Neue LT Std 65 Medium" charset="0"/>
              </a:rPr>
              <a:t>Принцип её работы состоит в воздействии на кожу потоком воздуха строго контролируемого давления </a:t>
            </a:r>
            <a:r>
              <a:rPr lang="en-US" altLang="ru-RU" sz="1707">
                <a:latin typeface="Helvetica Neue LT Std 65 Medium" charset="0"/>
              </a:rPr>
              <a:t>(</a:t>
            </a:r>
            <a:r>
              <a:rPr lang="ru-RU" altLang="ru-RU" sz="1707">
                <a:latin typeface="Helvetica Neue LT Std 65 Medium" charset="0"/>
              </a:rPr>
              <a:t>в данном случае </a:t>
            </a:r>
            <a:r>
              <a:rPr lang="en-US" altLang="ru-RU" sz="1707">
                <a:latin typeface="Helvetica Neue LT Std 65 Medium" charset="0"/>
              </a:rPr>
              <a:t>2</a:t>
            </a:r>
            <a:r>
              <a:rPr lang="ru-RU" altLang="ru-RU" sz="1707">
                <a:latin typeface="Helvetica Neue LT Std 65 Medium" charset="0"/>
              </a:rPr>
              <a:t> г</a:t>
            </a:r>
            <a:r>
              <a:rPr lang="en-US" altLang="ru-RU" sz="1707">
                <a:latin typeface="Helvetica Neue LT Std 65 Medium" charset="0"/>
              </a:rPr>
              <a:t>)</a:t>
            </a:r>
            <a:r>
              <a:rPr lang="ru-RU" altLang="ru-RU" sz="1707">
                <a:latin typeface="Helvetica Neue LT Std 65 Medium" charset="0"/>
              </a:rPr>
              <a:t>, который деформирует кожу пропорционально её упругости.</a:t>
            </a:r>
            <a:endParaRPr lang="en-US" altLang="ru-RU" sz="1707">
              <a:latin typeface="Helvetica Neue LT Std 65 Medium" charset="0"/>
            </a:endParaRPr>
          </a:p>
        </p:txBody>
      </p:sp>
      <p:sp>
        <p:nvSpPr>
          <p:cNvPr id="20496" name="TextBox 1"/>
          <p:cNvSpPr txBox="1">
            <a:spLocks noChangeArrowheads="1"/>
          </p:cNvSpPr>
          <p:nvPr/>
        </p:nvSpPr>
        <p:spPr bwMode="auto">
          <a:xfrm>
            <a:off x="8721091" y="4763620"/>
            <a:ext cx="1109980" cy="78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493" dirty="0">
                <a:solidFill>
                  <a:srgbClr val="FF0000"/>
                </a:solidFill>
                <a:latin typeface="Helvetica Neue LT Std 65 Medium" charset="0"/>
              </a:rPr>
              <a:t>Данные по упругости</a:t>
            </a:r>
            <a:endParaRPr lang="en-US" altLang="ru-RU" sz="1493" dirty="0">
              <a:solidFill>
                <a:srgbClr val="FF0000"/>
              </a:solidFill>
              <a:latin typeface="Helvetica Neue LT Std 65 Medium" charset="0"/>
            </a:endParaRPr>
          </a:p>
        </p:txBody>
      </p:sp>
      <p:sp>
        <p:nvSpPr>
          <p:cNvPr id="20497" name="TextBox 16"/>
          <p:cNvSpPr txBox="1">
            <a:spLocks noChangeArrowheads="1"/>
          </p:cNvSpPr>
          <p:nvPr/>
        </p:nvSpPr>
        <p:spPr bwMode="auto">
          <a:xfrm>
            <a:off x="11490537" y="6412653"/>
            <a:ext cx="1348740" cy="78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493">
                <a:solidFill>
                  <a:srgbClr val="FF0000"/>
                </a:solidFill>
                <a:latin typeface="Helvetica Neue LT Std 65 Medium" charset="0"/>
              </a:rPr>
              <a:t>Данные по эластичности</a:t>
            </a:r>
            <a:endParaRPr lang="en-US" altLang="ru-RU" sz="1493">
              <a:solidFill>
                <a:srgbClr val="FF0000"/>
              </a:solidFill>
              <a:latin typeface="Helvetica Neue LT Std 65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22035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" y="0"/>
            <a:ext cx="13003954" cy="975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2643717" y="652780"/>
            <a:ext cx="8179647" cy="8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2133">
                <a:solidFill>
                  <a:schemeClr val="tx1"/>
                </a:solidFill>
                <a:latin typeface="Helvetica Neue LT Std 65 Medium" charset="0"/>
              </a:rPr>
              <a:t>Исследование </a:t>
            </a:r>
            <a:r>
              <a:rPr lang="en-US" altLang="ru-RU" sz="2133" i="1">
                <a:solidFill>
                  <a:schemeClr val="tx1"/>
                </a:solidFill>
                <a:latin typeface="Helvetica Neue LT Std 65 Medium" charset="0"/>
              </a:rPr>
              <a:t>i</a:t>
            </a:r>
            <a:r>
              <a:rPr lang="es-ES" altLang="ru-RU" sz="2133" i="1">
                <a:solidFill>
                  <a:schemeClr val="tx1"/>
                </a:solidFill>
                <a:latin typeface="Helvetica Neue LT Std 65 Medium" charset="0"/>
              </a:rPr>
              <a:t>n vivo</a:t>
            </a:r>
            <a:r>
              <a:rPr lang="es-ES" altLang="ru-RU" sz="2133">
                <a:solidFill>
                  <a:schemeClr val="tx1"/>
                </a:solidFill>
                <a:latin typeface="Helvetica Neue LT Std 65 Medium" charset="0"/>
              </a:rPr>
              <a:t>: </a:t>
            </a:r>
          </a:p>
          <a:p>
            <a:r>
              <a:rPr lang="ru-RU" altLang="ru-RU" sz="1493">
                <a:solidFill>
                  <a:schemeClr val="tx1"/>
                </a:solidFill>
                <a:latin typeface="Helvetica Neue LT Std 65 Medium" charset="0"/>
              </a:rPr>
              <a:t>Клиническое</a:t>
            </a:r>
            <a:r>
              <a:rPr lang="es-ES" altLang="ru-RU" sz="1493">
                <a:solidFill>
                  <a:schemeClr val="tx1"/>
                </a:solidFill>
                <a:latin typeface="Helvetica Neue LT Std 65 Medium" charset="0"/>
              </a:rPr>
              <a:t> </a:t>
            </a:r>
            <a:r>
              <a:rPr lang="ru-RU" altLang="ru-RU" sz="1493">
                <a:solidFill>
                  <a:schemeClr val="tx1"/>
                </a:solidFill>
                <a:latin typeface="Helvetica Neue LT Std 65 Medium" charset="0"/>
              </a:rPr>
              <a:t>двойное слепое</a:t>
            </a:r>
            <a:r>
              <a:rPr lang="es-ES" altLang="ru-RU" sz="1493">
                <a:solidFill>
                  <a:schemeClr val="tx1"/>
                </a:solidFill>
                <a:latin typeface="Helvetica Neue LT Std 65 Medium" charset="0"/>
              </a:rPr>
              <a:t>, </a:t>
            </a:r>
            <a:r>
              <a:rPr lang="ru-RU" altLang="ru-RU" sz="1493">
                <a:solidFill>
                  <a:schemeClr val="tx1"/>
                </a:solidFill>
                <a:latin typeface="Helvetica Neue LT Std 65 Medium" charset="0"/>
              </a:rPr>
              <a:t>плацебо контролируемое исследование эффективности крема с </a:t>
            </a:r>
            <a:r>
              <a:rPr lang="es-ES" altLang="ru-RU" sz="1493">
                <a:solidFill>
                  <a:schemeClr val="tx1"/>
                </a:solidFill>
                <a:latin typeface="Helvetica Neue LT Std 65 Medium" charset="0"/>
              </a:rPr>
              <a:t>MVP Sapphire </a:t>
            </a:r>
            <a:r>
              <a:rPr lang="ru-RU" altLang="ru-RU" sz="1493">
                <a:solidFill>
                  <a:schemeClr val="tx1"/>
                </a:solidFill>
                <a:latin typeface="Helvetica Neue LT Std 65 Medium" charset="0"/>
              </a:rPr>
              <a:t>по улучшению упругости и эластичности кожи лица</a:t>
            </a:r>
            <a:r>
              <a:rPr lang="es-ES" altLang="ru-RU" sz="1493">
                <a:solidFill>
                  <a:schemeClr val="tx1"/>
                </a:solidFill>
                <a:latin typeface="Helvetica Neue LT Std 65 Medium" charset="0"/>
              </a:rPr>
              <a:t>.</a:t>
            </a:r>
            <a:endParaRPr lang="en-US" altLang="ru-RU" sz="1493" baseline="-25000">
              <a:solidFill>
                <a:schemeClr val="tx1"/>
              </a:solidFill>
              <a:latin typeface="Helvetica Neue LT Std 65 Medium" charset="0"/>
            </a:endParaRPr>
          </a:p>
        </p:txBody>
      </p:sp>
      <p:cxnSp>
        <p:nvCxnSpPr>
          <p:cNvPr id="21508" name="Straight Connector 5"/>
          <p:cNvCxnSpPr>
            <a:cxnSpLocks noChangeShapeType="1"/>
          </p:cNvCxnSpPr>
          <p:nvPr/>
        </p:nvCxnSpPr>
        <p:spPr bwMode="auto">
          <a:xfrm>
            <a:off x="424" y="1728047"/>
            <a:ext cx="10331027" cy="0"/>
          </a:xfrm>
          <a:prstGeom prst="line">
            <a:avLst/>
          </a:prstGeom>
          <a:noFill/>
          <a:ln w="25400">
            <a:solidFill>
              <a:srgbClr val="1EB3E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150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57" y="651933"/>
            <a:ext cx="1497754" cy="80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Box 20"/>
          <p:cNvSpPr txBox="1">
            <a:spLocks noChangeArrowheads="1"/>
          </p:cNvSpPr>
          <p:nvPr/>
        </p:nvSpPr>
        <p:spPr bwMode="auto">
          <a:xfrm>
            <a:off x="606637" y="2928621"/>
            <a:ext cx="4073314" cy="40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920">
                <a:latin typeface="Helvetica Neue LT Std 65 Medium" charset="0"/>
              </a:rPr>
              <a:t>Оценка упругости</a:t>
            </a:r>
            <a:endParaRPr lang="en-US" altLang="ru-RU" sz="1920" baseline="30000">
              <a:latin typeface="Helvetica Neue LT Std 65 Medium" charset="0"/>
            </a:endParaRPr>
          </a:p>
          <a:p>
            <a:endParaRPr lang="en-US" altLang="ru-RU" sz="1707">
              <a:latin typeface="Helvetica Neue LT Std 35 Thin" charset="0"/>
            </a:endParaRPr>
          </a:p>
          <a:p>
            <a:r>
              <a:rPr lang="ru-RU" altLang="ru-RU" sz="1707">
                <a:latin typeface="Helvetica Neue LT Std 35 Thin" charset="0"/>
              </a:rPr>
              <a:t>Деформация кожи напрямую связана с упругостью, и тем как кожа реагирует на давление воздушного потока</a:t>
            </a:r>
            <a:r>
              <a:rPr lang="en-US" altLang="ru-RU" sz="1707">
                <a:latin typeface="Helvetica Neue LT Std 35 Thin" charset="0"/>
              </a:rPr>
              <a:t>. </a:t>
            </a:r>
            <a:r>
              <a:rPr lang="ru-RU" altLang="ru-RU" sz="1707">
                <a:latin typeface="Helvetica Neue LT Std 35 Thin" charset="0"/>
              </a:rPr>
              <a:t>Чем сильнее деформация </a:t>
            </a:r>
            <a:r>
              <a:rPr lang="en-US" altLang="ru-RU" sz="1707">
                <a:latin typeface="Helvetica Neue LT Std 35 Thin" charset="0"/>
              </a:rPr>
              <a:t>(</a:t>
            </a:r>
            <a:r>
              <a:rPr lang="ru-RU" altLang="ru-RU" sz="1707">
                <a:latin typeface="Helvetica Neue LT Std 35 Thin" charset="0"/>
              </a:rPr>
              <a:t>в общем объёме</a:t>
            </a:r>
            <a:r>
              <a:rPr lang="en-US" altLang="ru-RU" sz="1707">
                <a:latin typeface="Helvetica Neue LT Std 35 Thin" charset="0"/>
              </a:rPr>
              <a:t>), </a:t>
            </a:r>
            <a:r>
              <a:rPr lang="ru-RU" altLang="ru-RU" sz="1707">
                <a:latin typeface="Helvetica Neue LT Std 35 Thin" charset="0"/>
              </a:rPr>
              <a:t>тем меньше упругость</a:t>
            </a:r>
            <a:r>
              <a:rPr lang="en-US" altLang="ru-RU" sz="1707">
                <a:latin typeface="Helvetica Neue LT Std 35 Thin" charset="0"/>
              </a:rPr>
              <a:t>.</a:t>
            </a:r>
          </a:p>
          <a:p>
            <a:endParaRPr lang="en-US" altLang="ru-RU" sz="1707">
              <a:latin typeface="Helvetica Neue LT Std 35 Thin" charset="0"/>
            </a:endParaRPr>
          </a:p>
          <a:p>
            <a:r>
              <a:rPr lang="ru-RU" altLang="ru-RU" sz="1707">
                <a:latin typeface="Helvetica Neue LT Std 65 Medium" charset="0"/>
              </a:rPr>
              <a:t>Результаты сравнения деформации в день </a:t>
            </a:r>
            <a:r>
              <a:rPr lang="en-US" altLang="ru-RU" sz="1707">
                <a:latin typeface="Helvetica Neue LT Std 65 Medium" charset="0"/>
              </a:rPr>
              <a:t>0 </a:t>
            </a:r>
            <a:r>
              <a:rPr lang="ru-RU" altLang="ru-RU" sz="1707">
                <a:latin typeface="Helvetica Neue LT Std 65 Medium" charset="0"/>
              </a:rPr>
              <a:t>и в 28-й день и соответствующих значений означает увеличение упругости</a:t>
            </a:r>
            <a:r>
              <a:rPr lang="en-US" altLang="ru-RU" sz="1707">
                <a:latin typeface="Helvetica Neue LT Std 65 Medium" charset="0"/>
              </a:rPr>
              <a:t>, </a:t>
            </a:r>
            <a:r>
              <a:rPr lang="ru-RU" altLang="ru-RU" sz="1707">
                <a:latin typeface="Helvetica Neue LT Std 65 Medium" charset="0"/>
              </a:rPr>
              <a:t>и следовательно большую устойчивость к давлению воздуха. </a:t>
            </a:r>
            <a:endParaRPr lang="en-US" altLang="ru-RU" sz="1707">
              <a:latin typeface="Helvetica Neue LT Std 65 Medium" charset="0"/>
            </a:endParaRPr>
          </a:p>
        </p:txBody>
      </p:sp>
      <p:sp>
        <p:nvSpPr>
          <p:cNvPr id="21511" name="TextBox 19"/>
          <p:cNvSpPr txBox="1">
            <a:spLocks noChangeArrowheads="1"/>
          </p:cNvSpPr>
          <p:nvPr/>
        </p:nvSpPr>
        <p:spPr bwMode="auto">
          <a:xfrm>
            <a:off x="5690023" y="5177367"/>
            <a:ext cx="1219200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/>
            <a:r>
              <a:rPr lang="ru-RU" altLang="ru-RU" sz="1280">
                <a:latin typeface="Helvetica Neue LT Std 35 Thin" charset="0"/>
              </a:rPr>
              <a:t>Объём уменьшения</a:t>
            </a:r>
            <a:endParaRPr lang="en-US" altLang="ru-RU" sz="1280">
              <a:latin typeface="Helvetica Neue LT Std 35 Thin" charset="0"/>
            </a:endParaRPr>
          </a:p>
        </p:txBody>
      </p:sp>
      <p:sp>
        <p:nvSpPr>
          <p:cNvPr id="21512" name="TextBox 22"/>
          <p:cNvSpPr txBox="1">
            <a:spLocks noChangeArrowheads="1"/>
          </p:cNvSpPr>
          <p:nvPr/>
        </p:nvSpPr>
        <p:spPr bwMode="auto">
          <a:xfrm>
            <a:off x="6880437" y="5168900"/>
            <a:ext cx="1113367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/>
            <a:r>
              <a:rPr lang="ru-RU" altLang="ru-RU" sz="1280">
                <a:latin typeface="Helvetica Neue LT Std 35 Thin" charset="0"/>
              </a:rPr>
              <a:t>Область уменьшения</a:t>
            </a:r>
            <a:endParaRPr lang="en-US" altLang="ru-RU" sz="1280">
              <a:latin typeface="Helvetica Neue LT Std 35 Thin" charset="0"/>
            </a:endParaRPr>
          </a:p>
        </p:txBody>
      </p:sp>
      <p:sp>
        <p:nvSpPr>
          <p:cNvPr id="21513" name="TextBox 23"/>
          <p:cNvSpPr txBox="1">
            <a:spLocks noChangeArrowheads="1"/>
          </p:cNvSpPr>
          <p:nvPr/>
        </p:nvSpPr>
        <p:spPr bwMode="auto">
          <a:xfrm>
            <a:off x="7833784" y="5181600"/>
            <a:ext cx="1641687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/>
            <a:r>
              <a:rPr lang="ru-RU" altLang="ru-RU" sz="1280">
                <a:latin typeface="Helvetica Neue LT Std 35 Thin" charset="0"/>
              </a:rPr>
              <a:t>Окружность</a:t>
            </a:r>
            <a:endParaRPr lang="en-US" altLang="ru-RU" sz="1280">
              <a:latin typeface="Helvetica Neue LT Std 35 Thin" charset="0"/>
            </a:endParaRPr>
          </a:p>
          <a:p>
            <a:pPr algn="ctr"/>
            <a:r>
              <a:rPr lang="ru-RU" altLang="ru-RU" sz="1280">
                <a:latin typeface="Helvetica Neue LT Std 35 Thin" charset="0"/>
              </a:rPr>
              <a:t>уменьшения</a:t>
            </a:r>
            <a:endParaRPr lang="en-US" altLang="ru-RU" sz="1280">
              <a:latin typeface="Helvetica Neue LT Std 35 Thin" charset="0"/>
            </a:endParaRPr>
          </a:p>
          <a:p>
            <a:pPr algn="ctr"/>
            <a:endParaRPr lang="en-US" altLang="ru-RU" sz="1280">
              <a:latin typeface="Helvetica Neue LT Std 35 Thin" charset="0"/>
            </a:endParaRPr>
          </a:p>
        </p:txBody>
      </p:sp>
      <p:sp>
        <p:nvSpPr>
          <p:cNvPr id="21514" name="TextBox 24"/>
          <p:cNvSpPr txBox="1">
            <a:spLocks noChangeArrowheads="1"/>
          </p:cNvSpPr>
          <p:nvPr/>
        </p:nvSpPr>
        <p:spPr bwMode="auto">
          <a:xfrm>
            <a:off x="9113097" y="5195147"/>
            <a:ext cx="1710267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/>
            <a:r>
              <a:rPr lang="ru-RU" altLang="ru-RU" sz="1280">
                <a:latin typeface="Helvetica Neue LT Std 35 Thin" charset="0"/>
              </a:rPr>
              <a:t>Глубина</a:t>
            </a:r>
            <a:endParaRPr lang="en-US" altLang="ru-RU" sz="1280">
              <a:latin typeface="Helvetica Neue LT Std 35 Thin" charset="0"/>
            </a:endParaRPr>
          </a:p>
          <a:p>
            <a:pPr algn="ctr"/>
            <a:r>
              <a:rPr lang="ru-RU" altLang="ru-RU" sz="1280">
                <a:latin typeface="Helvetica Neue LT Std 35 Thin" charset="0"/>
              </a:rPr>
              <a:t>уменьшения</a:t>
            </a:r>
            <a:endParaRPr lang="en-US" altLang="ru-RU" sz="1280">
              <a:latin typeface="Helvetica Neue LT Std 35 Thin" charset="0"/>
            </a:endParaRPr>
          </a:p>
        </p:txBody>
      </p:sp>
      <p:sp>
        <p:nvSpPr>
          <p:cNvPr id="21515" name="TextBox 25"/>
          <p:cNvSpPr txBox="1">
            <a:spLocks noChangeArrowheads="1"/>
          </p:cNvSpPr>
          <p:nvPr/>
        </p:nvSpPr>
        <p:spPr bwMode="auto">
          <a:xfrm>
            <a:off x="10361930" y="5195147"/>
            <a:ext cx="1580727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/>
            <a:r>
              <a:rPr lang="ru-RU" altLang="ru-RU" sz="1280">
                <a:latin typeface="Helvetica Neue LT Std 35 Thin" charset="0"/>
              </a:rPr>
              <a:t>Средняя глубина уменьшения</a:t>
            </a:r>
            <a:endParaRPr lang="en-US" altLang="ru-RU" sz="1280">
              <a:latin typeface="Helvetica Neue LT Std 35 Thin" charset="0"/>
            </a:endParaRPr>
          </a:p>
          <a:p>
            <a:pPr algn="ctr"/>
            <a:endParaRPr lang="en-US" altLang="ru-RU" sz="1280">
              <a:latin typeface="Helvetica Neue LT Std 35 Thin" charset="0"/>
            </a:endParaRPr>
          </a:p>
        </p:txBody>
      </p:sp>
      <p:sp>
        <p:nvSpPr>
          <p:cNvPr id="21516" name="TextBox 1"/>
          <p:cNvSpPr txBox="1">
            <a:spLocks noChangeArrowheads="1"/>
          </p:cNvSpPr>
          <p:nvPr/>
        </p:nvSpPr>
        <p:spPr bwMode="auto">
          <a:xfrm>
            <a:off x="5699338" y="2155613"/>
            <a:ext cx="1230206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920">
                <a:solidFill>
                  <a:srgbClr val="FF0000"/>
                </a:solidFill>
                <a:latin typeface="Helvetica Neue LT Std 65 Medium" charset="0"/>
              </a:rPr>
              <a:t>Упругость</a:t>
            </a:r>
            <a:endParaRPr lang="en-US" altLang="ru-RU" sz="1920">
              <a:solidFill>
                <a:srgbClr val="FF0000"/>
              </a:solidFill>
              <a:latin typeface="Helvetica Neue LT Std 65 Medium" charset="0"/>
            </a:endParaRPr>
          </a:p>
        </p:txBody>
      </p:sp>
      <p:sp>
        <p:nvSpPr>
          <p:cNvPr id="21517" name="TextBox 24"/>
          <p:cNvSpPr txBox="1">
            <a:spLocks noChangeArrowheads="1"/>
          </p:cNvSpPr>
          <p:nvPr/>
        </p:nvSpPr>
        <p:spPr bwMode="auto">
          <a:xfrm rot="16200000">
            <a:off x="3596233" y="3535382"/>
            <a:ext cx="2723695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/>
            <a:r>
              <a:rPr lang="en-US" altLang="ru-RU" sz="1280">
                <a:latin typeface="Helvetica Neue LT Std 65 Medium" charset="0"/>
              </a:rPr>
              <a:t>% </a:t>
            </a:r>
            <a:r>
              <a:rPr lang="ru-RU" altLang="ru-RU" sz="1280">
                <a:latin typeface="Helvetica Neue LT Std 65 Medium" charset="0"/>
              </a:rPr>
              <a:t>Улучшение</a:t>
            </a:r>
            <a:r>
              <a:rPr lang="en-US" altLang="ru-RU" sz="1280">
                <a:latin typeface="Helvetica Neue LT Std 65 Medium" charset="0"/>
              </a:rPr>
              <a:t>  </a:t>
            </a:r>
            <a:r>
              <a:rPr lang="ru-RU" altLang="ru-RU" sz="1280">
                <a:latin typeface="Helvetica Neue LT Std 65 Medium" charset="0"/>
              </a:rPr>
              <a:t>Д</a:t>
            </a:r>
            <a:r>
              <a:rPr lang="en-US" altLang="ru-RU" sz="1280">
                <a:latin typeface="Helvetica Neue LT Std 65 Medium" charset="0"/>
              </a:rPr>
              <a:t>28 </a:t>
            </a:r>
            <a:r>
              <a:rPr lang="ru-RU" altLang="ru-RU" sz="1280">
                <a:latin typeface="Helvetica Neue LT Std 65 Medium" charset="0"/>
              </a:rPr>
              <a:t>против</a:t>
            </a:r>
            <a:r>
              <a:rPr lang="en-US" altLang="ru-RU" sz="1280">
                <a:latin typeface="Helvetica Neue LT Std 65 Medium" charset="0"/>
              </a:rPr>
              <a:t> </a:t>
            </a:r>
            <a:r>
              <a:rPr lang="ru-RU" altLang="ru-RU" sz="1280">
                <a:latin typeface="Helvetica Neue LT Std 65 Medium" charset="0"/>
              </a:rPr>
              <a:t>Д</a:t>
            </a:r>
            <a:r>
              <a:rPr lang="en-US" altLang="ru-RU" sz="1280">
                <a:latin typeface="Helvetica Neue LT Std 65 Medium" charset="0"/>
              </a:rPr>
              <a:t>0 (%)</a:t>
            </a:r>
          </a:p>
        </p:txBody>
      </p:sp>
      <p:sp>
        <p:nvSpPr>
          <p:cNvPr id="21518" name="Rounded Rectangle 1"/>
          <p:cNvSpPr>
            <a:spLocks noChangeArrowheads="1"/>
          </p:cNvSpPr>
          <p:nvPr/>
        </p:nvSpPr>
        <p:spPr bwMode="auto">
          <a:xfrm>
            <a:off x="5754370" y="2501053"/>
            <a:ext cx="1114213" cy="3143674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 eaLnBrk="1" hangingPunct="1"/>
            <a:endParaRPr lang="ru-RU" altLang="ru-RU" sz="2240">
              <a:latin typeface="Gill Sans" charset="0"/>
              <a:sym typeface="Gill Sans" charset="0"/>
            </a:endParaRPr>
          </a:p>
        </p:txBody>
      </p:sp>
      <p:pic>
        <p:nvPicPr>
          <p:cNvPr id="21519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097" y="2184400"/>
            <a:ext cx="1247987" cy="127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67076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" y="0"/>
            <a:ext cx="13003954" cy="975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531" name="Straight Connector 5"/>
          <p:cNvCxnSpPr>
            <a:cxnSpLocks noChangeShapeType="1"/>
          </p:cNvCxnSpPr>
          <p:nvPr/>
        </p:nvCxnSpPr>
        <p:spPr bwMode="auto">
          <a:xfrm>
            <a:off x="424" y="1728047"/>
            <a:ext cx="10331027" cy="0"/>
          </a:xfrm>
          <a:prstGeom prst="line">
            <a:avLst/>
          </a:prstGeom>
          <a:noFill/>
          <a:ln w="25400">
            <a:solidFill>
              <a:srgbClr val="1EB3E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53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57" y="651933"/>
            <a:ext cx="1497754" cy="80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20"/>
          <p:cNvSpPr txBox="1">
            <a:spLocks noChangeArrowheads="1"/>
          </p:cNvSpPr>
          <p:nvPr/>
        </p:nvSpPr>
        <p:spPr bwMode="auto">
          <a:xfrm>
            <a:off x="597324" y="7252547"/>
            <a:ext cx="11589173" cy="222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920">
                <a:latin typeface="Helvetica Neue LT Std 65 Medium" charset="0"/>
              </a:rPr>
              <a:t>Оценка эластичности</a:t>
            </a:r>
            <a:endParaRPr lang="en-US" altLang="ru-RU" sz="1920">
              <a:latin typeface="Helvetica Neue LT Std 65 Medium" charset="0"/>
            </a:endParaRPr>
          </a:p>
          <a:p>
            <a:r>
              <a:rPr lang="ru-RU" altLang="ru-RU" sz="1707">
                <a:latin typeface="Helvetica Neue LT Std 65 Medium" charset="0"/>
              </a:rPr>
              <a:t>После отключения давления воздуха</a:t>
            </a:r>
            <a:r>
              <a:rPr lang="en-US" altLang="ru-RU" sz="1707">
                <a:latin typeface="Helvetica Neue LT Std 65 Medium" charset="0"/>
              </a:rPr>
              <a:t> </a:t>
            </a:r>
            <a:r>
              <a:rPr lang="ru-RU" altLang="ru-RU" sz="1707">
                <a:latin typeface="Helvetica Neue LT Std 65 Medium" charset="0"/>
              </a:rPr>
              <a:t>кожа старается вернутся в изначальное положение. </a:t>
            </a:r>
            <a:r>
              <a:rPr lang="ru-RU" altLang="ru-RU" sz="1707">
                <a:latin typeface="Helvetica Neue LT Std 35 Thin" charset="0"/>
              </a:rPr>
              <a:t>Остаточный объём</a:t>
            </a:r>
            <a:r>
              <a:rPr lang="en-US" altLang="ru-RU" sz="1707">
                <a:latin typeface="Helvetica Neue LT Std 35 Thin" charset="0"/>
              </a:rPr>
              <a:t>, </a:t>
            </a:r>
            <a:r>
              <a:rPr lang="ru-RU" altLang="ru-RU" sz="1707">
                <a:latin typeface="Helvetica Neue LT Std 35 Thin" charset="0"/>
              </a:rPr>
              <a:t>остаточные изменения в объёме и площади называются</a:t>
            </a:r>
            <a:r>
              <a:rPr lang="en-US" altLang="ru-RU" sz="1707">
                <a:latin typeface="Helvetica Neue LT Std 35 Thin" charset="0"/>
              </a:rPr>
              <a:t> </a:t>
            </a:r>
            <a:r>
              <a:rPr lang="ru-RU" altLang="ru-RU" sz="1707">
                <a:latin typeface="Helvetica Neue LT Std 35 Thin" charset="0"/>
              </a:rPr>
              <a:t>остаточным объёмом и пропорциональны эластичности кожи.</a:t>
            </a:r>
            <a:endParaRPr lang="en-US" altLang="ru-RU" sz="1707">
              <a:latin typeface="Helvetica Neue LT Std 35 Thin" charset="0"/>
            </a:endParaRPr>
          </a:p>
          <a:p>
            <a:endParaRPr lang="en-US" altLang="ru-RU" sz="1707">
              <a:latin typeface="Helvetica Neue LT Std 65 Medium" charset="0"/>
            </a:endParaRPr>
          </a:p>
          <a:p>
            <a:r>
              <a:rPr lang="ru-RU" altLang="ru-RU" sz="1707">
                <a:latin typeface="Helvetica Neue LT Std 35 Thin" charset="0"/>
              </a:rPr>
              <a:t>Как видно</a:t>
            </a:r>
            <a:r>
              <a:rPr lang="en-US" altLang="ru-RU" sz="1707">
                <a:latin typeface="Helvetica Neue LT Std 35 Thin" charset="0"/>
              </a:rPr>
              <a:t>, </a:t>
            </a:r>
            <a:r>
              <a:rPr lang="ru-RU" altLang="ru-RU" sz="1707">
                <a:latin typeface="Helvetica Neue LT Std 35 Thin" charset="0"/>
              </a:rPr>
              <a:t>о</a:t>
            </a:r>
            <a:r>
              <a:rPr lang="ru-RU" altLang="ru-RU" sz="1707">
                <a:latin typeface="Helvetica Neue LT Std 65 Medium" charset="0"/>
              </a:rPr>
              <a:t>статочный объём и остаточная площадь</a:t>
            </a:r>
            <a:r>
              <a:rPr lang="en-US" altLang="ru-RU" sz="1707">
                <a:latin typeface="Helvetica Neue LT Std 65 Medium" charset="0"/>
              </a:rPr>
              <a:t> </a:t>
            </a:r>
            <a:r>
              <a:rPr lang="ru-RU" altLang="ru-RU" sz="1707">
                <a:latin typeface="Helvetica Neue LT Std 65 Medium" charset="0"/>
              </a:rPr>
              <a:t>уменьшились между началом и 28-м днём</a:t>
            </a:r>
            <a:r>
              <a:rPr lang="en-US" altLang="ru-RU" sz="1707">
                <a:latin typeface="Helvetica Neue LT Std 65 Medium" charset="0"/>
              </a:rPr>
              <a:t>. </a:t>
            </a:r>
            <a:r>
              <a:rPr lang="ru-RU" altLang="ru-RU" sz="1707">
                <a:latin typeface="Helvetica Neue LT Std 65 Medium" charset="0"/>
              </a:rPr>
              <a:t>Кожа стала более устойчива к прикладываемой силе, и следовательно стала более эластичной и упругой через 28 дней в сравнении с плацебо</a:t>
            </a:r>
            <a:r>
              <a:rPr lang="en-US" altLang="ru-RU" sz="1707">
                <a:latin typeface="Helvetica Neue LT Std 35 Thin" charset="0"/>
              </a:rPr>
              <a:t>.</a:t>
            </a:r>
          </a:p>
        </p:txBody>
      </p:sp>
      <p:sp>
        <p:nvSpPr>
          <p:cNvPr id="22534" name="TextBox 19"/>
          <p:cNvSpPr txBox="1">
            <a:spLocks noChangeArrowheads="1"/>
          </p:cNvSpPr>
          <p:nvPr/>
        </p:nvSpPr>
        <p:spPr bwMode="auto">
          <a:xfrm>
            <a:off x="7692390" y="6779260"/>
            <a:ext cx="1076113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/>
            <a:r>
              <a:rPr lang="ru-RU" altLang="ru-RU" sz="1280">
                <a:latin typeface="Helvetica Neue LT Std 35 Thin" charset="0"/>
              </a:rPr>
              <a:t>Остаточный объём</a:t>
            </a:r>
            <a:endParaRPr lang="en-US" altLang="ru-RU" sz="1280">
              <a:latin typeface="Helvetica Neue LT Std 35 Thin" charset="0"/>
            </a:endParaRPr>
          </a:p>
        </p:txBody>
      </p:sp>
      <p:sp>
        <p:nvSpPr>
          <p:cNvPr id="22535" name="TextBox 22"/>
          <p:cNvSpPr txBox="1">
            <a:spLocks noChangeArrowheads="1"/>
          </p:cNvSpPr>
          <p:nvPr/>
        </p:nvSpPr>
        <p:spPr bwMode="auto">
          <a:xfrm>
            <a:off x="9633797" y="6758940"/>
            <a:ext cx="1250527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/>
            <a:r>
              <a:rPr lang="ru-RU" altLang="ru-RU" sz="1280">
                <a:latin typeface="Helvetica Neue LT Std 35 Thin" charset="0"/>
              </a:rPr>
              <a:t>Остаточная площадь</a:t>
            </a:r>
            <a:endParaRPr lang="en-US" altLang="ru-RU" sz="1280">
              <a:latin typeface="Helvetica Neue LT Std 35 Thin" charset="0"/>
            </a:endParaRPr>
          </a:p>
        </p:txBody>
      </p:sp>
      <p:sp>
        <p:nvSpPr>
          <p:cNvPr id="22536" name="TextBox 1"/>
          <p:cNvSpPr txBox="1">
            <a:spLocks noChangeArrowheads="1"/>
          </p:cNvSpPr>
          <p:nvPr/>
        </p:nvSpPr>
        <p:spPr bwMode="auto">
          <a:xfrm>
            <a:off x="7381664" y="2260600"/>
            <a:ext cx="1695027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920">
                <a:solidFill>
                  <a:srgbClr val="FF0000"/>
                </a:solidFill>
                <a:latin typeface="Helvetica Neue LT Std 65 Medium" charset="0"/>
              </a:rPr>
              <a:t>Эластичность</a:t>
            </a:r>
            <a:endParaRPr lang="en-US" altLang="ru-RU" sz="1920">
              <a:solidFill>
                <a:srgbClr val="FF0000"/>
              </a:solidFill>
              <a:latin typeface="Helvetica Neue LT Std 65 Medium" charset="0"/>
            </a:endParaRPr>
          </a:p>
        </p:txBody>
      </p:sp>
      <p:sp>
        <p:nvSpPr>
          <p:cNvPr id="22537" name="TextBox 24"/>
          <p:cNvSpPr txBox="1">
            <a:spLocks noChangeArrowheads="1"/>
          </p:cNvSpPr>
          <p:nvPr/>
        </p:nvSpPr>
        <p:spPr bwMode="auto">
          <a:xfrm rot="16200000">
            <a:off x="5779956" y="4696585"/>
            <a:ext cx="2040943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/>
            <a:r>
              <a:rPr lang="ru-RU" altLang="ru-RU" sz="1280">
                <a:latin typeface="Helvetica Neue LT Std 65 Medium" charset="0"/>
              </a:rPr>
              <a:t>Сравнение</a:t>
            </a:r>
            <a:r>
              <a:rPr lang="en-US" altLang="ru-RU" sz="1280">
                <a:latin typeface="Helvetica Neue LT Std 65 Medium" charset="0"/>
              </a:rPr>
              <a:t> </a:t>
            </a:r>
            <a:r>
              <a:rPr lang="ru-RU" altLang="ru-RU" sz="1280">
                <a:latin typeface="Helvetica Neue LT Std 65 Medium" charset="0"/>
              </a:rPr>
              <a:t>Д</a:t>
            </a:r>
            <a:r>
              <a:rPr lang="en-US" altLang="ru-RU" sz="1280">
                <a:latin typeface="Helvetica Neue LT Std 65 Medium" charset="0"/>
              </a:rPr>
              <a:t>28 </a:t>
            </a:r>
            <a:r>
              <a:rPr lang="ru-RU" altLang="ru-RU" sz="1280">
                <a:latin typeface="Helvetica Neue LT Std 65 Medium" charset="0"/>
              </a:rPr>
              <a:t>с</a:t>
            </a:r>
            <a:r>
              <a:rPr lang="en-US" altLang="ru-RU" sz="1280">
                <a:latin typeface="Helvetica Neue LT Std 65 Medium" charset="0"/>
              </a:rPr>
              <a:t> </a:t>
            </a:r>
            <a:r>
              <a:rPr lang="ru-RU" altLang="ru-RU" sz="1280">
                <a:latin typeface="Helvetica Neue LT Std 65 Medium" charset="0"/>
              </a:rPr>
              <a:t>Д</a:t>
            </a:r>
            <a:r>
              <a:rPr lang="en-US" altLang="ru-RU" sz="1280">
                <a:latin typeface="Helvetica Neue LT Std 65 Medium" charset="0"/>
              </a:rPr>
              <a:t>0 (%)</a:t>
            </a:r>
          </a:p>
        </p:txBody>
      </p:sp>
      <p:sp>
        <p:nvSpPr>
          <p:cNvPr id="22538" name="Rounded Rectangle 10"/>
          <p:cNvSpPr>
            <a:spLocks noChangeArrowheads="1"/>
          </p:cNvSpPr>
          <p:nvPr/>
        </p:nvSpPr>
        <p:spPr bwMode="auto">
          <a:xfrm>
            <a:off x="7539144" y="2739813"/>
            <a:ext cx="1380067" cy="4479714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 eaLnBrk="1" hangingPunct="1"/>
            <a:endParaRPr lang="ru-RU" altLang="ru-RU" sz="2240">
              <a:latin typeface="Gill Sans" charset="0"/>
              <a:sym typeface="Gill Sans" charset="0"/>
            </a:endParaRPr>
          </a:p>
        </p:txBody>
      </p:sp>
      <p:sp>
        <p:nvSpPr>
          <p:cNvPr id="22539" name="Rectangle 1"/>
          <p:cNvSpPr>
            <a:spLocks noChangeArrowheads="1"/>
          </p:cNvSpPr>
          <p:nvPr/>
        </p:nvSpPr>
        <p:spPr bwMode="auto">
          <a:xfrm>
            <a:off x="9997017" y="2457027"/>
            <a:ext cx="148166" cy="148167"/>
          </a:xfrm>
          <a:prstGeom prst="rect">
            <a:avLst/>
          </a:prstGeom>
          <a:solidFill>
            <a:srgbClr val="1EB3E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 eaLnBrk="1" hangingPunct="1"/>
            <a:endParaRPr lang="ru-RU" altLang="ru-RU" sz="2240">
              <a:latin typeface="Gill Sans" charset="0"/>
              <a:sym typeface="Gill Sans" charset="0"/>
            </a:endParaRP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9997017" y="2732194"/>
            <a:ext cx="148166" cy="14732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 eaLnBrk="1" hangingPunct="1"/>
            <a:endParaRPr lang="ru-RU" altLang="ru-RU" sz="2240">
              <a:latin typeface="Gill Sans" charset="0"/>
              <a:sym typeface="Gill Sans" charset="0"/>
            </a:endParaRPr>
          </a:p>
        </p:txBody>
      </p:sp>
      <p:sp>
        <p:nvSpPr>
          <p:cNvPr id="22541" name="TextBox 19"/>
          <p:cNvSpPr txBox="1">
            <a:spLocks noChangeArrowheads="1"/>
          </p:cNvSpPr>
          <p:nvPr/>
        </p:nvSpPr>
        <p:spPr bwMode="auto">
          <a:xfrm>
            <a:off x="10133830" y="2418927"/>
            <a:ext cx="1500988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/>
            <a:r>
              <a:rPr lang="en-US" altLang="ru-RU" sz="1280">
                <a:latin typeface="Helvetica Neue LT Std 35 Thin" charset="0"/>
              </a:rPr>
              <a:t>MVP Sapphire Lift</a:t>
            </a:r>
          </a:p>
        </p:txBody>
      </p:sp>
      <p:sp>
        <p:nvSpPr>
          <p:cNvPr id="22542" name="TextBox 19"/>
          <p:cNvSpPr txBox="1">
            <a:spLocks noChangeArrowheads="1"/>
          </p:cNvSpPr>
          <p:nvPr/>
        </p:nvSpPr>
        <p:spPr bwMode="auto">
          <a:xfrm>
            <a:off x="10163985" y="2710180"/>
            <a:ext cx="859018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/>
            <a:r>
              <a:rPr lang="ru-RU" altLang="ru-RU" sz="1280">
                <a:latin typeface="Helvetica Neue LT Std 35 Thin" charset="0"/>
              </a:rPr>
              <a:t>Плацебо</a:t>
            </a:r>
            <a:endParaRPr lang="en-US" altLang="ru-RU" sz="1280">
              <a:latin typeface="Helvetica Neue LT Std 35 Thin" charset="0"/>
            </a:endParaRPr>
          </a:p>
        </p:txBody>
      </p:sp>
      <p:sp>
        <p:nvSpPr>
          <p:cNvPr id="22543" name="Rectangle 1"/>
          <p:cNvSpPr>
            <a:spLocks noChangeArrowheads="1"/>
          </p:cNvSpPr>
          <p:nvPr/>
        </p:nvSpPr>
        <p:spPr bwMode="auto">
          <a:xfrm>
            <a:off x="5256530" y="5261187"/>
            <a:ext cx="1061720" cy="20828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 eaLnBrk="1" hangingPunct="1"/>
            <a:endParaRPr lang="ru-RU" altLang="ru-RU" sz="2240">
              <a:latin typeface="Gill Sans" charset="0"/>
              <a:sym typeface="Gill Sans" charset="0"/>
            </a:endParaRPr>
          </a:p>
        </p:txBody>
      </p:sp>
      <p:sp>
        <p:nvSpPr>
          <p:cNvPr id="22544" name="TextBox 19"/>
          <p:cNvSpPr txBox="1">
            <a:spLocks noChangeArrowheads="1"/>
          </p:cNvSpPr>
          <p:nvPr/>
        </p:nvSpPr>
        <p:spPr bwMode="auto">
          <a:xfrm>
            <a:off x="5283624" y="5181600"/>
            <a:ext cx="966893" cy="58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067">
                <a:latin typeface="Helvetica Neue LT Std 65 Medium" charset="0"/>
              </a:rPr>
              <a:t>Остаточный объём</a:t>
            </a:r>
            <a:endParaRPr lang="en-US" altLang="ru-RU" sz="1067">
              <a:latin typeface="Helvetica Neue LT Std 65 Medium" charset="0"/>
            </a:endParaRPr>
          </a:p>
          <a:p>
            <a:endParaRPr lang="en-US" altLang="ru-RU" sz="1067">
              <a:latin typeface="Helvetica Neue LT Std 65 Medium" charset="0"/>
            </a:endParaRPr>
          </a:p>
        </p:txBody>
      </p:sp>
      <p:pic>
        <p:nvPicPr>
          <p:cNvPr id="22545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104" y="2101427"/>
            <a:ext cx="1247987" cy="127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6" name="TextBox 2"/>
          <p:cNvSpPr txBox="1">
            <a:spLocks noChangeArrowheads="1"/>
          </p:cNvSpPr>
          <p:nvPr/>
        </p:nvSpPr>
        <p:spPr bwMode="auto">
          <a:xfrm>
            <a:off x="2643717" y="652780"/>
            <a:ext cx="8179647" cy="88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2133">
                <a:solidFill>
                  <a:schemeClr val="tx1"/>
                </a:solidFill>
                <a:latin typeface="Helvetica Neue LT Std 65 Medium" charset="0"/>
              </a:rPr>
              <a:t>Исследование </a:t>
            </a:r>
            <a:r>
              <a:rPr lang="en-US" altLang="ru-RU" sz="2133" i="1">
                <a:solidFill>
                  <a:schemeClr val="tx1"/>
                </a:solidFill>
                <a:latin typeface="Helvetica Neue LT Std 65 Medium" charset="0"/>
              </a:rPr>
              <a:t>i</a:t>
            </a:r>
            <a:r>
              <a:rPr lang="es-ES" altLang="ru-RU" sz="2133" i="1">
                <a:solidFill>
                  <a:schemeClr val="tx1"/>
                </a:solidFill>
                <a:latin typeface="Helvetica Neue LT Std 65 Medium" charset="0"/>
              </a:rPr>
              <a:t>n vivo</a:t>
            </a:r>
            <a:r>
              <a:rPr lang="es-ES" altLang="ru-RU" sz="2133">
                <a:solidFill>
                  <a:schemeClr val="tx1"/>
                </a:solidFill>
                <a:latin typeface="Helvetica Neue LT Std 65 Medium" charset="0"/>
              </a:rPr>
              <a:t>: </a:t>
            </a:r>
          </a:p>
          <a:p>
            <a:r>
              <a:rPr lang="ru-RU" altLang="ru-RU" sz="1493">
                <a:solidFill>
                  <a:schemeClr val="tx1"/>
                </a:solidFill>
                <a:latin typeface="Helvetica Neue LT Std 65 Medium" charset="0"/>
              </a:rPr>
              <a:t>Клиническое</a:t>
            </a:r>
            <a:r>
              <a:rPr lang="es-ES" altLang="ru-RU" sz="1493">
                <a:solidFill>
                  <a:schemeClr val="tx1"/>
                </a:solidFill>
                <a:latin typeface="Helvetica Neue LT Std 65 Medium" charset="0"/>
              </a:rPr>
              <a:t> </a:t>
            </a:r>
            <a:r>
              <a:rPr lang="ru-RU" altLang="ru-RU" sz="1493">
                <a:solidFill>
                  <a:schemeClr val="tx1"/>
                </a:solidFill>
                <a:latin typeface="Helvetica Neue LT Std 65 Medium" charset="0"/>
              </a:rPr>
              <a:t>двойное слепое</a:t>
            </a:r>
            <a:r>
              <a:rPr lang="es-ES" altLang="ru-RU" sz="1493">
                <a:solidFill>
                  <a:schemeClr val="tx1"/>
                </a:solidFill>
                <a:latin typeface="Helvetica Neue LT Std 65 Medium" charset="0"/>
              </a:rPr>
              <a:t>, </a:t>
            </a:r>
            <a:r>
              <a:rPr lang="ru-RU" altLang="ru-RU" sz="1493">
                <a:solidFill>
                  <a:schemeClr val="tx1"/>
                </a:solidFill>
                <a:latin typeface="Helvetica Neue LT Std 65 Medium" charset="0"/>
              </a:rPr>
              <a:t>плацебо контролируемое исследование эффективности крема с </a:t>
            </a:r>
            <a:r>
              <a:rPr lang="es-ES" altLang="ru-RU" sz="1493">
                <a:solidFill>
                  <a:schemeClr val="tx1"/>
                </a:solidFill>
                <a:latin typeface="Helvetica Neue LT Std 65 Medium" charset="0"/>
              </a:rPr>
              <a:t>MVP Sapphire </a:t>
            </a:r>
            <a:r>
              <a:rPr lang="ru-RU" altLang="ru-RU" sz="1493">
                <a:solidFill>
                  <a:schemeClr val="tx1"/>
                </a:solidFill>
                <a:latin typeface="Helvetica Neue LT Std 65 Medium" charset="0"/>
              </a:rPr>
              <a:t>по улучшению упругости и эластичности кожи лица</a:t>
            </a:r>
            <a:r>
              <a:rPr lang="es-ES" altLang="ru-RU" sz="1493">
                <a:solidFill>
                  <a:schemeClr val="tx1"/>
                </a:solidFill>
                <a:latin typeface="Helvetica Neue LT Std 65 Medium" charset="0"/>
              </a:rPr>
              <a:t>.</a:t>
            </a:r>
            <a:endParaRPr lang="en-US" altLang="ru-RU" sz="1493" baseline="-25000">
              <a:solidFill>
                <a:schemeClr val="tx1"/>
              </a:solidFill>
              <a:latin typeface="Helvetica Neue LT Std 65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76137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>
            <a:off x="9598744" y="1636440"/>
            <a:ext cx="3406056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468468" y="1946272"/>
            <a:ext cx="7895026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lnSpc>
                <a:spcPts val="2460"/>
              </a:lnSpc>
            </a:pPr>
            <a:r>
              <a:rPr lang="ru-RU" sz="2800" b="1" dirty="0">
                <a:solidFill>
                  <a:schemeClr val="tx1"/>
                </a:solidFill>
                <a:latin typeface="DaxOT ExtraBold" charset="0"/>
                <a:ea typeface="DaxOT ExtraBold" charset="0"/>
                <a:cs typeface="DaxOT ExtraBold" charset="0"/>
              </a:rPr>
              <a:t>Диверсифицированное действие</a:t>
            </a:r>
            <a:r>
              <a:rPr lang="en-US" sz="2800" b="1" dirty="0">
                <a:solidFill>
                  <a:schemeClr val="tx1"/>
                </a:solidFill>
                <a:latin typeface="DaxOT ExtraBold" charset="0"/>
                <a:ea typeface="DaxOT ExtraBold" charset="0"/>
                <a:cs typeface="DaxOT ExtraBold" charset="0"/>
              </a:rPr>
              <a:t>:  </a:t>
            </a:r>
          </a:p>
          <a:p>
            <a:pPr algn="r" eaLnBrk="1" hangingPunct="1">
              <a:lnSpc>
                <a:spcPts val="2460"/>
              </a:lnSpc>
            </a:pPr>
            <a:r>
              <a:rPr lang="ru-RU" sz="2800" b="1" dirty="0">
                <a:solidFill>
                  <a:schemeClr val="tx1"/>
                </a:solidFill>
                <a:latin typeface="DaxOT ExtraBold" charset="0"/>
                <a:ea typeface="DaxOT ExtraBold" charset="0"/>
                <a:cs typeface="DaxOT ExtraBold" charset="0"/>
              </a:rPr>
              <a:t>множественные подходы</a:t>
            </a:r>
            <a:endParaRPr lang="en-US" sz="2800" b="1" dirty="0">
              <a:solidFill>
                <a:schemeClr val="tx1"/>
              </a:solidFill>
              <a:latin typeface="DaxOT ExtraBold" charset="0"/>
              <a:ea typeface="DaxOT ExtraBold" charset="0"/>
              <a:cs typeface="DaxOT ExtraBold" charset="0"/>
            </a:endParaRPr>
          </a:p>
          <a:p>
            <a:pPr algn="r" eaLnBrk="1" hangingPunct="1">
              <a:lnSpc>
                <a:spcPts val="2460"/>
              </a:lnSpc>
            </a:pPr>
            <a:endParaRPr lang="en-US" sz="2800" b="1" dirty="0">
              <a:solidFill>
                <a:schemeClr val="tx1"/>
              </a:solidFill>
              <a:latin typeface="DaxOT ExtraBold" charset="0"/>
              <a:ea typeface="DaxOT ExtraBold" charset="0"/>
              <a:cs typeface="DaxOT ExtraBold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736" y="3796680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dirty="0">
                <a:latin typeface="DaxOT Medium" charset="0"/>
                <a:ea typeface="DaxOT Medium" charset="0"/>
                <a:cs typeface="DaxOT Medium" charset="0"/>
              </a:rPr>
              <a:t>Загрязнение воздуха</a:t>
            </a:r>
            <a:endParaRPr lang="en-US" sz="18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77530" y="4905720"/>
            <a:ext cx="1225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>
                <a:latin typeface="DaxOT Medium" charset="0"/>
                <a:ea typeface="DaxOT Medium" charset="0"/>
                <a:cs typeface="DaxOT Medium" charset="0"/>
              </a:rPr>
              <a:t>Воздействие на кожу</a:t>
            </a:r>
            <a:endParaRPr lang="en-US" sz="12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501556" y="1102767"/>
            <a:ext cx="5905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Anti-pollution ferment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8416" y="5524872"/>
            <a:ext cx="1054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1800" dirty="0">
                <a:latin typeface="DaxOT Medium" charset="0"/>
                <a:ea typeface="DaxOT Medium" charset="0"/>
                <a:cs typeface="DaxOT Medium" charset="0"/>
              </a:rPr>
              <a:t>Газы</a:t>
            </a:r>
            <a:r>
              <a:rPr lang="en-US" sz="1800" dirty="0">
                <a:latin typeface="DaxOT Medium" charset="0"/>
                <a:ea typeface="DaxOT Medium" charset="0"/>
                <a:cs typeface="DaxOT Medium" charset="0"/>
              </a:rPr>
              <a:t> (O</a:t>
            </a:r>
            <a:r>
              <a:rPr lang="en-US" sz="1800" baseline="-25000" dirty="0">
                <a:latin typeface="DaxOT Medium" charset="0"/>
                <a:ea typeface="DaxOT Medium" charset="0"/>
                <a:cs typeface="DaxOT Medium" charset="0"/>
              </a:rPr>
              <a:t>3</a:t>
            </a:r>
            <a:r>
              <a:rPr lang="en-US" sz="1800" dirty="0">
                <a:latin typeface="DaxOT Medium" charset="0"/>
                <a:ea typeface="DaxOT Medium" charset="0"/>
                <a:cs typeface="DaxOT Medium" charset="0"/>
              </a:rPr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7744" y="6235660"/>
            <a:ext cx="129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1800" dirty="0">
                <a:latin typeface="DaxOT Medium" charset="0"/>
                <a:ea typeface="DaxOT Medium" charset="0"/>
                <a:cs typeface="DaxOT Medium" charset="0"/>
              </a:rPr>
              <a:t>Пыль </a:t>
            </a:r>
            <a:r>
              <a:rPr lang="en-US" sz="1800" dirty="0">
                <a:latin typeface="DaxOT Medium" charset="0"/>
                <a:ea typeface="DaxOT Medium" charset="0"/>
                <a:cs typeface="DaxOT Medium" charset="0"/>
              </a:rPr>
              <a:t>(</a:t>
            </a:r>
            <a:r>
              <a:rPr lang="ru-RU" sz="1800" dirty="0">
                <a:latin typeface="DaxOT Medium" charset="0"/>
                <a:ea typeface="DaxOT Medium" charset="0"/>
                <a:cs typeface="DaxOT Medium" charset="0"/>
              </a:rPr>
              <a:t>ПАУ</a:t>
            </a:r>
            <a:r>
              <a:rPr lang="en-US" sz="1800" dirty="0">
                <a:latin typeface="DaxOT Medium" charset="0"/>
                <a:ea typeface="DaxOT Medium" charset="0"/>
                <a:cs typeface="DaxOT Medium" charset="0"/>
              </a:rPr>
              <a:t>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69753" y="4734525"/>
            <a:ext cx="1258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dirty="0">
                <a:latin typeface="DaxOT Medium" charset="0"/>
                <a:ea typeface="DaxOT Medium" charset="0"/>
                <a:cs typeface="DaxOT Medium" charset="0"/>
              </a:rPr>
              <a:t>Тяжелые металлы</a:t>
            </a:r>
            <a:endParaRPr lang="en-US" sz="18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8416" y="6850339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1800" dirty="0">
                <a:latin typeface="DaxOT Medium" charset="0"/>
                <a:ea typeface="DaxOT Medium" charset="0"/>
                <a:cs typeface="DaxOT Medium" charset="0"/>
              </a:rPr>
              <a:t>Частицы</a:t>
            </a:r>
            <a:endParaRPr lang="en-US" sz="18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8291" y="6584997"/>
            <a:ext cx="28536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1000" dirty="0">
                <a:latin typeface="DaxOT Light" charset="0"/>
                <a:ea typeface="DaxOT Light" charset="0"/>
                <a:cs typeface="DaxOT Light" charset="0"/>
              </a:rPr>
              <a:t>Полициклические ароматические углеводороды</a:t>
            </a:r>
            <a:endParaRPr lang="en-US" sz="10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44953" y="4657750"/>
            <a:ext cx="13549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Раздражение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  <a:p>
            <a:pPr algn="l"/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Воспаление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  <a:p>
            <a:pPr algn="l"/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Аллергии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16522" y="5557971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Окисление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26737" y="6087239"/>
            <a:ext cx="1354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Раздражение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  <a:p>
            <a:pPr algn="l"/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Воспаление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16522" y="6854115"/>
            <a:ext cx="1913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Образование РФК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  <a:p>
            <a:pPr algn="l"/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Образование ММП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  <a:p>
            <a:pPr algn="l"/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Разрушение белков ВКМ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93425" y="4660776"/>
            <a:ext cx="2605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Уменьшает количество тяжелых металлов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964994" y="5484118"/>
            <a:ext cx="220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Выводит свободные радикалы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965423" y="6280666"/>
            <a:ext cx="20050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Снижает воспаление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  <a:p>
            <a:pPr algn="l"/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  <a:p>
            <a:pPr algn="l"/>
            <a:endParaRPr lang="ru-RU" sz="1600" dirty="0">
              <a:latin typeface="DaxOT Light" charset="0"/>
              <a:ea typeface="DaxOT Light" charset="0"/>
              <a:cs typeface="DaxOT Light" charset="0"/>
            </a:endParaRPr>
          </a:p>
          <a:p>
            <a:pPr algn="l"/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Синтез коллагена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216320" y="5452864"/>
            <a:ext cx="1999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1800" dirty="0">
                <a:latin typeface="DaxOT Medium" charset="0"/>
                <a:ea typeface="DaxOT Medium" charset="0"/>
                <a:cs typeface="DaxOT Medium" charset="0"/>
              </a:rPr>
              <a:t>Экстракт </a:t>
            </a:r>
          </a:p>
          <a:p>
            <a:pPr algn="l"/>
            <a:r>
              <a:rPr lang="en-US" sz="1800" i="1" dirty="0" err="1">
                <a:latin typeface="DaxOT Medium" charset="0"/>
                <a:ea typeface="DaxOT Medium" charset="0"/>
                <a:cs typeface="DaxOT Medium" charset="0"/>
              </a:rPr>
              <a:t>Lapsana</a:t>
            </a:r>
            <a:r>
              <a:rPr lang="en-US" sz="1800" i="1" dirty="0">
                <a:latin typeface="DaxOT Medium" charset="0"/>
                <a:ea typeface="DaxOT Medium" charset="0"/>
                <a:cs typeface="DaxOT Medium" charset="0"/>
              </a:rPr>
              <a:t> </a:t>
            </a:r>
            <a:r>
              <a:rPr lang="en-US" sz="1800" i="1" dirty="0" err="1">
                <a:latin typeface="DaxOT Medium" charset="0"/>
                <a:ea typeface="DaxOT Medium" charset="0"/>
                <a:cs typeface="DaxOT Medium" charset="0"/>
              </a:rPr>
              <a:t>Communis</a:t>
            </a:r>
            <a:endParaRPr lang="en-US" sz="1800" i="1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227121" y="6172944"/>
            <a:ext cx="1787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1800" dirty="0">
                <a:latin typeface="DaxOT Medium" charset="0"/>
                <a:ea typeface="DaxOT Medium" charset="0"/>
                <a:cs typeface="DaxOT Medium" charset="0"/>
              </a:rPr>
              <a:t>Экстракт </a:t>
            </a:r>
          </a:p>
          <a:p>
            <a:pPr algn="l"/>
            <a:r>
              <a:rPr lang="en-US" sz="1800" i="1" dirty="0">
                <a:latin typeface="DaxOT Medium" charset="0"/>
                <a:ea typeface="DaxOT Medium" charset="0"/>
                <a:cs typeface="DaxOT Medium" charset="0"/>
              </a:rPr>
              <a:t>Bacopa </a:t>
            </a:r>
            <a:r>
              <a:rPr lang="en-US" sz="1800" i="1" dirty="0" err="1">
                <a:latin typeface="DaxOT Medium" charset="0"/>
                <a:ea typeface="DaxOT Medium" charset="0"/>
                <a:cs typeface="DaxOT Medium" charset="0"/>
              </a:rPr>
              <a:t>Monnieri</a:t>
            </a:r>
            <a:endParaRPr lang="en-US" sz="1800" i="1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174808" y="4804792"/>
            <a:ext cx="1671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1800" dirty="0">
                <a:latin typeface="DaxOT Medium" charset="0"/>
                <a:ea typeface="DaxOT Medium" charset="0"/>
                <a:cs typeface="DaxOT Medium" charset="0"/>
              </a:rPr>
              <a:t>Экстракт </a:t>
            </a:r>
          </a:p>
          <a:p>
            <a:pPr algn="l"/>
            <a:r>
              <a:rPr lang="en-US" sz="1800" i="1" dirty="0">
                <a:latin typeface="DaxOT Medium" charset="0"/>
                <a:ea typeface="DaxOT Medium" charset="0"/>
                <a:cs typeface="DaxOT Medium" charset="0"/>
              </a:rPr>
              <a:t>Moringa </a:t>
            </a:r>
            <a:r>
              <a:rPr lang="en-US" sz="1800" i="1" dirty="0" err="1">
                <a:latin typeface="DaxOT Medium" charset="0"/>
                <a:ea typeface="DaxOT Medium" charset="0"/>
                <a:cs typeface="DaxOT Medium" charset="0"/>
              </a:rPr>
              <a:t>Olifera</a:t>
            </a:r>
            <a:endParaRPr lang="en-US" sz="1800" i="1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216321" y="6883732"/>
            <a:ext cx="2147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dirty="0">
                <a:latin typeface="DaxOT Medium" charset="0"/>
                <a:ea typeface="DaxOT Medium" charset="0"/>
                <a:cs typeface="DaxOT Medium" charset="0"/>
              </a:rPr>
              <a:t>Ферментированная </a:t>
            </a:r>
            <a:r>
              <a:rPr lang="en-US" sz="1800" dirty="0">
                <a:latin typeface="DaxOT Medium" charset="0"/>
                <a:ea typeface="DaxOT Medium" charset="0"/>
                <a:cs typeface="DaxOT Medium" charset="0"/>
              </a:rPr>
              <a:t>Pichia</a:t>
            </a:r>
            <a:endParaRPr lang="en-US" sz="1800" dirty="0">
              <a:latin typeface="DaxOT Light" charset="0"/>
              <a:ea typeface="DaxOT Light" charset="0"/>
              <a:cs typeface="DaxOT Light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214" y="4917424"/>
            <a:ext cx="514029" cy="48844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882" y="5642794"/>
            <a:ext cx="514029" cy="48844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200" y="6475286"/>
            <a:ext cx="514029" cy="48844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468" y="7073547"/>
            <a:ext cx="514029" cy="488444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945620" y="3799736"/>
            <a:ext cx="106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dirty="0">
                <a:latin typeface="DaxOT Medium" charset="0"/>
                <a:ea typeface="DaxOT Medium" charset="0"/>
                <a:cs typeface="DaxOT Medium" charset="0"/>
              </a:rPr>
              <a:t>Влияние на кожу</a:t>
            </a:r>
            <a:endParaRPr lang="en-US" sz="18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053765" y="3831663"/>
            <a:ext cx="1968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dirty="0">
                <a:latin typeface="DaxOT Medium" charset="0"/>
                <a:ea typeface="DaxOT Medium" charset="0"/>
                <a:cs typeface="DaxOT Medium" charset="0"/>
              </a:rPr>
              <a:t>Действие против загрязнения</a:t>
            </a:r>
            <a:endParaRPr lang="en-US" sz="18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174809" y="3839021"/>
            <a:ext cx="1657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dirty="0">
                <a:latin typeface="DaxOT Medium" charset="0"/>
                <a:ea typeface="DaxOT Medium" charset="0"/>
                <a:cs typeface="DaxOT Medium" charset="0"/>
              </a:rPr>
              <a:t>Активный ингредиент</a:t>
            </a:r>
            <a:endParaRPr lang="en-US" sz="18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cxnSp>
        <p:nvCxnSpPr>
          <p:cNvPr id="16385" name="Straight Arrow Connector 16384"/>
          <p:cNvCxnSpPr/>
          <p:nvPr/>
        </p:nvCxnSpPr>
        <p:spPr bwMode="auto">
          <a:xfrm flipH="1">
            <a:off x="4281214" y="4162186"/>
            <a:ext cx="2485771" cy="0"/>
          </a:xfrm>
          <a:prstGeom prst="straightConnector1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ysDash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8" name="TextBox 37"/>
          <p:cNvSpPr txBox="1"/>
          <p:nvPr/>
        </p:nvSpPr>
        <p:spPr>
          <a:xfrm>
            <a:off x="1173808" y="1474882"/>
            <a:ext cx="1656184" cy="276999"/>
          </a:xfrm>
          <a:prstGeom prst="rect">
            <a:avLst/>
          </a:prstGeom>
          <a:solidFill>
            <a:srgbClr val="BA9AC9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Прикладная </a:t>
            </a:r>
            <a:r>
              <a:rPr lang="ru-RU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Бионаука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747160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" y="-847"/>
            <a:ext cx="13003954" cy="975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2662343" y="1113367"/>
            <a:ext cx="8179647" cy="74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2133">
                <a:solidFill>
                  <a:schemeClr val="tx1"/>
                </a:solidFill>
                <a:latin typeface="Helvetica Neue LT Std 65 Medium" charset="0"/>
              </a:rPr>
              <a:t>Влияние </a:t>
            </a:r>
            <a:r>
              <a:rPr lang="es-ES" altLang="ru-RU" sz="2133">
                <a:solidFill>
                  <a:schemeClr val="tx1"/>
                </a:solidFill>
                <a:latin typeface="Helvetica Neue LT Std 65 Medium" charset="0"/>
              </a:rPr>
              <a:t>MVP Sapphire Lift </a:t>
            </a:r>
            <a:r>
              <a:rPr lang="ru-RU" altLang="ru-RU" sz="2133">
                <a:solidFill>
                  <a:schemeClr val="tx1"/>
                </a:solidFill>
                <a:latin typeface="Helvetica Neue LT Std 65 Medium" charset="0"/>
              </a:rPr>
              <a:t>на накопление коллагена в 3</a:t>
            </a:r>
            <a:r>
              <a:rPr lang="es-ES" altLang="ru-RU" sz="2133">
                <a:solidFill>
                  <a:schemeClr val="tx1"/>
                </a:solidFill>
                <a:latin typeface="Helvetica Neue LT Std 65 Medium" charset="0"/>
              </a:rPr>
              <a:t>D </a:t>
            </a:r>
            <a:r>
              <a:rPr lang="ru-RU" altLang="ru-RU" sz="2133">
                <a:solidFill>
                  <a:schemeClr val="tx1"/>
                </a:solidFill>
                <a:latin typeface="Helvetica Neue LT Std 65 Medium" charset="0"/>
              </a:rPr>
              <a:t>модели кожи.</a:t>
            </a:r>
            <a:endParaRPr lang="en-US" altLang="ru-RU" sz="2133" baseline="-25000">
              <a:solidFill>
                <a:schemeClr val="tx1"/>
              </a:solidFill>
              <a:latin typeface="Helvetica Neue LT Std 65 Medium" charset="0"/>
            </a:endParaRPr>
          </a:p>
        </p:txBody>
      </p:sp>
      <p:cxnSp>
        <p:nvCxnSpPr>
          <p:cNvPr id="23556" name="Straight Connector 5"/>
          <p:cNvCxnSpPr>
            <a:cxnSpLocks noChangeShapeType="1"/>
          </p:cNvCxnSpPr>
          <p:nvPr/>
        </p:nvCxnSpPr>
        <p:spPr bwMode="auto">
          <a:xfrm>
            <a:off x="423" y="1930400"/>
            <a:ext cx="10221807" cy="0"/>
          </a:xfrm>
          <a:prstGeom prst="line">
            <a:avLst/>
          </a:prstGeom>
          <a:noFill/>
          <a:ln w="25400">
            <a:solidFill>
              <a:srgbClr val="1EB3E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355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57" y="651933"/>
            <a:ext cx="1497754" cy="80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Box 21"/>
          <p:cNvSpPr txBox="1">
            <a:spLocks noChangeArrowheads="1"/>
          </p:cNvSpPr>
          <p:nvPr/>
        </p:nvSpPr>
        <p:spPr bwMode="auto">
          <a:xfrm>
            <a:off x="8565354" y="8550487"/>
            <a:ext cx="2276585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/>
            <a:r>
              <a:rPr lang="en-US" altLang="ru-RU" sz="1707">
                <a:latin typeface="Helvetica Neue LT Std 65 Medium" charset="0"/>
              </a:rPr>
              <a:t>0.001% Sapphire Lift </a:t>
            </a:r>
          </a:p>
        </p:txBody>
      </p:sp>
      <p:sp>
        <p:nvSpPr>
          <p:cNvPr id="23559" name="TextBox 4"/>
          <p:cNvSpPr txBox="1">
            <a:spLocks noChangeArrowheads="1"/>
          </p:cNvSpPr>
          <p:nvPr/>
        </p:nvSpPr>
        <p:spPr bwMode="auto">
          <a:xfrm>
            <a:off x="721783" y="2380827"/>
            <a:ext cx="8315114" cy="193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1493">
                <a:latin typeface="Helvetica Neue LT Std 65 Medium" charset="0"/>
              </a:rPr>
              <a:t>Трихромное окрашивание специфично окрашивает</a:t>
            </a:r>
            <a:r>
              <a:rPr lang="en-US" altLang="ru-RU" sz="1493">
                <a:latin typeface="Helvetica Neue LT Std 65 Medium" charset="0"/>
              </a:rPr>
              <a:t> (</a:t>
            </a:r>
            <a:r>
              <a:rPr lang="ru-RU" altLang="ru-RU" sz="1493">
                <a:latin typeface="Helvetica Neue LT Std 65 Medium" charset="0"/>
              </a:rPr>
              <a:t>голубым</a:t>
            </a:r>
            <a:r>
              <a:rPr lang="en-US" altLang="ru-RU" sz="1493">
                <a:latin typeface="Helvetica Neue LT Std 65 Medium" charset="0"/>
              </a:rPr>
              <a:t>) </a:t>
            </a:r>
            <a:r>
              <a:rPr lang="ru-RU" altLang="ru-RU" sz="1493">
                <a:latin typeface="Helvetica Neue LT Std 65 Medium" charset="0"/>
              </a:rPr>
              <a:t>отложения коллагена в коже</a:t>
            </a:r>
            <a:r>
              <a:rPr lang="en-US" altLang="ru-RU" sz="1493">
                <a:latin typeface="Helvetica Neue LT Std 65 Medium" charset="0"/>
              </a:rPr>
              <a:t>. </a:t>
            </a:r>
          </a:p>
          <a:p>
            <a:r>
              <a:rPr lang="ru-RU" altLang="ru-RU" sz="1493">
                <a:latin typeface="Helvetica Neue LT Std 35 Thin" charset="0"/>
              </a:rPr>
              <a:t>Для этого использовалась </a:t>
            </a:r>
            <a:r>
              <a:rPr lang="en-US" altLang="ru-RU" sz="1493">
                <a:latin typeface="Helvetica Neue LT Std 35 Thin" charset="0"/>
              </a:rPr>
              <a:t>3D </a:t>
            </a:r>
            <a:r>
              <a:rPr lang="ru-RU" altLang="ru-RU" sz="1493">
                <a:latin typeface="Helvetica Neue LT Std 35 Thin" charset="0"/>
              </a:rPr>
              <a:t>модель кожи, на которую наносили </a:t>
            </a:r>
            <a:r>
              <a:rPr lang="en-US" altLang="ru-RU" sz="1493">
                <a:latin typeface="Helvetica Neue LT Std 35 Thin" charset="0"/>
              </a:rPr>
              <a:t>0</a:t>
            </a:r>
            <a:r>
              <a:rPr lang="ru-RU" altLang="ru-RU" sz="1493">
                <a:latin typeface="Helvetica Neue LT Std 35 Thin" charset="0"/>
              </a:rPr>
              <a:t>,</a:t>
            </a:r>
            <a:r>
              <a:rPr lang="en-US" altLang="ru-RU" sz="1493">
                <a:latin typeface="Helvetica Neue LT Std 35 Thin" charset="0"/>
              </a:rPr>
              <a:t>01 </a:t>
            </a:r>
            <a:r>
              <a:rPr lang="ru-RU" altLang="ru-RU" sz="1493">
                <a:latin typeface="Helvetica Neue LT Std 35 Thin" charset="0"/>
              </a:rPr>
              <a:t>мг</a:t>
            </a:r>
            <a:r>
              <a:rPr lang="en-US" altLang="ru-RU" sz="1493">
                <a:latin typeface="Helvetica Neue LT Std 35 Thin" charset="0"/>
              </a:rPr>
              <a:t>/</a:t>
            </a:r>
            <a:r>
              <a:rPr lang="ru-RU" altLang="ru-RU" sz="1493">
                <a:latin typeface="Helvetica Neue LT Std 35 Thin" charset="0"/>
              </a:rPr>
              <a:t>мл</a:t>
            </a:r>
            <a:r>
              <a:rPr lang="en-US" altLang="ru-RU" sz="1493">
                <a:latin typeface="Helvetica Neue LT Std 35 Thin" charset="0"/>
              </a:rPr>
              <a:t> (0</a:t>
            </a:r>
            <a:r>
              <a:rPr lang="ru-RU" altLang="ru-RU" sz="1493">
                <a:latin typeface="Helvetica Neue LT Std 35 Thin" charset="0"/>
              </a:rPr>
              <a:t>,</a:t>
            </a:r>
            <a:r>
              <a:rPr lang="en-US" altLang="ru-RU" sz="1493">
                <a:latin typeface="Helvetica Neue LT Std 35 Thin" charset="0"/>
              </a:rPr>
              <a:t>001%)</a:t>
            </a:r>
            <a:r>
              <a:rPr lang="ru-RU" altLang="ru-RU" sz="1493">
                <a:latin typeface="Helvetica Neue LT Std 35 Thin" charset="0"/>
              </a:rPr>
              <a:t> продукта для оценки его эффективности.</a:t>
            </a:r>
            <a:endParaRPr lang="en-US" altLang="ru-RU" sz="1493">
              <a:latin typeface="Helvetica Neue LT Std 35 Thin" charset="0"/>
            </a:endParaRPr>
          </a:p>
          <a:p>
            <a:r>
              <a:rPr lang="ru-RU" altLang="ru-RU" sz="1493">
                <a:latin typeface="Helvetica Neue LT Std 65 Medium" charset="0"/>
              </a:rPr>
              <a:t>На кожу ежедневно наносился</a:t>
            </a:r>
            <a:r>
              <a:rPr lang="en-US" altLang="ru-RU" sz="1493">
                <a:latin typeface="Helvetica Neue LT Std 65 Medium" charset="0"/>
              </a:rPr>
              <a:t> MVP Sapphire Lift </a:t>
            </a:r>
            <a:r>
              <a:rPr lang="ru-RU" altLang="ru-RU" sz="1493">
                <a:latin typeface="Helvetica Neue LT Std 65 Medium" charset="0"/>
              </a:rPr>
              <a:t>в течении 6 дней</a:t>
            </a:r>
            <a:r>
              <a:rPr lang="en-US" altLang="ru-RU" sz="1493">
                <a:latin typeface="Helvetica Neue LT Std 65 Medium" charset="0"/>
              </a:rPr>
              <a:t>,</a:t>
            </a:r>
            <a:r>
              <a:rPr lang="ru-RU" altLang="ru-RU" sz="1493">
                <a:latin typeface="Helvetica Neue LT Std 65 Medium" charset="0"/>
              </a:rPr>
              <a:t> по одному нанесению в день</a:t>
            </a:r>
            <a:r>
              <a:rPr lang="en-US" altLang="ru-RU" sz="1493">
                <a:latin typeface="Helvetica Neue LT Std 65 Medium" charset="0"/>
              </a:rPr>
              <a:t>. </a:t>
            </a:r>
          </a:p>
          <a:p>
            <a:endParaRPr lang="en-US" altLang="ru-RU" sz="1493">
              <a:latin typeface="Helvetica Neue LT Std 65 Medium" charset="0"/>
            </a:endParaRPr>
          </a:p>
          <a:p>
            <a:r>
              <a:rPr lang="ru-RU" altLang="ru-RU" sz="1493">
                <a:latin typeface="Helvetica Neue LT Std 35 Thin" charset="0"/>
              </a:rPr>
              <a:t>Результаты демонстрируют, что </a:t>
            </a:r>
            <a:r>
              <a:rPr lang="en-US" altLang="ru-RU" sz="1493">
                <a:latin typeface="Helvetica Neue LT Std 65 Medium" charset="0"/>
              </a:rPr>
              <a:t>MVP Sapphire Lift </a:t>
            </a:r>
            <a:r>
              <a:rPr lang="ru-RU" altLang="ru-RU" sz="1493">
                <a:latin typeface="Helvetica Neue LT Std 65 Medium" charset="0"/>
              </a:rPr>
              <a:t>стимулирует отложение коллагена в дерме, что приводит к увеличению её упругости.</a:t>
            </a:r>
            <a:endParaRPr lang="en-US" altLang="ru-RU" sz="1493">
              <a:latin typeface="Helvetica Neue LT Std 65 Medium" charset="0"/>
            </a:endParaRPr>
          </a:p>
        </p:txBody>
      </p:sp>
      <p:sp>
        <p:nvSpPr>
          <p:cNvPr id="23560" name="TextBox 19"/>
          <p:cNvSpPr txBox="1">
            <a:spLocks noChangeArrowheads="1"/>
          </p:cNvSpPr>
          <p:nvPr/>
        </p:nvSpPr>
        <p:spPr bwMode="auto">
          <a:xfrm>
            <a:off x="7142522" y="5547360"/>
            <a:ext cx="713658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/>
            <a:r>
              <a:rPr lang="en-US" altLang="ru-RU" sz="1280">
                <a:latin typeface="Helvetica Neue LT Std 35 Thin" charset="0"/>
              </a:rPr>
              <a:t>Basal </a:t>
            </a:r>
          </a:p>
          <a:p>
            <a:pPr algn="ctr"/>
            <a:r>
              <a:rPr lang="en-US" altLang="ru-RU" sz="1280">
                <a:latin typeface="Helvetica Neue LT Std 35 Thin" charset="0"/>
              </a:rPr>
              <a:t>Control</a:t>
            </a:r>
          </a:p>
        </p:txBody>
      </p:sp>
      <p:sp>
        <p:nvSpPr>
          <p:cNvPr id="23561" name="TextBox 15"/>
          <p:cNvSpPr txBox="1">
            <a:spLocks noChangeArrowheads="1"/>
          </p:cNvSpPr>
          <p:nvPr/>
        </p:nvSpPr>
        <p:spPr bwMode="auto">
          <a:xfrm>
            <a:off x="7994578" y="5509261"/>
            <a:ext cx="649538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/>
            <a:r>
              <a:rPr lang="en-US" altLang="ru-RU" sz="1280">
                <a:latin typeface="Helvetica Neue LT Std 35 Thin" charset="0"/>
              </a:rPr>
              <a:t>0.02%</a:t>
            </a:r>
          </a:p>
          <a:p>
            <a:pPr algn="ctr"/>
            <a:r>
              <a:rPr lang="en-US" altLang="ru-RU" sz="1280">
                <a:latin typeface="Helvetica Neue LT Std 35 Thin" charset="0"/>
              </a:rPr>
              <a:t>SDS</a:t>
            </a:r>
          </a:p>
        </p:txBody>
      </p:sp>
      <p:sp>
        <p:nvSpPr>
          <p:cNvPr id="23562" name="TextBox 14"/>
          <p:cNvSpPr txBox="1">
            <a:spLocks noChangeArrowheads="1"/>
          </p:cNvSpPr>
          <p:nvPr/>
        </p:nvSpPr>
        <p:spPr bwMode="auto">
          <a:xfrm>
            <a:off x="3443082" y="8550487"/>
            <a:ext cx="1136850" cy="35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/>
            <a:r>
              <a:rPr lang="ru-RU" altLang="ru-RU" sz="1707">
                <a:latin typeface="Helvetica Neue LT Std 65 Medium" charset="0"/>
              </a:rPr>
              <a:t>Контроль</a:t>
            </a:r>
            <a:endParaRPr lang="en-US" altLang="ru-RU" sz="1707">
              <a:latin typeface="Helvetica Neue LT Std 65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03094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" y="-847"/>
            <a:ext cx="13004800" cy="975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6328410" y="2638214"/>
            <a:ext cx="6451600" cy="7119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r>
              <a:rPr lang="ru-RU" altLang="ru-RU" sz="2133">
                <a:solidFill>
                  <a:schemeClr val="bg1"/>
                </a:solidFill>
                <a:latin typeface="Helvetica Neue LT Std 65 Medium" charset="0"/>
              </a:rPr>
              <a:t>Информация о продукте</a:t>
            </a:r>
            <a:endParaRPr lang="en-US" altLang="ru-RU" sz="2133">
              <a:solidFill>
                <a:schemeClr val="bg1"/>
              </a:solidFill>
              <a:latin typeface="Helvetica Neue LT Std 65 Medium" charset="0"/>
            </a:endParaRPr>
          </a:p>
          <a:p>
            <a:endParaRPr lang="en-US" altLang="ru-RU" sz="1920">
              <a:solidFill>
                <a:schemeClr val="bg1"/>
              </a:solidFill>
              <a:latin typeface="Helvetica Neue LT Std 65 Medium" charset="0"/>
            </a:endParaRPr>
          </a:p>
          <a:p>
            <a:r>
              <a:rPr lang="ru-RU" altLang="ru-RU" sz="1920">
                <a:solidFill>
                  <a:schemeClr val="bg1"/>
                </a:solidFill>
                <a:latin typeface="Helvetica Neue LT Std 65 Medium" charset="0"/>
              </a:rPr>
              <a:t>Размер частиц</a:t>
            </a:r>
            <a:r>
              <a:rPr lang="en-US" altLang="ru-RU" sz="1920">
                <a:solidFill>
                  <a:schemeClr val="bg1"/>
                </a:solidFill>
                <a:latin typeface="Helvetica Neue LT Std 65 Medium" charset="0"/>
              </a:rPr>
              <a:t>: </a:t>
            </a:r>
            <a:r>
              <a:rPr lang="ru-RU" altLang="ru-RU" sz="1920">
                <a:solidFill>
                  <a:schemeClr val="bg1"/>
                </a:solidFill>
                <a:latin typeface="Helvetica Neue LT Std 35 Thin" charset="0"/>
              </a:rPr>
              <a:t>субмикрометровый</a:t>
            </a:r>
            <a:r>
              <a:rPr lang="en-US" altLang="ru-RU" sz="1920">
                <a:solidFill>
                  <a:schemeClr val="bg1"/>
                </a:solidFill>
                <a:latin typeface="Helvetica Neue LT Std 35 Thin" charset="0"/>
              </a:rPr>
              <a:t>: 300 (+/-150) </a:t>
            </a:r>
            <a:r>
              <a:rPr lang="ru-RU" altLang="ru-RU" sz="1920">
                <a:solidFill>
                  <a:schemeClr val="bg1"/>
                </a:solidFill>
                <a:latin typeface="Helvetica Neue LT Std 35 Thin" charset="0"/>
              </a:rPr>
              <a:t>нм</a:t>
            </a:r>
            <a:endParaRPr lang="en-US" altLang="ru-RU" sz="1920">
              <a:solidFill>
                <a:schemeClr val="bg1"/>
              </a:solidFill>
              <a:latin typeface="Helvetica Neue LT Std 35 Thin" charset="0"/>
            </a:endParaRPr>
          </a:p>
          <a:p>
            <a:r>
              <a:rPr lang="ru-RU" altLang="ru-RU" sz="1920">
                <a:solidFill>
                  <a:schemeClr val="bg1"/>
                </a:solidFill>
                <a:latin typeface="Helvetica Neue LT Std 65 Medium" charset="0"/>
              </a:rPr>
              <a:t>Дозировка</a:t>
            </a:r>
            <a:r>
              <a:rPr lang="en-US" altLang="ru-RU" sz="1920">
                <a:solidFill>
                  <a:schemeClr val="bg1"/>
                </a:solidFill>
                <a:latin typeface="Helvetica Neue LT Std 65 Medium" charset="0"/>
              </a:rPr>
              <a:t>: </a:t>
            </a:r>
            <a:r>
              <a:rPr lang="en-US" altLang="ru-RU" sz="1920">
                <a:solidFill>
                  <a:schemeClr val="bg1"/>
                </a:solidFill>
                <a:latin typeface="Helvetica Neue LT Std 35 Thin" charset="0"/>
              </a:rPr>
              <a:t>0.15</a:t>
            </a:r>
            <a:r>
              <a:rPr lang="en-US" altLang="ru-RU" sz="1920">
                <a:solidFill>
                  <a:schemeClr val="bg1"/>
                </a:solidFill>
                <a:latin typeface="Helvetica Neue LT Std 65 Medium" charset="0"/>
              </a:rPr>
              <a:t> </a:t>
            </a:r>
            <a:r>
              <a:rPr lang="en-US" altLang="ru-RU" sz="1920">
                <a:solidFill>
                  <a:schemeClr val="bg1"/>
                </a:solidFill>
                <a:latin typeface="Helvetica Neue LT Std 35 Thin" charset="0"/>
              </a:rPr>
              <a:t>-</a:t>
            </a:r>
            <a:r>
              <a:rPr lang="en-US" altLang="ru-RU" sz="1920">
                <a:solidFill>
                  <a:schemeClr val="bg1"/>
                </a:solidFill>
                <a:latin typeface="Helvetica Neue LT Std 65 Medium" charset="0"/>
              </a:rPr>
              <a:t> </a:t>
            </a:r>
            <a:r>
              <a:rPr lang="en-US" altLang="ru-RU" sz="1920">
                <a:solidFill>
                  <a:schemeClr val="bg1"/>
                </a:solidFill>
                <a:latin typeface="Helvetica Neue LT Std 35 Thin" charset="0"/>
              </a:rPr>
              <a:t>0.30%</a:t>
            </a:r>
          </a:p>
          <a:p>
            <a:endParaRPr lang="en-US" altLang="ru-RU" sz="1707">
              <a:solidFill>
                <a:schemeClr val="bg1"/>
              </a:solidFill>
              <a:latin typeface="Helvetica Neue LT Std 65 Medium" charset="0"/>
            </a:endParaRPr>
          </a:p>
          <a:p>
            <a:r>
              <a:rPr lang="ru-RU" altLang="ru-RU" sz="1707">
                <a:solidFill>
                  <a:schemeClr val="bg1"/>
                </a:solidFill>
                <a:latin typeface="Helvetica Neue LT Std 65 Medium" charset="0"/>
              </a:rPr>
              <a:t>В ФОРМЕ ПОРОШКА </a:t>
            </a:r>
            <a:r>
              <a:rPr lang="mr-IN" altLang="ru-RU" sz="1707">
                <a:solidFill>
                  <a:schemeClr val="bg1"/>
                </a:solidFill>
                <a:latin typeface="Helvetica Neue LT Std 65 Medium" charset="0"/>
              </a:rPr>
              <a:t>–</a:t>
            </a:r>
            <a:r>
              <a:rPr lang="en-US" altLang="ru-RU" sz="1707">
                <a:solidFill>
                  <a:schemeClr val="bg1"/>
                </a:solidFill>
                <a:latin typeface="Helvetica Neue LT Std 65 Medium" charset="0"/>
              </a:rPr>
              <a:t> </a:t>
            </a:r>
            <a:r>
              <a:rPr lang="ru-RU" altLang="ru-RU" sz="1707">
                <a:solidFill>
                  <a:schemeClr val="bg1"/>
                </a:solidFill>
                <a:latin typeface="Helvetica Neue LT Std 65 Medium" charset="0"/>
              </a:rPr>
              <a:t>Код</a:t>
            </a:r>
            <a:r>
              <a:rPr lang="en-US" altLang="ru-RU" sz="1707">
                <a:solidFill>
                  <a:schemeClr val="bg1"/>
                </a:solidFill>
                <a:latin typeface="Helvetica Neue LT Std 65 Medium" charset="0"/>
              </a:rPr>
              <a:t>: </a:t>
            </a:r>
            <a:r>
              <a:rPr lang="en-US" altLang="ru-RU" sz="1707">
                <a:solidFill>
                  <a:schemeClr val="bg1"/>
                </a:solidFill>
                <a:latin typeface="Helvetica Neue LT Std 35 Thin" charset="0"/>
              </a:rPr>
              <a:t>NP0065</a:t>
            </a:r>
          </a:p>
          <a:p>
            <a:r>
              <a:rPr lang="ru-RU" altLang="ru-RU" sz="1707">
                <a:solidFill>
                  <a:schemeClr val="bg1"/>
                </a:solidFill>
                <a:latin typeface="Helvetica Neue LT Std 65 Medium" charset="0"/>
              </a:rPr>
              <a:t>Номенклатура </a:t>
            </a:r>
            <a:r>
              <a:rPr lang="en-US" altLang="ru-RU" sz="1707">
                <a:solidFill>
                  <a:schemeClr val="bg1"/>
                </a:solidFill>
                <a:latin typeface="Helvetica Neue LT Std 65 Medium" charset="0"/>
              </a:rPr>
              <a:t>INCI:</a:t>
            </a:r>
          </a:p>
          <a:p>
            <a:r>
              <a:rPr lang="en-US" altLang="ru-RU" sz="1707">
                <a:solidFill>
                  <a:schemeClr val="bg1"/>
                </a:solidFill>
                <a:latin typeface="Helvetica Neue LT Std 35 Thin" charset="0"/>
              </a:rPr>
              <a:t>MALTODEXTRIN, SYNTHETIC SAPPHIRE (AND) GLUTATHIONE</a:t>
            </a:r>
          </a:p>
          <a:p>
            <a:r>
              <a:rPr lang="en-US" altLang="ru-RU" sz="1707">
                <a:solidFill>
                  <a:schemeClr val="bg1"/>
                </a:solidFill>
                <a:latin typeface="Helvetica Neue LT Std 35 Thin" charset="0"/>
              </a:rPr>
              <a:t>(AND) PALMITOYL TRIPEPTIDE-28</a:t>
            </a:r>
          </a:p>
          <a:p>
            <a:endParaRPr lang="en-US" altLang="ru-RU" sz="1707">
              <a:solidFill>
                <a:schemeClr val="bg1"/>
              </a:solidFill>
              <a:latin typeface="Helvetica Neue LT Std 35 Thin" charset="0"/>
            </a:endParaRPr>
          </a:p>
          <a:p>
            <a:r>
              <a:rPr lang="ru-RU" altLang="ru-RU" sz="1707">
                <a:solidFill>
                  <a:schemeClr val="bg1"/>
                </a:solidFill>
                <a:latin typeface="Helvetica Neue LT Std 65 Medium" charset="0"/>
              </a:rPr>
              <a:t>В ФОРМЕ РАСТВОРА </a:t>
            </a:r>
            <a:r>
              <a:rPr lang="mr-IN" altLang="ru-RU" sz="1707">
                <a:solidFill>
                  <a:schemeClr val="bg1"/>
                </a:solidFill>
                <a:latin typeface="Helvetica Neue LT Std 65 Medium" charset="0"/>
              </a:rPr>
              <a:t>–</a:t>
            </a:r>
            <a:r>
              <a:rPr lang="en-US" altLang="ru-RU" sz="1707">
                <a:solidFill>
                  <a:schemeClr val="bg1"/>
                </a:solidFill>
                <a:latin typeface="Helvetica Neue LT Std 65 Medium" charset="0"/>
              </a:rPr>
              <a:t> </a:t>
            </a:r>
            <a:r>
              <a:rPr lang="ru-RU" altLang="ru-RU" sz="1707">
                <a:solidFill>
                  <a:schemeClr val="bg1"/>
                </a:solidFill>
                <a:latin typeface="Helvetica Neue LT Std 65 Medium" charset="0"/>
              </a:rPr>
              <a:t>Код</a:t>
            </a:r>
            <a:r>
              <a:rPr lang="en-US" altLang="ru-RU" sz="1707">
                <a:solidFill>
                  <a:schemeClr val="bg1"/>
                </a:solidFill>
                <a:latin typeface="Helvetica Neue LT Std 65 Medium" charset="0"/>
              </a:rPr>
              <a:t>: </a:t>
            </a:r>
            <a:r>
              <a:rPr lang="en-US" altLang="ru-RU" sz="1707">
                <a:solidFill>
                  <a:schemeClr val="bg1"/>
                </a:solidFill>
                <a:latin typeface="Helvetica Neue LT Std 35 Thin" charset="0"/>
              </a:rPr>
              <a:t>NP0064</a:t>
            </a:r>
          </a:p>
          <a:p>
            <a:r>
              <a:rPr lang="ru-RU" altLang="ru-RU" sz="1707">
                <a:solidFill>
                  <a:schemeClr val="bg1"/>
                </a:solidFill>
                <a:latin typeface="Helvetica Neue LT Std 65 Medium" charset="0"/>
              </a:rPr>
              <a:t>Номенклатура </a:t>
            </a:r>
            <a:r>
              <a:rPr lang="en-US" altLang="ru-RU" sz="1707">
                <a:solidFill>
                  <a:schemeClr val="bg1"/>
                </a:solidFill>
                <a:latin typeface="Helvetica Neue LT Std 65 Medium" charset="0"/>
              </a:rPr>
              <a:t>INCI: </a:t>
            </a:r>
            <a:r>
              <a:rPr lang="en-US" altLang="ru-RU" sz="1707">
                <a:solidFill>
                  <a:schemeClr val="bg1"/>
                </a:solidFill>
                <a:latin typeface="Helvetica Neue LT Std 35 Thin" charset="0"/>
              </a:rPr>
              <a:t>WATER (AQUA), XANTHAN GUM, SYNTHETIC SAPPHIRE (AND) GLUTATHIONE </a:t>
            </a:r>
          </a:p>
          <a:p>
            <a:r>
              <a:rPr lang="en-US" altLang="ru-RU" sz="1707">
                <a:solidFill>
                  <a:schemeClr val="bg1"/>
                </a:solidFill>
                <a:latin typeface="Helvetica Neue LT Std 35 Thin" charset="0"/>
              </a:rPr>
              <a:t>(AND) PALMITOYL TRIPEPTIDE-28</a:t>
            </a:r>
          </a:p>
          <a:p>
            <a:r>
              <a:rPr lang="ru-RU" altLang="ru-RU" sz="1707">
                <a:solidFill>
                  <a:schemeClr val="bg1"/>
                </a:solidFill>
                <a:latin typeface="Helvetica Neue LT Std 65 Medium" charset="0"/>
              </a:rPr>
              <a:t>Добавки</a:t>
            </a:r>
            <a:r>
              <a:rPr lang="en-US" altLang="ru-RU" sz="1707">
                <a:solidFill>
                  <a:schemeClr val="bg1"/>
                </a:solidFill>
                <a:latin typeface="Helvetica Neue LT Std 65 Medium" charset="0"/>
              </a:rPr>
              <a:t>: </a:t>
            </a:r>
            <a:r>
              <a:rPr lang="en-US" altLang="ru-RU" sz="1707">
                <a:solidFill>
                  <a:schemeClr val="bg1"/>
                </a:solidFill>
                <a:latin typeface="Helvetica Neue LT Std 35 Thin" charset="0"/>
              </a:rPr>
              <a:t>BENZYL ALCOHOL, </a:t>
            </a:r>
          </a:p>
          <a:p>
            <a:r>
              <a:rPr lang="en-US" altLang="ru-RU" sz="1707">
                <a:solidFill>
                  <a:schemeClr val="bg1"/>
                </a:solidFill>
                <a:latin typeface="Helvetica Neue LT Std 35 Thin" charset="0"/>
              </a:rPr>
              <a:t>GLYCERYL CAPRYLATE, BENZOIC ACID, PROPANEDIOL.</a:t>
            </a:r>
          </a:p>
          <a:p>
            <a:endParaRPr lang="en-US" altLang="ru-RU" sz="1707">
              <a:solidFill>
                <a:schemeClr val="bg1"/>
              </a:solidFill>
              <a:latin typeface="Helvetica Neue LT Std 35 Thin" charset="0"/>
            </a:endParaRPr>
          </a:p>
          <a:p>
            <a:r>
              <a:rPr lang="en-US" altLang="ru-RU" sz="1707">
                <a:solidFill>
                  <a:schemeClr val="bg1"/>
                </a:solidFill>
                <a:latin typeface="Helvetica Neue LT Std 65 Medium" charset="0"/>
              </a:rPr>
              <a:t>pH: </a:t>
            </a:r>
            <a:r>
              <a:rPr lang="en-US" altLang="ru-RU" sz="1707">
                <a:solidFill>
                  <a:schemeClr val="bg1"/>
                </a:solidFill>
                <a:latin typeface="Helvetica Neue LT Std 35 Thin" charset="0"/>
              </a:rPr>
              <a:t>4.0 </a:t>
            </a:r>
            <a:r>
              <a:rPr lang="mr-IN" altLang="ru-RU" sz="1707">
                <a:solidFill>
                  <a:schemeClr val="bg1"/>
                </a:solidFill>
                <a:latin typeface="Helvetica Neue LT Std 35 Thin" charset="0"/>
              </a:rPr>
              <a:t>–</a:t>
            </a:r>
            <a:r>
              <a:rPr lang="en-US" altLang="ru-RU" sz="1707">
                <a:solidFill>
                  <a:schemeClr val="bg1"/>
                </a:solidFill>
                <a:latin typeface="Helvetica Neue LT Std 35 Thin" charset="0"/>
              </a:rPr>
              <a:t> 6. 0</a:t>
            </a:r>
          </a:p>
          <a:p>
            <a:r>
              <a:rPr lang="ru-RU" altLang="ru-RU" sz="1707">
                <a:solidFill>
                  <a:schemeClr val="bg1"/>
                </a:solidFill>
                <a:latin typeface="Helvetica Neue LT Std 65 Medium" charset="0"/>
              </a:rPr>
              <a:t>Температура введения </a:t>
            </a:r>
            <a:r>
              <a:rPr lang="en-US" altLang="ru-RU" sz="1707">
                <a:solidFill>
                  <a:schemeClr val="bg1"/>
                </a:solidFill>
                <a:latin typeface="Helvetica Neue LT Std 65 Medium" charset="0"/>
              </a:rPr>
              <a:t>(T): </a:t>
            </a:r>
            <a:r>
              <a:rPr lang="en-US" altLang="ru-RU" sz="1707">
                <a:solidFill>
                  <a:schemeClr val="bg1"/>
                </a:solidFill>
                <a:latin typeface="Helvetica Neue LT Std 35 Thin" charset="0"/>
              </a:rPr>
              <a:t>&lt;45ºC</a:t>
            </a:r>
          </a:p>
          <a:p>
            <a:endParaRPr lang="en-US" altLang="ru-RU" sz="1707">
              <a:solidFill>
                <a:schemeClr val="bg1"/>
              </a:solidFill>
              <a:latin typeface="Helvetica Neue LT Std 35 Thin" charset="0"/>
            </a:endParaRPr>
          </a:p>
          <a:p>
            <a:r>
              <a:rPr lang="ru-RU" altLang="ru-RU" sz="1707">
                <a:solidFill>
                  <a:schemeClr val="bg1"/>
                </a:solidFill>
                <a:latin typeface="Helvetica Neue LT Std 65 Medium" charset="0"/>
              </a:rPr>
              <a:t>Регуляторный статус</a:t>
            </a:r>
            <a:r>
              <a:rPr lang="en-US" altLang="ru-RU" sz="1707">
                <a:solidFill>
                  <a:schemeClr val="bg1"/>
                </a:solidFill>
                <a:latin typeface="Helvetica Neue LT Std 65 Medium" charset="0"/>
              </a:rPr>
              <a:t>:  </a:t>
            </a:r>
            <a:r>
              <a:rPr lang="en-US" altLang="ru-RU" sz="1707">
                <a:solidFill>
                  <a:schemeClr val="bg1"/>
                </a:solidFill>
                <a:latin typeface="Helvetica Neue LT Std 35 Thin" charset="0"/>
              </a:rPr>
              <a:t>EU/FDA/JP/KR</a:t>
            </a:r>
          </a:p>
          <a:p>
            <a:endParaRPr lang="en-US" altLang="ru-RU" sz="1707">
              <a:solidFill>
                <a:schemeClr val="bg1"/>
              </a:solidFill>
              <a:latin typeface="Helvetica Neue LT Std 35 Thin" charset="0"/>
            </a:endParaRPr>
          </a:p>
          <a:p>
            <a:r>
              <a:rPr lang="ru-RU" altLang="ru-RU" sz="1920">
                <a:solidFill>
                  <a:schemeClr val="bg1"/>
                </a:solidFill>
                <a:latin typeface="Helvetica Neue LT Std 65 Medium" charset="0"/>
              </a:rPr>
              <a:t>Доступные данные по безопасности и токсикологии</a:t>
            </a:r>
            <a:r>
              <a:rPr lang="en-US" altLang="ru-RU" sz="1920">
                <a:solidFill>
                  <a:schemeClr val="bg1"/>
                </a:solidFill>
                <a:latin typeface="Helvetica Neue LT Std 65 Medium" charset="0"/>
              </a:rPr>
              <a:t>: </a:t>
            </a:r>
          </a:p>
          <a:p>
            <a:r>
              <a:rPr lang="en-US" altLang="ru-RU" sz="1707">
                <a:solidFill>
                  <a:schemeClr val="bg1"/>
                </a:solidFill>
                <a:latin typeface="Helvetica Neue LT Std 35 Thin" charset="0"/>
              </a:rPr>
              <a:t>MSDS, </a:t>
            </a:r>
            <a:r>
              <a:rPr lang="ru-RU" altLang="ru-RU" sz="1707">
                <a:solidFill>
                  <a:schemeClr val="bg1"/>
                </a:solidFill>
                <a:latin typeface="Helvetica Neue LT Std 35 Thin" charset="0"/>
              </a:rPr>
              <a:t>Клеточная цитотоксичность </a:t>
            </a:r>
            <a:r>
              <a:rPr lang="en-US" altLang="ru-RU" sz="1707">
                <a:solidFill>
                  <a:schemeClr val="bg1"/>
                </a:solidFill>
                <a:latin typeface="Helvetica Neue LT Std 35 Thin" charset="0"/>
              </a:rPr>
              <a:t>(MTT),  </a:t>
            </a:r>
            <a:r>
              <a:rPr lang="ru-RU" altLang="ru-RU" sz="1707">
                <a:solidFill>
                  <a:schemeClr val="bg1"/>
                </a:solidFill>
                <a:latin typeface="Helvetica Neue LT Std 35 Thin" charset="0"/>
              </a:rPr>
              <a:t>Генотоксичность</a:t>
            </a:r>
            <a:r>
              <a:rPr lang="en-US" altLang="ru-RU" sz="1707">
                <a:solidFill>
                  <a:schemeClr val="bg1"/>
                </a:solidFill>
                <a:latin typeface="Helvetica Neue LT Std 35 Thin" charset="0"/>
              </a:rPr>
              <a:t> (AMES)</a:t>
            </a:r>
            <a:r>
              <a:rPr lang="ru-RU" altLang="ru-RU" sz="1707">
                <a:solidFill>
                  <a:schemeClr val="bg1"/>
                </a:solidFill>
                <a:latin typeface="Helvetica Neue LT Std 35 Thin" charset="0"/>
              </a:rPr>
              <a:t>, Раздражение слизистой глаз,</a:t>
            </a:r>
            <a:r>
              <a:rPr lang="en-US" altLang="ru-RU" sz="1707">
                <a:solidFill>
                  <a:schemeClr val="bg1"/>
                </a:solidFill>
                <a:latin typeface="Helvetica Neue LT Std 35 Thin" charset="0"/>
              </a:rPr>
              <a:t> HRIPT</a:t>
            </a:r>
            <a:r>
              <a:rPr lang="ru-RU" altLang="ru-RU" sz="1707">
                <a:solidFill>
                  <a:schemeClr val="bg1"/>
                </a:solidFill>
                <a:latin typeface="Helvetica Neue LT Std 35 Thin" charset="0"/>
              </a:rPr>
              <a:t>.</a:t>
            </a:r>
            <a:endParaRPr lang="en-US" altLang="ru-RU" sz="1707">
              <a:solidFill>
                <a:schemeClr val="bg1"/>
              </a:solidFill>
              <a:latin typeface="Helvetica Neue LT Std 35 Thin" charset="0"/>
            </a:endParaRPr>
          </a:p>
        </p:txBody>
      </p:sp>
      <p:cxnSp>
        <p:nvCxnSpPr>
          <p:cNvPr id="28676" name="Straight Connector 5"/>
          <p:cNvCxnSpPr>
            <a:cxnSpLocks noChangeShapeType="1"/>
          </p:cNvCxnSpPr>
          <p:nvPr/>
        </p:nvCxnSpPr>
        <p:spPr bwMode="auto">
          <a:xfrm>
            <a:off x="6333490" y="2572173"/>
            <a:ext cx="6670887" cy="0"/>
          </a:xfrm>
          <a:prstGeom prst="line">
            <a:avLst/>
          </a:prstGeom>
          <a:noFill/>
          <a:ln w="25400">
            <a:solidFill>
              <a:srgbClr val="1EB3E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867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490" y="1176020"/>
            <a:ext cx="2215727" cy="11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Hexagon 10"/>
          <p:cNvSpPr>
            <a:spLocks noChangeArrowheads="1"/>
          </p:cNvSpPr>
          <p:nvPr/>
        </p:nvSpPr>
        <p:spPr bwMode="auto">
          <a:xfrm>
            <a:off x="6036311" y="3406140"/>
            <a:ext cx="133773" cy="115147"/>
          </a:xfrm>
          <a:prstGeom prst="hexagon">
            <a:avLst>
              <a:gd name="adj" fmla="val 25037"/>
              <a:gd name="vf" fmla="val 115470"/>
            </a:avLst>
          </a:prstGeom>
          <a:solidFill>
            <a:schemeClr val="bg1"/>
          </a:solidFill>
          <a:ln w="3175">
            <a:solidFill>
              <a:srgbClr val="1EB3E0"/>
            </a:solidFill>
            <a:round/>
            <a:headEnd/>
            <a:tailEnd/>
          </a:ln>
        </p:spPr>
        <p:txBody>
          <a:bodyPr/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 eaLnBrk="1" hangingPunct="1"/>
            <a:endParaRPr lang="ru-RU" altLang="ru-RU" sz="2240">
              <a:latin typeface="Gill Sans" charset="0"/>
              <a:sym typeface="Gill Sans" charset="0"/>
            </a:endParaRPr>
          </a:p>
        </p:txBody>
      </p:sp>
      <p:sp>
        <p:nvSpPr>
          <p:cNvPr id="28679" name="Hexagon 11"/>
          <p:cNvSpPr>
            <a:spLocks noChangeArrowheads="1"/>
          </p:cNvSpPr>
          <p:nvPr/>
        </p:nvSpPr>
        <p:spPr bwMode="auto">
          <a:xfrm>
            <a:off x="6036311" y="3675380"/>
            <a:ext cx="133773" cy="115147"/>
          </a:xfrm>
          <a:prstGeom prst="hexagon">
            <a:avLst>
              <a:gd name="adj" fmla="val 25037"/>
              <a:gd name="vf" fmla="val 115470"/>
            </a:avLst>
          </a:prstGeom>
          <a:solidFill>
            <a:schemeClr val="bg1"/>
          </a:solidFill>
          <a:ln w="3175">
            <a:solidFill>
              <a:srgbClr val="1EB3E0"/>
            </a:solidFill>
            <a:round/>
            <a:headEnd/>
            <a:tailEnd/>
          </a:ln>
        </p:spPr>
        <p:txBody>
          <a:bodyPr/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 eaLnBrk="1" hangingPunct="1"/>
            <a:endParaRPr lang="ru-RU" altLang="ru-RU" sz="2240">
              <a:latin typeface="Gill Sans" charset="0"/>
              <a:sym typeface="Gill Sans" charset="0"/>
            </a:endParaRPr>
          </a:p>
        </p:txBody>
      </p:sp>
      <p:sp>
        <p:nvSpPr>
          <p:cNvPr id="28680" name="Hexagon 10"/>
          <p:cNvSpPr>
            <a:spLocks noChangeArrowheads="1"/>
          </p:cNvSpPr>
          <p:nvPr/>
        </p:nvSpPr>
        <p:spPr bwMode="auto">
          <a:xfrm>
            <a:off x="6054091" y="5568527"/>
            <a:ext cx="133773" cy="115147"/>
          </a:xfrm>
          <a:prstGeom prst="hexagon">
            <a:avLst>
              <a:gd name="adj" fmla="val 25037"/>
              <a:gd name="vf" fmla="val 115470"/>
            </a:avLst>
          </a:prstGeom>
          <a:solidFill>
            <a:schemeClr val="bg1"/>
          </a:solidFill>
          <a:ln w="3175">
            <a:solidFill>
              <a:srgbClr val="1EB3E0"/>
            </a:solidFill>
            <a:round/>
            <a:headEnd/>
            <a:tailEnd/>
          </a:ln>
        </p:spPr>
        <p:txBody>
          <a:bodyPr/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 eaLnBrk="1" hangingPunct="1"/>
            <a:endParaRPr lang="ru-RU" altLang="ru-RU" sz="2240">
              <a:latin typeface="Gill Sans" charset="0"/>
              <a:sym typeface="Gill Sans" charset="0"/>
            </a:endParaRPr>
          </a:p>
        </p:txBody>
      </p:sp>
      <p:sp>
        <p:nvSpPr>
          <p:cNvPr id="28681" name="Hexagon 11"/>
          <p:cNvSpPr>
            <a:spLocks noChangeArrowheads="1"/>
          </p:cNvSpPr>
          <p:nvPr/>
        </p:nvSpPr>
        <p:spPr bwMode="auto">
          <a:xfrm>
            <a:off x="6036311" y="4174913"/>
            <a:ext cx="133773" cy="115147"/>
          </a:xfrm>
          <a:prstGeom prst="hexagon">
            <a:avLst>
              <a:gd name="adj" fmla="val 25037"/>
              <a:gd name="vf" fmla="val 115470"/>
            </a:avLst>
          </a:prstGeom>
          <a:solidFill>
            <a:schemeClr val="bg1"/>
          </a:solidFill>
          <a:ln w="3175">
            <a:solidFill>
              <a:srgbClr val="1EB3E0"/>
            </a:solidFill>
            <a:round/>
            <a:headEnd/>
            <a:tailEnd/>
          </a:ln>
        </p:spPr>
        <p:txBody>
          <a:bodyPr/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 eaLnBrk="1" hangingPunct="1"/>
            <a:endParaRPr lang="ru-RU" altLang="ru-RU" sz="2240">
              <a:latin typeface="Gill Sans" charset="0"/>
              <a:sym typeface="Gill Sans" charset="0"/>
            </a:endParaRPr>
          </a:p>
        </p:txBody>
      </p:sp>
      <p:sp>
        <p:nvSpPr>
          <p:cNvPr id="28682" name="Hexagon 10"/>
          <p:cNvSpPr>
            <a:spLocks noChangeArrowheads="1"/>
          </p:cNvSpPr>
          <p:nvPr/>
        </p:nvSpPr>
        <p:spPr bwMode="auto">
          <a:xfrm>
            <a:off x="6054091" y="7372773"/>
            <a:ext cx="133773" cy="115147"/>
          </a:xfrm>
          <a:prstGeom prst="hexagon">
            <a:avLst>
              <a:gd name="adj" fmla="val 25037"/>
              <a:gd name="vf" fmla="val 115470"/>
            </a:avLst>
          </a:prstGeom>
          <a:solidFill>
            <a:schemeClr val="bg1"/>
          </a:solidFill>
          <a:ln w="3175">
            <a:solidFill>
              <a:srgbClr val="1EB3E0"/>
            </a:solidFill>
            <a:round/>
            <a:headEnd/>
            <a:tailEnd/>
          </a:ln>
        </p:spPr>
        <p:txBody>
          <a:bodyPr/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 eaLnBrk="1" hangingPunct="1"/>
            <a:endParaRPr lang="ru-RU" altLang="ru-RU" sz="2240">
              <a:latin typeface="Gill Sans" charset="0"/>
              <a:sym typeface="Gill Sans" charset="0"/>
            </a:endParaRPr>
          </a:p>
        </p:txBody>
      </p:sp>
      <p:sp>
        <p:nvSpPr>
          <p:cNvPr id="28683" name="Hexagon 10"/>
          <p:cNvSpPr>
            <a:spLocks noChangeArrowheads="1"/>
          </p:cNvSpPr>
          <p:nvPr/>
        </p:nvSpPr>
        <p:spPr bwMode="auto">
          <a:xfrm>
            <a:off x="6054091" y="8102600"/>
            <a:ext cx="133773" cy="115147"/>
          </a:xfrm>
          <a:prstGeom prst="hexagon">
            <a:avLst>
              <a:gd name="adj" fmla="val 25037"/>
              <a:gd name="vf" fmla="val 115470"/>
            </a:avLst>
          </a:prstGeom>
          <a:solidFill>
            <a:schemeClr val="bg1"/>
          </a:solidFill>
          <a:ln w="3175">
            <a:solidFill>
              <a:srgbClr val="1EB3E0"/>
            </a:solidFill>
            <a:round/>
            <a:headEnd/>
            <a:tailEnd/>
          </a:ln>
        </p:spPr>
        <p:txBody>
          <a:bodyPr/>
          <a:lstStyle>
            <a:lvl1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1pPr>
            <a:lvl2pPr marL="37931725" indent="-37474525"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2pPr>
            <a:lvl3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3pPr>
            <a:lvl4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4pPr>
            <a:lvl5pPr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5pPr>
            <a:lvl6pPr marL="38846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6pPr>
            <a:lvl7pPr marL="43418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7pPr>
            <a:lvl8pPr marL="47990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8pPr>
            <a:lvl9pPr marL="5256213" indent="-1598613" eaLnBrk="0" fontAlgn="base" hangingPunct="0">
              <a:spcBef>
                <a:spcPct val="0"/>
              </a:spcBef>
              <a:spcAft>
                <a:spcPct val="0"/>
              </a:spcAft>
              <a:defRPr sz="7800">
                <a:solidFill>
                  <a:srgbClr val="000000"/>
                </a:solidFill>
                <a:latin typeface="Bold" charset="0"/>
                <a:ea typeface="ヒラギノ角ゴ ProN W3" charset="-128"/>
                <a:sym typeface="Bold" charset="0"/>
              </a:defRPr>
            </a:lvl9pPr>
          </a:lstStyle>
          <a:p>
            <a:pPr algn="ctr" eaLnBrk="1" hangingPunct="1"/>
            <a:endParaRPr lang="ru-RU" altLang="ru-RU" sz="2240"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135954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099" y="2788568"/>
            <a:ext cx="3738586" cy="37385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68" y="1060376"/>
            <a:ext cx="2952328" cy="11056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82120" y="1642760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dirty="0" err="1"/>
              <a:t>представляет</a:t>
            </a:r>
            <a:r>
              <a:rPr lang="uk-UA" sz="2800" dirty="0"/>
              <a:t>: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84289" y="6740467"/>
            <a:ext cx="9692205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/>
              <a:t>Эффективная </a:t>
            </a:r>
            <a:r>
              <a:rPr lang="ru-RU" sz="3200" dirty="0" err="1"/>
              <a:t>нутрикосметика</a:t>
            </a:r>
            <a:r>
              <a:rPr lang="ru-RU" sz="3200" dirty="0"/>
              <a:t> для здоровья и красоты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41366" y="7551575"/>
            <a:ext cx="3178049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/>
              <a:t>Стенд № 2А-9-13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71705" y="8101073"/>
            <a:ext cx="6317370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/>
              <a:t>Павильон «Парфюмерия и косметика»</a:t>
            </a:r>
          </a:p>
        </p:txBody>
      </p:sp>
    </p:spTree>
    <p:extLst>
      <p:ext uri="{BB962C8B-B14F-4D97-AF65-F5344CB8AC3E}">
        <p14:creationId xmlns:p14="http://schemas.microsoft.com/office/powerpoint/2010/main" val="336495750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0" y="7253288"/>
            <a:ext cx="3262313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6501556" y="1102767"/>
            <a:ext cx="5905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Anti-pollution ferment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9598744" y="1636440"/>
            <a:ext cx="3406056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6605588"/>
            <a:ext cx="3333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2800" i="1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In vivo </a:t>
            </a:r>
            <a:r>
              <a:rPr lang="ru-RU" sz="28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исследования</a:t>
            </a:r>
            <a:endParaRPr lang="en-US" sz="28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440022" y="1875498"/>
            <a:ext cx="7967034" cy="50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lnSpc>
                <a:spcPts val="3160"/>
              </a:lnSpc>
            </a:pPr>
            <a:r>
              <a:rPr lang="ru-RU" sz="2800" b="1" dirty="0">
                <a:solidFill>
                  <a:schemeClr val="tx1"/>
                </a:solidFill>
                <a:latin typeface="DaxOT ExtraBold" charset="0"/>
                <a:ea typeface="DaxOT ExtraBold" charset="0"/>
                <a:cs typeface="DaxOT ExtraBold" charset="0"/>
              </a:rPr>
              <a:t>Борется с и уменьшает количество частиц</a:t>
            </a:r>
            <a:endParaRPr lang="en-US" sz="2800" b="1" dirty="0">
              <a:solidFill>
                <a:schemeClr val="tx1"/>
              </a:solidFill>
              <a:latin typeface="DaxOT ExtraBold" charset="0"/>
              <a:ea typeface="DaxOT ExtraBold" charset="0"/>
              <a:cs typeface="DaxOT ExtraBold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8457" y="7403972"/>
            <a:ext cx="55718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dirty="0">
                <a:latin typeface="DaxOT Light" charset="0"/>
                <a:ea typeface="DaxOT Light" charset="0"/>
                <a:cs typeface="DaxOT Light" charset="0"/>
              </a:rPr>
              <a:t>Тест проводился на 5 добровольцах</a:t>
            </a:r>
            <a:endParaRPr lang="en-US" sz="1800" dirty="0">
              <a:latin typeface="DaxOT Light" charset="0"/>
              <a:ea typeface="DaxOT Light" charset="0"/>
              <a:cs typeface="DaxOT Light" charset="0"/>
            </a:endParaRPr>
          </a:p>
          <a:p>
            <a:pPr algn="l"/>
            <a:r>
              <a:rPr lang="en-US" sz="1800" dirty="0">
                <a:latin typeface="DaxOT Medium" charset="0"/>
                <a:ea typeface="DaxOT Medium" charset="0"/>
                <a:cs typeface="DaxOT Medium" charset="0"/>
              </a:rPr>
              <a:t>Anti-pollution Ferment vs. </a:t>
            </a:r>
            <a:r>
              <a:rPr lang="ru-RU" sz="1800" dirty="0">
                <a:latin typeface="DaxOT Medium" charset="0"/>
                <a:ea typeface="DaxOT Medium" charset="0"/>
                <a:cs typeface="DaxOT Medium" charset="0"/>
              </a:rPr>
              <a:t>плацебо</a:t>
            </a:r>
            <a:r>
              <a:rPr lang="en-US" sz="1800" dirty="0">
                <a:latin typeface="DaxOT Medium" charset="0"/>
                <a:ea typeface="DaxOT Medium" charset="0"/>
                <a:cs typeface="DaxOT Medium" charset="0"/>
              </a:rPr>
              <a:t> </a:t>
            </a:r>
          </a:p>
          <a:p>
            <a:pPr algn="l"/>
            <a:r>
              <a:rPr lang="ru-RU" sz="1800" dirty="0">
                <a:latin typeface="DaxOT Medium" charset="0"/>
                <a:ea typeface="DaxOT Medium" charset="0"/>
                <a:cs typeface="DaxOT Medium" charset="0"/>
              </a:rPr>
              <a:t>Активированный уголь размером 2,5 мкм.</a:t>
            </a:r>
            <a:r>
              <a:rPr lang="en-US" sz="1800" dirty="0">
                <a:latin typeface="DaxOT Light" charset="0"/>
                <a:ea typeface="DaxOT Light" charset="0"/>
                <a:cs typeface="DaxOT Light" charset="0"/>
              </a:rPr>
              <a:t> </a:t>
            </a:r>
          </a:p>
          <a:p>
            <a:pPr algn="l"/>
            <a:r>
              <a:rPr lang="ru-RU" sz="1800" dirty="0">
                <a:latin typeface="DaxOT Light" charset="0"/>
                <a:ea typeface="DaxOT Light" charset="0"/>
                <a:cs typeface="DaxOT Light" charset="0"/>
              </a:rPr>
              <a:t>Визуализация и оценка проводились при помощи </a:t>
            </a:r>
            <a:r>
              <a:rPr lang="ru-RU" sz="1800" dirty="0" err="1">
                <a:latin typeface="DaxOT Light" charset="0"/>
                <a:ea typeface="DaxOT Light" charset="0"/>
                <a:cs typeface="DaxOT Light" charset="0"/>
              </a:rPr>
              <a:t>видеомикроскопии</a:t>
            </a:r>
            <a:r>
              <a:rPr lang="ru-RU" sz="1800" dirty="0">
                <a:latin typeface="DaxOT Light" charset="0"/>
                <a:ea typeface="DaxOT Light" charset="0"/>
                <a:cs typeface="DaxOT Light" charset="0"/>
              </a:rPr>
              <a:t> и анализа изображений.</a:t>
            </a:r>
          </a:p>
          <a:p>
            <a:pPr algn="l"/>
            <a:endParaRPr lang="en-US" sz="1800" dirty="0">
              <a:latin typeface="DaxOT Light" charset="0"/>
              <a:ea typeface="DaxOT Light" charset="0"/>
              <a:cs typeface="DaxOT Light" charset="0"/>
            </a:endParaRPr>
          </a:p>
          <a:p>
            <a:pPr algn="l"/>
            <a:r>
              <a:rPr lang="ru-RU" sz="1800" dirty="0">
                <a:latin typeface="DaxOT Light" charset="0"/>
                <a:ea typeface="DaxOT Light" charset="0"/>
                <a:cs typeface="DaxOT Light" charset="0"/>
              </a:rPr>
              <a:t>Время экспозиции</a:t>
            </a:r>
            <a:r>
              <a:rPr lang="en-US" sz="1800" dirty="0">
                <a:latin typeface="DaxOT Light" charset="0"/>
                <a:ea typeface="DaxOT Light" charset="0"/>
                <a:cs typeface="DaxOT Light" charset="0"/>
              </a:rPr>
              <a:t>: </a:t>
            </a:r>
            <a:r>
              <a:rPr lang="ru-RU" sz="1800" dirty="0">
                <a:latin typeface="DaxOT Light" charset="0"/>
                <a:ea typeface="DaxOT Light" charset="0"/>
                <a:cs typeface="DaxOT Light" charset="0"/>
              </a:rPr>
              <a:t>сразу после нанесения на кожу</a:t>
            </a:r>
            <a:r>
              <a:rPr lang="en-US" sz="1800" dirty="0">
                <a:latin typeface="DaxOT Light" charset="0"/>
                <a:ea typeface="DaxOT Light" charset="0"/>
                <a:cs typeface="DaxOT Light" charset="0"/>
              </a:rPr>
              <a:t>.  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5236055" y="3632803"/>
            <a:ext cx="2007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DaxOT Medium" charset="0"/>
                <a:ea typeface="DaxOT Medium" charset="0"/>
                <a:cs typeface="DaxOT Medium" charset="0"/>
              </a:rPr>
              <a:t>% </a:t>
            </a:r>
            <a:r>
              <a:rPr lang="ru-RU" sz="1600" dirty="0">
                <a:latin typeface="DaxOT Medium" charset="0"/>
                <a:ea typeface="DaxOT Medium" charset="0"/>
                <a:cs typeface="DaxOT Medium" charset="0"/>
              </a:rPr>
              <a:t>оставшихся частиц</a:t>
            </a:r>
            <a:endParaRPr lang="en-US" sz="16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84070" y="4538246"/>
            <a:ext cx="1019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До мытья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923277" y="4530798"/>
            <a:ext cx="1311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После мытья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04391" y="7729689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DaxOT Light" charset="0"/>
                <a:ea typeface="DaxOT Light" charset="0"/>
                <a:cs typeface="DaxOT Light" charset="0"/>
              </a:rPr>
              <a:t>APF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36821" y="5785473"/>
            <a:ext cx="944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Плацебо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94609" y="8883999"/>
            <a:ext cx="1311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После мытья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74377" y="8891620"/>
            <a:ext cx="1019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До мытья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678864" y="2610250"/>
            <a:ext cx="1719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>
                <a:solidFill>
                  <a:srgbClr val="00B0F0"/>
                </a:solidFill>
                <a:latin typeface="DaxOT Light" charset="0"/>
                <a:ea typeface="DaxOT Light" charset="0"/>
                <a:cs typeface="DaxOT Light" charset="0"/>
              </a:rPr>
              <a:t>На </a:t>
            </a:r>
            <a:r>
              <a:rPr lang="en-US" sz="2800" dirty="0">
                <a:solidFill>
                  <a:srgbClr val="00B0F0"/>
                </a:solidFill>
                <a:latin typeface="DaxOT Light" charset="0"/>
                <a:ea typeface="DaxOT Light" charset="0"/>
                <a:cs typeface="DaxOT Light" charset="0"/>
              </a:rPr>
              <a:t>21%</a:t>
            </a:r>
          </a:p>
          <a:p>
            <a:pPr algn="r"/>
            <a:r>
              <a:rPr lang="ru-RU" sz="1600" dirty="0">
                <a:solidFill>
                  <a:srgbClr val="00B0F0"/>
                </a:solidFill>
                <a:latin typeface="DaxOT Light" charset="0"/>
                <a:ea typeface="DaxOT Light" charset="0"/>
                <a:cs typeface="DaxOT Light" charset="0"/>
              </a:rPr>
              <a:t>меньше адгезия частиц</a:t>
            </a:r>
            <a:endParaRPr lang="en-US" sz="1600" dirty="0">
              <a:solidFill>
                <a:srgbClr val="00B0F0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127657" y="7862227"/>
            <a:ext cx="1785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chemeClr val="bg1"/>
                </a:solidFill>
                <a:latin typeface="DaxOT Light" charset="0"/>
                <a:ea typeface="DaxOT Light" charset="0"/>
                <a:cs typeface="DaxOT Light" charset="0"/>
              </a:rPr>
              <a:t> на </a:t>
            </a:r>
            <a:r>
              <a:rPr lang="en-US" sz="1600" dirty="0">
                <a:solidFill>
                  <a:schemeClr val="bg1"/>
                </a:solidFill>
                <a:latin typeface="DaxOT Light" charset="0"/>
                <a:ea typeface="DaxOT Light" charset="0"/>
                <a:cs typeface="DaxOT Light" charset="0"/>
              </a:rPr>
              <a:t>21% </a:t>
            </a:r>
          </a:p>
          <a:p>
            <a:pPr algn="r"/>
            <a:r>
              <a:rPr lang="ru-RU" sz="1600" dirty="0">
                <a:solidFill>
                  <a:schemeClr val="bg1"/>
                </a:solidFill>
                <a:latin typeface="DaxOT Light" charset="0"/>
                <a:ea typeface="DaxOT Light" charset="0"/>
                <a:cs typeface="DaxOT Light" charset="0"/>
              </a:rPr>
              <a:t>меньше адгезия частиц</a:t>
            </a:r>
            <a:endParaRPr lang="en-US" sz="1600" dirty="0">
              <a:solidFill>
                <a:schemeClr val="bg1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85621" y="3118081"/>
            <a:ext cx="944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Плацебо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82120" y="3436640"/>
            <a:ext cx="1151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DaxOT Light" charset="0"/>
                <a:ea typeface="DaxOT Light" charset="0"/>
                <a:cs typeface="DaxOT Light" charset="0"/>
              </a:rPr>
              <a:t>AP Ferment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73808" y="1474882"/>
            <a:ext cx="1656184" cy="276999"/>
          </a:xfrm>
          <a:prstGeom prst="rect">
            <a:avLst/>
          </a:prstGeom>
          <a:solidFill>
            <a:srgbClr val="BA9AC9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Прикладная </a:t>
            </a:r>
            <a:r>
              <a:rPr lang="ru-RU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Бионаука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66502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525463" y="8837613"/>
            <a:ext cx="0" cy="915987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586160" y="9124950"/>
            <a:ext cx="195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BB9BCA"/>
                </a:solidFill>
                <a:latin typeface="DaxOT Light" charset="0"/>
                <a:ea typeface="DaxOT Light" charset="0"/>
                <a:cs typeface="DaxOT Light" charset="0"/>
              </a:rPr>
              <a:t>www.naturethic.es</a:t>
            </a:r>
            <a:endParaRPr lang="en-US" sz="1800" dirty="0">
              <a:solidFill>
                <a:srgbClr val="BB9BCA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0" y="7253288"/>
            <a:ext cx="3262313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6501556" y="1102767"/>
            <a:ext cx="5905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Anti-pollution ferment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9598744" y="1636440"/>
            <a:ext cx="3406056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528865" y="1780456"/>
            <a:ext cx="8878192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lnSpc>
                <a:spcPts val="3160"/>
              </a:lnSpc>
            </a:pPr>
            <a:r>
              <a:rPr lang="ru-RU" sz="2800" b="1" dirty="0" err="1">
                <a:solidFill>
                  <a:schemeClr val="tx1"/>
                </a:solidFill>
                <a:latin typeface="DaxOT ExtraBold" charset="0"/>
                <a:ea typeface="DaxOT ExtraBold" charset="0"/>
                <a:cs typeface="DaxOT ExtraBold" charset="0"/>
              </a:rPr>
              <a:t>Биомаркеры</a:t>
            </a:r>
            <a:r>
              <a:rPr lang="es-ES" sz="2800" b="1" dirty="0">
                <a:solidFill>
                  <a:schemeClr val="tx1"/>
                </a:solidFill>
                <a:latin typeface="DaxOT ExtraBold" charset="0"/>
                <a:ea typeface="DaxOT ExtraBold" charset="0"/>
                <a:cs typeface="DaxOT ExtraBold" charset="0"/>
              </a:rPr>
              <a:t>: </a:t>
            </a:r>
            <a:r>
              <a:rPr lang="ru-RU" sz="2800" b="1" dirty="0">
                <a:solidFill>
                  <a:schemeClr val="tx1"/>
                </a:solidFill>
                <a:latin typeface="DaxOT ExtraBold" charset="0"/>
                <a:ea typeface="DaxOT ExtraBold" charset="0"/>
                <a:cs typeface="DaxOT ExtraBold" charset="0"/>
              </a:rPr>
              <a:t>связь загрязнений с биологическим эффектом</a:t>
            </a:r>
            <a:endParaRPr lang="en-US" sz="2800" b="1" dirty="0">
              <a:solidFill>
                <a:schemeClr val="tx1"/>
              </a:solidFill>
              <a:latin typeface="DaxOT ExtraBold" charset="0"/>
              <a:ea typeface="DaxOT ExtraBold" charset="0"/>
              <a:cs typeface="DaxOT ExtraBold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36037" y="3471984"/>
            <a:ext cx="2686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DaxOT Light" charset="0"/>
                <a:ea typeface="DaxOT Light" charset="0"/>
                <a:cs typeface="DaxOT Light" charset="0"/>
              </a:rPr>
              <a:t> </a:t>
            </a:r>
            <a:r>
              <a:rPr lang="uk-UA" sz="1200" dirty="0">
                <a:latin typeface="DaxOT Light" charset="0"/>
                <a:ea typeface="DaxOT Light" charset="0"/>
                <a:cs typeface="DaxOT Light" charset="0"/>
              </a:rPr>
              <a:t>#</a:t>
            </a:r>
            <a:r>
              <a:rPr lang="es-ES" sz="1200" dirty="0">
                <a:latin typeface="DaxOT Light" charset="0"/>
                <a:ea typeface="DaxOT Light" charset="0"/>
                <a:cs typeface="DaxOT Light" charset="0"/>
              </a:rPr>
              <a:t> p&lt;0.05 vs </a:t>
            </a:r>
            <a:r>
              <a:rPr lang="ru-RU" sz="1200" dirty="0">
                <a:latin typeface="DaxOT Light" charset="0"/>
                <a:ea typeface="DaxOT Light" charset="0"/>
                <a:cs typeface="DaxOT Light" charset="0"/>
              </a:rPr>
              <a:t>контроль</a:t>
            </a:r>
            <a:r>
              <a:rPr lang="es-ES" sz="1200" dirty="0">
                <a:latin typeface="DaxOT Light" charset="0"/>
                <a:ea typeface="DaxOT Light" charset="0"/>
                <a:cs typeface="DaxOT Light" charset="0"/>
              </a:rPr>
              <a:t> </a:t>
            </a:r>
            <a:r>
              <a:rPr lang="en-US" sz="1200" dirty="0">
                <a:latin typeface="DaxOT Light" charset="0"/>
                <a:ea typeface="DaxOT Light" charset="0"/>
                <a:cs typeface="DaxOT Light" charset="0"/>
              </a:rPr>
              <a:t>* p&lt;0.05 vs TCDD</a:t>
            </a:r>
            <a:endParaRPr lang="en-US" sz="1200" baseline="-250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28865" y="3005747"/>
            <a:ext cx="33271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DaxOT Medium" charset="0"/>
                <a:ea typeface="DaxOT Medium" charset="0"/>
                <a:cs typeface="DaxOT Medium" charset="0"/>
              </a:rPr>
              <a:t>CYP1A1 </a:t>
            </a:r>
            <a:r>
              <a:rPr lang="ru-RU" sz="1800" dirty="0">
                <a:latin typeface="DaxOT Medium" charset="0"/>
                <a:ea typeface="DaxOT Medium" charset="0"/>
                <a:cs typeface="DaxOT Medium" charset="0"/>
              </a:rPr>
              <a:t>является </a:t>
            </a:r>
            <a:r>
              <a:rPr lang="ru-RU" sz="1800" dirty="0" err="1">
                <a:latin typeface="DaxOT Medium" charset="0"/>
                <a:ea typeface="DaxOT Medium" charset="0"/>
                <a:cs typeface="DaxOT Medium" charset="0"/>
              </a:rPr>
              <a:t>биомаркером</a:t>
            </a:r>
            <a:r>
              <a:rPr lang="ru-RU" sz="1800" dirty="0">
                <a:latin typeface="DaxOT Medium" charset="0"/>
                <a:ea typeface="DaxOT Medium" charset="0"/>
                <a:cs typeface="DaxOT Medium" charset="0"/>
              </a:rPr>
              <a:t> влияния загрязнений на биохимическом, клеточном, органном и популяционном уровне</a:t>
            </a:r>
            <a:r>
              <a:rPr lang="en-US" sz="1800" dirty="0">
                <a:latin typeface="DaxOT Light" charset="0"/>
                <a:ea typeface="DaxOT Light" charset="0"/>
                <a:cs typeface="DaxOT Light" charset="0"/>
              </a:rPr>
              <a:t>.</a:t>
            </a:r>
            <a:r>
              <a:rPr lang="en-US" sz="1800" dirty="0">
                <a:latin typeface="DaxOT Medium" charset="0"/>
                <a:ea typeface="DaxOT Medium" charset="0"/>
                <a:cs typeface="DaxOT Medium" charset="0"/>
              </a:rPr>
              <a:t> </a:t>
            </a:r>
            <a:r>
              <a:rPr lang="ru-RU" sz="1800" dirty="0">
                <a:latin typeface="DaxOT Medium" charset="0"/>
                <a:ea typeface="DaxOT Medium" charset="0"/>
                <a:cs typeface="DaxOT Medium" charset="0"/>
              </a:rPr>
              <a:t>Он активируется экзогенными веществами через </a:t>
            </a:r>
            <a:r>
              <a:rPr lang="en-US" sz="1800" dirty="0" err="1">
                <a:latin typeface="DaxOT Medium" charset="0"/>
                <a:ea typeface="DaxOT Medium" charset="0"/>
                <a:cs typeface="DaxOT Medium" charset="0"/>
              </a:rPr>
              <a:t>AhR</a:t>
            </a:r>
            <a:r>
              <a:rPr lang="ru-RU" sz="1800" dirty="0">
                <a:latin typeface="DaxOT Medium" charset="0"/>
                <a:ea typeface="DaxOT Medium" charset="0"/>
                <a:cs typeface="DaxOT Medium" charset="0"/>
              </a:rPr>
              <a:t>.</a:t>
            </a:r>
            <a:endParaRPr lang="en-US" sz="1800" dirty="0">
              <a:latin typeface="DaxOT Medium" charset="0"/>
              <a:ea typeface="DaxOT Medium" charset="0"/>
              <a:cs typeface="DaxOT Medium" charset="0"/>
            </a:endParaRPr>
          </a:p>
          <a:p>
            <a:pPr algn="l"/>
            <a:endParaRPr lang="en-US" sz="1800" dirty="0">
              <a:latin typeface="DaxOT Medium" charset="0"/>
              <a:ea typeface="DaxOT Medium" charset="0"/>
              <a:cs typeface="DaxOT Medium" charset="0"/>
            </a:endParaRPr>
          </a:p>
          <a:p>
            <a:pPr algn="l"/>
            <a:r>
              <a:rPr lang="ru-RU" sz="1800" dirty="0">
                <a:latin typeface="DaxOT Medium" charset="0"/>
                <a:ea typeface="DaxOT Medium" charset="0"/>
                <a:cs typeface="DaxOT Medium" charset="0"/>
              </a:rPr>
              <a:t>Высокий уровень </a:t>
            </a:r>
            <a:r>
              <a:rPr lang="en-US" sz="1800" dirty="0">
                <a:latin typeface="DaxOT Medium" charset="0"/>
                <a:ea typeface="DaxOT Medium" charset="0"/>
                <a:cs typeface="DaxOT Medium" charset="0"/>
              </a:rPr>
              <a:t>CYP1A1 </a:t>
            </a:r>
            <a:r>
              <a:rPr lang="ru-RU" sz="1800" dirty="0">
                <a:latin typeface="DaxOT Medium" charset="0"/>
                <a:ea typeface="DaxOT Medium" charset="0"/>
                <a:cs typeface="DaxOT Medium" charset="0"/>
              </a:rPr>
              <a:t>приводит к нарушениям в коже.</a:t>
            </a:r>
            <a:endParaRPr lang="en-US" sz="1800" dirty="0">
              <a:latin typeface="DaxOT Medium" charset="0"/>
              <a:ea typeface="DaxOT Medium" charset="0"/>
              <a:cs typeface="DaxOT Medium" charset="0"/>
            </a:endParaRPr>
          </a:p>
          <a:p>
            <a:pPr algn="l"/>
            <a:endParaRPr lang="en-US" sz="1800" dirty="0">
              <a:latin typeface="DaxOT Medium" charset="0"/>
              <a:ea typeface="DaxOT Medium" charset="0"/>
              <a:cs typeface="DaxOT Medium" charset="0"/>
            </a:endParaRPr>
          </a:p>
          <a:p>
            <a:pPr algn="l"/>
            <a:r>
              <a:rPr lang="en-US" sz="1800" dirty="0">
                <a:latin typeface="DaxOT Medium" charset="0"/>
                <a:ea typeface="DaxOT Medium" charset="0"/>
                <a:cs typeface="DaxOT Medium" charset="0"/>
              </a:rPr>
              <a:t>TCDD </a:t>
            </a:r>
            <a:r>
              <a:rPr lang="ru-RU" sz="1800" dirty="0">
                <a:latin typeface="DaxOT Medium" charset="0"/>
                <a:ea typeface="DaxOT Medium" charset="0"/>
                <a:cs typeface="DaxOT Medium" charset="0"/>
              </a:rPr>
              <a:t>является индуктором</a:t>
            </a:r>
            <a:r>
              <a:rPr lang="en-US" sz="1800" dirty="0">
                <a:latin typeface="DaxOT Medium" charset="0"/>
                <a:ea typeface="DaxOT Medium" charset="0"/>
                <a:cs typeface="DaxOT Medium" charset="0"/>
              </a:rPr>
              <a:t> CYP1A1</a:t>
            </a:r>
            <a:r>
              <a:rPr lang="ru-RU" sz="1800" dirty="0">
                <a:latin typeface="DaxOT Medium" charset="0"/>
                <a:ea typeface="DaxOT Medium" charset="0"/>
                <a:cs typeface="DaxOT Medium" charset="0"/>
              </a:rPr>
              <a:t>.</a:t>
            </a:r>
            <a:endParaRPr lang="en-US" sz="18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25668" y="5784696"/>
            <a:ext cx="987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контроль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900914" y="6134035"/>
            <a:ext cx="14804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DaxOT Medium" charset="0"/>
                <a:ea typeface="DaxOT Medium" charset="0"/>
                <a:cs typeface="DaxOT Medium" charset="0"/>
              </a:rPr>
              <a:t>Anti-pollution</a:t>
            </a:r>
          </a:p>
          <a:p>
            <a:r>
              <a:rPr lang="en-US" sz="1600" dirty="0">
                <a:latin typeface="DaxOT Medium" charset="0"/>
                <a:ea typeface="DaxOT Medium" charset="0"/>
                <a:cs typeface="DaxOT Medium" charset="0"/>
              </a:rPr>
              <a:t>Ferment </a:t>
            </a:r>
          </a:p>
          <a:p>
            <a:r>
              <a:rPr lang="en-US" sz="1600" dirty="0">
                <a:latin typeface="DaxOT Medium" charset="0"/>
                <a:ea typeface="DaxOT Medium" charset="0"/>
                <a:cs typeface="DaxOT Medium" charset="0"/>
              </a:rPr>
              <a:t>+ 500 </a:t>
            </a:r>
            <a:r>
              <a:rPr lang="ru-RU" sz="1600" dirty="0">
                <a:latin typeface="DaxOT Medium" charset="0"/>
                <a:ea typeface="DaxOT Medium" charset="0"/>
                <a:cs typeface="DaxOT Medium" charset="0"/>
              </a:rPr>
              <a:t>н</a:t>
            </a:r>
            <a:r>
              <a:rPr lang="en-US" sz="1600" dirty="0">
                <a:latin typeface="DaxOT Medium" charset="0"/>
                <a:ea typeface="DaxOT Medium" charset="0"/>
                <a:cs typeface="DaxOT Medium" charset="0"/>
              </a:rPr>
              <a:t>M TCDD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5148008" y="4432150"/>
            <a:ext cx="4201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DaxOT Medium" charset="0"/>
                <a:ea typeface="DaxOT Medium" charset="0"/>
                <a:cs typeface="DaxOT Medium" charset="0"/>
              </a:rPr>
              <a:t>Экспрессия </a:t>
            </a:r>
            <a:r>
              <a:rPr lang="en-US" sz="1600" dirty="0">
                <a:latin typeface="DaxOT Medium" charset="0"/>
                <a:ea typeface="DaxOT Medium" charset="0"/>
                <a:cs typeface="DaxOT Medium" charset="0"/>
              </a:rPr>
              <a:t>CYP1A1 </a:t>
            </a:r>
            <a:r>
              <a:rPr lang="ru-RU" sz="1600" dirty="0">
                <a:latin typeface="DaxOT Medium" charset="0"/>
                <a:ea typeface="DaxOT Medium" charset="0"/>
                <a:cs typeface="DaxOT Medium" charset="0"/>
              </a:rPr>
              <a:t>относительно к актину</a:t>
            </a:r>
            <a:endParaRPr lang="en-US" sz="16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85008" y="5770994"/>
            <a:ext cx="827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DaxOT Light" charset="0"/>
                <a:ea typeface="DaxOT Light" charset="0"/>
                <a:cs typeface="DaxOT Light" charset="0"/>
              </a:rPr>
              <a:t>500</a:t>
            </a:r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 </a:t>
            </a:r>
            <a:r>
              <a:rPr lang="ru-RU" sz="1600" dirty="0" err="1">
                <a:latin typeface="DaxOT Light" charset="0"/>
                <a:ea typeface="DaxOT Light" charset="0"/>
                <a:cs typeface="DaxOT Light" charset="0"/>
              </a:rPr>
              <a:t>нМ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  <a:p>
            <a:r>
              <a:rPr lang="en-US" sz="1600" dirty="0">
                <a:latin typeface="DaxOT Light" charset="0"/>
                <a:ea typeface="DaxOT Light" charset="0"/>
                <a:cs typeface="DaxOT Light" charset="0"/>
              </a:rPr>
              <a:t>TCDD</a:t>
            </a:r>
            <a:endParaRPr lang="en-US" sz="1600" baseline="-250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-225861" y="6641611"/>
            <a:ext cx="3600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2800" i="1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In vitro </a:t>
            </a:r>
            <a:r>
              <a:rPr lang="ru-RU" sz="28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исследования</a:t>
            </a:r>
            <a:endParaRPr lang="en-US" sz="28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7914058"/>
            <a:ext cx="2949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DaxOT Light" charset="0"/>
                <a:ea typeface="DaxOT Light" charset="0"/>
                <a:cs typeface="DaxOT Light" charset="0"/>
              </a:rPr>
              <a:t>TCDD</a:t>
            </a:r>
          </a:p>
          <a:p>
            <a:pPr algn="l"/>
            <a:r>
              <a:rPr lang="en-US" sz="1200" dirty="0">
                <a:latin typeface="DaxOT Light" charset="0"/>
                <a:ea typeface="DaxOT Light" charset="0"/>
                <a:cs typeface="DaxOT Light" charset="0"/>
              </a:rPr>
              <a:t>(2,3,7,8-.‐</a:t>
            </a:r>
            <a:r>
              <a:rPr lang="ru-RU" sz="1200" dirty="0" err="1">
                <a:latin typeface="DaxOT Light" charset="0"/>
                <a:ea typeface="DaxOT Light" charset="0"/>
                <a:cs typeface="DaxOT Light" charset="0"/>
              </a:rPr>
              <a:t>тетрахлородибензо</a:t>
            </a:r>
            <a:r>
              <a:rPr lang="en-US" sz="1200" dirty="0">
                <a:latin typeface="DaxOT Light" charset="0"/>
                <a:ea typeface="DaxOT Light" charset="0"/>
                <a:cs typeface="DaxOT Light" charset="0"/>
              </a:rPr>
              <a:t>.‐p-.‐</a:t>
            </a:r>
            <a:r>
              <a:rPr lang="ru-RU" sz="1200" dirty="0">
                <a:latin typeface="DaxOT Light" charset="0"/>
                <a:ea typeface="DaxOT Light" charset="0"/>
                <a:cs typeface="DaxOT Light" charset="0"/>
              </a:rPr>
              <a:t>диоксин</a:t>
            </a:r>
            <a:r>
              <a:rPr lang="en-US" sz="1200" dirty="0">
                <a:latin typeface="DaxOT Light" charset="0"/>
                <a:ea typeface="DaxOT Light" charset="0"/>
                <a:cs typeface="DaxOT Light" charset="0"/>
              </a:rPr>
              <a:t>)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0312946" y="5770994"/>
            <a:ext cx="577807" cy="30608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171490" y="5757877"/>
            <a:ext cx="859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DaxOT Light" charset="0"/>
                <a:ea typeface="DaxOT Light" charset="0"/>
                <a:cs typeface="DaxOT Light" charset="0"/>
              </a:rPr>
              <a:t>0.025 %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73808" y="1474882"/>
            <a:ext cx="1656184" cy="276999"/>
          </a:xfrm>
          <a:prstGeom prst="rect">
            <a:avLst/>
          </a:prstGeom>
          <a:solidFill>
            <a:srgbClr val="BA9AC9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Прикладная </a:t>
            </a:r>
            <a:r>
              <a:rPr lang="ru-RU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Бионаука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322657" y="7532385"/>
            <a:ext cx="103425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Impact" panose="020B0806030902050204" pitchFamily="34" charset="0"/>
                <a:ea typeface="DaxOT Medium" charset="0"/>
                <a:cs typeface="DaxOT Medium" charset="0"/>
              </a:rPr>
              <a:t>Старение</a:t>
            </a:r>
          </a:p>
          <a:p>
            <a:r>
              <a:rPr lang="ru-RU" sz="1600" dirty="0">
                <a:latin typeface="Impact" panose="020B0806030902050204" pitchFamily="34" charset="0"/>
                <a:ea typeface="DaxOT Medium" charset="0"/>
                <a:cs typeface="DaxOT Medium" charset="0"/>
              </a:rPr>
              <a:t>кожи</a:t>
            </a:r>
            <a:endParaRPr lang="en-US" sz="1600" dirty="0">
              <a:latin typeface="Impact" panose="020B0806030902050204" pitchFamily="34" charset="0"/>
              <a:ea typeface="DaxOT Medium" charset="0"/>
              <a:cs typeface="DaxOT Medium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027317" y="7541096"/>
            <a:ext cx="171891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 defTabSz="982663"/>
            <a:r>
              <a:rPr lang="ru-RU" sz="1400" b="1" dirty="0">
                <a:latin typeface="Segoe UI Light" panose="020B0502040204020203" pitchFamily="34" charset="0"/>
                <a:ea typeface="DaxOT Medium" charset="0"/>
                <a:cs typeface="Segoe UI Light" panose="020B0502040204020203" pitchFamily="34" charset="0"/>
              </a:rPr>
              <a:t>Цитохром </a:t>
            </a:r>
            <a:r>
              <a:rPr lang="en-US" sz="1400" b="1" dirty="0">
                <a:latin typeface="Segoe UI Light" panose="020B0502040204020203" pitchFamily="34" charset="0"/>
                <a:ea typeface="DaxOT Medium" charset="0"/>
                <a:cs typeface="Segoe UI Light" panose="020B0502040204020203" pitchFamily="34" charset="0"/>
              </a:rPr>
              <a:t>P450 1A1 (CYP1A1)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29936" y="7470829"/>
            <a:ext cx="144443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 defTabSz="982663"/>
            <a:r>
              <a:rPr lang="ru-RU" sz="1200" b="1" dirty="0" err="1">
                <a:latin typeface="Segoe UI Light" panose="020B0502040204020203" pitchFamily="34" charset="0"/>
                <a:ea typeface="DaxOT Medium" charset="0"/>
                <a:cs typeface="Segoe UI Light" panose="020B0502040204020203" pitchFamily="34" charset="0"/>
              </a:rPr>
              <a:t>Арилуглеводородный</a:t>
            </a:r>
            <a:r>
              <a:rPr lang="ru-RU" sz="1200" b="1" dirty="0">
                <a:latin typeface="Segoe UI Light" panose="020B0502040204020203" pitchFamily="34" charset="0"/>
                <a:ea typeface="DaxOT Medium" charset="0"/>
                <a:cs typeface="Segoe UI Light" panose="020B0502040204020203" pitchFamily="34" charset="0"/>
              </a:rPr>
              <a:t> рецептор (</a:t>
            </a:r>
            <a:r>
              <a:rPr lang="en-US" sz="1200" b="1" dirty="0" err="1">
                <a:latin typeface="Segoe UI Light" panose="020B0502040204020203" pitchFamily="34" charset="0"/>
                <a:ea typeface="DaxOT Medium" charset="0"/>
                <a:cs typeface="Segoe UI Light" panose="020B0502040204020203" pitchFamily="34" charset="0"/>
              </a:rPr>
              <a:t>AhR</a:t>
            </a:r>
            <a:r>
              <a:rPr lang="en-US" sz="1200" b="1" dirty="0">
                <a:latin typeface="Segoe UI Light" panose="020B0502040204020203" pitchFamily="34" charset="0"/>
                <a:ea typeface="DaxOT Medium" charset="0"/>
                <a:cs typeface="Segoe UI Light" panose="020B0502040204020203" pitchFamily="34" charset="0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41187" y="7537807"/>
            <a:ext cx="2633221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 defTabSz="982663"/>
            <a:r>
              <a:rPr lang="ru-RU" sz="1600" dirty="0">
                <a:latin typeface="Impact" panose="020B0806030902050204" pitchFamily="34" charset="0"/>
                <a:ea typeface="DaxOT Medium" charset="0"/>
                <a:cs typeface="Segoe UI Light" panose="020B0502040204020203" pitchFamily="34" charset="0"/>
              </a:rPr>
              <a:t>Экзогенные химикаты</a:t>
            </a:r>
          </a:p>
          <a:p>
            <a:pPr algn="l" defTabSz="982663"/>
            <a:r>
              <a:rPr lang="ru-RU" sz="1400" dirty="0">
                <a:solidFill>
                  <a:srgbClr val="3AC1E1"/>
                </a:solidFill>
                <a:latin typeface="Segoe UI" panose="020B0502040204020203" pitchFamily="34" charset="0"/>
                <a:ea typeface="DaxOT Medium" charset="0"/>
                <a:cs typeface="Segoe UI" panose="020B0502040204020203" pitchFamily="34" charset="0"/>
              </a:rPr>
              <a:t>Полициклические </a:t>
            </a:r>
            <a:r>
              <a:rPr lang="ru-RU" sz="1400" dirty="0" err="1">
                <a:solidFill>
                  <a:srgbClr val="3AC1E1"/>
                </a:solidFill>
                <a:latin typeface="Segoe UI" panose="020B0502040204020203" pitchFamily="34" charset="0"/>
                <a:ea typeface="DaxOT Medium" charset="0"/>
                <a:cs typeface="Segoe UI" panose="020B0502040204020203" pitchFamily="34" charset="0"/>
              </a:rPr>
              <a:t>ароматич</a:t>
            </a:r>
            <a:r>
              <a:rPr lang="ru-RU" sz="1400" dirty="0">
                <a:solidFill>
                  <a:srgbClr val="3AC1E1"/>
                </a:solidFill>
                <a:latin typeface="Segoe UI" panose="020B0502040204020203" pitchFamily="34" charset="0"/>
                <a:ea typeface="DaxOT Medium" charset="0"/>
                <a:cs typeface="Segoe UI" panose="020B0502040204020203" pitchFamily="34" charset="0"/>
              </a:rPr>
              <a:t>. углеводороды </a:t>
            </a:r>
            <a:endParaRPr lang="en-US" sz="1400" dirty="0">
              <a:solidFill>
                <a:srgbClr val="3AC1E1"/>
              </a:solidFill>
              <a:latin typeface="Segoe UI" panose="020B0502040204020203" pitchFamily="34" charset="0"/>
              <a:ea typeface="DaxOT Medium" charset="0"/>
              <a:cs typeface="Segoe UI" panose="020B0502040204020203" pitchFamily="34" charset="0"/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6241102" y="8064896"/>
            <a:ext cx="1377423" cy="700335"/>
          </a:xfrm>
          <a:prstGeom prst="ellipse">
            <a:avLst/>
          </a:prstGeom>
          <a:solidFill>
            <a:srgbClr val="3AC1E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48411" y="8261176"/>
            <a:ext cx="1162102" cy="307777"/>
          </a:xfrm>
          <a:prstGeom prst="rect">
            <a:avLst/>
          </a:prstGeom>
          <a:solidFill>
            <a:srgbClr val="3AC1E1"/>
          </a:solidFill>
        </p:spPr>
        <p:txBody>
          <a:bodyPr wrap="square" rtlCol="0">
            <a:spAutoFit/>
          </a:bodyPr>
          <a:lstStyle/>
          <a:p>
            <a:pPr defTabSz="982663"/>
            <a:r>
              <a:rPr lang="ru-RU" sz="1400" dirty="0">
                <a:latin typeface="Segoe UI Light" panose="020B0502040204020203" pitchFamily="34" charset="0"/>
                <a:ea typeface="DaxOT Medium" charset="0"/>
                <a:cs typeface="Segoe UI Light" panose="020B0502040204020203" pitchFamily="34" charset="0"/>
              </a:rPr>
              <a:t>Агонист </a:t>
            </a:r>
            <a:r>
              <a:rPr lang="en-US" sz="1400" dirty="0" err="1">
                <a:latin typeface="Segoe UI Light" panose="020B0502040204020203" pitchFamily="34" charset="0"/>
                <a:ea typeface="DaxOT Medium" charset="0"/>
                <a:cs typeface="Segoe UI Light" panose="020B0502040204020203" pitchFamily="34" charset="0"/>
              </a:rPr>
              <a:t>AhR</a:t>
            </a:r>
            <a:endParaRPr lang="en-US" sz="1400" dirty="0">
              <a:latin typeface="Segoe UI Light" panose="020B0502040204020203" pitchFamily="34" charset="0"/>
              <a:ea typeface="DaxOT Medium" charset="0"/>
              <a:cs typeface="Segoe UI Light" panose="020B0502040204020203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 flipH="1" flipV="1">
            <a:off x="5854328" y="8144890"/>
            <a:ext cx="576064" cy="162358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 cap="flat" cmpd="sng" algn="ctr">
            <a:solidFill>
              <a:srgbClr val="3AC1E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1876341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525463" y="8837613"/>
            <a:ext cx="0" cy="915987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586160" y="9124950"/>
            <a:ext cx="195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BB9BCA"/>
                </a:solidFill>
                <a:latin typeface="DaxOT Light" charset="0"/>
                <a:ea typeface="DaxOT Light" charset="0"/>
                <a:cs typeface="DaxOT Light" charset="0"/>
              </a:rPr>
              <a:t>www.naturethic.es</a:t>
            </a:r>
            <a:endParaRPr lang="en-US" sz="1800" dirty="0">
              <a:solidFill>
                <a:srgbClr val="BB9BCA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0" y="7253288"/>
            <a:ext cx="3262313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6501556" y="1102767"/>
            <a:ext cx="5905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Anti-pollution ferment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9598744" y="1636440"/>
            <a:ext cx="3406056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440022" y="1875498"/>
            <a:ext cx="7967034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lnSpc>
                <a:spcPts val="3160"/>
              </a:lnSpc>
            </a:pPr>
            <a:r>
              <a:rPr lang="ru-RU" sz="2800" b="1" dirty="0">
                <a:solidFill>
                  <a:schemeClr val="tx1"/>
                </a:solidFill>
                <a:latin typeface="DaxOT ExtraBold" charset="0"/>
                <a:ea typeface="DaxOT ExtraBold" charset="0"/>
                <a:cs typeface="DaxOT ExtraBold" charset="0"/>
              </a:rPr>
              <a:t>Выводит тяжелые металлы</a:t>
            </a:r>
            <a:endParaRPr lang="es-ES" sz="2800" b="1" dirty="0">
              <a:solidFill>
                <a:schemeClr val="tx1"/>
              </a:solidFill>
              <a:latin typeface="DaxOT ExtraBold" charset="0"/>
              <a:ea typeface="DaxOT ExtraBold" charset="0"/>
              <a:cs typeface="DaxOT ExtraBold" charset="0"/>
            </a:endParaRPr>
          </a:p>
          <a:p>
            <a:pPr algn="r" eaLnBrk="1" hangingPunct="1">
              <a:lnSpc>
                <a:spcPts val="3160"/>
              </a:lnSpc>
            </a:pPr>
            <a:endParaRPr lang="en-US" sz="2800" b="1" dirty="0">
              <a:solidFill>
                <a:schemeClr val="tx1"/>
              </a:solidFill>
              <a:latin typeface="DaxOT ExtraBold" charset="0"/>
              <a:ea typeface="DaxOT ExtraBold" charset="0"/>
              <a:cs typeface="DaxOT ExtraBold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6161" y="7507114"/>
            <a:ext cx="11820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МЕТОДИКА</a:t>
            </a:r>
            <a:r>
              <a:rPr lang="en-US" sz="2000" dirty="0">
                <a:latin typeface="DaxOT Light" charset="0"/>
                <a:ea typeface="DaxOT Light" charset="0"/>
                <a:cs typeface="DaxOT Light" charset="0"/>
              </a:rPr>
              <a:t>: OLIGOSCAN    </a:t>
            </a:r>
            <a:r>
              <a:rPr lang="en-US" sz="2000" dirty="0">
                <a:latin typeface="DaxOT Medium" charset="0"/>
                <a:ea typeface="DaxOT Medium" charset="0"/>
                <a:cs typeface="DaxOT Medium" charset="0"/>
              </a:rPr>
              <a:t>n= 20 </a:t>
            </a:r>
            <a:r>
              <a:rPr lang="ru-RU" sz="2000" dirty="0">
                <a:latin typeface="DaxOT Medium" charset="0"/>
                <a:ea typeface="DaxOT Medium" charset="0"/>
                <a:cs typeface="DaxOT Medium" charset="0"/>
              </a:rPr>
              <a:t>добровольцев</a:t>
            </a:r>
            <a:endParaRPr lang="en-US" sz="2000" dirty="0">
              <a:latin typeface="DaxOT Medium" charset="0"/>
              <a:ea typeface="DaxOT Medium" charset="0"/>
              <a:cs typeface="DaxOT Medium" charset="0"/>
            </a:endParaRPr>
          </a:p>
          <a:p>
            <a:pPr algn="l"/>
            <a:r>
              <a:rPr lang="ru-RU" sz="2000" dirty="0">
                <a:latin typeface="DaxOT Medium" charset="0"/>
                <a:ea typeface="DaxOT Medium" charset="0"/>
                <a:cs typeface="DaxOT Medium" charset="0"/>
              </a:rPr>
              <a:t>Три участка тела, на которых с потом обнаруживается больше всего тяжелых металлов, - это стопы, руки и лицо. В данном исследовании </a:t>
            </a:r>
            <a:r>
              <a:rPr lang="en-US" sz="2000" dirty="0">
                <a:latin typeface="DaxOT Light" charset="0"/>
                <a:ea typeface="DaxOT Light" charset="0"/>
                <a:cs typeface="DaxOT Light" charset="0"/>
              </a:rPr>
              <a:t> </a:t>
            </a:r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для измерений был выбран последний участок.</a:t>
            </a:r>
            <a:endParaRPr lang="en-US" sz="2000" dirty="0">
              <a:latin typeface="DaxOT Light" charset="0"/>
              <a:ea typeface="DaxOT Light" charset="0"/>
              <a:cs typeface="DaxOT Light" charset="0"/>
            </a:endParaRPr>
          </a:p>
          <a:p>
            <a:pPr algn="l"/>
            <a:endParaRPr lang="en-US" sz="20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3165346" y="4845447"/>
            <a:ext cx="3412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DaxOT Medium" charset="0"/>
                <a:ea typeface="DaxOT Medium" charset="0"/>
                <a:cs typeface="DaxOT Medium" charset="0"/>
              </a:rPr>
              <a:t>Сокращение тяжелых металлов относительно контроля</a:t>
            </a:r>
            <a:r>
              <a:rPr lang="en-US" sz="1600" dirty="0">
                <a:latin typeface="DaxOT Medium" charset="0"/>
                <a:ea typeface="DaxOT Medium" charset="0"/>
                <a:cs typeface="DaxOT Medium" charset="0"/>
              </a:rPr>
              <a:t>(%)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34608" y="6740297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DaxOT Light" charset="0"/>
                <a:ea typeface="DaxOT Light" charset="0"/>
                <a:cs typeface="DaxOT Light" charset="0"/>
              </a:rPr>
              <a:t>Алюминий</a:t>
            </a:r>
            <a:endParaRPr lang="en-US" sz="14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87108" y="6740297"/>
            <a:ext cx="750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DaxOT Light" charset="0"/>
                <a:ea typeface="DaxOT Light" charset="0"/>
                <a:cs typeface="DaxOT Light" charset="0"/>
              </a:rPr>
              <a:t>Сурьма</a:t>
            </a:r>
            <a:endParaRPr lang="en-US" sz="14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71980" y="6740297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DaxOT Light" charset="0"/>
                <a:ea typeface="DaxOT Light" charset="0"/>
                <a:cs typeface="DaxOT Light" charset="0"/>
              </a:rPr>
              <a:t>Мышьяк</a:t>
            </a:r>
            <a:endParaRPr lang="en-US" sz="14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52046" y="6740297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DaxOT Light" charset="0"/>
                <a:ea typeface="DaxOT Light" charset="0"/>
                <a:cs typeface="DaxOT Light" charset="0"/>
              </a:rPr>
              <a:t>Бериллий</a:t>
            </a:r>
            <a:endParaRPr lang="en-US" sz="14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058857" y="6740297"/>
            <a:ext cx="786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DaxOT Light" charset="0"/>
                <a:ea typeface="DaxOT Light" charset="0"/>
                <a:cs typeface="DaxOT Light" charset="0"/>
              </a:rPr>
              <a:t>Кадмий</a:t>
            </a:r>
            <a:endParaRPr lang="en-US" sz="14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126170" y="6740297"/>
            <a:ext cx="582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DaxOT Light" charset="0"/>
                <a:ea typeface="DaxOT Light" charset="0"/>
                <a:cs typeface="DaxOT Light" charset="0"/>
              </a:rPr>
              <a:t>Ртуть</a:t>
            </a:r>
            <a:endParaRPr lang="en-US" sz="14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40022" y="2572544"/>
            <a:ext cx="8721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СНИЖАЕТ КОЛИЧЕСТВО ТЯЖЕЛЫХ МЕТАЛЛОВ В КОЖЕ УЖЕ ЧЕРЕЗ 24 ЧАСА</a:t>
            </a:r>
            <a:endParaRPr lang="en-US" sz="20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863874" y="6740296"/>
            <a:ext cx="748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DaxOT Light" charset="0"/>
                <a:ea typeface="DaxOT Light" charset="0"/>
                <a:cs typeface="DaxOT Light" charset="0"/>
              </a:rPr>
              <a:t>Свинец</a:t>
            </a:r>
            <a:endParaRPr lang="en-US" sz="14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71980" y="3099634"/>
            <a:ext cx="420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00B0F0"/>
                </a:solidFill>
                <a:latin typeface="DaxOT Light" charset="0"/>
                <a:ea typeface="DaxOT Light" charset="0"/>
                <a:cs typeface="DaxOT Light" charset="0"/>
              </a:rPr>
              <a:t>4% </a:t>
            </a:r>
            <a:r>
              <a:rPr lang="ru-RU" sz="2800" dirty="0">
                <a:solidFill>
                  <a:srgbClr val="00B0F0"/>
                </a:solidFill>
                <a:latin typeface="DaxOT Light" charset="0"/>
                <a:ea typeface="DaxOT Light" charset="0"/>
                <a:cs typeface="DaxOT Light" charset="0"/>
              </a:rPr>
              <a:t>- среднее сокращение</a:t>
            </a:r>
            <a:endParaRPr lang="en-US" sz="2800" dirty="0">
              <a:solidFill>
                <a:srgbClr val="00B0F0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73808" y="1474882"/>
            <a:ext cx="1656184" cy="276999"/>
          </a:xfrm>
          <a:prstGeom prst="rect">
            <a:avLst/>
          </a:prstGeom>
          <a:solidFill>
            <a:srgbClr val="BA9AC9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Прикладная </a:t>
            </a:r>
            <a:r>
              <a:rPr lang="ru-RU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Бионаука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0" y="6605588"/>
            <a:ext cx="3333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2800" i="1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In vivo </a:t>
            </a:r>
            <a:r>
              <a:rPr lang="ru-RU" sz="28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исследования</a:t>
            </a:r>
            <a:endParaRPr lang="en-US" sz="28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51857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525463" y="8837613"/>
            <a:ext cx="0" cy="915987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586160" y="9124950"/>
            <a:ext cx="195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BB9BCA"/>
                </a:solidFill>
                <a:latin typeface="DaxOT Light" charset="0"/>
                <a:ea typeface="DaxOT Light" charset="0"/>
                <a:cs typeface="DaxOT Light" charset="0"/>
              </a:rPr>
              <a:t>www.naturethic.es</a:t>
            </a:r>
            <a:endParaRPr lang="en-US" sz="1800" dirty="0">
              <a:solidFill>
                <a:srgbClr val="BB9BCA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0" y="7253288"/>
            <a:ext cx="3262313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6501556" y="1102767"/>
            <a:ext cx="5905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Anti-pollution ferment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9598744" y="1636440"/>
            <a:ext cx="3406056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440022" y="1875498"/>
            <a:ext cx="7967034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lnSpc>
                <a:spcPts val="3160"/>
              </a:lnSpc>
            </a:pPr>
            <a:r>
              <a:rPr lang="ru-RU" sz="2800" b="1" dirty="0">
                <a:solidFill>
                  <a:schemeClr val="tx1"/>
                </a:solidFill>
                <a:latin typeface="DaxOT ExtraBold" charset="0"/>
                <a:ea typeface="DaxOT ExtraBold" charset="0"/>
                <a:cs typeface="DaxOT ExtraBold" charset="0"/>
              </a:rPr>
              <a:t>Защита клеток кожи</a:t>
            </a:r>
            <a:endParaRPr lang="es-ES" sz="2800" b="1" dirty="0">
              <a:solidFill>
                <a:schemeClr val="tx1"/>
              </a:solidFill>
              <a:latin typeface="DaxOT ExtraBold" charset="0"/>
              <a:ea typeface="DaxOT ExtraBold" charset="0"/>
              <a:cs typeface="DaxOT ExtraBold" charset="0"/>
            </a:endParaRPr>
          </a:p>
          <a:p>
            <a:pPr algn="r" eaLnBrk="1" hangingPunct="1">
              <a:lnSpc>
                <a:spcPts val="3160"/>
              </a:lnSpc>
            </a:pPr>
            <a:r>
              <a:rPr lang="ru-RU" sz="2800" b="1" dirty="0">
                <a:solidFill>
                  <a:schemeClr val="tx1"/>
                </a:solidFill>
                <a:latin typeface="DaxOT ExtraBold" charset="0"/>
                <a:ea typeface="DaxOT ExtraBold" charset="0"/>
                <a:cs typeface="DaxOT ExtraBold" charset="0"/>
              </a:rPr>
              <a:t>от воздействия тяжелых металлов</a:t>
            </a:r>
            <a:endParaRPr lang="en-US" sz="2800" b="1" dirty="0">
              <a:solidFill>
                <a:schemeClr val="tx1"/>
              </a:solidFill>
              <a:latin typeface="DaxOT ExtraBold" charset="0"/>
              <a:ea typeface="DaxOT ExtraBold" charset="0"/>
              <a:cs typeface="DaxOT ExtraBold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53722" y="3014992"/>
            <a:ext cx="2674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DaxOT Light" charset="0"/>
                <a:ea typeface="DaxOT Light" charset="0"/>
                <a:cs typeface="DaxOT Light" charset="0"/>
              </a:rPr>
              <a:t> </a:t>
            </a:r>
            <a:r>
              <a:rPr lang="uk-UA" sz="1200" dirty="0">
                <a:latin typeface="DaxOT Light" charset="0"/>
                <a:ea typeface="DaxOT Light" charset="0"/>
                <a:cs typeface="DaxOT Light" charset="0"/>
              </a:rPr>
              <a:t>#</a:t>
            </a:r>
            <a:r>
              <a:rPr lang="es-ES" sz="1200" dirty="0">
                <a:latin typeface="DaxOT Light" charset="0"/>
                <a:ea typeface="DaxOT Light" charset="0"/>
                <a:cs typeface="DaxOT Light" charset="0"/>
              </a:rPr>
              <a:t> p&lt;0.05 vs </a:t>
            </a:r>
            <a:r>
              <a:rPr lang="ru-RU" sz="1200" dirty="0">
                <a:latin typeface="DaxOT Light" charset="0"/>
                <a:ea typeface="DaxOT Light" charset="0"/>
                <a:cs typeface="DaxOT Light" charset="0"/>
              </a:rPr>
              <a:t>контроль</a:t>
            </a:r>
            <a:r>
              <a:rPr lang="es-ES" sz="1200" dirty="0">
                <a:latin typeface="DaxOT Light" charset="0"/>
                <a:ea typeface="DaxOT Light" charset="0"/>
                <a:cs typeface="DaxOT Light" charset="0"/>
              </a:rPr>
              <a:t> </a:t>
            </a:r>
            <a:r>
              <a:rPr lang="en-US" sz="1200" dirty="0">
                <a:latin typeface="DaxOT Light" charset="0"/>
                <a:ea typeface="DaxOT Light" charset="0"/>
                <a:cs typeface="DaxOT Light" charset="0"/>
              </a:rPr>
              <a:t>* p&lt;0.05 vs CdCl</a:t>
            </a:r>
            <a:r>
              <a:rPr lang="en-US" sz="1200" baseline="-25000" dirty="0">
                <a:latin typeface="DaxOT Light" charset="0"/>
                <a:ea typeface="DaxOT Light" charset="0"/>
                <a:cs typeface="DaxOT Light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26279" y="7829128"/>
            <a:ext cx="87247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latin typeface="DaxOT Medium" charset="0"/>
                <a:ea typeface="DaxOT Medium" charset="0"/>
                <a:cs typeface="DaxOT Medium" charset="0"/>
              </a:rPr>
              <a:t>Кадмий – это главный загрязнитель, вызывающий клеточную смерть путём некроза либо апоптоза, а также нарушающий работу разнообразных клеточных систем</a:t>
            </a:r>
            <a:r>
              <a:rPr lang="en-US" sz="2000" dirty="0">
                <a:latin typeface="DaxOT Light" charset="0"/>
                <a:ea typeface="DaxOT Light" charset="0"/>
                <a:cs typeface="DaxOT Light" charset="0"/>
              </a:rPr>
              <a:t>. </a:t>
            </a:r>
            <a:r>
              <a:rPr lang="en-US" sz="2000" dirty="0">
                <a:latin typeface="DaxOT Medium" charset="0"/>
                <a:ea typeface="DaxOT Medium" charset="0"/>
                <a:cs typeface="DaxOT Medium" charset="0"/>
              </a:rPr>
              <a:t>Anti-pollution Ferment </a:t>
            </a:r>
            <a:r>
              <a:rPr lang="ru-RU" sz="2000" dirty="0">
                <a:latin typeface="DaxOT Medium" charset="0"/>
                <a:ea typeface="DaxOT Medium" charset="0"/>
                <a:cs typeface="DaxOT Medium" charset="0"/>
              </a:rPr>
              <a:t>уменьшает цитотоксический эффект, вызванный повреждением кадмием</a:t>
            </a:r>
            <a:r>
              <a:rPr lang="en-US" sz="2000" dirty="0">
                <a:latin typeface="DaxOT Medium" charset="0"/>
                <a:ea typeface="DaxOT Medium" charset="0"/>
                <a:cs typeface="DaxOT Medium" charset="0"/>
              </a:rPr>
              <a:t>.</a:t>
            </a:r>
          </a:p>
          <a:p>
            <a:pPr algn="r"/>
            <a:endParaRPr lang="en-US" sz="20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39187" y="6532984"/>
            <a:ext cx="1005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Контроль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26703" y="6782107"/>
            <a:ext cx="1484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DaxOT Medium" charset="0"/>
                <a:ea typeface="DaxOT Medium" charset="0"/>
                <a:cs typeface="DaxOT Medium" charset="0"/>
              </a:rPr>
              <a:t>Anti-pollution</a:t>
            </a:r>
          </a:p>
          <a:p>
            <a:r>
              <a:rPr lang="en-US" sz="1600" dirty="0">
                <a:latin typeface="DaxOT Medium" charset="0"/>
                <a:ea typeface="DaxOT Medium" charset="0"/>
                <a:cs typeface="DaxOT Medium" charset="0"/>
              </a:rPr>
              <a:t>Ferment </a:t>
            </a:r>
          </a:p>
          <a:p>
            <a:r>
              <a:rPr lang="en-US" sz="1600" dirty="0">
                <a:latin typeface="DaxOT Medium" charset="0"/>
                <a:ea typeface="DaxOT Medium" charset="0"/>
                <a:cs typeface="DaxOT Medium" charset="0"/>
              </a:rPr>
              <a:t>+ 10</a:t>
            </a:r>
            <a:r>
              <a:rPr lang="ru-RU" sz="1600" dirty="0">
                <a:latin typeface="DaxOT Medium" charset="0"/>
                <a:ea typeface="DaxOT Medium" charset="0"/>
                <a:cs typeface="DaxOT Medium" charset="0"/>
              </a:rPr>
              <a:t> </a:t>
            </a:r>
            <a:r>
              <a:rPr lang="ru-RU" sz="1600" dirty="0" err="1">
                <a:latin typeface="DaxOT Medium" charset="0"/>
                <a:ea typeface="DaxOT Medium" charset="0"/>
                <a:cs typeface="DaxOT Medium" charset="0"/>
              </a:rPr>
              <a:t>мк</a:t>
            </a:r>
            <a:r>
              <a:rPr lang="en-US" sz="1600" dirty="0">
                <a:latin typeface="DaxOT Medium" charset="0"/>
                <a:ea typeface="DaxOT Medium" charset="0"/>
                <a:cs typeface="DaxOT Medium" charset="0"/>
              </a:rPr>
              <a:t>M CdCl</a:t>
            </a:r>
            <a:r>
              <a:rPr lang="en-US" sz="1600" baseline="-25000" dirty="0">
                <a:latin typeface="DaxOT Medium" charset="0"/>
                <a:ea typeface="DaxOT Medium" charset="0"/>
                <a:cs typeface="DaxOT Medium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5137951" y="5026668"/>
            <a:ext cx="2059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DaxOT Medium" charset="0"/>
                <a:ea typeface="DaxOT Medium" charset="0"/>
                <a:cs typeface="DaxOT Medium" charset="0"/>
              </a:rPr>
              <a:t>Живучесть клеток </a:t>
            </a:r>
            <a:r>
              <a:rPr lang="en-US" sz="1600" dirty="0">
                <a:latin typeface="DaxOT Medium" charset="0"/>
                <a:ea typeface="DaxOT Medium" charset="0"/>
                <a:cs typeface="DaxOT Medium" charset="0"/>
              </a:rPr>
              <a:t>(%)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95271" y="6532984"/>
            <a:ext cx="848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DaxOT Light" charset="0"/>
                <a:ea typeface="DaxOT Light" charset="0"/>
                <a:cs typeface="DaxOT Light" charset="0"/>
              </a:rPr>
              <a:t>10</a:t>
            </a:r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 </a:t>
            </a:r>
            <a:r>
              <a:rPr lang="ru-RU" sz="1600" dirty="0" err="1">
                <a:latin typeface="DaxOT Light" charset="0"/>
                <a:ea typeface="DaxOT Light" charset="0"/>
                <a:cs typeface="DaxOT Light" charset="0"/>
              </a:rPr>
              <a:t>мк</a:t>
            </a:r>
            <a:r>
              <a:rPr lang="en-US" sz="1600" dirty="0">
                <a:latin typeface="DaxOT Light" charset="0"/>
                <a:ea typeface="DaxOT Light" charset="0"/>
                <a:cs typeface="DaxOT Light" charset="0"/>
              </a:rPr>
              <a:t>M</a:t>
            </a:r>
          </a:p>
          <a:p>
            <a:r>
              <a:rPr lang="en-US" sz="1600" dirty="0">
                <a:latin typeface="DaxOT Light" charset="0"/>
                <a:ea typeface="DaxOT Light" charset="0"/>
                <a:cs typeface="DaxOT Light" charset="0"/>
              </a:rPr>
              <a:t>CdCl</a:t>
            </a:r>
            <a:r>
              <a:rPr lang="en-US" sz="1600" baseline="-25000" dirty="0">
                <a:latin typeface="DaxOT Light" charset="0"/>
                <a:ea typeface="DaxOT Light" charset="0"/>
                <a:cs typeface="DaxOT Light" charset="0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9454728" y="6532984"/>
            <a:ext cx="1296144" cy="24912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68359" y="6482462"/>
            <a:ext cx="691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DaxOT Light" charset="0"/>
                <a:ea typeface="DaxOT Light" charset="0"/>
                <a:cs typeface="DaxOT Light" charset="0"/>
              </a:rPr>
              <a:t>0.01%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195989" y="6488851"/>
            <a:ext cx="70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DaxOT Light" charset="0"/>
                <a:ea typeface="DaxOT Light" charset="0"/>
                <a:cs typeface="DaxOT Light" charset="0"/>
              </a:rPr>
              <a:t>0.05%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73808" y="1474882"/>
            <a:ext cx="1656184" cy="276999"/>
          </a:xfrm>
          <a:prstGeom prst="rect">
            <a:avLst/>
          </a:prstGeom>
          <a:solidFill>
            <a:srgbClr val="BA9AC9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Прикладная </a:t>
            </a:r>
            <a:r>
              <a:rPr lang="ru-RU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Бионаука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-225861" y="6641611"/>
            <a:ext cx="3600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2800" i="1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In vitro </a:t>
            </a:r>
            <a:r>
              <a:rPr lang="ru-RU" sz="28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исследования</a:t>
            </a:r>
            <a:endParaRPr lang="en-US" sz="28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65785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525463" y="8837613"/>
            <a:ext cx="0" cy="915987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586160" y="9124950"/>
            <a:ext cx="195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800" dirty="0" err="1">
                <a:solidFill>
                  <a:srgbClr val="BB9BCA"/>
                </a:solidFill>
                <a:latin typeface="DaxOT Light" charset="0"/>
                <a:ea typeface="DaxOT Light" charset="0"/>
                <a:cs typeface="DaxOT Light" charset="0"/>
              </a:rPr>
              <a:t>www.naturethic.es</a:t>
            </a:r>
            <a:endParaRPr lang="en-US" sz="1800" dirty="0">
              <a:solidFill>
                <a:srgbClr val="BB9BCA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0" y="7253288"/>
            <a:ext cx="3262313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6501556" y="1102767"/>
            <a:ext cx="5905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24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Anti-pollution ferment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9598744" y="1636440"/>
            <a:ext cx="3406056" cy="0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3175" cap="flat" cmpd="sng" algn="ctr">
            <a:solidFill>
              <a:srgbClr val="BB9BC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440022" y="1875498"/>
            <a:ext cx="7967034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lnSpc>
                <a:spcPts val="3160"/>
              </a:lnSpc>
            </a:pPr>
            <a:r>
              <a:rPr lang="ru-RU" sz="2800" b="1" dirty="0">
                <a:solidFill>
                  <a:schemeClr val="tx1"/>
                </a:solidFill>
                <a:latin typeface="DaxOT ExtraBold" charset="0"/>
                <a:ea typeface="DaxOT ExtraBold" charset="0"/>
                <a:cs typeface="DaxOT ExtraBold" charset="0"/>
              </a:rPr>
              <a:t>Защита клеток кожи</a:t>
            </a:r>
            <a:endParaRPr lang="es-ES" sz="2800" b="1" dirty="0">
              <a:solidFill>
                <a:schemeClr val="tx1"/>
              </a:solidFill>
              <a:latin typeface="DaxOT ExtraBold" charset="0"/>
              <a:ea typeface="DaxOT ExtraBold" charset="0"/>
              <a:cs typeface="DaxOT ExtraBold" charset="0"/>
            </a:endParaRPr>
          </a:p>
          <a:p>
            <a:pPr algn="r" eaLnBrk="1" hangingPunct="1">
              <a:lnSpc>
                <a:spcPts val="3160"/>
              </a:lnSpc>
            </a:pPr>
            <a:r>
              <a:rPr lang="ru-RU" sz="2800" b="1" dirty="0">
                <a:solidFill>
                  <a:schemeClr val="tx1"/>
                </a:solidFill>
                <a:latin typeface="DaxOT ExtraBold" charset="0"/>
                <a:ea typeface="DaxOT ExtraBold" charset="0"/>
                <a:cs typeface="DaxOT ExtraBold" charset="0"/>
              </a:rPr>
              <a:t>от городской пыли</a:t>
            </a:r>
            <a:endParaRPr lang="en-US" sz="2800" b="1" dirty="0">
              <a:solidFill>
                <a:schemeClr val="tx1"/>
              </a:solidFill>
              <a:latin typeface="DaxOT ExtraBold" charset="0"/>
              <a:ea typeface="DaxOT ExtraBold" charset="0"/>
              <a:cs typeface="DaxOT ExtraBold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79897" y="3511939"/>
            <a:ext cx="1955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latin typeface="DaxOT Light" charset="0"/>
                <a:ea typeface="DaxOT Light" charset="0"/>
                <a:cs typeface="DaxOT Light" charset="0"/>
              </a:rPr>
              <a:t> </a:t>
            </a:r>
            <a:r>
              <a:rPr lang="uk-UA" sz="1200" dirty="0">
                <a:latin typeface="DaxOT Light" charset="0"/>
                <a:ea typeface="DaxOT Light" charset="0"/>
                <a:cs typeface="DaxOT Light" charset="0"/>
              </a:rPr>
              <a:t>#</a:t>
            </a:r>
            <a:r>
              <a:rPr lang="es-ES" sz="1200" dirty="0">
                <a:latin typeface="DaxOT Light" charset="0"/>
                <a:ea typeface="DaxOT Light" charset="0"/>
                <a:cs typeface="DaxOT Light" charset="0"/>
              </a:rPr>
              <a:t> p&lt;0.05 vs </a:t>
            </a:r>
            <a:r>
              <a:rPr lang="ru-RU" sz="1200" dirty="0">
                <a:latin typeface="DaxOT Light" charset="0"/>
                <a:ea typeface="DaxOT Light" charset="0"/>
                <a:cs typeface="DaxOT Light" charset="0"/>
              </a:rPr>
              <a:t>контроль</a:t>
            </a:r>
            <a:r>
              <a:rPr lang="es-ES" sz="1200" dirty="0">
                <a:latin typeface="DaxOT Light" charset="0"/>
                <a:ea typeface="DaxOT Light" charset="0"/>
                <a:cs typeface="DaxOT Light" charset="0"/>
              </a:rPr>
              <a:t> </a:t>
            </a:r>
          </a:p>
          <a:p>
            <a:pPr algn="r"/>
            <a:r>
              <a:rPr lang="en-US" sz="1200" dirty="0">
                <a:latin typeface="DaxOT Light" charset="0"/>
                <a:ea typeface="DaxOT Light" charset="0"/>
                <a:cs typeface="DaxOT Light" charset="0"/>
              </a:rPr>
              <a:t>* p&lt;0.05 vs </a:t>
            </a:r>
            <a:r>
              <a:rPr lang="ru-RU" sz="1200" dirty="0">
                <a:latin typeface="DaxOT Light" charset="0"/>
                <a:ea typeface="DaxOT Light" charset="0"/>
                <a:cs typeface="DaxOT Light" charset="0"/>
              </a:rPr>
              <a:t>городская пыль</a:t>
            </a:r>
            <a:endParaRPr lang="en-US" sz="1200" baseline="-250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27184" y="7973144"/>
            <a:ext cx="87849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latin typeface="DaxOT Medium" charset="0"/>
                <a:ea typeface="DaxOT Medium" charset="0"/>
                <a:cs typeface="DaxOT Medium" charset="0"/>
              </a:rPr>
              <a:t>Влияние загрязнения на состояние кожи становится всё более важной темой, особенно в больших индустриальных городах, вносящих основной вклад в загрязнение окружающей среды. </a:t>
            </a:r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Пыль снижает живучесть  клеток до </a:t>
            </a:r>
            <a:r>
              <a:rPr lang="en-US" sz="2000" dirty="0">
                <a:latin typeface="DaxOT Light" charset="0"/>
                <a:ea typeface="DaxOT Light" charset="0"/>
                <a:cs typeface="DaxOT Light" charset="0"/>
              </a:rPr>
              <a:t>40%</a:t>
            </a:r>
            <a:r>
              <a:rPr lang="ru-RU" sz="2000" dirty="0">
                <a:latin typeface="DaxOT Light" charset="0"/>
                <a:ea typeface="DaxOT Light" charset="0"/>
                <a:cs typeface="DaxOT Light" charset="0"/>
              </a:rPr>
              <a:t>, но благодаря</a:t>
            </a:r>
            <a:r>
              <a:rPr lang="en-US" sz="2000" dirty="0">
                <a:latin typeface="DaxOT Light" charset="0"/>
                <a:ea typeface="DaxOT Light" charset="0"/>
                <a:cs typeface="DaxOT Light" charset="0"/>
              </a:rPr>
              <a:t> </a:t>
            </a:r>
            <a:r>
              <a:rPr lang="en-US" sz="2000" dirty="0">
                <a:latin typeface="DaxOT Medium" charset="0"/>
                <a:ea typeface="DaxOT Medium" charset="0"/>
                <a:cs typeface="DaxOT Medium" charset="0"/>
              </a:rPr>
              <a:t>Anti-pollution Ferment </a:t>
            </a:r>
            <a:r>
              <a:rPr lang="ru-RU" sz="2000" dirty="0">
                <a:latin typeface="DaxOT Medium" charset="0"/>
                <a:ea typeface="DaxOT Medium" charset="0"/>
                <a:cs typeface="DaxOT Medium" charset="0"/>
              </a:rPr>
              <a:t>клетки становятся защищенными от токсического влияния пыли.</a:t>
            </a:r>
            <a:endParaRPr lang="en-US" sz="20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85701" y="6668513"/>
            <a:ext cx="15872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DaxOT Light" charset="0"/>
                <a:ea typeface="DaxOT Light" charset="0"/>
                <a:cs typeface="DaxOT Light" charset="0"/>
              </a:rPr>
              <a:t>50 </a:t>
            </a:r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мкг</a:t>
            </a:r>
            <a:r>
              <a:rPr lang="en-US" sz="1600" dirty="0">
                <a:latin typeface="DaxOT Light" charset="0"/>
                <a:ea typeface="DaxOT Light" charset="0"/>
                <a:cs typeface="DaxOT Light" charset="0"/>
              </a:rPr>
              <a:t>/</a:t>
            </a:r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мл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  <a:p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городской пыли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06694" y="6650821"/>
            <a:ext cx="15413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DaxOT Medium" charset="0"/>
                <a:ea typeface="DaxOT Medium" charset="0"/>
                <a:cs typeface="DaxOT Medium" charset="0"/>
              </a:rPr>
              <a:t>Anti-pollution</a:t>
            </a:r>
          </a:p>
          <a:p>
            <a:pPr algn="r"/>
            <a:r>
              <a:rPr lang="en-US" sz="1400" dirty="0">
                <a:latin typeface="DaxOT Medium" charset="0"/>
                <a:ea typeface="DaxOT Medium" charset="0"/>
                <a:cs typeface="DaxOT Medium" charset="0"/>
              </a:rPr>
              <a:t>Ferment (</a:t>
            </a:r>
            <a:r>
              <a:rPr lang="ru-RU" sz="1400" dirty="0">
                <a:latin typeface="DaxOT Medium" charset="0"/>
                <a:ea typeface="DaxOT Medium" charset="0"/>
                <a:cs typeface="DaxOT Medium" charset="0"/>
              </a:rPr>
              <a:t>мкг</a:t>
            </a:r>
            <a:r>
              <a:rPr lang="en-US" sz="1400" dirty="0">
                <a:latin typeface="DaxOT Medium" charset="0"/>
                <a:ea typeface="DaxOT Medium" charset="0"/>
                <a:cs typeface="DaxOT Medium" charset="0"/>
              </a:rPr>
              <a:t>/</a:t>
            </a:r>
            <a:r>
              <a:rPr lang="ru-RU" sz="1400" dirty="0">
                <a:latin typeface="DaxOT Medium" charset="0"/>
                <a:ea typeface="DaxOT Medium" charset="0"/>
                <a:cs typeface="DaxOT Medium" charset="0"/>
              </a:rPr>
              <a:t>мл</a:t>
            </a:r>
            <a:r>
              <a:rPr lang="en-US" sz="1400" dirty="0">
                <a:latin typeface="DaxOT Medium" charset="0"/>
                <a:ea typeface="DaxOT Medium" charset="0"/>
                <a:cs typeface="DaxOT Medium" charset="0"/>
              </a:rPr>
              <a:t>) </a:t>
            </a:r>
          </a:p>
          <a:p>
            <a:pPr algn="r"/>
            <a:r>
              <a:rPr lang="en-US" sz="1400" dirty="0">
                <a:latin typeface="DaxOT Medium" charset="0"/>
                <a:ea typeface="DaxOT Medium" charset="0"/>
                <a:cs typeface="DaxOT Medium" charset="0"/>
              </a:rPr>
              <a:t>+ 50 </a:t>
            </a:r>
            <a:r>
              <a:rPr lang="ru-RU" sz="1400" dirty="0">
                <a:latin typeface="DaxOT Medium" charset="0"/>
                <a:ea typeface="DaxOT Medium" charset="0"/>
                <a:cs typeface="DaxOT Medium" charset="0"/>
              </a:rPr>
              <a:t>мкг</a:t>
            </a:r>
            <a:r>
              <a:rPr lang="en-US" sz="1400" dirty="0">
                <a:latin typeface="DaxOT Medium" charset="0"/>
                <a:ea typeface="DaxOT Medium" charset="0"/>
                <a:cs typeface="DaxOT Medium" charset="0"/>
              </a:rPr>
              <a:t>/</a:t>
            </a:r>
            <a:r>
              <a:rPr lang="ru-RU" sz="1400" dirty="0">
                <a:latin typeface="DaxOT Medium" charset="0"/>
                <a:ea typeface="DaxOT Medium" charset="0"/>
                <a:cs typeface="DaxOT Medium" charset="0"/>
              </a:rPr>
              <a:t>мл</a:t>
            </a:r>
            <a:endParaRPr lang="en-US" sz="1400" dirty="0">
              <a:latin typeface="DaxOT Medium" charset="0"/>
              <a:ea typeface="DaxOT Medium" charset="0"/>
              <a:cs typeface="DaxOT Medium" charset="0"/>
            </a:endParaRPr>
          </a:p>
          <a:p>
            <a:pPr algn="r"/>
            <a:r>
              <a:rPr lang="ru-RU" sz="1400" dirty="0">
                <a:latin typeface="DaxOT Medium" charset="0"/>
                <a:ea typeface="DaxOT Medium" charset="0"/>
                <a:cs typeface="DaxOT Medium" charset="0"/>
              </a:rPr>
              <a:t>городской пыли</a:t>
            </a:r>
            <a:endParaRPr lang="en-US" sz="1400" dirty="0">
              <a:latin typeface="DaxOT Medium" charset="0"/>
              <a:ea typeface="DaxOT Medium" charset="0"/>
              <a:cs typeface="DaxOT Medium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5570000" y="4957928"/>
            <a:ext cx="2059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DaxOT Medium" charset="0"/>
                <a:ea typeface="DaxOT Medium" charset="0"/>
                <a:cs typeface="DaxOT Medium" charset="0"/>
              </a:rPr>
              <a:t>Живучесть клеток</a:t>
            </a:r>
            <a:r>
              <a:rPr lang="en-US" sz="1600" dirty="0">
                <a:latin typeface="DaxOT Medium" charset="0"/>
                <a:ea typeface="DaxOT Medium" charset="0"/>
                <a:cs typeface="DaxOT Medium" charset="0"/>
              </a:rPr>
              <a:t> (%)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43243" y="6681211"/>
            <a:ext cx="1005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DaxOT Light" charset="0"/>
                <a:ea typeface="DaxOT Light" charset="0"/>
                <a:cs typeface="DaxOT Light" charset="0"/>
              </a:rPr>
              <a:t>Контроль</a:t>
            </a:r>
            <a:endParaRPr lang="en-US" sz="1600" dirty="0">
              <a:latin typeface="DaxOT Light" charset="0"/>
              <a:ea typeface="DaxOT Light" charset="0"/>
              <a:cs typeface="DaxOT Light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73808" y="1474882"/>
            <a:ext cx="1656184" cy="276999"/>
          </a:xfrm>
          <a:prstGeom prst="rect">
            <a:avLst/>
          </a:prstGeom>
          <a:solidFill>
            <a:srgbClr val="BA9AC9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Прикладная </a:t>
            </a:r>
            <a:r>
              <a:rPr lang="ru-RU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Бионаука</a:t>
            </a:r>
            <a:endParaRPr lang="ru-RU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-225861" y="6641611"/>
            <a:ext cx="3600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2800" i="1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In vitro </a:t>
            </a:r>
            <a:r>
              <a:rPr lang="ru-RU" sz="2800" dirty="0">
                <a:solidFill>
                  <a:schemeClr val="tx1"/>
                </a:solidFill>
                <a:latin typeface="DaxOT Light" charset="0"/>
                <a:ea typeface="DaxOT Light" charset="0"/>
                <a:cs typeface="DaxOT Light" charset="0"/>
              </a:rPr>
              <a:t>исследования</a:t>
            </a:r>
            <a:endParaRPr lang="en-US" sz="2800" dirty="0">
              <a:solidFill>
                <a:schemeClr val="tx1"/>
              </a:solidFill>
              <a:latin typeface="DaxOT Light" charset="0"/>
              <a:ea typeface="DaxOT Light" charset="0"/>
              <a:cs typeface="DaxO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16189"/>
      </p:ext>
    </p:extLst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ítulo y subtítulo">
  <a:themeElements>
    <a:clrScheme name="Título y subtítul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 y subtítul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ítulo y subtítul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ítulo y viñetas (izquierda)">
  <a:themeElements>
    <a:clrScheme name="Título y viñetas (izquierda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 y viñetas (izquierda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ítulo y viñetas (izquierda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ítulo y viñetas (2 columnas)">
  <a:themeElements>
    <a:clrScheme name="Título y viñetas (2 columnas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 y viñetas (2 columnas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ítulo y viñetas (2 columnas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ítulo y viñetas (derecha)">
  <a:themeElements>
    <a:clrScheme name="Título y viñetas (derecha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 y viñetas (derecha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ítulo y viñetas (derecha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ítulo, viñetas y foto">
  <a:themeElements>
    <a:clrScheme name="Título, viñetas y f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, viñetas y f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ítulo, viñetas y f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ítulo y viñetas">
  <a:themeElements>
    <a:clrScheme name="Título y viñeta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 y viñeta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ítulo y viñeta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ítulo (centro)">
  <a:themeElements>
    <a:clrScheme name="Título (centro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 (centro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ítulo (centro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Viñetas">
  <a:themeElements>
    <a:clrScheme name="Viñeta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iñeta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Viñeta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Foto (horizontal)">
  <a:themeElements>
    <a:clrScheme name="Foto (horizontal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(horizontal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oto (horizontal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Foto (reflejo horizontal)">
  <a:themeElements>
    <a:clrScheme name="Foto (reflejo horizontal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(reflejo horizontal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oto (reflejo horizontal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Foto (vertical)">
  <a:themeElements>
    <a:clrScheme name="Foto (vertical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(vertical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oto (vertical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Foto (reflejo vertical)">
  <a:themeElements>
    <a:clrScheme name="Foto (reflejo vertical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(reflejo vertical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oto (reflejo vertical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ítulo (arriba)">
  <a:themeElements>
    <a:clrScheme name="Título (arriba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 (arriba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ítulo (arriba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4279</TotalTime>
  <Pages>0</Pages>
  <Words>3146</Words>
  <Characters>0</Characters>
  <Application>Microsoft Office PowerPoint</Application>
  <PresentationFormat>Произвольный</PresentationFormat>
  <Lines>0</Lines>
  <Paragraphs>742</Paragraphs>
  <Slides>42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14</vt:i4>
      </vt:variant>
      <vt:variant>
        <vt:lpstr>Заголовки слайдов</vt:lpstr>
      </vt:variant>
      <vt:variant>
        <vt:i4>42</vt:i4>
      </vt:variant>
    </vt:vector>
  </HeadingPairs>
  <TitlesOfParts>
    <vt:vector size="70" baseType="lpstr">
      <vt:lpstr>ＭＳ Ｐゴシック</vt:lpstr>
      <vt:lpstr>Bold</vt:lpstr>
      <vt:lpstr>Calibri</vt:lpstr>
      <vt:lpstr>DaxOT ExtraBold</vt:lpstr>
      <vt:lpstr>DaxOT Light</vt:lpstr>
      <vt:lpstr>DaxOT Medium</vt:lpstr>
      <vt:lpstr>Gill Sans</vt:lpstr>
      <vt:lpstr>Helvetica Neue LT Std 35 Thin</vt:lpstr>
      <vt:lpstr>Helvetica Neue LT Std 65 Medium</vt:lpstr>
      <vt:lpstr>Impact</vt:lpstr>
      <vt:lpstr>Segoe UI</vt:lpstr>
      <vt:lpstr>Segoe UI Light</vt:lpstr>
      <vt:lpstr>Times New Roman</vt:lpstr>
      <vt:lpstr>ヒラギノ角ゴ ProN W3</vt:lpstr>
      <vt:lpstr>Título y subtítulo</vt:lpstr>
      <vt:lpstr>Título y viñetas</vt:lpstr>
      <vt:lpstr>Título (centro)</vt:lpstr>
      <vt:lpstr>Viñetas</vt:lpstr>
      <vt:lpstr>Foto (horizontal)</vt:lpstr>
      <vt:lpstr>Foto (reflejo horizontal)</vt:lpstr>
      <vt:lpstr>Foto (vertical)</vt:lpstr>
      <vt:lpstr>Foto (reflejo vertical)</vt:lpstr>
      <vt:lpstr>Título (arriba)</vt:lpstr>
      <vt:lpstr>En blanco</vt:lpstr>
      <vt:lpstr>Título y viñetas (izquierda)</vt:lpstr>
      <vt:lpstr>Título y viñetas (2 columnas)</vt:lpstr>
      <vt:lpstr>Título y viñetas (derecha)</vt:lpstr>
      <vt:lpstr>Título, viñetas y foto</vt:lpstr>
      <vt:lpstr>Будущее рядом: инновационные системы доставки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User</cp:lastModifiedBy>
  <cp:revision>475</cp:revision>
  <cp:lastPrinted>2016-11-06T14:56:15Z</cp:lastPrinted>
  <dcterms:modified xsi:type="dcterms:W3CDTF">2017-09-21T07:13:25Z</dcterms:modified>
</cp:coreProperties>
</file>