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2" r:id="rId2"/>
    <p:sldMasterId id="2147483690" r:id="rId3"/>
    <p:sldMasterId id="2147483675" r:id="rId4"/>
  </p:sldMasterIdLst>
  <p:notesMasterIdLst>
    <p:notesMasterId r:id="rId34"/>
  </p:notesMasterIdLst>
  <p:handoutMasterIdLst>
    <p:handoutMasterId r:id="rId35"/>
  </p:handoutMasterIdLst>
  <p:sldIdLst>
    <p:sldId id="256" r:id="rId5"/>
    <p:sldId id="278" r:id="rId6"/>
    <p:sldId id="284" r:id="rId7"/>
    <p:sldId id="281" r:id="rId8"/>
    <p:sldId id="296" r:id="rId9"/>
    <p:sldId id="382" r:id="rId10"/>
    <p:sldId id="304" r:id="rId11"/>
    <p:sldId id="345" r:id="rId12"/>
    <p:sldId id="286" r:id="rId13"/>
    <p:sldId id="389" r:id="rId14"/>
    <p:sldId id="298" r:id="rId15"/>
    <p:sldId id="388" r:id="rId16"/>
    <p:sldId id="318" r:id="rId17"/>
    <p:sldId id="379" r:id="rId18"/>
    <p:sldId id="367" r:id="rId19"/>
    <p:sldId id="370" r:id="rId20"/>
    <p:sldId id="373" r:id="rId21"/>
    <p:sldId id="312" r:id="rId22"/>
    <p:sldId id="321" r:id="rId23"/>
    <p:sldId id="351" r:id="rId24"/>
    <p:sldId id="320" r:id="rId25"/>
    <p:sldId id="366" r:id="rId26"/>
    <p:sldId id="384" r:id="rId27"/>
    <p:sldId id="354" r:id="rId28"/>
    <p:sldId id="360" r:id="rId29"/>
    <p:sldId id="371" r:id="rId30"/>
    <p:sldId id="357" r:id="rId31"/>
    <p:sldId id="326" r:id="rId32"/>
    <p:sldId id="327" r:id="rId33"/>
  </p:sldIdLst>
  <p:sldSz cx="9144000" cy="5143500" type="screen16x9"/>
  <p:notesSz cx="6797675" cy="9928225"/>
  <p:custDataLst>
    <p:tags r:id="rId37"/>
  </p:custDataLst>
  <p:defaultTextStyle>
    <a:defPPr>
      <a:defRPr lang="fr-FR">
        <a:effectLst/>
      </a:defRPr>
    </a:defPPr>
    <a:lvl1pPr marL="0" algn="l" defTabSz="4572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érie BILLEBAUD" initials="VB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07FF"/>
    <a:srgbClr val="002D73"/>
    <a:srgbClr val="000066"/>
    <a:srgbClr val="008000"/>
    <a:srgbClr val="FF4338"/>
    <a:srgbClr val="0082CA"/>
    <a:srgbClr val="FFFFFF"/>
    <a:srgbClr val="009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4" autoAdjust="0"/>
    <p:restoredTop sz="91450" autoAdjust="0"/>
  </p:normalViewPr>
  <p:slideViewPr>
    <p:cSldViewPr snapToGrid="0" snapToObjects="1">
      <p:cViewPr>
        <p:scale>
          <a:sx n="150" d="100"/>
          <a:sy n="150" d="100"/>
        </p:scale>
        <p:origin x="64" y="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1" d="100"/>
          <a:sy n="61" d="100"/>
        </p:scale>
        <p:origin x="325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ags" Target="tags/tag1.xml"/><Relationship Id="rId38" Type="http://schemas.openxmlformats.org/officeDocument/2006/relationships/commentAuthors" Target="commentAuthors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Relationship Id="rId43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A1D28F-0BE3-413E-A242-70BD46FB01FA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>
            <a:effectLst/>
          </a:endParaRPr>
        </a:p>
      </dgm:t>
    </dgm:pt>
    <dgm:pt modelId="{39580F33-84B1-4E82-A342-49942989BCF9}" type="parTrans" cxnId="{251A9083-2778-498D-8C93-B8E234DE8F43}">
      <dgm:prSet/>
      <dgm:spPr/>
      <dgm:t>
        <a:bodyPr/>
        <a:lstStyle/>
        <a:p>
          <a:endParaRPr lang="fr-FR">
            <a:effectLst/>
          </a:endParaRPr>
        </a:p>
      </dgm:t>
    </dgm:pt>
    <dgm:pt modelId="{F36D14A0-59DA-4CFA-805E-A986F5FFA973}">
      <dgm:prSet phldrT="[Texte]" custT="1"/>
      <dgm:spPr/>
      <dgm:t>
        <a:bodyPr/>
        <a:lstStyle/>
        <a:p>
          <a:pPr rtl="0"/>
          <a:r>
            <a:rPr lang="ru-RU" sz="2400" b="1" i="0" u="none" strike="noStrike" dirty="0">
              <a:solidFill>
                <a:srgbClr val="002D73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rPr>
            <a:t>УХОД ЗА ВОЛОСАМИ</a:t>
          </a:r>
        </a:p>
      </dgm:t>
    </dgm:pt>
    <dgm:pt modelId="{41694213-4FEE-4A2C-A6F8-9279D2B269E3}" type="parTrans" cxnId="{6E674A17-96C7-46C9-A73E-AF2C07A03748}">
      <dgm:prSet/>
      <dgm:spPr/>
      <dgm:t>
        <a:bodyPr/>
        <a:lstStyle/>
        <a:p>
          <a:endParaRPr lang="fr-FR">
            <a:effectLst/>
          </a:endParaRPr>
        </a:p>
      </dgm:t>
    </dgm:pt>
    <dgm:pt modelId="{EA90A479-CF7C-43D1-9F5D-7AF557892520}">
      <dgm:prSet phldrT="[Texte]" custT="1"/>
      <dgm:spPr/>
      <dgm:t>
        <a:bodyPr/>
        <a:lstStyle/>
        <a:p>
          <a:pPr rtl="0">
            <a:lnSpc>
              <a:spcPct val="100000"/>
            </a:lnSpc>
            <a:spcAft>
              <a:spcPct val="0"/>
            </a:spcAft>
          </a:pPr>
          <a:r>
            <a:rPr lang="ru-RU" sz="1400" b="1" i="0" u="none" strike="noStrike" dirty="0">
              <a:solidFill>
                <a:srgbClr val="002D73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rPr>
            <a:t>ШАМПУНИ</a:t>
          </a:r>
        </a:p>
        <a:p>
          <a:pPr rtl="0">
            <a:lnSpc>
              <a:spcPct val="100000"/>
            </a:lnSpc>
            <a:spcAft>
              <a:spcPct val="0"/>
            </a:spcAft>
          </a:pPr>
          <a:r>
            <a:rPr lang="ru-RU" sz="1400" b="1" i="0" u="none" strike="noStrike" dirty="0">
              <a:solidFill>
                <a:srgbClr val="002D73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rPr>
            <a:t>и</a:t>
          </a:r>
        </a:p>
        <a:p>
          <a:pPr rtl="0">
            <a:lnSpc>
              <a:spcPct val="100000"/>
            </a:lnSpc>
            <a:spcAft>
              <a:spcPct val="0"/>
            </a:spcAft>
          </a:pPr>
          <a:r>
            <a:rPr lang="ru-RU" sz="1400" b="1" i="0" u="none" strike="noStrike" dirty="0">
              <a:solidFill>
                <a:srgbClr val="002D73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rPr>
            <a:t>КОНДИЦИОНЕРЫ</a:t>
          </a:r>
        </a:p>
      </dgm:t>
    </dgm:pt>
    <dgm:pt modelId="{17C0DB20-7AF9-403A-ADBC-698D5F2C837C}" type="sibTrans" cxnId="{6E674A17-96C7-46C9-A73E-AF2C07A03748}">
      <dgm:prSet/>
      <dgm:spPr/>
      <dgm:t>
        <a:bodyPr/>
        <a:lstStyle/>
        <a:p>
          <a:endParaRPr lang="fr-FR">
            <a:effectLst/>
          </a:endParaRPr>
        </a:p>
      </dgm:t>
    </dgm:pt>
    <dgm:pt modelId="{AC676B8C-BCF9-42C0-B3D4-EBBEFAC87A9D}" type="parTrans" cxnId="{DD508181-FB5E-409A-B2D9-E3BB0817304D}">
      <dgm:prSet/>
      <dgm:spPr/>
      <dgm:t>
        <a:bodyPr/>
        <a:lstStyle/>
        <a:p>
          <a:endParaRPr lang="fr-FR">
            <a:effectLst/>
          </a:endParaRPr>
        </a:p>
      </dgm:t>
    </dgm:pt>
    <dgm:pt modelId="{FD56552C-4E76-4C67-A70F-BBE3578AEF1F}">
      <dgm:prSet phldrT="[Texte]" custT="1"/>
      <dgm:spPr/>
      <dgm:t>
        <a:bodyPr/>
        <a:lstStyle/>
        <a:p>
          <a:pPr rtl="0"/>
          <a:r>
            <a:rPr lang="ru-RU" sz="1400" b="1" i="0" u="none" strike="noStrike" dirty="0">
              <a:solidFill>
                <a:srgbClr val="002D73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rPr>
            <a:t>СРЕДСТВА ДЛЯ УКЛАДКИ ВОЛОС</a:t>
          </a:r>
        </a:p>
      </dgm:t>
    </dgm:pt>
    <dgm:pt modelId="{71173FBC-6F61-4996-BE1A-EEBDC76210B0}" type="sibTrans" cxnId="{DD508181-FB5E-409A-B2D9-E3BB0817304D}">
      <dgm:prSet/>
      <dgm:spPr/>
      <dgm:t>
        <a:bodyPr/>
        <a:lstStyle/>
        <a:p>
          <a:endParaRPr lang="fr-FR">
            <a:effectLst/>
          </a:endParaRPr>
        </a:p>
      </dgm:t>
    </dgm:pt>
    <dgm:pt modelId="{545F0A09-0FF6-4F26-A4B1-9B7D0CB4AB9C}" type="parTrans" cxnId="{B22F2972-0A4F-4A6C-A104-9F90F3332D88}">
      <dgm:prSet/>
      <dgm:spPr/>
      <dgm:t>
        <a:bodyPr/>
        <a:lstStyle/>
        <a:p>
          <a:endParaRPr lang="fr-FR">
            <a:effectLst/>
          </a:endParaRPr>
        </a:p>
      </dgm:t>
    </dgm:pt>
    <dgm:pt modelId="{C5469F0E-4EDA-470C-9204-9360FE6BD7DD}">
      <dgm:prSet phldrT="[Texte]" custT="1"/>
      <dgm:spPr/>
      <dgm:t>
        <a:bodyPr/>
        <a:lstStyle/>
        <a:p>
          <a:pPr rtl="0"/>
          <a:r>
            <a:rPr lang="ru-RU" sz="1400" b="1" i="0" u="none" strike="noStrike" dirty="0">
              <a:solidFill>
                <a:srgbClr val="002D73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rPr>
            <a:t>КРЕМА И МАСКИ</a:t>
          </a:r>
        </a:p>
      </dgm:t>
    </dgm:pt>
    <dgm:pt modelId="{414EE422-19F2-4042-88B1-4D365B06990E}" type="sibTrans" cxnId="{B22F2972-0A4F-4A6C-A104-9F90F3332D88}">
      <dgm:prSet/>
      <dgm:spPr/>
      <dgm:t>
        <a:bodyPr/>
        <a:lstStyle/>
        <a:p>
          <a:endParaRPr lang="fr-FR">
            <a:effectLst/>
          </a:endParaRPr>
        </a:p>
      </dgm:t>
    </dgm:pt>
    <dgm:pt modelId="{AF88FF8D-A925-4F26-BCA7-554B7A6D3D9C}" type="sibTrans" cxnId="{251A9083-2778-498D-8C93-B8E234DE8F43}">
      <dgm:prSet/>
      <dgm:spPr/>
      <dgm:t>
        <a:bodyPr/>
        <a:lstStyle/>
        <a:p>
          <a:endParaRPr lang="fr-FR">
            <a:effectLst/>
          </a:endParaRPr>
        </a:p>
      </dgm:t>
    </dgm:pt>
    <dgm:pt modelId="{FF77149C-772B-4867-B311-D942957B465D}" type="pres">
      <dgm:prSet presAssocID="{0BA1D28F-0BE3-413E-A242-70BD46FB01FA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F2F4789-B35D-4036-8E03-FBF5B3D026D0}" type="pres">
      <dgm:prSet presAssocID="{F36D14A0-59DA-4CFA-805E-A986F5FFA973}" presName="hierRoot1" presStyleCnt="0">
        <dgm:presLayoutVars>
          <dgm:hierBranch val="init"/>
        </dgm:presLayoutVars>
      </dgm:prSet>
      <dgm:spPr/>
    </dgm:pt>
    <dgm:pt modelId="{6A0AAEBE-37AF-48C3-AFAA-2700B82141C2}" type="pres">
      <dgm:prSet presAssocID="{F36D14A0-59DA-4CFA-805E-A986F5FFA973}" presName="rootComposite1" presStyleCnt="0"/>
      <dgm:spPr/>
    </dgm:pt>
    <dgm:pt modelId="{2BE982A7-6EF9-4A12-B4CC-799203C1FA5A}" type="pres">
      <dgm:prSet presAssocID="{F36D14A0-59DA-4CFA-805E-A986F5FFA973}" presName="rootText1" presStyleLbl="alignAcc1" presStyleIdx="0" presStyleCnt="0" custScaleX="1631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442C04-E5F6-4CC4-BDC9-799F018BBF0E}" type="pres">
      <dgm:prSet presAssocID="{F36D14A0-59DA-4CFA-805E-A986F5FFA973}" presName="topArc1" presStyleLbl="parChTrans1D1" presStyleIdx="0" presStyleCnt="8"/>
      <dgm:spPr/>
    </dgm:pt>
    <dgm:pt modelId="{0D4BD9A6-7313-48E3-AFA7-0E9C7E589E25}" type="pres">
      <dgm:prSet presAssocID="{F36D14A0-59DA-4CFA-805E-A986F5FFA973}" presName="bottomArc1" presStyleLbl="parChTrans1D1" presStyleIdx="1" presStyleCnt="8"/>
      <dgm:spPr/>
    </dgm:pt>
    <dgm:pt modelId="{B50D5C6E-2C5B-4753-B2D4-651323B870C7}" type="pres">
      <dgm:prSet presAssocID="{F36D14A0-59DA-4CFA-805E-A986F5FFA973}" presName="topConnNode1" presStyleLbl="node1" presStyleIdx="0" presStyleCnt="0"/>
      <dgm:spPr/>
      <dgm:t>
        <a:bodyPr/>
        <a:lstStyle/>
        <a:p>
          <a:endParaRPr lang="ru-RU"/>
        </a:p>
      </dgm:t>
    </dgm:pt>
    <dgm:pt modelId="{47CEDB2C-C2B3-4EA6-B3B4-2F42191FB06F}" type="pres">
      <dgm:prSet presAssocID="{F36D14A0-59DA-4CFA-805E-A986F5FFA973}" presName="hierChild2" presStyleCnt="0"/>
      <dgm:spPr/>
    </dgm:pt>
    <dgm:pt modelId="{7D3F4314-F04F-447C-99F6-1C2B2B43F3D3}" type="pres">
      <dgm:prSet presAssocID="{41694213-4FEE-4A2C-A6F8-9279D2B269E3}" presName="Name28" presStyleLbl="parChTrans1D2" presStyleIdx="0" presStyleCnt="3"/>
      <dgm:spPr/>
      <dgm:t>
        <a:bodyPr/>
        <a:lstStyle/>
        <a:p>
          <a:endParaRPr lang="ru-RU"/>
        </a:p>
      </dgm:t>
    </dgm:pt>
    <dgm:pt modelId="{C6B418DB-311C-4CF2-BD6D-DB306C6F6A2D}" type="pres">
      <dgm:prSet presAssocID="{EA90A479-CF7C-43D1-9F5D-7AF557892520}" presName="hierRoot2" presStyleCnt="0">
        <dgm:presLayoutVars>
          <dgm:hierBranch val="init"/>
        </dgm:presLayoutVars>
      </dgm:prSet>
      <dgm:spPr/>
    </dgm:pt>
    <dgm:pt modelId="{CFC3BC77-0906-4613-932B-A9FBF05FB3B0}" type="pres">
      <dgm:prSet presAssocID="{EA90A479-CF7C-43D1-9F5D-7AF557892520}" presName="rootComposite2" presStyleCnt="0"/>
      <dgm:spPr/>
    </dgm:pt>
    <dgm:pt modelId="{06624E0A-A665-4167-B337-282B3CAFCCB5}" type="pres">
      <dgm:prSet presAssocID="{EA90A479-CF7C-43D1-9F5D-7AF557892520}" presName="rootText2" presStyleLbl="alignAcc1" presStyleIdx="0" presStyleCnt="0" custLinFactNeighborX="-23" custLinFactNeighborY="-248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DF7BAA1-F974-4E42-B42E-4F5C56DD6DE7}" type="pres">
      <dgm:prSet presAssocID="{EA90A479-CF7C-43D1-9F5D-7AF557892520}" presName="topArc2" presStyleLbl="parChTrans1D1" presStyleIdx="2" presStyleCnt="8"/>
      <dgm:spPr/>
    </dgm:pt>
    <dgm:pt modelId="{8EFD406A-92A3-4618-B235-8BA394ED87F0}" type="pres">
      <dgm:prSet presAssocID="{EA90A479-CF7C-43D1-9F5D-7AF557892520}" presName="bottomArc2" presStyleLbl="parChTrans1D1" presStyleIdx="3" presStyleCnt="8"/>
      <dgm:spPr/>
    </dgm:pt>
    <dgm:pt modelId="{A4AFA548-1332-4E10-A089-924FE0B59D2D}" type="pres">
      <dgm:prSet presAssocID="{EA90A479-CF7C-43D1-9F5D-7AF557892520}" presName="topConnNode2" presStyleLbl="node2" presStyleIdx="0" presStyleCnt="0"/>
      <dgm:spPr/>
      <dgm:t>
        <a:bodyPr/>
        <a:lstStyle/>
        <a:p>
          <a:endParaRPr lang="ru-RU"/>
        </a:p>
      </dgm:t>
    </dgm:pt>
    <dgm:pt modelId="{5B6B9401-D6A2-4E08-A6E5-68F10E3E8EFF}" type="pres">
      <dgm:prSet presAssocID="{EA90A479-CF7C-43D1-9F5D-7AF557892520}" presName="hierChild4" presStyleCnt="0"/>
      <dgm:spPr/>
    </dgm:pt>
    <dgm:pt modelId="{10E70AB1-2784-41AF-9590-C50A76BDA366}" type="pres">
      <dgm:prSet presAssocID="{EA90A479-CF7C-43D1-9F5D-7AF557892520}" presName="hierChild5" presStyleCnt="0"/>
      <dgm:spPr/>
    </dgm:pt>
    <dgm:pt modelId="{72A27195-FE5D-45FB-A7FD-A144C1049FB9}" type="pres">
      <dgm:prSet presAssocID="{AC676B8C-BCF9-42C0-B3D4-EBBEFAC87A9D}" presName="Name28" presStyleLbl="parChTrans1D2" presStyleIdx="1" presStyleCnt="3"/>
      <dgm:spPr/>
      <dgm:t>
        <a:bodyPr/>
        <a:lstStyle/>
        <a:p>
          <a:endParaRPr lang="ru-RU"/>
        </a:p>
      </dgm:t>
    </dgm:pt>
    <dgm:pt modelId="{E0AEF145-A035-4672-BCB5-BA1894E5B501}" type="pres">
      <dgm:prSet presAssocID="{FD56552C-4E76-4C67-A70F-BBE3578AEF1F}" presName="hierRoot2" presStyleCnt="0">
        <dgm:presLayoutVars>
          <dgm:hierBranch val="init"/>
        </dgm:presLayoutVars>
      </dgm:prSet>
      <dgm:spPr/>
    </dgm:pt>
    <dgm:pt modelId="{89CADB0E-DF8B-4D84-9F5C-8226CC4B9E19}" type="pres">
      <dgm:prSet presAssocID="{FD56552C-4E76-4C67-A70F-BBE3578AEF1F}" presName="rootComposite2" presStyleCnt="0"/>
      <dgm:spPr/>
    </dgm:pt>
    <dgm:pt modelId="{A5DDFB80-1027-4BA2-B0CA-3B2B5A57FC1E}" type="pres">
      <dgm:prSet presAssocID="{FD56552C-4E76-4C67-A70F-BBE3578AEF1F}" presName="rootText2" presStyleLbl="alignAcc1" presStyleIdx="0" presStyleCnt="0" custLinFactNeighborX="-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89A246-0864-431F-A5C1-1EB8AD3362D5}" type="pres">
      <dgm:prSet presAssocID="{FD56552C-4E76-4C67-A70F-BBE3578AEF1F}" presName="topArc2" presStyleLbl="parChTrans1D1" presStyleIdx="4" presStyleCnt="8"/>
      <dgm:spPr/>
    </dgm:pt>
    <dgm:pt modelId="{C548B370-9E9C-4D39-A38A-F8F062CEC44C}" type="pres">
      <dgm:prSet presAssocID="{FD56552C-4E76-4C67-A70F-BBE3578AEF1F}" presName="bottomArc2" presStyleLbl="parChTrans1D1" presStyleIdx="5" presStyleCnt="8"/>
      <dgm:spPr/>
    </dgm:pt>
    <dgm:pt modelId="{E80C237F-4C4A-4994-96BF-C350DF5D010C}" type="pres">
      <dgm:prSet presAssocID="{FD56552C-4E76-4C67-A70F-BBE3578AEF1F}" presName="topConnNode2" presStyleLbl="node2" presStyleIdx="0" presStyleCnt="0"/>
      <dgm:spPr/>
      <dgm:t>
        <a:bodyPr/>
        <a:lstStyle/>
        <a:p>
          <a:endParaRPr lang="ru-RU"/>
        </a:p>
      </dgm:t>
    </dgm:pt>
    <dgm:pt modelId="{138A6F97-DC1D-47A4-B4E9-793F8D7C282C}" type="pres">
      <dgm:prSet presAssocID="{FD56552C-4E76-4C67-A70F-BBE3578AEF1F}" presName="hierChild4" presStyleCnt="0"/>
      <dgm:spPr/>
    </dgm:pt>
    <dgm:pt modelId="{1F38D52A-A6BC-4EF5-83C4-C3A03093F211}" type="pres">
      <dgm:prSet presAssocID="{FD56552C-4E76-4C67-A70F-BBE3578AEF1F}" presName="hierChild5" presStyleCnt="0"/>
      <dgm:spPr/>
    </dgm:pt>
    <dgm:pt modelId="{FE43207C-B38E-4C2C-97FC-D6C4F8AB3FB6}" type="pres">
      <dgm:prSet presAssocID="{545F0A09-0FF6-4F26-A4B1-9B7D0CB4AB9C}" presName="Name28" presStyleLbl="parChTrans1D2" presStyleIdx="2" presStyleCnt="3"/>
      <dgm:spPr/>
      <dgm:t>
        <a:bodyPr/>
        <a:lstStyle/>
        <a:p>
          <a:endParaRPr lang="ru-RU"/>
        </a:p>
      </dgm:t>
    </dgm:pt>
    <dgm:pt modelId="{878FF01C-58A2-4511-95BC-450471F00DCF}" type="pres">
      <dgm:prSet presAssocID="{C5469F0E-4EDA-470C-9204-9360FE6BD7DD}" presName="hierRoot2" presStyleCnt="0">
        <dgm:presLayoutVars>
          <dgm:hierBranch val="init"/>
        </dgm:presLayoutVars>
      </dgm:prSet>
      <dgm:spPr/>
    </dgm:pt>
    <dgm:pt modelId="{2AE73B83-A398-4A8F-B717-611EE98D1200}" type="pres">
      <dgm:prSet presAssocID="{C5469F0E-4EDA-470C-9204-9360FE6BD7DD}" presName="rootComposite2" presStyleCnt="0"/>
      <dgm:spPr/>
    </dgm:pt>
    <dgm:pt modelId="{5CCBF333-C5F4-4F1D-94C1-8CFC1BF33398}" type="pres">
      <dgm:prSet presAssocID="{C5469F0E-4EDA-470C-9204-9360FE6BD7DD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53986D-AF1B-4C51-A1A8-B4A17DF32944}" type="pres">
      <dgm:prSet presAssocID="{C5469F0E-4EDA-470C-9204-9360FE6BD7DD}" presName="topArc2" presStyleLbl="parChTrans1D1" presStyleIdx="6" presStyleCnt="8"/>
      <dgm:spPr/>
    </dgm:pt>
    <dgm:pt modelId="{9F096C34-BB0F-47EF-89EE-AE39C3D62C6C}" type="pres">
      <dgm:prSet presAssocID="{C5469F0E-4EDA-470C-9204-9360FE6BD7DD}" presName="bottomArc2" presStyleLbl="parChTrans1D1" presStyleIdx="7" presStyleCnt="8"/>
      <dgm:spPr/>
    </dgm:pt>
    <dgm:pt modelId="{170A032D-DAEA-4B9F-BB9C-5441036227EF}" type="pres">
      <dgm:prSet presAssocID="{C5469F0E-4EDA-470C-9204-9360FE6BD7DD}" presName="topConnNode2" presStyleLbl="node2" presStyleIdx="0" presStyleCnt="0"/>
      <dgm:spPr/>
      <dgm:t>
        <a:bodyPr/>
        <a:lstStyle/>
        <a:p>
          <a:endParaRPr lang="ru-RU"/>
        </a:p>
      </dgm:t>
    </dgm:pt>
    <dgm:pt modelId="{50D3B0B9-AFF5-427E-B339-79839CFFE823}" type="pres">
      <dgm:prSet presAssocID="{C5469F0E-4EDA-470C-9204-9360FE6BD7DD}" presName="hierChild4" presStyleCnt="0"/>
      <dgm:spPr/>
    </dgm:pt>
    <dgm:pt modelId="{19B7488A-697B-4F2F-81E1-8389A343B2B5}" type="pres">
      <dgm:prSet presAssocID="{C5469F0E-4EDA-470C-9204-9360FE6BD7DD}" presName="hierChild5" presStyleCnt="0"/>
      <dgm:spPr/>
    </dgm:pt>
    <dgm:pt modelId="{1CAF6253-A4A9-407F-B4FB-FFB677228906}" type="pres">
      <dgm:prSet presAssocID="{F36D14A0-59DA-4CFA-805E-A986F5FFA973}" presName="hierChild3" presStyleCnt="0"/>
      <dgm:spPr/>
    </dgm:pt>
  </dgm:ptLst>
  <dgm:cxnLst>
    <dgm:cxn modelId="{4641AF4D-9E98-4D70-9991-EB713F9B65AE}" type="presOf" srcId="{41694213-4FEE-4A2C-A6F8-9279D2B269E3}" destId="{7D3F4314-F04F-447C-99F6-1C2B2B43F3D3}" srcOrd="0" destOrd="0" presId="urn:microsoft.com/office/officeart/2008/layout/HalfCircleOrganizationChart"/>
    <dgm:cxn modelId="{43534B1A-FB0F-4FA3-9708-64A4AD44E785}" type="presOf" srcId="{C5469F0E-4EDA-470C-9204-9360FE6BD7DD}" destId="{5CCBF333-C5F4-4F1D-94C1-8CFC1BF33398}" srcOrd="0" destOrd="0" presId="urn:microsoft.com/office/officeart/2008/layout/HalfCircleOrganizationChart"/>
    <dgm:cxn modelId="{D6E44D8F-EA5F-472B-91E2-003F67575D36}" type="presOf" srcId="{FD56552C-4E76-4C67-A70F-BBE3578AEF1F}" destId="{A5DDFB80-1027-4BA2-B0CA-3B2B5A57FC1E}" srcOrd="0" destOrd="0" presId="urn:microsoft.com/office/officeart/2008/layout/HalfCircleOrganizationChart"/>
    <dgm:cxn modelId="{63FD266C-2956-4871-A983-06170A2F2279}" type="presOf" srcId="{C5469F0E-4EDA-470C-9204-9360FE6BD7DD}" destId="{170A032D-DAEA-4B9F-BB9C-5441036227EF}" srcOrd="1" destOrd="0" presId="urn:microsoft.com/office/officeart/2008/layout/HalfCircleOrganizationChart"/>
    <dgm:cxn modelId="{D2E41C47-51FE-40AE-BDCC-168565C3DBB9}" type="presOf" srcId="{FD56552C-4E76-4C67-A70F-BBE3578AEF1F}" destId="{E80C237F-4C4A-4994-96BF-C350DF5D010C}" srcOrd="1" destOrd="0" presId="urn:microsoft.com/office/officeart/2008/layout/HalfCircleOrganizationChart"/>
    <dgm:cxn modelId="{659C7F0A-C3D4-447A-B70C-443FA5020163}" type="presOf" srcId="{F36D14A0-59DA-4CFA-805E-A986F5FFA973}" destId="{2BE982A7-6EF9-4A12-B4CC-799203C1FA5A}" srcOrd="0" destOrd="0" presId="urn:microsoft.com/office/officeart/2008/layout/HalfCircleOrganizationChart"/>
    <dgm:cxn modelId="{6E674A17-96C7-46C9-A73E-AF2C07A03748}" srcId="{F36D14A0-59DA-4CFA-805E-A986F5FFA973}" destId="{EA90A479-CF7C-43D1-9F5D-7AF557892520}" srcOrd="0" destOrd="0" parTransId="{41694213-4FEE-4A2C-A6F8-9279D2B269E3}" sibTransId="{17C0DB20-7AF9-403A-ADBC-698D5F2C837C}"/>
    <dgm:cxn modelId="{648137D0-99CF-423A-9D82-6FF72E014345}" type="presOf" srcId="{F36D14A0-59DA-4CFA-805E-A986F5FFA973}" destId="{B50D5C6E-2C5B-4753-B2D4-651323B870C7}" srcOrd="1" destOrd="0" presId="urn:microsoft.com/office/officeart/2008/layout/HalfCircleOrganizationChart"/>
    <dgm:cxn modelId="{251A9083-2778-498D-8C93-B8E234DE8F43}" srcId="{0BA1D28F-0BE3-413E-A242-70BD46FB01FA}" destId="{F36D14A0-59DA-4CFA-805E-A986F5FFA973}" srcOrd="0" destOrd="0" parTransId="{39580F33-84B1-4E82-A342-49942989BCF9}" sibTransId="{AF88FF8D-A925-4F26-BCA7-554B7A6D3D9C}"/>
    <dgm:cxn modelId="{89F5689A-E156-4F24-9943-061BB113832F}" type="presOf" srcId="{545F0A09-0FF6-4F26-A4B1-9B7D0CB4AB9C}" destId="{FE43207C-B38E-4C2C-97FC-D6C4F8AB3FB6}" srcOrd="0" destOrd="0" presId="urn:microsoft.com/office/officeart/2008/layout/HalfCircleOrganizationChart"/>
    <dgm:cxn modelId="{AFC55915-17DB-4917-92E5-8C57B857E96F}" type="presOf" srcId="{EA90A479-CF7C-43D1-9F5D-7AF557892520}" destId="{A4AFA548-1332-4E10-A089-924FE0B59D2D}" srcOrd="1" destOrd="0" presId="urn:microsoft.com/office/officeart/2008/layout/HalfCircleOrganizationChart"/>
    <dgm:cxn modelId="{CA4913D4-75AA-4415-B973-1C35FA9FDA0F}" type="presOf" srcId="{EA90A479-CF7C-43D1-9F5D-7AF557892520}" destId="{06624E0A-A665-4167-B337-282B3CAFCCB5}" srcOrd="0" destOrd="0" presId="urn:microsoft.com/office/officeart/2008/layout/HalfCircleOrganizationChart"/>
    <dgm:cxn modelId="{B22F2972-0A4F-4A6C-A104-9F90F3332D88}" srcId="{F36D14A0-59DA-4CFA-805E-A986F5FFA973}" destId="{C5469F0E-4EDA-470C-9204-9360FE6BD7DD}" srcOrd="2" destOrd="0" parTransId="{545F0A09-0FF6-4F26-A4B1-9B7D0CB4AB9C}" sibTransId="{414EE422-19F2-4042-88B1-4D365B06990E}"/>
    <dgm:cxn modelId="{DD508181-FB5E-409A-B2D9-E3BB0817304D}" srcId="{F36D14A0-59DA-4CFA-805E-A986F5FFA973}" destId="{FD56552C-4E76-4C67-A70F-BBE3578AEF1F}" srcOrd="1" destOrd="0" parTransId="{AC676B8C-BCF9-42C0-B3D4-EBBEFAC87A9D}" sibTransId="{71173FBC-6F61-4996-BE1A-EEBDC76210B0}"/>
    <dgm:cxn modelId="{25079740-A0BD-4851-B229-2BE1E449B476}" type="presOf" srcId="{AC676B8C-BCF9-42C0-B3D4-EBBEFAC87A9D}" destId="{72A27195-FE5D-45FB-A7FD-A144C1049FB9}" srcOrd="0" destOrd="0" presId="urn:microsoft.com/office/officeart/2008/layout/HalfCircleOrganizationChart"/>
    <dgm:cxn modelId="{97705182-DC03-4ED0-B2C3-455BF7243959}" type="presOf" srcId="{0BA1D28F-0BE3-413E-A242-70BD46FB01FA}" destId="{FF77149C-772B-4867-B311-D942957B465D}" srcOrd="0" destOrd="0" presId="urn:microsoft.com/office/officeart/2008/layout/HalfCircleOrganizationChart"/>
    <dgm:cxn modelId="{1843DBD9-3CB0-4985-B0EA-5A0F5A007039}" type="presParOf" srcId="{FF77149C-772B-4867-B311-D942957B465D}" destId="{FF2F4789-B35D-4036-8E03-FBF5B3D026D0}" srcOrd="0" destOrd="0" presId="urn:microsoft.com/office/officeart/2008/layout/HalfCircleOrganizationChart"/>
    <dgm:cxn modelId="{8C5FE3A8-0C33-43CC-8353-E7A147690D73}" type="presParOf" srcId="{FF2F4789-B35D-4036-8E03-FBF5B3D026D0}" destId="{6A0AAEBE-37AF-48C3-AFAA-2700B82141C2}" srcOrd="0" destOrd="0" presId="urn:microsoft.com/office/officeart/2008/layout/HalfCircleOrganizationChart"/>
    <dgm:cxn modelId="{1710CDD4-A0B9-4B82-ACEF-820D8BDA31CA}" type="presParOf" srcId="{6A0AAEBE-37AF-48C3-AFAA-2700B82141C2}" destId="{2BE982A7-6EF9-4A12-B4CC-799203C1FA5A}" srcOrd="0" destOrd="0" presId="urn:microsoft.com/office/officeart/2008/layout/HalfCircleOrganizationChart"/>
    <dgm:cxn modelId="{7F5A3F28-7A9A-48C5-9A82-37664EE83211}" type="presParOf" srcId="{6A0AAEBE-37AF-48C3-AFAA-2700B82141C2}" destId="{2F442C04-E5F6-4CC4-BDC9-799F018BBF0E}" srcOrd="1" destOrd="0" presId="urn:microsoft.com/office/officeart/2008/layout/HalfCircleOrganizationChart"/>
    <dgm:cxn modelId="{EB777950-394E-4B3B-8438-63B79AF26563}" type="presParOf" srcId="{6A0AAEBE-37AF-48C3-AFAA-2700B82141C2}" destId="{0D4BD9A6-7313-48E3-AFA7-0E9C7E589E25}" srcOrd="2" destOrd="0" presId="urn:microsoft.com/office/officeart/2008/layout/HalfCircleOrganizationChart"/>
    <dgm:cxn modelId="{EFC3FBC0-B8BE-425B-A782-687430EED7BF}" type="presParOf" srcId="{6A0AAEBE-37AF-48C3-AFAA-2700B82141C2}" destId="{B50D5C6E-2C5B-4753-B2D4-651323B870C7}" srcOrd="3" destOrd="0" presId="urn:microsoft.com/office/officeart/2008/layout/HalfCircleOrganizationChart"/>
    <dgm:cxn modelId="{5407009B-4B75-4DC0-9F59-C851481B3B6D}" type="presParOf" srcId="{FF2F4789-B35D-4036-8E03-FBF5B3D026D0}" destId="{47CEDB2C-C2B3-4EA6-B3B4-2F42191FB06F}" srcOrd="1" destOrd="0" presId="urn:microsoft.com/office/officeart/2008/layout/HalfCircleOrganizationChart"/>
    <dgm:cxn modelId="{834D3A99-B47F-4691-96F3-278914545F23}" type="presParOf" srcId="{47CEDB2C-C2B3-4EA6-B3B4-2F42191FB06F}" destId="{7D3F4314-F04F-447C-99F6-1C2B2B43F3D3}" srcOrd="0" destOrd="0" presId="urn:microsoft.com/office/officeart/2008/layout/HalfCircleOrganizationChart"/>
    <dgm:cxn modelId="{8C1E2841-B498-4D0A-8632-3597E3437605}" type="presParOf" srcId="{47CEDB2C-C2B3-4EA6-B3B4-2F42191FB06F}" destId="{C6B418DB-311C-4CF2-BD6D-DB306C6F6A2D}" srcOrd="1" destOrd="0" presId="urn:microsoft.com/office/officeart/2008/layout/HalfCircleOrganizationChart"/>
    <dgm:cxn modelId="{BA7F3F42-D272-44CF-9CE4-A6A20C079F03}" type="presParOf" srcId="{C6B418DB-311C-4CF2-BD6D-DB306C6F6A2D}" destId="{CFC3BC77-0906-4613-932B-A9FBF05FB3B0}" srcOrd="0" destOrd="0" presId="urn:microsoft.com/office/officeart/2008/layout/HalfCircleOrganizationChart"/>
    <dgm:cxn modelId="{7A64519F-9790-478E-86F9-4DC229DE80C4}" type="presParOf" srcId="{CFC3BC77-0906-4613-932B-A9FBF05FB3B0}" destId="{06624E0A-A665-4167-B337-282B3CAFCCB5}" srcOrd="0" destOrd="0" presId="urn:microsoft.com/office/officeart/2008/layout/HalfCircleOrganizationChart"/>
    <dgm:cxn modelId="{A5A1E24A-15ED-4FF9-85F6-E51444F522DA}" type="presParOf" srcId="{CFC3BC77-0906-4613-932B-A9FBF05FB3B0}" destId="{1DF7BAA1-F974-4E42-B42E-4F5C56DD6DE7}" srcOrd="1" destOrd="0" presId="urn:microsoft.com/office/officeart/2008/layout/HalfCircleOrganizationChart"/>
    <dgm:cxn modelId="{59311042-6DD0-451F-934B-61BD240D542D}" type="presParOf" srcId="{CFC3BC77-0906-4613-932B-A9FBF05FB3B0}" destId="{8EFD406A-92A3-4618-B235-8BA394ED87F0}" srcOrd="2" destOrd="0" presId="urn:microsoft.com/office/officeart/2008/layout/HalfCircleOrganizationChart"/>
    <dgm:cxn modelId="{233FEF87-AFA4-43CC-91AD-3E132E38F53A}" type="presParOf" srcId="{CFC3BC77-0906-4613-932B-A9FBF05FB3B0}" destId="{A4AFA548-1332-4E10-A089-924FE0B59D2D}" srcOrd="3" destOrd="0" presId="urn:microsoft.com/office/officeart/2008/layout/HalfCircleOrganizationChart"/>
    <dgm:cxn modelId="{F74B991A-4E6F-4DCE-BF45-8469A8564BC8}" type="presParOf" srcId="{C6B418DB-311C-4CF2-BD6D-DB306C6F6A2D}" destId="{5B6B9401-D6A2-4E08-A6E5-68F10E3E8EFF}" srcOrd="1" destOrd="0" presId="urn:microsoft.com/office/officeart/2008/layout/HalfCircleOrganizationChart"/>
    <dgm:cxn modelId="{FEFF592C-E963-4741-80ED-27E30F695664}" type="presParOf" srcId="{C6B418DB-311C-4CF2-BD6D-DB306C6F6A2D}" destId="{10E70AB1-2784-41AF-9590-C50A76BDA366}" srcOrd="2" destOrd="0" presId="urn:microsoft.com/office/officeart/2008/layout/HalfCircleOrganizationChart"/>
    <dgm:cxn modelId="{F7EF6F5F-D93A-49C6-898A-2439413BD935}" type="presParOf" srcId="{47CEDB2C-C2B3-4EA6-B3B4-2F42191FB06F}" destId="{72A27195-FE5D-45FB-A7FD-A144C1049FB9}" srcOrd="2" destOrd="0" presId="urn:microsoft.com/office/officeart/2008/layout/HalfCircleOrganizationChart"/>
    <dgm:cxn modelId="{94119AC9-3D6E-432A-9907-429E039AFB69}" type="presParOf" srcId="{47CEDB2C-C2B3-4EA6-B3B4-2F42191FB06F}" destId="{E0AEF145-A035-4672-BCB5-BA1894E5B501}" srcOrd="3" destOrd="0" presId="urn:microsoft.com/office/officeart/2008/layout/HalfCircleOrganizationChart"/>
    <dgm:cxn modelId="{8A696719-7039-4566-8A47-A5AD08EE0491}" type="presParOf" srcId="{E0AEF145-A035-4672-BCB5-BA1894E5B501}" destId="{89CADB0E-DF8B-4D84-9F5C-8226CC4B9E19}" srcOrd="0" destOrd="0" presId="urn:microsoft.com/office/officeart/2008/layout/HalfCircleOrganizationChart"/>
    <dgm:cxn modelId="{46CAA7BD-E713-4FD5-B2EE-7116A903F5BC}" type="presParOf" srcId="{89CADB0E-DF8B-4D84-9F5C-8226CC4B9E19}" destId="{A5DDFB80-1027-4BA2-B0CA-3B2B5A57FC1E}" srcOrd="0" destOrd="0" presId="urn:microsoft.com/office/officeart/2008/layout/HalfCircleOrganizationChart"/>
    <dgm:cxn modelId="{E221478E-0E7C-428F-AE98-774E048C05BE}" type="presParOf" srcId="{89CADB0E-DF8B-4D84-9F5C-8226CC4B9E19}" destId="{2589A246-0864-431F-A5C1-1EB8AD3362D5}" srcOrd="1" destOrd="0" presId="urn:microsoft.com/office/officeart/2008/layout/HalfCircleOrganizationChart"/>
    <dgm:cxn modelId="{89C458A8-14B7-4F70-8FA3-91B86465E925}" type="presParOf" srcId="{89CADB0E-DF8B-4D84-9F5C-8226CC4B9E19}" destId="{C548B370-9E9C-4D39-A38A-F8F062CEC44C}" srcOrd="2" destOrd="0" presId="urn:microsoft.com/office/officeart/2008/layout/HalfCircleOrganizationChart"/>
    <dgm:cxn modelId="{4D4AA019-6A24-4714-9A22-8A57A0EA80FC}" type="presParOf" srcId="{89CADB0E-DF8B-4D84-9F5C-8226CC4B9E19}" destId="{E80C237F-4C4A-4994-96BF-C350DF5D010C}" srcOrd="3" destOrd="0" presId="urn:microsoft.com/office/officeart/2008/layout/HalfCircleOrganizationChart"/>
    <dgm:cxn modelId="{F75D10CB-3179-4689-BAA8-73A09D0A1EA5}" type="presParOf" srcId="{E0AEF145-A035-4672-BCB5-BA1894E5B501}" destId="{138A6F97-DC1D-47A4-B4E9-793F8D7C282C}" srcOrd="1" destOrd="0" presId="urn:microsoft.com/office/officeart/2008/layout/HalfCircleOrganizationChart"/>
    <dgm:cxn modelId="{B5111B7E-075C-42B0-800B-7B1F7F8E1E51}" type="presParOf" srcId="{E0AEF145-A035-4672-BCB5-BA1894E5B501}" destId="{1F38D52A-A6BC-4EF5-83C4-C3A03093F211}" srcOrd="2" destOrd="0" presId="urn:microsoft.com/office/officeart/2008/layout/HalfCircleOrganizationChart"/>
    <dgm:cxn modelId="{2151AEE8-8EA2-4D0C-99DC-DEA3DAF122C3}" type="presParOf" srcId="{47CEDB2C-C2B3-4EA6-B3B4-2F42191FB06F}" destId="{FE43207C-B38E-4C2C-97FC-D6C4F8AB3FB6}" srcOrd="4" destOrd="0" presId="urn:microsoft.com/office/officeart/2008/layout/HalfCircleOrganizationChart"/>
    <dgm:cxn modelId="{E1D477A5-7C5E-49F6-B364-CB5056CBBB47}" type="presParOf" srcId="{47CEDB2C-C2B3-4EA6-B3B4-2F42191FB06F}" destId="{878FF01C-58A2-4511-95BC-450471F00DCF}" srcOrd="5" destOrd="0" presId="urn:microsoft.com/office/officeart/2008/layout/HalfCircleOrganizationChart"/>
    <dgm:cxn modelId="{F477A0E5-2906-4FD2-B2E8-0A109CC7602B}" type="presParOf" srcId="{878FF01C-58A2-4511-95BC-450471F00DCF}" destId="{2AE73B83-A398-4A8F-B717-611EE98D1200}" srcOrd="0" destOrd="0" presId="urn:microsoft.com/office/officeart/2008/layout/HalfCircleOrganizationChart"/>
    <dgm:cxn modelId="{09718B90-71EF-4094-A075-B42AAA48D531}" type="presParOf" srcId="{2AE73B83-A398-4A8F-B717-611EE98D1200}" destId="{5CCBF333-C5F4-4F1D-94C1-8CFC1BF33398}" srcOrd="0" destOrd="0" presId="urn:microsoft.com/office/officeart/2008/layout/HalfCircleOrganizationChart"/>
    <dgm:cxn modelId="{26C2382E-8962-48F4-9673-9B6034DB328B}" type="presParOf" srcId="{2AE73B83-A398-4A8F-B717-611EE98D1200}" destId="{7A53986D-AF1B-4C51-A1A8-B4A17DF32944}" srcOrd="1" destOrd="0" presId="urn:microsoft.com/office/officeart/2008/layout/HalfCircleOrganizationChart"/>
    <dgm:cxn modelId="{4CDD7073-22CE-424D-9918-0E8D84C523DF}" type="presParOf" srcId="{2AE73B83-A398-4A8F-B717-611EE98D1200}" destId="{9F096C34-BB0F-47EF-89EE-AE39C3D62C6C}" srcOrd="2" destOrd="0" presId="urn:microsoft.com/office/officeart/2008/layout/HalfCircleOrganizationChart"/>
    <dgm:cxn modelId="{CB30813F-D8EF-4C56-9E31-3885A45BC0FB}" type="presParOf" srcId="{2AE73B83-A398-4A8F-B717-611EE98D1200}" destId="{170A032D-DAEA-4B9F-BB9C-5441036227EF}" srcOrd="3" destOrd="0" presId="urn:microsoft.com/office/officeart/2008/layout/HalfCircleOrganizationChart"/>
    <dgm:cxn modelId="{F66F7A32-E1F8-457B-AF88-E859F767D831}" type="presParOf" srcId="{878FF01C-58A2-4511-95BC-450471F00DCF}" destId="{50D3B0B9-AFF5-427E-B339-79839CFFE823}" srcOrd="1" destOrd="0" presId="urn:microsoft.com/office/officeart/2008/layout/HalfCircleOrganizationChart"/>
    <dgm:cxn modelId="{7A7CB2EC-DC48-4621-95C5-B67A062858D7}" type="presParOf" srcId="{878FF01C-58A2-4511-95BC-450471F00DCF}" destId="{19B7488A-697B-4F2F-81E1-8389A343B2B5}" srcOrd="2" destOrd="0" presId="urn:microsoft.com/office/officeart/2008/layout/HalfCircleOrganizationChart"/>
    <dgm:cxn modelId="{97E5E68C-AA2E-4A77-9976-8B883A9449DB}" type="presParOf" srcId="{FF2F4789-B35D-4036-8E03-FBF5B3D026D0}" destId="{1CAF6253-A4A9-407F-B4FB-FFB677228906}" srcOrd="2" destOrd="0" presId="urn:microsoft.com/office/officeart/2008/layout/HalfCircleOrganizationChart"/>
  </dgm:cxnLst>
  <dgm:bg/>
  <dgm:whole>
    <a:ln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3207C-B38E-4C2C-97FC-D6C4F8AB3FB6}">
      <dsp:nvSpPr>
        <dsp:cNvPr id="0" name=""/>
        <dsp:cNvSpPr/>
      </dsp:nvSpPr>
      <dsp:spPr>
        <a:xfrm>
          <a:off x="3047999" y="1457085"/>
          <a:ext cx="2156482" cy="374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132"/>
              </a:lnTo>
              <a:lnTo>
                <a:pt x="2156482" y="187132"/>
              </a:lnTo>
              <a:lnTo>
                <a:pt x="2156482" y="3742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A27195-FE5D-45FB-A7FD-A144C1049FB9}">
      <dsp:nvSpPr>
        <dsp:cNvPr id="0" name=""/>
        <dsp:cNvSpPr/>
      </dsp:nvSpPr>
      <dsp:spPr>
        <a:xfrm>
          <a:off x="3001870" y="1457085"/>
          <a:ext cx="91440" cy="374265"/>
        </a:xfrm>
        <a:custGeom>
          <a:avLst/>
          <a:gdLst/>
          <a:ahLst/>
          <a:cxnLst/>
          <a:rect l="0" t="0" r="0" b="0"/>
          <a:pathLst>
            <a:path>
              <a:moveTo>
                <a:pt x="46129" y="0"/>
              </a:moveTo>
              <a:lnTo>
                <a:pt x="46129" y="187132"/>
              </a:lnTo>
              <a:lnTo>
                <a:pt x="45720" y="187132"/>
              </a:lnTo>
              <a:lnTo>
                <a:pt x="45720" y="3742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3F4314-F04F-447C-99F6-1C2B2B43F3D3}">
      <dsp:nvSpPr>
        <dsp:cNvPr id="0" name=""/>
        <dsp:cNvSpPr/>
      </dsp:nvSpPr>
      <dsp:spPr>
        <a:xfrm>
          <a:off x="891108" y="1457085"/>
          <a:ext cx="2156891" cy="232275"/>
        </a:xfrm>
        <a:custGeom>
          <a:avLst/>
          <a:gdLst/>
          <a:ahLst/>
          <a:cxnLst/>
          <a:rect l="0" t="0" r="0" b="0"/>
          <a:pathLst>
            <a:path>
              <a:moveTo>
                <a:pt x="2156891" y="0"/>
              </a:moveTo>
              <a:lnTo>
                <a:pt x="2156891" y="45142"/>
              </a:lnTo>
              <a:lnTo>
                <a:pt x="0" y="45142"/>
              </a:lnTo>
              <a:lnTo>
                <a:pt x="0" y="2322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442C04-E5F6-4CC4-BDC9-799F018BBF0E}">
      <dsp:nvSpPr>
        <dsp:cNvPr id="0" name=""/>
        <dsp:cNvSpPr/>
      </dsp:nvSpPr>
      <dsp:spPr>
        <a:xfrm>
          <a:off x="2321011" y="565977"/>
          <a:ext cx="1453977" cy="891108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4BD9A6-7313-48E3-AFA7-0E9C7E589E25}">
      <dsp:nvSpPr>
        <dsp:cNvPr id="0" name=""/>
        <dsp:cNvSpPr/>
      </dsp:nvSpPr>
      <dsp:spPr>
        <a:xfrm>
          <a:off x="2321011" y="565977"/>
          <a:ext cx="1453977" cy="891108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E982A7-6EF9-4A12-B4CC-799203C1FA5A}">
      <dsp:nvSpPr>
        <dsp:cNvPr id="0" name=""/>
        <dsp:cNvSpPr/>
      </dsp:nvSpPr>
      <dsp:spPr>
        <a:xfrm>
          <a:off x="1594022" y="726376"/>
          <a:ext cx="2907954" cy="57030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u="none" strike="noStrike" kern="1200" dirty="0">
              <a:solidFill>
                <a:srgbClr val="002D73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rPr>
            <a:t>УХОД ЗА ВОЛОСАМИ</a:t>
          </a:r>
        </a:p>
      </dsp:txBody>
      <dsp:txXfrm>
        <a:off x="1594022" y="726376"/>
        <a:ext cx="2907954" cy="570309"/>
      </dsp:txXfrm>
    </dsp:sp>
    <dsp:sp modelId="{1DF7BAA1-F974-4E42-B42E-4F5C56DD6DE7}">
      <dsp:nvSpPr>
        <dsp:cNvPr id="0" name=""/>
        <dsp:cNvSpPr/>
      </dsp:nvSpPr>
      <dsp:spPr>
        <a:xfrm>
          <a:off x="445554" y="1689361"/>
          <a:ext cx="891108" cy="891108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FD406A-92A3-4618-B235-8BA394ED87F0}">
      <dsp:nvSpPr>
        <dsp:cNvPr id="0" name=""/>
        <dsp:cNvSpPr/>
      </dsp:nvSpPr>
      <dsp:spPr>
        <a:xfrm>
          <a:off x="445554" y="1689361"/>
          <a:ext cx="891108" cy="891108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624E0A-A665-4167-B337-282B3CAFCCB5}">
      <dsp:nvSpPr>
        <dsp:cNvPr id="0" name=""/>
        <dsp:cNvSpPr/>
      </dsp:nvSpPr>
      <dsp:spPr>
        <a:xfrm>
          <a:off x="0" y="1849760"/>
          <a:ext cx="1782216" cy="57030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100000"/>
            </a:lnSpc>
            <a:spcBef>
              <a:spcPct val="0"/>
            </a:spcBef>
            <a:spcAft>
              <a:spcPct val="0"/>
            </a:spcAft>
          </a:pPr>
          <a:r>
            <a:rPr lang="ru-RU" sz="1400" b="1" i="0" u="none" strike="noStrike" kern="1200" dirty="0">
              <a:solidFill>
                <a:srgbClr val="002D73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rPr>
            <a:t>ШАМПУНИ</a:t>
          </a:r>
        </a:p>
        <a:p>
          <a:pPr lvl="0" algn="ctr" defTabSz="622300" rtl="0">
            <a:lnSpc>
              <a:spcPct val="100000"/>
            </a:lnSpc>
            <a:spcBef>
              <a:spcPct val="0"/>
            </a:spcBef>
            <a:spcAft>
              <a:spcPct val="0"/>
            </a:spcAft>
          </a:pPr>
          <a:r>
            <a:rPr lang="ru-RU" sz="1400" b="1" i="0" u="none" strike="noStrike" kern="1200" dirty="0">
              <a:solidFill>
                <a:srgbClr val="002D73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rPr>
            <a:t>и</a:t>
          </a:r>
        </a:p>
        <a:p>
          <a:pPr lvl="0" algn="ctr" defTabSz="622300" rtl="0">
            <a:lnSpc>
              <a:spcPct val="100000"/>
            </a:lnSpc>
            <a:spcBef>
              <a:spcPct val="0"/>
            </a:spcBef>
            <a:spcAft>
              <a:spcPct val="0"/>
            </a:spcAft>
          </a:pPr>
          <a:r>
            <a:rPr lang="ru-RU" sz="1400" b="1" i="0" u="none" strike="noStrike" kern="1200" dirty="0">
              <a:solidFill>
                <a:srgbClr val="002D73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rPr>
            <a:t>КОНДИЦИОНЕРЫ</a:t>
          </a:r>
        </a:p>
      </dsp:txBody>
      <dsp:txXfrm>
        <a:off x="0" y="1849760"/>
        <a:ext cx="1782216" cy="570309"/>
      </dsp:txXfrm>
    </dsp:sp>
    <dsp:sp modelId="{2589A246-0864-431F-A5C1-1EB8AD3362D5}">
      <dsp:nvSpPr>
        <dsp:cNvPr id="0" name=""/>
        <dsp:cNvSpPr/>
      </dsp:nvSpPr>
      <dsp:spPr>
        <a:xfrm>
          <a:off x="2602035" y="1831351"/>
          <a:ext cx="891108" cy="891108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48B370-9E9C-4D39-A38A-F8F062CEC44C}">
      <dsp:nvSpPr>
        <dsp:cNvPr id="0" name=""/>
        <dsp:cNvSpPr/>
      </dsp:nvSpPr>
      <dsp:spPr>
        <a:xfrm>
          <a:off x="2602035" y="1831351"/>
          <a:ext cx="891108" cy="891108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DFB80-1027-4BA2-B0CA-3B2B5A57FC1E}">
      <dsp:nvSpPr>
        <dsp:cNvPr id="0" name=""/>
        <dsp:cNvSpPr/>
      </dsp:nvSpPr>
      <dsp:spPr>
        <a:xfrm>
          <a:off x="2156481" y="1991750"/>
          <a:ext cx="1782216" cy="57030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none" strike="noStrike" kern="1200" dirty="0">
              <a:solidFill>
                <a:srgbClr val="002D73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rPr>
            <a:t>СРЕДСТВА ДЛЯ УКЛАДКИ ВОЛОС</a:t>
          </a:r>
        </a:p>
      </dsp:txBody>
      <dsp:txXfrm>
        <a:off x="2156481" y="1991750"/>
        <a:ext cx="1782216" cy="570309"/>
      </dsp:txXfrm>
    </dsp:sp>
    <dsp:sp modelId="{7A53986D-AF1B-4C51-A1A8-B4A17DF32944}">
      <dsp:nvSpPr>
        <dsp:cNvPr id="0" name=""/>
        <dsp:cNvSpPr/>
      </dsp:nvSpPr>
      <dsp:spPr>
        <a:xfrm>
          <a:off x="4758928" y="1831351"/>
          <a:ext cx="891108" cy="891108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096C34-BB0F-47EF-89EE-AE39C3D62C6C}">
      <dsp:nvSpPr>
        <dsp:cNvPr id="0" name=""/>
        <dsp:cNvSpPr/>
      </dsp:nvSpPr>
      <dsp:spPr>
        <a:xfrm>
          <a:off x="4758928" y="1831351"/>
          <a:ext cx="891108" cy="891108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CBF333-C5F4-4F1D-94C1-8CFC1BF33398}">
      <dsp:nvSpPr>
        <dsp:cNvPr id="0" name=""/>
        <dsp:cNvSpPr/>
      </dsp:nvSpPr>
      <dsp:spPr>
        <a:xfrm>
          <a:off x="4313373" y="1991750"/>
          <a:ext cx="1782216" cy="57030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none" strike="noStrike" kern="1200" dirty="0">
              <a:solidFill>
                <a:srgbClr val="002D73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rPr>
            <a:t>КРЕМА И МАСКИ</a:t>
          </a:r>
        </a:p>
      </dsp:txBody>
      <dsp:txXfrm>
        <a:off x="4313373" y="1991750"/>
        <a:ext cx="1782216" cy="570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l">
              <a:defRPr sz="1200">
                <a:effectLst/>
              </a:defRPr>
            </a:lvl1pPr>
          </a:lstStyle>
          <a:p>
            <a:endParaRPr lang="fr-FR">
              <a:effectLst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r">
              <a:defRPr sz="1200">
                <a:effectLst/>
              </a:defRPr>
            </a:lvl1pPr>
          </a:lstStyle>
          <a:p>
            <a:fld id="{3E8AE500-3F8E-4FDA-B996-AE1B867ABB71}" type="datetime1">
              <a:rPr lang="fr-FR" smtClean="0">
                <a:effectLst/>
              </a:rPr>
              <a:t>20.09.17</a:t>
            </a:fld>
            <a:endParaRPr lang="fr-FR">
              <a:effectLst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l">
              <a:defRPr sz="1200">
                <a:effectLst/>
              </a:defRPr>
            </a:lvl1pPr>
          </a:lstStyle>
          <a:p>
            <a:endParaRPr lang="fr-FR">
              <a:effectLst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1200">
                <a:effectLst/>
              </a:defRPr>
            </a:lvl1pPr>
          </a:lstStyle>
          <a:p>
            <a:fld id="{9B1116EA-2151-460B-B081-328ADE7DFCE9}" type="slidenum">
              <a:rPr lang="fr-FR" smtClean="0">
                <a:effectLst/>
              </a:rPr>
              <a:t>‹#›</a:t>
            </a:fld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31647963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l">
              <a:defRPr sz="1200">
                <a:effectLst/>
              </a:defRPr>
            </a:lvl1pPr>
          </a:lstStyle>
          <a:p>
            <a:endParaRPr lang="fr-FR">
              <a:effectLst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r">
              <a:defRPr sz="1200">
                <a:effectLst/>
              </a:defRPr>
            </a:lvl1pPr>
          </a:lstStyle>
          <a:p>
            <a:fld id="{257BB69C-6675-4DF7-8FCC-125395826AF6}" type="datetime1">
              <a:rPr lang="fr-FR" smtClean="0">
                <a:effectLst/>
              </a:rPr>
              <a:t>20.09.17</a:t>
            </a:fld>
            <a:endParaRPr lang="fr-FR">
              <a:effectLst/>
            </a:endParaRPr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  <a:effectLst/>
        </p:spPr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/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l">
              <a:defRPr sz="1200">
                <a:effectLst/>
              </a:defRPr>
            </a:lvl1pPr>
          </a:lstStyle>
          <a:p>
            <a:endParaRPr lang="fr-FR">
              <a:effectLst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1200">
                <a:effectLst/>
              </a:defRPr>
            </a:lvl1pPr>
          </a:lstStyle>
          <a:p>
            <a:fld id="{87D62E53-8595-D64A-8EC0-9A15C1B9B82D}" type="slidenum">
              <a:rPr lang="fr-FR" smtClean="0">
                <a:effectLst/>
              </a:rPr>
              <a:t>‹#›</a:t>
            </a:fld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9527823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87D62E53-8595-D64A-8EC0-9A15C1B9B82D}" type="slidenum">
              <a:rPr lang="fr-FR" smtClean="0">
                <a:effectLst/>
              </a:rPr>
              <a:t>1</a:t>
            </a:fld>
            <a:endParaRPr lang="fr-FR">
              <a:effectLst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>
          <a:effectLst/>
        </p:spPr>
        <p:txBody>
          <a:bodyPr/>
          <a:lstStyle/>
          <a:p>
            <a:fld id="{1AF15377-932C-49DE-BCC6-DDC47D41DC6E}" type="datetime1">
              <a:rPr lang="fr-FR" smtClean="0">
                <a:effectLst/>
              </a:rPr>
              <a:t>20.09.17</a:t>
            </a:fld>
            <a:endParaRPr lang="fr-FR">
              <a:effectLst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86386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rtl="0"/>
            <a:r>
              <a:rPr lang="ru-RU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Ajouter DE 10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>
          <a:effectLst/>
        </p:spPr>
        <p:txBody>
          <a:bodyPr/>
          <a:lstStyle/>
          <a:p>
            <a:fld id="{257BB69C-6675-4DF7-8FCC-125395826AF6}" type="datetime1">
              <a:rPr lang="fr-FR" smtClean="0">
                <a:effectLst/>
              </a:rPr>
              <a:t>20.09.17</a:t>
            </a:fld>
            <a:endParaRPr lang="fr-FR">
              <a:effectLst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87D62E53-8595-D64A-8EC0-9A15C1B9B82D}" type="slidenum">
              <a:rPr lang="fr-FR" smtClean="0">
                <a:effectLst/>
              </a:rPr>
              <a:t>14</a:t>
            </a:fld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7040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87D62E53-8595-D64A-8EC0-9A15C1B9B82D}" type="slidenum">
              <a:rPr lang="fr-FR" smtClean="0">
                <a:effectLst/>
              </a:rPr>
              <a:t>16</a:t>
            </a:fld>
            <a:endParaRPr lang="fr-FR">
              <a:effectLst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>
          <a:effectLst/>
        </p:spPr>
        <p:txBody>
          <a:bodyPr/>
          <a:lstStyle/>
          <a:p>
            <a:fld id="{BF621B39-FD17-4F13-8080-F2863DB80344}" type="datetime1">
              <a:rPr lang="fr-FR" smtClean="0">
                <a:effectLst/>
              </a:rPr>
              <a:t>20.09.17</a:t>
            </a:fld>
            <a:endParaRPr lang="fr-FR">
              <a:effectLst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1835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r>
              <a:rPr lang="ru-RU" sz="1200" b="0" i="0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PQ11: имеет концентрацию, делающую его готовым для использования.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endParaRPr lang="fr-FR" sz="1200">
              <a:effectLst/>
            </a:endParaRPr>
          </a:p>
          <a:p>
            <a:endParaRPr lang="fr-FR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87D62E53-8595-D64A-8EC0-9A15C1B9B82D}" type="slidenum">
              <a:rPr lang="fr-FR" smtClean="0">
                <a:effectLst/>
              </a:rPr>
              <a:t>18</a:t>
            </a:fld>
            <a:endParaRPr lang="fr-FR">
              <a:effectLst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>
          <a:effectLst/>
        </p:spPr>
        <p:txBody>
          <a:bodyPr/>
          <a:lstStyle/>
          <a:p>
            <a:fld id="{E2F51434-5D45-474C-8027-30070A0A31C4}" type="datetime1">
              <a:rPr lang="fr-FR" smtClean="0">
                <a:effectLst/>
              </a:rPr>
              <a:t>20.09.17</a:t>
            </a:fld>
            <a:endParaRPr lang="fr-FR">
              <a:effectLst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99203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87D62E53-8595-D64A-8EC0-9A15C1B9B82D}" type="slidenum">
              <a:rPr lang="fr-FR" smtClean="0">
                <a:effectLst/>
              </a:rPr>
              <a:t>20</a:t>
            </a:fld>
            <a:endParaRPr lang="fr-FR">
              <a:effectLst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>
          <a:effectLst/>
        </p:spPr>
        <p:txBody>
          <a:bodyPr/>
          <a:lstStyle/>
          <a:p>
            <a:fld id="{F61E01D2-F735-4E99-AC83-A7EE29E99E05}" type="datetime1">
              <a:rPr lang="fr-FR" smtClean="0">
                <a:effectLst/>
              </a:rPr>
              <a:t>20.09.17</a:t>
            </a:fld>
            <a:endParaRPr lang="fr-FR">
              <a:effectLst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8194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87D62E53-8595-D64A-8EC0-9A15C1B9B82D}" type="slidenum">
              <a:rPr lang="fr-FR" smtClean="0">
                <a:effectLst/>
              </a:rPr>
              <a:t>21</a:t>
            </a:fld>
            <a:endParaRPr lang="fr-FR">
              <a:effectLst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>
          <a:effectLst/>
        </p:spPr>
        <p:txBody>
          <a:bodyPr/>
          <a:lstStyle/>
          <a:p>
            <a:fld id="{E9898CA5-DA8A-43FA-AA33-0BF814A3380C}" type="datetime1">
              <a:rPr lang="fr-FR" smtClean="0">
                <a:effectLst/>
              </a:rPr>
              <a:t>20.09.17</a:t>
            </a:fld>
            <a:endParaRPr lang="fr-FR">
              <a:effectLst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30804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rtl="0"/>
            <a:r>
              <a:rPr lang="ru-RU" sz="1800" b="0" i="0" u="none" strike="noStrike"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Проанализировать, чем отличается PQ37 от полидиалилдиметилхлорида амония или PQ11. В интернете я не нашел информацию, которая могла бы мне помочь.</a:t>
            </a:r>
          </a:p>
          <a:p>
            <a:endParaRPr lang="fr-FR">
              <a:solidFill>
                <a:srgbClr val="FF0000"/>
              </a:solidFill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87D62E53-8595-D64A-8EC0-9A15C1B9B82D}" type="slidenum">
              <a:rPr lang="fr-FR" smtClean="0">
                <a:effectLst/>
              </a:rPr>
              <a:t>22</a:t>
            </a:fld>
            <a:endParaRPr lang="fr-FR">
              <a:effectLst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>
          <a:effectLst/>
        </p:spPr>
        <p:txBody>
          <a:bodyPr/>
          <a:lstStyle/>
          <a:p>
            <a:fld id="{0F649003-484E-4FAD-BDA1-5BF91A75FEAF}" type="datetime1">
              <a:rPr lang="fr-FR" smtClean="0">
                <a:effectLst/>
              </a:rPr>
              <a:t>20.09.17</a:t>
            </a:fld>
            <a:endParaRPr lang="fr-FR">
              <a:effectLst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60535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fr-FR" baseline="0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87D62E53-8595-D64A-8EC0-9A15C1B9B82D}" type="slidenum">
              <a:rPr lang="fr-FR" smtClean="0">
                <a:effectLst/>
              </a:rPr>
              <a:t>23</a:t>
            </a:fld>
            <a:endParaRPr lang="fr-FR">
              <a:effectLst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>
          <a:effectLst/>
        </p:spPr>
        <p:txBody>
          <a:bodyPr/>
          <a:lstStyle/>
          <a:p>
            <a:fld id="{08723FF9-287D-4015-8601-CD45555D7BC0}" type="datetime1">
              <a:rPr lang="fr-FR" smtClean="0">
                <a:effectLst/>
              </a:rPr>
              <a:t>20.09.17</a:t>
            </a:fld>
            <a:endParaRPr lang="fr-FR">
              <a:effectLst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75453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87D62E53-8595-D64A-8EC0-9A15C1B9B82D}" type="slidenum">
              <a:rPr lang="fr-FR" smtClean="0">
                <a:effectLst/>
              </a:rPr>
              <a:t>24</a:t>
            </a:fld>
            <a:endParaRPr lang="fr-FR">
              <a:effectLst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>
          <a:effectLst/>
        </p:spPr>
        <p:txBody>
          <a:bodyPr/>
          <a:lstStyle/>
          <a:p>
            <a:fld id="{1195B6C8-04D3-4713-B894-BE17E47A995C}" type="datetime1">
              <a:rPr lang="fr-FR" smtClean="0">
                <a:effectLst/>
              </a:rPr>
              <a:t>20.09.17</a:t>
            </a:fld>
            <a:endParaRPr lang="fr-FR">
              <a:effectLst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23924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87D62E53-8595-D64A-8EC0-9A15C1B9B82D}" type="slidenum">
              <a:rPr lang="fr-FR" smtClean="0">
                <a:effectLst/>
              </a:rPr>
              <a:t>25</a:t>
            </a:fld>
            <a:endParaRPr lang="fr-FR">
              <a:effectLst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>
          <a:effectLst/>
        </p:spPr>
        <p:txBody>
          <a:bodyPr/>
          <a:lstStyle/>
          <a:p>
            <a:fld id="{D2B98939-7B3F-4C3D-8641-F1DAD93E6C73}" type="datetime1">
              <a:rPr lang="fr-FR" smtClean="0">
                <a:effectLst/>
              </a:rPr>
              <a:t>20.09.17</a:t>
            </a:fld>
            <a:endParaRPr lang="fr-FR">
              <a:effectLst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99079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87D62E53-8595-D64A-8EC0-9A15C1B9B82D}" type="slidenum">
              <a:rPr lang="fr-FR" smtClean="0">
                <a:effectLst/>
              </a:rPr>
              <a:t>26</a:t>
            </a:fld>
            <a:endParaRPr lang="fr-FR">
              <a:effectLst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>
          <a:effectLst/>
        </p:spPr>
        <p:txBody>
          <a:bodyPr/>
          <a:lstStyle/>
          <a:p>
            <a:fld id="{24C3978F-DF4B-45AF-B358-CB0A51058AAD}" type="datetime1">
              <a:rPr lang="fr-FR" smtClean="0">
                <a:effectLst/>
              </a:rPr>
              <a:t>20.09.17</a:t>
            </a:fld>
            <a:endParaRPr lang="fr-FR">
              <a:effectLst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46868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87D62E53-8595-D64A-8EC0-9A15C1B9B82D}" type="slidenum">
              <a:rPr lang="fr-FR" smtClean="0">
                <a:effectLst/>
              </a:rPr>
              <a:t>3</a:t>
            </a:fld>
            <a:endParaRPr lang="fr-FR">
              <a:effectLst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>
          <a:effectLst/>
        </p:spPr>
        <p:txBody>
          <a:bodyPr/>
          <a:lstStyle/>
          <a:p>
            <a:fld id="{9F849651-F06A-49FE-89E5-4819984A1AAF}" type="datetime1">
              <a:rPr lang="fr-FR" smtClean="0">
                <a:effectLst/>
              </a:rPr>
              <a:t>20.09.17</a:t>
            </a:fld>
            <a:endParaRPr lang="fr-FR">
              <a:effectLst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31957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87D62E53-8595-D64A-8EC0-9A15C1B9B82D}" type="slidenum">
              <a:rPr lang="fr-FR" smtClean="0">
                <a:effectLst/>
              </a:rPr>
              <a:t>27</a:t>
            </a:fld>
            <a:endParaRPr lang="fr-FR">
              <a:effectLst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>
          <a:effectLst/>
        </p:spPr>
        <p:txBody>
          <a:bodyPr/>
          <a:lstStyle/>
          <a:p>
            <a:fld id="{1CCCA549-7353-4E9D-9225-459D35620887}" type="datetime1">
              <a:rPr lang="fr-FR" smtClean="0">
                <a:effectLst/>
              </a:rPr>
              <a:t>20.09.17</a:t>
            </a:fld>
            <a:endParaRPr lang="fr-FR">
              <a:effectLst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85393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>
          <a:effectLst/>
        </p:spPr>
        <p:txBody>
          <a:bodyPr/>
          <a:lstStyle/>
          <a:p>
            <a:fld id="{257BB69C-6675-4DF7-8FCC-125395826AF6}" type="datetime1">
              <a:rPr lang="fr-FR" smtClean="0">
                <a:effectLst/>
              </a:rPr>
              <a:t>20.09.17</a:t>
            </a:fld>
            <a:endParaRPr lang="fr-FR">
              <a:effectLst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87D62E53-8595-D64A-8EC0-9A15C1B9B82D}" type="slidenum">
              <a:rPr lang="fr-FR" smtClean="0">
                <a:effectLst/>
              </a:rPr>
              <a:t>5</a:t>
            </a:fld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9515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effectLst/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 altLang="fr-FR">
              <a:effectLst/>
              <a:latin typeface="Times New Roman" charset="0"/>
            </a:endParaRPr>
          </a:p>
        </p:txBody>
      </p:sp>
      <p:sp>
        <p:nvSpPr>
          <p:cNvPr id="2150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1600">
                <a:solidFill>
                  <a:srgbClr val="0B2C6E"/>
                </a:solidFill>
                <a:effectLst/>
                <a:latin typeface="Arial"/>
              </a:defRPr>
            </a:lvl1pPr>
            <a:lvl2pPr marL="742950" indent="-285750" defTabSz="966788" eaLnBrk="0" hangingPunct="0">
              <a:defRPr sz="1600">
                <a:solidFill>
                  <a:srgbClr val="0B2C6E"/>
                </a:solidFill>
                <a:effectLst/>
                <a:latin typeface="Arial"/>
              </a:defRPr>
            </a:lvl2pPr>
            <a:lvl3pPr marL="1143000" indent="-228600" defTabSz="966788" eaLnBrk="0" hangingPunct="0">
              <a:defRPr sz="1600">
                <a:solidFill>
                  <a:srgbClr val="0B2C6E"/>
                </a:solidFill>
                <a:effectLst/>
                <a:latin typeface="Arial"/>
              </a:defRPr>
            </a:lvl3pPr>
            <a:lvl4pPr marL="1600200" indent="-228600" defTabSz="966788" eaLnBrk="0" hangingPunct="0">
              <a:defRPr sz="1600">
                <a:solidFill>
                  <a:srgbClr val="0B2C6E"/>
                </a:solidFill>
                <a:effectLst/>
                <a:latin typeface="Arial"/>
              </a:defRPr>
            </a:lvl4pPr>
            <a:lvl5pPr marL="2057400" indent="-228600" defTabSz="966788" eaLnBrk="0" hangingPunct="0">
              <a:defRPr sz="1600">
                <a:solidFill>
                  <a:srgbClr val="0B2C6E"/>
                </a:solidFill>
                <a:effectLst/>
                <a:latin typeface="Arial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</a:defRPr>
            </a:lvl9pPr>
          </a:lstStyle>
          <a:p>
            <a:fld id="{07F3B28C-74D6-BA4E-BE00-17A1AC1E4AD0}" type="slidenum">
              <a:rPr lang="fr-FR" altLang="fr-FR" sz="1400">
                <a:solidFill>
                  <a:schemeClr val="tx1"/>
                </a:solidFill>
                <a:effectLst/>
                <a:latin typeface="Times New Roman" charset="0"/>
              </a:rPr>
              <a:t>6</a:t>
            </a:fld>
            <a:endParaRPr lang="fr-FR" altLang="fr-FR" sz="1400"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507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87D62E53-8595-D64A-8EC0-9A15C1B9B82D}" type="slidenum">
              <a:rPr lang="fr-FR" smtClean="0">
                <a:effectLst/>
              </a:rPr>
              <a:t>7</a:t>
            </a:fld>
            <a:endParaRPr lang="fr-FR">
              <a:effectLst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>
          <a:effectLst/>
        </p:spPr>
        <p:txBody>
          <a:bodyPr/>
          <a:lstStyle/>
          <a:p>
            <a:fld id="{1ED01967-D614-437D-BDED-FB493F2801CA}" type="datetime1">
              <a:rPr lang="fr-FR" smtClean="0">
                <a:effectLst/>
              </a:rPr>
              <a:t>20.09.17</a:t>
            </a:fld>
            <a:endParaRPr lang="fr-FR">
              <a:effectLst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47164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87D62E53-8595-D64A-8EC0-9A15C1B9B82D}" type="slidenum">
              <a:rPr lang="fr-FR" smtClean="0">
                <a:effectLst/>
              </a:rPr>
              <a:t>8</a:t>
            </a:fld>
            <a:endParaRPr lang="fr-FR">
              <a:effectLst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>
          <a:effectLst/>
        </p:spPr>
        <p:txBody>
          <a:bodyPr/>
          <a:lstStyle/>
          <a:p>
            <a:fld id="{C4B32B00-9A82-4824-BB1F-E44A92AFC44F}" type="datetime1">
              <a:rPr lang="fr-FR" smtClean="0">
                <a:effectLst/>
              </a:rPr>
              <a:t>20.09.17</a:t>
            </a:fld>
            <a:endParaRPr lang="fr-FR">
              <a:effectLst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68763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rtl="0"/>
            <a:r>
              <a:rPr lang="ru-RU" sz="1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Диапозитивы </a:t>
            </a:r>
            <a:r>
              <a:rPr lang="ru-RU" sz="18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инвертной</a:t>
            </a:r>
            <a:r>
              <a:rPr lang="ru-RU" sz="1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эмульсии будут изменены командой Жана Филиппа, я надеюсь, это будет сделано к середине следующей недели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87D62E53-8595-D64A-8EC0-9A15C1B9B82D}" type="slidenum">
              <a:rPr lang="fr-FR" smtClean="0">
                <a:effectLst/>
              </a:rPr>
              <a:t>9</a:t>
            </a:fld>
            <a:endParaRPr lang="fr-FR">
              <a:effectLst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>
          <a:effectLst/>
        </p:spPr>
        <p:txBody>
          <a:bodyPr/>
          <a:lstStyle/>
          <a:p>
            <a:fld id="{C617E6B6-BA85-4BE8-84B3-E50DEA804A0D}" type="datetime1">
              <a:rPr lang="fr-FR" smtClean="0">
                <a:effectLst/>
              </a:rPr>
              <a:t>20.09.17</a:t>
            </a:fld>
            <a:endParaRPr lang="fr-FR">
              <a:effectLst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42401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r>
              <a:rPr lang="ru-RU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FLOCARE ET 36V: </a:t>
            </a:r>
            <a:r>
              <a:rPr lang="ru-RU" sz="1200" b="0" i="1" u="none" strike="noStrike"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905 кг продавался в 2015–2016 гг.</a:t>
            </a:r>
          </a:p>
          <a:p>
            <a:endParaRPr lang="fr-FR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87D62E53-8595-D64A-8EC0-9A15C1B9B82D}" type="slidenum">
              <a:rPr lang="fr-FR" smtClean="0">
                <a:effectLst/>
              </a:rPr>
              <a:t>12</a:t>
            </a:fld>
            <a:endParaRPr lang="fr-FR">
              <a:effectLst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>
          <a:effectLst/>
        </p:spPr>
        <p:txBody>
          <a:bodyPr/>
          <a:lstStyle/>
          <a:p>
            <a:fld id="{0090565D-F47D-43E8-AC01-546401DBAE2E}" type="datetime1">
              <a:rPr lang="fr-FR" smtClean="0">
                <a:effectLst/>
              </a:rPr>
              <a:t>20.09.17</a:t>
            </a:fld>
            <a:endParaRPr lang="fr-FR">
              <a:effectLst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3630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>
          <a:effectLst/>
        </p:spPr>
        <p:txBody>
          <a:bodyPr/>
          <a:lstStyle/>
          <a:p>
            <a:fld id="{257BB69C-6675-4DF7-8FCC-125395826AF6}" type="datetime1">
              <a:rPr lang="fr-FR" smtClean="0">
                <a:effectLst/>
              </a:rPr>
              <a:t>20.09.17</a:t>
            </a:fld>
            <a:endParaRPr lang="fr-FR">
              <a:effectLst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fr-FR">
              <a:effectLst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87D62E53-8595-D64A-8EC0-9A15C1B9B82D}" type="slidenum">
              <a:rPr lang="fr-FR" smtClean="0">
                <a:effectLst/>
              </a:rPr>
              <a:t>13</a:t>
            </a:fld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41804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7" name="Rectangle 6"/>
          <p:cNvSpPr/>
          <p:nvPr userDrawn="1"/>
        </p:nvSpPr>
        <p:spPr>
          <a:xfrm>
            <a:off x="7148993" y="0"/>
            <a:ext cx="19752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effectLst/>
        </p:spPr>
        <p:txBody>
          <a:bodyPr>
            <a:normAutofit/>
          </a:bodyPr>
          <a:lstStyle>
            <a:lvl1pPr algn="ctr">
              <a:defRPr sz="3200">
                <a:solidFill>
                  <a:srgbClr val="002D73"/>
                </a:solidFill>
                <a:effectLst/>
              </a:defRPr>
            </a:lvl1pPr>
          </a:lstStyle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effectLst/>
        </p:spPr>
        <p:txBody>
          <a:bodyPr/>
          <a:lstStyle>
            <a:lvl1pPr marL="0" indent="0" algn="ctr">
              <a:buNone/>
              <a:defRPr>
                <a:solidFill>
                  <a:srgbClr val="0082CA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9pPr>
          </a:lstStyle>
          <a:p>
            <a:r>
              <a:rPr lang="fr-FR">
                <a:effectLst/>
              </a:rPr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90621120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effectLst/>
        </p:spPr>
        <p:txBody>
          <a:bodyPr vert="eaVert"/>
          <a:lstStyle/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2168474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10331" y="35306"/>
            <a:ext cx="1783581" cy="3796737"/>
          </a:xfrm>
          <a:effectLst/>
        </p:spPr>
        <p:txBody>
          <a:bodyPr vert="eaVert"/>
          <a:lstStyle/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0629" y="35306"/>
            <a:ext cx="6773484" cy="5066710"/>
          </a:xfrm>
          <a:effectLst/>
        </p:spPr>
        <p:txBody>
          <a:bodyPr vert="eaVert"/>
          <a:lstStyle/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9641212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7" name="Rectangle 6"/>
          <p:cNvSpPr/>
          <p:nvPr userDrawn="1"/>
        </p:nvSpPr>
        <p:spPr>
          <a:xfrm>
            <a:off x="7168728" y="0"/>
            <a:ext cx="19752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effectLst/>
        </p:spPr>
        <p:txBody>
          <a:bodyPr>
            <a:normAutofit/>
          </a:bodyPr>
          <a:lstStyle>
            <a:lvl1pPr algn="ctr">
              <a:defRPr sz="3200">
                <a:solidFill>
                  <a:srgbClr val="002D73"/>
                </a:solidFill>
                <a:effectLst/>
              </a:defRPr>
            </a:lvl1pPr>
          </a:lstStyle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effectLst/>
        </p:spPr>
        <p:txBody>
          <a:bodyPr/>
          <a:lstStyle>
            <a:lvl1pPr marL="0" indent="0" algn="ctr">
              <a:buNone/>
              <a:defRPr>
                <a:solidFill>
                  <a:srgbClr val="0082CA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9pPr>
          </a:lstStyle>
          <a:p>
            <a:r>
              <a:rPr lang="fr-FR">
                <a:effectLst/>
              </a:rPr>
              <a:t>Cliquez pour modifier le style des sous-titres du masque</a:t>
            </a:r>
          </a:p>
        </p:txBody>
      </p:sp>
      <p:pic>
        <p:nvPicPr>
          <p:cNvPr id="5" name="Image 4" descr="Wavyworld-Floerg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979" y="4475479"/>
            <a:ext cx="668021" cy="66802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87024170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01482" y="86504"/>
            <a:ext cx="1754018" cy="3652613"/>
          </a:xfrm>
          <a:effectLst/>
        </p:spPr>
        <p:txBody>
          <a:bodyPr>
            <a:noAutofit/>
          </a:bodyPr>
          <a:lstStyle>
            <a:lvl1pPr algn="l">
              <a:defRPr sz="2400" b="1">
                <a:effectLst/>
              </a:defRPr>
            </a:lvl1pPr>
          </a:lstStyle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88" y="132750"/>
            <a:ext cx="7096515" cy="4960416"/>
          </a:xfrm>
          <a:effectLst/>
        </p:spPr>
        <p:txBody>
          <a:bodyPr/>
          <a:lstStyle/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79156044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7" name="Rectangle 6"/>
          <p:cNvSpPr/>
          <p:nvPr userDrawn="1"/>
        </p:nvSpPr>
        <p:spPr>
          <a:xfrm>
            <a:off x="7168728" y="0"/>
            <a:ext cx="19752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effectLst/>
        </p:spPr>
        <p:txBody>
          <a:bodyPr anchor="t"/>
          <a:lstStyle>
            <a:lvl1pPr algn="l">
              <a:defRPr sz="4000" b="1" cap="all">
                <a:solidFill>
                  <a:srgbClr val="002D73"/>
                </a:solidFill>
                <a:effectLst/>
              </a:defRPr>
            </a:lvl1pPr>
          </a:lstStyle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effectLst/>
        </p:spPr>
        <p:txBody>
          <a:bodyPr anchor="b"/>
          <a:lstStyle>
            <a:lvl1pPr marL="0" indent="0">
              <a:buNone/>
              <a:defRPr sz="2000">
                <a:solidFill>
                  <a:srgbClr val="0082CA"/>
                </a:solidFill>
                <a:effectLst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effectLst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73393179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608" y="57368"/>
            <a:ext cx="3538702" cy="5009247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652545" y="57368"/>
            <a:ext cx="3538702" cy="5009247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95633268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67289" y="0"/>
            <a:ext cx="1792182" cy="3665889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6638" y="62787"/>
            <a:ext cx="3419223" cy="47982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6638" y="542607"/>
            <a:ext cx="3419223" cy="4457634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746723" y="62787"/>
            <a:ext cx="3420566" cy="47982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746723" y="542607"/>
            <a:ext cx="3420566" cy="4457634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39084084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fr-FR">
                <a:effectLst/>
              </a:rPr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33807369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Rectangle 4"/>
          <p:cNvSpPr/>
          <p:nvPr userDrawn="1"/>
        </p:nvSpPr>
        <p:spPr>
          <a:xfrm>
            <a:off x="7168728" y="0"/>
            <a:ext cx="19752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77680846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939" y="41062"/>
            <a:ext cx="1958926" cy="871538"/>
          </a:xfrm>
          <a:effectLst/>
        </p:spPr>
        <p:txBody>
          <a:bodyPr anchor="b"/>
          <a:lstStyle>
            <a:lvl1pPr algn="l">
              <a:defRPr sz="2000" b="1">
                <a:solidFill>
                  <a:srgbClr val="002D73"/>
                </a:solidFill>
                <a:effectLst/>
              </a:defRPr>
            </a:lvl1pPr>
          </a:lstStyle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70502" y="41063"/>
            <a:ext cx="5111750" cy="5038828"/>
          </a:xfrm>
          <a:effectLst/>
        </p:spPr>
        <p:txBody>
          <a:bodyPr/>
          <a:lstStyle>
            <a:lvl1pPr>
              <a:defRPr sz="3200">
                <a:effectLst/>
              </a:defRPr>
            </a:lvl1pPr>
            <a:lvl2pPr>
              <a:defRPr sz="2800">
                <a:effectLst/>
              </a:defRPr>
            </a:lvl2pPr>
            <a:lvl3pPr>
              <a:defRPr sz="2400">
                <a:effectLst/>
              </a:defRPr>
            </a:lvl3pPr>
            <a:lvl4pPr>
              <a:defRPr sz="2000">
                <a:effectLst/>
              </a:defRPr>
            </a:lvl4pPr>
            <a:lvl5pPr>
              <a:defRPr sz="2000">
                <a:effectLst/>
              </a:defRPr>
            </a:lvl5pPr>
            <a:lvl6pPr>
              <a:defRPr sz="2000">
                <a:effectLst/>
              </a:defRPr>
            </a:lvl6pPr>
            <a:lvl7pPr>
              <a:defRPr sz="2000">
                <a:effectLst/>
              </a:defRPr>
            </a:lvl7pPr>
            <a:lvl8pPr>
              <a:defRPr sz="2000">
                <a:effectLst/>
              </a:defRPr>
            </a:lvl8pPr>
            <a:lvl9pPr>
              <a:defRPr sz="200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8939" y="912601"/>
            <a:ext cx="1958926" cy="4167290"/>
          </a:xfrm>
          <a:effectLst/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>
                <a:effectLst/>
              </a:defRPr>
            </a:lvl2pPr>
            <a:lvl3pPr marL="914400" indent="0">
              <a:buNone/>
              <a:defRPr sz="1000">
                <a:effectLst/>
              </a:defRPr>
            </a:lvl3pPr>
            <a:lvl4pPr marL="1371600" indent="0">
              <a:buNone/>
              <a:defRPr sz="900">
                <a:effectLst/>
              </a:defRPr>
            </a:lvl4pPr>
            <a:lvl5pPr marL="1828800" indent="0">
              <a:buNone/>
              <a:defRPr sz="900">
                <a:effectLst/>
              </a:defRPr>
            </a:lvl5pPr>
            <a:lvl6pPr marL="2286000" indent="0">
              <a:buNone/>
              <a:defRPr sz="900">
                <a:effectLst/>
              </a:defRPr>
            </a:lvl6pPr>
            <a:lvl7pPr marL="2743200" indent="0">
              <a:buNone/>
              <a:defRPr sz="900">
                <a:effectLst/>
              </a:defRPr>
            </a:lvl7pPr>
            <a:lvl8pPr marL="3200400" indent="0">
              <a:buNone/>
              <a:defRPr sz="900">
                <a:effectLst/>
              </a:defRPr>
            </a:lvl8pPr>
            <a:lvl9pPr marL="3657600" indent="0">
              <a:buNone/>
              <a:defRPr sz="90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6225090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01482" y="86504"/>
            <a:ext cx="1754018" cy="3652613"/>
          </a:xfrm>
          <a:effectLst/>
        </p:spPr>
        <p:txBody>
          <a:bodyPr>
            <a:noAutofit/>
          </a:bodyPr>
          <a:lstStyle>
            <a:lvl1pPr algn="l">
              <a:defRPr sz="2400" b="1">
                <a:effectLst/>
              </a:defRPr>
            </a:lvl1pPr>
          </a:lstStyle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88" y="132750"/>
            <a:ext cx="7096515" cy="4960416"/>
          </a:xfrm>
          <a:effectLst/>
        </p:spPr>
        <p:txBody>
          <a:bodyPr/>
          <a:lstStyle/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95873292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8" name="Rectangle 7"/>
          <p:cNvSpPr/>
          <p:nvPr userDrawn="1"/>
        </p:nvSpPr>
        <p:spPr>
          <a:xfrm>
            <a:off x="7168728" y="0"/>
            <a:ext cx="19752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143500"/>
          </a:xfrm>
          <a:effectLst/>
        </p:spPr>
        <p:txBody>
          <a:bodyPr/>
          <a:lstStyle>
            <a:lvl1pPr marL="0" indent="0">
              <a:buNone/>
              <a:defRPr sz="3200">
                <a:effectLst/>
              </a:defRPr>
            </a:lvl1pPr>
            <a:lvl2pPr marL="457200" indent="0">
              <a:buNone/>
              <a:defRPr sz="2800">
                <a:effectLst/>
              </a:defRPr>
            </a:lvl2pPr>
            <a:lvl3pPr marL="914400" indent="0">
              <a:buNone/>
              <a:defRPr sz="2400">
                <a:effectLst/>
              </a:defRPr>
            </a:lvl3pPr>
            <a:lvl4pPr marL="1371600" indent="0">
              <a:buNone/>
              <a:defRPr sz="2000">
                <a:effectLst/>
              </a:defRPr>
            </a:lvl4pPr>
            <a:lvl5pPr marL="1828800" indent="0">
              <a:buNone/>
              <a:defRPr sz="2000">
                <a:effectLst/>
              </a:defRPr>
            </a:lvl5pPr>
            <a:lvl6pPr marL="2286000" indent="0">
              <a:buNone/>
              <a:defRPr sz="2000">
                <a:effectLst/>
              </a:defRPr>
            </a:lvl6pPr>
            <a:lvl7pPr marL="2743200" indent="0">
              <a:buNone/>
              <a:defRPr sz="2000">
                <a:effectLst/>
              </a:defRPr>
            </a:lvl7pPr>
            <a:lvl8pPr marL="3200400" indent="0">
              <a:buNone/>
              <a:defRPr sz="2000">
                <a:effectLst/>
              </a:defRPr>
            </a:lvl8pPr>
            <a:lvl9pPr marL="3657600" indent="0">
              <a:buNone/>
              <a:defRPr sz="2000">
                <a:effectLst/>
              </a:defRPr>
            </a:lvl9pPr>
          </a:lstStyle>
          <a:p>
            <a:endParaRPr lang="fr-FR">
              <a:effectLst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2361"/>
            <a:ext cx="9144000" cy="514153"/>
          </a:xfrm>
          <a:effectLst/>
        </p:spPr>
        <p:txBody>
          <a:bodyPr anchor="b">
            <a:noAutofit/>
          </a:bodyPr>
          <a:lstStyle>
            <a:lvl1pPr algn="ctr">
              <a:defRPr sz="36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fr-FR">
                <a:effectLst/>
              </a:rPr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784626368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effectLst/>
        </p:spPr>
        <p:txBody>
          <a:bodyPr vert="eaVert"/>
          <a:lstStyle/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61626110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10331" y="35306"/>
            <a:ext cx="1783581" cy="3796737"/>
          </a:xfrm>
          <a:effectLst/>
        </p:spPr>
        <p:txBody>
          <a:bodyPr vert="eaVert"/>
          <a:lstStyle/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0629" y="35306"/>
            <a:ext cx="6773484" cy="5066710"/>
          </a:xfrm>
          <a:effectLst/>
        </p:spPr>
        <p:txBody>
          <a:bodyPr vert="eaVert"/>
          <a:lstStyle/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9071122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7" name="Rectangle 6"/>
          <p:cNvSpPr/>
          <p:nvPr userDrawn="1"/>
        </p:nvSpPr>
        <p:spPr>
          <a:xfrm>
            <a:off x="7168728" y="0"/>
            <a:ext cx="19752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effectLst/>
        </p:spPr>
        <p:txBody>
          <a:bodyPr>
            <a:normAutofit/>
          </a:bodyPr>
          <a:lstStyle>
            <a:lvl1pPr algn="ctr">
              <a:defRPr sz="3200">
                <a:solidFill>
                  <a:srgbClr val="002D73"/>
                </a:solidFill>
                <a:effectLst/>
              </a:defRPr>
            </a:lvl1pPr>
          </a:lstStyle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effectLst/>
        </p:spPr>
        <p:txBody>
          <a:bodyPr/>
          <a:lstStyle>
            <a:lvl1pPr marL="0" indent="0" algn="ctr">
              <a:buNone/>
              <a:defRPr>
                <a:solidFill>
                  <a:srgbClr val="0082CA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</a:defRPr>
            </a:lvl9pPr>
          </a:lstStyle>
          <a:p>
            <a:r>
              <a:rPr lang="fr-FR">
                <a:effectLst/>
              </a:rPr>
              <a:t>Cliquez pour modifier le style des sous-titres du masque</a:t>
            </a:r>
          </a:p>
        </p:txBody>
      </p:sp>
      <p:pic>
        <p:nvPicPr>
          <p:cNvPr id="5" name="Image 4" descr="Wavyworld-Floerg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979" y="4475479"/>
            <a:ext cx="668021" cy="66802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6541118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01482" y="86504"/>
            <a:ext cx="1754018" cy="3652613"/>
          </a:xfrm>
          <a:effectLst/>
        </p:spPr>
        <p:txBody>
          <a:bodyPr>
            <a:noAutofit/>
          </a:bodyPr>
          <a:lstStyle>
            <a:lvl1pPr algn="l">
              <a:defRPr sz="2400" b="1">
                <a:effectLst/>
              </a:defRPr>
            </a:lvl1pPr>
          </a:lstStyle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88" y="132750"/>
            <a:ext cx="7096515" cy="4960416"/>
          </a:xfrm>
          <a:effectLst/>
        </p:spPr>
        <p:txBody>
          <a:bodyPr/>
          <a:lstStyle/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17972653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7" name="Rectangle 6"/>
          <p:cNvSpPr/>
          <p:nvPr userDrawn="1"/>
        </p:nvSpPr>
        <p:spPr>
          <a:xfrm>
            <a:off x="7168728" y="0"/>
            <a:ext cx="19752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effectLst/>
        </p:spPr>
        <p:txBody>
          <a:bodyPr anchor="t"/>
          <a:lstStyle>
            <a:lvl1pPr algn="l">
              <a:defRPr sz="4000" b="1" cap="all">
                <a:solidFill>
                  <a:srgbClr val="002D73"/>
                </a:solidFill>
                <a:effectLst/>
              </a:defRPr>
            </a:lvl1pPr>
          </a:lstStyle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effectLst/>
        </p:spPr>
        <p:txBody>
          <a:bodyPr anchor="b"/>
          <a:lstStyle>
            <a:lvl1pPr marL="0" indent="0">
              <a:buNone/>
              <a:defRPr sz="2000">
                <a:solidFill>
                  <a:srgbClr val="0082CA"/>
                </a:solidFill>
                <a:effectLst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effectLst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9824800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608" y="57368"/>
            <a:ext cx="3538702" cy="5009247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652545" y="57368"/>
            <a:ext cx="3538702" cy="5009247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8744045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67289" y="0"/>
            <a:ext cx="1792182" cy="3665889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6638" y="62787"/>
            <a:ext cx="3419223" cy="47982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6638" y="542607"/>
            <a:ext cx="3419223" cy="4457634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746723" y="62787"/>
            <a:ext cx="3420566" cy="47982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746723" y="542607"/>
            <a:ext cx="3420566" cy="4457634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57420798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fr-FR">
                <a:effectLst/>
              </a:rPr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748490951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Rectangle 4"/>
          <p:cNvSpPr/>
          <p:nvPr userDrawn="1"/>
        </p:nvSpPr>
        <p:spPr>
          <a:xfrm>
            <a:off x="7168728" y="0"/>
            <a:ext cx="19752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6789614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7" name="Rectangle 6"/>
          <p:cNvSpPr/>
          <p:nvPr userDrawn="1"/>
        </p:nvSpPr>
        <p:spPr>
          <a:xfrm>
            <a:off x="7168728" y="0"/>
            <a:ext cx="19752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effectLst/>
        </p:spPr>
        <p:txBody>
          <a:bodyPr anchor="t"/>
          <a:lstStyle>
            <a:lvl1pPr algn="l">
              <a:defRPr sz="4000" b="1" cap="all">
                <a:solidFill>
                  <a:srgbClr val="002D73"/>
                </a:solidFill>
                <a:effectLst/>
              </a:defRPr>
            </a:lvl1pPr>
          </a:lstStyle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effectLst/>
        </p:spPr>
        <p:txBody>
          <a:bodyPr anchor="b"/>
          <a:lstStyle>
            <a:lvl1pPr marL="0" indent="0">
              <a:buNone/>
              <a:defRPr sz="2000">
                <a:solidFill>
                  <a:srgbClr val="0082CA"/>
                </a:solidFill>
                <a:effectLst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effectLst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26232121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939" y="41062"/>
            <a:ext cx="1958926" cy="871538"/>
          </a:xfrm>
          <a:effectLst/>
        </p:spPr>
        <p:txBody>
          <a:bodyPr anchor="b"/>
          <a:lstStyle>
            <a:lvl1pPr algn="l">
              <a:defRPr sz="2000" b="1">
                <a:solidFill>
                  <a:srgbClr val="002D73"/>
                </a:solidFill>
                <a:effectLst/>
              </a:defRPr>
            </a:lvl1pPr>
          </a:lstStyle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70502" y="41063"/>
            <a:ext cx="5111750" cy="5038828"/>
          </a:xfrm>
          <a:effectLst/>
        </p:spPr>
        <p:txBody>
          <a:bodyPr/>
          <a:lstStyle>
            <a:lvl1pPr>
              <a:defRPr sz="3200">
                <a:effectLst/>
              </a:defRPr>
            </a:lvl1pPr>
            <a:lvl2pPr>
              <a:defRPr sz="2800">
                <a:effectLst/>
              </a:defRPr>
            </a:lvl2pPr>
            <a:lvl3pPr>
              <a:defRPr sz="2400">
                <a:effectLst/>
              </a:defRPr>
            </a:lvl3pPr>
            <a:lvl4pPr>
              <a:defRPr sz="2000">
                <a:effectLst/>
              </a:defRPr>
            </a:lvl4pPr>
            <a:lvl5pPr>
              <a:defRPr sz="2000">
                <a:effectLst/>
              </a:defRPr>
            </a:lvl5pPr>
            <a:lvl6pPr>
              <a:defRPr sz="2000">
                <a:effectLst/>
              </a:defRPr>
            </a:lvl6pPr>
            <a:lvl7pPr>
              <a:defRPr sz="2000">
                <a:effectLst/>
              </a:defRPr>
            </a:lvl7pPr>
            <a:lvl8pPr>
              <a:defRPr sz="2000">
                <a:effectLst/>
              </a:defRPr>
            </a:lvl8pPr>
            <a:lvl9pPr>
              <a:defRPr sz="200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8939" y="912601"/>
            <a:ext cx="1958926" cy="4167290"/>
          </a:xfrm>
          <a:effectLst/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>
                <a:effectLst/>
              </a:defRPr>
            </a:lvl2pPr>
            <a:lvl3pPr marL="914400" indent="0">
              <a:buNone/>
              <a:defRPr sz="1000">
                <a:effectLst/>
              </a:defRPr>
            </a:lvl3pPr>
            <a:lvl4pPr marL="1371600" indent="0">
              <a:buNone/>
              <a:defRPr sz="900">
                <a:effectLst/>
              </a:defRPr>
            </a:lvl4pPr>
            <a:lvl5pPr marL="1828800" indent="0">
              <a:buNone/>
              <a:defRPr sz="900">
                <a:effectLst/>
              </a:defRPr>
            </a:lvl5pPr>
            <a:lvl6pPr marL="2286000" indent="0">
              <a:buNone/>
              <a:defRPr sz="900">
                <a:effectLst/>
              </a:defRPr>
            </a:lvl6pPr>
            <a:lvl7pPr marL="2743200" indent="0">
              <a:buNone/>
              <a:defRPr sz="900">
                <a:effectLst/>
              </a:defRPr>
            </a:lvl7pPr>
            <a:lvl8pPr marL="3200400" indent="0">
              <a:buNone/>
              <a:defRPr sz="900">
                <a:effectLst/>
              </a:defRPr>
            </a:lvl8pPr>
            <a:lvl9pPr marL="3657600" indent="0">
              <a:buNone/>
              <a:defRPr sz="90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55248830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8" name="Rectangle 7"/>
          <p:cNvSpPr/>
          <p:nvPr userDrawn="1"/>
        </p:nvSpPr>
        <p:spPr>
          <a:xfrm>
            <a:off x="7168728" y="0"/>
            <a:ext cx="19752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/>
            </a:endParaRP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143500"/>
          </a:xfrm>
          <a:effectLst/>
        </p:spPr>
        <p:txBody>
          <a:bodyPr/>
          <a:lstStyle>
            <a:lvl1pPr marL="0" indent="0">
              <a:buNone/>
              <a:defRPr sz="3200">
                <a:effectLst/>
              </a:defRPr>
            </a:lvl1pPr>
            <a:lvl2pPr marL="457200" indent="0">
              <a:buNone/>
              <a:defRPr sz="2800">
                <a:effectLst/>
              </a:defRPr>
            </a:lvl2pPr>
            <a:lvl3pPr marL="914400" indent="0">
              <a:buNone/>
              <a:defRPr sz="2400">
                <a:effectLst/>
              </a:defRPr>
            </a:lvl3pPr>
            <a:lvl4pPr marL="1371600" indent="0">
              <a:buNone/>
              <a:defRPr sz="2000">
                <a:effectLst/>
              </a:defRPr>
            </a:lvl4pPr>
            <a:lvl5pPr marL="1828800" indent="0">
              <a:buNone/>
              <a:defRPr sz="2000">
                <a:effectLst/>
              </a:defRPr>
            </a:lvl5pPr>
            <a:lvl6pPr marL="2286000" indent="0">
              <a:buNone/>
              <a:defRPr sz="2000">
                <a:effectLst/>
              </a:defRPr>
            </a:lvl6pPr>
            <a:lvl7pPr marL="2743200" indent="0">
              <a:buNone/>
              <a:defRPr sz="2000">
                <a:effectLst/>
              </a:defRPr>
            </a:lvl7pPr>
            <a:lvl8pPr marL="3200400" indent="0">
              <a:buNone/>
              <a:defRPr sz="2000">
                <a:effectLst/>
              </a:defRPr>
            </a:lvl8pPr>
            <a:lvl9pPr marL="3657600" indent="0">
              <a:buNone/>
              <a:defRPr sz="2000">
                <a:effectLst/>
              </a:defRPr>
            </a:lvl9pPr>
          </a:lstStyle>
          <a:p>
            <a:endParaRPr lang="fr-FR">
              <a:effectLst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2361"/>
            <a:ext cx="9144000" cy="514153"/>
          </a:xfrm>
          <a:effectLst/>
        </p:spPr>
        <p:txBody>
          <a:bodyPr anchor="b">
            <a:noAutofit/>
          </a:bodyPr>
          <a:lstStyle>
            <a:lvl1pPr algn="ctr">
              <a:defRPr sz="36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fr-FR">
                <a:effectLst/>
              </a:rPr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723808788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effectLst/>
        </p:spPr>
        <p:txBody>
          <a:bodyPr vert="eaVert"/>
          <a:lstStyle/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63576572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10331" y="35306"/>
            <a:ext cx="1783581" cy="3796737"/>
          </a:xfrm>
          <a:effectLst/>
        </p:spPr>
        <p:txBody>
          <a:bodyPr vert="eaVert"/>
          <a:lstStyle/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0629" y="35306"/>
            <a:ext cx="6773484" cy="5066710"/>
          </a:xfrm>
          <a:effectLst/>
        </p:spPr>
        <p:txBody>
          <a:bodyPr vert="eaVert"/>
          <a:lstStyle/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15848977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effectLst/>
        </p:spPr>
        <p:txBody>
          <a:bodyPr/>
          <a:lstStyle/>
          <a:p>
            <a:r>
              <a:rPr lang="fr-FR">
                <a:effectLst/>
              </a:rPr>
              <a:t>Cliquez pour modifier le style du titre</a:t>
            </a:r>
            <a:endParaRPr lang="en-US">
              <a:effectLst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effectLst/>
        </p:spPr>
        <p:txBody>
          <a:bodyPr/>
          <a:lstStyle>
            <a:lvl1pPr marL="0" indent="0" algn="ctr">
              <a:buNone/>
              <a:defRPr>
                <a:effectLst/>
              </a:defRPr>
            </a:lvl1pPr>
            <a:lvl2pPr marL="342900" indent="0" algn="ctr">
              <a:buNone/>
              <a:defRPr>
                <a:effectLst/>
              </a:defRPr>
            </a:lvl2pPr>
            <a:lvl3pPr marL="685800" indent="0" algn="ctr">
              <a:buNone/>
              <a:defRPr>
                <a:effectLst/>
              </a:defRPr>
            </a:lvl3pPr>
            <a:lvl4pPr marL="1028700" indent="0" algn="ctr">
              <a:buNone/>
              <a:defRPr>
                <a:effectLst/>
              </a:defRPr>
            </a:lvl4pPr>
            <a:lvl5pPr marL="1371600" indent="0" algn="ctr">
              <a:buNone/>
              <a:defRPr>
                <a:effectLst/>
              </a:defRPr>
            </a:lvl5pPr>
            <a:lvl6pPr marL="1714500" indent="0" algn="ctr">
              <a:buNone/>
              <a:defRPr>
                <a:effectLst/>
              </a:defRPr>
            </a:lvl6pPr>
            <a:lvl7pPr marL="2057400" indent="0" algn="ctr">
              <a:buNone/>
              <a:defRPr>
                <a:effectLst/>
              </a:defRPr>
            </a:lvl7pPr>
            <a:lvl8pPr marL="2400300" indent="0" algn="ctr">
              <a:buNone/>
              <a:defRPr>
                <a:effectLst/>
              </a:defRPr>
            </a:lvl8pPr>
            <a:lvl9pPr marL="2743200" indent="0" algn="ctr">
              <a:buNone/>
              <a:defRPr>
                <a:effectLst/>
              </a:defRPr>
            </a:lvl9pPr>
          </a:lstStyle>
          <a:p>
            <a:r>
              <a:rPr lang="fr-FR">
                <a:effectLst/>
              </a:rPr>
              <a:t>Cliquez pour modifier le style des sous-titres du masque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6228209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fr-FR">
                <a:effectLst/>
              </a:rPr>
              <a:t>Cliquez pour modifier le style du titre</a:t>
            </a:r>
            <a:endParaRPr lang="en-US">
              <a:effectLst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92674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effectLst/>
        </p:spPr>
        <p:txBody>
          <a:bodyPr anchor="t"/>
          <a:lstStyle>
            <a:lvl1pPr algn="l">
              <a:defRPr sz="3000" b="1" cap="all">
                <a:effectLst/>
              </a:defRPr>
            </a:lvl1pPr>
          </a:lstStyle>
          <a:p>
            <a:r>
              <a:rPr lang="fr-FR">
                <a:effectLst/>
              </a:rPr>
              <a:t>Cliquez pour modifier le style du titre</a:t>
            </a:r>
            <a:endParaRPr lang="en-US">
              <a:effectLst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effectLst/>
        </p:spPr>
        <p:txBody>
          <a:bodyPr anchor="b"/>
          <a:lstStyle>
            <a:lvl1pPr marL="0" indent="0">
              <a:buNone/>
              <a:defRPr sz="1500">
                <a:effectLst/>
              </a:defRPr>
            </a:lvl1pPr>
            <a:lvl2pPr marL="342900" indent="0">
              <a:buNone/>
              <a:defRPr sz="1350">
                <a:effectLst/>
              </a:defRPr>
            </a:lvl2pPr>
            <a:lvl3pPr marL="685800" indent="0">
              <a:buNone/>
              <a:defRPr sz="1200">
                <a:effectLst/>
              </a:defRPr>
            </a:lvl3pPr>
            <a:lvl4pPr marL="1028700" indent="0">
              <a:buNone/>
              <a:defRPr sz="1050">
                <a:effectLst/>
              </a:defRPr>
            </a:lvl4pPr>
            <a:lvl5pPr marL="1371600" indent="0">
              <a:buNone/>
              <a:defRPr sz="1050">
                <a:effectLst/>
              </a:defRPr>
            </a:lvl5pPr>
            <a:lvl6pPr marL="1714500" indent="0">
              <a:buNone/>
              <a:defRPr sz="1050">
                <a:effectLst/>
              </a:defRPr>
            </a:lvl6pPr>
            <a:lvl7pPr marL="2057400" indent="0">
              <a:buNone/>
              <a:defRPr sz="1050">
                <a:effectLst/>
              </a:defRPr>
            </a:lvl7pPr>
            <a:lvl8pPr marL="2400300" indent="0">
              <a:buNone/>
              <a:defRPr sz="1050">
                <a:effectLst/>
              </a:defRPr>
            </a:lvl8pPr>
            <a:lvl9pPr marL="2743200" indent="0">
              <a:buNone/>
              <a:defRPr sz="105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4692193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fr-FR">
                <a:effectLst/>
              </a:rPr>
              <a:t>Cliquez pour modifier le style du titre</a:t>
            </a:r>
            <a:endParaRPr lang="en-US">
              <a:effectLst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742950"/>
            <a:ext cx="4038600" cy="4057650"/>
          </a:xfrm>
          <a:effectLst/>
        </p:spPr>
        <p:txBody>
          <a:bodyPr/>
          <a:lstStyle>
            <a:lvl1pPr>
              <a:defRPr sz="2100">
                <a:effectLst/>
              </a:defRPr>
            </a:lvl1pPr>
            <a:lvl2pPr>
              <a:defRPr sz="1800">
                <a:effectLst/>
              </a:defRPr>
            </a:lvl2pPr>
            <a:lvl3pPr>
              <a:defRPr sz="1500">
                <a:effectLst/>
              </a:defRPr>
            </a:lvl3pPr>
            <a:lvl4pPr>
              <a:defRPr sz="1350">
                <a:effectLst/>
              </a:defRPr>
            </a:lvl4pPr>
            <a:lvl5pPr>
              <a:defRPr sz="1350">
                <a:effectLst/>
              </a:defRPr>
            </a:lvl5pPr>
            <a:lvl6pPr>
              <a:defRPr sz="1350">
                <a:effectLst/>
              </a:defRPr>
            </a:lvl6pPr>
            <a:lvl7pPr>
              <a:defRPr sz="1350">
                <a:effectLst/>
              </a:defRPr>
            </a:lvl7pPr>
            <a:lvl8pPr>
              <a:defRPr sz="1350">
                <a:effectLst/>
              </a:defRPr>
            </a:lvl8pPr>
            <a:lvl9pPr>
              <a:defRPr sz="135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  <a:endParaRPr lang="en-US">
              <a:effectLst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742950"/>
            <a:ext cx="4038600" cy="4057650"/>
          </a:xfrm>
          <a:effectLst/>
        </p:spPr>
        <p:txBody>
          <a:bodyPr/>
          <a:lstStyle>
            <a:lvl1pPr>
              <a:defRPr sz="2100">
                <a:effectLst/>
              </a:defRPr>
            </a:lvl1pPr>
            <a:lvl2pPr>
              <a:defRPr sz="1800">
                <a:effectLst/>
              </a:defRPr>
            </a:lvl2pPr>
            <a:lvl3pPr>
              <a:defRPr sz="1500">
                <a:effectLst/>
              </a:defRPr>
            </a:lvl3pPr>
            <a:lvl4pPr>
              <a:defRPr sz="1350">
                <a:effectLst/>
              </a:defRPr>
            </a:lvl4pPr>
            <a:lvl5pPr>
              <a:defRPr sz="1350">
                <a:effectLst/>
              </a:defRPr>
            </a:lvl5pPr>
            <a:lvl6pPr>
              <a:defRPr sz="1350">
                <a:effectLst/>
              </a:defRPr>
            </a:lvl6pPr>
            <a:lvl7pPr>
              <a:defRPr sz="1350">
                <a:effectLst/>
              </a:defRPr>
            </a:lvl7pPr>
            <a:lvl8pPr>
              <a:defRPr sz="1350">
                <a:effectLst/>
              </a:defRPr>
            </a:lvl8pPr>
            <a:lvl9pPr>
              <a:defRPr sz="135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608264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fr-FR">
                <a:effectLst/>
              </a:rPr>
              <a:t>Cliquez pour modifier le style du titre</a:t>
            </a:r>
            <a:endParaRPr lang="en-US">
              <a:effectLst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effectLst/>
        </p:spPr>
        <p:txBody>
          <a:bodyPr anchor="b"/>
          <a:lstStyle>
            <a:lvl1pPr marL="0" indent="0">
              <a:buNone/>
              <a:defRPr sz="1800" b="1">
                <a:effectLst/>
              </a:defRPr>
            </a:lvl1pPr>
            <a:lvl2pPr marL="342900" indent="0">
              <a:buNone/>
              <a:defRPr sz="1500" b="1">
                <a:effectLst/>
              </a:defRPr>
            </a:lvl2pPr>
            <a:lvl3pPr marL="685800" indent="0">
              <a:buNone/>
              <a:defRPr sz="1350" b="1">
                <a:effectLst/>
              </a:defRPr>
            </a:lvl3pPr>
            <a:lvl4pPr marL="1028700" indent="0">
              <a:buNone/>
              <a:defRPr sz="1200" b="1">
                <a:effectLst/>
              </a:defRPr>
            </a:lvl4pPr>
            <a:lvl5pPr marL="1371600" indent="0">
              <a:buNone/>
              <a:defRPr sz="1200" b="1">
                <a:effectLst/>
              </a:defRPr>
            </a:lvl5pPr>
            <a:lvl6pPr marL="1714500" indent="0">
              <a:buNone/>
              <a:defRPr sz="1200" b="1">
                <a:effectLst/>
              </a:defRPr>
            </a:lvl6pPr>
            <a:lvl7pPr marL="2057400" indent="0">
              <a:buNone/>
              <a:defRPr sz="1200" b="1">
                <a:effectLst/>
              </a:defRPr>
            </a:lvl7pPr>
            <a:lvl8pPr marL="2400300" indent="0">
              <a:buNone/>
              <a:defRPr sz="1200" b="1">
                <a:effectLst/>
              </a:defRPr>
            </a:lvl8pPr>
            <a:lvl9pPr marL="2743200" indent="0">
              <a:buNone/>
              <a:defRPr sz="1200" b="1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effectLst/>
        </p:spPr>
        <p:txBody>
          <a:bodyPr/>
          <a:lstStyle>
            <a:lvl1pPr>
              <a:defRPr sz="1800">
                <a:effectLst/>
              </a:defRPr>
            </a:lvl1pPr>
            <a:lvl2pPr>
              <a:defRPr sz="1500">
                <a:effectLst/>
              </a:defRPr>
            </a:lvl2pPr>
            <a:lvl3pPr>
              <a:defRPr sz="1350">
                <a:effectLst/>
              </a:defRPr>
            </a:lvl3pPr>
            <a:lvl4pPr>
              <a:defRPr sz="1200">
                <a:effectLst/>
              </a:defRPr>
            </a:lvl4pPr>
            <a:lvl5pPr>
              <a:defRPr sz="1200">
                <a:effectLst/>
              </a:defRPr>
            </a:lvl5pPr>
            <a:lvl6pPr>
              <a:defRPr sz="1200">
                <a:effectLst/>
              </a:defRPr>
            </a:lvl6pPr>
            <a:lvl7pPr>
              <a:defRPr sz="1200">
                <a:effectLst/>
              </a:defRPr>
            </a:lvl7pPr>
            <a:lvl8pPr>
              <a:defRPr sz="1200">
                <a:effectLst/>
              </a:defRPr>
            </a:lvl8pPr>
            <a:lvl9pPr>
              <a:defRPr sz="120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  <a:endParaRPr lang="en-US">
              <a:effectLst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effectLst/>
        </p:spPr>
        <p:txBody>
          <a:bodyPr anchor="b"/>
          <a:lstStyle>
            <a:lvl1pPr marL="0" indent="0">
              <a:buNone/>
              <a:defRPr sz="1800" b="1">
                <a:effectLst/>
              </a:defRPr>
            </a:lvl1pPr>
            <a:lvl2pPr marL="342900" indent="0">
              <a:buNone/>
              <a:defRPr sz="1500" b="1">
                <a:effectLst/>
              </a:defRPr>
            </a:lvl2pPr>
            <a:lvl3pPr marL="685800" indent="0">
              <a:buNone/>
              <a:defRPr sz="1350" b="1">
                <a:effectLst/>
              </a:defRPr>
            </a:lvl3pPr>
            <a:lvl4pPr marL="1028700" indent="0">
              <a:buNone/>
              <a:defRPr sz="1200" b="1">
                <a:effectLst/>
              </a:defRPr>
            </a:lvl4pPr>
            <a:lvl5pPr marL="1371600" indent="0">
              <a:buNone/>
              <a:defRPr sz="1200" b="1">
                <a:effectLst/>
              </a:defRPr>
            </a:lvl5pPr>
            <a:lvl6pPr marL="1714500" indent="0">
              <a:buNone/>
              <a:defRPr sz="1200" b="1">
                <a:effectLst/>
              </a:defRPr>
            </a:lvl6pPr>
            <a:lvl7pPr marL="2057400" indent="0">
              <a:buNone/>
              <a:defRPr sz="1200" b="1">
                <a:effectLst/>
              </a:defRPr>
            </a:lvl7pPr>
            <a:lvl8pPr marL="2400300" indent="0">
              <a:buNone/>
              <a:defRPr sz="1200" b="1">
                <a:effectLst/>
              </a:defRPr>
            </a:lvl8pPr>
            <a:lvl9pPr marL="2743200" indent="0">
              <a:buNone/>
              <a:defRPr sz="1200" b="1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effectLst/>
        </p:spPr>
        <p:txBody>
          <a:bodyPr/>
          <a:lstStyle>
            <a:lvl1pPr>
              <a:defRPr sz="1800">
                <a:effectLst/>
              </a:defRPr>
            </a:lvl1pPr>
            <a:lvl2pPr>
              <a:defRPr sz="1500">
                <a:effectLst/>
              </a:defRPr>
            </a:lvl2pPr>
            <a:lvl3pPr>
              <a:defRPr sz="1350">
                <a:effectLst/>
              </a:defRPr>
            </a:lvl3pPr>
            <a:lvl4pPr>
              <a:defRPr sz="1200">
                <a:effectLst/>
              </a:defRPr>
            </a:lvl4pPr>
            <a:lvl5pPr>
              <a:defRPr sz="1200">
                <a:effectLst/>
              </a:defRPr>
            </a:lvl5pPr>
            <a:lvl6pPr>
              <a:defRPr sz="1200">
                <a:effectLst/>
              </a:defRPr>
            </a:lvl6pPr>
            <a:lvl7pPr>
              <a:defRPr sz="1200">
                <a:effectLst/>
              </a:defRPr>
            </a:lvl7pPr>
            <a:lvl8pPr>
              <a:defRPr sz="1200">
                <a:effectLst/>
              </a:defRPr>
            </a:lvl8pPr>
            <a:lvl9pPr>
              <a:defRPr sz="120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585427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fr-FR">
                <a:effectLst/>
              </a:rPr>
              <a:t>Cliquez pour modifier le style du titre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6663627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99673" y="30270"/>
            <a:ext cx="3538702" cy="5009247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652545" y="57368"/>
            <a:ext cx="3538702" cy="5009247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27608124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</p:spTree>
    <p:extLst>
      <p:ext uri="{BB962C8B-B14F-4D97-AF65-F5344CB8AC3E}">
        <p14:creationId xmlns:p14="http://schemas.microsoft.com/office/powerpoint/2010/main" val="38205698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effectLst/>
        </p:spPr>
        <p:txBody>
          <a:bodyPr anchor="b"/>
          <a:lstStyle>
            <a:lvl1pPr algn="l">
              <a:defRPr sz="1500" b="1">
                <a:effectLst/>
              </a:defRPr>
            </a:lvl1pPr>
          </a:lstStyle>
          <a:p>
            <a:r>
              <a:rPr lang="fr-FR">
                <a:effectLst/>
              </a:rPr>
              <a:t>Cliquez pour modifier le style du titre</a:t>
            </a:r>
            <a:endParaRPr lang="en-US">
              <a:effectLst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1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500">
                <a:effectLst/>
              </a:defRPr>
            </a:lvl4pPr>
            <a:lvl5pPr>
              <a:defRPr sz="1500">
                <a:effectLst/>
              </a:defRPr>
            </a:lvl5pPr>
            <a:lvl6pPr>
              <a:defRPr sz="1500">
                <a:effectLst/>
              </a:defRPr>
            </a:lvl6pPr>
            <a:lvl7pPr>
              <a:defRPr sz="1500">
                <a:effectLst/>
              </a:defRPr>
            </a:lvl7pPr>
            <a:lvl8pPr>
              <a:defRPr sz="1500">
                <a:effectLst/>
              </a:defRPr>
            </a:lvl8pPr>
            <a:lvl9pPr>
              <a:defRPr sz="150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  <a:endParaRPr lang="en-US">
              <a:effectLst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effectLst/>
        </p:spPr>
        <p:txBody>
          <a:bodyPr/>
          <a:lstStyle>
            <a:lvl1pPr marL="0" indent="0">
              <a:buNone/>
              <a:defRPr sz="1050">
                <a:effectLst/>
              </a:defRPr>
            </a:lvl1pPr>
            <a:lvl2pPr marL="342900" indent="0">
              <a:buNone/>
              <a:defRPr sz="900">
                <a:effectLst/>
              </a:defRPr>
            </a:lvl2pPr>
            <a:lvl3pPr marL="685800" indent="0">
              <a:buNone/>
              <a:defRPr sz="750">
                <a:effectLst/>
              </a:defRPr>
            </a:lvl3pPr>
            <a:lvl4pPr marL="1028700" indent="0">
              <a:buNone/>
              <a:defRPr sz="675">
                <a:effectLst/>
              </a:defRPr>
            </a:lvl4pPr>
            <a:lvl5pPr marL="1371600" indent="0">
              <a:buNone/>
              <a:defRPr sz="675">
                <a:effectLst/>
              </a:defRPr>
            </a:lvl5pPr>
            <a:lvl6pPr marL="1714500" indent="0">
              <a:buNone/>
              <a:defRPr sz="675">
                <a:effectLst/>
              </a:defRPr>
            </a:lvl6pPr>
            <a:lvl7pPr marL="2057400" indent="0">
              <a:buNone/>
              <a:defRPr sz="675">
                <a:effectLst/>
              </a:defRPr>
            </a:lvl7pPr>
            <a:lvl8pPr marL="2400300" indent="0">
              <a:buNone/>
              <a:defRPr sz="675">
                <a:effectLst/>
              </a:defRPr>
            </a:lvl8pPr>
            <a:lvl9pPr marL="2743200" indent="0">
              <a:buNone/>
              <a:defRPr sz="675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559852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effectLst/>
        </p:spPr>
        <p:txBody>
          <a:bodyPr anchor="b"/>
          <a:lstStyle>
            <a:lvl1pPr algn="l">
              <a:defRPr sz="1500" b="1">
                <a:effectLst/>
              </a:defRPr>
            </a:lvl1pPr>
          </a:lstStyle>
          <a:p>
            <a:r>
              <a:rPr lang="fr-FR">
                <a:effectLst/>
              </a:rPr>
              <a:t>Cliquez pour modifier le style du titre</a:t>
            </a:r>
            <a:endParaRPr lang="en-US">
              <a:effectLst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effectLst/>
        </p:spPr>
        <p:txBody>
          <a:bodyPr/>
          <a:lstStyle>
            <a:lvl1pPr marL="0" indent="0">
              <a:buNone/>
              <a:defRPr sz="2400">
                <a:effectLst/>
              </a:defRPr>
            </a:lvl1pPr>
            <a:lvl2pPr marL="342900" indent="0">
              <a:buNone/>
              <a:defRPr sz="2100">
                <a:effectLst/>
              </a:defRPr>
            </a:lvl2pPr>
            <a:lvl3pPr marL="685800" indent="0">
              <a:buNone/>
              <a:defRPr sz="1800">
                <a:effectLst/>
              </a:defRPr>
            </a:lvl3pPr>
            <a:lvl4pPr marL="1028700" indent="0">
              <a:buNone/>
              <a:defRPr sz="1500">
                <a:effectLst/>
              </a:defRPr>
            </a:lvl4pPr>
            <a:lvl5pPr marL="1371600" indent="0">
              <a:buNone/>
              <a:defRPr sz="1500">
                <a:effectLst/>
              </a:defRPr>
            </a:lvl5pPr>
            <a:lvl6pPr marL="1714500" indent="0">
              <a:buNone/>
              <a:defRPr sz="1500">
                <a:effectLst/>
              </a:defRPr>
            </a:lvl6pPr>
            <a:lvl7pPr marL="2057400" indent="0">
              <a:buNone/>
              <a:defRPr sz="1500">
                <a:effectLst/>
              </a:defRPr>
            </a:lvl7pPr>
            <a:lvl8pPr marL="2400300" indent="0">
              <a:buNone/>
              <a:defRPr sz="1500">
                <a:effectLst/>
              </a:defRPr>
            </a:lvl8pPr>
            <a:lvl9pPr marL="2743200" indent="0">
              <a:buNone/>
              <a:defRPr sz="1500">
                <a:effectLst/>
              </a:defRPr>
            </a:lvl9pPr>
          </a:lstStyle>
          <a:p>
            <a:pPr lvl="0"/>
            <a:endParaRPr lang="en-US" noProof="0">
              <a:effectLst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effectLst/>
        </p:spPr>
        <p:txBody>
          <a:bodyPr/>
          <a:lstStyle>
            <a:lvl1pPr marL="0" indent="0">
              <a:buNone/>
              <a:defRPr sz="1050">
                <a:effectLst/>
              </a:defRPr>
            </a:lvl1pPr>
            <a:lvl2pPr marL="342900" indent="0">
              <a:buNone/>
              <a:defRPr sz="900">
                <a:effectLst/>
              </a:defRPr>
            </a:lvl2pPr>
            <a:lvl3pPr marL="685800" indent="0">
              <a:buNone/>
              <a:defRPr sz="750">
                <a:effectLst/>
              </a:defRPr>
            </a:lvl3pPr>
            <a:lvl4pPr marL="1028700" indent="0">
              <a:buNone/>
              <a:defRPr sz="675">
                <a:effectLst/>
              </a:defRPr>
            </a:lvl4pPr>
            <a:lvl5pPr marL="1371600" indent="0">
              <a:buNone/>
              <a:defRPr sz="675">
                <a:effectLst/>
              </a:defRPr>
            </a:lvl5pPr>
            <a:lvl6pPr marL="1714500" indent="0">
              <a:buNone/>
              <a:defRPr sz="675">
                <a:effectLst/>
              </a:defRPr>
            </a:lvl6pPr>
            <a:lvl7pPr marL="2057400" indent="0">
              <a:buNone/>
              <a:defRPr sz="675">
                <a:effectLst/>
              </a:defRPr>
            </a:lvl7pPr>
            <a:lvl8pPr marL="2400300" indent="0">
              <a:buNone/>
              <a:defRPr sz="675">
                <a:effectLst/>
              </a:defRPr>
            </a:lvl8pPr>
            <a:lvl9pPr marL="2743200" indent="0">
              <a:buNone/>
              <a:defRPr sz="675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1503351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fr-FR">
                <a:effectLst/>
              </a:rPr>
              <a:t>Cliquez pour modifier le style du titre</a:t>
            </a:r>
            <a:endParaRPr lang="en-US">
              <a:effectLst/>
            </a:endParaRP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effectLst/>
        </p:spPr>
        <p:txBody>
          <a:bodyPr vert="eaVert"/>
          <a:lstStyle/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069831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9738" y="57150"/>
            <a:ext cx="2201862" cy="4743450"/>
          </a:xfrm>
          <a:effectLst/>
        </p:spPr>
        <p:txBody>
          <a:bodyPr vert="eaVert"/>
          <a:lstStyle/>
          <a:p>
            <a:r>
              <a:rPr lang="fr-FR">
                <a:effectLst/>
              </a:rPr>
              <a:t>Cliquez pour modifier le style du titre</a:t>
            </a:r>
            <a:endParaRPr lang="en-US">
              <a:effectLst/>
            </a:endParaRP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79388" y="57150"/>
            <a:ext cx="6457950" cy="4743450"/>
          </a:xfrm>
          <a:effectLst/>
        </p:spPr>
        <p:txBody>
          <a:bodyPr vert="eaVert"/>
          <a:lstStyle/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563540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388" y="57151"/>
            <a:ext cx="8812212" cy="354806"/>
          </a:xfrm>
          <a:effectLst/>
        </p:spPr>
        <p:txBody>
          <a:bodyPr/>
          <a:lstStyle/>
          <a:p>
            <a:r>
              <a:rPr lang="fr-FR">
                <a:effectLst/>
              </a:rPr>
              <a:t>Cliquez pour modifier le style du titre</a:t>
            </a:r>
            <a:endParaRPr lang="en-US">
              <a:effectLst/>
            </a:endParaRP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742950"/>
            <a:ext cx="8229600" cy="4057650"/>
          </a:xfrm>
          <a:effectLst/>
        </p:spPr>
        <p:txBody>
          <a:bodyPr/>
          <a:lstStyle/>
          <a:p>
            <a:pPr lvl="0"/>
            <a:endParaRPr lang="en-US" noProof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268589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388" y="57151"/>
            <a:ext cx="8812212" cy="354806"/>
          </a:xfrm>
          <a:effectLst/>
        </p:spPr>
        <p:txBody>
          <a:bodyPr/>
          <a:lstStyle/>
          <a:p>
            <a:r>
              <a:rPr lang="fr-FR">
                <a:effectLst/>
              </a:rPr>
              <a:t>Cliquez pour modifier le style du titre</a:t>
            </a:r>
            <a:endParaRPr lang="en-US">
              <a:effectLst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742950"/>
            <a:ext cx="4038600" cy="4057650"/>
          </a:xfrm>
          <a:effectLst/>
        </p:spPr>
        <p:txBody>
          <a:bodyPr/>
          <a:lstStyle/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  <a:endParaRPr lang="en-US">
              <a:effectLst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742950"/>
            <a:ext cx="4038600" cy="4057650"/>
          </a:xfrm>
          <a:effectLst/>
        </p:spPr>
        <p:txBody>
          <a:bodyPr/>
          <a:lstStyle/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3375691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6" name="ZoneTexte 9"/>
          <p:cNvSpPr txBox="1">
            <a:spLocks noChangeArrowheads="1"/>
          </p:cNvSpPr>
          <p:nvPr userDrawn="1"/>
        </p:nvSpPr>
        <p:spPr>
          <a:xfrm>
            <a:off x="4320382" y="4917881"/>
            <a:ext cx="50323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B2C6E"/>
                </a:solidFill>
                <a:effectLst/>
                <a:latin typeface="Arial"/>
              </a:defRPr>
            </a:lvl1pPr>
            <a:lvl2pPr marL="742950" indent="-285750">
              <a:defRPr sz="1600">
                <a:solidFill>
                  <a:srgbClr val="0B2C6E"/>
                </a:solidFill>
                <a:effectLst/>
                <a:latin typeface="Arial"/>
              </a:defRPr>
            </a:lvl2pPr>
            <a:lvl3pPr marL="1143000" indent="-228600">
              <a:defRPr sz="1600">
                <a:solidFill>
                  <a:srgbClr val="0B2C6E"/>
                </a:solidFill>
                <a:effectLst/>
                <a:latin typeface="Arial"/>
              </a:defRPr>
            </a:lvl3pPr>
            <a:lvl4pPr marL="1600200" indent="-228600">
              <a:defRPr sz="1600">
                <a:solidFill>
                  <a:srgbClr val="0B2C6E"/>
                </a:solidFill>
                <a:effectLst/>
                <a:latin typeface="Arial"/>
              </a:defRPr>
            </a:lvl4pPr>
            <a:lvl5pPr marL="2057400" indent="-228600">
              <a:defRPr sz="1600">
                <a:solidFill>
                  <a:srgbClr val="0B2C6E"/>
                </a:solidFill>
                <a:effectLst/>
                <a:latin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</a:defRPr>
            </a:lvl9pPr>
          </a:lstStyle>
          <a:p>
            <a:fld id="{08BC64DC-8242-4F4B-8D1E-59649B993E0D}" type="slidenum">
              <a:rPr lang="fr-FR" altLang="en-US" sz="900">
                <a:solidFill>
                  <a:srgbClr val="000066"/>
                </a:solidFill>
                <a:effectLst/>
              </a:rPr>
              <a:t>‹#›</a:t>
            </a:fld>
            <a:endParaRPr lang="fr-FR" altLang="en-US" sz="900">
              <a:solidFill>
                <a:srgbClr val="000066"/>
              </a:solidFill>
              <a:effectLst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657600"/>
          </a:xfrm>
          <a:effectLst/>
        </p:spPr>
        <p:txBody>
          <a:bodyPr/>
          <a:lstStyle/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771650"/>
          </a:xfrm>
          <a:effectLst/>
        </p:spPr>
        <p:txBody>
          <a:bodyPr/>
          <a:lstStyle/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086100"/>
            <a:ext cx="4038600" cy="1771650"/>
          </a:xfrm>
          <a:effectLst/>
        </p:spPr>
        <p:txBody>
          <a:bodyPr/>
          <a:lstStyle/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fr-FR">
                <a:effectLst/>
              </a:rPr>
              <a:t>Modifiez le style du titre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6843523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027348" y="52627"/>
            <a:ext cx="3419223" cy="5039068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621572" y="52627"/>
            <a:ext cx="3463222" cy="5039068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81702841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fr-FR">
                <a:effectLst/>
              </a:rPr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58548242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Rectangle 4"/>
          <p:cNvSpPr/>
          <p:nvPr userDrawn="1"/>
        </p:nvSpPr>
        <p:spPr>
          <a:xfrm>
            <a:off x="7168728" y="0"/>
            <a:ext cx="19752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2778154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939" y="41062"/>
            <a:ext cx="1958926" cy="871538"/>
          </a:xfrm>
          <a:effectLst/>
        </p:spPr>
        <p:txBody>
          <a:bodyPr anchor="b"/>
          <a:lstStyle>
            <a:lvl1pPr algn="l">
              <a:defRPr sz="2000" b="1">
                <a:solidFill>
                  <a:srgbClr val="002D73"/>
                </a:solidFill>
                <a:effectLst/>
              </a:defRPr>
            </a:lvl1pPr>
          </a:lstStyle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17865" y="41063"/>
            <a:ext cx="5111750" cy="5038828"/>
          </a:xfrm>
          <a:effectLst/>
        </p:spPr>
        <p:txBody>
          <a:bodyPr/>
          <a:lstStyle>
            <a:lvl1pPr>
              <a:defRPr sz="3200">
                <a:effectLst/>
              </a:defRPr>
            </a:lvl1pPr>
            <a:lvl2pPr>
              <a:defRPr sz="2800">
                <a:effectLst/>
              </a:defRPr>
            </a:lvl2pPr>
            <a:lvl3pPr>
              <a:defRPr sz="2400">
                <a:effectLst/>
              </a:defRPr>
            </a:lvl3pPr>
            <a:lvl4pPr>
              <a:defRPr sz="2000">
                <a:effectLst/>
              </a:defRPr>
            </a:lvl4pPr>
            <a:lvl5pPr>
              <a:defRPr sz="2000">
                <a:effectLst/>
              </a:defRPr>
            </a:lvl5pPr>
            <a:lvl6pPr>
              <a:defRPr sz="2000">
                <a:effectLst/>
              </a:defRPr>
            </a:lvl6pPr>
            <a:lvl7pPr>
              <a:defRPr sz="2000">
                <a:effectLst/>
              </a:defRPr>
            </a:lvl7pPr>
            <a:lvl8pPr>
              <a:defRPr sz="2000">
                <a:effectLst/>
              </a:defRPr>
            </a:lvl8pPr>
            <a:lvl9pPr>
              <a:defRPr sz="200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8939" y="912601"/>
            <a:ext cx="1958926" cy="4167290"/>
          </a:xfrm>
          <a:effectLst/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>
                <a:effectLst/>
              </a:defRPr>
            </a:lvl2pPr>
            <a:lvl3pPr marL="914400" indent="0">
              <a:buNone/>
              <a:defRPr sz="1000">
                <a:effectLst/>
              </a:defRPr>
            </a:lvl3pPr>
            <a:lvl4pPr marL="1371600" indent="0">
              <a:buNone/>
              <a:defRPr sz="900">
                <a:effectLst/>
              </a:defRPr>
            </a:lvl4pPr>
            <a:lvl5pPr marL="1828800" indent="0">
              <a:buNone/>
              <a:defRPr sz="900">
                <a:effectLst/>
              </a:defRPr>
            </a:lvl5pPr>
            <a:lvl6pPr marL="2286000" indent="0">
              <a:buNone/>
              <a:defRPr sz="900">
                <a:effectLst/>
              </a:defRPr>
            </a:lvl6pPr>
            <a:lvl7pPr marL="2743200" indent="0">
              <a:buNone/>
              <a:defRPr sz="900">
                <a:effectLst/>
              </a:defRPr>
            </a:lvl7pPr>
            <a:lvl8pPr marL="3200400" indent="0">
              <a:buNone/>
              <a:defRPr sz="900">
                <a:effectLst/>
              </a:defRPr>
            </a:lvl8pPr>
            <a:lvl9pPr marL="3657600" indent="0">
              <a:buNone/>
              <a:defRPr sz="900">
                <a:effectLst/>
              </a:defRPr>
            </a:lvl9pPr>
          </a:lstStyle>
          <a:p>
            <a:pPr lvl="0"/>
            <a:r>
              <a:rPr lang="fr-FR">
                <a:effectLst/>
              </a:rPr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98503928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8" name="Rectangle 7"/>
          <p:cNvSpPr/>
          <p:nvPr userDrawn="1"/>
        </p:nvSpPr>
        <p:spPr>
          <a:xfrm>
            <a:off x="7168728" y="0"/>
            <a:ext cx="19752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/>
            </a:endParaRP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143500"/>
          </a:xfrm>
          <a:effectLst/>
        </p:spPr>
        <p:txBody>
          <a:bodyPr/>
          <a:lstStyle>
            <a:lvl1pPr marL="0" indent="0">
              <a:buNone/>
              <a:defRPr sz="3200">
                <a:effectLst/>
              </a:defRPr>
            </a:lvl1pPr>
            <a:lvl2pPr marL="457200" indent="0">
              <a:buNone/>
              <a:defRPr sz="2800">
                <a:effectLst/>
              </a:defRPr>
            </a:lvl2pPr>
            <a:lvl3pPr marL="914400" indent="0">
              <a:buNone/>
              <a:defRPr sz="2400">
                <a:effectLst/>
              </a:defRPr>
            </a:lvl3pPr>
            <a:lvl4pPr marL="1371600" indent="0">
              <a:buNone/>
              <a:defRPr sz="2000">
                <a:effectLst/>
              </a:defRPr>
            </a:lvl4pPr>
            <a:lvl5pPr marL="1828800" indent="0">
              <a:buNone/>
              <a:defRPr sz="2000">
                <a:effectLst/>
              </a:defRPr>
            </a:lvl5pPr>
            <a:lvl6pPr marL="2286000" indent="0">
              <a:buNone/>
              <a:defRPr sz="2000">
                <a:effectLst/>
              </a:defRPr>
            </a:lvl6pPr>
            <a:lvl7pPr marL="2743200" indent="0">
              <a:buNone/>
              <a:defRPr sz="2000">
                <a:effectLst/>
              </a:defRPr>
            </a:lvl7pPr>
            <a:lvl8pPr marL="3200400" indent="0">
              <a:buNone/>
              <a:defRPr sz="2000">
                <a:effectLst/>
              </a:defRPr>
            </a:lvl8pPr>
            <a:lvl9pPr marL="3657600" indent="0">
              <a:buNone/>
              <a:defRPr sz="2000">
                <a:effectLst/>
              </a:defRPr>
            </a:lvl9pPr>
          </a:lstStyle>
          <a:p>
            <a:endParaRPr lang="fr-FR">
              <a:effectLst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2361"/>
            <a:ext cx="9144000" cy="514153"/>
          </a:xfrm>
          <a:effectLst/>
        </p:spPr>
        <p:txBody>
          <a:bodyPr anchor="b">
            <a:noAutofit/>
          </a:bodyPr>
          <a:lstStyle>
            <a:lvl1pPr algn="ctr">
              <a:defRPr sz="36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fr-FR">
                <a:effectLst/>
              </a:rPr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21996837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2" name="Rectangle 11"/>
          <p:cNvSpPr/>
          <p:nvPr userDrawn="1"/>
        </p:nvSpPr>
        <p:spPr>
          <a:xfrm>
            <a:off x="0" y="0"/>
            <a:ext cx="1903889" cy="5143500"/>
          </a:xfrm>
          <a:prstGeom prst="rect">
            <a:avLst/>
          </a:prstGeom>
          <a:solidFill>
            <a:srgbClr val="002D7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608" y="888087"/>
            <a:ext cx="1786327" cy="1469870"/>
          </a:xfrm>
          <a:prstGeom prst="rect">
            <a:avLst/>
          </a:prstGeom>
          <a:effectLst/>
        </p:spPr>
        <p:txBody>
          <a:bodyPr vert="horz" lIns="91440" tIns="0" rIns="0" bIns="0" rtlCol="0" anchor="t" anchorCtr="0">
            <a:normAutofit/>
          </a:bodyPr>
          <a:lstStyle/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91508" y="84267"/>
            <a:ext cx="7025418" cy="4968146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  <p:sp>
        <p:nvSpPr>
          <p:cNvPr id="6" name="Rectangle 28"/>
          <p:cNvSpPr>
            <a:spLocks noChangeArrowheads="1"/>
          </p:cNvSpPr>
          <p:nvPr userDrawn="1"/>
        </p:nvSpPr>
        <p:spPr>
          <a:xfrm>
            <a:off x="1086168" y="5012697"/>
            <a:ext cx="814296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1pPr>
            <a:lvl2pPr marL="742950" indent="-28575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fld id="{50F80BB2-76D4-4A8D-BB8E-C9A3D55B3F4D}" type="datetime4">
              <a:rPr kumimoji="0" lang="en-US" altLang="fr-FR" sz="6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0"/>
              </a:rPr>
              <a:t>Сентябрь 20, 2017</a:t>
            </a:fld>
            <a:endParaRPr kumimoji="0" lang="en-US" altLang="fr-FR" sz="6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pic>
        <p:nvPicPr>
          <p:cNvPr id="7" name="Image 6" descr="Wavyworld-Floerger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6" y="4475479"/>
            <a:ext cx="668021" cy="668021"/>
          </a:xfrm>
          <a:prstGeom prst="rect">
            <a:avLst/>
          </a:prstGeom>
          <a:effectLst/>
        </p:spPr>
      </p:pic>
      <p:sp>
        <p:nvSpPr>
          <p:cNvPr id="8" name="Rectangle 28"/>
          <p:cNvSpPr>
            <a:spLocks noChangeArrowheads="1"/>
          </p:cNvSpPr>
          <p:nvPr userDrawn="1"/>
        </p:nvSpPr>
        <p:spPr>
          <a:xfrm>
            <a:off x="-102575" y="4987693"/>
            <a:ext cx="471500" cy="19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1pPr>
            <a:lvl2pPr marL="742950" indent="-28575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r>
              <a:rPr kumimoji="0" lang="en-US" altLang="fr-FR" sz="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0"/>
              </a:rPr>
              <a:t>  </a:t>
            </a:r>
            <a:fld id="{2A19ECD4-B4FF-5046-9A6B-0F6E4CE3B45D}" type="slidenum">
              <a:rPr kumimoji="0" lang="en-US" altLang="fr-FR" sz="6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effectLst/>
                </a:defRPr>
              </a:pPr>
              <a:t>‹#›</a:t>
            </a:fld>
            <a:endParaRPr kumimoji="0" lang="en-US" altLang="fr-FR" sz="6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7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FFFFFF"/>
          </a:solidFill>
          <a:effectLst/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2D73"/>
          </a:solidFill>
          <a:effectLst/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2D73"/>
          </a:solidFill>
          <a:effectLst/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2D73"/>
          </a:solidFill>
          <a:effectLst/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2D73"/>
          </a:solidFill>
          <a:effectLst/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4338"/>
          </a:solidFill>
          <a:effectLst/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fr-FR">
          <a:effectLst/>
        </a:defRPr>
      </a:defPPr>
      <a:lvl1pPr marL="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2" name="Rectangle 11"/>
          <p:cNvSpPr/>
          <p:nvPr userDrawn="1"/>
        </p:nvSpPr>
        <p:spPr>
          <a:xfrm>
            <a:off x="-2" y="0"/>
            <a:ext cx="1903889" cy="5143500"/>
          </a:xfrm>
          <a:prstGeom prst="rect">
            <a:avLst/>
          </a:prstGeom>
          <a:solidFill>
            <a:srgbClr val="002D7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" name="Image 12" descr="Wavyworld-Floerger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33" y="4475479"/>
            <a:ext cx="668021" cy="668021"/>
          </a:xfrm>
          <a:prstGeom prst="rect">
            <a:avLst/>
          </a:prstGeom>
          <a:effectLst/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608" y="219835"/>
            <a:ext cx="1786327" cy="3749834"/>
          </a:xfrm>
          <a:prstGeom prst="rect">
            <a:avLst/>
          </a:prstGeom>
          <a:effectLst/>
        </p:spPr>
        <p:txBody>
          <a:bodyPr vert="horz" lIns="91440" tIns="0" rIns="0" bIns="0" rtlCol="0" anchor="t" anchorCtr="0">
            <a:normAutofit/>
          </a:bodyPr>
          <a:lstStyle/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91508" y="84267"/>
            <a:ext cx="7025418" cy="4968146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  <p:sp>
        <p:nvSpPr>
          <p:cNvPr id="7" name="Rectangle 28"/>
          <p:cNvSpPr>
            <a:spLocks noChangeArrowheads="1"/>
          </p:cNvSpPr>
          <p:nvPr userDrawn="1"/>
        </p:nvSpPr>
        <p:spPr>
          <a:xfrm>
            <a:off x="1285954" y="4999038"/>
            <a:ext cx="2303463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1pPr>
            <a:lvl2pPr marL="742950" indent="-28575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r>
              <a:rPr kumimoji="0" lang="en-US" altLang="fr-FR" sz="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0"/>
              </a:rPr>
              <a:t>May 30</a:t>
            </a:r>
            <a:r>
              <a:rPr kumimoji="0" lang="en-US" altLang="fr-FR" sz="600" b="1" i="0" u="none" strike="noStrike" kern="0" cap="none" spc="0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0"/>
              </a:rPr>
              <a:t>th</a:t>
            </a:r>
            <a:r>
              <a:rPr kumimoji="0" lang="en-US" altLang="fr-FR" sz="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0"/>
              </a:rPr>
              <a:t> 2017                                                                                                        </a:t>
            </a:r>
            <a:fld id="{2A19ECD4-B4FF-5046-9A6B-0F6E4CE3B45D}" type="slidenum">
              <a:rPr kumimoji="0" lang="en-US" altLang="fr-FR" sz="6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effectLst/>
                </a:defRPr>
              </a:pPr>
              <a:t>‹#›</a:t>
            </a:fld>
            <a:endParaRPr kumimoji="0" lang="en-US" altLang="fr-FR" sz="6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sp>
        <p:nvSpPr>
          <p:cNvPr id="8" name="Rectangle 28"/>
          <p:cNvSpPr>
            <a:spLocks noChangeArrowheads="1"/>
          </p:cNvSpPr>
          <p:nvPr userDrawn="1"/>
        </p:nvSpPr>
        <p:spPr>
          <a:xfrm>
            <a:off x="94436" y="4969539"/>
            <a:ext cx="471500" cy="19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1pPr>
            <a:lvl2pPr marL="742950" indent="-28575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r>
              <a:rPr kumimoji="0" lang="en-US" altLang="fr-FR" sz="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0"/>
              </a:rPr>
              <a:t>  </a:t>
            </a:r>
            <a:fld id="{2A19ECD4-B4FF-5046-9A6B-0F6E4CE3B45D}" type="slidenum">
              <a:rPr kumimoji="0" lang="en-US" altLang="fr-FR" sz="6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effectLst/>
                </a:defRPr>
              </a:pPr>
              <a:t>‹#›</a:t>
            </a:fld>
            <a:endParaRPr kumimoji="0" lang="en-US" altLang="fr-FR" sz="6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2" y="20508"/>
            <a:ext cx="1903889" cy="5143500"/>
          </a:xfrm>
          <a:prstGeom prst="rect">
            <a:avLst/>
          </a:prstGeom>
          <a:solidFill>
            <a:srgbClr val="002D7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Image 9" descr="Wavyworld-Floerger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33" y="4495987"/>
            <a:ext cx="668021" cy="668021"/>
          </a:xfrm>
          <a:prstGeom prst="rect">
            <a:avLst/>
          </a:prstGeom>
          <a:effectLst/>
        </p:spPr>
      </p:pic>
      <p:sp>
        <p:nvSpPr>
          <p:cNvPr id="11" name="Rectangle 28"/>
          <p:cNvSpPr>
            <a:spLocks noChangeArrowheads="1"/>
          </p:cNvSpPr>
          <p:nvPr userDrawn="1"/>
        </p:nvSpPr>
        <p:spPr>
          <a:xfrm>
            <a:off x="1285954" y="5019546"/>
            <a:ext cx="2303463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1pPr>
            <a:lvl2pPr marL="742950" indent="-28575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r>
              <a:rPr kumimoji="0" lang="en-US" altLang="fr-FR" sz="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0"/>
              </a:rPr>
              <a:t>May 30</a:t>
            </a:r>
            <a:r>
              <a:rPr kumimoji="0" lang="en-US" altLang="fr-FR" sz="600" b="1" i="0" u="none" strike="noStrike" kern="0" cap="none" spc="0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0"/>
              </a:rPr>
              <a:t>th</a:t>
            </a:r>
            <a:r>
              <a:rPr kumimoji="0" lang="en-US" altLang="fr-FR" sz="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0"/>
              </a:rPr>
              <a:t> 2017                                                                                                        </a:t>
            </a:r>
            <a:fld id="{2A19ECD4-B4FF-5046-9A6B-0F6E4CE3B45D}" type="slidenum">
              <a:rPr kumimoji="0" lang="en-US" altLang="fr-FR" sz="6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effectLst/>
                </a:defRPr>
              </a:pPr>
              <a:t>‹#›</a:t>
            </a:fld>
            <a:endParaRPr kumimoji="0" lang="en-US" altLang="fr-FR" sz="6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sp>
        <p:nvSpPr>
          <p:cNvPr id="14" name="Rectangle 28"/>
          <p:cNvSpPr>
            <a:spLocks noChangeArrowheads="1"/>
          </p:cNvSpPr>
          <p:nvPr userDrawn="1"/>
        </p:nvSpPr>
        <p:spPr>
          <a:xfrm>
            <a:off x="94436" y="4990047"/>
            <a:ext cx="471500" cy="19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1pPr>
            <a:lvl2pPr marL="742950" indent="-28575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r>
              <a:rPr kumimoji="0" lang="en-US" altLang="fr-FR" sz="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0"/>
              </a:rPr>
              <a:t>  </a:t>
            </a:r>
            <a:fld id="{2A19ECD4-B4FF-5046-9A6B-0F6E4CE3B45D}" type="slidenum">
              <a:rPr kumimoji="0" lang="en-US" altLang="fr-FR" sz="6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effectLst/>
                </a:defRPr>
              </a:pPr>
              <a:t>‹#›</a:t>
            </a:fld>
            <a:endParaRPr kumimoji="0" lang="en-US" altLang="fr-FR" sz="6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pic>
        <p:nvPicPr>
          <p:cNvPr id="15" name="Image 14" descr="Wavyworld-Floerger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33" y="4516495"/>
            <a:ext cx="668021" cy="668021"/>
          </a:xfrm>
          <a:prstGeom prst="rect">
            <a:avLst/>
          </a:prstGeom>
          <a:effectLst/>
        </p:spPr>
      </p:pic>
      <p:sp>
        <p:nvSpPr>
          <p:cNvPr id="16" name="Rectangle 28"/>
          <p:cNvSpPr>
            <a:spLocks noChangeArrowheads="1"/>
          </p:cNvSpPr>
          <p:nvPr userDrawn="1"/>
        </p:nvSpPr>
        <p:spPr>
          <a:xfrm>
            <a:off x="94436" y="5010555"/>
            <a:ext cx="471500" cy="19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1pPr>
            <a:lvl2pPr marL="742950" indent="-28575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r>
              <a:rPr kumimoji="0" lang="en-US" altLang="fr-FR" sz="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0"/>
              </a:rPr>
              <a:t>  </a:t>
            </a:r>
            <a:fld id="{2A19ECD4-B4FF-5046-9A6B-0F6E4CE3B45D}" type="slidenum">
              <a:rPr kumimoji="0" lang="en-US" altLang="fr-FR" sz="6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effectLst/>
                </a:defRPr>
              </a:pPr>
              <a:t>‹#›</a:t>
            </a:fld>
            <a:endParaRPr kumimoji="0" lang="en-US" altLang="fr-FR" sz="6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8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xmlns:p14="http://schemas.microsoft.com/office/powerpoint/2010/main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FFFFFF"/>
          </a:solidFill>
          <a:effectLst/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2D73"/>
          </a:solidFill>
          <a:effectLst/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2D73"/>
          </a:solidFill>
          <a:effectLst/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2D73"/>
          </a:solidFill>
          <a:effectLst/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2D73"/>
          </a:solidFill>
          <a:effectLst/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4338"/>
          </a:solidFill>
          <a:effectLst/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fr-FR">
          <a:effectLst/>
        </a:defRPr>
      </a:defPPr>
      <a:lvl1pPr marL="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2" name="Rectangle 11"/>
          <p:cNvSpPr/>
          <p:nvPr userDrawn="1"/>
        </p:nvSpPr>
        <p:spPr>
          <a:xfrm>
            <a:off x="0" y="0"/>
            <a:ext cx="1903889" cy="5143500"/>
          </a:xfrm>
          <a:prstGeom prst="rect">
            <a:avLst/>
          </a:prstGeom>
          <a:solidFill>
            <a:srgbClr val="002D7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/>
            </a:endParaRPr>
          </a:p>
        </p:txBody>
      </p:sp>
      <p:pic>
        <p:nvPicPr>
          <p:cNvPr id="13" name="Image 12" descr="Wavyworld-Floerger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33" y="4475479"/>
            <a:ext cx="668021" cy="668021"/>
          </a:xfrm>
          <a:prstGeom prst="rect">
            <a:avLst/>
          </a:prstGeom>
          <a:effectLst/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608" y="219835"/>
            <a:ext cx="1786327" cy="3749834"/>
          </a:xfrm>
          <a:prstGeom prst="rect">
            <a:avLst/>
          </a:prstGeom>
          <a:effectLst/>
        </p:spPr>
        <p:txBody>
          <a:bodyPr vert="horz" lIns="91440" tIns="0" rIns="0" bIns="0" rtlCol="0" anchor="t" anchorCtr="0">
            <a:normAutofit/>
          </a:bodyPr>
          <a:lstStyle/>
          <a:p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91508" y="84267"/>
            <a:ext cx="7025418" cy="4968146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>
                <a:effectLst/>
              </a:rPr>
              <a:t>Cliquez pour modifier les styles du texte du masque</a:t>
            </a:r>
          </a:p>
          <a:p>
            <a:pPr lvl="1"/>
            <a:r>
              <a:rPr lang="fr-FR">
                <a:effectLst/>
              </a:rPr>
              <a:t>Deuxième niveau</a:t>
            </a:r>
          </a:p>
          <a:p>
            <a:pPr lvl="2"/>
            <a:r>
              <a:rPr lang="fr-FR">
                <a:effectLst/>
              </a:rPr>
              <a:t>Troisième niveau</a:t>
            </a:r>
          </a:p>
          <a:p>
            <a:pPr lvl="3"/>
            <a:r>
              <a:rPr lang="fr-FR">
                <a:effectLst/>
              </a:rPr>
              <a:t>Quatrième niveau</a:t>
            </a:r>
          </a:p>
          <a:p>
            <a:pPr lvl="4"/>
            <a:r>
              <a:rPr lang="fr-FR">
                <a:effectLst/>
              </a:rPr>
              <a:t>Cinquième niveau</a:t>
            </a:r>
          </a:p>
        </p:txBody>
      </p:sp>
      <p:sp>
        <p:nvSpPr>
          <p:cNvPr id="7" name="Rectangle 28"/>
          <p:cNvSpPr>
            <a:spLocks noChangeArrowheads="1"/>
          </p:cNvSpPr>
          <p:nvPr userDrawn="1"/>
        </p:nvSpPr>
        <p:spPr>
          <a:xfrm>
            <a:off x="1285954" y="4999038"/>
            <a:ext cx="2303463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1pPr>
            <a:lvl2pPr marL="742950" indent="-28575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9pPr>
          </a:lstStyle>
          <a:p>
            <a:pPr>
              <a:defRPr>
                <a:effectLst/>
              </a:defRPr>
            </a:pPr>
            <a:r>
              <a:rPr lang="en-US" altLang="fr-FR" sz="600" b="1">
                <a:solidFill>
                  <a:schemeClr val="bg1"/>
                </a:solidFill>
                <a:effectLst/>
              </a:rPr>
              <a:t>May 30</a:t>
            </a:r>
            <a:r>
              <a:rPr lang="en-US" altLang="fr-FR" sz="600" b="1" baseline="30000">
                <a:solidFill>
                  <a:schemeClr val="bg1"/>
                </a:solidFill>
                <a:effectLst/>
              </a:rPr>
              <a:t>th</a:t>
            </a:r>
            <a:r>
              <a:rPr lang="en-US" altLang="fr-FR" sz="600" b="1">
                <a:solidFill>
                  <a:schemeClr val="bg1"/>
                </a:solidFill>
                <a:effectLst/>
              </a:rPr>
              <a:t> 2017                                                                                                        </a:t>
            </a:r>
            <a:fld id="{2A19ECD4-B4FF-5046-9A6B-0F6E4CE3B45D}" type="slidenum">
              <a:rPr lang="en-US" altLang="fr-FR" sz="600" b="1" smtClean="0">
                <a:solidFill>
                  <a:schemeClr val="bg1"/>
                </a:solidFill>
                <a:effectLst/>
              </a:rPr>
              <a:pPr>
                <a:defRPr>
                  <a:effectLst/>
                </a:defRPr>
              </a:pPr>
              <a:t>‹#›</a:t>
            </a:fld>
            <a:endParaRPr lang="en-US" altLang="fr-FR" sz="600" b="1"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28"/>
          <p:cNvSpPr>
            <a:spLocks noChangeArrowheads="1"/>
          </p:cNvSpPr>
          <p:nvPr userDrawn="1"/>
        </p:nvSpPr>
        <p:spPr>
          <a:xfrm>
            <a:off x="94436" y="4969539"/>
            <a:ext cx="471500" cy="19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1pPr>
            <a:lvl2pPr marL="742950" indent="-28575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9pPr>
          </a:lstStyle>
          <a:p>
            <a:pPr>
              <a:defRPr>
                <a:effectLst/>
              </a:defRPr>
            </a:pPr>
            <a:r>
              <a:rPr lang="en-US" altLang="fr-FR" sz="600" b="1">
                <a:solidFill>
                  <a:schemeClr val="bg1"/>
                </a:solidFill>
                <a:effectLst/>
              </a:rPr>
              <a:t>  </a:t>
            </a:r>
            <a:fld id="{2A19ECD4-B4FF-5046-9A6B-0F6E4CE3B45D}" type="slidenum">
              <a:rPr lang="en-US" altLang="fr-FR" sz="600" b="1" smtClean="0">
                <a:solidFill>
                  <a:schemeClr val="bg1"/>
                </a:solidFill>
                <a:effectLst/>
              </a:rPr>
              <a:pPr>
                <a:defRPr>
                  <a:effectLst/>
                </a:defRPr>
              </a:pPr>
              <a:t>‹#›</a:t>
            </a:fld>
            <a:endParaRPr lang="en-US" altLang="fr-FR" sz="600" b="1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3292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xmlns:p14="http://schemas.microsoft.com/office/powerpoint/2010/main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FFFFFF"/>
          </a:solidFill>
          <a:effectLst/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2D73"/>
          </a:solidFill>
          <a:effectLst/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2D73"/>
          </a:solidFill>
          <a:effectLst/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2D73"/>
          </a:solidFill>
          <a:effectLst/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2D73"/>
          </a:solidFill>
          <a:effectLst/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4338"/>
          </a:solidFill>
          <a:effectLst/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fr-FR">
          <a:effectLst/>
        </a:defRPr>
      </a:defPPr>
      <a:lvl1pPr marL="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42950"/>
            <a:ext cx="82296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>
                <a:effectLst/>
              </a:rPr>
              <a:t>Cliquez pour modifier les styles du texte du masque</a:t>
            </a:r>
          </a:p>
          <a:p>
            <a:pPr lvl="1"/>
            <a:r>
              <a:rPr lang="fr-FR" altLang="fr-FR">
                <a:effectLst/>
              </a:rPr>
              <a:t>Deuxième niveau</a:t>
            </a:r>
          </a:p>
          <a:p>
            <a:pPr lvl="2"/>
            <a:r>
              <a:rPr lang="fr-FR" altLang="fr-FR">
                <a:effectLst/>
              </a:rPr>
              <a:t>Troisième niveau</a:t>
            </a:r>
          </a:p>
          <a:p>
            <a:pPr lvl="3"/>
            <a:r>
              <a:rPr lang="fr-FR" altLang="fr-FR">
                <a:effectLst/>
              </a:rPr>
              <a:t>Quatrième niveau</a:t>
            </a:r>
          </a:p>
          <a:p>
            <a:pPr lvl="4"/>
            <a:r>
              <a:rPr lang="fr-FR" altLang="fr-FR">
                <a:effectLst/>
              </a:rPr>
              <a:t>Cinquième niveau</a:t>
            </a:r>
          </a:p>
        </p:txBody>
      </p:sp>
      <p:sp>
        <p:nvSpPr>
          <p:cNvPr id="1027" name="Rectangle 11"/>
          <p:cNvSpPr>
            <a:spLocks noChangeArrowheads="1"/>
          </p:cNvSpPr>
          <p:nvPr/>
        </p:nvSpPr>
        <p:spPr>
          <a:xfrm>
            <a:off x="1524000" y="171450"/>
            <a:ext cx="7315200" cy="628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1600">
                <a:solidFill>
                  <a:srgbClr val="0B2C6E"/>
                </a:solidFill>
                <a:effectLst/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B2C6E"/>
                </a:solidFill>
                <a:effectLst/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B2C6E"/>
                </a:solidFill>
                <a:effectLst/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B2C6E"/>
                </a:solidFill>
                <a:effectLst/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B2C6E"/>
                </a:solidFill>
                <a:effectLst/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 pitchFamily="34" charset="0"/>
              </a:defRPr>
            </a:lvl9pPr>
          </a:lstStyle>
          <a:p>
            <a:pPr>
              <a:defRPr>
                <a:effectLst/>
              </a:defRPr>
            </a:pPr>
            <a:endParaRPr lang="fr-FR" sz="1800">
              <a:solidFill>
                <a:srgbClr val="FFCC00"/>
              </a:solidFill>
              <a:effectLst/>
              <a:latin typeface="Trebuchet MS" panose="020B0603020202020204" pitchFamily="34" charset="0"/>
              <a:ea typeface="+mn-ea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57151"/>
            <a:ext cx="8812212" cy="35480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>
                <a:effectLst/>
              </a:rPr>
              <a:t>Cliquez et modifiez le titre</a:t>
            </a:r>
          </a:p>
        </p:txBody>
      </p:sp>
      <p:sp>
        <p:nvSpPr>
          <p:cNvPr id="1029" name="Text Box 24"/>
          <p:cNvSpPr txBox="1">
            <a:spLocks noChangeArrowheads="1"/>
          </p:cNvSpPr>
          <p:nvPr/>
        </p:nvSpPr>
        <p:spPr>
          <a:xfrm>
            <a:off x="2679701" y="750094"/>
            <a:ext cx="184731" cy="3000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B2C6E"/>
                </a:solidFill>
                <a:effectLst/>
                <a:latin typeface="Arial"/>
              </a:defRPr>
            </a:lvl1pPr>
            <a:lvl2pPr marL="742950" indent="-285750" eaLnBrk="0" hangingPunct="0">
              <a:defRPr sz="1600">
                <a:solidFill>
                  <a:srgbClr val="0B2C6E"/>
                </a:solidFill>
                <a:effectLst/>
                <a:latin typeface="Arial"/>
              </a:defRPr>
            </a:lvl2pPr>
            <a:lvl3pPr marL="1143000" indent="-228600" eaLnBrk="0" hangingPunct="0">
              <a:defRPr sz="1600">
                <a:solidFill>
                  <a:srgbClr val="0B2C6E"/>
                </a:solidFill>
                <a:effectLst/>
                <a:latin typeface="Arial"/>
              </a:defRPr>
            </a:lvl3pPr>
            <a:lvl4pPr marL="1600200" indent="-228600" eaLnBrk="0" hangingPunct="0">
              <a:defRPr sz="1600">
                <a:solidFill>
                  <a:srgbClr val="0B2C6E"/>
                </a:solidFill>
                <a:effectLst/>
                <a:latin typeface="Arial"/>
              </a:defRPr>
            </a:lvl4pPr>
            <a:lvl5pPr marL="2057400" indent="-228600" eaLnBrk="0" hangingPunct="0">
              <a:defRPr sz="1600">
                <a:solidFill>
                  <a:srgbClr val="0B2C6E"/>
                </a:solidFill>
                <a:effectLst/>
                <a:latin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</a:defRPr>
            </a:lvl9pPr>
          </a:lstStyle>
          <a:p>
            <a:pPr>
              <a:defRPr>
                <a:effectLst/>
              </a:defRPr>
            </a:pPr>
            <a:endParaRPr lang="fr-FR" sz="1350">
              <a:effectLst/>
              <a:ea typeface="+mn-ea"/>
            </a:endParaRPr>
          </a:p>
        </p:txBody>
      </p:sp>
      <p:sp>
        <p:nvSpPr>
          <p:cNvPr id="1030" name="Rectangle 30"/>
          <p:cNvSpPr>
            <a:spLocks noChangeArrowheads="1"/>
          </p:cNvSpPr>
          <p:nvPr/>
        </p:nvSpPr>
        <p:spPr>
          <a:xfrm rot="-5400000">
            <a:off x="4433094" y="425791"/>
            <a:ext cx="304800" cy="9144000"/>
          </a:xfrm>
          <a:prstGeom prst="rect">
            <a:avLst/>
          </a:prstGeom>
          <a:gradFill rotWithShape="1">
            <a:gsLst>
              <a:gs pos="0">
                <a:srgbClr val="0076B8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vert="eaVert" wrap="none" anchor="ctr"/>
          <a:lstStyle>
            <a:lvl1pPr eaLnBrk="0" hangingPunct="0">
              <a:defRPr sz="1600">
                <a:solidFill>
                  <a:srgbClr val="0B2C6E"/>
                </a:solidFill>
                <a:effectLst/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B2C6E"/>
                </a:solidFill>
                <a:effectLst/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B2C6E"/>
                </a:solidFill>
                <a:effectLst/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B2C6E"/>
                </a:solidFill>
                <a:effectLst/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B2C6E"/>
                </a:solidFill>
                <a:effectLst/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 pitchFamily="34" charset="0"/>
              </a:defRPr>
            </a:lvl9pPr>
          </a:lstStyle>
          <a:p>
            <a:pPr algn="ctr" eaLnBrk="1" hangingPunct="1">
              <a:defRPr>
                <a:effectLst/>
              </a:defRPr>
            </a:pPr>
            <a:endParaRPr lang="en-GB" sz="1350" b="1">
              <a:solidFill>
                <a:schemeClr val="tx1"/>
              </a:solidFill>
              <a:effectLst/>
              <a:ea typeface="+mn-ea"/>
            </a:endParaRPr>
          </a:p>
        </p:txBody>
      </p:sp>
      <p:sp>
        <p:nvSpPr>
          <p:cNvPr id="1031" name="Line 23"/>
          <p:cNvSpPr>
            <a:spLocks noChangeShapeType="1"/>
          </p:cNvSpPr>
          <p:nvPr/>
        </p:nvSpPr>
        <p:spPr>
          <a:xfrm>
            <a:off x="250826" y="465535"/>
            <a:ext cx="8893175" cy="0"/>
          </a:xfrm>
          <a:prstGeom prst="line">
            <a:avLst/>
          </a:prstGeom>
          <a:noFill/>
          <a:ln w="76200" cmpd="tri">
            <a:solidFill>
              <a:srgbClr val="00008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>
              <a:effectLst/>
            </a:endParaRPr>
          </a:p>
        </p:txBody>
      </p:sp>
      <p:sp>
        <p:nvSpPr>
          <p:cNvPr id="1032" name="Rectangle 28"/>
          <p:cNvSpPr>
            <a:spLocks noChangeArrowheads="1"/>
          </p:cNvSpPr>
          <p:nvPr userDrawn="1"/>
        </p:nvSpPr>
        <p:spPr>
          <a:xfrm>
            <a:off x="38101" y="4927997"/>
            <a:ext cx="2303463" cy="10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1pPr>
            <a:lvl2pPr marL="742950" indent="-28575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B2C6E"/>
                </a:solidFill>
                <a:effectLst/>
                <a:latin typeface="Arial"/>
                <a:ea typeface="ＭＳ Ｐゴシック" charset="0"/>
              </a:defRPr>
            </a:lvl9pPr>
          </a:lstStyle>
          <a:p>
            <a:pPr>
              <a:defRPr>
                <a:effectLst/>
              </a:defRPr>
            </a:pPr>
            <a:r>
              <a:rPr lang="en-US" altLang="fr-FR" sz="750" b="1" baseline="0">
                <a:solidFill>
                  <a:srgbClr val="FF0000"/>
                </a:solidFill>
                <a:effectLst/>
              </a:rPr>
              <a:t>March  15</a:t>
            </a:r>
            <a:r>
              <a:rPr lang="en-US" altLang="fr-FR" sz="750" b="1" baseline="30000">
                <a:solidFill>
                  <a:srgbClr val="FF0000"/>
                </a:solidFill>
                <a:effectLst/>
              </a:rPr>
              <a:t>th</a:t>
            </a:r>
            <a:r>
              <a:rPr lang="en-US" altLang="fr-FR" sz="750" b="1" baseline="0">
                <a:solidFill>
                  <a:srgbClr val="FF0000"/>
                </a:solidFill>
                <a:effectLst/>
              </a:rPr>
              <a:t> </a:t>
            </a:r>
            <a:r>
              <a:rPr lang="en-US" altLang="fr-FR" sz="750" b="1">
                <a:solidFill>
                  <a:srgbClr val="FF0000"/>
                </a:solidFill>
                <a:effectLst/>
              </a:rPr>
              <a:t> 2017                                                                                                  </a:t>
            </a:r>
            <a:fld id="{2A19ECD4-B4FF-5046-9A6B-0F6E4CE3B45D}" type="slidenum">
              <a:rPr lang="en-US" altLang="fr-FR" sz="750" b="1" smtClean="0">
                <a:solidFill>
                  <a:srgbClr val="FF0000"/>
                </a:solidFill>
                <a:effectLst/>
              </a:rPr>
              <a:pPr>
                <a:defRPr>
                  <a:effectLst/>
                </a:defRPr>
              </a:pPr>
              <a:t>‹#›</a:t>
            </a:fld>
            <a:endParaRPr lang="en-US" altLang="fr-FR" sz="750" b="1">
              <a:solidFill>
                <a:srgbClr val="FF0000"/>
              </a:solidFill>
              <a:effectLst/>
            </a:endParaRPr>
          </a:p>
        </p:txBody>
      </p:sp>
      <p:pic>
        <p:nvPicPr>
          <p:cNvPr id="1033" name="Image 9" descr="SNF FLOERGER Logo RVB.ai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50" y="4900613"/>
            <a:ext cx="1550988" cy="18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98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ransition xmlns:p14="http://schemas.microsoft.com/office/powerpoint/2010/main">
    <p:fade/>
  </p:transition>
  <p:hf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Arial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Arial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Arial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Arial"/>
          <a:ea typeface="ＭＳ Ｐゴシック" charset="0"/>
          <a:cs typeface="ＭＳ Ｐゴシック" charset="0"/>
        </a:defRPr>
      </a:lvl5pPr>
      <a:lvl6pPr marL="342900" algn="r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Arial"/>
        </a:defRPr>
      </a:lvl6pPr>
      <a:lvl7pPr marL="685800" algn="r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Arial"/>
        </a:defRPr>
      </a:lvl7pPr>
      <a:lvl8pPr marL="1028700" algn="r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Arial"/>
        </a:defRPr>
      </a:lvl8pPr>
      <a:lvl9pPr marL="1371600" algn="r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Arial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800" b="1">
          <a:solidFill>
            <a:srgbClr val="000080"/>
          </a:solidFill>
          <a:effectLst/>
          <a:latin typeface="+mn-lt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1500" b="1">
          <a:solidFill>
            <a:srgbClr val="000080"/>
          </a:solidFill>
          <a:effectLst/>
          <a:latin typeface="+mn-lt"/>
          <a:ea typeface="ＭＳ Ｐゴシック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rgbClr val="000080"/>
          </a:solidFill>
          <a:effectLst/>
          <a:latin typeface="+mn-lt"/>
          <a:ea typeface="ＭＳ Ｐゴシック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200" b="1">
          <a:solidFill>
            <a:srgbClr val="000080"/>
          </a:solidFill>
          <a:effectLst/>
          <a:latin typeface="+mn-lt"/>
          <a:ea typeface="ＭＳ Ｐゴシック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 b="1">
          <a:solidFill>
            <a:srgbClr val="000080"/>
          </a:solidFill>
          <a:effectLst/>
          <a:latin typeface="+mn-lt"/>
          <a:ea typeface="ＭＳ Ｐゴシック" charset="0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 b="1">
          <a:solidFill>
            <a:srgbClr val="000080"/>
          </a:solidFill>
          <a:effectLst/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 b="1">
          <a:solidFill>
            <a:srgbClr val="000080"/>
          </a:solidFill>
          <a:effectLst/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 b="1">
          <a:solidFill>
            <a:srgbClr val="000080"/>
          </a:solidFill>
          <a:effectLst/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 b="1">
          <a:solidFill>
            <a:srgbClr val="000080"/>
          </a:solidFill>
          <a:effectLst/>
          <a:latin typeface="+mn-lt"/>
        </a:defRPr>
      </a:lvl9pPr>
    </p:bodyStyle>
    <p:otherStyle>
      <a:defPPr>
        <a:defRPr lang="fr-FR">
          <a:effectLst/>
        </a:defRPr>
      </a:defPPr>
      <a:lvl1pPr marL="0" algn="l" defTabSz="685800" rtl="0" eaLnBrk="1" latinLnBrk="0" hangingPunct="1"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30.png"/><Relationship Id="rId5" Type="http://schemas.openxmlformats.org/officeDocument/2006/relationships/image" Target="../media/image2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8" Type="http://schemas.openxmlformats.org/officeDocument/2006/relationships/image" Target="../media/image48.jpe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57.jpeg"/><Relationship Id="rId13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53.jpeg"/><Relationship Id="rId8" Type="http://schemas.openxmlformats.org/officeDocument/2006/relationships/image" Target="../media/image54.jpeg"/><Relationship Id="rId9" Type="http://schemas.openxmlformats.org/officeDocument/2006/relationships/image" Target="../media/image55.jpeg"/><Relationship Id="rId10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image" Target="../media/image64.jpeg"/><Relationship Id="rId8" Type="http://schemas.openxmlformats.org/officeDocument/2006/relationships/image" Target="../media/image65.jpeg"/><Relationship Id="rId9" Type="http://schemas.openxmlformats.org/officeDocument/2006/relationships/image" Target="../media/image66.jpe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Relationship Id="rId3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emf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emf"/><Relationship Id="rId8" Type="http://schemas.openxmlformats.org/officeDocument/2006/relationships/image" Target="../media/image19.png"/><Relationship Id="rId9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7" Type="http://schemas.openxmlformats.org/officeDocument/2006/relationships/image" Target="../media/image3.tiff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63522" y="1070768"/>
            <a:ext cx="5602458" cy="1459774"/>
          </a:xfrm>
          <a:effectLst/>
        </p:spPr>
        <p:txBody>
          <a:bodyPr>
            <a:normAutofit fontScale="90000"/>
          </a:bodyPr>
          <a:lstStyle/>
          <a:p>
            <a:r>
              <a:rPr lang="ru-RU" sz="3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Предложения компании SNF </a:t>
            </a:r>
            <a:r>
              <a:rPr lang="ru-RU" dirty="0">
                <a:highlight>
                  <a:srgbClr val="000000">
                    <a:alpha val="0"/>
                  </a:srgbClr>
                </a:highlight>
              </a:rPr>
              <a:t>по сырью для производства косметических средств</a:t>
            </a:r>
            <a:br>
              <a:rPr lang="ru-RU" dirty="0">
                <a:highlight>
                  <a:srgbClr val="000000">
                    <a:alpha val="0"/>
                  </a:srgbClr>
                </a:highlight>
              </a:rPr>
            </a:br>
            <a:r>
              <a:rPr lang="ru-RU" sz="3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/>
            </a:r>
            <a:br>
              <a:rPr lang="ru-RU" sz="3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</a:br>
            <a:r>
              <a:rPr lang="en-US" dirty="0" err="1">
                <a:highlight>
                  <a:srgbClr val="000000">
                    <a:alpha val="0"/>
                  </a:srgbClr>
                </a:highlight>
              </a:rPr>
              <a:t>О</a:t>
            </a:r>
            <a:r>
              <a:rPr lang="en-US" dirty="0">
                <a:highlight>
                  <a:srgbClr val="000000">
                    <a:alpha val="0"/>
                  </a:srgbClr>
                </a:highlight>
              </a:rPr>
              <a:t>. </a:t>
            </a:r>
            <a:r>
              <a:rPr lang="en-US" dirty="0" err="1">
                <a:highlight>
                  <a:srgbClr val="000000">
                    <a:alpha val="0"/>
                  </a:srgbClr>
                </a:highlight>
              </a:rPr>
              <a:t>Беликов</a:t>
            </a:r>
            <a:r>
              <a:rPr lang="ru-RU" sz="3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/>
            </a:r>
            <a:br>
              <a:rPr lang="ru-RU" sz="3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</a:br>
            <a:r>
              <a:rPr lang="ru-RU" sz="3200" b="1" i="0" u="none" strike="noStrike" dirty="0" smtClean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/>
            </a:r>
            <a:br>
              <a:rPr lang="ru-RU" sz="3200" b="1" i="0" u="none" strike="noStrike" dirty="0" smtClean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</a:br>
            <a:r>
              <a:rPr lang="ru-RU" sz="1800" dirty="0" smtClean="0">
                <a:highlight>
                  <a:srgbClr val="000000">
                    <a:alpha val="0"/>
                  </a:srgbClr>
                </a:highlight>
              </a:rPr>
              <a:t>Киев,    </a:t>
            </a:r>
            <a:br>
              <a:rPr lang="ru-RU" sz="1800" dirty="0" smtClean="0">
                <a:highlight>
                  <a:srgbClr val="000000">
                    <a:alpha val="0"/>
                  </a:srgbClr>
                </a:highlight>
              </a:rPr>
            </a:br>
            <a:r>
              <a:rPr lang="ru-RU" sz="1800" dirty="0" smtClean="0">
                <a:highlight>
                  <a:srgbClr val="000000">
                    <a:alpha val="0"/>
                  </a:srgbClr>
                </a:highlight>
              </a:rPr>
              <a:t>21.09.2017</a:t>
            </a:r>
            <a:r>
              <a:rPr lang="en-US" sz="2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/>
            </a:r>
            <a:br>
              <a:rPr lang="en-US" sz="2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</a:br>
            <a:r>
              <a:rPr lang="ru-RU" sz="3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/>
            </a:r>
            <a:br>
              <a:rPr lang="ru-RU" sz="3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</a:br>
            <a:r>
              <a:rPr lang="ru-RU" sz="3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/>
            </a:r>
            <a:br>
              <a:rPr lang="ru-RU" sz="3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</a:br>
            <a:r>
              <a:rPr lang="ru-RU" sz="3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/>
            </a:r>
            <a:br>
              <a:rPr lang="ru-RU" sz="3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</a:br>
            <a:r>
              <a:rPr lang="ru-RU" sz="3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/>
            </a:r>
            <a:br>
              <a:rPr lang="ru-RU" sz="3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</a:br>
            <a:r>
              <a:rPr lang="ru-RU" sz="3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                    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6" y="55151"/>
            <a:ext cx="1468950" cy="14712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090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2318789"/>
            <a:ext cx="1786327" cy="1469870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highlight>
                  <a:srgbClr val="000000">
                    <a:alpha val="0"/>
                  </a:srgbClr>
                </a:highlight>
              </a:rPr>
              <a:t>Наше предложение по уходу за кожей </a:t>
            </a:r>
            <a:endParaRPr lang="ru-RU" sz="1800" dirty="0"/>
          </a:p>
        </p:txBody>
      </p:sp>
      <p:pic>
        <p:nvPicPr>
          <p:cNvPr id="9" name="Cosmetics (титры)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6328" y="650875"/>
            <a:ext cx="7357672" cy="4492625"/>
          </a:xfrm>
        </p:spPr>
      </p:pic>
      <p:grpSp>
        <p:nvGrpSpPr>
          <p:cNvPr id="5" name="Groupe 8"/>
          <p:cNvGrpSpPr/>
          <p:nvPr/>
        </p:nvGrpSpPr>
        <p:grpSpPr>
          <a:xfrm>
            <a:off x="283825" y="90233"/>
            <a:ext cx="1286839" cy="1364980"/>
            <a:chOff x="419612" y="135409"/>
            <a:chExt cx="1025326" cy="1025326"/>
          </a:xfrm>
          <a:effectLst/>
        </p:grpSpPr>
        <p:pic>
          <p:nvPicPr>
            <p:cNvPr id="6" name="Imag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057" y="174411"/>
              <a:ext cx="936132" cy="936132"/>
            </a:xfrm>
            <a:prstGeom prst="rect">
              <a:avLst/>
            </a:prstGeom>
            <a:effectLst/>
          </p:spPr>
        </p:pic>
        <p:sp>
          <p:nvSpPr>
            <p:cNvPr id="7" name="Ellipse 10"/>
            <p:cNvSpPr/>
            <p:nvPr/>
          </p:nvSpPr>
          <p:spPr>
            <a:xfrm>
              <a:off x="419612" y="135409"/>
              <a:ext cx="1025326" cy="1025326"/>
            </a:xfrm>
            <a:prstGeom prst="ellipse">
              <a:avLst/>
            </a:prstGeom>
            <a:noFill/>
            <a:ln w="25400">
              <a:solidFill>
                <a:srgbClr val="3C0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  <a:effectLst/>
              </a:endParaRPr>
            </a:p>
          </p:txBody>
        </p:sp>
      </p:grpSp>
      <p:sp>
        <p:nvSpPr>
          <p:cNvPr id="8" name="ZoneTexte 5"/>
          <p:cNvSpPr txBox="1">
            <a:spLocks noGrp="1"/>
          </p:cNvSpPr>
          <p:nvPr>
            <p:ph sz="half" idx="2"/>
          </p:nvPr>
        </p:nvSpPr>
        <p:spPr>
          <a:xfrm>
            <a:off x="2413000" y="57368"/>
            <a:ext cx="593725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 rtl="0">
              <a:buNone/>
            </a:pPr>
            <a:r>
              <a:rPr lang="ru-RU" sz="2000" b="1" dirty="0" smtClean="0">
                <a:highlight>
                  <a:srgbClr val="000000">
                    <a:alpha val="0"/>
                  </a:srgbClr>
                </a:highlight>
                <a:latin typeface="Calibri"/>
              </a:rPr>
              <a:t>КАК РАБОТАЮТ ЭМУЛЬСИОННЫЕ ПОЛИМЕРЫ ?</a:t>
            </a:r>
            <a:endParaRPr lang="ru-RU" sz="2000" b="1" i="0" u="none" strike="noStrike" dirty="0">
              <a:solidFill>
                <a:srgbClr val="002D73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24807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185" y="2014972"/>
            <a:ext cx="1786327" cy="1312607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18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Преимущества </a:t>
            </a:r>
            <a:r>
              <a:rPr lang="ru-RU" sz="1800" dirty="0">
                <a:highlight>
                  <a:srgbClr val="000000">
                    <a:alpha val="0"/>
                  </a:srgbClr>
                </a:highlight>
              </a:rPr>
              <a:t>обратной эмульсии</a:t>
            </a:r>
            <a:endParaRPr lang="ru-RU" sz="2000" b="1" i="0" u="none" strike="noStrike" dirty="0">
              <a:effectLst/>
              <a:highlight>
                <a:srgbClr val="000000">
                  <a:alpha val="0"/>
                </a:srgbClr>
              </a:highlight>
              <a:latin typeface="Arial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479184" y="215570"/>
            <a:ext cx="6748833" cy="39703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Готовый к использованию и простой в применении продукт: предварительно нейтрализованная жидкость или порошок</a:t>
            </a:r>
          </a:p>
          <a:p>
            <a:pPr marL="285750" indent="-28575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b="0" i="0" u="none" strike="noStrike" dirty="0" err="1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Загущение</a:t>
            </a:r>
            <a:r>
              <a:rPr lang="ru-RU" sz="14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на любом этапе</a:t>
            </a:r>
          </a:p>
          <a:p>
            <a:pPr marL="285750" indent="-28575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Технологический процесс, осуществляемый горячим или холодным способом</a:t>
            </a:r>
          </a:p>
          <a:p>
            <a:pPr marL="285750" indent="-28575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Многофункциональность: </a:t>
            </a:r>
            <a:r>
              <a:rPr lang="ru-RU" sz="1400" b="0" i="0" u="none" strike="noStrike" dirty="0" err="1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загущение</a:t>
            </a:r>
            <a:r>
              <a:rPr lang="ru-RU" sz="14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, стабилизация и придание текстуры</a:t>
            </a:r>
          </a:p>
          <a:p>
            <a:pPr marL="285750" indent="-28575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Широкий диапазон значений </a:t>
            </a:r>
            <a:r>
              <a:rPr lang="ru-RU" sz="1400" b="0" i="0" u="none" strike="noStrike" dirty="0" err="1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pH</a:t>
            </a:r>
            <a:r>
              <a:rPr lang="ru-RU" sz="14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</a:p>
          <a:p>
            <a:pPr marL="285750" indent="-28575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Может использоваться при производстве различных рецептур (от аэрозоля до крема)</a:t>
            </a:r>
          </a:p>
          <a:p>
            <a:pPr marL="285750" indent="-28575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Не требует дополнительных ПАВ для стабилизации рецептур, до 30% масла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283825" y="90233"/>
            <a:ext cx="1286839" cy="1364980"/>
            <a:chOff x="419612" y="135409"/>
            <a:chExt cx="1025326" cy="1025326"/>
          </a:xfrm>
          <a:effectLst/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057" y="174411"/>
              <a:ext cx="936132" cy="936132"/>
            </a:xfrm>
            <a:prstGeom prst="rect">
              <a:avLst/>
            </a:prstGeom>
            <a:effectLst/>
          </p:spPr>
        </p:pic>
        <p:sp>
          <p:nvSpPr>
            <p:cNvPr id="10" name="Ellipse 9"/>
            <p:cNvSpPr/>
            <p:nvPr/>
          </p:nvSpPr>
          <p:spPr>
            <a:xfrm>
              <a:off x="419612" y="135409"/>
              <a:ext cx="1025326" cy="1025326"/>
            </a:xfrm>
            <a:prstGeom prst="ellipse">
              <a:avLst/>
            </a:prstGeom>
            <a:noFill/>
            <a:ln w="25400">
              <a:solidFill>
                <a:srgbClr val="3C0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7218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2032" y="2093134"/>
            <a:ext cx="1848459" cy="957232"/>
          </a:xfrm>
          <a:effectLst/>
        </p:spPr>
        <p:txBody>
          <a:bodyPr>
            <a:normAutofit fontScale="90000"/>
          </a:bodyPr>
          <a:lstStyle/>
          <a:p>
            <a:pPr algn="ctr" rtl="0"/>
            <a:r>
              <a:rPr lang="ru-RU" sz="20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Наше предложение по уходу за кожей (1) </a:t>
            </a: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973962"/>
              </p:ext>
            </p:extLst>
          </p:nvPr>
        </p:nvGraphicFramePr>
        <p:xfrm>
          <a:off x="1958329" y="474543"/>
          <a:ext cx="7163566" cy="422464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299428">
                  <a:extLst>
                    <a:ext uri="{9D8B030D-6E8A-4147-A177-3AD203B41FA5}">
                      <a16:colId xmlns:a16="http://schemas.microsoft.com/office/drawing/2014/main" xmlns="" val="1057124019"/>
                    </a:ext>
                  </a:extLst>
                </a:gridCol>
                <a:gridCol w="2188408">
                  <a:extLst>
                    <a:ext uri="{9D8B030D-6E8A-4147-A177-3AD203B41FA5}">
                      <a16:colId xmlns:a16="http://schemas.microsoft.com/office/drawing/2014/main" xmlns="" val="34998977"/>
                    </a:ext>
                  </a:extLst>
                </a:gridCol>
                <a:gridCol w="538234">
                  <a:extLst>
                    <a:ext uri="{9D8B030D-6E8A-4147-A177-3AD203B41FA5}">
                      <a16:colId xmlns:a16="http://schemas.microsoft.com/office/drawing/2014/main" xmlns="" val="3582138140"/>
                    </a:ext>
                  </a:extLst>
                </a:gridCol>
                <a:gridCol w="138034">
                  <a:extLst>
                    <a:ext uri="{9D8B030D-6E8A-4147-A177-3AD203B41FA5}">
                      <a16:colId xmlns:a16="http://schemas.microsoft.com/office/drawing/2014/main" xmlns="" val="3331580889"/>
                    </a:ext>
                  </a:extLst>
                </a:gridCol>
                <a:gridCol w="894726">
                  <a:extLst>
                    <a:ext uri="{9D8B030D-6E8A-4147-A177-3AD203B41FA5}">
                      <a16:colId xmlns:a16="http://schemas.microsoft.com/office/drawing/2014/main" xmlns="" val="896380451"/>
                    </a:ext>
                  </a:extLst>
                </a:gridCol>
                <a:gridCol w="2104736">
                  <a:extLst>
                    <a:ext uri="{9D8B030D-6E8A-4147-A177-3AD203B41FA5}">
                      <a16:colId xmlns:a16="http://schemas.microsoft.com/office/drawing/2014/main" xmlns="" val="2349515979"/>
                    </a:ext>
                  </a:extLst>
                </a:gridCol>
              </a:tblGrid>
              <a:tr h="371894"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Наименование продукта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Наименование по </a:t>
                      </a:r>
                      <a:r>
                        <a:rPr lang="en-GB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INCI</a:t>
                      </a:r>
                      <a:endParaRPr lang="ru-RU" sz="700" b="1" i="0" u="none" strike="noStrike" dirty="0"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gridSpan="2"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 spc="-20" baseline="0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% активного ингредиента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sz="9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Рекомендуемый для использования диапазон значений </a:t>
                      </a:r>
                      <a:r>
                        <a:rPr lang="ru-RU" sz="700" b="1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pH</a:t>
                      </a:r>
                      <a:endParaRPr lang="ru-RU" sz="700" b="1" i="0" u="none" strike="noStrike" dirty="0"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Основные свойства/ области применения</a:t>
                      </a:r>
                    </a:p>
                    <a:p>
                      <a:endParaRPr lang="fr-FR" sz="7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550599532"/>
                  </a:ext>
                </a:extLst>
              </a:tr>
              <a:tr h="371894">
                <a:tc gridSpan="6">
                  <a:txBody>
                    <a:bodyPr/>
                    <a:lstStyle/>
                    <a:p>
                      <a:pPr algn="ctr" rtl="0"/>
                      <a:r>
                        <a:rPr lang="ru-RU" sz="1200" b="1" i="0" u="none" strike="noStrike" dirty="0">
                          <a:solidFill>
                            <a:srgbClr val="3C07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ПОЛИМЕРЫ, ОБРАЗУЮЩИЕ ЖИДКУЮ ДИСПЕРСИЮ — АНИОННЫЕ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56117493"/>
                  </a:ext>
                </a:extLst>
              </a:tr>
              <a:tr h="45155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ET 75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0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Полиакрилат</a:t>
                      </a:r>
                      <a:r>
                        <a:rPr lang="ru-RU" sz="7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натрия, минеральное масло, тридецет-6</a:t>
                      </a:r>
                    </a:p>
                    <a:p>
                      <a:endParaRPr lang="fr-FR" sz="7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rtl="0"/>
                      <a:r>
                        <a:rPr lang="ru-RU" sz="70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57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kumimoji="0" lang="fr-FR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kumimoji="0" lang="ru-RU" sz="700" b="0" i="0" u="none" strike="noStrike" kern="1200" cap="none" spc="0" normalizeH="0" baseline="0" noProof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 &lt; pH &lt; 11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Приятная насыщенная текстура, не создает ощущения жирной кожи. Обеспечивает эффект прохладного прикосновения при нанесении.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40140190"/>
                  </a:ext>
                </a:extLst>
              </a:tr>
              <a:tr h="37189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1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ET 76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Полиакрилат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натрия,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гидрированный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полидецен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, тридецет-6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rtl="0"/>
                      <a:r>
                        <a:rPr lang="ru-RU" sz="70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57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kumimoji="0" lang="fr-FR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kumimoji="0" lang="ru-RU" sz="700" b="0" i="0" u="none" strike="noStrike" kern="1200" cap="none" spc="0" normalizeH="0" baseline="0" noProof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 &lt; pH &lt; 11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+mn-cs"/>
                        </a:rPr>
                        <a:t>Легко набирается и распределяется.</a:t>
                      </a:r>
                    </a:p>
                    <a:p>
                      <a:pPr rtl="0"/>
                      <a:r>
                        <a:rPr lang="ru-RU" sz="700" b="1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+mn-cs"/>
                        </a:rPr>
                        <a:t>Силиконовая гладкость, создает ощущение бархатистости.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038511777"/>
                  </a:ext>
                </a:extLst>
              </a:tr>
              <a:tr h="371894"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ET 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Акрилат натрия/ сополимер </a:t>
                      </a:r>
                      <a:r>
                        <a:rPr lang="ru-RU" sz="700" b="0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акрилоидиметилтаурата</a:t>
                      </a:r>
                      <a:r>
                        <a:rPr lang="ru-RU" sz="7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натрия (ATBS), минеральное масло, тридецет-6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rtl="0"/>
                      <a:r>
                        <a:rPr lang="ru-RU" sz="7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58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9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kumimoji="0" lang="ru-RU" sz="700" b="0" i="0" u="none" strike="noStrike" kern="1200" cap="none" spc="0" normalizeH="0" baseline="0" noProof="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 &lt; </a:t>
                      </a:r>
                      <a:r>
                        <a:rPr kumimoji="0" lang="ru-RU" sz="700" b="0" i="0" u="none" strike="noStrike" kern="1200" cap="none" spc="0" normalizeH="0" baseline="0" noProof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pH</a:t>
                      </a:r>
                      <a:r>
                        <a:rPr kumimoji="0" lang="ru-RU" sz="700" b="0" i="0" u="none" strike="noStrike" kern="1200" cap="none" spc="0" normalizeH="0" baseline="0" noProof="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&lt; 11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+mn-cs"/>
                        </a:rPr>
                        <a:t>Легко набирается.</a:t>
                      </a:r>
                    </a:p>
                    <a:p>
                      <a:pPr rtl="0"/>
                      <a:r>
                        <a:rPr lang="ru-RU" sz="700" b="1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+mn-cs"/>
                        </a:rPr>
                        <a:t>Легкий и приятный на ощупь.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28781227"/>
                  </a:ext>
                </a:extLst>
              </a:tr>
              <a:tr h="371894"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ET 36 V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0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+mn-cs"/>
                        </a:rPr>
                        <a:t>Акрилат натрия/ сополимер ATBS</a:t>
                      </a:r>
                      <a:r>
                        <a:rPr kumimoji="0" lang="ru-RU" sz="700" b="0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Times New Roman"/>
                        </a:rPr>
                        <a:t>, гидрированный полидецен, тридецет-6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57</a:t>
                      </a:r>
                    </a:p>
                    <a:p>
                      <a:pPr algn="ctr"/>
                      <a:endParaRPr lang="fr-FR" sz="7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9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kumimoji="0" lang="ru-RU" sz="700" b="0" i="0" u="none" strike="noStrike" kern="1200" cap="none" spc="0" normalizeH="0" baseline="0" noProof="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 &lt; </a:t>
                      </a:r>
                      <a:r>
                        <a:rPr kumimoji="0" lang="ru-RU" sz="700" b="0" i="0" u="none" strike="noStrike" kern="1200" cap="none" spc="0" normalizeH="0" baseline="0" noProof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pH</a:t>
                      </a:r>
                      <a:r>
                        <a:rPr kumimoji="0" lang="ru-RU" sz="700" b="0" i="0" u="none" strike="noStrike" kern="1200" cap="none" spc="0" normalizeH="0" baseline="0" noProof="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&lt; 12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+mn-cs"/>
                        </a:rPr>
                        <a:t>Предназначен для изготовления кремов против старения кожи или против угрей.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107594167"/>
                  </a:ext>
                </a:extLst>
              </a:tr>
              <a:tr h="371894"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ET 305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0" i="0" u="none" strike="noStrike" kern="12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+mn-cs"/>
                        </a:rPr>
                        <a:t>Полиакриламид</a:t>
                      </a:r>
                      <a:r>
                        <a:rPr lang="ru-RU" sz="7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700" b="0" i="0" u="none" strike="noStrike" kern="12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+mn-cs"/>
                        </a:rPr>
                        <a:t>изопарафин</a:t>
                      </a:r>
                      <a:r>
                        <a:rPr lang="ru-RU" sz="7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+mn-cs"/>
                        </a:rPr>
                        <a:t> С13-14, </a:t>
                      </a:r>
                      <a:r>
                        <a:rPr lang="ru-RU" sz="700" b="0" i="0" u="none" strike="noStrike" kern="12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+mn-cs"/>
                        </a:rPr>
                        <a:t>лаурет</a:t>
                      </a:r>
                      <a:r>
                        <a:rPr lang="ru-RU" sz="7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+mn-cs"/>
                        </a:rPr>
                        <a:t> 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rtl="0"/>
                      <a:r>
                        <a:rPr lang="ru-RU" sz="70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41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9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kumimoji="0" lang="ru-RU" sz="700" b="0" i="0" u="none" strike="noStrike" kern="1200" cap="none" spc="0" normalizeH="0" baseline="0" noProof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 &lt; pH &lt; 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+mn-cs"/>
                        </a:rPr>
                        <a:t>Может использоваться для изготовления нелипких гелей.</a:t>
                      </a:r>
                    </a:p>
                    <a:p>
                      <a:pPr rtl="0"/>
                      <a:r>
                        <a:rPr lang="ru-RU" sz="700" b="1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+mn-cs"/>
                        </a:rPr>
                        <a:t>Стабилизирует минеральные добавки. Приятный и густой на ощупь.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270222515"/>
                  </a:ext>
                </a:extLst>
              </a:tr>
              <a:tr h="371894">
                <a:tc gridSpan="6">
                  <a:txBody>
                    <a:bodyPr/>
                    <a:lstStyle/>
                    <a:p>
                      <a:pPr algn="ctr" rtl="0"/>
                      <a:r>
                        <a:rPr lang="ru-RU" sz="1200" b="1" i="0" u="none" strike="noStrike" dirty="0">
                          <a:solidFill>
                            <a:srgbClr val="3C07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ПОРОШКОВЫЕ ПОЛИМЕРЫ (эмульсии, высушенные распылением) — АНИОННЫЕ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5162974"/>
                  </a:ext>
                </a:extLst>
              </a:tr>
              <a:tr h="371894"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PSD 30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Акрилат натрия/ сополимер </a:t>
                      </a:r>
                      <a:r>
                        <a:rPr lang="ru-RU" sz="700" b="0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акрилоидиметилтаурата</a:t>
                      </a:r>
                      <a:r>
                        <a:rPr lang="ru-RU" sz="7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натрия (ATBS)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7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&gt; 85%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kumimoji="0" lang="ru-RU" sz="700" b="0" i="0" u="none" strike="noStrike" kern="1200" cap="none" spc="0" normalizeH="0" baseline="0" noProof="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 &lt; </a:t>
                      </a:r>
                      <a:r>
                        <a:rPr kumimoji="0" lang="ru-RU" sz="700" b="0" i="0" u="none" strike="noStrike" kern="1200" cap="none" spc="0" normalizeH="0" baseline="0" noProof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pH</a:t>
                      </a:r>
                      <a:r>
                        <a:rPr kumimoji="0" lang="ru-RU" sz="700" b="0" i="0" u="none" strike="noStrike" kern="1200" cap="none" spc="0" normalizeH="0" baseline="0" noProof="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&lt; 11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Легкая тающая текстура.</a:t>
                      </a:r>
                    </a:p>
                    <a:p>
                      <a:pPr rtl="0"/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Не создает остаточного ощущения липкости и жирности, подходит для изготовления сывороток и водно-спиртовых гелей.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970737294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079220" y="-15957"/>
            <a:ext cx="695664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rtl="0"/>
            <a:r>
              <a:rPr lang="ru-RU" sz="2000" b="1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НАЙДИТЕ РЕШЕНИЕ, ОТВЕЧАЮЩЕЕ ВАШИМ ПОТРЕБНОСТЯМ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283825" y="58483"/>
            <a:ext cx="1286839" cy="1364980"/>
            <a:chOff x="419612" y="135409"/>
            <a:chExt cx="1025326" cy="1025326"/>
          </a:xfrm>
          <a:effectLst/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057" y="174411"/>
              <a:ext cx="936132" cy="936132"/>
            </a:xfrm>
            <a:prstGeom prst="rect">
              <a:avLst/>
            </a:prstGeom>
            <a:effectLst/>
          </p:spPr>
        </p:pic>
        <p:sp>
          <p:nvSpPr>
            <p:cNvPr id="11" name="Ellipse 10"/>
            <p:cNvSpPr/>
            <p:nvPr/>
          </p:nvSpPr>
          <p:spPr>
            <a:xfrm>
              <a:off x="419612" y="135409"/>
              <a:ext cx="1025326" cy="1025326"/>
            </a:xfrm>
            <a:prstGeom prst="ellipse">
              <a:avLst/>
            </a:prstGeom>
            <a:noFill/>
            <a:ln w="25400">
              <a:solidFill>
                <a:srgbClr val="3C0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64471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re 1"/>
          <p:cNvSpPr txBox="1"/>
          <p:nvPr/>
        </p:nvSpPr>
        <p:spPr>
          <a:xfrm>
            <a:off x="86951" y="1831113"/>
            <a:ext cx="1623141" cy="1052295"/>
          </a:xfrm>
          <a:prstGeom prst="rect">
            <a:avLst/>
          </a:prstGeom>
          <a:effectLst/>
        </p:spPr>
        <p:txBody>
          <a:bodyPr vert="horz" lIns="9144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FFFFF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algn="ctr" rtl="0"/>
            <a:r>
              <a:rPr lang="ru-RU" sz="14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Эффективность при широком диапазоне значений </a:t>
            </a:r>
            <a:r>
              <a:rPr lang="ru-RU" sz="1400" b="1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pH</a:t>
            </a:r>
            <a:endParaRPr lang="ru-RU" sz="1400" b="1" i="0" u="none" strike="noStrike" dirty="0">
              <a:effectLst/>
              <a:highlight>
                <a:srgbClr val="000000">
                  <a:alpha val="0"/>
                </a:srgbClr>
              </a:highlight>
              <a:latin typeface="Arial"/>
            </a:endParaRPr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405549"/>
              </p:ext>
            </p:extLst>
          </p:nvPr>
        </p:nvGraphicFramePr>
        <p:xfrm>
          <a:off x="2133600" y="3510704"/>
          <a:ext cx="6722626" cy="146944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614311">
                  <a:extLst>
                    <a:ext uri="{9D8B030D-6E8A-4147-A177-3AD203B41FA5}">
                      <a16:colId xmlns:a16="http://schemas.microsoft.com/office/drawing/2014/main" xmlns="" val="2017094941"/>
                    </a:ext>
                  </a:extLst>
                </a:gridCol>
                <a:gridCol w="1332089">
                  <a:extLst>
                    <a:ext uri="{9D8B030D-6E8A-4147-A177-3AD203B41FA5}">
                      <a16:colId xmlns:a16="http://schemas.microsoft.com/office/drawing/2014/main" xmlns="" val="7509992"/>
                    </a:ext>
                  </a:extLst>
                </a:gridCol>
                <a:gridCol w="1456267">
                  <a:extLst>
                    <a:ext uri="{9D8B030D-6E8A-4147-A177-3AD203B41FA5}">
                      <a16:colId xmlns:a16="http://schemas.microsoft.com/office/drawing/2014/main" xmlns="" val="3830822313"/>
                    </a:ext>
                  </a:extLst>
                </a:gridCol>
                <a:gridCol w="1058443">
                  <a:extLst>
                    <a:ext uri="{9D8B030D-6E8A-4147-A177-3AD203B41FA5}">
                      <a16:colId xmlns:a16="http://schemas.microsoft.com/office/drawing/2014/main" xmlns="" val="3973222055"/>
                    </a:ext>
                  </a:extLst>
                </a:gridCol>
                <a:gridCol w="1261516">
                  <a:extLst>
                    <a:ext uri="{9D8B030D-6E8A-4147-A177-3AD203B41FA5}">
                      <a16:colId xmlns:a16="http://schemas.microsoft.com/office/drawing/2014/main" xmlns="" val="3347700956"/>
                    </a:ext>
                  </a:extLst>
                </a:gridCol>
              </a:tblGrid>
              <a:tr h="768402">
                <a:tc>
                  <a:txBody>
                    <a:bodyPr/>
                    <a:lstStyle/>
                    <a:p>
                      <a:pPr rtl="0"/>
                      <a:r>
                        <a:rPr lang="ru-RU" sz="10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Мономер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10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Акрилат натрия</a:t>
                      </a:r>
                    </a:p>
                    <a:p>
                      <a:pPr rtl="0"/>
                      <a:r>
                        <a:rPr lang="ru-RU" sz="10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(напр.: </a:t>
                      </a:r>
                      <a:r>
                        <a:rPr lang="ru-RU" sz="1000" b="1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Flocare</a:t>
                      </a:r>
                      <a:r>
                        <a:rPr lang="ru-RU" sz="10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 ET 76)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10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ATBS/ </a:t>
                      </a:r>
                      <a:r>
                        <a:rPr lang="ru-RU" sz="1000" b="1" i="0" u="none" strike="noStrike" dirty="0" smtClean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 </a:t>
                      </a:r>
                      <a:r>
                        <a:rPr lang="ru-RU" sz="10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АА</a:t>
                      </a:r>
                    </a:p>
                    <a:p>
                      <a:pPr rtl="0"/>
                      <a:r>
                        <a:rPr lang="ru-RU" sz="10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(напр.: </a:t>
                      </a:r>
                      <a:r>
                        <a:rPr lang="ru-RU" sz="1000" b="1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Flocare</a:t>
                      </a:r>
                      <a:r>
                        <a:rPr lang="ru-RU" sz="10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 ET30)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1000" b="1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ATBS/АМ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1000" b="1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(напр.: Flocare ET305)</a:t>
                      </a:r>
                    </a:p>
                    <a:p>
                      <a:endParaRPr lang="fr-FR" sz="10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10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КАРБОМЕР (напр.: </a:t>
                      </a:r>
                      <a:r>
                        <a:rPr lang="ru-RU" sz="1000" b="1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Flogel</a:t>
                      </a:r>
                      <a:r>
                        <a:rPr lang="ru-RU" sz="10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 FG 1000)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373066715"/>
                  </a:ext>
                </a:extLst>
              </a:tr>
              <a:tr h="598632">
                <a:tc>
                  <a:txBody>
                    <a:bodyPr/>
                    <a:lstStyle/>
                    <a:p>
                      <a:pPr rtl="0"/>
                      <a:r>
                        <a:rPr lang="ru-RU" sz="100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Рекомендованное значение pH для достижения макс. эффекта загущения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0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6 &lt; </a:t>
                      </a:r>
                      <a:r>
                        <a:rPr lang="ru-RU" sz="1000" b="0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pH</a:t>
                      </a:r>
                      <a:r>
                        <a:rPr lang="ru-RU" sz="10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&lt; 11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100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3 &lt; pH &lt; 11</a:t>
                      </a:r>
                    </a:p>
                    <a:p>
                      <a:pPr algn="ctr"/>
                      <a:endParaRPr lang="fr-FR" sz="105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00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3,8 &lt; pH &lt; 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12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5 &lt; </a:t>
                      </a:r>
                      <a:r>
                        <a:rPr lang="ru-RU" sz="1200" b="0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pH</a:t>
                      </a:r>
                      <a:r>
                        <a:rPr lang="ru-RU" sz="12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&lt; 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875712821"/>
                  </a:ext>
                </a:extLst>
              </a:tr>
            </a:tbl>
          </a:graphicData>
        </a:graphic>
      </p:graphicFrame>
      <p:sp>
        <p:nvSpPr>
          <p:cNvPr id="18" name="ZoneTexte 17"/>
          <p:cNvSpPr txBox="1"/>
          <p:nvPr/>
        </p:nvSpPr>
        <p:spPr>
          <a:xfrm>
            <a:off x="2007220" y="-4167"/>
            <a:ext cx="697648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b="1" i="0" u="none" strike="noStrike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Подходящий продукт для рецептур с оптимальным уровнем </a:t>
            </a:r>
            <a:r>
              <a:rPr lang="ru-RU" b="1" i="0" u="none" strike="noStrike" dirty="0" err="1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pH</a:t>
            </a:r>
            <a:r>
              <a:rPr lang="ru-RU" b="1" i="0" u="none" strike="noStrike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</a:p>
          <a:p>
            <a:pPr rtl="0"/>
            <a:r>
              <a:rPr lang="ru-RU" b="1" i="0" u="none" strike="noStrike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 ионной совместимостью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283825" y="90233"/>
            <a:ext cx="1286839" cy="1364980"/>
            <a:chOff x="419612" y="135409"/>
            <a:chExt cx="1025326" cy="1025326"/>
          </a:xfrm>
          <a:effectLst/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057" y="174411"/>
              <a:ext cx="936132" cy="936132"/>
            </a:xfrm>
            <a:prstGeom prst="rect">
              <a:avLst/>
            </a:prstGeom>
            <a:effectLst/>
          </p:spPr>
        </p:pic>
        <p:sp>
          <p:nvSpPr>
            <p:cNvPr id="11" name="Ellipse 10"/>
            <p:cNvSpPr/>
            <p:nvPr/>
          </p:nvSpPr>
          <p:spPr>
            <a:xfrm>
              <a:off x="419612" y="135409"/>
              <a:ext cx="1025326" cy="1025326"/>
            </a:xfrm>
            <a:prstGeom prst="ellipse">
              <a:avLst/>
            </a:prstGeom>
            <a:noFill/>
            <a:ln w="25400">
              <a:solidFill>
                <a:srgbClr val="3C0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  <a:effectLst/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 flipH="1">
            <a:off x="2483751" y="3256059"/>
            <a:ext cx="6076164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2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Вязкость зависит от состава полимера и скорости образования поперечных связей.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696650" y="426720"/>
            <a:ext cx="2159576" cy="3356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800" b="0" i="1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Вязкость определена для 2%-ного раствора полимера в исходном виде (5,91 &lt; pH &lt; 6,3).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6681C90-CE26-491E-9B66-22E00D095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220" y="763886"/>
            <a:ext cx="3503686" cy="21231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F149C8A-E21B-41D2-8537-C5868BE25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8322" y="762430"/>
            <a:ext cx="3488265" cy="210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827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-72192" y="1611271"/>
            <a:ext cx="1969349" cy="2505276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2000" b="1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Использование обратной эмульсии обеспечивает </a:t>
            </a:r>
            <a:r>
              <a:rPr lang="ru-RU" sz="2000" dirty="0">
                <a:highlight>
                  <a:srgbClr val="000000">
                    <a:alpha val="0"/>
                  </a:srgbClr>
                </a:highlight>
                <a:latin typeface="Calibri"/>
              </a:rPr>
              <a:t>устойчивость к электролитам</a:t>
            </a:r>
            <a:endParaRPr lang="ru-RU" sz="2000" b="1" i="0" u="none" strike="noStrike" dirty="0">
              <a:solidFill>
                <a:srgbClr val="FFFFFF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160927" y="4004081"/>
            <a:ext cx="6652096" cy="9153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0" i="0" u="none" strike="noStrike" dirty="0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Эмульсия на основе акрилата натрия или ATBS/ </a:t>
            </a:r>
            <a:r>
              <a:rPr lang="ru-RU" sz="1800" b="0" i="0" u="none" strike="noStrike" dirty="0" smtClean="0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АА </a:t>
            </a:r>
            <a:r>
              <a:rPr lang="ru-RU" sz="1800" b="0" i="0" u="none" strike="noStrike" dirty="0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в большей степени предназначены для рецептур с высоким содержанием электролитов.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850371" y="3786956"/>
            <a:ext cx="4859939" cy="2308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ru-RU" sz="9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* Вязкость определена для 2%-</a:t>
            </a:r>
            <a:r>
              <a:rPr lang="ru-RU" sz="900" b="0" i="1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ного</a:t>
            </a:r>
            <a:r>
              <a:rPr lang="ru-RU" sz="9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раствора полимера в исходном виде.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283825" y="90233"/>
            <a:ext cx="1286839" cy="1364980"/>
            <a:chOff x="419612" y="135409"/>
            <a:chExt cx="1025326" cy="1025326"/>
          </a:xfrm>
          <a:effectLst/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057" y="174411"/>
              <a:ext cx="936132" cy="936132"/>
            </a:xfrm>
            <a:prstGeom prst="rect">
              <a:avLst/>
            </a:prstGeom>
            <a:effectLst/>
          </p:spPr>
        </p:pic>
        <p:sp>
          <p:nvSpPr>
            <p:cNvPr id="23" name="Ellipse 22"/>
            <p:cNvSpPr/>
            <p:nvPr/>
          </p:nvSpPr>
          <p:spPr>
            <a:xfrm>
              <a:off x="419612" y="135409"/>
              <a:ext cx="1025326" cy="1025326"/>
            </a:xfrm>
            <a:prstGeom prst="ellipse">
              <a:avLst/>
            </a:prstGeom>
            <a:noFill/>
            <a:ln w="25400">
              <a:solidFill>
                <a:srgbClr val="3C0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FE9FC7-F94E-41DE-93CA-764492E6B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222" y="107027"/>
            <a:ext cx="5097379" cy="36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560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48127" y="1808805"/>
            <a:ext cx="1928536" cy="1787587"/>
          </a:xfrm>
          <a:effectLst/>
        </p:spPr>
        <p:txBody>
          <a:bodyPr>
            <a:noAutofit/>
          </a:bodyPr>
          <a:lstStyle/>
          <a:p>
            <a:pPr algn="ctr" rtl="0"/>
            <a:r>
              <a:rPr lang="ru-RU" sz="16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Образцы продукции, уже представленные на рынке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045" y="542823"/>
            <a:ext cx="591703" cy="593129"/>
          </a:xfrm>
          <a:prstGeom prst="rect">
            <a:avLst/>
          </a:prstGeom>
          <a:effectLst/>
        </p:spPr>
      </p:pic>
      <p:sp>
        <p:nvSpPr>
          <p:cNvPr id="4" name="ZoneTexte 3"/>
          <p:cNvSpPr txBox="1"/>
          <p:nvPr/>
        </p:nvSpPr>
        <p:spPr>
          <a:xfrm>
            <a:off x="2264330" y="9992"/>
            <a:ext cx="253344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400" b="1" i="0" u="none" strike="noStrike" dirty="0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Обратная эмульсия на основе </a:t>
            </a:r>
            <a:r>
              <a:rPr lang="ru-RU" sz="1400" b="1" i="0" u="none" strike="noStrike" dirty="0" err="1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полиакрилата</a:t>
            </a:r>
            <a:r>
              <a:rPr lang="ru-RU" sz="1400" b="1" i="0" u="none" strike="noStrike" dirty="0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натрия</a:t>
            </a:r>
          </a:p>
        </p:txBody>
      </p:sp>
      <p:pic>
        <p:nvPicPr>
          <p:cNvPr id="20" name="New picture" descr="Pic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194" y="1849034"/>
            <a:ext cx="1117417" cy="1117417"/>
          </a:xfrm>
          <a:prstGeom prst="rect">
            <a:avLst/>
          </a:prstGeom>
          <a:ln w="9398"/>
          <a:effectLst/>
        </p:spPr>
      </p:pic>
      <p:sp>
        <p:nvSpPr>
          <p:cNvPr id="22" name="ZoneTexte 21"/>
          <p:cNvSpPr txBox="1"/>
          <p:nvPr/>
        </p:nvSpPr>
        <p:spPr>
          <a:xfrm>
            <a:off x="2440531" y="3044257"/>
            <a:ext cx="1850016" cy="36612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rtl="0"/>
            <a:r>
              <a:rPr lang="ru-RU" sz="9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Лосьон для тела (</a:t>
            </a:r>
            <a:r>
              <a:rPr lang="ru-RU" sz="9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Condis</a:t>
            </a:r>
            <a:r>
              <a:rPr lang="ru-RU" sz="9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, Испания)</a:t>
            </a:r>
          </a:p>
          <a:p>
            <a:pPr rtl="0"/>
            <a:r>
              <a:rPr lang="ru-RU" sz="9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Производится с мая 2016 г.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0532" y="1152873"/>
            <a:ext cx="2120929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>
              <a:buSzTx/>
            </a:pP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Масло для интенсивного ухода за телом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Thai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Spa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с ароматом масла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арганы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(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Just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Master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Activities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, Румыния) Производится с января 2017 г.</a:t>
            </a:r>
          </a:p>
        </p:txBody>
      </p:sp>
      <p:sp>
        <p:nvSpPr>
          <p:cNvPr id="6" name="Rectangle 5"/>
          <p:cNvSpPr/>
          <p:nvPr/>
        </p:nvSpPr>
        <p:spPr>
          <a:xfrm>
            <a:off x="6038800" y="-54810"/>
            <a:ext cx="2336957" cy="51867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highlight>
                  <a:srgbClr val="000000">
                    <a:alpha val="0"/>
                  </a:srgbClr>
                </a:highlight>
              </a:rPr>
              <a:t>Обратная эмульсия </a:t>
            </a:r>
            <a:r>
              <a:rPr lang="ru-RU" sz="1400" b="1" i="0" u="none" strike="noStrike" dirty="0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на основе ATBS/акриламида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687" y="468410"/>
            <a:ext cx="983636" cy="986007"/>
          </a:xfrm>
          <a:prstGeom prst="rect">
            <a:avLst/>
          </a:prstGeom>
          <a:effectLst/>
        </p:spPr>
      </p:pic>
      <p:sp>
        <p:nvSpPr>
          <p:cNvPr id="25" name="Rectangle 24"/>
          <p:cNvSpPr/>
          <p:nvPr/>
        </p:nvSpPr>
        <p:spPr>
          <a:xfrm>
            <a:off x="6312292" y="1241243"/>
            <a:ext cx="1915773" cy="5078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>
              <a:buSzTx/>
            </a:pP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Набор кремов для рук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L'Occitane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en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Provence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(</a:t>
            </a:r>
            <a:r>
              <a:rPr lang="ru-RU" sz="9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L’occitane</a:t>
            </a:r>
            <a:r>
              <a:rPr lang="ru-RU" sz="9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, Франция)</a:t>
            </a:r>
          </a:p>
          <a:p>
            <a:pPr rtl="0">
              <a:buSzTx/>
            </a:pP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Производится с ноября 2016 г.</a:t>
            </a:r>
          </a:p>
        </p:txBody>
      </p:sp>
      <p:pic>
        <p:nvPicPr>
          <p:cNvPr id="26" name="New picture" descr="Pictur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607" y="1791861"/>
            <a:ext cx="957469" cy="957469"/>
          </a:xfrm>
          <a:prstGeom prst="rect">
            <a:avLst/>
          </a:prstGeom>
          <a:ln w="9398"/>
          <a:effectLst/>
        </p:spPr>
      </p:pic>
      <p:sp>
        <p:nvSpPr>
          <p:cNvPr id="27" name="Rectangle 26"/>
          <p:cNvSpPr/>
          <p:nvPr/>
        </p:nvSpPr>
        <p:spPr>
          <a:xfrm>
            <a:off x="6166425" y="2823614"/>
            <a:ext cx="2311531" cy="5078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Лосьон для тела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Vanilla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Mandarine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Cupcake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(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Bettina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Barty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Cosmetic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, Германия)</a:t>
            </a:r>
          </a:p>
          <a:p>
            <a:pPr rtl="0"/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Производится с апреля 2017 г.</a:t>
            </a:r>
          </a:p>
        </p:txBody>
      </p:sp>
      <p:pic>
        <p:nvPicPr>
          <p:cNvPr id="28" name="New picture" descr="Pictur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2126" y="3380375"/>
            <a:ext cx="1170432" cy="1170432"/>
          </a:xfrm>
          <a:prstGeom prst="rect">
            <a:avLst/>
          </a:prstGeom>
          <a:ln w="9398"/>
          <a:effectLst/>
        </p:spPr>
      </p:pic>
      <p:sp>
        <p:nvSpPr>
          <p:cNvPr id="29" name="ZoneTexte 28"/>
          <p:cNvSpPr txBox="1"/>
          <p:nvPr/>
        </p:nvSpPr>
        <p:spPr>
          <a:xfrm>
            <a:off x="6055489" y="4545381"/>
            <a:ext cx="2422467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Двойной набор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Hugs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and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Kisses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с малом ши (</a:t>
            </a:r>
            <a:r>
              <a:rPr lang="ru-RU" sz="9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L’occitane</a:t>
            </a:r>
            <a:r>
              <a:rPr lang="ru-RU" sz="9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, Италия)</a:t>
            </a:r>
          </a:p>
          <a:p>
            <a:pPr rtl="0"/>
            <a:r>
              <a:rPr lang="ru-RU" sz="9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Производится с апреля 2017 г.</a:t>
            </a:r>
          </a:p>
        </p:txBody>
      </p:sp>
      <p:pic>
        <p:nvPicPr>
          <p:cNvPr id="33" name="New picture" descr="Pictur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4225" y="3447431"/>
            <a:ext cx="1036320" cy="1036320"/>
          </a:xfrm>
          <a:prstGeom prst="rect">
            <a:avLst/>
          </a:prstGeom>
          <a:ln w="9398"/>
          <a:effectLst/>
        </p:spPr>
      </p:pic>
      <p:sp>
        <p:nvSpPr>
          <p:cNvPr id="34" name="ZoneTexte 33"/>
          <p:cNvSpPr txBox="1"/>
          <p:nvPr/>
        </p:nvSpPr>
        <p:spPr>
          <a:xfrm>
            <a:off x="2204592" y="4400659"/>
            <a:ext cx="307549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9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Косметические средства против старения с коллагеном </a:t>
            </a:r>
          </a:p>
          <a:p>
            <a:pPr rtl="0"/>
            <a:r>
              <a:rPr lang="ru-RU" sz="9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 крем для ухода за кожей вокруг глаз с </a:t>
            </a:r>
            <a:r>
              <a:rPr lang="ru-RU" sz="9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силанолом</a:t>
            </a:r>
            <a:r>
              <a:rPr lang="ru-RU" sz="9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</a:p>
          <a:p>
            <a:pPr rtl="0"/>
            <a:r>
              <a:rPr lang="ru-RU" sz="9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(RNB, Великобритания)</a:t>
            </a:r>
          </a:p>
          <a:p>
            <a:pPr rtl="0"/>
            <a:r>
              <a:rPr lang="ru-RU" sz="9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Производится с апреля 2017 г.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283825" y="90233"/>
            <a:ext cx="1286839" cy="1364980"/>
            <a:chOff x="419612" y="135409"/>
            <a:chExt cx="1025326" cy="1025326"/>
          </a:xfrm>
          <a:effectLst/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8057" y="174411"/>
              <a:ext cx="936132" cy="936132"/>
            </a:xfrm>
            <a:prstGeom prst="rect">
              <a:avLst/>
            </a:prstGeom>
            <a:effectLst/>
          </p:spPr>
        </p:pic>
        <p:sp>
          <p:nvSpPr>
            <p:cNvPr id="37" name="Ellipse 36"/>
            <p:cNvSpPr/>
            <p:nvPr/>
          </p:nvSpPr>
          <p:spPr>
            <a:xfrm>
              <a:off x="419612" y="135409"/>
              <a:ext cx="1025326" cy="1025326"/>
            </a:xfrm>
            <a:prstGeom prst="ellipse">
              <a:avLst/>
            </a:prstGeom>
            <a:noFill/>
            <a:ln w="25400">
              <a:solidFill>
                <a:srgbClr val="3C0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73464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llipse 1"/>
          <p:cNvSpPr/>
          <p:nvPr/>
        </p:nvSpPr>
        <p:spPr>
          <a:xfrm>
            <a:off x="3477296" y="720045"/>
            <a:ext cx="3512082" cy="34207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3C0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535125" y="1307166"/>
            <a:ext cx="1301365" cy="9153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УХОД ЗА ВОЛОСАМИ </a:t>
            </a:r>
          </a:p>
        </p:txBody>
      </p:sp>
      <p:sp>
        <p:nvSpPr>
          <p:cNvPr id="9" name="Rectangle 8"/>
          <p:cNvSpPr/>
          <p:nvPr/>
        </p:nvSpPr>
        <p:spPr>
          <a:xfrm>
            <a:off x="7563832" y="0"/>
            <a:ext cx="1881797" cy="36612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УХОД ЗА КОЖЕЙ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321419" y="2698866"/>
            <a:ext cx="1824403" cy="6407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СРЕДСТВА ДЛЯ ВАННЫ И ДУША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69" y="3060678"/>
            <a:ext cx="888769" cy="888769"/>
          </a:xfrm>
          <a:prstGeom prst="rect">
            <a:avLst/>
          </a:prstGeom>
          <a:effectLst/>
        </p:spPr>
      </p:pic>
      <p:sp>
        <p:nvSpPr>
          <p:cNvPr id="14" name="ZoneTexte 13"/>
          <p:cNvSpPr txBox="1"/>
          <p:nvPr/>
        </p:nvSpPr>
        <p:spPr>
          <a:xfrm>
            <a:off x="56445" y="4002637"/>
            <a:ext cx="1794932" cy="457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1200" b="1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СРЕДСТВА ДЛЯ ВАННЫ И ДУША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03202" y="2625830"/>
            <a:ext cx="1794932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200" b="1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УХОД ЗА ВОЛОСАМИ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24101" y="1226926"/>
            <a:ext cx="1351224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200" b="1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УХОД ЗА КОЖЕЙ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57" y="174411"/>
            <a:ext cx="936132" cy="936132"/>
          </a:xfrm>
          <a:prstGeom prst="rect">
            <a:avLst/>
          </a:prstGeom>
          <a:effectLst/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280" y="726484"/>
            <a:ext cx="3459923" cy="3414288"/>
          </a:xfrm>
          <a:prstGeom prst="rect">
            <a:avLst/>
          </a:prstGeom>
          <a:effectLst/>
        </p:spPr>
      </p:pic>
      <p:grpSp>
        <p:nvGrpSpPr>
          <p:cNvPr id="3" name="Groupe 2"/>
          <p:cNvGrpSpPr/>
          <p:nvPr/>
        </p:nvGrpSpPr>
        <p:grpSpPr>
          <a:xfrm>
            <a:off x="462009" y="1588860"/>
            <a:ext cx="1025326" cy="1025326"/>
            <a:chOff x="462009" y="1588860"/>
            <a:chExt cx="1025326" cy="1025326"/>
          </a:xfrm>
          <a:effectLst/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806" y="1639279"/>
              <a:ext cx="936132" cy="936132"/>
            </a:xfrm>
            <a:prstGeom prst="rect">
              <a:avLst/>
            </a:prstGeom>
            <a:effectLst/>
          </p:spPr>
        </p:pic>
        <p:sp>
          <p:nvSpPr>
            <p:cNvPr id="21" name="Ellipse 20"/>
            <p:cNvSpPr/>
            <p:nvPr/>
          </p:nvSpPr>
          <p:spPr>
            <a:xfrm>
              <a:off x="462009" y="1588860"/>
              <a:ext cx="1025326" cy="1025326"/>
            </a:xfrm>
            <a:prstGeom prst="ellipse">
              <a:avLst/>
            </a:prstGeom>
            <a:noFill/>
            <a:ln w="25400">
              <a:solidFill>
                <a:srgbClr val="3C0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33644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911" y="1706451"/>
            <a:ext cx="1786327" cy="2034829"/>
          </a:xfrm>
          <a:effectLst/>
        </p:spPr>
        <p:txBody>
          <a:bodyPr>
            <a:normAutofit/>
          </a:bodyPr>
          <a:lstStyle/>
          <a:p>
            <a:pPr algn="ctr" rtl="0"/>
            <a:r>
              <a:rPr lang="ru-RU" sz="2000" b="1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Предложение компании SNF для эффективных систем</a:t>
            </a:r>
          </a:p>
        </p:txBody>
      </p:sp>
      <p:sp>
        <p:nvSpPr>
          <p:cNvPr id="6" name="Rectangle 5"/>
          <p:cNvSpPr/>
          <p:nvPr/>
        </p:nvSpPr>
        <p:spPr>
          <a:xfrm>
            <a:off x="7249035" y="-78026"/>
            <a:ext cx="2337866" cy="36612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УХОД ЗА ВОЛОСАМИ </a:t>
            </a:r>
          </a:p>
        </p:txBody>
      </p:sp>
      <p:graphicFrame>
        <p:nvGraphicFramePr>
          <p:cNvPr id="11" name="Diagramme 10"/>
          <p:cNvGraphicFramePr/>
          <p:nvPr>
            <p:extLst>
              <p:ext uri="{D42A27DB-BD31-4B8C-83A1-F6EECF244321}">
                <p14:modId xmlns:p14="http://schemas.microsoft.com/office/powerpoint/2010/main" val="2938709055"/>
              </p:ext>
            </p:extLst>
          </p:nvPr>
        </p:nvGraphicFramePr>
        <p:xfrm>
          <a:off x="2689047" y="362691"/>
          <a:ext cx="6096000" cy="3288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1970458" y="778"/>
            <a:ext cx="7159595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600" b="1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Компания SNF предлагает катионные синтетические полимеры для кондиционирования, а также акриловые полимеры и </a:t>
            </a:r>
            <a:r>
              <a:rPr lang="ru-RU" sz="1600" b="1" i="0" u="none" strike="noStrike" dirty="0" err="1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карбомеры</a:t>
            </a:r>
            <a:r>
              <a:rPr lang="ru-RU" sz="1600" b="1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в качестве реологических модификаторов для покрытия всех </a:t>
            </a:r>
            <a:r>
              <a:rPr lang="ru-RU" sz="1600" b="1" i="0" u="none" strike="noStrike" dirty="0" err="1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подсегментов</a:t>
            </a:r>
            <a:r>
              <a:rPr lang="ru-RU" sz="1600" b="1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рынка средств по уходу за волосами.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149046" y="3434193"/>
            <a:ext cx="2676766" cy="6407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800" b="0" i="1" u="none" strike="noStrike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Поликватерниумы</a:t>
            </a:r>
          </a:p>
          <a:p>
            <a:endParaRPr lang="fr-FR"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92575" y="3412876"/>
            <a:ext cx="2375036" cy="9233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800" b="0" i="1" u="none" strike="noStrike" dirty="0" err="1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Карбомеры</a:t>
            </a:r>
            <a:endParaRPr lang="ru-RU" sz="1800" b="0" i="1" u="none" strike="noStrike" dirty="0">
              <a:solidFill>
                <a:srgbClr val="002D73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800" b="0" i="1" u="none" strike="noStrike" dirty="0" err="1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Поликватерниумы</a:t>
            </a:r>
            <a:endParaRPr lang="ru-RU" sz="1800" b="0" i="1" u="none" strike="noStrike" dirty="0">
              <a:solidFill>
                <a:srgbClr val="002D73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endParaRPr lang="fr-FR" i="1" dirty="0"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67611" y="3429901"/>
            <a:ext cx="2127140" cy="91531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0" i="1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Катионная </a:t>
            </a:r>
            <a:r>
              <a:rPr lang="ru-RU" i="1" dirty="0">
                <a:solidFill>
                  <a:srgbClr val="002D73"/>
                </a:solidFill>
                <a:highlight>
                  <a:srgbClr val="000000">
                    <a:alpha val="0"/>
                  </a:srgbClr>
                </a:highlight>
              </a:rPr>
              <a:t>обратная эмульсия</a:t>
            </a:r>
            <a:endParaRPr lang="ru-RU" sz="1800" b="0" i="1" u="none" strike="noStrike" dirty="0">
              <a:solidFill>
                <a:srgbClr val="002D73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313900" y="84969"/>
            <a:ext cx="1328155" cy="1283178"/>
            <a:chOff x="462009" y="1588860"/>
            <a:chExt cx="1025326" cy="1025326"/>
          </a:xfrm>
          <a:effectLst/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806" y="1639279"/>
              <a:ext cx="936132" cy="936132"/>
            </a:xfrm>
            <a:prstGeom prst="rect">
              <a:avLst/>
            </a:prstGeom>
            <a:effectLst/>
          </p:spPr>
        </p:pic>
        <p:sp>
          <p:nvSpPr>
            <p:cNvPr id="17" name="Ellipse 16"/>
            <p:cNvSpPr/>
            <p:nvPr/>
          </p:nvSpPr>
          <p:spPr>
            <a:xfrm>
              <a:off x="462009" y="1588860"/>
              <a:ext cx="1025326" cy="1025326"/>
            </a:xfrm>
            <a:prstGeom prst="ellipse">
              <a:avLst/>
            </a:prstGeom>
            <a:noFill/>
            <a:ln w="25400">
              <a:solidFill>
                <a:srgbClr val="3C0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277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4808" y="1840429"/>
            <a:ext cx="1859351" cy="2095856"/>
          </a:xfrm>
          <a:effectLst/>
        </p:spPr>
        <p:txBody>
          <a:bodyPr>
            <a:noAutofit/>
          </a:bodyPr>
          <a:lstStyle/>
          <a:p>
            <a:pPr algn="ctr" rtl="0"/>
            <a:r>
              <a:rPr lang="ru-RU" sz="20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Наше предложение по уходу за волосами (1)</a:t>
            </a:r>
          </a:p>
        </p:txBody>
      </p:sp>
      <p:grpSp>
        <p:nvGrpSpPr>
          <p:cNvPr id="20" name="Group 2215"/>
          <p:cNvGrpSpPr/>
          <p:nvPr/>
        </p:nvGrpSpPr>
        <p:grpSpPr>
          <a:xfrm>
            <a:off x="2763838" y="2384426"/>
            <a:ext cx="109537" cy="112713"/>
            <a:chOff x="1741" y="1502"/>
            <a:chExt cx="69" cy="71"/>
          </a:xfrm>
          <a:effectLst/>
        </p:grpSpPr>
        <p:sp>
          <p:nvSpPr>
            <p:cNvPr id="2031" name="Freeform 2015"/>
            <p:cNvSpPr/>
            <p:nvPr/>
          </p:nvSpPr>
          <p:spPr>
            <a:xfrm>
              <a:off x="1746" y="1564"/>
              <a:ext cx="3" cy="3"/>
            </a:xfrm>
            <a:custGeom>
              <a:avLst/>
              <a:gdLst>
                <a:gd name="T0" fmla="*/ 6 w 10"/>
                <a:gd name="T1" fmla="*/ 0 h 10"/>
                <a:gd name="T2" fmla="*/ 7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9 w 10"/>
                <a:gd name="T9" fmla="*/ 7 h 10"/>
                <a:gd name="T10" fmla="*/ 7 w 10"/>
                <a:gd name="T11" fmla="*/ 10 h 10"/>
                <a:gd name="T12" fmla="*/ 5 w 10"/>
                <a:gd name="T13" fmla="*/ 10 h 10"/>
                <a:gd name="T14" fmla="*/ 3 w 10"/>
                <a:gd name="T15" fmla="*/ 10 h 10"/>
                <a:gd name="T16" fmla="*/ 2 w 10"/>
                <a:gd name="T17" fmla="*/ 8 h 10"/>
                <a:gd name="T18" fmla="*/ 0 w 10"/>
                <a:gd name="T19" fmla="*/ 5 h 10"/>
                <a:gd name="T20" fmla="*/ 2 w 10"/>
                <a:gd name="T21" fmla="*/ 3 h 10"/>
                <a:gd name="T22" fmla="*/ 3 w 10"/>
                <a:gd name="T23" fmla="*/ 1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7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9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2" name="Freeform 2016"/>
            <p:cNvSpPr/>
            <p:nvPr/>
          </p:nvSpPr>
          <p:spPr>
            <a:xfrm>
              <a:off x="1748" y="1554"/>
              <a:ext cx="4" cy="3"/>
            </a:xfrm>
            <a:custGeom>
              <a:avLst/>
              <a:gdLst>
                <a:gd name="T0" fmla="*/ 6 w 10"/>
                <a:gd name="T1" fmla="*/ 0 h 10"/>
                <a:gd name="T2" fmla="*/ 8 w 10"/>
                <a:gd name="T3" fmla="*/ 0 h 10"/>
                <a:gd name="T4" fmla="*/ 9 w 10"/>
                <a:gd name="T5" fmla="*/ 3 h 10"/>
                <a:gd name="T6" fmla="*/ 10 w 10"/>
                <a:gd name="T7" fmla="*/ 5 h 10"/>
                <a:gd name="T8" fmla="*/ 9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3 w 10"/>
                <a:gd name="T15" fmla="*/ 10 h 10"/>
                <a:gd name="T16" fmla="*/ 2 w 10"/>
                <a:gd name="T17" fmla="*/ 9 h 10"/>
                <a:gd name="T18" fmla="*/ 0 w 10"/>
                <a:gd name="T19" fmla="*/ 6 h 10"/>
                <a:gd name="T20" fmla="*/ 2 w 10"/>
                <a:gd name="T21" fmla="*/ 3 h 10"/>
                <a:gd name="T22" fmla="*/ 3 w 10"/>
                <a:gd name="T23" fmla="*/ 2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8" y="0"/>
                  </a:lnTo>
                  <a:lnTo>
                    <a:pt x="9" y="3"/>
                  </a:lnTo>
                  <a:lnTo>
                    <a:pt x="10" y="5"/>
                  </a:lnTo>
                  <a:lnTo>
                    <a:pt x="9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3" name="Freeform 2017"/>
            <p:cNvSpPr/>
            <p:nvPr/>
          </p:nvSpPr>
          <p:spPr>
            <a:xfrm>
              <a:off x="1747" y="1557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8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8 h 10"/>
                <a:gd name="T18" fmla="*/ 0 w 10"/>
                <a:gd name="T19" fmla="*/ 6 h 10"/>
                <a:gd name="T20" fmla="*/ 1 w 10"/>
                <a:gd name="T21" fmla="*/ 3 h 10"/>
                <a:gd name="T22" fmla="*/ 3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4" name="Freeform 2018"/>
            <p:cNvSpPr/>
            <p:nvPr/>
          </p:nvSpPr>
          <p:spPr>
            <a:xfrm>
              <a:off x="1752" y="1556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6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5 h 10"/>
                <a:gd name="T20" fmla="*/ 1 w 8"/>
                <a:gd name="T21" fmla="*/ 2 h 10"/>
                <a:gd name="T22" fmla="*/ 3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5" name="Freeform 2019"/>
            <p:cNvSpPr/>
            <p:nvPr/>
          </p:nvSpPr>
          <p:spPr>
            <a:xfrm>
              <a:off x="1752" y="1554"/>
              <a:ext cx="3" cy="3"/>
            </a:xfrm>
            <a:custGeom>
              <a:avLst/>
              <a:gdLst>
                <a:gd name="T0" fmla="*/ 5 w 9"/>
                <a:gd name="T1" fmla="*/ 0 h 10"/>
                <a:gd name="T2" fmla="*/ 8 w 9"/>
                <a:gd name="T3" fmla="*/ 0 h 10"/>
                <a:gd name="T4" fmla="*/ 9 w 9"/>
                <a:gd name="T5" fmla="*/ 2 h 10"/>
                <a:gd name="T6" fmla="*/ 9 w 9"/>
                <a:gd name="T7" fmla="*/ 5 h 10"/>
                <a:gd name="T8" fmla="*/ 8 w 9"/>
                <a:gd name="T9" fmla="*/ 7 h 10"/>
                <a:gd name="T10" fmla="*/ 6 w 9"/>
                <a:gd name="T11" fmla="*/ 9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2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8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8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6" name="Freeform 2020"/>
            <p:cNvSpPr/>
            <p:nvPr/>
          </p:nvSpPr>
          <p:spPr>
            <a:xfrm>
              <a:off x="1752" y="1551"/>
              <a:ext cx="3" cy="4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7 w 8"/>
                <a:gd name="T9" fmla="*/ 7 h 10"/>
                <a:gd name="T10" fmla="*/ 6 w 8"/>
                <a:gd name="T11" fmla="*/ 8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7" name="Freeform 2021"/>
            <p:cNvSpPr/>
            <p:nvPr/>
          </p:nvSpPr>
          <p:spPr>
            <a:xfrm>
              <a:off x="1758" y="1549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7 w 8"/>
                <a:gd name="T9" fmla="*/ 5 h 10"/>
                <a:gd name="T10" fmla="*/ 6 w 8"/>
                <a:gd name="T11" fmla="*/ 8 h 10"/>
                <a:gd name="T12" fmla="*/ 4 w 8"/>
                <a:gd name="T13" fmla="*/ 10 h 10"/>
                <a:gd name="T14" fmla="*/ 1 w 8"/>
                <a:gd name="T15" fmla="*/ 8 h 10"/>
                <a:gd name="T16" fmla="*/ 0 w 8"/>
                <a:gd name="T17" fmla="*/ 7 h 10"/>
                <a:gd name="T18" fmla="*/ 0 w 8"/>
                <a:gd name="T19" fmla="*/ 5 h 10"/>
                <a:gd name="T20" fmla="*/ 1 w 8"/>
                <a:gd name="T21" fmla="*/ 2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8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8" name="Freeform 2022"/>
            <p:cNvSpPr/>
            <p:nvPr/>
          </p:nvSpPr>
          <p:spPr>
            <a:xfrm>
              <a:off x="1757" y="1546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1 h 10"/>
                <a:gd name="T4" fmla="*/ 8 w 10"/>
                <a:gd name="T5" fmla="*/ 3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2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1 w 10"/>
                <a:gd name="T21" fmla="*/ 3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1"/>
                  </a:lnTo>
                  <a:lnTo>
                    <a:pt x="8" y="3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9" name="Freeform 2023"/>
            <p:cNvSpPr/>
            <p:nvPr/>
          </p:nvSpPr>
          <p:spPr>
            <a:xfrm>
              <a:off x="1754" y="1550"/>
              <a:ext cx="3" cy="4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1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6 h 10"/>
                <a:gd name="T20" fmla="*/ 1 w 8"/>
                <a:gd name="T21" fmla="*/ 3 h 10"/>
                <a:gd name="T22" fmla="*/ 2 w 8"/>
                <a:gd name="T23" fmla="*/ 1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1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0" name="Freeform 2024"/>
            <p:cNvSpPr/>
            <p:nvPr/>
          </p:nvSpPr>
          <p:spPr>
            <a:xfrm>
              <a:off x="1759" y="1543"/>
              <a:ext cx="3" cy="3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2 h 10"/>
                <a:gd name="T4" fmla="*/ 9 w 9"/>
                <a:gd name="T5" fmla="*/ 3 h 10"/>
                <a:gd name="T6" fmla="*/ 9 w 9"/>
                <a:gd name="T7" fmla="*/ 5 h 10"/>
                <a:gd name="T8" fmla="*/ 7 w 9"/>
                <a:gd name="T9" fmla="*/ 8 h 10"/>
                <a:gd name="T10" fmla="*/ 6 w 9"/>
                <a:gd name="T11" fmla="*/ 10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2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1" name="Freeform 2025"/>
            <p:cNvSpPr/>
            <p:nvPr/>
          </p:nvSpPr>
          <p:spPr>
            <a:xfrm>
              <a:off x="1762" y="1537"/>
              <a:ext cx="3" cy="3"/>
            </a:xfrm>
            <a:custGeom>
              <a:avLst/>
              <a:gdLst>
                <a:gd name="T0" fmla="*/ 5 w 9"/>
                <a:gd name="T1" fmla="*/ 0 h 10"/>
                <a:gd name="T2" fmla="*/ 7 w 9"/>
                <a:gd name="T3" fmla="*/ 0 h 10"/>
                <a:gd name="T4" fmla="*/ 9 w 9"/>
                <a:gd name="T5" fmla="*/ 3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10 h 10"/>
                <a:gd name="T12" fmla="*/ 5 w 9"/>
                <a:gd name="T13" fmla="*/ 10 h 10"/>
                <a:gd name="T14" fmla="*/ 2 w 9"/>
                <a:gd name="T15" fmla="*/ 10 h 10"/>
                <a:gd name="T16" fmla="*/ 0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1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7" y="0"/>
                  </a:lnTo>
                  <a:lnTo>
                    <a:pt x="9" y="3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2" name="Freeform 2026"/>
            <p:cNvSpPr/>
            <p:nvPr/>
          </p:nvSpPr>
          <p:spPr>
            <a:xfrm>
              <a:off x="1762" y="1533"/>
              <a:ext cx="3" cy="3"/>
            </a:xfrm>
            <a:custGeom>
              <a:avLst/>
              <a:gdLst>
                <a:gd name="T0" fmla="*/ 6 w 10"/>
                <a:gd name="T1" fmla="*/ 0 h 10"/>
                <a:gd name="T2" fmla="*/ 7 w 10"/>
                <a:gd name="T3" fmla="*/ 2 h 10"/>
                <a:gd name="T4" fmla="*/ 9 w 10"/>
                <a:gd name="T5" fmla="*/ 3 h 10"/>
                <a:gd name="T6" fmla="*/ 10 w 10"/>
                <a:gd name="T7" fmla="*/ 4 h 10"/>
                <a:gd name="T8" fmla="*/ 9 w 10"/>
                <a:gd name="T9" fmla="*/ 7 h 10"/>
                <a:gd name="T10" fmla="*/ 7 w 10"/>
                <a:gd name="T11" fmla="*/ 10 h 10"/>
                <a:gd name="T12" fmla="*/ 5 w 10"/>
                <a:gd name="T13" fmla="*/ 10 h 10"/>
                <a:gd name="T14" fmla="*/ 3 w 10"/>
                <a:gd name="T15" fmla="*/ 10 h 10"/>
                <a:gd name="T16" fmla="*/ 2 w 10"/>
                <a:gd name="T17" fmla="*/ 9 h 10"/>
                <a:gd name="T18" fmla="*/ 0 w 10"/>
                <a:gd name="T19" fmla="*/ 6 h 10"/>
                <a:gd name="T20" fmla="*/ 2 w 10"/>
                <a:gd name="T21" fmla="*/ 3 h 10"/>
                <a:gd name="T22" fmla="*/ 3 w 10"/>
                <a:gd name="T23" fmla="*/ 2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7" y="2"/>
                  </a:lnTo>
                  <a:lnTo>
                    <a:pt x="9" y="3"/>
                  </a:lnTo>
                  <a:lnTo>
                    <a:pt x="10" y="4"/>
                  </a:lnTo>
                  <a:lnTo>
                    <a:pt x="9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3" name="Freeform 2027"/>
            <p:cNvSpPr/>
            <p:nvPr/>
          </p:nvSpPr>
          <p:spPr>
            <a:xfrm>
              <a:off x="1762" y="1530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8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5 h 10"/>
                <a:gd name="T20" fmla="*/ 1 w 8"/>
                <a:gd name="T21" fmla="*/ 2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4" name="Freeform 2028"/>
            <p:cNvSpPr/>
            <p:nvPr/>
          </p:nvSpPr>
          <p:spPr>
            <a:xfrm>
              <a:off x="1759" y="1533"/>
              <a:ext cx="3" cy="3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9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5" name="Freeform 2029"/>
            <p:cNvSpPr/>
            <p:nvPr/>
          </p:nvSpPr>
          <p:spPr>
            <a:xfrm>
              <a:off x="1741" y="1570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2 h 10"/>
                <a:gd name="T4" fmla="*/ 8 w 10"/>
                <a:gd name="T5" fmla="*/ 3 h 10"/>
                <a:gd name="T6" fmla="*/ 10 w 10"/>
                <a:gd name="T7" fmla="*/ 5 h 10"/>
                <a:gd name="T8" fmla="*/ 8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1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1 w 10"/>
                <a:gd name="T21" fmla="*/ 3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6" name="Freeform 2030"/>
            <p:cNvSpPr/>
            <p:nvPr/>
          </p:nvSpPr>
          <p:spPr>
            <a:xfrm>
              <a:off x="1751" y="1541"/>
              <a:ext cx="4" cy="4"/>
            </a:xfrm>
            <a:custGeom>
              <a:avLst/>
              <a:gdLst>
                <a:gd name="T0" fmla="*/ 6 w 10"/>
                <a:gd name="T1" fmla="*/ 0 h 10"/>
                <a:gd name="T2" fmla="*/ 7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9 w 10"/>
                <a:gd name="T9" fmla="*/ 7 h 10"/>
                <a:gd name="T10" fmla="*/ 7 w 10"/>
                <a:gd name="T11" fmla="*/ 8 h 10"/>
                <a:gd name="T12" fmla="*/ 4 w 10"/>
                <a:gd name="T13" fmla="*/ 10 h 10"/>
                <a:gd name="T14" fmla="*/ 1 w 10"/>
                <a:gd name="T15" fmla="*/ 10 h 10"/>
                <a:gd name="T16" fmla="*/ 1 w 10"/>
                <a:gd name="T17" fmla="*/ 7 h 10"/>
                <a:gd name="T18" fmla="*/ 0 w 10"/>
                <a:gd name="T19" fmla="*/ 5 h 10"/>
                <a:gd name="T20" fmla="*/ 1 w 10"/>
                <a:gd name="T21" fmla="*/ 3 h 10"/>
                <a:gd name="T22" fmla="*/ 3 w 10"/>
                <a:gd name="T23" fmla="*/ 0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7" name="Freeform 2031"/>
            <p:cNvSpPr/>
            <p:nvPr/>
          </p:nvSpPr>
          <p:spPr>
            <a:xfrm>
              <a:off x="1753" y="1538"/>
              <a:ext cx="4" cy="3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8 h 10"/>
                <a:gd name="T12" fmla="*/ 4 w 10"/>
                <a:gd name="T13" fmla="*/ 10 h 10"/>
                <a:gd name="T14" fmla="*/ 3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1 w 10"/>
                <a:gd name="T21" fmla="*/ 3 h 10"/>
                <a:gd name="T22" fmla="*/ 3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8" name="Freeform 2032"/>
            <p:cNvSpPr/>
            <p:nvPr/>
          </p:nvSpPr>
          <p:spPr>
            <a:xfrm>
              <a:off x="1753" y="1537"/>
              <a:ext cx="3" cy="3"/>
            </a:xfrm>
            <a:custGeom>
              <a:avLst/>
              <a:gdLst>
                <a:gd name="T0" fmla="*/ 4 w 8"/>
                <a:gd name="T1" fmla="*/ 0 h 9"/>
                <a:gd name="T2" fmla="*/ 7 w 8"/>
                <a:gd name="T3" fmla="*/ 0 h 9"/>
                <a:gd name="T4" fmla="*/ 8 w 8"/>
                <a:gd name="T5" fmla="*/ 1 h 9"/>
                <a:gd name="T6" fmla="*/ 8 w 8"/>
                <a:gd name="T7" fmla="*/ 4 h 9"/>
                <a:gd name="T8" fmla="*/ 7 w 8"/>
                <a:gd name="T9" fmla="*/ 7 h 9"/>
                <a:gd name="T10" fmla="*/ 5 w 8"/>
                <a:gd name="T11" fmla="*/ 8 h 9"/>
                <a:gd name="T12" fmla="*/ 3 w 8"/>
                <a:gd name="T13" fmla="*/ 9 h 9"/>
                <a:gd name="T14" fmla="*/ 1 w 8"/>
                <a:gd name="T15" fmla="*/ 9 h 9"/>
                <a:gd name="T16" fmla="*/ 0 w 8"/>
                <a:gd name="T17" fmla="*/ 7 h 9"/>
                <a:gd name="T18" fmla="*/ 0 w 8"/>
                <a:gd name="T19" fmla="*/ 5 h 9"/>
                <a:gd name="T20" fmla="*/ 0 w 8"/>
                <a:gd name="T21" fmla="*/ 2 h 9"/>
                <a:gd name="T22" fmla="*/ 3 w 8"/>
                <a:gd name="T23" fmla="*/ 0 h 9"/>
                <a:gd name="T24" fmla="*/ 4 w 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5" y="8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9" name="Freeform 2033"/>
            <p:cNvSpPr/>
            <p:nvPr/>
          </p:nvSpPr>
          <p:spPr>
            <a:xfrm>
              <a:off x="1757" y="1533"/>
              <a:ext cx="3" cy="3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9 h 10"/>
                <a:gd name="T12" fmla="*/ 3 w 9"/>
                <a:gd name="T13" fmla="*/ 10 h 10"/>
                <a:gd name="T14" fmla="*/ 1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2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0" name="Freeform 2034"/>
            <p:cNvSpPr/>
            <p:nvPr/>
          </p:nvSpPr>
          <p:spPr>
            <a:xfrm>
              <a:off x="1759" y="1536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2 h 10"/>
                <a:gd name="T4" fmla="*/ 8 w 8"/>
                <a:gd name="T5" fmla="*/ 3 h 10"/>
                <a:gd name="T6" fmla="*/ 8 w 8"/>
                <a:gd name="T7" fmla="*/ 4 h 10"/>
                <a:gd name="T8" fmla="*/ 7 w 8"/>
                <a:gd name="T9" fmla="*/ 7 h 10"/>
                <a:gd name="T10" fmla="*/ 5 w 8"/>
                <a:gd name="T11" fmla="*/ 10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3 w 8"/>
                <a:gd name="T23" fmla="*/ 2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7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1" name="Freeform 2035"/>
            <p:cNvSpPr/>
            <p:nvPr/>
          </p:nvSpPr>
          <p:spPr>
            <a:xfrm>
              <a:off x="1758" y="1536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7 w 8"/>
                <a:gd name="T9" fmla="*/ 7 h 10"/>
                <a:gd name="T10" fmla="*/ 6 w 8"/>
                <a:gd name="T11" fmla="*/ 8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3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2" name="Freeform 2036"/>
            <p:cNvSpPr/>
            <p:nvPr/>
          </p:nvSpPr>
          <p:spPr>
            <a:xfrm>
              <a:off x="1752" y="1527"/>
              <a:ext cx="4" cy="3"/>
            </a:xfrm>
            <a:custGeom>
              <a:avLst/>
              <a:gdLst>
                <a:gd name="T0" fmla="*/ 6 w 10"/>
                <a:gd name="T1" fmla="*/ 0 h 10"/>
                <a:gd name="T2" fmla="*/ 8 w 10"/>
                <a:gd name="T3" fmla="*/ 0 h 10"/>
                <a:gd name="T4" fmla="*/ 8 w 10"/>
                <a:gd name="T5" fmla="*/ 2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1 w 10"/>
                <a:gd name="T21" fmla="*/ 2 h 10"/>
                <a:gd name="T22" fmla="*/ 3 w 10"/>
                <a:gd name="T23" fmla="*/ 1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3" name="Freeform 2037"/>
            <p:cNvSpPr/>
            <p:nvPr/>
          </p:nvSpPr>
          <p:spPr>
            <a:xfrm>
              <a:off x="1756" y="1521"/>
              <a:ext cx="3" cy="3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2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6 w 9"/>
                <a:gd name="T11" fmla="*/ 10 h 10"/>
                <a:gd name="T12" fmla="*/ 4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2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4" name="Freeform 2038"/>
            <p:cNvSpPr/>
            <p:nvPr/>
          </p:nvSpPr>
          <p:spPr>
            <a:xfrm>
              <a:off x="1757" y="1525"/>
              <a:ext cx="3" cy="3"/>
            </a:xfrm>
            <a:custGeom>
              <a:avLst/>
              <a:gdLst>
                <a:gd name="T0" fmla="*/ 6 w 10"/>
                <a:gd name="T1" fmla="*/ 0 h 10"/>
                <a:gd name="T2" fmla="*/ 9 w 10"/>
                <a:gd name="T3" fmla="*/ 2 h 10"/>
                <a:gd name="T4" fmla="*/ 10 w 10"/>
                <a:gd name="T5" fmla="*/ 3 h 10"/>
                <a:gd name="T6" fmla="*/ 10 w 10"/>
                <a:gd name="T7" fmla="*/ 6 h 10"/>
                <a:gd name="T8" fmla="*/ 9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1 w 10"/>
                <a:gd name="T21" fmla="*/ 3 h 10"/>
                <a:gd name="T22" fmla="*/ 3 w 10"/>
                <a:gd name="T23" fmla="*/ 2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5" name="Freeform 2039"/>
            <p:cNvSpPr/>
            <p:nvPr/>
          </p:nvSpPr>
          <p:spPr>
            <a:xfrm>
              <a:off x="1756" y="1528"/>
              <a:ext cx="2" cy="4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2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5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1 w 8"/>
                <a:gd name="T21" fmla="*/ 3 h 10"/>
                <a:gd name="T22" fmla="*/ 3 w 8"/>
                <a:gd name="T23" fmla="*/ 2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6" name="Freeform 2040"/>
            <p:cNvSpPr/>
            <p:nvPr/>
          </p:nvSpPr>
          <p:spPr>
            <a:xfrm>
              <a:off x="1757" y="1530"/>
              <a:ext cx="3" cy="4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1 h 10"/>
                <a:gd name="T4" fmla="*/ 8 w 10"/>
                <a:gd name="T5" fmla="*/ 3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1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1 w 10"/>
                <a:gd name="T21" fmla="*/ 3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1"/>
                  </a:lnTo>
                  <a:lnTo>
                    <a:pt x="8" y="3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7" name="Freeform 2041"/>
            <p:cNvSpPr/>
            <p:nvPr/>
          </p:nvSpPr>
          <p:spPr>
            <a:xfrm>
              <a:off x="1765" y="1522"/>
              <a:ext cx="2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5 h 10"/>
                <a:gd name="T8" fmla="*/ 7 w 8"/>
                <a:gd name="T9" fmla="*/ 7 h 10"/>
                <a:gd name="T10" fmla="*/ 6 w 8"/>
                <a:gd name="T11" fmla="*/ 9 h 10"/>
                <a:gd name="T12" fmla="*/ 3 w 8"/>
                <a:gd name="T13" fmla="*/ 10 h 10"/>
                <a:gd name="T14" fmla="*/ 1 w 8"/>
                <a:gd name="T15" fmla="*/ 9 h 10"/>
                <a:gd name="T16" fmla="*/ 0 w 8"/>
                <a:gd name="T17" fmla="*/ 7 h 10"/>
                <a:gd name="T18" fmla="*/ 0 w 8"/>
                <a:gd name="T19" fmla="*/ 6 h 10"/>
                <a:gd name="T20" fmla="*/ 1 w 8"/>
                <a:gd name="T21" fmla="*/ 3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7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8" name="Freeform 2042"/>
            <p:cNvSpPr/>
            <p:nvPr/>
          </p:nvSpPr>
          <p:spPr>
            <a:xfrm>
              <a:off x="1763" y="1518"/>
              <a:ext cx="3" cy="4"/>
            </a:xfrm>
            <a:custGeom>
              <a:avLst/>
              <a:gdLst>
                <a:gd name="T0" fmla="*/ 4 w 8"/>
                <a:gd name="T1" fmla="*/ 0 h 11"/>
                <a:gd name="T2" fmla="*/ 7 w 8"/>
                <a:gd name="T3" fmla="*/ 1 h 11"/>
                <a:gd name="T4" fmla="*/ 8 w 8"/>
                <a:gd name="T5" fmla="*/ 3 h 11"/>
                <a:gd name="T6" fmla="*/ 8 w 8"/>
                <a:gd name="T7" fmla="*/ 6 h 11"/>
                <a:gd name="T8" fmla="*/ 7 w 8"/>
                <a:gd name="T9" fmla="*/ 7 h 11"/>
                <a:gd name="T10" fmla="*/ 5 w 8"/>
                <a:gd name="T11" fmla="*/ 10 h 11"/>
                <a:gd name="T12" fmla="*/ 2 w 8"/>
                <a:gd name="T13" fmla="*/ 11 h 11"/>
                <a:gd name="T14" fmla="*/ 1 w 8"/>
                <a:gd name="T15" fmla="*/ 10 h 11"/>
                <a:gd name="T16" fmla="*/ 0 w 8"/>
                <a:gd name="T17" fmla="*/ 8 h 11"/>
                <a:gd name="T18" fmla="*/ 0 w 8"/>
                <a:gd name="T19" fmla="*/ 6 h 11"/>
                <a:gd name="T20" fmla="*/ 0 w 8"/>
                <a:gd name="T21" fmla="*/ 4 h 11"/>
                <a:gd name="T22" fmla="*/ 2 w 8"/>
                <a:gd name="T23" fmla="*/ 1 h 11"/>
                <a:gd name="T24" fmla="*/ 4 w 8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lnTo>
                    <a:pt x="7" y="1"/>
                  </a:lnTo>
                  <a:lnTo>
                    <a:pt x="8" y="3"/>
                  </a:lnTo>
                  <a:lnTo>
                    <a:pt x="8" y="6"/>
                  </a:lnTo>
                  <a:lnTo>
                    <a:pt x="7" y="7"/>
                  </a:lnTo>
                  <a:lnTo>
                    <a:pt x="5" y="10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9" name="Freeform 2043"/>
            <p:cNvSpPr/>
            <p:nvPr/>
          </p:nvSpPr>
          <p:spPr>
            <a:xfrm>
              <a:off x="1761" y="1517"/>
              <a:ext cx="3" cy="4"/>
            </a:xfrm>
            <a:custGeom>
              <a:avLst/>
              <a:gdLst>
                <a:gd name="T0" fmla="*/ 6 w 9"/>
                <a:gd name="T1" fmla="*/ 0 h 12"/>
                <a:gd name="T2" fmla="*/ 8 w 9"/>
                <a:gd name="T3" fmla="*/ 2 h 12"/>
                <a:gd name="T4" fmla="*/ 9 w 9"/>
                <a:gd name="T5" fmla="*/ 3 h 12"/>
                <a:gd name="T6" fmla="*/ 9 w 9"/>
                <a:gd name="T7" fmla="*/ 6 h 12"/>
                <a:gd name="T8" fmla="*/ 9 w 9"/>
                <a:gd name="T9" fmla="*/ 8 h 12"/>
                <a:gd name="T10" fmla="*/ 6 w 9"/>
                <a:gd name="T11" fmla="*/ 10 h 12"/>
                <a:gd name="T12" fmla="*/ 5 w 9"/>
                <a:gd name="T13" fmla="*/ 12 h 12"/>
                <a:gd name="T14" fmla="*/ 2 w 9"/>
                <a:gd name="T15" fmla="*/ 10 h 12"/>
                <a:gd name="T16" fmla="*/ 0 w 9"/>
                <a:gd name="T17" fmla="*/ 9 h 12"/>
                <a:gd name="T18" fmla="*/ 0 w 9"/>
                <a:gd name="T19" fmla="*/ 6 h 12"/>
                <a:gd name="T20" fmla="*/ 2 w 9"/>
                <a:gd name="T21" fmla="*/ 5 h 12"/>
                <a:gd name="T22" fmla="*/ 3 w 9"/>
                <a:gd name="T23" fmla="*/ 2 h 12"/>
                <a:gd name="T24" fmla="*/ 6 w 9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lnTo>
                    <a:pt x="8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0" name="Freeform 2044"/>
            <p:cNvSpPr/>
            <p:nvPr/>
          </p:nvSpPr>
          <p:spPr>
            <a:xfrm>
              <a:off x="1760" y="1521"/>
              <a:ext cx="3" cy="3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5 h 10"/>
                <a:gd name="T8" fmla="*/ 7 w 9"/>
                <a:gd name="T9" fmla="*/ 8 h 10"/>
                <a:gd name="T10" fmla="*/ 6 w 9"/>
                <a:gd name="T11" fmla="*/ 9 h 10"/>
                <a:gd name="T12" fmla="*/ 4 w 9"/>
                <a:gd name="T13" fmla="*/ 10 h 10"/>
                <a:gd name="T14" fmla="*/ 1 w 9"/>
                <a:gd name="T15" fmla="*/ 9 h 10"/>
                <a:gd name="T16" fmla="*/ 0 w 9"/>
                <a:gd name="T17" fmla="*/ 8 h 10"/>
                <a:gd name="T18" fmla="*/ 0 w 9"/>
                <a:gd name="T19" fmla="*/ 5 h 10"/>
                <a:gd name="T20" fmla="*/ 1 w 9"/>
                <a:gd name="T21" fmla="*/ 3 h 10"/>
                <a:gd name="T22" fmla="*/ 3 w 9"/>
                <a:gd name="T23" fmla="*/ 0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7" y="8"/>
                  </a:lnTo>
                  <a:lnTo>
                    <a:pt x="6" y="9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1" name="Freeform 2045"/>
            <p:cNvSpPr/>
            <p:nvPr/>
          </p:nvSpPr>
          <p:spPr>
            <a:xfrm>
              <a:off x="1760" y="1526"/>
              <a:ext cx="3" cy="3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0 h 10"/>
                <a:gd name="T4" fmla="*/ 9 w 9"/>
                <a:gd name="T5" fmla="*/ 3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10 h 10"/>
                <a:gd name="T12" fmla="*/ 4 w 9"/>
                <a:gd name="T13" fmla="*/ 10 h 10"/>
                <a:gd name="T14" fmla="*/ 1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1 w 9"/>
                <a:gd name="T21" fmla="*/ 3 h 10"/>
                <a:gd name="T22" fmla="*/ 3 w 9"/>
                <a:gd name="T23" fmla="*/ 2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0"/>
                  </a:lnTo>
                  <a:lnTo>
                    <a:pt x="9" y="3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2" name="Freeform 2046"/>
            <p:cNvSpPr/>
            <p:nvPr/>
          </p:nvSpPr>
          <p:spPr>
            <a:xfrm>
              <a:off x="1760" y="1523"/>
              <a:ext cx="3" cy="4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6 w 9"/>
                <a:gd name="T11" fmla="*/ 8 h 10"/>
                <a:gd name="T12" fmla="*/ 4 w 9"/>
                <a:gd name="T13" fmla="*/ 10 h 10"/>
                <a:gd name="T14" fmla="*/ 1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1 w 9"/>
                <a:gd name="T21" fmla="*/ 2 h 10"/>
                <a:gd name="T22" fmla="*/ 3 w 9"/>
                <a:gd name="T23" fmla="*/ 1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3" name="Freeform 2047"/>
            <p:cNvSpPr/>
            <p:nvPr/>
          </p:nvSpPr>
          <p:spPr>
            <a:xfrm>
              <a:off x="1757" y="1522"/>
              <a:ext cx="3" cy="3"/>
            </a:xfrm>
            <a:custGeom>
              <a:avLst/>
              <a:gdLst>
                <a:gd name="T0" fmla="*/ 5 w 9"/>
                <a:gd name="T1" fmla="*/ 0 h 10"/>
                <a:gd name="T2" fmla="*/ 8 w 9"/>
                <a:gd name="T3" fmla="*/ 0 h 10"/>
                <a:gd name="T4" fmla="*/ 9 w 9"/>
                <a:gd name="T5" fmla="*/ 3 h 10"/>
                <a:gd name="T6" fmla="*/ 9 w 9"/>
                <a:gd name="T7" fmla="*/ 5 h 10"/>
                <a:gd name="T8" fmla="*/ 8 w 9"/>
                <a:gd name="T9" fmla="*/ 7 h 10"/>
                <a:gd name="T10" fmla="*/ 6 w 9"/>
                <a:gd name="T11" fmla="*/ 10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2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8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4" name="Freeform 2048"/>
            <p:cNvSpPr/>
            <p:nvPr/>
          </p:nvSpPr>
          <p:spPr>
            <a:xfrm>
              <a:off x="1761" y="1515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5 h 10"/>
                <a:gd name="T8" fmla="*/ 7 w 8"/>
                <a:gd name="T9" fmla="*/ 7 h 10"/>
                <a:gd name="T10" fmla="*/ 6 w 8"/>
                <a:gd name="T11" fmla="*/ 9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7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5" name="Freeform 2049"/>
            <p:cNvSpPr/>
            <p:nvPr/>
          </p:nvSpPr>
          <p:spPr>
            <a:xfrm>
              <a:off x="1762" y="1513"/>
              <a:ext cx="3" cy="3"/>
            </a:xfrm>
            <a:custGeom>
              <a:avLst/>
              <a:gdLst>
                <a:gd name="T0" fmla="*/ 5 w 9"/>
                <a:gd name="T1" fmla="*/ 0 h 10"/>
                <a:gd name="T2" fmla="*/ 7 w 9"/>
                <a:gd name="T3" fmla="*/ 0 h 10"/>
                <a:gd name="T4" fmla="*/ 9 w 9"/>
                <a:gd name="T5" fmla="*/ 3 h 10"/>
                <a:gd name="T6" fmla="*/ 9 w 9"/>
                <a:gd name="T7" fmla="*/ 5 h 10"/>
                <a:gd name="T8" fmla="*/ 7 w 9"/>
                <a:gd name="T9" fmla="*/ 7 h 10"/>
                <a:gd name="T10" fmla="*/ 6 w 9"/>
                <a:gd name="T11" fmla="*/ 10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2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7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7" y="7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6" name="Freeform 2050"/>
            <p:cNvSpPr/>
            <p:nvPr/>
          </p:nvSpPr>
          <p:spPr>
            <a:xfrm>
              <a:off x="1768" y="1512"/>
              <a:ext cx="3" cy="4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7 w 8"/>
                <a:gd name="T9" fmla="*/ 7 h 10"/>
                <a:gd name="T10" fmla="*/ 6 w 8"/>
                <a:gd name="T11" fmla="*/ 8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7 h 10"/>
                <a:gd name="T18" fmla="*/ 0 w 8"/>
                <a:gd name="T19" fmla="*/ 6 h 10"/>
                <a:gd name="T20" fmla="*/ 1 w 8"/>
                <a:gd name="T21" fmla="*/ 3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6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7" name="Freeform 2051"/>
            <p:cNvSpPr/>
            <p:nvPr/>
          </p:nvSpPr>
          <p:spPr>
            <a:xfrm>
              <a:off x="1766" y="1515"/>
              <a:ext cx="2" cy="4"/>
            </a:xfrm>
            <a:custGeom>
              <a:avLst/>
              <a:gdLst>
                <a:gd name="T0" fmla="*/ 5 w 8"/>
                <a:gd name="T1" fmla="*/ 0 h 12"/>
                <a:gd name="T2" fmla="*/ 7 w 8"/>
                <a:gd name="T3" fmla="*/ 2 h 12"/>
                <a:gd name="T4" fmla="*/ 8 w 8"/>
                <a:gd name="T5" fmla="*/ 3 h 12"/>
                <a:gd name="T6" fmla="*/ 8 w 8"/>
                <a:gd name="T7" fmla="*/ 6 h 12"/>
                <a:gd name="T8" fmla="*/ 8 w 8"/>
                <a:gd name="T9" fmla="*/ 7 h 12"/>
                <a:gd name="T10" fmla="*/ 5 w 8"/>
                <a:gd name="T11" fmla="*/ 10 h 12"/>
                <a:gd name="T12" fmla="*/ 4 w 8"/>
                <a:gd name="T13" fmla="*/ 12 h 12"/>
                <a:gd name="T14" fmla="*/ 1 w 8"/>
                <a:gd name="T15" fmla="*/ 10 h 12"/>
                <a:gd name="T16" fmla="*/ 0 w 8"/>
                <a:gd name="T17" fmla="*/ 9 h 12"/>
                <a:gd name="T18" fmla="*/ 0 w 8"/>
                <a:gd name="T19" fmla="*/ 6 h 12"/>
                <a:gd name="T20" fmla="*/ 1 w 8"/>
                <a:gd name="T21" fmla="*/ 5 h 12"/>
                <a:gd name="T22" fmla="*/ 3 w 8"/>
                <a:gd name="T23" fmla="*/ 2 h 12"/>
                <a:gd name="T24" fmla="*/ 5 w 8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2">
                  <a:moveTo>
                    <a:pt x="5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5" y="10"/>
                  </a:lnTo>
                  <a:lnTo>
                    <a:pt x="4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8" name="Freeform 2052"/>
            <p:cNvSpPr/>
            <p:nvPr/>
          </p:nvSpPr>
          <p:spPr>
            <a:xfrm>
              <a:off x="1766" y="1517"/>
              <a:ext cx="3" cy="4"/>
            </a:xfrm>
            <a:custGeom>
              <a:avLst/>
              <a:gdLst>
                <a:gd name="T0" fmla="*/ 4 w 9"/>
                <a:gd name="T1" fmla="*/ 0 h 11"/>
                <a:gd name="T2" fmla="*/ 7 w 9"/>
                <a:gd name="T3" fmla="*/ 1 h 11"/>
                <a:gd name="T4" fmla="*/ 9 w 9"/>
                <a:gd name="T5" fmla="*/ 3 h 11"/>
                <a:gd name="T6" fmla="*/ 9 w 9"/>
                <a:gd name="T7" fmla="*/ 6 h 11"/>
                <a:gd name="T8" fmla="*/ 7 w 9"/>
                <a:gd name="T9" fmla="*/ 7 h 11"/>
                <a:gd name="T10" fmla="*/ 6 w 9"/>
                <a:gd name="T11" fmla="*/ 10 h 11"/>
                <a:gd name="T12" fmla="*/ 3 w 9"/>
                <a:gd name="T13" fmla="*/ 11 h 11"/>
                <a:gd name="T14" fmla="*/ 2 w 9"/>
                <a:gd name="T15" fmla="*/ 10 h 11"/>
                <a:gd name="T16" fmla="*/ 0 w 9"/>
                <a:gd name="T17" fmla="*/ 9 h 11"/>
                <a:gd name="T18" fmla="*/ 0 w 9"/>
                <a:gd name="T19" fmla="*/ 6 h 11"/>
                <a:gd name="T20" fmla="*/ 0 w 9"/>
                <a:gd name="T21" fmla="*/ 4 h 11"/>
                <a:gd name="T22" fmla="*/ 3 w 9"/>
                <a:gd name="T23" fmla="*/ 1 h 11"/>
                <a:gd name="T24" fmla="*/ 4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0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9" y="6"/>
                  </a:lnTo>
                  <a:lnTo>
                    <a:pt x="7" y="7"/>
                  </a:lnTo>
                  <a:lnTo>
                    <a:pt x="6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9" name="Freeform 2053"/>
            <p:cNvSpPr/>
            <p:nvPr/>
          </p:nvSpPr>
          <p:spPr>
            <a:xfrm>
              <a:off x="1770" y="1515"/>
              <a:ext cx="3" cy="3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8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6 h 10"/>
                <a:gd name="T20" fmla="*/ 1 w 8"/>
                <a:gd name="T21" fmla="*/ 3 h 10"/>
                <a:gd name="T22" fmla="*/ 2 w 8"/>
                <a:gd name="T23" fmla="*/ 1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0" name="Freeform 2054"/>
            <p:cNvSpPr/>
            <p:nvPr/>
          </p:nvSpPr>
          <p:spPr>
            <a:xfrm>
              <a:off x="1769" y="1513"/>
              <a:ext cx="3" cy="4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6 w 9"/>
                <a:gd name="T11" fmla="*/ 8 h 10"/>
                <a:gd name="T12" fmla="*/ 4 w 9"/>
                <a:gd name="T13" fmla="*/ 10 h 10"/>
                <a:gd name="T14" fmla="*/ 2 w 9"/>
                <a:gd name="T15" fmla="*/ 8 h 10"/>
                <a:gd name="T16" fmla="*/ 0 w 9"/>
                <a:gd name="T17" fmla="*/ 7 h 10"/>
                <a:gd name="T18" fmla="*/ 0 w 9"/>
                <a:gd name="T19" fmla="*/ 5 h 10"/>
                <a:gd name="T20" fmla="*/ 2 w 9"/>
                <a:gd name="T21" fmla="*/ 3 h 10"/>
                <a:gd name="T22" fmla="*/ 3 w 9"/>
                <a:gd name="T23" fmla="*/ 0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8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1" name="Freeform 2055"/>
            <p:cNvSpPr/>
            <p:nvPr/>
          </p:nvSpPr>
          <p:spPr>
            <a:xfrm>
              <a:off x="1770" y="1512"/>
              <a:ext cx="3" cy="4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7 w 8"/>
                <a:gd name="T9" fmla="*/ 7 h 10"/>
                <a:gd name="T10" fmla="*/ 5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6 h 10"/>
                <a:gd name="T20" fmla="*/ 1 w 8"/>
                <a:gd name="T21" fmla="*/ 3 h 10"/>
                <a:gd name="T22" fmla="*/ 2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2" name="Freeform 2056"/>
            <p:cNvSpPr/>
            <p:nvPr/>
          </p:nvSpPr>
          <p:spPr>
            <a:xfrm>
              <a:off x="1753" y="1531"/>
              <a:ext cx="3" cy="4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8 h 10"/>
                <a:gd name="T12" fmla="*/ 4 w 8"/>
                <a:gd name="T13" fmla="*/ 10 h 10"/>
                <a:gd name="T14" fmla="*/ 1 w 8"/>
                <a:gd name="T15" fmla="*/ 8 h 10"/>
                <a:gd name="T16" fmla="*/ 0 w 8"/>
                <a:gd name="T17" fmla="*/ 7 h 10"/>
                <a:gd name="T18" fmla="*/ 0 w 8"/>
                <a:gd name="T19" fmla="*/ 6 h 10"/>
                <a:gd name="T20" fmla="*/ 1 w 8"/>
                <a:gd name="T21" fmla="*/ 3 h 10"/>
                <a:gd name="T22" fmla="*/ 3 w 8"/>
                <a:gd name="T23" fmla="*/ 0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8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3" name="Freeform 2057"/>
            <p:cNvSpPr/>
            <p:nvPr/>
          </p:nvSpPr>
          <p:spPr>
            <a:xfrm>
              <a:off x="1755" y="1526"/>
              <a:ext cx="2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7 w 8"/>
                <a:gd name="T9" fmla="*/ 7 h 10"/>
                <a:gd name="T10" fmla="*/ 6 w 8"/>
                <a:gd name="T11" fmla="*/ 8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4" name="Freeform 2058"/>
            <p:cNvSpPr/>
            <p:nvPr/>
          </p:nvSpPr>
          <p:spPr>
            <a:xfrm>
              <a:off x="1754" y="1536"/>
              <a:ext cx="3" cy="3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8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7 h 10"/>
                <a:gd name="T18" fmla="*/ 0 w 8"/>
                <a:gd name="T19" fmla="*/ 5 h 10"/>
                <a:gd name="T20" fmla="*/ 1 w 8"/>
                <a:gd name="T21" fmla="*/ 3 h 10"/>
                <a:gd name="T22" fmla="*/ 2 w 8"/>
                <a:gd name="T23" fmla="*/ 0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5" name="Freeform 2059"/>
            <p:cNvSpPr/>
            <p:nvPr/>
          </p:nvSpPr>
          <p:spPr>
            <a:xfrm>
              <a:off x="1749" y="1537"/>
              <a:ext cx="3" cy="3"/>
            </a:xfrm>
            <a:custGeom>
              <a:avLst/>
              <a:gdLst>
                <a:gd name="T0" fmla="*/ 6 w 10"/>
                <a:gd name="T1" fmla="*/ 0 h 11"/>
                <a:gd name="T2" fmla="*/ 8 w 10"/>
                <a:gd name="T3" fmla="*/ 1 h 11"/>
                <a:gd name="T4" fmla="*/ 8 w 10"/>
                <a:gd name="T5" fmla="*/ 2 h 11"/>
                <a:gd name="T6" fmla="*/ 10 w 10"/>
                <a:gd name="T7" fmla="*/ 5 h 11"/>
                <a:gd name="T8" fmla="*/ 8 w 10"/>
                <a:gd name="T9" fmla="*/ 7 h 11"/>
                <a:gd name="T10" fmla="*/ 7 w 10"/>
                <a:gd name="T11" fmla="*/ 9 h 11"/>
                <a:gd name="T12" fmla="*/ 4 w 10"/>
                <a:gd name="T13" fmla="*/ 11 h 11"/>
                <a:gd name="T14" fmla="*/ 3 w 10"/>
                <a:gd name="T15" fmla="*/ 9 h 11"/>
                <a:gd name="T16" fmla="*/ 1 w 10"/>
                <a:gd name="T17" fmla="*/ 8 h 11"/>
                <a:gd name="T18" fmla="*/ 0 w 10"/>
                <a:gd name="T19" fmla="*/ 5 h 11"/>
                <a:gd name="T20" fmla="*/ 1 w 10"/>
                <a:gd name="T21" fmla="*/ 4 h 11"/>
                <a:gd name="T22" fmla="*/ 3 w 10"/>
                <a:gd name="T23" fmla="*/ 1 h 11"/>
                <a:gd name="T24" fmla="*/ 6 w 10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1">
                  <a:moveTo>
                    <a:pt x="6" y="0"/>
                  </a:moveTo>
                  <a:lnTo>
                    <a:pt x="8" y="1"/>
                  </a:lnTo>
                  <a:lnTo>
                    <a:pt x="8" y="2"/>
                  </a:lnTo>
                  <a:lnTo>
                    <a:pt x="10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4" y="11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4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6" name="Freeform 2060"/>
            <p:cNvSpPr/>
            <p:nvPr/>
          </p:nvSpPr>
          <p:spPr>
            <a:xfrm>
              <a:off x="1750" y="1536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7 w 8"/>
                <a:gd name="T9" fmla="*/ 7 h 10"/>
                <a:gd name="T10" fmla="*/ 5 w 8"/>
                <a:gd name="T11" fmla="*/ 8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3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5" y="8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7" name="Freeform 2061"/>
            <p:cNvSpPr/>
            <p:nvPr/>
          </p:nvSpPr>
          <p:spPr>
            <a:xfrm>
              <a:off x="1750" y="1534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8 w 10"/>
                <a:gd name="T9" fmla="*/ 8 h 10"/>
                <a:gd name="T10" fmla="*/ 7 w 10"/>
                <a:gd name="T11" fmla="*/ 10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1 w 10"/>
                <a:gd name="T21" fmla="*/ 3 h 10"/>
                <a:gd name="T22" fmla="*/ 3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8" name="Freeform 2062"/>
            <p:cNvSpPr/>
            <p:nvPr/>
          </p:nvSpPr>
          <p:spPr>
            <a:xfrm>
              <a:off x="1750" y="1541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2 h 10"/>
                <a:gd name="T4" fmla="*/ 8 w 8"/>
                <a:gd name="T5" fmla="*/ 3 h 10"/>
                <a:gd name="T6" fmla="*/ 8 w 8"/>
                <a:gd name="T7" fmla="*/ 5 h 10"/>
                <a:gd name="T8" fmla="*/ 7 w 8"/>
                <a:gd name="T9" fmla="*/ 7 h 10"/>
                <a:gd name="T10" fmla="*/ 5 w 8"/>
                <a:gd name="T11" fmla="*/ 10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3 w 8"/>
                <a:gd name="T23" fmla="*/ 2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5"/>
                  </a:lnTo>
                  <a:lnTo>
                    <a:pt x="7" y="7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9" name="Freeform 2063"/>
            <p:cNvSpPr/>
            <p:nvPr/>
          </p:nvSpPr>
          <p:spPr>
            <a:xfrm>
              <a:off x="1751" y="1538"/>
              <a:ext cx="4" cy="4"/>
            </a:xfrm>
            <a:custGeom>
              <a:avLst/>
              <a:gdLst>
                <a:gd name="T0" fmla="*/ 6 w 10"/>
                <a:gd name="T1" fmla="*/ 0 h 10"/>
                <a:gd name="T2" fmla="*/ 7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9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1 w 10"/>
                <a:gd name="T21" fmla="*/ 3 h 10"/>
                <a:gd name="T22" fmla="*/ 3 w 10"/>
                <a:gd name="T23" fmla="*/ 2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7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9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0" name="Freeform 2064"/>
            <p:cNvSpPr/>
            <p:nvPr/>
          </p:nvSpPr>
          <p:spPr>
            <a:xfrm>
              <a:off x="1751" y="1537"/>
              <a:ext cx="3" cy="4"/>
            </a:xfrm>
            <a:custGeom>
              <a:avLst/>
              <a:gdLst>
                <a:gd name="T0" fmla="*/ 6 w 9"/>
                <a:gd name="T1" fmla="*/ 0 h 12"/>
                <a:gd name="T2" fmla="*/ 7 w 9"/>
                <a:gd name="T3" fmla="*/ 2 h 12"/>
                <a:gd name="T4" fmla="*/ 9 w 9"/>
                <a:gd name="T5" fmla="*/ 3 h 12"/>
                <a:gd name="T6" fmla="*/ 9 w 9"/>
                <a:gd name="T7" fmla="*/ 6 h 12"/>
                <a:gd name="T8" fmla="*/ 9 w 9"/>
                <a:gd name="T9" fmla="*/ 7 h 12"/>
                <a:gd name="T10" fmla="*/ 7 w 9"/>
                <a:gd name="T11" fmla="*/ 10 h 12"/>
                <a:gd name="T12" fmla="*/ 4 w 9"/>
                <a:gd name="T13" fmla="*/ 12 h 12"/>
                <a:gd name="T14" fmla="*/ 1 w 9"/>
                <a:gd name="T15" fmla="*/ 10 h 12"/>
                <a:gd name="T16" fmla="*/ 0 w 9"/>
                <a:gd name="T17" fmla="*/ 9 h 12"/>
                <a:gd name="T18" fmla="*/ 0 w 9"/>
                <a:gd name="T19" fmla="*/ 7 h 12"/>
                <a:gd name="T20" fmla="*/ 1 w 9"/>
                <a:gd name="T21" fmla="*/ 5 h 12"/>
                <a:gd name="T22" fmla="*/ 3 w 9"/>
                <a:gd name="T23" fmla="*/ 2 h 12"/>
                <a:gd name="T24" fmla="*/ 6 w 9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lnTo>
                    <a:pt x="7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4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1" name="Freeform 2065"/>
            <p:cNvSpPr/>
            <p:nvPr/>
          </p:nvSpPr>
          <p:spPr>
            <a:xfrm>
              <a:off x="1750" y="1530"/>
              <a:ext cx="3" cy="4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7 w 9"/>
                <a:gd name="T9" fmla="*/ 6 h 10"/>
                <a:gd name="T10" fmla="*/ 6 w 9"/>
                <a:gd name="T11" fmla="*/ 9 h 10"/>
                <a:gd name="T12" fmla="*/ 3 w 9"/>
                <a:gd name="T13" fmla="*/ 10 h 10"/>
                <a:gd name="T14" fmla="*/ 2 w 9"/>
                <a:gd name="T15" fmla="*/ 9 h 10"/>
                <a:gd name="T16" fmla="*/ 0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7" y="6"/>
                  </a:lnTo>
                  <a:lnTo>
                    <a:pt x="6" y="9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2" name="Freeform 2066"/>
            <p:cNvSpPr/>
            <p:nvPr/>
          </p:nvSpPr>
          <p:spPr>
            <a:xfrm>
              <a:off x="1746" y="1533"/>
              <a:ext cx="3" cy="4"/>
            </a:xfrm>
            <a:custGeom>
              <a:avLst/>
              <a:gdLst>
                <a:gd name="T0" fmla="*/ 5 w 9"/>
                <a:gd name="T1" fmla="*/ 0 h 10"/>
                <a:gd name="T2" fmla="*/ 7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10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1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3" name="Freeform 2067"/>
            <p:cNvSpPr/>
            <p:nvPr/>
          </p:nvSpPr>
          <p:spPr>
            <a:xfrm>
              <a:off x="1747" y="1535"/>
              <a:ext cx="3" cy="3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4 w 9"/>
                <a:gd name="T13" fmla="*/ 10 h 10"/>
                <a:gd name="T14" fmla="*/ 2 w 9"/>
                <a:gd name="T15" fmla="*/ 10 h 10"/>
                <a:gd name="T16" fmla="*/ 0 w 9"/>
                <a:gd name="T17" fmla="*/ 8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1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4" name="Freeform 2068"/>
            <p:cNvSpPr/>
            <p:nvPr/>
          </p:nvSpPr>
          <p:spPr>
            <a:xfrm>
              <a:off x="1745" y="1541"/>
              <a:ext cx="3" cy="4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8 h 10"/>
                <a:gd name="T12" fmla="*/ 4 w 9"/>
                <a:gd name="T13" fmla="*/ 10 h 10"/>
                <a:gd name="T14" fmla="*/ 1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1 w 9"/>
                <a:gd name="T21" fmla="*/ 3 h 10"/>
                <a:gd name="T22" fmla="*/ 3 w 9"/>
                <a:gd name="T23" fmla="*/ 1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5" name="Freeform 2069"/>
            <p:cNvSpPr/>
            <p:nvPr/>
          </p:nvSpPr>
          <p:spPr>
            <a:xfrm>
              <a:off x="1746" y="1552"/>
              <a:ext cx="2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4 h 10"/>
                <a:gd name="T8" fmla="*/ 7 w 8"/>
                <a:gd name="T9" fmla="*/ 7 h 10"/>
                <a:gd name="T10" fmla="*/ 6 w 8"/>
                <a:gd name="T11" fmla="*/ 9 h 10"/>
                <a:gd name="T12" fmla="*/ 3 w 8"/>
                <a:gd name="T13" fmla="*/ 10 h 10"/>
                <a:gd name="T14" fmla="*/ 1 w 8"/>
                <a:gd name="T15" fmla="*/ 9 h 10"/>
                <a:gd name="T16" fmla="*/ 0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6" name="Freeform 2070"/>
            <p:cNvSpPr/>
            <p:nvPr/>
          </p:nvSpPr>
          <p:spPr>
            <a:xfrm>
              <a:off x="1747" y="1550"/>
              <a:ext cx="2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2 h 10"/>
                <a:gd name="T4" fmla="*/ 8 w 8"/>
                <a:gd name="T5" fmla="*/ 3 h 10"/>
                <a:gd name="T6" fmla="*/ 8 w 8"/>
                <a:gd name="T7" fmla="*/ 5 h 10"/>
                <a:gd name="T8" fmla="*/ 7 w 8"/>
                <a:gd name="T9" fmla="*/ 8 h 10"/>
                <a:gd name="T10" fmla="*/ 5 w 8"/>
                <a:gd name="T11" fmla="*/ 10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5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7" name="Freeform 2071"/>
            <p:cNvSpPr/>
            <p:nvPr/>
          </p:nvSpPr>
          <p:spPr>
            <a:xfrm>
              <a:off x="1748" y="1549"/>
              <a:ext cx="3" cy="3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6 w 9"/>
                <a:gd name="T11" fmla="*/ 10 h 10"/>
                <a:gd name="T12" fmla="*/ 4 w 9"/>
                <a:gd name="T13" fmla="*/ 10 h 10"/>
                <a:gd name="T14" fmla="*/ 1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1 w 9"/>
                <a:gd name="T21" fmla="*/ 2 h 10"/>
                <a:gd name="T22" fmla="*/ 3 w 9"/>
                <a:gd name="T23" fmla="*/ 1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8" name="Freeform 2072"/>
            <p:cNvSpPr/>
            <p:nvPr/>
          </p:nvSpPr>
          <p:spPr>
            <a:xfrm>
              <a:off x="1750" y="1545"/>
              <a:ext cx="3" cy="3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9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1 w 8"/>
                <a:gd name="T21" fmla="*/ 3 h 10"/>
                <a:gd name="T22" fmla="*/ 3 w 8"/>
                <a:gd name="T23" fmla="*/ 2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9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9" name="Freeform 2073"/>
            <p:cNvSpPr/>
            <p:nvPr/>
          </p:nvSpPr>
          <p:spPr>
            <a:xfrm>
              <a:off x="1747" y="1545"/>
              <a:ext cx="3" cy="3"/>
            </a:xfrm>
            <a:custGeom>
              <a:avLst/>
              <a:gdLst>
                <a:gd name="T0" fmla="*/ 6 w 10"/>
                <a:gd name="T1" fmla="*/ 0 h 10"/>
                <a:gd name="T2" fmla="*/ 9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9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3 w 10"/>
                <a:gd name="T15" fmla="*/ 10 h 10"/>
                <a:gd name="T16" fmla="*/ 2 w 10"/>
                <a:gd name="T17" fmla="*/ 9 h 10"/>
                <a:gd name="T18" fmla="*/ 0 w 10"/>
                <a:gd name="T19" fmla="*/ 6 h 10"/>
                <a:gd name="T20" fmla="*/ 2 w 10"/>
                <a:gd name="T21" fmla="*/ 3 h 10"/>
                <a:gd name="T22" fmla="*/ 3 w 10"/>
                <a:gd name="T23" fmla="*/ 2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9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9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0" name="Freeform 2074"/>
            <p:cNvSpPr/>
            <p:nvPr/>
          </p:nvSpPr>
          <p:spPr>
            <a:xfrm>
              <a:off x="1745" y="1546"/>
              <a:ext cx="3" cy="3"/>
            </a:xfrm>
            <a:custGeom>
              <a:avLst/>
              <a:gdLst>
                <a:gd name="T0" fmla="*/ 6 w 10"/>
                <a:gd name="T1" fmla="*/ 0 h 10"/>
                <a:gd name="T2" fmla="*/ 7 w 10"/>
                <a:gd name="T3" fmla="*/ 0 h 10"/>
                <a:gd name="T4" fmla="*/ 9 w 10"/>
                <a:gd name="T5" fmla="*/ 2 h 10"/>
                <a:gd name="T6" fmla="*/ 10 w 10"/>
                <a:gd name="T7" fmla="*/ 4 h 10"/>
                <a:gd name="T8" fmla="*/ 9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1 w 10"/>
                <a:gd name="T21" fmla="*/ 2 h 10"/>
                <a:gd name="T22" fmla="*/ 3 w 10"/>
                <a:gd name="T23" fmla="*/ 1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10" y="4"/>
                  </a:lnTo>
                  <a:lnTo>
                    <a:pt x="9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1" name="Freeform 2075"/>
            <p:cNvSpPr/>
            <p:nvPr/>
          </p:nvSpPr>
          <p:spPr>
            <a:xfrm>
              <a:off x="1748" y="1541"/>
              <a:ext cx="2" cy="4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0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5 h 10"/>
                <a:gd name="T20" fmla="*/ 1 w 8"/>
                <a:gd name="T21" fmla="*/ 3 h 10"/>
                <a:gd name="T22" fmla="*/ 2 w 8"/>
                <a:gd name="T23" fmla="*/ 1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0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2" name="Freeform 2076"/>
            <p:cNvSpPr/>
            <p:nvPr/>
          </p:nvSpPr>
          <p:spPr>
            <a:xfrm>
              <a:off x="1748" y="1537"/>
              <a:ext cx="3" cy="3"/>
            </a:xfrm>
            <a:custGeom>
              <a:avLst/>
              <a:gdLst>
                <a:gd name="T0" fmla="*/ 4 w 9"/>
                <a:gd name="T1" fmla="*/ 0 h 11"/>
                <a:gd name="T2" fmla="*/ 7 w 9"/>
                <a:gd name="T3" fmla="*/ 1 h 11"/>
                <a:gd name="T4" fmla="*/ 9 w 9"/>
                <a:gd name="T5" fmla="*/ 2 h 11"/>
                <a:gd name="T6" fmla="*/ 9 w 9"/>
                <a:gd name="T7" fmla="*/ 5 h 11"/>
                <a:gd name="T8" fmla="*/ 7 w 9"/>
                <a:gd name="T9" fmla="*/ 7 h 11"/>
                <a:gd name="T10" fmla="*/ 6 w 9"/>
                <a:gd name="T11" fmla="*/ 9 h 11"/>
                <a:gd name="T12" fmla="*/ 3 w 9"/>
                <a:gd name="T13" fmla="*/ 11 h 11"/>
                <a:gd name="T14" fmla="*/ 1 w 9"/>
                <a:gd name="T15" fmla="*/ 9 h 11"/>
                <a:gd name="T16" fmla="*/ 0 w 9"/>
                <a:gd name="T17" fmla="*/ 8 h 11"/>
                <a:gd name="T18" fmla="*/ 0 w 9"/>
                <a:gd name="T19" fmla="*/ 5 h 11"/>
                <a:gd name="T20" fmla="*/ 0 w 9"/>
                <a:gd name="T21" fmla="*/ 4 h 11"/>
                <a:gd name="T22" fmla="*/ 3 w 9"/>
                <a:gd name="T23" fmla="*/ 1 h 11"/>
                <a:gd name="T24" fmla="*/ 4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0"/>
                  </a:moveTo>
                  <a:lnTo>
                    <a:pt x="7" y="1"/>
                  </a:lnTo>
                  <a:lnTo>
                    <a:pt x="9" y="2"/>
                  </a:lnTo>
                  <a:lnTo>
                    <a:pt x="9" y="5"/>
                  </a:lnTo>
                  <a:lnTo>
                    <a:pt x="7" y="7"/>
                  </a:lnTo>
                  <a:lnTo>
                    <a:pt x="6" y="9"/>
                  </a:lnTo>
                  <a:lnTo>
                    <a:pt x="3" y="11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4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3" name="Freeform 2077"/>
            <p:cNvSpPr/>
            <p:nvPr/>
          </p:nvSpPr>
          <p:spPr>
            <a:xfrm>
              <a:off x="1757" y="1540"/>
              <a:ext cx="3" cy="3"/>
            </a:xfrm>
            <a:custGeom>
              <a:avLst/>
              <a:gdLst>
                <a:gd name="T0" fmla="*/ 5 w 9"/>
                <a:gd name="T1" fmla="*/ 0 h 10"/>
                <a:gd name="T2" fmla="*/ 8 w 9"/>
                <a:gd name="T3" fmla="*/ 0 h 10"/>
                <a:gd name="T4" fmla="*/ 9 w 9"/>
                <a:gd name="T5" fmla="*/ 2 h 10"/>
                <a:gd name="T6" fmla="*/ 9 w 9"/>
                <a:gd name="T7" fmla="*/ 5 h 10"/>
                <a:gd name="T8" fmla="*/ 8 w 9"/>
                <a:gd name="T9" fmla="*/ 8 h 10"/>
                <a:gd name="T10" fmla="*/ 6 w 9"/>
                <a:gd name="T11" fmla="*/ 9 h 10"/>
                <a:gd name="T12" fmla="*/ 5 w 9"/>
                <a:gd name="T13" fmla="*/ 10 h 10"/>
                <a:gd name="T14" fmla="*/ 2 w 9"/>
                <a:gd name="T15" fmla="*/ 10 h 10"/>
                <a:gd name="T16" fmla="*/ 0 w 9"/>
                <a:gd name="T17" fmla="*/ 8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0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8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8" y="8"/>
                  </a:lnTo>
                  <a:lnTo>
                    <a:pt x="6" y="9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4" name="Freeform 2078"/>
            <p:cNvSpPr/>
            <p:nvPr/>
          </p:nvSpPr>
          <p:spPr>
            <a:xfrm>
              <a:off x="1755" y="1540"/>
              <a:ext cx="2" cy="3"/>
            </a:xfrm>
            <a:custGeom>
              <a:avLst/>
              <a:gdLst>
                <a:gd name="T0" fmla="*/ 6 w 8"/>
                <a:gd name="T1" fmla="*/ 0 h 10"/>
                <a:gd name="T2" fmla="*/ 7 w 8"/>
                <a:gd name="T3" fmla="*/ 2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6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1 w 8"/>
                <a:gd name="T21" fmla="*/ 5 h 10"/>
                <a:gd name="T22" fmla="*/ 3 w 8"/>
                <a:gd name="T23" fmla="*/ 2 h 10"/>
                <a:gd name="T24" fmla="*/ 6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5" name="Freeform 2079"/>
            <p:cNvSpPr/>
            <p:nvPr/>
          </p:nvSpPr>
          <p:spPr>
            <a:xfrm>
              <a:off x="1761" y="1532"/>
              <a:ext cx="3" cy="4"/>
            </a:xfrm>
            <a:custGeom>
              <a:avLst/>
              <a:gdLst>
                <a:gd name="T0" fmla="*/ 6 w 9"/>
                <a:gd name="T1" fmla="*/ 0 h 10"/>
                <a:gd name="T2" fmla="*/ 8 w 9"/>
                <a:gd name="T3" fmla="*/ 1 h 10"/>
                <a:gd name="T4" fmla="*/ 9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6 w 9"/>
                <a:gd name="T11" fmla="*/ 10 h 10"/>
                <a:gd name="T12" fmla="*/ 5 w 9"/>
                <a:gd name="T13" fmla="*/ 10 h 10"/>
                <a:gd name="T14" fmla="*/ 2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2 w 9"/>
                <a:gd name="T21" fmla="*/ 3 h 10"/>
                <a:gd name="T22" fmla="*/ 3 w 9"/>
                <a:gd name="T23" fmla="*/ 1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8" y="1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6" name="Freeform 2080"/>
            <p:cNvSpPr/>
            <p:nvPr/>
          </p:nvSpPr>
          <p:spPr>
            <a:xfrm>
              <a:off x="1757" y="1534"/>
              <a:ext cx="3" cy="3"/>
            </a:xfrm>
            <a:custGeom>
              <a:avLst/>
              <a:gdLst>
                <a:gd name="T0" fmla="*/ 5 w 9"/>
                <a:gd name="T1" fmla="*/ 0 h 10"/>
                <a:gd name="T2" fmla="*/ 8 w 9"/>
                <a:gd name="T3" fmla="*/ 0 h 10"/>
                <a:gd name="T4" fmla="*/ 9 w 9"/>
                <a:gd name="T5" fmla="*/ 2 h 10"/>
                <a:gd name="T6" fmla="*/ 9 w 9"/>
                <a:gd name="T7" fmla="*/ 5 h 10"/>
                <a:gd name="T8" fmla="*/ 8 w 9"/>
                <a:gd name="T9" fmla="*/ 8 h 10"/>
                <a:gd name="T10" fmla="*/ 6 w 9"/>
                <a:gd name="T11" fmla="*/ 9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8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8" y="8"/>
                  </a:lnTo>
                  <a:lnTo>
                    <a:pt x="6" y="9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7" name="Freeform 2081"/>
            <p:cNvSpPr/>
            <p:nvPr/>
          </p:nvSpPr>
          <p:spPr>
            <a:xfrm>
              <a:off x="1757" y="1537"/>
              <a:ext cx="3" cy="3"/>
            </a:xfrm>
            <a:custGeom>
              <a:avLst/>
              <a:gdLst>
                <a:gd name="T0" fmla="*/ 5 w 10"/>
                <a:gd name="T1" fmla="*/ 0 h 9"/>
                <a:gd name="T2" fmla="*/ 7 w 10"/>
                <a:gd name="T3" fmla="*/ 1 h 9"/>
                <a:gd name="T4" fmla="*/ 8 w 10"/>
                <a:gd name="T5" fmla="*/ 2 h 9"/>
                <a:gd name="T6" fmla="*/ 10 w 10"/>
                <a:gd name="T7" fmla="*/ 4 h 9"/>
                <a:gd name="T8" fmla="*/ 8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2 w 10"/>
                <a:gd name="T15" fmla="*/ 9 h 9"/>
                <a:gd name="T16" fmla="*/ 1 w 10"/>
                <a:gd name="T17" fmla="*/ 8 h 9"/>
                <a:gd name="T18" fmla="*/ 0 w 10"/>
                <a:gd name="T19" fmla="*/ 5 h 9"/>
                <a:gd name="T20" fmla="*/ 1 w 10"/>
                <a:gd name="T21" fmla="*/ 2 h 9"/>
                <a:gd name="T22" fmla="*/ 2 w 10"/>
                <a:gd name="T23" fmla="*/ 1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8" name="Freeform 2082"/>
            <p:cNvSpPr/>
            <p:nvPr/>
          </p:nvSpPr>
          <p:spPr>
            <a:xfrm>
              <a:off x="1759" y="1536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2 h 10"/>
                <a:gd name="T4" fmla="*/ 8 w 8"/>
                <a:gd name="T5" fmla="*/ 3 h 10"/>
                <a:gd name="T6" fmla="*/ 8 w 8"/>
                <a:gd name="T7" fmla="*/ 4 h 10"/>
                <a:gd name="T8" fmla="*/ 7 w 8"/>
                <a:gd name="T9" fmla="*/ 7 h 10"/>
                <a:gd name="T10" fmla="*/ 5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3 w 8"/>
                <a:gd name="T23" fmla="*/ 2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7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9" name="Freeform 2083"/>
            <p:cNvSpPr/>
            <p:nvPr/>
          </p:nvSpPr>
          <p:spPr>
            <a:xfrm>
              <a:off x="1761" y="1527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1 h 10"/>
                <a:gd name="T4" fmla="*/ 8 w 8"/>
                <a:gd name="T5" fmla="*/ 2 h 10"/>
                <a:gd name="T6" fmla="*/ 8 w 8"/>
                <a:gd name="T7" fmla="*/ 4 h 10"/>
                <a:gd name="T8" fmla="*/ 7 w 8"/>
                <a:gd name="T9" fmla="*/ 7 h 10"/>
                <a:gd name="T10" fmla="*/ 6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5 h 10"/>
                <a:gd name="T20" fmla="*/ 1 w 8"/>
                <a:gd name="T21" fmla="*/ 2 h 10"/>
                <a:gd name="T22" fmla="*/ 3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0" name="Freeform 2084"/>
            <p:cNvSpPr/>
            <p:nvPr/>
          </p:nvSpPr>
          <p:spPr>
            <a:xfrm>
              <a:off x="1759" y="1529"/>
              <a:ext cx="3" cy="4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9 h 10"/>
                <a:gd name="T12" fmla="*/ 4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2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9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1" name="Freeform 2085"/>
            <p:cNvSpPr/>
            <p:nvPr/>
          </p:nvSpPr>
          <p:spPr>
            <a:xfrm>
              <a:off x="1765" y="1528"/>
              <a:ext cx="3" cy="3"/>
            </a:xfrm>
            <a:custGeom>
              <a:avLst/>
              <a:gdLst>
                <a:gd name="T0" fmla="*/ 6 w 10"/>
                <a:gd name="T1" fmla="*/ 0 h 10"/>
                <a:gd name="T2" fmla="*/ 7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8 h 10"/>
                <a:gd name="T18" fmla="*/ 0 w 10"/>
                <a:gd name="T19" fmla="*/ 6 h 10"/>
                <a:gd name="T20" fmla="*/ 1 w 10"/>
                <a:gd name="T21" fmla="*/ 3 h 10"/>
                <a:gd name="T22" fmla="*/ 3 w 10"/>
                <a:gd name="T23" fmla="*/ 1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7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2" name="Freeform 2086"/>
            <p:cNvSpPr/>
            <p:nvPr/>
          </p:nvSpPr>
          <p:spPr>
            <a:xfrm>
              <a:off x="1764" y="1527"/>
              <a:ext cx="3" cy="3"/>
            </a:xfrm>
            <a:custGeom>
              <a:avLst/>
              <a:gdLst>
                <a:gd name="T0" fmla="*/ 6 w 9"/>
                <a:gd name="T1" fmla="*/ 0 h 10"/>
                <a:gd name="T2" fmla="*/ 8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6 w 9"/>
                <a:gd name="T11" fmla="*/ 10 h 10"/>
                <a:gd name="T12" fmla="*/ 5 w 9"/>
                <a:gd name="T13" fmla="*/ 10 h 10"/>
                <a:gd name="T14" fmla="*/ 2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2 w 9"/>
                <a:gd name="T21" fmla="*/ 2 h 10"/>
                <a:gd name="T22" fmla="*/ 3 w 9"/>
                <a:gd name="T23" fmla="*/ 1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8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3" name="Freeform 2087"/>
            <p:cNvSpPr/>
            <p:nvPr/>
          </p:nvSpPr>
          <p:spPr>
            <a:xfrm>
              <a:off x="1765" y="1524"/>
              <a:ext cx="2" cy="3"/>
            </a:xfrm>
            <a:custGeom>
              <a:avLst/>
              <a:gdLst>
                <a:gd name="T0" fmla="*/ 6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6 w 8"/>
                <a:gd name="T11" fmla="*/ 9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7 h 10"/>
                <a:gd name="T18" fmla="*/ 0 w 8"/>
                <a:gd name="T19" fmla="*/ 6 h 10"/>
                <a:gd name="T20" fmla="*/ 1 w 8"/>
                <a:gd name="T21" fmla="*/ 3 h 10"/>
                <a:gd name="T22" fmla="*/ 3 w 8"/>
                <a:gd name="T23" fmla="*/ 0 h 10"/>
                <a:gd name="T24" fmla="*/ 6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6" y="9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4" name="Freeform 2088"/>
            <p:cNvSpPr/>
            <p:nvPr/>
          </p:nvSpPr>
          <p:spPr>
            <a:xfrm>
              <a:off x="1770" y="1521"/>
              <a:ext cx="4" cy="4"/>
            </a:xfrm>
            <a:custGeom>
              <a:avLst/>
              <a:gdLst>
                <a:gd name="T0" fmla="*/ 6 w 10"/>
                <a:gd name="T1" fmla="*/ 0 h 10"/>
                <a:gd name="T2" fmla="*/ 7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9 w 10"/>
                <a:gd name="T9" fmla="*/ 7 h 10"/>
                <a:gd name="T10" fmla="*/ 7 w 10"/>
                <a:gd name="T11" fmla="*/ 8 h 10"/>
                <a:gd name="T12" fmla="*/ 4 w 10"/>
                <a:gd name="T13" fmla="*/ 10 h 10"/>
                <a:gd name="T14" fmla="*/ 3 w 10"/>
                <a:gd name="T15" fmla="*/ 8 h 10"/>
                <a:gd name="T16" fmla="*/ 1 w 10"/>
                <a:gd name="T17" fmla="*/ 7 h 10"/>
                <a:gd name="T18" fmla="*/ 0 w 10"/>
                <a:gd name="T19" fmla="*/ 6 h 10"/>
                <a:gd name="T20" fmla="*/ 1 w 10"/>
                <a:gd name="T21" fmla="*/ 3 h 10"/>
                <a:gd name="T22" fmla="*/ 3 w 10"/>
                <a:gd name="T23" fmla="*/ 0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5" name="Freeform 2089"/>
            <p:cNvSpPr/>
            <p:nvPr/>
          </p:nvSpPr>
          <p:spPr>
            <a:xfrm>
              <a:off x="1769" y="1518"/>
              <a:ext cx="3" cy="4"/>
            </a:xfrm>
            <a:custGeom>
              <a:avLst/>
              <a:gdLst>
                <a:gd name="T0" fmla="*/ 4 w 9"/>
                <a:gd name="T1" fmla="*/ 0 h 12"/>
                <a:gd name="T2" fmla="*/ 7 w 9"/>
                <a:gd name="T3" fmla="*/ 2 h 12"/>
                <a:gd name="T4" fmla="*/ 9 w 9"/>
                <a:gd name="T5" fmla="*/ 3 h 12"/>
                <a:gd name="T6" fmla="*/ 9 w 9"/>
                <a:gd name="T7" fmla="*/ 6 h 12"/>
                <a:gd name="T8" fmla="*/ 7 w 9"/>
                <a:gd name="T9" fmla="*/ 7 h 12"/>
                <a:gd name="T10" fmla="*/ 6 w 9"/>
                <a:gd name="T11" fmla="*/ 10 h 12"/>
                <a:gd name="T12" fmla="*/ 3 w 9"/>
                <a:gd name="T13" fmla="*/ 12 h 12"/>
                <a:gd name="T14" fmla="*/ 2 w 9"/>
                <a:gd name="T15" fmla="*/ 10 h 12"/>
                <a:gd name="T16" fmla="*/ 0 w 9"/>
                <a:gd name="T17" fmla="*/ 9 h 12"/>
                <a:gd name="T18" fmla="*/ 0 w 9"/>
                <a:gd name="T19" fmla="*/ 6 h 12"/>
                <a:gd name="T20" fmla="*/ 0 w 9"/>
                <a:gd name="T21" fmla="*/ 5 h 12"/>
                <a:gd name="T22" fmla="*/ 3 w 9"/>
                <a:gd name="T23" fmla="*/ 2 h 12"/>
                <a:gd name="T24" fmla="*/ 4 w 9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2">
                  <a:moveTo>
                    <a:pt x="4" y="0"/>
                  </a:moveTo>
                  <a:lnTo>
                    <a:pt x="7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7" y="7"/>
                  </a:lnTo>
                  <a:lnTo>
                    <a:pt x="6" y="10"/>
                  </a:lnTo>
                  <a:lnTo>
                    <a:pt x="3" y="12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6" name="Freeform 2090"/>
            <p:cNvSpPr/>
            <p:nvPr/>
          </p:nvSpPr>
          <p:spPr>
            <a:xfrm>
              <a:off x="1767" y="1523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2 h 10"/>
                <a:gd name="T4" fmla="*/ 8 w 10"/>
                <a:gd name="T5" fmla="*/ 3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2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1 w 10"/>
                <a:gd name="T21" fmla="*/ 4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7" name="Freeform 2091"/>
            <p:cNvSpPr/>
            <p:nvPr/>
          </p:nvSpPr>
          <p:spPr>
            <a:xfrm>
              <a:off x="1772" y="1516"/>
              <a:ext cx="3" cy="3"/>
            </a:xfrm>
            <a:custGeom>
              <a:avLst/>
              <a:gdLst>
                <a:gd name="T0" fmla="*/ 6 w 9"/>
                <a:gd name="T1" fmla="*/ 0 h 11"/>
                <a:gd name="T2" fmla="*/ 7 w 9"/>
                <a:gd name="T3" fmla="*/ 1 h 11"/>
                <a:gd name="T4" fmla="*/ 9 w 9"/>
                <a:gd name="T5" fmla="*/ 3 h 11"/>
                <a:gd name="T6" fmla="*/ 9 w 9"/>
                <a:gd name="T7" fmla="*/ 5 h 11"/>
                <a:gd name="T8" fmla="*/ 9 w 9"/>
                <a:gd name="T9" fmla="*/ 7 h 11"/>
                <a:gd name="T10" fmla="*/ 6 w 9"/>
                <a:gd name="T11" fmla="*/ 10 h 11"/>
                <a:gd name="T12" fmla="*/ 5 w 9"/>
                <a:gd name="T13" fmla="*/ 11 h 11"/>
                <a:gd name="T14" fmla="*/ 2 w 9"/>
                <a:gd name="T15" fmla="*/ 10 h 11"/>
                <a:gd name="T16" fmla="*/ 0 w 9"/>
                <a:gd name="T17" fmla="*/ 8 h 11"/>
                <a:gd name="T18" fmla="*/ 0 w 9"/>
                <a:gd name="T19" fmla="*/ 5 h 11"/>
                <a:gd name="T20" fmla="*/ 2 w 9"/>
                <a:gd name="T21" fmla="*/ 4 h 11"/>
                <a:gd name="T22" fmla="*/ 3 w 9"/>
                <a:gd name="T23" fmla="*/ 1 h 11"/>
                <a:gd name="T24" fmla="*/ 6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6" y="0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6" y="10"/>
                  </a:lnTo>
                  <a:lnTo>
                    <a:pt x="5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4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8" name="Freeform 2092"/>
            <p:cNvSpPr/>
            <p:nvPr/>
          </p:nvSpPr>
          <p:spPr>
            <a:xfrm>
              <a:off x="1774" y="1509"/>
              <a:ext cx="3" cy="4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2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6 w 9"/>
                <a:gd name="T11" fmla="*/ 10 h 10"/>
                <a:gd name="T12" fmla="*/ 5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2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9" name="Freeform 2093"/>
            <p:cNvSpPr/>
            <p:nvPr/>
          </p:nvSpPr>
          <p:spPr>
            <a:xfrm>
              <a:off x="1775" y="1505"/>
              <a:ext cx="2" cy="4"/>
            </a:xfrm>
            <a:custGeom>
              <a:avLst/>
              <a:gdLst>
                <a:gd name="T0" fmla="*/ 4 w 8"/>
                <a:gd name="T1" fmla="*/ 0 h 12"/>
                <a:gd name="T2" fmla="*/ 7 w 8"/>
                <a:gd name="T3" fmla="*/ 2 h 12"/>
                <a:gd name="T4" fmla="*/ 8 w 8"/>
                <a:gd name="T5" fmla="*/ 3 h 12"/>
                <a:gd name="T6" fmla="*/ 8 w 8"/>
                <a:gd name="T7" fmla="*/ 6 h 12"/>
                <a:gd name="T8" fmla="*/ 7 w 8"/>
                <a:gd name="T9" fmla="*/ 8 h 12"/>
                <a:gd name="T10" fmla="*/ 5 w 8"/>
                <a:gd name="T11" fmla="*/ 10 h 12"/>
                <a:gd name="T12" fmla="*/ 3 w 8"/>
                <a:gd name="T13" fmla="*/ 12 h 12"/>
                <a:gd name="T14" fmla="*/ 1 w 8"/>
                <a:gd name="T15" fmla="*/ 10 h 12"/>
                <a:gd name="T16" fmla="*/ 0 w 8"/>
                <a:gd name="T17" fmla="*/ 9 h 12"/>
                <a:gd name="T18" fmla="*/ 0 w 8"/>
                <a:gd name="T19" fmla="*/ 6 h 12"/>
                <a:gd name="T20" fmla="*/ 0 w 8"/>
                <a:gd name="T21" fmla="*/ 5 h 12"/>
                <a:gd name="T22" fmla="*/ 3 w 8"/>
                <a:gd name="T23" fmla="*/ 2 h 12"/>
                <a:gd name="T24" fmla="*/ 4 w 8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2">
                  <a:moveTo>
                    <a:pt x="4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0" name="Freeform 2094"/>
            <p:cNvSpPr/>
            <p:nvPr/>
          </p:nvSpPr>
          <p:spPr>
            <a:xfrm>
              <a:off x="1775" y="1502"/>
              <a:ext cx="3" cy="4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8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8 h 10"/>
                <a:gd name="T18" fmla="*/ 0 w 10"/>
                <a:gd name="T19" fmla="*/ 6 h 10"/>
                <a:gd name="T20" fmla="*/ 1 w 10"/>
                <a:gd name="T21" fmla="*/ 3 h 10"/>
                <a:gd name="T22" fmla="*/ 3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1" name="Freeform 2095"/>
            <p:cNvSpPr/>
            <p:nvPr/>
          </p:nvSpPr>
          <p:spPr>
            <a:xfrm>
              <a:off x="1772" y="1505"/>
              <a:ext cx="3" cy="3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6 w 9"/>
                <a:gd name="T11" fmla="*/ 9 h 10"/>
                <a:gd name="T12" fmla="*/ 5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2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6" y="9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2" name="Freeform 2096"/>
            <p:cNvSpPr/>
            <p:nvPr/>
          </p:nvSpPr>
          <p:spPr>
            <a:xfrm>
              <a:off x="1754" y="1542"/>
              <a:ext cx="3" cy="4"/>
            </a:xfrm>
            <a:custGeom>
              <a:avLst/>
              <a:gdLst>
                <a:gd name="T0" fmla="*/ 4 w 9"/>
                <a:gd name="T1" fmla="*/ 0 h 11"/>
                <a:gd name="T2" fmla="*/ 7 w 9"/>
                <a:gd name="T3" fmla="*/ 1 h 11"/>
                <a:gd name="T4" fmla="*/ 9 w 9"/>
                <a:gd name="T5" fmla="*/ 2 h 11"/>
                <a:gd name="T6" fmla="*/ 9 w 9"/>
                <a:gd name="T7" fmla="*/ 4 h 11"/>
                <a:gd name="T8" fmla="*/ 7 w 9"/>
                <a:gd name="T9" fmla="*/ 7 h 11"/>
                <a:gd name="T10" fmla="*/ 6 w 9"/>
                <a:gd name="T11" fmla="*/ 10 h 11"/>
                <a:gd name="T12" fmla="*/ 3 w 9"/>
                <a:gd name="T13" fmla="*/ 11 h 11"/>
                <a:gd name="T14" fmla="*/ 2 w 9"/>
                <a:gd name="T15" fmla="*/ 10 h 11"/>
                <a:gd name="T16" fmla="*/ 0 w 9"/>
                <a:gd name="T17" fmla="*/ 8 h 11"/>
                <a:gd name="T18" fmla="*/ 0 w 9"/>
                <a:gd name="T19" fmla="*/ 5 h 11"/>
                <a:gd name="T20" fmla="*/ 0 w 9"/>
                <a:gd name="T21" fmla="*/ 4 h 11"/>
                <a:gd name="T22" fmla="*/ 3 w 9"/>
                <a:gd name="T23" fmla="*/ 1 h 11"/>
                <a:gd name="T24" fmla="*/ 4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0"/>
                  </a:moveTo>
                  <a:lnTo>
                    <a:pt x="7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4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3" name="Freeform 2097"/>
            <p:cNvSpPr/>
            <p:nvPr/>
          </p:nvSpPr>
          <p:spPr>
            <a:xfrm>
              <a:off x="1764" y="1514"/>
              <a:ext cx="3" cy="3"/>
            </a:xfrm>
            <a:custGeom>
              <a:avLst/>
              <a:gdLst>
                <a:gd name="T0" fmla="*/ 5 w 9"/>
                <a:gd name="T1" fmla="*/ 0 h 10"/>
                <a:gd name="T2" fmla="*/ 8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8 w 9"/>
                <a:gd name="T9" fmla="*/ 7 h 10"/>
                <a:gd name="T10" fmla="*/ 6 w 9"/>
                <a:gd name="T11" fmla="*/ 9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2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8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8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4" name="Freeform 2098"/>
            <p:cNvSpPr/>
            <p:nvPr/>
          </p:nvSpPr>
          <p:spPr>
            <a:xfrm>
              <a:off x="1766" y="1510"/>
              <a:ext cx="3" cy="4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9 h 10"/>
                <a:gd name="T12" fmla="*/ 3 w 9"/>
                <a:gd name="T13" fmla="*/ 10 h 10"/>
                <a:gd name="T14" fmla="*/ 2 w 9"/>
                <a:gd name="T15" fmla="*/ 9 h 10"/>
                <a:gd name="T16" fmla="*/ 0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5" name="Freeform 2099"/>
            <p:cNvSpPr/>
            <p:nvPr/>
          </p:nvSpPr>
          <p:spPr>
            <a:xfrm>
              <a:off x="1766" y="1509"/>
              <a:ext cx="2" cy="3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8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7 h 10"/>
                <a:gd name="T18" fmla="*/ 0 w 8"/>
                <a:gd name="T19" fmla="*/ 6 h 10"/>
                <a:gd name="T20" fmla="*/ 1 w 8"/>
                <a:gd name="T21" fmla="*/ 3 h 10"/>
                <a:gd name="T22" fmla="*/ 3 w 8"/>
                <a:gd name="T23" fmla="*/ 0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6" name="Freeform 2100"/>
            <p:cNvSpPr/>
            <p:nvPr/>
          </p:nvSpPr>
          <p:spPr>
            <a:xfrm>
              <a:off x="1769" y="1505"/>
              <a:ext cx="3" cy="3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6 w 9"/>
                <a:gd name="T11" fmla="*/ 9 h 10"/>
                <a:gd name="T12" fmla="*/ 4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2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6" y="9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7" name="Freeform 2101"/>
            <p:cNvSpPr/>
            <p:nvPr/>
          </p:nvSpPr>
          <p:spPr>
            <a:xfrm>
              <a:off x="1771" y="1508"/>
              <a:ext cx="3" cy="4"/>
            </a:xfrm>
            <a:custGeom>
              <a:avLst/>
              <a:gdLst>
                <a:gd name="T0" fmla="*/ 6 w 8"/>
                <a:gd name="T1" fmla="*/ 0 h 12"/>
                <a:gd name="T2" fmla="*/ 7 w 8"/>
                <a:gd name="T3" fmla="*/ 2 h 12"/>
                <a:gd name="T4" fmla="*/ 8 w 8"/>
                <a:gd name="T5" fmla="*/ 3 h 12"/>
                <a:gd name="T6" fmla="*/ 8 w 8"/>
                <a:gd name="T7" fmla="*/ 6 h 12"/>
                <a:gd name="T8" fmla="*/ 8 w 8"/>
                <a:gd name="T9" fmla="*/ 8 h 12"/>
                <a:gd name="T10" fmla="*/ 6 w 8"/>
                <a:gd name="T11" fmla="*/ 10 h 12"/>
                <a:gd name="T12" fmla="*/ 4 w 8"/>
                <a:gd name="T13" fmla="*/ 12 h 12"/>
                <a:gd name="T14" fmla="*/ 1 w 8"/>
                <a:gd name="T15" fmla="*/ 10 h 12"/>
                <a:gd name="T16" fmla="*/ 0 w 8"/>
                <a:gd name="T17" fmla="*/ 9 h 12"/>
                <a:gd name="T18" fmla="*/ 0 w 8"/>
                <a:gd name="T19" fmla="*/ 6 h 12"/>
                <a:gd name="T20" fmla="*/ 1 w 8"/>
                <a:gd name="T21" fmla="*/ 3 h 12"/>
                <a:gd name="T22" fmla="*/ 3 w 8"/>
                <a:gd name="T23" fmla="*/ 2 h 12"/>
                <a:gd name="T24" fmla="*/ 6 w 8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2">
                  <a:moveTo>
                    <a:pt x="6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8" name="Freeform 2102"/>
            <p:cNvSpPr/>
            <p:nvPr/>
          </p:nvSpPr>
          <p:spPr>
            <a:xfrm>
              <a:off x="1770" y="1508"/>
              <a:ext cx="3" cy="3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6 w 9"/>
                <a:gd name="T11" fmla="*/ 10 h 10"/>
                <a:gd name="T12" fmla="*/ 4 w 9"/>
                <a:gd name="T13" fmla="*/ 10 h 10"/>
                <a:gd name="T14" fmla="*/ 1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1 w 9"/>
                <a:gd name="T21" fmla="*/ 3 h 10"/>
                <a:gd name="T22" fmla="*/ 3 w 9"/>
                <a:gd name="T23" fmla="*/ 1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9" name="Freeform 2103"/>
            <p:cNvSpPr/>
            <p:nvPr/>
          </p:nvSpPr>
          <p:spPr>
            <a:xfrm>
              <a:off x="1794" y="153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4 w 9"/>
                <a:gd name="T3" fmla="*/ 1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4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4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0" name="Freeform 2104"/>
            <p:cNvSpPr/>
            <p:nvPr/>
          </p:nvSpPr>
          <p:spPr>
            <a:xfrm>
              <a:off x="1797" y="1539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10 w 10"/>
                <a:gd name="T7" fmla="*/ 5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2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1" name="Freeform 2105"/>
            <p:cNvSpPr/>
            <p:nvPr/>
          </p:nvSpPr>
          <p:spPr>
            <a:xfrm>
              <a:off x="1793" y="1538"/>
              <a:ext cx="3" cy="4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2 w 9"/>
                <a:gd name="T23" fmla="*/ 0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2" name="Freeform 2106"/>
            <p:cNvSpPr/>
            <p:nvPr/>
          </p:nvSpPr>
          <p:spPr>
            <a:xfrm>
              <a:off x="1791" y="153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3" name="Freeform 2107"/>
            <p:cNvSpPr/>
            <p:nvPr/>
          </p:nvSpPr>
          <p:spPr>
            <a:xfrm>
              <a:off x="1789" y="1536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0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4" name="Freeform 2108"/>
            <p:cNvSpPr/>
            <p:nvPr/>
          </p:nvSpPr>
          <p:spPr>
            <a:xfrm>
              <a:off x="1794" y="1546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5" name="Freeform 2109"/>
            <p:cNvSpPr/>
            <p:nvPr/>
          </p:nvSpPr>
          <p:spPr>
            <a:xfrm>
              <a:off x="1797" y="1546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6" name="Freeform 2110"/>
            <p:cNvSpPr/>
            <p:nvPr/>
          </p:nvSpPr>
          <p:spPr>
            <a:xfrm>
              <a:off x="1799" y="154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7" name="Freeform 2111"/>
            <p:cNvSpPr/>
            <p:nvPr/>
          </p:nvSpPr>
          <p:spPr>
            <a:xfrm>
              <a:off x="1796" y="154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8" name="Freeform 2112"/>
            <p:cNvSpPr/>
            <p:nvPr/>
          </p:nvSpPr>
          <p:spPr>
            <a:xfrm>
              <a:off x="1791" y="1541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9" name="Freeform 2113"/>
            <p:cNvSpPr/>
            <p:nvPr/>
          </p:nvSpPr>
          <p:spPr>
            <a:xfrm>
              <a:off x="1794" y="1542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4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0" name="Freeform 2114"/>
            <p:cNvSpPr/>
            <p:nvPr/>
          </p:nvSpPr>
          <p:spPr>
            <a:xfrm>
              <a:off x="1796" y="154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1" name="Freeform 2115"/>
            <p:cNvSpPr/>
            <p:nvPr/>
          </p:nvSpPr>
          <p:spPr>
            <a:xfrm>
              <a:off x="1801" y="1546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2" name="Freeform 2116"/>
            <p:cNvSpPr/>
            <p:nvPr/>
          </p:nvSpPr>
          <p:spPr>
            <a:xfrm>
              <a:off x="1803" y="154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3" name="Freeform 2117"/>
            <p:cNvSpPr/>
            <p:nvPr/>
          </p:nvSpPr>
          <p:spPr>
            <a:xfrm>
              <a:off x="1801" y="1553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4" name="Freeform 2118"/>
            <p:cNvSpPr/>
            <p:nvPr/>
          </p:nvSpPr>
          <p:spPr>
            <a:xfrm>
              <a:off x="1799" y="1550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4 w 8"/>
                <a:gd name="T13" fmla="*/ 10 h 10"/>
                <a:gd name="T14" fmla="*/ 3 w 8"/>
                <a:gd name="T15" fmla="*/ 9 h 10"/>
                <a:gd name="T16" fmla="*/ 0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5" name="Freeform 2119"/>
            <p:cNvSpPr/>
            <p:nvPr/>
          </p:nvSpPr>
          <p:spPr>
            <a:xfrm>
              <a:off x="1797" y="1549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6" name="Freeform 2120"/>
            <p:cNvSpPr/>
            <p:nvPr/>
          </p:nvSpPr>
          <p:spPr>
            <a:xfrm>
              <a:off x="1798" y="1554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7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7" name="Freeform 2121"/>
            <p:cNvSpPr/>
            <p:nvPr/>
          </p:nvSpPr>
          <p:spPr>
            <a:xfrm>
              <a:off x="1800" y="155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8" name="Freeform 2122"/>
            <p:cNvSpPr/>
            <p:nvPr/>
          </p:nvSpPr>
          <p:spPr>
            <a:xfrm>
              <a:off x="1800" y="1555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9" name="Freeform 2123"/>
            <p:cNvSpPr/>
            <p:nvPr/>
          </p:nvSpPr>
          <p:spPr>
            <a:xfrm>
              <a:off x="1789" y="1532"/>
              <a:ext cx="3" cy="4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0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8 w 8"/>
                <a:gd name="T11" fmla="*/ 10 h 10"/>
                <a:gd name="T12" fmla="*/ 6 w 8"/>
                <a:gd name="T13" fmla="*/ 10 h 10"/>
                <a:gd name="T14" fmla="*/ 4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0" name="Freeform 2124"/>
            <p:cNvSpPr/>
            <p:nvPr/>
          </p:nvSpPr>
          <p:spPr>
            <a:xfrm>
              <a:off x="1794" y="153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1" name="Freeform 2125"/>
            <p:cNvSpPr/>
            <p:nvPr/>
          </p:nvSpPr>
          <p:spPr>
            <a:xfrm>
              <a:off x="1785" y="153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2" name="Freeform 2126"/>
            <p:cNvSpPr/>
            <p:nvPr/>
          </p:nvSpPr>
          <p:spPr>
            <a:xfrm>
              <a:off x="1786" y="1526"/>
              <a:ext cx="3" cy="4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7 w 9"/>
                <a:gd name="T5" fmla="*/ 3 h 12"/>
                <a:gd name="T6" fmla="*/ 9 w 9"/>
                <a:gd name="T7" fmla="*/ 6 h 12"/>
                <a:gd name="T8" fmla="*/ 9 w 9"/>
                <a:gd name="T9" fmla="*/ 9 h 12"/>
                <a:gd name="T10" fmla="*/ 7 w 9"/>
                <a:gd name="T11" fmla="*/ 10 h 12"/>
                <a:gd name="T12" fmla="*/ 6 w 9"/>
                <a:gd name="T13" fmla="*/ 12 h 12"/>
                <a:gd name="T14" fmla="*/ 3 w 9"/>
                <a:gd name="T15" fmla="*/ 10 h 12"/>
                <a:gd name="T16" fmla="*/ 1 w 9"/>
                <a:gd name="T17" fmla="*/ 9 h 12"/>
                <a:gd name="T18" fmla="*/ 0 w 9"/>
                <a:gd name="T19" fmla="*/ 6 h 12"/>
                <a:gd name="T20" fmla="*/ 0 w 9"/>
                <a:gd name="T21" fmla="*/ 3 h 12"/>
                <a:gd name="T22" fmla="*/ 1 w 9"/>
                <a:gd name="T23" fmla="*/ 2 h 12"/>
                <a:gd name="T24" fmla="*/ 3 w 9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2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3" name="Freeform 2127"/>
            <p:cNvSpPr/>
            <p:nvPr/>
          </p:nvSpPr>
          <p:spPr>
            <a:xfrm>
              <a:off x="1787" y="1527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9 h 10"/>
                <a:gd name="T12" fmla="*/ 4 w 8"/>
                <a:gd name="T13" fmla="*/ 10 h 10"/>
                <a:gd name="T14" fmla="*/ 3 w 8"/>
                <a:gd name="T15" fmla="*/ 9 h 10"/>
                <a:gd name="T16" fmla="*/ 0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4" y="10"/>
                  </a:lnTo>
                  <a:lnTo>
                    <a:pt x="3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4" name="Freeform 2128"/>
            <p:cNvSpPr/>
            <p:nvPr/>
          </p:nvSpPr>
          <p:spPr>
            <a:xfrm>
              <a:off x="1788" y="1528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5" name="Freeform 2129"/>
            <p:cNvSpPr/>
            <p:nvPr/>
          </p:nvSpPr>
          <p:spPr>
            <a:xfrm>
              <a:off x="1782" y="152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6" name="Freeform 2130"/>
            <p:cNvSpPr/>
            <p:nvPr/>
          </p:nvSpPr>
          <p:spPr>
            <a:xfrm>
              <a:off x="1783" y="1528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7" name="Freeform 2131"/>
            <p:cNvSpPr/>
            <p:nvPr/>
          </p:nvSpPr>
          <p:spPr>
            <a:xfrm>
              <a:off x="1784" y="152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8" name="Freeform 2132"/>
            <p:cNvSpPr/>
            <p:nvPr/>
          </p:nvSpPr>
          <p:spPr>
            <a:xfrm>
              <a:off x="1792" y="153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9" name="Freeform 2133"/>
            <p:cNvSpPr/>
            <p:nvPr/>
          </p:nvSpPr>
          <p:spPr>
            <a:xfrm>
              <a:off x="1790" y="1525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8 w 8"/>
                <a:gd name="T11" fmla="*/ 10 h 10"/>
                <a:gd name="T12" fmla="*/ 5 w 8"/>
                <a:gd name="T13" fmla="*/ 10 h 10"/>
                <a:gd name="T14" fmla="*/ 4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0" name="Freeform 2134"/>
            <p:cNvSpPr/>
            <p:nvPr/>
          </p:nvSpPr>
          <p:spPr>
            <a:xfrm>
              <a:off x="1789" y="1525"/>
              <a:ext cx="3" cy="3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1" name="Freeform 2135"/>
            <p:cNvSpPr/>
            <p:nvPr/>
          </p:nvSpPr>
          <p:spPr>
            <a:xfrm>
              <a:off x="1784" y="1520"/>
              <a:ext cx="2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6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2" name="Freeform 2136"/>
            <p:cNvSpPr/>
            <p:nvPr/>
          </p:nvSpPr>
          <p:spPr>
            <a:xfrm>
              <a:off x="1774" y="1517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8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3" name="Freeform 2137"/>
            <p:cNvSpPr/>
            <p:nvPr/>
          </p:nvSpPr>
          <p:spPr>
            <a:xfrm>
              <a:off x="1775" y="1518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4" name="Freeform 2138"/>
            <p:cNvSpPr/>
            <p:nvPr/>
          </p:nvSpPr>
          <p:spPr>
            <a:xfrm>
              <a:off x="1775" y="1520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5" name="Freeform 2139"/>
            <p:cNvSpPr/>
            <p:nvPr/>
          </p:nvSpPr>
          <p:spPr>
            <a:xfrm>
              <a:off x="1778" y="152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6" name="Freeform 2140"/>
            <p:cNvSpPr/>
            <p:nvPr/>
          </p:nvSpPr>
          <p:spPr>
            <a:xfrm>
              <a:off x="1779" y="1521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7" name="Freeform 2141"/>
            <p:cNvSpPr/>
            <p:nvPr/>
          </p:nvSpPr>
          <p:spPr>
            <a:xfrm>
              <a:off x="1779" y="151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8" name="Freeform 2142"/>
            <p:cNvSpPr/>
            <p:nvPr/>
          </p:nvSpPr>
          <p:spPr>
            <a:xfrm>
              <a:off x="1782" y="1523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9" name="Freeform 2143"/>
            <p:cNvSpPr/>
            <p:nvPr/>
          </p:nvSpPr>
          <p:spPr>
            <a:xfrm>
              <a:off x="1786" y="152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0" name="Freeform 2144"/>
            <p:cNvSpPr/>
            <p:nvPr/>
          </p:nvSpPr>
          <p:spPr>
            <a:xfrm>
              <a:off x="1780" y="153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1" name="Freeform 2145"/>
            <p:cNvSpPr/>
            <p:nvPr/>
          </p:nvSpPr>
          <p:spPr>
            <a:xfrm>
              <a:off x="1781" y="1530"/>
              <a:ext cx="3" cy="4"/>
            </a:xfrm>
            <a:custGeom>
              <a:avLst/>
              <a:gdLst>
                <a:gd name="T0" fmla="*/ 3 w 9"/>
                <a:gd name="T1" fmla="*/ 0 h 11"/>
                <a:gd name="T2" fmla="*/ 6 w 9"/>
                <a:gd name="T3" fmla="*/ 1 h 11"/>
                <a:gd name="T4" fmla="*/ 7 w 9"/>
                <a:gd name="T5" fmla="*/ 2 h 11"/>
                <a:gd name="T6" fmla="*/ 9 w 9"/>
                <a:gd name="T7" fmla="*/ 5 h 11"/>
                <a:gd name="T8" fmla="*/ 9 w 9"/>
                <a:gd name="T9" fmla="*/ 8 h 11"/>
                <a:gd name="T10" fmla="*/ 7 w 9"/>
                <a:gd name="T11" fmla="*/ 10 h 11"/>
                <a:gd name="T12" fmla="*/ 6 w 9"/>
                <a:gd name="T13" fmla="*/ 11 h 11"/>
                <a:gd name="T14" fmla="*/ 3 w 9"/>
                <a:gd name="T15" fmla="*/ 10 h 11"/>
                <a:gd name="T16" fmla="*/ 2 w 9"/>
                <a:gd name="T17" fmla="*/ 8 h 11"/>
                <a:gd name="T18" fmla="*/ 0 w 9"/>
                <a:gd name="T19" fmla="*/ 5 h 11"/>
                <a:gd name="T20" fmla="*/ 0 w 9"/>
                <a:gd name="T21" fmla="*/ 2 h 11"/>
                <a:gd name="T22" fmla="*/ 2 w 9"/>
                <a:gd name="T23" fmla="*/ 1 h 11"/>
                <a:gd name="T24" fmla="*/ 3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2" name="Freeform 2146"/>
            <p:cNvSpPr/>
            <p:nvPr/>
          </p:nvSpPr>
          <p:spPr>
            <a:xfrm>
              <a:off x="1786" y="1539"/>
              <a:ext cx="2" cy="3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4 w 8"/>
                <a:gd name="T13" fmla="*/ 10 h 10"/>
                <a:gd name="T14" fmla="*/ 2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0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3" name="Freeform 2147"/>
            <p:cNvSpPr/>
            <p:nvPr/>
          </p:nvSpPr>
          <p:spPr>
            <a:xfrm>
              <a:off x="1785" y="153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4" name="Freeform 2148"/>
            <p:cNvSpPr/>
            <p:nvPr/>
          </p:nvSpPr>
          <p:spPr>
            <a:xfrm>
              <a:off x="1783" y="153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8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8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5" name="Freeform 2149"/>
            <p:cNvSpPr/>
            <p:nvPr/>
          </p:nvSpPr>
          <p:spPr>
            <a:xfrm>
              <a:off x="1783" y="153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6" name="Freeform 2150"/>
            <p:cNvSpPr/>
            <p:nvPr/>
          </p:nvSpPr>
          <p:spPr>
            <a:xfrm>
              <a:off x="1790" y="1541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8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7" name="Freeform 2151"/>
            <p:cNvSpPr/>
            <p:nvPr/>
          </p:nvSpPr>
          <p:spPr>
            <a:xfrm>
              <a:off x="1789" y="1538"/>
              <a:ext cx="3" cy="4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8" name="Freeform 2152"/>
            <p:cNvSpPr/>
            <p:nvPr/>
          </p:nvSpPr>
          <p:spPr>
            <a:xfrm>
              <a:off x="1788" y="154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9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9" name="Freeform 2153"/>
            <p:cNvSpPr/>
            <p:nvPr/>
          </p:nvSpPr>
          <p:spPr>
            <a:xfrm>
              <a:off x="1789" y="154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0" name="Freeform 2154"/>
            <p:cNvSpPr/>
            <p:nvPr/>
          </p:nvSpPr>
          <p:spPr>
            <a:xfrm>
              <a:off x="1792" y="154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9 w 10"/>
                <a:gd name="T5" fmla="*/ 2 h 10"/>
                <a:gd name="T6" fmla="*/ 10 w 10"/>
                <a:gd name="T7" fmla="*/ 5 h 10"/>
                <a:gd name="T8" fmla="*/ 10 w 10"/>
                <a:gd name="T9" fmla="*/ 8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1" name="Freeform 2155"/>
            <p:cNvSpPr/>
            <p:nvPr/>
          </p:nvSpPr>
          <p:spPr>
            <a:xfrm>
              <a:off x="1792" y="1552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2" name="Freeform 2156"/>
            <p:cNvSpPr/>
            <p:nvPr/>
          </p:nvSpPr>
          <p:spPr>
            <a:xfrm>
              <a:off x="1795" y="1552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3" name="Freeform 2157"/>
            <p:cNvSpPr/>
            <p:nvPr/>
          </p:nvSpPr>
          <p:spPr>
            <a:xfrm>
              <a:off x="1792" y="154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4" name="Freeform 2158"/>
            <p:cNvSpPr/>
            <p:nvPr/>
          </p:nvSpPr>
          <p:spPr>
            <a:xfrm>
              <a:off x="1796" y="155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5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5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5" name="Freeform 2159"/>
            <p:cNvSpPr/>
            <p:nvPr/>
          </p:nvSpPr>
          <p:spPr>
            <a:xfrm>
              <a:off x="1801" y="1560"/>
              <a:ext cx="3" cy="3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6" name="Freeform 2160"/>
            <p:cNvSpPr/>
            <p:nvPr/>
          </p:nvSpPr>
          <p:spPr>
            <a:xfrm>
              <a:off x="1805" y="1562"/>
              <a:ext cx="3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4 w 8"/>
                <a:gd name="T13" fmla="*/ 10 h 10"/>
                <a:gd name="T14" fmla="*/ 3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7" name="Freeform 2161"/>
            <p:cNvSpPr/>
            <p:nvPr/>
          </p:nvSpPr>
          <p:spPr>
            <a:xfrm>
              <a:off x="1807" y="1564"/>
              <a:ext cx="3" cy="3"/>
            </a:xfrm>
            <a:custGeom>
              <a:avLst/>
              <a:gdLst>
                <a:gd name="T0" fmla="*/ 4 w 9"/>
                <a:gd name="T1" fmla="*/ 0 h 10"/>
                <a:gd name="T2" fmla="*/ 6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8 h 10"/>
                <a:gd name="T12" fmla="*/ 6 w 9"/>
                <a:gd name="T13" fmla="*/ 10 h 10"/>
                <a:gd name="T14" fmla="*/ 4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8" name="Freeform 2162"/>
            <p:cNvSpPr/>
            <p:nvPr/>
          </p:nvSpPr>
          <p:spPr>
            <a:xfrm>
              <a:off x="1806" y="1559"/>
              <a:ext cx="3" cy="4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1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8 w 8"/>
                <a:gd name="T11" fmla="*/ 10 h 10"/>
                <a:gd name="T12" fmla="*/ 5 w 8"/>
                <a:gd name="T13" fmla="*/ 10 h 10"/>
                <a:gd name="T14" fmla="*/ 4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9" name="Freeform 2163"/>
            <p:cNvSpPr/>
            <p:nvPr/>
          </p:nvSpPr>
          <p:spPr>
            <a:xfrm>
              <a:off x="1779" y="1528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0" name="Freeform 2164"/>
            <p:cNvSpPr/>
            <p:nvPr/>
          </p:nvSpPr>
          <p:spPr>
            <a:xfrm>
              <a:off x="1801" y="1549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8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1" name="Freeform 2165"/>
            <p:cNvSpPr/>
            <p:nvPr/>
          </p:nvSpPr>
          <p:spPr>
            <a:xfrm>
              <a:off x="1804" y="1552"/>
              <a:ext cx="2" cy="4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0 h 10"/>
                <a:gd name="T4" fmla="*/ 8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8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2" name="Freeform 2166"/>
            <p:cNvSpPr/>
            <p:nvPr/>
          </p:nvSpPr>
          <p:spPr>
            <a:xfrm>
              <a:off x="1805" y="1552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3" name="Freeform 2167"/>
            <p:cNvSpPr/>
            <p:nvPr/>
          </p:nvSpPr>
          <p:spPr>
            <a:xfrm>
              <a:off x="1807" y="1557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4" name="Freeform 2168"/>
            <p:cNvSpPr/>
            <p:nvPr/>
          </p:nvSpPr>
          <p:spPr>
            <a:xfrm>
              <a:off x="1803" y="155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5" name="Freeform 2169"/>
            <p:cNvSpPr/>
            <p:nvPr/>
          </p:nvSpPr>
          <p:spPr>
            <a:xfrm>
              <a:off x="1804" y="155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6" name="Freeform 2170"/>
            <p:cNvSpPr/>
            <p:nvPr/>
          </p:nvSpPr>
          <p:spPr>
            <a:xfrm>
              <a:off x="1798" y="1532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7" name="Freeform 2171"/>
            <p:cNvSpPr/>
            <p:nvPr/>
          </p:nvSpPr>
          <p:spPr>
            <a:xfrm>
              <a:off x="1802" y="153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8" name="Freeform 2172"/>
            <p:cNvSpPr/>
            <p:nvPr/>
          </p:nvSpPr>
          <p:spPr>
            <a:xfrm>
              <a:off x="1797" y="1537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9" name="Freeform 2173"/>
            <p:cNvSpPr/>
            <p:nvPr/>
          </p:nvSpPr>
          <p:spPr>
            <a:xfrm>
              <a:off x="1795" y="153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0" name="Freeform 2174"/>
            <p:cNvSpPr/>
            <p:nvPr/>
          </p:nvSpPr>
          <p:spPr>
            <a:xfrm>
              <a:off x="1793" y="1535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8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1" name="Freeform 2175"/>
            <p:cNvSpPr/>
            <p:nvPr/>
          </p:nvSpPr>
          <p:spPr>
            <a:xfrm>
              <a:off x="1798" y="1546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2" name="Freeform 2176"/>
            <p:cNvSpPr/>
            <p:nvPr/>
          </p:nvSpPr>
          <p:spPr>
            <a:xfrm>
              <a:off x="1802" y="154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3" name="Freeform 2177"/>
            <p:cNvSpPr/>
            <p:nvPr/>
          </p:nvSpPr>
          <p:spPr>
            <a:xfrm>
              <a:off x="1803" y="1544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4" name="Freeform 2178"/>
            <p:cNvSpPr/>
            <p:nvPr/>
          </p:nvSpPr>
          <p:spPr>
            <a:xfrm>
              <a:off x="1800" y="1542"/>
              <a:ext cx="4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5" name="Freeform 2179"/>
            <p:cNvSpPr/>
            <p:nvPr/>
          </p:nvSpPr>
          <p:spPr>
            <a:xfrm>
              <a:off x="1795" y="154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0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6" name="Freeform 2180"/>
            <p:cNvSpPr/>
            <p:nvPr/>
          </p:nvSpPr>
          <p:spPr>
            <a:xfrm>
              <a:off x="1798" y="1541"/>
              <a:ext cx="3" cy="4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7" name="Freeform 2181"/>
            <p:cNvSpPr/>
            <p:nvPr/>
          </p:nvSpPr>
          <p:spPr>
            <a:xfrm>
              <a:off x="1800" y="1539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8" name="Freeform 2182"/>
            <p:cNvSpPr/>
            <p:nvPr/>
          </p:nvSpPr>
          <p:spPr>
            <a:xfrm>
              <a:off x="1805" y="154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9 h 10"/>
                <a:gd name="T12" fmla="*/ 5 w 9"/>
                <a:gd name="T13" fmla="*/ 10 h 10"/>
                <a:gd name="T14" fmla="*/ 3 w 9"/>
                <a:gd name="T15" fmla="*/ 9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9" name="Freeform 2183"/>
            <p:cNvSpPr/>
            <p:nvPr/>
          </p:nvSpPr>
          <p:spPr>
            <a:xfrm>
              <a:off x="1807" y="1546"/>
              <a:ext cx="3" cy="4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0 h 10"/>
                <a:gd name="T4" fmla="*/ 8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8 w 8"/>
                <a:gd name="T11" fmla="*/ 9 h 10"/>
                <a:gd name="T12" fmla="*/ 5 w 8"/>
                <a:gd name="T13" fmla="*/ 10 h 10"/>
                <a:gd name="T14" fmla="*/ 4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0" name="Freeform 2184"/>
            <p:cNvSpPr/>
            <p:nvPr/>
          </p:nvSpPr>
          <p:spPr>
            <a:xfrm>
              <a:off x="1805" y="1552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2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1" name="Freeform 2185"/>
            <p:cNvSpPr/>
            <p:nvPr/>
          </p:nvSpPr>
          <p:spPr>
            <a:xfrm>
              <a:off x="1803" y="1549"/>
              <a:ext cx="3" cy="3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1 h 10"/>
                <a:gd name="T4" fmla="*/ 9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2 w 9"/>
                <a:gd name="T23" fmla="*/ 1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1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2" name="Freeform 2186"/>
            <p:cNvSpPr/>
            <p:nvPr/>
          </p:nvSpPr>
          <p:spPr>
            <a:xfrm>
              <a:off x="1801" y="1548"/>
              <a:ext cx="4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8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8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3" name="Freeform 2187"/>
            <p:cNvSpPr/>
            <p:nvPr/>
          </p:nvSpPr>
          <p:spPr>
            <a:xfrm>
              <a:off x="1802" y="155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4" name="Freeform 2188"/>
            <p:cNvSpPr/>
            <p:nvPr/>
          </p:nvSpPr>
          <p:spPr>
            <a:xfrm>
              <a:off x="1804" y="1554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5" name="Freeform 2189"/>
            <p:cNvSpPr/>
            <p:nvPr/>
          </p:nvSpPr>
          <p:spPr>
            <a:xfrm>
              <a:off x="1805" y="1554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4 w 8"/>
                <a:gd name="T13" fmla="*/ 10 h 10"/>
                <a:gd name="T14" fmla="*/ 2 w 8"/>
                <a:gd name="T15" fmla="*/ 9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4" y="10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6" name="Freeform 2190"/>
            <p:cNvSpPr/>
            <p:nvPr/>
          </p:nvSpPr>
          <p:spPr>
            <a:xfrm>
              <a:off x="1794" y="1531"/>
              <a:ext cx="2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7" name="Freeform 2191"/>
            <p:cNvSpPr/>
            <p:nvPr/>
          </p:nvSpPr>
          <p:spPr>
            <a:xfrm>
              <a:off x="1798" y="153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8" name="Freeform 2192"/>
            <p:cNvSpPr/>
            <p:nvPr/>
          </p:nvSpPr>
          <p:spPr>
            <a:xfrm>
              <a:off x="1789" y="1530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9" name="Freeform 2193"/>
            <p:cNvSpPr/>
            <p:nvPr/>
          </p:nvSpPr>
          <p:spPr>
            <a:xfrm>
              <a:off x="1790" y="1526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0" name="Freeform 2194"/>
            <p:cNvSpPr/>
            <p:nvPr/>
          </p:nvSpPr>
          <p:spPr>
            <a:xfrm>
              <a:off x="1791" y="152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1" name="Freeform 2195"/>
            <p:cNvSpPr/>
            <p:nvPr/>
          </p:nvSpPr>
          <p:spPr>
            <a:xfrm>
              <a:off x="1792" y="1527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10 w 10"/>
                <a:gd name="T7" fmla="*/ 5 h 10"/>
                <a:gd name="T8" fmla="*/ 10 w 10"/>
                <a:gd name="T9" fmla="*/ 8 h 10"/>
                <a:gd name="T10" fmla="*/ 9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2" name="Freeform 2196"/>
            <p:cNvSpPr/>
            <p:nvPr/>
          </p:nvSpPr>
          <p:spPr>
            <a:xfrm>
              <a:off x="1786" y="152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1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3" name="Freeform 2197"/>
            <p:cNvSpPr/>
            <p:nvPr/>
          </p:nvSpPr>
          <p:spPr>
            <a:xfrm>
              <a:off x="1787" y="152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4" name="Freeform 2198"/>
            <p:cNvSpPr/>
            <p:nvPr/>
          </p:nvSpPr>
          <p:spPr>
            <a:xfrm>
              <a:off x="1788" y="152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4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4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5" name="Freeform 2199"/>
            <p:cNvSpPr/>
            <p:nvPr/>
          </p:nvSpPr>
          <p:spPr>
            <a:xfrm>
              <a:off x="1795" y="152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5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6" name="Freeform 2200"/>
            <p:cNvSpPr/>
            <p:nvPr/>
          </p:nvSpPr>
          <p:spPr>
            <a:xfrm>
              <a:off x="1795" y="1524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7" name="Freeform 2201"/>
            <p:cNvSpPr/>
            <p:nvPr/>
          </p:nvSpPr>
          <p:spPr>
            <a:xfrm>
              <a:off x="1793" y="1525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8" name="Freeform 2202"/>
            <p:cNvSpPr/>
            <p:nvPr/>
          </p:nvSpPr>
          <p:spPr>
            <a:xfrm>
              <a:off x="1787" y="1519"/>
              <a:ext cx="4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9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9" name="Freeform 2203"/>
            <p:cNvSpPr/>
            <p:nvPr/>
          </p:nvSpPr>
          <p:spPr>
            <a:xfrm>
              <a:off x="1778" y="1516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0" name="Freeform 2204"/>
            <p:cNvSpPr/>
            <p:nvPr/>
          </p:nvSpPr>
          <p:spPr>
            <a:xfrm>
              <a:off x="1779" y="1517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1" name="Freeform 2205"/>
            <p:cNvSpPr/>
            <p:nvPr/>
          </p:nvSpPr>
          <p:spPr>
            <a:xfrm>
              <a:off x="1779" y="152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2" name="Freeform 2206"/>
            <p:cNvSpPr/>
            <p:nvPr/>
          </p:nvSpPr>
          <p:spPr>
            <a:xfrm>
              <a:off x="1782" y="1523"/>
              <a:ext cx="3" cy="3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3" name="Freeform 2207"/>
            <p:cNvSpPr/>
            <p:nvPr/>
          </p:nvSpPr>
          <p:spPr>
            <a:xfrm>
              <a:off x="1783" y="1520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4" name="Freeform 2208"/>
            <p:cNvSpPr/>
            <p:nvPr/>
          </p:nvSpPr>
          <p:spPr>
            <a:xfrm>
              <a:off x="1784" y="1518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5" name="Freeform 2209"/>
            <p:cNvSpPr/>
            <p:nvPr/>
          </p:nvSpPr>
          <p:spPr>
            <a:xfrm>
              <a:off x="1786" y="1522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6" name="Freeform 2210"/>
            <p:cNvSpPr/>
            <p:nvPr/>
          </p:nvSpPr>
          <p:spPr>
            <a:xfrm>
              <a:off x="1790" y="1524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8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7" name="Freeform 2211"/>
            <p:cNvSpPr/>
            <p:nvPr/>
          </p:nvSpPr>
          <p:spPr>
            <a:xfrm>
              <a:off x="1784" y="153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8" name="Freeform 2212"/>
            <p:cNvSpPr/>
            <p:nvPr/>
          </p:nvSpPr>
          <p:spPr>
            <a:xfrm>
              <a:off x="1785" y="1529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2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9" name="Freeform 2213"/>
            <p:cNvSpPr/>
            <p:nvPr/>
          </p:nvSpPr>
          <p:spPr>
            <a:xfrm>
              <a:off x="1789" y="1538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30" name="Freeform 2214"/>
            <p:cNvSpPr/>
            <p:nvPr/>
          </p:nvSpPr>
          <p:spPr>
            <a:xfrm>
              <a:off x="1789" y="1534"/>
              <a:ext cx="3" cy="3"/>
            </a:xfrm>
            <a:custGeom>
              <a:avLst/>
              <a:gdLst>
                <a:gd name="T0" fmla="*/ 3 w 8"/>
                <a:gd name="T1" fmla="*/ 0 h 11"/>
                <a:gd name="T2" fmla="*/ 6 w 8"/>
                <a:gd name="T3" fmla="*/ 1 h 11"/>
                <a:gd name="T4" fmla="*/ 7 w 8"/>
                <a:gd name="T5" fmla="*/ 3 h 11"/>
                <a:gd name="T6" fmla="*/ 8 w 8"/>
                <a:gd name="T7" fmla="*/ 6 h 11"/>
                <a:gd name="T8" fmla="*/ 8 w 8"/>
                <a:gd name="T9" fmla="*/ 9 h 11"/>
                <a:gd name="T10" fmla="*/ 7 w 8"/>
                <a:gd name="T11" fmla="*/ 10 h 11"/>
                <a:gd name="T12" fmla="*/ 6 w 8"/>
                <a:gd name="T13" fmla="*/ 11 h 11"/>
                <a:gd name="T14" fmla="*/ 3 w 8"/>
                <a:gd name="T15" fmla="*/ 10 h 11"/>
                <a:gd name="T16" fmla="*/ 1 w 8"/>
                <a:gd name="T17" fmla="*/ 9 h 11"/>
                <a:gd name="T18" fmla="*/ 0 w 8"/>
                <a:gd name="T19" fmla="*/ 6 h 11"/>
                <a:gd name="T20" fmla="*/ 0 w 8"/>
                <a:gd name="T21" fmla="*/ 3 h 11"/>
                <a:gd name="T22" fmla="*/ 1 w 8"/>
                <a:gd name="T23" fmla="*/ 1 h 11"/>
                <a:gd name="T24" fmla="*/ 3 w 8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1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</p:grpSp>
      <p:grpSp>
        <p:nvGrpSpPr>
          <p:cNvPr id="21" name="Group 2416"/>
          <p:cNvGrpSpPr/>
          <p:nvPr/>
        </p:nvGrpSpPr>
        <p:grpSpPr>
          <a:xfrm>
            <a:off x="2817813" y="2376488"/>
            <a:ext cx="92075" cy="117475"/>
            <a:chOff x="1775" y="1497"/>
            <a:chExt cx="58" cy="74"/>
          </a:xfrm>
          <a:effectLst/>
        </p:grpSpPr>
        <p:sp>
          <p:nvSpPr>
            <p:cNvPr id="1831" name="Freeform 2216"/>
            <p:cNvSpPr/>
            <p:nvPr/>
          </p:nvSpPr>
          <p:spPr>
            <a:xfrm>
              <a:off x="1787" y="1532"/>
              <a:ext cx="3" cy="4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1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8 w 8"/>
                <a:gd name="T11" fmla="*/ 10 h 10"/>
                <a:gd name="T12" fmla="*/ 6 w 8"/>
                <a:gd name="T13" fmla="*/ 10 h 10"/>
                <a:gd name="T14" fmla="*/ 4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2" name="Freeform 2217"/>
            <p:cNvSpPr/>
            <p:nvPr/>
          </p:nvSpPr>
          <p:spPr>
            <a:xfrm>
              <a:off x="1786" y="1535"/>
              <a:ext cx="4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3" name="Freeform 2218"/>
            <p:cNvSpPr/>
            <p:nvPr/>
          </p:nvSpPr>
          <p:spPr>
            <a:xfrm>
              <a:off x="1795" y="1540"/>
              <a:ext cx="2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4" name="Freeform 2219"/>
            <p:cNvSpPr/>
            <p:nvPr/>
          </p:nvSpPr>
          <p:spPr>
            <a:xfrm>
              <a:off x="1793" y="1537"/>
              <a:ext cx="2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8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5" name="Freeform 2220"/>
            <p:cNvSpPr/>
            <p:nvPr/>
          </p:nvSpPr>
          <p:spPr>
            <a:xfrm>
              <a:off x="1792" y="154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1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6" name="Freeform 2221"/>
            <p:cNvSpPr/>
            <p:nvPr/>
          </p:nvSpPr>
          <p:spPr>
            <a:xfrm>
              <a:off x="1793" y="1543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8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7" name="Freeform 2222"/>
            <p:cNvSpPr/>
            <p:nvPr/>
          </p:nvSpPr>
          <p:spPr>
            <a:xfrm>
              <a:off x="1796" y="1545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8" name="Freeform 2223"/>
            <p:cNvSpPr/>
            <p:nvPr/>
          </p:nvSpPr>
          <p:spPr>
            <a:xfrm>
              <a:off x="1796" y="1551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9" name="Freeform 2224"/>
            <p:cNvSpPr/>
            <p:nvPr/>
          </p:nvSpPr>
          <p:spPr>
            <a:xfrm>
              <a:off x="1799" y="1551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0" name="Freeform 2225"/>
            <p:cNvSpPr/>
            <p:nvPr/>
          </p:nvSpPr>
          <p:spPr>
            <a:xfrm>
              <a:off x="1796" y="1547"/>
              <a:ext cx="3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4 w 8"/>
                <a:gd name="T13" fmla="*/ 10 h 10"/>
                <a:gd name="T14" fmla="*/ 3 w 8"/>
                <a:gd name="T15" fmla="*/ 10 h 10"/>
                <a:gd name="T16" fmla="*/ 0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1" name="Freeform 2226"/>
            <p:cNvSpPr/>
            <p:nvPr/>
          </p:nvSpPr>
          <p:spPr>
            <a:xfrm>
              <a:off x="1800" y="1555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2" name="Freeform 2227"/>
            <p:cNvSpPr/>
            <p:nvPr/>
          </p:nvSpPr>
          <p:spPr>
            <a:xfrm>
              <a:off x="1805" y="1559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9 h 10"/>
                <a:gd name="T12" fmla="*/ 6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3" name="Freeform 2228"/>
            <p:cNvSpPr/>
            <p:nvPr/>
          </p:nvSpPr>
          <p:spPr>
            <a:xfrm>
              <a:off x="1809" y="156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4" name="Freeform 2229"/>
            <p:cNvSpPr/>
            <p:nvPr/>
          </p:nvSpPr>
          <p:spPr>
            <a:xfrm>
              <a:off x="1812" y="1563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5" name="Freeform 2230"/>
            <p:cNvSpPr/>
            <p:nvPr/>
          </p:nvSpPr>
          <p:spPr>
            <a:xfrm>
              <a:off x="1810" y="1559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6" name="Freeform 2231"/>
            <p:cNvSpPr/>
            <p:nvPr/>
          </p:nvSpPr>
          <p:spPr>
            <a:xfrm>
              <a:off x="1783" y="152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7" name="Freeform 2232"/>
            <p:cNvSpPr/>
            <p:nvPr/>
          </p:nvSpPr>
          <p:spPr>
            <a:xfrm>
              <a:off x="1805" y="1548"/>
              <a:ext cx="3" cy="4"/>
            </a:xfrm>
            <a:custGeom>
              <a:avLst/>
              <a:gdLst>
                <a:gd name="T0" fmla="*/ 3 w 9"/>
                <a:gd name="T1" fmla="*/ 0 h 11"/>
                <a:gd name="T2" fmla="*/ 6 w 9"/>
                <a:gd name="T3" fmla="*/ 1 h 11"/>
                <a:gd name="T4" fmla="*/ 7 w 9"/>
                <a:gd name="T5" fmla="*/ 3 h 11"/>
                <a:gd name="T6" fmla="*/ 9 w 9"/>
                <a:gd name="T7" fmla="*/ 5 h 11"/>
                <a:gd name="T8" fmla="*/ 9 w 9"/>
                <a:gd name="T9" fmla="*/ 8 h 11"/>
                <a:gd name="T10" fmla="*/ 7 w 9"/>
                <a:gd name="T11" fmla="*/ 10 h 11"/>
                <a:gd name="T12" fmla="*/ 6 w 9"/>
                <a:gd name="T13" fmla="*/ 11 h 11"/>
                <a:gd name="T14" fmla="*/ 3 w 9"/>
                <a:gd name="T15" fmla="*/ 10 h 11"/>
                <a:gd name="T16" fmla="*/ 2 w 9"/>
                <a:gd name="T17" fmla="*/ 8 h 11"/>
                <a:gd name="T18" fmla="*/ 0 w 9"/>
                <a:gd name="T19" fmla="*/ 5 h 11"/>
                <a:gd name="T20" fmla="*/ 0 w 9"/>
                <a:gd name="T21" fmla="*/ 3 h 11"/>
                <a:gd name="T22" fmla="*/ 2 w 9"/>
                <a:gd name="T23" fmla="*/ 1 h 11"/>
                <a:gd name="T24" fmla="*/ 3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8" name="Freeform 2233"/>
            <p:cNvSpPr/>
            <p:nvPr/>
          </p:nvSpPr>
          <p:spPr>
            <a:xfrm>
              <a:off x="1808" y="155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8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9" name="Freeform 2234"/>
            <p:cNvSpPr/>
            <p:nvPr/>
          </p:nvSpPr>
          <p:spPr>
            <a:xfrm>
              <a:off x="1809" y="1552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0" name="Freeform 2235"/>
            <p:cNvSpPr/>
            <p:nvPr/>
          </p:nvSpPr>
          <p:spPr>
            <a:xfrm>
              <a:off x="1811" y="1556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8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1" name="Freeform 2236"/>
            <p:cNvSpPr/>
            <p:nvPr/>
          </p:nvSpPr>
          <p:spPr>
            <a:xfrm>
              <a:off x="1807" y="1557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2" name="Freeform 2237"/>
            <p:cNvSpPr/>
            <p:nvPr/>
          </p:nvSpPr>
          <p:spPr>
            <a:xfrm>
              <a:off x="1808" y="1556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3" name="Freeform 2238"/>
            <p:cNvSpPr/>
            <p:nvPr/>
          </p:nvSpPr>
          <p:spPr>
            <a:xfrm>
              <a:off x="1815" y="1537"/>
              <a:ext cx="3" cy="3"/>
            </a:xfrm>
            <a:custGeom>
              <a:avLst/>
              <a:gdLst>
                <a:gd name="T0" fmla="*/ 3 w 8"/>
                <a:gd name="T1" fmla="*/ 0 h 9"/>
                <a:gd name="T2" fmla="*/ 6 w 8"/>
                <a:gd name="T3" fmla="*/ 0 h 9"/>
                <a:gd name="T4" fmla="*/ 7 w 8"/>
                <a:gd name="T5" fmla="*/ 2 h 9"/>
                <a:gd name="T6" fmla="*/ 8 w 8"/>
                <a:gd name="T7" fmla="*/ 4 h 9"/>
                <a:gd name="T8" fmla="*/ 8 w 8"/>
                <a:gd name="T9" fmla="*/ 7 h 9"/>
                <a:gd name="T10" fmla="*/ 7 w 8"/>
                <a:gd name="T11" fmla="*/ 8 h 9"/>
                <a:gd name="T12" fmla="*/ 6 w 8"/>
                <a:gd name="T13" fmla="*/ 9 h 9"/>
                <a:gd name="T14" fmla="*/ 3 w 8"/>
                <a:gd name="T15" fmla="*/ 8 h 9"/>
                <a:gd name="T16" fmla="*/ 1 w 8"/>
                <a:gd name="T17" fmla="*/ 7 h 9"/>
                <a:gd name="T18" fmla="*/ 0 w 8"/>
                <a:gd name="T19" fmla="*/ 4 h 9"/>
                <a:gd name="T20" fmla="*/ 0 w 8"/>
                <a:gd name="T21" fmla="*/ 2 h 9"/>
                <a:gd name="T22" fmla="*/ 1 w 8"/>
                <a:gd name="T23" fmla="*/ 0 h 9"/>
                <a:gd name="T24" fmla="*/ 3 w 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4" name="Freeform 2239"/>
            <p:cNvSpPr/>
            <p:nvPr/>
          </p:nvSpPr>
          <p:spPr>
            <a:xfrm>
              <a:off x="1819" y="1542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5" name="Freeform 2240"/>
            <p:cNvSpPr/>
            <p:nvPr/>
          </p:nvSpPr>
          <p:spPr>
            <a:xfrm>
              <a:off x="1814" y="1541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6" name="Freeform 2241"/>
            <p:cNvSpPr/>
            <p:nvPr/>
          </p:nvSpPr>
          <p:spPr>
            <a:xfrm>
              <a:off x="1812" y="1538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8 w 10"/>
                <a:gd name="T9" fmla="*/ 9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8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7" name="Freeform 2242"/>
            <p:cNvSpPr/>
            <p:nvPr/>
          </p:nvSpPr>
          <p:spPr>
            <a:xfrm>
              <a:off x="1810" y="153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8" name="Freeform 2243"/>
            <p:cNvSpPr/>
            <p:nvPr/>
          </p:nvSpPr>
          <p:spPr>
            <a:xfrm>
              <a:off x="1814" y="1549"/>
              <a:ext cx="4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9 h 10"/>
                <a:gd name="T18" fmla="*/ 0 w 10"/>
                <a:gd name="T19" fmla="*/ 6 h 10"/>
                <a:gd name="T20" fmla="*/ 2 w 10"/>
                <a:gd name="T21" fmla="*/ 3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9" name="Freeform 2244"/>
            <p:cNvSpPr/>
            <p:nvPr/>
          </p:nvSpPr>
          <p:spPr>
            <a:xfrm>
              <a:off x="1818" y="1549"/>
              <a:ext cx="4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0" name="Freeform 2245"/>
            <p:cNvSpPr/>
            <p:nvPr/>
          </p:nvSpPr>
          <p:spPr>
            <a:xfrm>
              <a:off x="1820" y="154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1" name="Freeform 2246"/>
            <p:cNvSpPr/>
            <p:nvPr/>
          </p:nvSpPr>
          <p:spPr>
            <a:xfrm>
              <a:off x="1817" y="154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2" name="Freeform 2247"/>
            <p:cNvSpPr/>
            <p:nvPr/>
          </p:nvSpPr>
          <p:spPr>
            <a:xfrm>
              <a:off x="1812" y="1544"/>
              <a:ext cx="3" cy="3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1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5 w 9"/>
                <a:gd name="T15" fmla="*/ 10 h 10"/>
                <a:gd name="T16" fmla="*/ 2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3" name="Freeform 2248"/>
            <p:cNvSpPr/>
            <p:nvPr/>
          </p:nvSpPr>
          <p:spPr>
            <a:xfrm>
              <a:off x="1815" y="1545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4" name="Freeform 2249"/>
            <p:cNvSpPr/>
            <p:nvPr/>
          </p:nvSpPr>
          <p:spPr>
            <a:xfrm>
              <a:off x="1817" y="154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5" name="Freeform 2250"/>
            <p:cNvSpPr/>
            <p:nvPr/>
          </p:nvSpPr>
          <p:spPr>
            <a:xfrm>
              <a:off x="1822" y="154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9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6" name="Freeform 2251"/>
            <p:cNvSpPr/>
            <p:nvPr/>
          </p:nvSpPr>
          <p:spPr>
            <a:xfrm>
              <a:off x="1824" y="1550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7" name="Freeform 2252"/>
            <p:cNvSpPr/>
            <p:nvPr/>
          </p:nvSpPr>
          <p:spPr>
            <a:xfrm>
              <a:off x="1822" y="1556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8" name="Freeform 2253"/>
            <p:cNvSpPr/>
            <p:nvPr/>
          </p:nvSpPr>
          <p:spPr>
            <a:xfrm>
              <a:off x="1820" y="1553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9" name="Freeform 2254"/>
            <p:cNvSpPr/>
            <p:nvPr/>
          </p:nvSpPr>
          <p:spPr>
            <a:xfrm>
              <a:off x="1818" y="1553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6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0" name="Freeform 2255"/>
            <p:cNvSpPr/>
            <p:nvPr/>
          </p:nvSpPr>
          <p:spPr>
            <a:xfrm>
              <a:off x="1819" y="1557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0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1" name="Freeform 2256"/>
            <p:cNvSpPr/>
            <p:nvPr/>
          </p:nvSpPr>
          <p:spPr>
            <a:xfrm>
              <a:off x="1821" y="1557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2" name="Freeform 2257"/>
            <p:cNvSpPr/>
            <p:nvPr/>
          </p:nvSpPr>
          <p:spPr>
            <a:xfrm>
              <a:off x="1821" y="155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3" name="Freeform 2258"/>
            <p:cNvSpPr/>
            <p:nvPr/>
          </p:nvSpPr>
          <p:spPr>
            <a:xfrm>
              <a:off x="1810" y="1536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4" name="Freeform 2259"/>
            <p:cNvSpPr/>
            <p:nvPr/>
          </p:nvSpPr>
          <p:spPr>
            <a:xfrm>
              <a:off x="1815" y="1539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8 w 10"/>
                <a:gd name="T9" fmla="*/ 7 h 10"/>
                <a:gd name="T10" fmla="*/ 8 w 10"/>
                <a:gd name="T11" fmla="*/ 8 h 10"/>
                <a:gd name="T12" fmla="*/ 6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5" name="Freeform 2260"/>
            <p:cNvSpPr/>
            <p:nvPr/>
          </p:nvSpPr>
          <p:spPr>
            <a:xfrm>
              <a:off x="1806" y="1535"/>
              <a:ext cx="3" cy="3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6" name="Freeform 2261"/>
            <p:cNvSpPr/>
            <p:nvPr/>
          </p:nvSpPr>
          <p:spPr>
            <a:xfrm>
              <a:off x="1807" y="1529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7" name="Freeform 2262"/>
            <p:cNvSpPr/>
            <p:nvPr/>
          </p:nvSpPr>
          <p:spPr>
            <a:xfrm>
              <a:off x="1808" y="1530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8" name="Freeform 2263"/>
            <p:cNvSpPr/>
            <p:nvPr/>
          </p:nvSpPr>
          <p:spPr>
            <a:xfrm>
              <a:off x="1809" y="153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9" name="Freeform 2264"/>
            <p:cNvSpPr/>
            <p:nvPr/>
          </p:nvSpPr>
          <p:spPr>
            <a:xfrm>
              <a:off x="1803" y="1528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7 h 10"/>
                <a:gd name="T10" fmla="*/ 8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0" name="Freeform 2265"/>
            <p:cNvSpPr/>
            <p:nvPr/>
          </p:nvSpPr>
          <p:spPr>
            <a:xfrm>
              <a:off x="1805" y="1531"/>
              <a:ext cx="2" cy="3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1" name="Freeform 2266"/>
            <p:cNvSpPr/>
            <p:nvPr/>
          </p:nvSpPr>
          <p:spPr>
            <a:xfrm>
              <a:off x="1805" y="1531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6 w 8"/>
                <a:gd name="T13" fmla="*/ 10 h 10"/>
                <a:gd name="T14" fmla="*/ 4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2" name="Freeform 2267"/>
            <p:cNvSpPr/>
            <p:nvPr/>
          </p:nvSpPr>
          <p:spPr>
            <a:xfrm>
              <a:off x="1813" y="1533"/>
              <a:ext cx="2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3" name="Freeform 2268"/>
            <p:cNvSpPr/>
            <p:nvPr/>
          </p:nvSpPr>
          <p:spPr>
            <a:xfrm>
              <a:off x="1810" y="152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4" name="Freeform 2269"/>
            <p:cNvSpPr/>
            <p:nvPr/>
          </p:nvSpPr>
          <p:spPr>
            <a:xfrm>
              <a:off x="1805" y="1523"/>
              <a:ext cx="2" cy="4"/>
            </a:xfrm>
            <a:custGeom>
              <a:avLst/>
              <a:gdLst>
                <a:gd name="T0" fmla="*/ 2 w 8"/>
                <a:gd name="T1" fmla="*/ 0 h 11"/>
                <a:gd name="T2" fmla="*/ 5 w 8"/>
                <a:gd name="T3" fmla="*/ 1 h 11"/>
                <a:gd name="T4" fmla="*/ 7 w 8"/>
                <a:gd name="T5" fmla="*/ 2 h 11"/>
                <a:gd name="T6" fmla="*/ 8 w 8"/>
                <a:gd name="T7" fmla="*/ 5 h 11"/>
                <a:gd name="T8" fmla="*/ 8 w 8"/>
                <a:gd name="T9" fmla="*/ 8 h 11"/>
                <a:gd name="T10" fmla="*/ 7 w 8"/>
                <a:gd name="T11" fmla="*/ 10 h 11"/>
                <a:gd name="T12" fmla="*/ 5 w 8"/>
                <a:gd name="T13" fmla="*/ 11 h 11"/>
                <a:gd name="T14" fmla="*/ 2 w 8"/>
                <a:gd name="T15" fmla="*/ 10 h 11"/>
                <a:gd name="T16" fmla="*/ 1 w 8"/>
                <a:gd name="T17" fmla="*/ 8 h 11"/>
                <a:gd name="T18" fmla="*/ 0 w 8"/>
                <a:gd name="T19" fmla="*/ 5 h 11"/>
                <a:gd name="T20" fmla="*/ 0 w 8"/>
                <a:gd name="T21" fmla="*/ 2 h 11"/>
                <a:gd name="T22" fmla="*/ 1 w 8"/>
                <a:gd name="T23" fmla="*/ 1 h 11"/>
                <a:gd name="T24" fmla="*/ 2 w 8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1">
                  <a:moveTo>
                    <a:pt x="2" y="0"/>
                  </a:moveTo>
                  <a:lnTo>
                    <a:pt x="5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1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5" name="Freeform 2270"/>
            <p:cNvSpPr/>
            <p:nvPr/>
          </p:nvSpPr>
          <p:spPr>
            <a:xfrm>
              <a:off x="1795" y="1520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6" name="Freeform 2271"/>
            <p:cNvSpPr/>
            <p:nvPr/>
          </p:nvSpPr>
          <p:spPr>
            <a:xfrm>
              <a:off x="1796" y="1522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6 w 8"/>
                <a:gd name="T13" fmla="*/ 10 h 10"/>
                <a:gd name="T14" fmla="*/ 3 w 8"/>
                <a:gd name="T15" fmla="*/ 9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7" name="Freeform 2272"/>
            <p:cNvSpPr/>
            <p:nvPr/>
          </p:nvSpPr>
          <p:spPr>
            <a:xfrm>
              <a:off x="1796" y="152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8 w 8"/>
                <a:gd name="T11" fmla="*/ 10 h 10"/>
                <a:gd name="T12" fmla="*/ 6 w 8"/>
                <a:gd name="T13" fmla="*/ 10 h 10"/>
                <a:gd name="T14" fmla="*/ 4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8" name="Freeform 2273"/>
            <p:cNvSpPr/>
            <p:nvPr/>
          </p:nvSpPr>
          <p:spPr>
            <a:xfrm>
              <a:off x="1799" y="152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9" name="Freeform 2274"/>
            <p:cNvSpPr/>
            <p:nvPr/>
          </p:nvSpPr>
          <p:spPr>
            <a:xfrm>
              <a:off x="1800" y="152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0" name="Freeform 2275"/>
            <p:cNvSpPr/>
            <p:nvPr/>
          </p:nvSpPr>
          <p:spPr>
            <a:xfrm>
              <a:off x="1800" y="1522"/>
              <a:ext cx="3" cy="3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2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8 w 8"/>
                <a:gd name="T11" fmla="*/ 10 h 10"/>
                <a:gd name="T12" fmla="*/ 5 w 8"/>
                <a:gd name="T13" fmla="*/ 10 h 10"/>
                <a:gd name="T14" fmla="*/ 4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1" name="Freeform 2276"/>
            <p:cNvSpPr/>
            <p:nvPr/>
          </p:nvSpPr>
          <p:spPr>
            <a:xfrm>
              <a:off x="1803" y="1526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2" name="Freeform 2277"/>
            <p:cNvSpPr/>
            <p:nvPr/>
          </p:nvSpPr>
          <p:spPr>
            <a:xfrm>
              <a:off x="1807" y="152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3" name="Freeform 2278"/>
            <p:cNvSpPr/>
            <p:nvPr/>
          </p:nvSpPr>
          <p:spPr>
            <a:xfrm>
              <a:off x="1801" y="153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9 w 10"/>
                <a:gd name="T7" fmla="*/ 4 h 10"/>
                <a:gd name="T8" fmla="*/ 10 w 10"/>
                <a:gd name="T9" fmla="*/ 7 h 10"/>
                <a:gd name="T10" fmla="*/ 9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2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4" name="Freeform 2279"/>
            <p:cNvSpPr/>
            <p:nvPr/>
          </p:nvSpPr>
          <p:spPr>
            <a:xfrm>
              <a:off x="1802" y="153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5" name="Freeform 2280"/>
            <p:cNvSpPr/>
            <p:nvPr/>
          </p:nvSpPr>
          <p:spPr>
            <a:xfrm>
              <a:off x="1806" y="154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6" name="Freeform 2281"/>
            <p:cNvSpPr/>
            <p:nvPr/>
          </p:nvSpPr>
          <p:spPr>
            <a:xfrm>
              <a:off x="1806" y="1538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7" name="Freeform 2282"/>
            <p:cNvSpPr/>
            <p:nvPr/>
          </p:nvSpPr>
          <p:spPr>
            <a:xfrm>
              <a:off x="1804" y="1537"/>
              <a:ext cx="3" cy="3"/>
            </a:xfrm>
            <a:custGeom>
              <a:avLst/>
              <a:gdLst>
                <a:gd name="T0" fmla="*/ 3 w 9"/>
                <a:gd name="T1" fmla="*/ 0 h 9"/>
                <a:gd name="T2" fmla="*/ 6 w 9"/>
                <a:gd name="T3" fmla="*/ 0 h 9"/>
                <a:gd name="T4" fmla="*/ 7 w 9"/>
                <a:gd name="T5" fmla="*/ 2 h 9"/>
                <a:gd name="T6" fmla="*/ 9 w 9"/>
                <a:gd name="T7" fmla="*/ 4 h 9"/>
                <a:gd name="T8" fmla="*/ 9 w 9"/>
                <a:gd name="T9" fmla="*/ 7 h 9"/>
                <a:gd name="T10" fmla="*/ 7 w 9"/>
                <a:gd name="T11" fmla="*/ 8 h 9"/>
                <a:gd name="T12" fmla="*/ 6 w 9"/>
                <a:gd name="T13" fmla="*/ 9 h 9"/>
                <a:gd name="T14" fmla="*/ 3 w 9"/>
                <a:gd name="T15" fmla="*/ 8 h 9"/>
                <a:gd name="T16" fmla="*/ 2 w 9"/>
                <a:gd name="T17" fmla="*/ 7 h 9"/>
                <a:gd name="T18" fmla="*/ 0 w 9"/>
                <a:gd name="T19" fmla="*/ 4 h 9"/>
                <a:gd name="T20" fmla="*/ 0 w 9"/>
                <a:gd name="T21" fmla="*/ 1 h 9"/>
                <a:gd name="T22" fmla="*/ 2 w 9"/>
                <a:gd name="T23" fmla="*/ 0 h 9"/>
                <a:gd name="T24" fmla="*/ 3 w 9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8" name="Freeform 2283"/>
            <p:cNvSpPr/>
            <p:nvPr/>
          </p:nvSpPr>
          <p:spPr>
            <a:xfrm>
              <a:off x="1804" y="1538"/>
              <a:ext cx="2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9" name="Freeform 2284"/>
            <p:cNvSpPr/>
            <p:nvPr/>
          </p:nvSpPr>
          <p:spPr>
            <a:xfrm>
              <a:off x="1811" y="1545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0" name="Freeform 2285"/>
            <p:cNvSpPr/>
            <p:nvPr/>
          </p:nvSpPr>
          <p:spPr>
            <a:xfrm>
              <a:off x="1810" y="154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1" name="Freeform 2286"/>
            <p:cNvSpPr/>
            <p:nvPr/>
          </p:nvSpPr>
          <p:spPr>
            <a:xfrm>
              <a:off x="1809" y="1547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2" name="Freeform 2287"/>
            <p:cNvSpPr/>
            <p:nvPr/>
          </p:nvSpPr>
          <p:spPr>
            <a:xfrm>
              <a:off x="1810" y="1547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3" name="Freeform 2288"/>
            <p:cNvSpPr/>
            <p:nvPr/>
          </p:nvSpPr>
          <p:spPr>
            <a:xfrm>
              <a:off x="1813" y="154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4" name="Freeform 2289"/>
            <p:cNvSpPr/>
            <p:nvPr/>
          </p:nvSpPr>
          <p:spPr>
            <a:xfrm>
              <a:off x="1813" y="155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4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4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0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5" name="Freeform 2290"/>
            <p:cNvSpPr/>
            <p:nvPr/>
          </p:nvSpPr>
          <p:spPr>
            <a:xfrm>
              <a:off x="1815" y="1555"/>
              <a:ext cx="3" cy="3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5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6" name="Freeform 2291"/>
            <p:cNvSpPr/>
            <p:nvPr/>
          </p:nvSpPr>
          <p:spPr>
            <a:xfrm>
              <a:off x="1813" y="1551"/>
              <a:ext cx="2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7" name="Freeform 2292"/>
            <p:cNvSpPr/>
            <p:nvPr/>
          </p:nvSpPr>
          <p:spPr>
            <a:xfrm>
              <a:off x="1817" y="155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1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8" name="Freeform 2293"/>
            <p:cNvSpPr/>
            <p:nvPr/>
          </p:nvSpPr>
          <p:spPr>
            <a:xfrm>
              <a:off x="1822" y="156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9" name="Freeform 2294"/>
            <p:cNvSpPr/>
            <p:nvPr/>
          </p:nvSpPr>
          <p:spPr>
            <a:xfrm>
              <a:off x="1826" y="1565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0" name="Freeform 2295"/>
            <p:cNvSpPr/>
            <p:nvPr/>
          </p:nvSpPr>
          <p:spPr>
            <a:xfrm>
              <a:off x="1828" y="1566"/>
              <a:ext cx="4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1" name="Freeform 2296"/>
            <p:cNvSpPr/>
            <p:nvPr/>
          </p:nvSpPr>
          <p:spPr>
            <a:xfrm>
              <a:off x="1827" y="1563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2" name="Freeform 2297"/>
            <p:cNvSpPr/>
            <p:nvPr/>
          </p:nvSpPr>
          <p:spPr>
            <a:xfrm>
              <a:off x="1800" y="1531"/>
              <a:ext cx="3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3" name="Freeform 2298"/>
            <p:cNvSpPr/>
            <p:nvPr/>
          </p:nvSpPr>
          <p:spPr>
            <a:xfrm>
              <a:off x="1822" y="1552"/>
              <a:ext cx="3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10 w 10"/>
                <a:gd name="T7" fmla="*/ 5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4" name="Freeform 2299"/>
            <p:cNvSpPr/>
            <p:nvPr/>
          </p:nvSpPr>
          <p:spPr>
            <a:xfrm>
              <a:off x="1824" y="1555"/>
              <a:ext cx="4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5" name="Freeform 2300"/>
            <p:cNvSpPr/>
            <p:nvPr/>
          </p:nvSpPr>
          <p:spPr>
            <a:xfrm>
              <a:off x="1826" y="155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2 h 10"/>
                <a:gd name="T6" fmla="*/ 10 w 10"/>
                <a:gd name="T7" fmla="*/ 5 h 10"/>
                <a:gd name="T8" fmla="*/ 8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10" y="5"/>
                  </a:lnTo>
                  <a:lnTo>
                    <a:pt x="8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6" name="Freeform 2301"/>
            <p:cNvSpPr/>
            <p:nvPr/>
          </p:nvSpPr>
          <p:spPr>
            <a:xfrm>
              <a:off x="1828" y="1560"/>
              <a:ext cx="3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8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7" name="Freeform 2302"/>
            <p:cNvSpPr/>
            <p:nvPr/>
          </p:nvSpPr>
          <p:spPr>
            <a:xfrm>
              <a:off x="1824" y="1561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8" name="Freeform 2303"/>
            <p:cNvSpPr/>
            <p:nvPr/>
          </p:nvSpPr>
          <p:spPr>
            <a:xfrm>
              <a:off x="1825" y="1560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9" name="Freeform 2304"/>
            <p:cNvSpPr/>
            <p:nvPr/>
          </p:nvSpPr>
          <p:spPr>
            <a:xfrm>
              <a:off x="1817" y="1538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0" name="Freeform 2305"/>
            <p:cNvSpPr/>
            <p:nvPr/>
          </p:nvSpPr>
          <p:spPr>
            <a:xfrm>
              <a:off x="1821" y="154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1" name="Freeform 2306"/>
            <p:cNvSpPr/>
            <p:nvPr/>
          </p:nvSpPr>
          <p:spPr>
            <a:xfrm>
              <a:off x="1816" y="1543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1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1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2" name="Freeform 2307"/>
            <p:cNvSpPr/>
            <p:nvPr/>
          </p:nvSpPr>
          <p:spPr>
            <a:xfrm>
              <a:off x="1814" y="1540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3" name="Freeform 2308"/>
            <p:cNvSpPr/>
            <p:nvPr/>
          </p:nvSpPr>
          <p:spPr>
            <a:xfrm>
              <a:off x="1812" y="1540"/>
              <a:ext cx="2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4" name="Freeform 2309"/>
            <p:cNvSpPr/>
            <p:nvPr/>
          </p:nvSpPr>
          <p:spPr>
            <a:xfrm>
              <a:off x="1817" y="1551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5" name="Freeform 2310"/>
            <p:cNvSpPr/>
            <p:nvPr/>
          </p:nvSpPr>
          <p:spPr>
            <a:xfrm>
              <a:off x="1820" y="1551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6" name="Freeform 2311"/>
            <p:cNvSpPr/>
            <p:nvPr/>
          </p:nvSpPr>
          <p:spPr>
            <a:xfrm>
              <a:off x="1822" y="1549"/>
              <a:ext cx="2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6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7" name="Freeform 2312"/>
            <p:cNvSpPr/>
            <p:nvPr/>
          </p:nvSpPr>
          <p:spPr>
            <a:xfrm>
              <a:off x="1819" y="1547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8" name="Freeform 2313"/>
            <p:cNvSpPr/>
            <p:nvPr/>
          </p:nvSpPr>
          <p:spPr>
            <a:xfrm>
              <a:off x="1814" y="1545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9" name="Freeform 2314"/>
            <p:cNvSpPr/>
            <p:nvPr/>
          </p:nvSpPr>
          <p:spPr>
            <a:xfrm>
              <a:off x="1817" y="1546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0" name="Freeform 2315"/>
            <p:cNvSpPr/>
            <p:nvPr/>
          </p:nvSpPr>
          <p:spPr>
            <a:xfrm>
              <a:off x="1819" y="154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1" name="Freeform 2316"/>
            <p:cNvSpPr/>
            <p:nvPr/>
          </p:nvSpPr>
          <p:spPr>
            <a:xfrm>
              <a:off x="1824" y="1550"/>
              <a:ext cx="3" cy="4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1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8 w 8"/>
                <a:gd name="T11" fmla="*/ 10 h 10"/>
                <a:gd name="T12" fmla="*/ 6 w 8"/>
                <a:gd name="T13" fmla="*/ 10 h 10"/>
                <a:gd name="T14" fmla="*/ 4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2" name="Freeform 2317"/>
            <p:cNvSpPr/>
            <p:nvPr/>
          </p:nvSpPr>
          <p:spPr>
            <a:xfrm>
              <a:off x="1826" y="1552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3" name="Freeform 2318"/>
            <p:cNvSpPr/>
            <p:nvPr/>
          </p:nvSpPr>
          <p:spPr>
            <a:xfrm>
              <a:off x="1824" y="1558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4" name="Freeform 2319"/>
            <p:cNvSpPr/>
            <p:nvPr/>
          </p:nvSpPr>
          <p:spPr>
            <a:xfrm>
              <a:off x="1822" y="155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5" name="Freeform 2320"/>
            <p:cNvSpPr/>
            <p:nvPr/>
          </p:nvSpPr>
          <p:spPr>
            <a:xfrm>
              <a:off x="1820" y="1554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6" name="Freeform 2321"/>
            <p:cNvSpPr/>
            <p:nvPr/>
          </p:nvSpPr>
          <p:spPr>
            <a:xfrm>
              <a:off x="1821" y="155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7" name="Freeform 2322"/>
            <p:cNvSpPr/>
            <p:nvPr/>
          </p:nvSpPr>
          <p:spPr>
            <a:xfrm>
              <a:off x="1823" y="1559"/>
              <a:ext cx="2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8" name="Freeform 2323"/>
            <p:cNvSpPr/>
            <p:nvPr/>
          </p:nvSpPr>
          <p:spPr>
            <a:xfrm>
              <a:off x="1823" y="1559"/>
              <a:ext cx="3" cy="4"/>
            </a:xfrm>
            <a:custGeom>
              <a:avLst/>
              <a:gdLst>
                <a:gd name="T0" fmla="*/ 4 w 9"/>
                <a:gd name="T1" fmla="*/ 0 h 10"/>
                <a:gd name="T2" fmla="*/ 6 w 9"/>
                <a:gd name="T3" fmla="*/ 1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9 w 9"/>
                <a:gd name="T11" fmla="*/ 10 h 10"/>
                <a:gd name="T12" fmla="*/ 6 w 9"/>
                <a:gd name="T13" fmla="*/ 10 h 10"/>
                <a:gd name="T14" fmla="*/ 4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9" name="Freeform 2324"/>
            <p:cNvSpPr/>
            <p:nvPr/>
          </p:nvSpPr>
          <p:spPr>
            <a:xfrm>
              <a:off x="1813" y="1537"/>
              <a:ext cx="2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4 w 8"/>
                <a:gd name="T13" fmla="*/ 10 h 10"/>
                <a:gd name="T14" fmla="*/ 3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0" name="Freeform 2325"/>
            <p:cNvSpPr/>
            <p:nvPr/>
          </p:nvSpPr>
          <p:spPr>
            <a:xfrm>
              <a:off x="1817" y="1540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1" name="Freeform 2326"/>
            <p:cNvSpPr/>
            <p:nvPr/>
          </p:nvSpPr>
          <p:spPr>
            <a:xfrm>
              <a:off x="1821" y="1545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2" name="Freeform 2327"/>
            <p:cNvSpPr/>
            <p:nvPr/>
          </p:nvSpPr>
          <p:spPr>
            <a:xfrm>
              <a:off x="1819" y="1543"/>
              <a:ext cx="3" cy="3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0 h 10"/>
                <a:gd name="T4" fmla="*/ 8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8 w 8"/>
                <a:gd name="T11" fmla="*/ 9 h 10"/>
                <a:gd name="T12" fmla="*/ 5 w 8"/>
                <a:gd name="T13" fmla="*/ 10 h 10"/>
                <a:gd name="T14" fmla="*/ 4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3" name="Freeform 2328"/>
            <p:cNvSpPr/>
            <p:nvPr/>
          </p:nvSpPr>
          <p:spPr>
            <a:xfrm>
              <a:off x="1822" y="1546"/>
              <a:ext cx="2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4" name="Freeform 2329"/>
            <p:cNvSpPr/>
            <p:nvPr/>
          </p:nvSpPr>
          <p:spPr>
            <a:xfrm>
              <a:off x="1808" y="1536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9 h 10"/>
                <a:gd name="T12" fmla="*/ 6 w 10"/>
                <a:gd name="T13" fmla="*/ 10 h 10"/>
                <a:gd name="T14" fmla="*/ 5 w 10"/>
                <a:gd name="T15" fmla="*/ 9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5" name="Freeform 2330"/>
            <p:cNvSpPr/>
            <p:nvPr/>
          </p:nvSpPr>
          <p:spPr>
            <a:xfrm>
              <a:off x="1809" y="1531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6" name="Freeform 2331"/>
            <p:cNvSpPr/>
            <p:nvPr/>
          </p:nvSpPr>
          <p:spPr>
            <a:xfrm>
              <a:off x="1810" y="153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7" name="Freeform 2332"/>
            <p:cNvSpPr/>
            <p:nvPr/>
          </p:nvSpPr>
          <p:spPr>
            <a:xfrm>
              <a:off x="1811" y="153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8" name="Freeform 2333"/>
            <p:cNvSpPr/>
            <p:nvPr/>
          </p:nvSpPr>
          <p:spPr>
            <a:xfrm>
              <a:off x="1805" y="1530"/>
              <a:ext cx="3" cy="3"/>
            </a:xfrm>
            <a:custGeom>
              <a:avLst/>
              <a:gdLst>
                <a:gd name="T0" fmla="*/ 4 w 9"/>
                <a:gd name="T1" fmla="*/ 0 h 10"/>
                <a:gd name="T2" fmla="*/ 5 w 9"/>
                <a:gd name="T3" fmla="*/ 0 h 10"/>
                <a:gd name="T4" fmla="*/ 8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8 w 9"/>
                <a:gd name="T11" fmla="*/ 10 h 10"/>
                <a:gd name="T12" fmla="*/ 5 w 9"/>
                <a:gd name="T13" fmla="*/ 10 h 10"/>
                <a:gd name="T14" fmla="*/ 4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1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9" name="Freeform 2334"/>
            <p:cNvSpPr/>
            <p:nvPr/>
          </p:nvSpPr>
          <p:spPr>
            <a:xfrm>
              <a:off x="1806" y="1532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0" name="Freeform 2335"/>
            <p:cNvSpPr/>
            <p:nvPr/>
          </p:nvSpPr>
          <p:spPr>
            <a:xfrm>
              <a:off x="1807" y="1533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1" name="Freeform 2336"/>
            <p:cNvSpPr/>
            <p:nvPr/>
          </p:nvSpPr>
          <p:spPr>
            <a:xfrm>
              <a:off x="1814" y="153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2" name="Freeform 2337"/>
            <p:cNvSpPr/>
            <p:nvPr/>
          </p:nvSpPr>
          <p:spPr>
            <a:xfrm>
              <a:off x="1814" y="1529"/>
              <a:ext cx="2" cy="4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4 w 8"/>
                <a:gd name="T13" fmla="*/ 10 h 10"/>
                <a:gd name="T14" fmla="*/ 2 w 8"/>
                <a:gd name="T15" fmla="*/ 9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0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4" y="10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3" name="Freeform 2338"/>
            <p:cNvSpPr/>
            <p:nvPr/>
          </p:nvSpPr>
          <p:spPr>
            <a:xfrm>
              <a:off x="1812" y="1530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4" name="Freeform 2339"/>
            <p:cNvSpPr/>
            <p:nvPr/>
          </p:nvSpPr>
          <p:spPr>
            <a:xfrm>
              <a:off x="1806" y="152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5" name="Freeform 2340"/>
            <p:cNvSpPr/>
            <p:nvPr/>
          </p:nvSpPr>
          <p:spPr>
            <a:xfrm>
              <a:off x="1796" y="1522"/>
              <a:ext cx="4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5 h 10"/>
                <a:gd name="T8" fmla="*/ 10 w 10"/>
                <a:gd name="T9" fmla="*/ 7 h 10"/>
                <a:gd name="T10" fmla="*/ 9 w 10"/>
                <a:gd name="T11" fmla="*/ 9 h 10"/>
                <a:gd name="T12" fmla="*/ 6 w 10"/>
                <a:gd name="T13" fmla="*/ 10 h 10"/>
                <a:gd name="T14" fmla="*/ 5 w 10"/>
                <a:gd name="T15" fmla="*/ 9 h 10"/>
                <a:gd name="T16" fmla="*/ 2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6" name="Freeform 2341"/>
            <p:cNvSpPr/>
            <p:nvPr/>
          </p:nvSpPr>
          <p:spPr>
            <a:xfrm>
              <a:off x="1798" y="1523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7" name="Freeform 2342"/>
            <p:cNvSpPr/>
            <p:nvPr/>
          </p:nvSpPr>
          <p:spPr>
            <a:xfrm>
              <a:off x="1798" y="1525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8" name="Freeform 2343"/>
            <p:cNvSpPr/>
            <p:nvPr/>
          </p:nvSpPr>
          <p:spPr>
            <a:xfrm>
              <a:off x="1801" y="1528"/>
              <a:ext cx="3" cy="4"/>
            </a:xfrm>
            <a:custGeom>
              <a:avLst/>
              <a:gdLst>
                <a:gd name="T0" fmla="*/ 4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4 w 9"/>
                <a:gd name="T15" fmla="*/ 9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9" name="Freeform 2344"/>
            <p:cNvSpPr/>
            <p:nvPr/>
          </p:nvSpPr>
          <p:spPr>
            <a:xfrm>
              <a:off x="1802" y="152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0" name="Freeform 2345"/>
            <p:cNvSpPr/>
            <p:nvPr/>
          </p:nvSpPr>
          <p:spPr>
            <a:xfrm>
              <a:off x="1802" y="1523"/>
              <a:ext cx="3" cy="4"/>
            </a:xfrm>
            <a:custGeom>
              <a:avLst/>
              <a:gdLst>
                <a:gd name="T0" fmla="*/ 5 w 10"/>
                <a:gd name="T1" fmla="*/ 0 h 11"/>
                <a:gd name="T2" fmla="*/ 6 w 10"/>
                <a:gd name="T3" fmla="*/ 1 h 11"/>
                <a:gd name="T4" fmla="*/ 9 w 10"/>
                <a:gd name="T5" fmla="*/ 2 h 11"/>
                <a:gd name="T6" fmla="*/ 10 w 10"/>
                <a:gd name="T7" fmla="*/ 5 h 11"/>
                <a:gd name="T8" fmla="*/ 10 w 10"/>
                <a:gd name="T9" fmla="*/ 8 h 11"/>
                <a:gd name="T10" fmla="*/ 9 w 10"/>
                <a:gd name="T11" fmla="*/ 10 h 11"/>
                <a:gd name="T12" fmla="*/ 6 w 10"/>
                <a:gd name="T13" fmla="*/ 11 h 11"/>
                <a:gd name="T14" fmla="*/ 5 w 10"/>
                <a:gd name="T15" fmla="*/ 10 h 11"/>
                <a:gd name="T16" fmla="*/ 2 w 10"/>
                <a:gd name="T17" fmla="*/ 8 h 11"/>
                <a:gd name="T18" fmla="*/ 0 w 10"/>
                <a:gd name="T19" fmla="*/ 5 h 11"/>
                <a:gd name="T20" fmla="*/ 0 w 10"/>
                <a:gd name="T21" fmla="*/ 2 h 11"/>
                <a:gd name="T22" fmla="*/ 2 w 10"/>
                <a:gd name="T23" fmla="*/ 1 h 11"/>
                <a:gd name="T24" fmla="*/ 5 w 10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1">
                  <a:moveTo>
                    <a:pt x="5" y="0"/>
                  </a:moveTo>
                  <a:lnTo>
                    <a:pt x="6" y="1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6" y="11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1" name="Freeform 2346"/>
            <p:cNvSpPr/>
            <p:nvPr/>
          </p:nvSpPr>
          <p:spPr>
            <a:xfrm>
              <a:off x="1805" y="1527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2" name="Freeform 2347"/>
            <p:cNvSpPr/>
            <p:nvPr/>
          </p:nvSpPr>
          <p:spPr>
            <a:xfrm>
              <a:off x="1809" y="1530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3" name="Freeform 2348"/>
            <p:cNvSpPr/>
            <p:nvPr/>
          </p:nvSpPr>
          <p:spPr>
            <a:xfrm>
              <a:off x="1803" y="1537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7 h 10"/>
                <a:gd name="T10" fmla="*/ 8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4" name="Freeform 2349"/>
            <p:cNvSpPr/>
            <p:nvPr/>
          </p:nvSpPr>
          <p:spPr>
            <a:xfrm>
              <a:off x="1804" y="1535"/>
              <a:ext cx="2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5" name="Freeform 2350"/>
            <p:cNvSpPr/>
            <p:nvPr/>
          </p:nvSpPr>
          <p:spPr>
            <a:xfrm>
              <a:off x="1808" y="1543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6" name="Freeform 2351"/>
            <p:cNvSpPr/>
            <p:nvPr/>
          </p:nvSpPr>
          <p:spPr>
            <a:xfrm>
              <a:off x="1808" y="1539"/>
              <a:ext cx="3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7" name="Freeform 2352"/>
            <p:cNvSpPr/>
            <p:nvPr/>
          </p:nvSpPr>
          <p:spPr>
            <a:xfrm>
              <a:off x="1806" y="1538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8" name="Freeform 2353"/>
            <p:cNvSpPr/>
            <p:nvPr/>
          </p:nvSpPr>
          <p:spPr>
            <a:xfrm>
              <a:off x="1805" y="154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9" name="Freeform 2354"/>
            <p:cNvSpPr/>
            <p:nvPr/>
          </p:nvSpPr>
          <p:spPr>
            <a:xfrm>
              <a:off x="1813" y="154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0" name="Freeform 2355"/>
            <p:cNvSpPr/>
            <p:nvPr/>
          </p:nvSpPr>
          <p:spPr>
            <a:xfrm>
              <a:off x="1812" y="1543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1" name="Freeform 2356"/>
            <p:cNvSpPr/>
            <p:nvPr/>
          </p:nvSpPr>
          <p:spPr>
            <a:xfrm>
              <a:off x="1811" y="154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2" name="Freeform 2357"/>
            <p:cNvSpPr/>
            <p:nvPr/>
          </p:nvSpPr>
          <p:spPr>
            <a:xfrm>
              <a:off x="1812" y="154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3" name="Freeform 2358"/>
            <p:cNvSpPr/>
            <p:nvPr/>
          </p:nvSpPr>
          <p:spPr>
            <a:xfrm>
              <a:off x="1815" y="1550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4" name="Freeform 2359"/>
            <p:cNvSpPr/>
            <p:nvPr/>
          </p:nvSpPr>
          <p:spPr>
            <a:xfrm>
              <a:off x="1815" y="1556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5" name="Freeform 2360"/>
            <p:cNvSpPr/>
            <p:nvPr/>
          </p:nvSpPr>
          <p:spPr>
            <a:xfrm>
              <a:off x="1817" y="1556"/>
              <a:ext cx="4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8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6" name="Freeform 2361"/>
            <p:cNvSpPr/>
            <p:nvPr/>
          </p:nvSpPr>
          <p:spPr>
            <a:xfrm>
              <a:off x="1814" y="1553"/>
              <a:ext cx="3" cy="3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5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7" name="Freeform 2362"/>
            <p:cNvSpPr/>
            <p:nvPr/>
          </p:nvSpPr>
          <p:spPr>
            <a:xfrm>
              <a:off x="1819" y="1560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8" name="Freeform 2363"/>
            <p:cNvSpPr/>
            <p:nvPr/>
          </p:nvSpPr>
          <p:spPr>
            <a:xfrm>
              <a:off x="1824" y="1565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9" name="Freeform 2364"/>
            <p:cNvSpPr/>
            <p:nvPr/>
          </p:nvSpPr>
          <p:spPr>
            <a:xfrm>
              <a:off x="1828" y="1566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0" name="Freeform 2365"/>
            <p:cNvSpPr/>
            <p:nvPr/>
          </p:nvSpPr>
          <p:spPr>
            <a:xfrm>
              <a:off x="1831" y="1568"/>
              <a:ext cx="2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1" name="Freeform 2366"/>
            <p:cNvSpPr/>
            <p:nvPr/>
          </p:nvSpPr>
          <p:spPr>
            <a:xfrm>
              <a:off x="1829" y="1564"/>
              <a:ext cx="3" cy="3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2" name="Freeform 2367"/>
            <p:cNvSpPr/>
            <p:nvPr/>
          </p:nvSpPr>
          <p:spPr>
            <a:xfrm>
              <a:off x="1802" y="1533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3" name="Freeform 2368"/>
            <p:cNvSpPr/>
            <p:nvPr/>
          </p:nvSpPr>
          <p:spPr>
            <a:xfrm>
              <a:off x="1824" y="1554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4" name="Freeform 2369"/>
            <p:cNvSpPr/>
            <p:nvPr/>
          </p:nvSpPr>
          <p:spPr>
            <a:xfrm>
              <a:off x="1827" y="155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5 w 9"/>
                <a:gd name="T3" fmla="*/ 0 h 10"/>
                <a:gd name="T4" fmla="*/ 8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8 h 10"/>
                <a:gd name="T12" fmla="*/ 5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5" name="Freeform 2370"/>
            <p:cNvSpPr/>
            <p:nvPr/>
          </p:nvSpPr>
          <p:spPr>
            <a:xfrm>
              <a:off x="1828" y="1557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6" name="Freeform 2371"/>
            <p:cNvSpPr/>
            <p:nvPr/>
          </p:nvSpPr>
          <p:spPr>
            <a:xfrm>
              <a:off x="1830" y="1562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7" name="Freeform 2372"/>
            <p:cNvSpPr/>
            <p:nvPr/>
          </p:nvSpPr>
          <p:spPr>
            <a:xfrm>
              <a:off x="1826" y="1562"/>
              <a:ext cx="3" cy="3"/>
            </a:xfrm>
            <a:custGeom>
              <a:avLst/>
              <a:gdLst>
                <a:gd name="T0" fmla="*/ 2 w 8"/>
                <a:gd name="T1" fmla="*/ 0 h 9"/>
                <a:gd name="T2" fmla="*/ 5 w 8"/>
                <a:gd name="T3" fmla="*/ 1 h 9"/>
                <a:gd name="T4" fmla="*/ 7 w 8"/>
                <a:gd name="T5" fmla="*/ 2 h 9"/>
                <a:gd name="T6" fmla="*/ 8 w 8"/>
                <a:gd name="T7" fmla="*/ 5 h 9"/>
                <a:gd name="T8" fmla="*/ 8 w 8"/>
                <a:gd name="T9" fmla="*/ 8 h 9"/>
                <a:gd name="T10" fmla="*/ 7 w 8"/>
                <a:gd name="T11" fmla="*/ 9 h 9"/>
                <a:gd name="T12" fmla="*/ 5 w 8"/>
                <a:gd name="T13" fmla="*/ 9 h 9"/>
                <a:gd name="T14" fmla="*/ 2 w 8"/>
                <a:gd name="T15" fmla="*/ 9 h 9"/>
                <a:gd name="T16" fmla="*/ 1 w 8"/>
                <a:gd name="T17" fmla="*/ 8 h 9"/>
                <a:gd name="T18" fmla="*/ 0 w 8"/>
                <a:gd name="T19" fmla="*/ 5 h 9"/>
                <a:gd name="T20" fmla="*/ 0 w 8"/>
                <a:gd name="T21" fmla="*/ 2 h 9"/>
                <a:gd name="T22" fmla="*/ 1 w 8"/>
                <a:gd name="T23" fmla="*/ 1 h 9"/>
                <a:gd name="T24" fmla="*/ 2 w 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2" y="0"/>
                  </a:moveTo>
                  <a:lnTo>
                    <a:pt x="5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8" name="Freeform 2373"/>
            <p:cNvSpPr/>
            <p:nvPr/>
          </p:nvSpPr>
          <p:spPr>
            <a:xfrm>
              <a:off x="1827" y="156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9" name="Freeform 2374"/>
            <p:cNvSpPr/>
            <p:nvPr/>
          </p:nvSpPr>
          <p:spPr>
            <a:xfrm>
              <a:off x="1795" y="1513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1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0" name="Freeform 2375"/>
            <p:cNvSpPr/>
            <p:nvPr/>
          </p:nvSpPr>
          <p:spPr>
            <a:xfrm>
              <a:off x="1798" y="1519"/>
              <a:ext cx="3" cy="3"/>
            </a:xfrm>
            <a:custGeom>
              <a:avLst/>
              <a:gdLst>
                <a:gd name="T0" fmla="*/ 4 w 9"/>
                <a:gd name="T1" fmla="*/ 0 h 10"/>
                <a:gd name="T2" fmla="*/ 6 w 9"/>
                <a:gd name="T3" fmla="*/ 1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4 w 9"/>
                <a:gd name="T15" fmla="*/ 10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1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1" name="Freeform 2376"/>
            <p:cNvSpPr/>
            <p:nvPr/>
          </p:nvSpPr>
          <p:spPr>
            <a:xfrm>
              <a:off x="1794" y="151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2" name="Freeform 2377"/>
            <p:cNvSpPr/>
            <p:nvPr/>
          </p:nvSpPr>
          <p:spPr>
            <a:xfrm>
              <a:off x="1792" y="151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3" name="Freeform 2378"/>
            <p:cNvSpPr/>
            <p:nvPr/>
          </p:nvSpPr>
          <p:spPr>
            <a:xfrm>
              <a:off x="1789" y="1516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4" name="Freeform 2379"/>
            <p:cNvSpPr/>
            <p:nvPr/>
          </p:nvSpPr>
          <p:spPr>
            <a:xfrm>
              <a:off x="1795" y="1527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8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5" name="Freeform 2380"/>
            <p:cNvSpPr/>
            <p:nvPr/>
          </p:nvSpPr>
          <p:spPr>
            <a:xfrm>
              <a:off x="1798" y="152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6" name="Freeform 2381"/>
            <p:cNvSpPr/>
            <p:nvPr/>
          </p:nvSpPr>
          <p:spPr>
            <a:xfrm>
              <a:off x="1800" y="152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7" name="Freeform 2382"/>
            <p:cNvSpPr/>
            <p:nvPr/>
          </p:nvSpPr>
          <p:spPr>
            <a:xfrm>
              <a:off x="1797" y="152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4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4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4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8" name="Freeform 2383"/>
            <p:cNvSpPr/>
            <p:nvPr/>
          </p:nvSpPr>
          <p:spPr>
            <a:xfrm>
              <a:off x="1792" y="1521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9" name="Freeform 2384"/>
            <p:cNvSpPr/>
            <p:nvPr/>
          </p:nvSpPr>
          <p:spPr>
            <a:xfrm>
              <a:off x="1795" y="1522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0" name="Freeform 2385"/>
            <p:cNvSpPr/>
            <p:nvPr/>
          </p:nvSpPr>
          <p:spPr>
            <a:xfrm>
              <a:off x="1797" y="152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4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1" name="Freeform 2386"/>
            <p:cNvSpPr/>
            <p:nvPr/>
          </p:nvSpPr>
          <p:spPr>
            <a:xfrm>
              <a:off x="1802" y="152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2" name="Freeform 2387"/>
            <p:cNvSpPr/>
            <p:nvPr/>
          </p:nvSpPr>
          <p:spPr>
            <a:xfrm>
              <a:off x="1804" y="1527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3" name="Freeform 2388"/>
            <p:cNvSpPr/>
            <p:nvPr/>
          </p:nvSpPr>
          <p:spPr>
            <a:xfrm>
              <a:off x="1802" y="153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8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8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4" name="Freeform 2389"/>
            <p:cNvSpPr/>
            <p:nvPr/>
          </p:nvSpPr>
          <p:spPr>
            <a:xfrm>
              <a:off x="1800" y="1530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2 h 10"/>
                <a:gd name="T6" fmla="*/ 10 w 10"/>
                <a:gd name="T7" fmla="*/ 5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5" name="Freeform 2390"/>
            <p:cNvSpPr/>
            <p:nvPr/>
          </p:nvSpPr>
          <p:spPr>
            <a:xfrm>
              <a:off x="1798" y="1529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1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6" name="Freeform 2391"/>
            <p:cNvSpPr/>
            <p:nvPr/>
          </p:nvSpPr>
          <p:spPr>
            <a:xfrm>
              <a:off x="1799" y="1534"/>
              <a:ext cx="3" cy="3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5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7" name="Freeform 2392"/>
            <p:cNvSpPr/>
            <p:nvPr/>
          </p:nvSpPr>
          <p:spPr>
            <a:xfrm>
              <a:off x="1801" y="153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4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8" name="Freeform 2393"/>
            <p:cNvSpPr/>
            <p:nvPr/>
          </p:nvSpPr>
          <p:spPr>
            <a:xfrm>
              <a:off x="1801" y="1535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9" name="Freeform 2394"/>
            <p:cNvSpPr/>
            <p:nvPr/>
          </p:nvSpPr>
          <p:spPr>
            <a:xfrm>
              <a:off x="1790" y="1512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0" name="Freeform 2395"/>
            <p:cNvSpPr/>
            <p:nvPr/>
          </p:nvSpPr>
          <p:spPr>
            <a:xfrm>
              <a:off x="1795" y="151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1" name="Freeform 2396"/>
            <p:cNvSpPr/>
            <p:nvPr/>
          </p:nvSpPr>
          <p:spPr>
            <a:xfrm>
              <a:off x="1786" y="151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2" name="Freeform 2397"/>
            <p:cNvSpPr/>
            <p:nvPr/>
          </p:nvSpPr>
          <p:spPr>
            <a:xfrm>
              <a:off x="1787" y="1507"/>
              <a:ext cx="3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4 w 8"/>
                <a:gd name="T13" fmla="*/ 10 h 10"/>
                <a:gd name="T14" fmla="*/ 3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3" name="Freeform 2398"/>
            <p:cNvSpPr/>
            <p:nvPr/>
          </p:nvSpPr>
          <p:spPr>
            <a:xfrm>
              <a:off x="1787" y="1508"/>
              <a:ext cx="4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4" name="Freeform 2399"/>
            <p:cNvSpPr/>
            <p:nvPr/>
          </p:nvSpPr>
          <p:spPr>
            <a:xfrm>
              <a:off x="1789" y="1508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0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5" name="Freeform 2400"/>
            <p:cNvSpPr/>
            <p:nvPr/>
          </p:nvSpPr>
          <p:spPr>
            <a:xfrm>
              <a:off x="1783" y="150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1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6" name="Freeform 2401"/>
            <p:cNvSpPr/>
            <p:nvPr/>
          </p:nvSpPr>
          <p:spPr>
            <a:xfrm>
              <a:off x="1784" y="150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7" name="Freeform 2402"/>
            <p:cNvSpPr/>
            <p:nvPr/>
          </p:nvSpPr>
          <p:spPr>
            <a:xfrm>
              <a:off x="1785" y="150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8" name="Freeform 2403"/>
            <p:cNvSpPr/>
            <p:nvPr/>
          </p:nvSpPr>
          <p:spPr>
            <a:xfrm>
              <a:off x="1792" y="1510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8 h 10"/>
                <a:gd name="T18" fmla="*/ 0 w 10"/>
                <a:gd name="T19" fmla="*/ 5 h 10"/>
                <a:gd name="T20" fmla="*/ 0 w 10"/>
                <a:gd name="T21" fmla="*/ 3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9" name="Freeform 2404"/>
            <p:cNvSpPr/>
            <p:nvPr/>
          </p:nvSpPr>
          <p:spPr>
            <a:xfrm>
              <a:off x="1791" y="1505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0" name="Freeform 2405"/>
            <p:cNvSpPr/>
            <p:nvPr/>
          </p:nvSpPr>
          <p:spPr>
            <a:xfrm>
              <a:off x="1789" y="1506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6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1" name="Freeform 2406"/>
            <p:cNvSpPr/>
            <p:nvPr/>
          </p:nvSpPr>
          <p:spPr>
            <a:xfrm>
              <a:off x="1784" y="1500"/>
              <a:ext cx="3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2 w 10"/>
                <a:gd name="T19" fmla="*/ 6 h 10"/>
                <a:gd name="T20" fmla="*/ 0 w 10"/>
                <a:gd name="T21" fmla="*/ 3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2" name="Freeform 2407"/>
            <p:cNvSpPr/>
            <p:nvPr/>
          </p:nvSpPr>
          <p:spPr>
            <a:xfrm>
              <a:off x="1775" y="1497"/>
              <a:ext cx="2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3" name="Freeform 2408"/>
            <p:cNvSpPr/>
            <p:nvPr/>
          </p:nvSpPr>
          <p:spPr>
            <a:xfrm>
              <a:off x="1776" y="1498"/>
              <a:ext cx="2" cy="4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2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8 w 8"/>
                <a:gd name="T11" fmla="*/ 10 h 10"/>
                <a:gd name="T12" fmla="*/ 5 w 8"/>
                <a:gd name="T13" fmla="*/ 10 h 10"/>
                <a:gd name="T14" fmla="*/ 4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4" name="Freeform 2409"/>
            <p:cNvSpPr/>
            <p:nvPr/>
          </p:nvSpPr>
          <p:spPr>
            <a:xfrm>
              <a:off x="1776" y="1501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5" name="Freeform 2410"/>
            <p:cNvSpPr/>
            <p:nvPr/>
          </p:nvSpPr>
          <p:spPr>
            <a:xfrm>
              <a:off x="1779" y="1504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6" name="Freeform 2411"/>
            <p:cNvSpPr/>
            <p:nvPr/>
          </p:nvSpPr>
          <p:spPr>
            <a:xfrm>
              <a:off x="1780" y="150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7" name="Freeform 2412"/>
            <p:cNvSpPr/>
            <p:nvPr/>
          </p:nvSpPr>
          <p:spPr>
            <a:xfrm>
              <a:off x="1780" y="1499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8" name="Freeform 2413"/>
            <p:cNvSpPr/>
            <p:nvPr/>
          </p:nvSpPr>
          <p:spPr>
            <a:xfrm>
              <a:off x="1783" y="150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9" name="Freeform 2414"/>
            <p:cNvSpPr/>
            <p:nvPr/>
          </p:nvSpPr>
          <p:spPr>
            <a:xfrm>
              <a:off x="1787" y="150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0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0" name="Freeform 2415"/>
            <p:cNvSpPr/>
            <p:nvPr/>
          </p:nvSpPr>
          <p:spPr>
            <a:xfrm>
              <a:off x="1781" y="151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</p:grpSp>
      <p:grpSp>
        <p:nvGrpSpPr>
          <p:cNvPr id="22" name="Group 2617"/>
          <p:cNvGrpSpPr/>
          <p:nvPr/>
        </p:nvGrpSpPr>
        <p:grpSpPr>
          <a:xfrm>
            <a:off x="2778125" y="2393951"/>
            <a:ext cx="96837" cy="90488"/>
            <a:chOff x="1750" y="1508"/>
            <a:chExt cx="61" cy="57"/>
          </a:xfrm>
          <a:effectLst/>
        </p:grpSpPr>
        <p:sp>
          <p:nvSpPr>
            <p:cNvPr id="1631" name="Freeform 2417"/>
            <p:cNvSpPr/>
            <p:nvPr/>
          </p:nvSpPr>
          <p:spPr>
            <a:xfrm>
              <a:off x="1782" y="1510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2" name="Freeform 2418"/>
            <p:cNvSpPr/>
            <p:nvPr/>
          </p:nvSpPr>
          <p:spPr>
            <a:xfrm>
              <a:off x="1786" y="1519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3" name="Freeform 2419"/>
            <p:cNvSpPr/>
            <p:nvPr/>
          </p:nvSpPr>
          <p:spPr>
            <a:xfrm>
              <a:off x="1786" y="151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4" name="Freeform 2420"/>
            <p:cNvSpPr/>
            <p:nvPr/>
          </p:nvSpPr>
          <p:spPr>
            <a:xfrm>
              <a:off x="1784" y="1513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5" name="Freeform 2421"/>
            <p:cNvSpPr/>
            <p:nvPr/>
          </p:nvSpPr>
          <p:spPr>
            <a:xfrm>
              <a:off x="1784" y="1516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6" name="Freeform 2422"/>
            <p:cNvSpPr/>
            <p:nvPr/>
          </p:nvSpPr>
          <p:spPr>
            <a:xfrm>
              <a:off x="1791" y="1521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7" name="Freeform 2423"/>
            <p:cNvSpPr/>
            <p:nvPr/>
          </p:nvSpPr>
          <p:spPr>
            <a:xfrm>
              <a:off x="1789" y="1518"/>
              <a:ext cx="4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8" name="Freeform 2424"/>
            <p:cNvSpPr/>
            <p:nvPr/>
          </p:nvSpPr>
          <p:spPr>
            <a:xfrm>
              <a:off x="1788" y="1524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8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2 w 10"/>
                <a:gd name="T17" fmla="*/ 8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9" name="Freeform 2425"/>
            <p:cNvSpPr/>
            <p:nvPr/>
          </p:nvSpPr>
          <p:spPr>
            <a:xfrm>
              <a:off x="1790" y="152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0" name="Freeform 2426"/>
            <p:cNvSpPr/>
            <p:nvPr/>
          </p:nvSpPr>
          <p:spPr>
            <a:xfrm>
              <a:off x="1793" y="1526"/>
              <a:ext cx="2" cy="3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0 h 10"/>
                <a:gd name="T4" fmla="*/ 8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9 h 10"/>
                <a:gd name="T12" fmla="*/ 6 w 8"/>
                <a:gd name="T13" fmla="*/ 10 h 10"/>
                <a:gd name="T14" fmla="*/ 4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6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1" name="Freeform 2427"/>
            <p:cNvSpPr/>
            <p:nvPr/>
          </p:nvSpPr>
          <p:spPr>
            <a:xfrm>
              <a:off x="1793" y="1532"/>
              <a:ext cx="2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2" name="Freeform 2428"/>
            <p:cNvSpPr/>
            <p:nvPr/>
          </p:nvSpPr>
          <p:spPr>
            <a:xfrm>
              <a:off x="1795" y="1532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3" name="Freeform 2429"/>
            <p:cNvSpPr/>
            <p:nvPr/>
          </p:nvSpPr>
          <p:spPr>
            <a:xfrm>
              <a:off x="1793" y="1528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4" name="Freeform 2430"/>
            <p:cNvSpPr/>
            <p:nvPr/>
          </p:nvSpPr>
          <p:spPr>
            <a:xfrm>
              <a:off x="1797" y="153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5" name="Freeform 2431"/>
            <p:cNvSpPr/>
            <p:nvPr/>
          </p:nvSpPr>
          <p:spPr>
            <a:xfrm>
              <a:off x="1802" y="1540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6" name="Freeform 2432"/>
            <p:cNvSpPr/>
            <p:nvPr/>
          </p:nvSpPr>
          <p:spPr>
            <a:xfrm>
              <a:off x="1805" y="1542"/>
              <a:ext cx="4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7" name="Freeform 2433"/>
            <p:cNvSpPr/>
            <p:nvPr/>
          </p:nvSpPr>
          <p:spPr>
            <a:xfrm>
              <a:off x="1808" y="154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8" name="Freeform 2434"/>
            <p:cNvSpPr/>
            <p:nvPr/>
          </p:nvSpPr>
          <p:spPr>
            <a:xfrm>
              <a:off x="1807" y="1540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9" name="Freeform 2435"/>
            <p:cNvSpPr/>
            <p:nvPr/>
          </p:nvSpPr>
          <p:spPr>
            <a:xfrm>
              <a:off x="1780" y="150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8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0" name="Freeform 2436"/>
            <p:cNvSpPr/>
            <p:nvPr/>
          </p:nvSpPr>
          <p:spPr>
            <a:xfrm>
              <a:off x="1802" y="1529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1" name="Freeform 2437"/>
            <p:cNvSpPr/>
            <p:nvPr/>
          </p:nvSpPr>
          <p:spPr>
            <a:xfrm>
              <a:off x="1805" y="1532"/>
              <a:ext cx="2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2" name="Freeform 2438"/>
            <p:cNvSpPr/>
            <p:nvPr/>
          </p:nvSpPr>
          <p:spPr>
            <a:xfrm>
              <a:off x="1806" y="1533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3" name="Freeform 2439"/>
            <p:cNvSpPr/>
            <p:nvPr/>
          </p:nvSpPr>
          <p:spPr>
            <a:xfrm>
              <a:off x="1808" y="1537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4" name="Freeform 2440"/>
            <p:cNvSpPr/>
            <p:nvPr/>
          </p:nvSpPr>
          <p:spPr>
            <a:xfrm>
              <a:off x="1804" y="153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4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4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4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5" name="Freeform 2441"/>
            <p:cNvSpPr/>
            <p:nvPr/>
          </p:nvSpPr>
          <p:spPr>
            <a:xfrm>
              <a:off x="1805" y="1537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4 w 8"/>
                <a:gd name="T13" fmla="*/ 10 h 10"/>
                <a:gd name="T14" fmla="*/ 3 w 8"/>
                <a:gd name="T15" fmla="*/ 10 h 10"/>
                <a:gd name="T16" fmla="*/ 0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6" name="Freeform 2442"/>
            <p:cNvSpPr/>
            <p:nvPr/>
          </p:nvSpPr>
          <p:spPr>
            <a:xfrm>
              <a:off x="1794" y="1527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4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2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7" name="Freeform 2443"/>
            <p:cNvSpPr/>
            <p:nvPr/>
          </p:nvSpPr>
          <p:spPr>
            <a:xfrm>
              <a:off x="1798" y="1532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8" name="Freeform 2444"/>
            <p:cNvSpPr/>
            <p:nvPr/>
          </p:nvSpPr>
          <p:spPr>
            <a:xfrm>
              <a:off x="1794" y="1531"/>
              <a:ext cx="2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9" name="Freeform 2445"/>
            <p:cNvSpPr/>
            <p:nvPr/>
          </p:nvSpPr>
          <p:spPr>
            <a:xfrm>
              <a:off x="1791" y="1528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0" name="Freeform 2446"/>
            <p:cNvSpPr/>
            <p:nvPr/>
          </p:nvSpPr>
          <p:spPr>
            <a:xfrm>
              <a:off x="1789" y="1529"/>
              <a:ext cx="3" cy="3"/>
            </a:xfrm>
            <a:custGeom>
              <a:avLst/>
              <a:gdLst>
                <a:gd name="T0" fmla="*/ 4 w 9"/>
                <a:gd name="T1" fmla="*/ 0 h 10"/>
                <a:gd name="T2" fmla="*/ 5 w 9"/>
                <a:gd name="T3" fmla="*/ 0 h 10"/>
                <a:gd name="T4" fmla="*/ 8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8 h 10"/>
                <a:gd name="T12" fmla="*/ 5 w 9"/>
                <a:gd name="T13" fmla="*/ 10 h 10"/>
                <a:gd name="T14" fmla="*/ 4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1" name="Freeform 2447"/>
            <p:cNvSpPr/>
            <p:nvPr/>
          </p:nvSpPr>
          <p:spPr>
            <a:xfrm>
              <a:off x="1794" y="1539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2" name="Freeform 2448"/>
            <p:cNvSpPr/>
            <p:nvPr/>
          </p:nvSpPr>
          <p:spPr>
            <a:xfrm>
              <a:off x="1798" y="1539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3" name="Freeform 2449"/>
            <p:cNvSpPr/>
            <p:nvPr/>
          </p:nvSpPr>
          <p:spPr>
            <a:xfrm>
              <a:off x="1799" y="1537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4" name="Freeform 2450"/>
            <p:cNvSpPr/>
            <p:nvPr/>
          </p:nvSpPr>
          <p:spPr>
            <a:xfrm>
              <a:off x="1797" y="1536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4 w 8"/>
                <a:gd name="T13" fmla="*/ 10 h 10"/>
                <a:gd name="T14" fmla="*/ 3 w 8"/>
                <a:gd name="T15" fmla="*/ 9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4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5" name="Freeform 2451"/>
            <p:cNvSpPr/>
            <p:nvPr/>
          </p:nvSpPr>
          <p:spPr>
            <a:xfrm>
              <a:off x="1792" y="153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6" name="Freeform 2452"/>
            <p:cNvSpPr/>
            <p:nvPr/>
          </p:nvSpPr>
          <p:spPr>
            <a:xfrm>
              <a:off x="1794" y="1535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9 h 10"/>
                <a:gd name="T16" fmla="*/ 2 w 10"/>
                <a:gd name="T17" fmla="*/ 7 h 10"/>
                <a:gd name="T18" fmla="*/ 0 w 10"/>
                <a:gd name="T19" fmla="*/ 5 h 10"/>
                <a:gd name="T20" fmla="*/ 0 w 10"/>
                <a:gd name="T21" fmla="*/ 3 h 10"/>
                <a:gd name="T22" fmla="*/ 2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7" name="Freeform 2453"/>
            <p:cNvSpPr/>
            <p:nvPr/>
          </p:nvSpPr>
          <p:spPr>
            <a:xfrm>
              <a:off x="1797" y="1533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3 w 8"/>
                <a:gd name="T15" fmla="*/ 9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8" name="Freeform 2454"/>
            <p:cNvSpPr/>
            <p:nvPr/>
          </p:nvSpPr>
          <p:spPr>
            <a:xfrm>
              <a:off x="1802" y="153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9" name="Freeform 2455"/>
            <p:cNvSpPr/>
            <p:nvPr/>
          </p:nvSpPr>
          <p:spPr>
            <a:xfrm>
              <a:off x="1804" y="1540"/>
              <a:ext cx="2" cy="4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4 w 8"/>
                <a:gd name="T13" fmla="*/ 10 h 10"/>
                <a:gd name="T14" fmla="*/ 3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0" name="Freeform 2456"/>
            <p:cNvSpPr/>
            <p:nvPr/>
          </p:nvSpPr>
          <p:spPr>
            <a:xfrm>
              <a:off x="1802" y="154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1" name="Freeform 2457"/>
            <p:cNvSpPr/>
            <p:nvPr/>
          </p:nvSpPr>
          <p:spPr>
            <a:xfrm>
              <a:off x="1799" y="1543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2" name="Freeform 2458"/>
            <p:cNvSpPr/>
            <p:nvPr/>
          </p:nvSpPr>
          <p:spPr>
            <a:xfrm>
              <a:off x="1798" y="1542"/>
              <a:ext cx="3" cy="4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3" name="Freeform 2459"/>
            <p:cNvSpPr/>
            <p:nvPr/>
          </p:nvSpPr>
          <p:spPr>
            <a:xfrm>
              <a:off x="1798" y="1547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4" name="Freeform 2460"/>
            <p:cNvSpPr/>
            <p:nvPr/>
          </p:nvSpPr>
          <p:spPr>
            <a:xfrm>
              <a:off x="1800" y="1547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3 w 8"/>
                <a:gd name="T15" fmla="*/ 9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5" name="Freeform 2461"/>
            <p:cNvSpPr/>
            <p:nvPr/>
          </p:nvSpPr>
          <p:spPr>
            <a:xfrm>
              <a:off x="1801" y="154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6" name="Freeform 2462"/>
            <p:cNvSpPr/>
            <p:nvPr/>
          </p:nvSpPr>
          <p:spPr>
            <a:xfrm>
              <a:off x="1790" y="152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7" name="Freeform 2463"/>
            <p:cNvSpPr/>
            <p:nvPr/>
          </p:nvSpPr>
          <p:spPr>
            <a:xfrm>
              <a:off x="1795" y="1528"/>
              <a:ext cx="2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8" name="Freeform 2464"/>
            <p:cNvSpPr/>
            <p:nvPr/>
          </p:nvSpPr>
          <p:spPr>
            <a:xfrm>
              <a:off x="1786" y="1525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9" name="Freeform 2465"/>
            <p:cNvSpPr/>
            <p:nvPr/>
          </p:nvSpPr>
          <p:spPr>
            <a:xfrm>
              <a:off x="1786" y="1519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9 h 10"/>
                <a:gd name="T12" fmla="*/ 5 w 9"/>
                <a:gd name="T13" fmla="*/ 10 h 10"/>
                <a:gd name="T14" fmla="*/ 3 w 9"/>
                <a:gd name="T15" fmla="*/ 9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0" name="Freeform 2466"/>
            <p:cNvSpPr/>
            <p:nvPr/>
          </p:nvSpPr>
          <p:spPr>
            <a:xfrm>
              <a:off x="1787" y="1520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1" name="Freeform 2467"/>
            <p:cNvSpPr/>
            <p:nvPr/>
          </p:nvSpPr>
          <p:spPr>
            <a:xfrm>
              <a:off x="1788" y="152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2" name="Freeform 2468"/>
            <p:cNvSpPr/>
            <p:nvPr/>
          </p:nvSpPr>
          <p:spPr>
            <a:xfrm>
              <a:off x="1782" y="1518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3" name="Freeform 2469"/>
            <p:cNvSpPr/>
            <p:nvPr/>
          </p:nvSpPr>
          <p:spPr>
            <a:xfrm>
              <a:off x="1784" y="1521"/>
              <a:ext cx="2" cy="3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0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8 w 8"/>
                <a:gd name="T11" fmla="*/ 10 h 10"/>
                <a:gd name="T12" fmla="*/ 6 w 8"/>
                <a:gd name="T13" fmla="*/ 10 h 10"/>
                <a:gd name="T14" fmla="*/ 3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4" name="Freeform 2470"/>
            <p:cNvSpPr/>
            <p:nvPr/>
          </p:nvSpPr>
          <p:spPr>
            <a:xfrm>
              <a:off x="1785" y="1521"/>
              <a:ext cx="2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5" name="Freeform 2471"/>
            <p:cNvSpPr/>
            <p:nvPr/>
          </p:nvSpPr>
          <p:spPr>
            <a:xfrm>
              <a:off x="1792" y="1523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6" name="Freeform 2472"/>
            <p:cNvSpPr/>
            <p:nvPr/>
          </p:nvSpPr>
          <p:spPr>
            <a:xfrm>
              <a:off x="1791" y="1517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7" name="Freeform 2473"/>
            <p:cNvSpPr/>
            <p:nvPr/>
          </p:nvSpPr>
          <p:spPr>
            <a:xfrm>
              <a:off x="1789" y="1518"/>
              <a:ext cx="3" cy="4"/>
            </a:xfrm>
            <a:custGeom>
              <a:avLst/>
              <a:gdLst>
                <a:gd name="T0" fmla="*/ 4 w 9"/>
                <a:gd name="T1" fmla="*/ 0 h 10"/>
                <a:gd name="T2" fmla="*/ 5 w 9"/>
                <a:gd name="T3" fmla="*/ 0 h 10"/>
                <a:gd name="T4" fmla="*/ 8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8 w 9"/>
                <a:gd name="T11" fmla="*/ 9 h 10"/>
                <a:gd name="T12" fmla="*/ 5 w 9"/>
                <a:gd name="T13" fmla="*/ 10 h 10"/>
                <a:gd name="T14" fmla="*/ 4 w 9"/>
                <a:gd name="T15" fmla="*/ 9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8" name="Freeform 2474"/>
            <p:cNvSpPr/>
            <p:nvPr/>
          </p:nvSpPr>
          <p:spPr>
            <a:xfrm>
              <a:off x="1784" y="151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5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9" name="Freeform 2475"/>
            <p:cNvSpPr/>
            <p:nvPr/>
          </p:nvSpPr>
          <p:spPr>
            <a:xfrm>
              <a:off x="1774" y="151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0" name="Freeform 2476"/>
            <p:cNvSpPr/>
            <p:nvPr/>
          </p:nvSpPr>
          <p:spPr>
            <a:xfrm>
              <a:off x="1775" y="1511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2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1" name="Freeform 2477"/>
            <p:cNvSpPr/>
            <p:nvPr/>
          </p:nvSpPr>
          <p:spPr>
            <a:xfrm>
              <a:off x="1776" y="1514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2" name="Freeform 2478"/>
            <p:cNvSpPr/>
            <p:nvPr/>
          </p:nvSpPr>
          <p:spPr>
            <a:xfrm>
              <a:off x="1778" y="151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3" name="Freeform 2479"/>
            <p:cNvSpPr/>
            <p:nvPr/>
          </p:nvSpPr>
          <p:spPr>
            <a:xfrm>
              <a:off x="1779" y="1514"/>
              <a:ext cx="3" cy="3"/>
            </a:xfrm>
            <a:custGeom>
              <a:avLst/>
              <a:gdLst>
                <a:gd name="T0" fmla="*/ 3 w 9"/>
                <a:gd name="T1" fmla="*/ 0 h 9"/>
                <a:gd name="T2" fmla="*/ 6 w 9"/>
                <a:gd name="T3" fmla="*/ 1 h 9"/>
                <a:gd name="T4" fmla="*/ 7 w 9"/>
                <a:gd name="T5" fmla="*/ 2 h 9"/>
                <a:gd name="T6" fmla="*/ 9 w 9"/>
                <a:gd name="T7" fmla="*/ 5 h 9"/>
                <a:gd name="T8" fmla="*/ 9 w 9"/>
                <a:gd name="T9" fmla="*/ 8 h 9"/>
                <a:gd name="T10" fmla="*/ 7 w 9"/>
                <a:gd name="T11" fmla="*/ 9 h 9"/>
                <a:gd name="T12" fmla="*/ 6 w 9"/>
                <a:gd name="T13" fmla="*/ 9 h 9"/>
                <a:gd name="T14" fmla="*/ 3 w 9"/>
                <a:gd name="T15" fmla="*/ 9 h 9"/>
                <a:gd name="T16" fmla="*/ 1 w 9"/>
                <a:gd name="T17" fmla="*/ 7 h 9"/>
                <a:gd name="T18" fmla="*/ 0 w 9"/>
                <a:gd name="T19" fmla="*/ 5 h 9"/>
                <a:gd name="T20" fmla="*/ 0 w 9"/>
                <a:gd name="T21" fmla="*/ 2 h 9"/>
                <a:gd name="T22" fmla="*/ 1 w 9"/>
                <a:gd name="T23" fmla="*/ 1 h 9"/>
                <a:gd name="T24" fmla="*/ 3 w 9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4" name="Freeform 2480"/>
            <p:cNvSpPr/>
            <p:nvPr/>
          </p:nvSpPr>
          <p:spPr>
            <a:xfrm>
              <a:off x="1780" y="151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5" name="Freeform 2481"/>
            <p:cNvSpPr/>
            <p:nvPr/>
          </p:nvSpPr>
          <p:spPr>
            <a:xfrm>
              <a:off x="1783" y="151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6" name="Freeform 2482"/>
            <p:cNvSpPr/>
            <p:nvPr/>
          </p:nvSpPr>
          <p:spPr>
            <a:xfrm>
              <a:off x="1787" y="1518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7" name="Freeform 2483"/>
            <p:cNvSpPr/>
            <p:nvPr/>
          </p:nvSpPr>
          <p:spPr>
            <a:xfrm>
              <a:off x="1780" y="1526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8" name="Freeform 2484"/>
            <p:cNvSpPr/>
            <p:nvPr/>
          </p:nvSpPr>
          <p:spPr>
            <a:xfrm>
              <a:off x="1781" y="1523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9" name="Freeform 2485"/>
            <p:cNvSpPr/>
            <p:nvPr/>
          </p:nvSpPr>
          <p:spPr>
            <a:xfrm>
              <a:off x="1786" y="1532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0" name="Freeform 2486"/>
            <p:cNvSpPr/>
            <p:nvPr/>
          </p:nvSpPr>
          <p:spPr>
            <a:xfrm>
              <a:off x="1786" y="1528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1" name="Freeform 2487"/>
            <p:cNvSpPr/>
            <p:nvPr/>
          </p:nvSpPr>
          <p:spPr>
            <a:xfrm>
              <a:off x="1784" y="1527"/>
              <a:ext cx="2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4 w 8"/>
                <a:gd name="T13" fmla="*/ 10 h 10"/>
                <a:gd name="T14" fmla="*/ 3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2" name="Freeform 2488"/>
            <p:cNvSpPr/>
            <p:nvPr/>
          </p:nvSpPr>
          <p:spPr>
            <a:xfrm>
              <a:off x="1783" y="152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3" name="Freeform 2489"/>
            <p:cNvSpPr/>
            <p:nvPr/>
          </p:nvSpPr>
          <p:spPr>
            <a:xfrm>
              <a:off x="1791" y="1534"/>
              <a:ext cx="3" cy="4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7 w 9"/>
                <a:gd name="T5" fmla="*/ 3 h 12"/>
                <a:gd name="T6" fmla="*/ 9 w 9"/>
                <a:gd name="T7" fmla="*/ 6 h 12"/>
                <a:gd name="T8" fmla="*/ 9 w 9"/>
                <a:gd name="T9" fmla="*/ 9 h 12"/>
                <a:gd name="T10" fmla="*/ 7 w 9"/>
                <a:gd name="T11" fmla="*/ 10 h 12"/>
                <a:gd name="T12" fmla="*/ 6 w 9"/>
                <a:gd name="T13" fmla="*/ 12 h 12"/>
                <a:gd name="T14" fmla="*/ 3 w 9"/>
                <a:gd name="T15" fmla="*/ 10 h 12"/>
                <a:gd name="T16" fmla="*/ 2 w 9"/>
                <a:gd name="T17" fmla="*/ 9 h 12"/>
                <a:gd name="T18" fmla="*/ 0 w 9"/>
                <a:gd name="T19" fmla="*/ 6 h 12"/>
                <a:gd name="T20" fmla="*/ 0 w 9"/>
                <a:gd name="T21" fmla="*/ 3 h 12"/>
                <a:gd name="T22" fmla="*/ 2 w 9"/>
                <a:gd name="T23" fmla="*/ 2 h 12"/>
                <a:gd name="T24" fmla="*/ 3 w 9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2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4" name="Freeform 2490"/>
            <p:cNvSpPr/>
            <p:nvPr/>
          </p:nvSpPr>
          <p:spPr>
            <a:xfrm>
              <a:off x="1789" y="1532"/>
              <a:ext cx="3" cy="3"/>
            </a:xfrm>
            <a:custGeom>
              <a:avLst/>
              <a:gdLst>
                <a:gd name="T0" fmla="*/ 4 w 9"/>
                <a:gd name="T1" fmla="*/ 0 h 10"/>
                <a:gd name="T2" fmla="*/ 5 w 9"/>
                <a:gd name="T3" fmla="*/ 0 h 10"/>
                <a:gd name="T4" fmla="*/ 8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8 w 9"/>
                <a:gd name="T11" fmla="*/ 9 h 10"/>
                <a:gd name="T12" fmla="*/ 5 w 9"/>
                <a:gd name="T13" fmla="*/ 10 h 10"/>
                <a:gd name="T14" fmla="*/ 4 w 9"/>
                <a:gd name="T15" fmla="*/ 9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1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5" name="Freeform 2491"/>
            <p:cNvSpPr/>
            <p:nvPr/>
          </p:nvSpPr>
          <p:spPr>
            <a:xfrm>
              <a:off x="1788" y="1537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1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8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6" name="Freeform 2492"/>
            <p:cNvSpPr/>
            <p:nvPr/>
          </p:nvSpPr>
          <p:spPr>
            <a:xfrm>
              <a:off x="1790" y="153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7" name="Freeform 2493"/>
            <p:cNvSpPr/>
            <p:nvPr/>
          </p:nvSpPr>
          <p:spPr>
            <a:xfrm>
              <a:off x="1792" y="1539"/>
              <a:ext cx="3" cy="3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8 h 10"/>
                <a:gd name="T12" fmla="*/ 6 w 9"/>
                <a:gd name="T13" fmla="*/ 10 h 10"/>
                <a:gd name="T14" fmla="*/ 5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8" name="Freeform 2494"/>
            <p:cNvSpPr/>
            <p:nvPr/>
          </p:nvSpPr>
          <p:spPr>
            <a:xfrm>
              <a:off x="1792" y="154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9" name="Freeform 2495"/>
            <p:cNvSpPr/>
            <p:nvPr/>
          </p:nvSpPr>
          <p:spPr>
            <a:xfrm>
              <a:off x="1795" y="154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0" name="Freeform 2496"/>
            <p:cNvSpPr/>
            <p:nvPr/>
          </p:nvSpPr>
          <p:spPr>
            <a:xfrm>
              <a:off x="1792" y="1541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1" name="Freeform 2497"/>
            <p:cNvSpPr/>
            <p:nvPr/>
          </p:nvSpPr>
          <p:spPr>
            <a:xfrm>
              <a:off x="1796" y="1548"/>
              <a:ext cx="4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2" name="Freeform 2498"/>
            <p:cNvSpPr/>
            <p:nvPr/>
          </p:nvSpPr>
          <p:spPr>
            <a:xfrm>
              <a:off x="1801" y="1553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3" name="Freeform 2499"/>
            <p:cNvSpPr/>
            <p:nvPr/>
          </p:nvSpPr>
          <p:spPr>
            <a:xfrm>
              <a:off x="1805" y="1555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4" name="Freeform 2500"/>
            <p:cNvSpPr/>
            <p:nvPr/>
          </p:nvSpPr>
          <p:spPr>
            <a:xfrm>
              <a:off x="1808" y="1556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9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5" name="Freeform 2501"/>
            <p:cNvSpPr/>
            <p:nvPr/>
          </p:nvSpPr>
          <p:spPr>
            <a:xfrm>
              <a:off x="1806" y="155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6" name="Freeform 2502"/>
            <p:cNvSpPr/>
            <p:nvPr/>
          </p:nvSpPr>
          <p:spPr>
            <a:xfrm>
              <a:off x="1779" y="152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7" name="Freeform 2503"/>
            <p:cNvSpPr/>
            <p:nvPr/>
          </p:nvSpPr>
          <p:spPr>
            <a:xfrm>
              <a:off x="1802" y="1542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8" name="Freeform 2504"/>
            <p:cNvSpPr/>
            <p:nvPr/>
          </p:nvSpPr>
          <p:spPr>
            <a:xfrm>
              <a:off x="1804" y="154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9" name="Freeform 2505"/>
            <p:cNvSpPr/>
            <p:nvPr/>
          </p:nvSpPr>
          <p:spPr>
            <a:xfrm>
              <a:off x="1805" y="154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0" name="Freeform 2506"/>
            <p:cNvSpPr/>
            <p:nvPr/>
          </p:nvSpPr>
          <p:spPr>
            <a:xfrm>
              <a:off x="1807" y="1550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1" name="Freeform 2507"/>
            <p:cNvSpPr/>
            <p:nvPr/>
          </p:nvSpPr>
          <p:spPr>
            <a:xfrm>
              <a:off x="1804" y="1551"/>
              <a:ext cx="2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4 w 8"/>
                <a:gd name="T13" fmla="*/ 10 h 10"/>
                <a:gd name="T14" fmla="*/ 3 w 8"/>
                <a:gd name="T15" fmla="*/ 10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2" name="Freeform 2508"/>
            <p:cNvSpPr/>
            <p:nvPr/>
          </p:nvSpPr>
          <p:spPr>
            <a:xfrm>
              <a:off x="1805" y="1550"/>
              <a:ext cx="2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4 w 8"/>
                <a:gd name="T13" fmla="*/ 10 h 10"/>
                <a:gd name="T14" fmla="*/ 2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3" name="Freeform 2509"/>
            <p:cNvSpPr/>
            <p:nvPr/>
          </p:nvSpPr>
          <p:spPr>
            <a:xfrm>
              <a:off x="1788" y="1531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4" name="Freeform 2510"/>
            <p:cNvSpPr/>
            <p:nvPr/>
          </p:nvSpPr>
          <p:spPr>
            <a:xfrm>
              <a:off x="1792" y="1537"/>
              <a:ext cx="3" cy="3"/>
            </a:xfrm>
            <a:custGeom>
              <a:avLst/>
              <a:gdLst>
                <a:gd name="T0" fmla="*/ 3 w 9"/>
                <a:gd name="T1" fmla="*/ 0 h 9"/>
                <a:gd name="T2" fmla="*/ 6 w 9"/>
                <a:gd name="T3" fmla="*/ 1 h 9"/>
                <a:gd name="T4" fmla="*/ 7 w 9"/>
                <a:gd name="T5" fmla="*/ 2 h 9"/>
                <a:gd name="T6" fmla="*/ 9 w 9"/>
                <a:gd name="T7" fmla="*/ 5 h 9"/>
                <a:gd name="T8" fmla="*/ 9 w 9"/>
                <a:gd name="T9" fmla="*/ 8 h 9"/>
                <a:gd name="T10" fmla="*/ 7 w 9"/>
                <a:gd name="T11" fmla="*/ 9 h 9"/>
                <a:gd name="T12" fmla="*/ 6 w 9"/>
                <a:gd name="T13" fmla="*/ 9 h 9"/>
                <a:gd name="T14" fmla="*/ 3 w 9"/>
                <a:gd name="T15" fmla="*/ 9 h 9"/>
                <a:gd name="T16" fmla="*/ 1 w 9"/>
                <a:gd name="T17" fmla="*/ 7 h 9"/>
                <a:gd name="T18" fmla="*/ 0 w 9"/>
                <a:gd name="T19" fmla="*/ 5 h 9"/>
                <a:gd name="T20" fmla="*/ 0 w 9"/>
                <a:gd name="T21" fmla="*/ 2 h 9"/>
                <a:gd name="T22" fmla="*/ 1 w 9"/>
                <a:gd name="T23" fmla="*/ 1 h 9"/>
                <a:gd name="T24" fmla="*/ 3 w 9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5" name="Freeform 2511"/>
            <p:cNvSpPr/>
            <p:nvPr/>
          </p:nvSpPr>
          <p:spPr>
            <a:xfrm>
              <a:off x="1787" y="153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6" name="Freeform 2512"/>
            <p:cNvSpPr/>
            <p:nvPr/>
          </p:nvSpPr>
          <p:spPr>
            <a:xfrm>
              <a:off x="1785" y="153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7" name="Freeform 2513"/>
            <p:cNvSpPr/>
            <p:nvPr/>
          </p:nvSpPr>
          <p:spPr>
            <a:xfrm>
              <a:off x="1783" y="1533"/>
              <a:ext cx="3" cy="4"/>
            </a:xfrm>
            <a:custGeom>
              <a:avLst/>
              <a:gdLst>
                <a:gd name="T0" fmla="*/ 4 w 9"/>
                <a:gd name="T1" fmla="*/ 0 h 11"/>
                <a:gd name="T2" fmla="*/ 6 w 9"/>
                <a:gd name="T3" fmla="*/ 1 h 11"/>
                <a:gd name="T4" fmla="*/ 9 w 9"/>
                <a:gd name="T5" fmla="*/ 2 h 11"/>
                <a:gd name="T6" fmla="*/ 9 w 9"/>
                <a:gd name="T7" fmla="*/ 5 h 11"/>
                <a:gd name="T8" fmla="*/ 9 w 9"/>
                <a:gd name="T9" fmla="*/ 8 h 11"/>
                <a:gd name="T10" fmla="*/ 9 w 9"/>
                <a:gd name="T11" fmla="*/ 10 h 11"/>
                <a:gd name="T12" fmla="*/ 6 w 9"/>
                <a:gd name="T13" fmla="*/ 11 h 11"/>
                <a:gd name="T14" fmla="*/ 3 w 9"/>
                <a:gd name="T15" fmla="*/ 10 h 11"/>
                <a:gd name="T16" fmla="*/ 1 w 9"/>
                <a:gd name="T17" fmla="*/ 8 h 11"/>
                <a:gd name="T18" fmla="*/ 0 w 9"/>
                <a:gd name="T19" fmla="*/ 5 h 11"/>
                <a:gd name="T20" fmla="*/ 0 w 9"/>
                <a:gd name="T21" fmla="*/ 2 h 11"/>
                <a:gd name="T22" fmla="*/ 1 w 9"/>
                <a:gd name="T23" fmla="*/ 1 h 11"/>
                <a:gd name="T24" fmla="*/ 4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0"/>
                  </a:moveTo>
                  <a:lnTo>
                    <a:pt x="6" y="1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1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8" name="Freeform 2514"/>
            <p:cNvSpPr/>
            <p:nvPr/>
          </p:nvSpPr>
          <p:spPr>
            <a:xfrm>
              <a:off x="1788" y="154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9" name="Freeform 2515"/>
            <p:cNvSpPr/>
            <p:nvPr/>
          </p:nvSpPr>
          <p:spPr>
            <a:xfrm>
              <a:off x="1792" y="154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0" name="Freeform 2516"/>
            <p:cNvSpPr/>
            <p:nvPr/>
          </p:nvSpPr>
          <p:spPr>
            <a:xfrm>
              <a:off x="1793" y="1542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2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1" name="Freeform 2517"/>
            <p:cNvSpPr/>
            <p:nvPr/>
          </p:nvSpPr>
          <p:spPr>
            <a:xfrm>
              <a:off x="1790" y="1541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7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2" name="Freeform 2518"/>
            <p:cNvSpPr/>
            <p:nvPr/>
          </p:nvSpPr>
          <p:spPr>
            <a:xfrm>
              <a:off x="1786" y="1538"/>
              <a:ext cx="2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3" name="Freeform 2519"/>
            <p:cNvSpPr/>
            <p:nvPr/>
          </p:nvSpPr>
          <p:spPr>
            <a:xfrm>
              <a:off x="1788" y="1540"/>
              <a:ext cx="3" cy="3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8 w 8"/>
                <a:gd name="T11" fmla="*/ 9 h 10"/>
                <a:gd name="T12" fmla="*/ 5 w 8"/>
                <a:gd name="T13" fmla="*/ 10 h 10"/>
                <a:gd name="T14" fmla="*/ 3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4" name="Freeform 2520"/>
            <p:cNvSpPr/>
            <p:nvPr/>
          </p:nvSpPr>
          <p:spPr>
            <a:xfrm>
              <a:off x="1790" y="1537"/>
              <a:ext cx="4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7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5" name="Freeform 2521"/>
            <p:cNvSpPr/>
            <p:nvPr/>
          </p:nvSpPr>
          <p:spPr>
            <a:xfrm>
              <a:off x="1795" y="154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8 h 10"/>
                <a:gd name="T12" fmla="*/ 5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6" name="Freeform 2522"/>
            <p:cNvSpPr/>
            <p:nvPr/>
          </p:nvSpPr>
          <p:spPr>
            <a:xfrm>
              <a:off x="1797" y="1545"/>
              <a:ext cx="3" cy="3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9 h 10"/>
                <a:gd name="T12" fmla="*/ 5 w 8"/>
                <a:gd name="T13" fmla="*/ 10 h 10"/>
                <a:gd name="T14" fmla="*/ 4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7" name="Freeform 2523"/>
            <p:cNvSpPr/>
            <p:nvPr/>
          </p:nvSpPr>
          <p:spPr>
            <a:xfrm>
              <a:off x="1795" y="1551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8" name="Freeform 2524"/>
            <p:cNvSpPr/>
            <p:nvPr/>
          </p:nvSpPr>
          <p:spPr>
            <a:xfrm>
              <a:off x="1793" y="1547"/>
              <a:ext cx="3" cy="4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9" name="Freeform 2525"/>
            <p:cNvSpPr/>
            <p:nvPr/>
          </p:nvSpPr>
          <p:spPr>
            <a:xfrm>
              <a:off x="1791" y="1547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1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8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0" name="Freeform 2526"/>
            <p:cNvSpPr/>
            <p:nvPr/>
          </p:nvSpPr>
          <p:spPr>
            <a:xfrm>
              <a:off x="1792" y="155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1" name="Freeform 2527"/>
            <p:cNvSpPr/>
            <p:nvPr/>
          </p:nvSpPr>
          <p:spPr>
            <a:xfrm>
              <a:off x="1794" y="1552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2" name="Freeform 2528"/>
            <p:cNvSpPr/>
            <p:nvPr/>
          </p:nvSpPr>
          <p:spPr>
            <a:xfrm>
              <a:off x="1795" y="1553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9 h 10"/>
                <a:gd name="T12" fmla="*/ 4 w 8"/>
                <a:gd name="T13" fmla="*/ 10 h 10"/>
                <a:gd name="T14" fmla="*/ 2 w 8"/>
                <a:gd name="T15" fmla="*/ 9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0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9"/>
                  </a:lnTo>
                  <a:lnTo>
                    <a:pt x="4" y="10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3" name="Freeform 2529"/>
            <p:cNvSpPr/>
            <p:nvPr/>
          </p:nvSpPr>
          <p:spPr>
            <a:xfrm>
              <a:off x="1784" y="1530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4" name="Freeform 2530"/>
            <p:cNvSpPr/>
            <p:nvPr/>
          </p:nvSpPr>
          <p:spPr>
            <a:xfrm>
              <a:off x="1788" y="153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5" name="Freeform 2531"/>
            <p:cNvSpPr/>
            <p:nvPr/>
          </p:nvSpPr>
          <p:spPr>
            <a:xfrm>
              <a:off x="1779" y="152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6" name="Freeform 2532"/>
            <p:cNvSpPr/>
            <p:nvPr/>
          </p:nvSpPr>
          <p:spPr>
            <a:xfrm>
              <a:off x="1780" y="1524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9 w 10"/>
                <a:gd name="T11" fmla="*/ 9 h 10"/>
                <a:gd name="T12" fmla="*/ 6 w 10"/>
                <a:gd name="T13" fmla="*/ 10 h 10"/>
                <a:gd name="T14" fmla="*/ 5 w 10"/>
                <a:gd name="T15" fmla="*/ 9 h 10"/>
                <a:gd name="T16" fmla="*/ 2 w 10"/>
                <a:gd name="T17" fmla="*/ 8 h 10"/>
                <a:gd name="T18" fmla="*/ 0 w 10"/>
                <a:gd name="T19" fmla="*/ 5 h 10"/>
                <a:gd name="T20" fmla="*/ 0 w 10"/>
                <a:gd name="T21" fmla="*/ 2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6" y="10"/>
                  </a:lnTo>
                  <a:lnTo>
                    <a:pt x="5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7" name="Freeform 2533"/>
            <p:cNvSpPr/>
            <p:nvPr/>
          </p:nvSpPr>
          <p:spPr>
            <a:xfrm>
              <a:off x="1781" y="1525"/>
              <a:ext cx="3" cy="3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8" name="Freeform 2534"/>
            <p:cNvSpPr/>
            <p:nvPr/>
          </p:nvSpPr>
          <p:spPr>
            <a:xfrm>
              <a:off x="1782" y="152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2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9" name="Freeform 2535"/>
            <p:cNvSpPr/>
            <p:nvPr/>
          </p:nvSpPr>
          <p:spPr>
            <a:xfrm>
              <a:off x="1776" y="152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0" name="Freeform 2536"/>
            <p:cNvSpPr/>
            <p:nvPr/>
          </p:nvSpPr>
          <p:spPr>
            <a:xfrm>
              <a:off x="1777" y="152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1" name="Freeform 2537"/>
            <p:cNvSpPr/>
            <p:nvPr/>
          </p:nvSpPr>
          <p:spPr>
            <a:xfrm>
              <a:off x="1778" y="152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2" name="Freeform 2538"/>
            <p:cNvSpPr/>
            <p:nvPr/>
          </p:nvSpPr>
          <p:spPr>
            <a:xfrm>
              <a:off x="1786" y="1527"/>
              <a:ext cx="2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8 w 8"/>
                <a:gd name="T11" fmla="*/ 10 h 10"/>
                <a:gd name="T12" fmla="*/ 5 w 8"/>
                <a:gd name="T13" fmla="*/ 10 h 10"/>
                <a:gd name="T14" fmla="*/ 4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3" name="Freeform 2539"/>
            <p:cNvSpPr/>
            <p:nvPr/>
          </p:nvSpPr>
          <p:spPr>
            <a:xfrm>
              <a:off x="1785" y="1522"/>
              <a:ext cx="2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4" name="Freeform 2540"/>
            <p:cNvSpPr/>
            <p:nvPr/>
          </p:nvSpPr>
          <p:spPr>
            <a:xfrm>
              <a:off x="1783" y="152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5" name="Freeform 2541"/>
            <p:cNvSpPr/>
            <p:nvPr/>
          </p:nvSpPr>
          <p:spPr>
            <a:xfrm>
              <a:off x="1777" y="1518"/>
              <a:ext cx="4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6" name="Freeform 2542"/>
            <p:cNvSpPr/>
            <p:nvPr/>
          </p:nvSpPr>
          <p:spPr>
            <a:xfrm>
              <a:off x="1768" y="1515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7" name="Freeform 2543"/>
            <p:cNvSpPr/>
            <p:nvPr/>
          </p:nvSpPr>
          <p:spPr>
            <a:xfrm>
              <a:off x="1769" y="1516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8" name="Freeform 2544"/>
            <p:cNvSpPr/>
            <p:nvPr/>
          </p:nvSpPr>
          <p:spPr>
            <a:xfrm>
              <a:off x="1769" y="151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0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9" name="Freeform 2545"/>
            <p:cNvSpPr/>
            <p:nvPr/>
          </p:nvSpPr>
          <p:spPr>
            <a:xfrm>
              <a:off x="1772" y="1521"/>
              <a:ext cx="3" cy="4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0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0" name="Freeform 2546"/>
            <p:cNvSpPr/>
            <p:nvPr/>
          </p:nvSpPr>
          <p:spPr>
            <a:xfrm>
              <a:off x="1773" y="1519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0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1" name="Freeform 2547"/>
            <p:cNvSpPr/>
            <p:nvPr/>
          </p:nvSpPr>
          <p:spPr>
            <a:xfrm>
              <a:off x="1774" y="1517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2" name="Freeform 2548"/>
            <p:cNvSpPr/>
            <p:nvPr/>
          </p:nvSpPr>
          <p:spPr>
            <a:xfrm>
              <a:off x="1776" y="1521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8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3" name="Freeform 2549"/>
            <p:cNvSpPr/>
            <p:nvPr/>
          </p:nvSpPr>
          <p:spPr>
            <a:xfrm>
              <a:off x="1780" y="1523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4" name="Freeform 2550"/>
            <p:cNvSpPr/>
            <p:nvPr/>
          </p:nvSpPr>
          <p:spPr>
            <a:xfrm>
              <a:off x="1774" y="1530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5" name="Freeform 2551"/>
            <p:cNvSpPr/>
            <p:nvPr/>
          </p:nvSpPr>
          <p:spPr>
            <a:xfrm>
              <a:off x="1775" y="1528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6" name="Freeform 2552"/>
            <p:cNvSpPr/>
            <p:nvPr/>
          </p:nvSpPr>
          <p:spPr>
            <a:xfrm>
              <a:off x="1779" y="1537"/>
              <a:ext cx="3" cy="3"/>
            </a:xfrm>
            <a:custGeom>
              <a:avLst/>
              <a:gdLst>
                <a:gd name="T0" fmla="*/ 3 w 9"/>
                <a:gd name="T1" fmla="*/ 0 h 9"/>
                <a:gd name="T2" fmla="*/ 6 w 9"/>
                <a:gd name="T3" fmla="*/ 0 h 9"/>
                <a:gd name="T4" fmla="*/ 9 w 9"/>
                <a:gd name="T5" fmla="*/ 2 h 9"/>
                <a:gd name="T6" fmla="*/ 9 w 9"/>
                <a:gd name="T7" fmla="*/ 5 h 9"/>
                <a:gd name="T8" fmla="*/ 9 w 9"/>
                <a:gd name="T9" fmla="*/ 7 h 9"/>
                <a:gd name="T10" fmla="*/ 9 w 9"/>
                <a:gd name="T11" fmla="*/ 8 h 9"/>
                <a:gd name="T12" fmla="*/ 6 w 9"/>
                <a:gd name="T13" fmla="*/ 9 h 9"/>
                <a:gd name="T14" fmla="*/ 3 w 9"/>
                <a:gd name="T15" fmla="*/ 8 h 9"/>
                <a:gd name="T16" fmla="*/ 1 w 9"/>
                <a:gd name="T17" fmla="*/ 7 h 9"/>
                <a:gd name="T18" fmla="*/ 0 w 9"/>
                <a:gd name="T19" fmla="*/ 4 h 9"/>
                <a:gd name="T20" fmla="*/ 0 w 9"/>
                <a:gd name="T21" fmla="*/ 2 h 9"/>
                <a:gd name="T22" fmla="*/ 1 w 9"/>
                <a:gd name="T23" fmla="*/ 0 h 9"/>
                <a:gd name="T24" fmla="*/ 3 w 9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7" name="Freeform 2553"/>
            <p:cNvSpPr/>
            <p:nvPr/>
          </p:nvSpPr>
          <p:spPr>
            <a:xfrm>
              <a:off x="1779" y="153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8" name="Freeform 2554"/>
            <p:cNvSpPr/>
            <p:nvPr/>
          </p:nvSpPr>
          <p:spPr>
            <a:xfrm>
              <a:off x="1777" y="1531"/>
              <a:ext cx="3" cy="4"/>
            </a:xfrm>
            <a:custGeom>
              <a:avLst/>
              <a:gdLst>
                <a:gd name="T0" fmla="*/ 4 w 10"/>
                <a:gd name="T1" fmla="*/ 0 h 12"/>
                <a:gd name="T2" fmla="*/ 6 w 10"/>
                <a:gd name="T3" fmla="*/ 2 h 12"/>
                <a:gd name="T4" fmla="*/ 8 w 10"/>
                <a:gd name="T5" fmla="*/ 3 h 12"/>
                <a:gd name="T6" fmla="*/ 8 w 10"/>
                <a:gd name="T7" fmla="*/ 6 h 12"/>
                <a:gd name="T8" fmla="*/ 10 w 10"/>
                <a:gd name="T9" fmla="*/ 9 h 12"/>
                <a:gd name="T10" fmla="*/ 8 w 10"/>
                <a:gd name="T11" fmla="*/ 10 h 12"/>
                <a:gd name="T12" fmla="*/ 6 w 10"/>
                <a:gd name="T13" fmla="*/ 12 h 12"/>
                <a:gd name="T14" fmla="*/ 4 w 10"/>
                <a:gd name="T15" fmla="*/ 10 h 12"/>
                <a:gd name="T16" fmla="*/ 1 w 10"/>
                <a:gd name="T17" fmla="*/ 9 h 12"/>
                <a:gd name="T18" fmla="*/ 0 w 10"/>
                <a:gd name="T19" fmla="*/ 6 h 12"/>
                <a:gd name="T20" fmla="*/ 0 w 10"/>
                <a:gd name="T21" fmla="*/ 3 h 12"/>
                <a:gd name="T22" fmla="*/ 1 w 10"/>
                <a:gd name="T23" fmla="*/ 2 h 12"/>
                <a:gd name="T24" fmla="*/ 4 w 1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4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9" name="Freeform 2555"/>
            <p:cNvSpPr/>
            <p:nvPr/>
          </p:nvSpPr>
          <p:spPr>
            <a:xfrm>
              <a:off x="1776" y="1533"/>
              <a:ext cx="4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10 w 10"/>
                <a:gd name="T7" fmla="*/ 5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0" name="Freeform 2556"/>
            <p:cNvSpPr/>
            <p:nvPr/>
          </p:nvSpPr>
          <p:spPr>
            <a:xfrm>
              <a:off x="1785" y="1539"/>
              <a:ext cx="2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1" name="Freeform 2557"/>
            <p:cNvSpPr/>
            <p:nvPr/>
          </p:nvSpPr>
          <p:spPr>
            <a:xfrm>
              <a:off x="1783" y="1537"/>
              <a:ext cx="3" cy="3"/>
            </a:xfrm>
            <a:custGeom>
              <a:avLst/>
              <a:gdLst>
                <a:gd name="T0" fmla="*/ 3 w 9"/>
                <a:gd name="T1" fmla="*/ 0 h 9"/>
                <a:gd name="T2" fmla="*/ 6 w 9"/>
                <a:gd name="T3" fmla="*/ 0 h 9"/>
                <a:gd name="T4" fmla="*/ 9 w 9"/>
                <a:gd name="T5" fmla="*/ 1 h 9"/>
                <a:gd name="T6" fmla="*/ 9 w 9"/>
                <a:gd name="T7" fmla="*/ 4 h 9"/>
                <a:gd name="T8" fmla="*/ 9 w 9"/>
                <a:gd name="T9" fmla="*/ 7 h 9"/>
                <a:gd name="T10" fmla="*/ 9 w 9"/>
                <a:gd name="T11" fmla="*/ 8 h 9"/>
                <a:gd name="T12" fmla="*/ 6 w 9"/>
                <a:gd name="T13" fmla="*/ 9 h 9"/>
                <a:gd name="T14" fmla="*/ 3 w 9"/>
                <a:gd name="T15" fmla="*/ 8 h 9"/>
                <a:gd name="T16" fmla="*/ 1 w 9"/>
                <a:gd name="T17" fmla="*/ 7 h 9"/>
                <a:gd name="T18" fmla="*/ 0 w 9"/>
                <a:gd name="T19" fmla="*/ 4 h 9"/>
                <a:gd name="T20" fmla="*/ 0 w 9"/>
                <a:gd name="T21" fmla="*/ 1 h 9"/>
                <a:gd name="T22" fmla="*/ 1 w 9"/>
                <a:gd name="T23" fmla="*/ 0 h 9"/>
                <a:gd name="T24" fmla="*/ 3 w 9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2" name="Freeform 2558"/>
            <p:cNvSpPr/>
            <p:nvPr/>
          </p:nvSpPr>
          <p:spPr>
            <a:xfrm>
              <a:off x="1782" y="154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9 w 9"/>
                <a:gd name="T11" fmla="*/ 10 h 10"/>
                <a:gd name="T12" fmla="*/ 6 w 9"/>
                <a:gd name="T13" fmla="*/ 10 h 10"/>
                <a:gd name="T14" fmla="*/ 4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3" name="Freeform 2559"/>
            <p:cNvSpPr/>
            <p:nvPr/>
          </p:nvSpPr>
          <p:spPr>
            <a:xfrm>
              <a:off x="1783" y="1542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9 h 10"/>
                <a:gd name="T18" fmla="*/ 2 w 10"/>
                <a:gd name="T19" fmla="*/ 6 h 10"/>
                <a:gd name="T20" fmla="*/ 0 w 10"/>
                <a:gd name="T21" fmla="*/ 3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9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4" name="Freeform 2560"/>
            <p:cNvSpPr/>
            <p:nvPr/>
          </p:nvSpPr>
          <p:spPr>
            <a:xfrm>
              <a:off x="1786" y="154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5" name="Freeform 2561"/>
            <p:cNvSpPr/>
            <p:nvPr/>
          </p:nvSpPr>
          <p:spPr>
            <a:xfrm>
              <a:off x="1786" y="155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6" name="Freeform 2562"/>
            <p:cNvSpPr/>
            <p:nvPr/>
          </p:nvSpPr>
          <p:spPr>
            <a:xfrm>
              <a:off x="1789" y="1550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7" name="Freeform 2563"/>
            <p:cNvSpPr/>
            <p:nvPr/>
          </p:nvSpPr>
          <p:spPr>
            <a:xfrm>
              <a:off x="1786" y="154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4 w 9"/>
                <a:gd name="T3" fmla="*/ 1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4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8" name="Freeform 2564"/>
            <p:cNvSpPr/>
            <p:nvPr/>
          </p:nvSpPr>
          <p:spPr>
            <a:xfrm>
              <a:off x="1790" y="1553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8 w 8"/>
                <a:gd name="T11" fmla="*/ 10 h 10"/>
                <a:gd name="T12" fmla="*/ 5 w 8"/>
                <a:gd name="T13" fmla="*/ 10 h 10"/>
                <a:gd name="T14" fmla="*/ 3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9" name="Freeform 2565"/>
            <p:cNvSpPr/>
            <p:nvPr/>
          </p:nvSpPr>
          <p:spPr>
            <a:xfrm>
              <a:off x="1795" y="155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0" name="Freeform 2566"/>
            <p:cNvSpPr/>
            <p:nvPr/>
          </p:nvSpPr>
          <p:spPr>
            <a:xfrm>
              <a:off x="1799" y="156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9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1" name="Freeform 2567"/>
            <p:cNvSpPr/>
            <p:nvPr/>
          </p:nvSpPr>
          <p:spPr>
            <a:xfrm>
              <a:off x="1802" y="156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2" name="Freeform 2568"/>
            <p:cNvSpPr/>
            <p:nvPr/>
          </p:nvSpPr>
          <p:spPr>
            <a:xfrm>
              <a:off x="1800" y="1557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3" name="Freeform 2569"/>
            <p:cNvSpPr/>
            <p:nvPr/>
          </p:nvSpPr>
          <p:spPr>
            <a:xfrm>
              <a:off x="1773" y="1526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4" name="Freeform 2570"/>
            <p:cNvSpPr/>
            <p:nvPr/>
          </p:nvSpPr>
          <p:spPr>
            <a:xfrm>
              <a:off x="1795" y="154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5" name="Freeform 2571"/>
            <p:cNvSpPr/>
            <p:nvPr/>
          </p:nvSpPr>
          <p:spPr>
            <a:xfrm>
              <a:off x="1798" y="1550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6" name="Freeform 2572"/>
            <p:cNvSpPr/>
            <p:nvPr/>
          </p:nvSpPr>
          <p:spPr>
            <a:xfrm>
              <a:off x="1799" y="1550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7" name="Freeform 2573"/>
            <p:cNvSpPr/>
            <p:nvPr/>
          </p:nvSpPr>
          <p:spPr>
            <a:xfrm>
              <a:off x="1801" y="1555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8" name="Freeform 2574"/>
            <p:cNvSpPr/>
            <p:nvPr/>
          </p:nvSpPr>
          <p:spPr>
            <a:xfrm>
              <a:off x="1797" y="155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1 h 10"/>
                <a:gd name="T4" fmla="*/ 8 w 10"/>
                <a:gd name="T5" fmla="*/ 2 h 10"/>
                <a:gd name="T6" fmla="*/ 10 w 10"/>
                <a:gd name="T7" fmla="*/ 5 h 10"/>
                <a:gd name="T8" fmla="*/ 10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1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9" name="Freeform 2575"/>
            <p:cNvSpPr/>
            <p:nvPr/>
          </p:nvSpPr>
          <p:spPr>
            <a:xfrm>
              <a:off x="1798" y="1555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1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0" name="Freeform 2576"/>
            <p:cNvSpPr/>
            <p:nvPr/>
          </p:nvSpPr>
          <p:spPr>
            <a:xfrm>
              <a:off x="1776" y="1536"/>
              <a:ext cx="3" cy="2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1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1" name="Freeform 2577"/>
            <p:cNvSpPr/>
            <p:nvPr/>
          </p:nvSpPr>
          <p:spPr>
            <a:xfrm>
              <a:off x="1783" y="1537"/>
              <a:ext cx="3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5 h 7"/>
                <a:gd name="T18" fmla="*/ 0 w 10"/>
                <a:gd name="T19" fmla="*/ 2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2" name="Freeform 2578"/>
            <p:cNvSpPr/>
            <p:nvPr/>
          </p:nvSpPr>
          <p:spPr>
            <a:xfrm>
              <a:off x="1779" y="1539"/>
              <a:ext cx="4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0 h 9"/>
                <a:gd name="T4" fmla="*/ 10 w 10"/>
                <a:gd name="T5" fmla="*/ 1 h 9"/>
                <a:gd name="T6" fmla="*/ 10 w 10"/>
                <a:gd name="T7" fmla="*/ 4 h 9"/>
                <a:gd name="T8" fmla="*/ 10 w 10"/>
                <a:gd name="T9" fmla="*/ 6 h 9"/>
                <a:gd name="T10" fmla="*/ 7 w 10"/>
                <a:gd name="T11" fmla="*/ 7 h 9"/>
                <a:gd name="T12" fmla="*/ 4 w 10"/>
                <a:gd name="T13" fmla="*/ 9 h 9"/>
                <a:gd name="T14" fmla="*/ 3 w 10"/>
                <a:gd name="T15" fmla="*/ 7 h 9"/>
                <a:gd name="T16" fmla="*/ 0 w 10"/>
                <a:gd name="T17" fmla="*/ 6 h 9"/>
                <a:gd name="T18" fmla="*/ 0 w 10"/>
                <a:gd name="T19" fmla="*/ 3 h 9"/>
                <a:gd name="T20" fmla="*/ 0 w 10"/>
                <a:gd name="T21" fmla="*/ 1 h 9"/>
                <a:gd name="T22" fmla="*/ 3 w 10"/>
                <a:gd name="T23" fmla="*/ 0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3" name="Freeform 2579"/>
            <p:cNvSpPr/>
            <p:nvPr/>
          </p:nvSpPr>
          <p:spPr>
            <a:xfrm>
              <a:off x="1776" y="1539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1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2 w 11"/>
                <a:gd name="T15" fmla="*/ 7 h 9"/>
                <a:gd name="T16" fmla="*/ 1 w 11"/>
                <a:gd name="T17" fmla="*/ 6 h 9"/>
                <a:gd name="T18" fmla="*/ 0 w 11"/>
                <a:gd name="T19" fmla="*/ 4 h 9"/>
                <a:gd name="T20" fmla="*/ 1 w 11"/>
                <a:gd name="T21" fmla="*/ 1 h 9"/>
                <a:gd name="T22" fmla="*/ 2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4" name="Freeform 2580"/>
            <p:cNvSpPr/>
            <p:nvPr/>
          </p:nvSpPr>
          <p:spPr>
            <a:xfrm>
              <a:off x="1775" y="1541"/>
              <a:ext cx="3" cy="3"/>
            </a:xfrm>
            <a:custGeom>
              <a:avLst/>
              <a:gdLst>
                <a:gd name="T0" fmla="*/ 4 w 10"/>
                <a:gd name="T1" fmla="*/ 0 h 8"/>
                <a:gd name="T2" fmla="*/ 7 w 10"/>
                <a:gd name="T3" fmla="*/ 0 h 8"/>
                <a:gd name="T4" fmla="*/ 10 w 10"/>
                <a:gd name="T5" fmla="*/ 1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3 h 8"/>
                <a:gd name="T20" fmla="*/ 0 w 10"/>
                <a:gd name="T21" fmla="*/ 1 h 8"/>
                <a:gd name="T22" fmla="*/ 3 w 10"/>
                <a:gd name="T23" fmla="*/ 0 h 8"/>
                <a:gd name="T24" fmla="*/ 4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4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5" name="Freeform 2581"/>
            <p:cNvSpPr/>
            <p:nvPr/>
          </p:nvSpPr>
          <p:spPr>
            <a:xfrm>
              <a:off x="1786" y="1544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0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6 h 9"/>
                <a:gd name="T10" fmla="*/ 7 w 10"/>
                <a:gd name="T11" fmla="*/ 7 h 9"/>
                <a:gd name="T12" fmla="*/ 4 w 10"/>
                <a:gd name="T13" fmla="*/ 9 h 9"/>
                <a:gd name="T14" fmla="*/ 1 w 10"/>
                <a:gd name="T15" fmla="*/ 7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2 h 9"/>
                <a:gd name="T22" fmla="*/ 3 w 10"/>
                <a:gd name="T23" fmla="*/ 0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6" name="Freeform 2582"/>
            <p:cNvSpPr/>
            <p:nvPr/>
          </p:nvSpPr>
          <p:spPr>
            <a:xfrm>
              <a:off x="1788" y="1541"/>
              <a:ext cx="4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1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2 w 10"/>
                <a:gd name="T15" fmla="*/ 7 h 8"/>
                <a:gd name="T16" fmla="*/ 0 w 10"/>
                <a:gd name="T17" fmla="*/ 5 h 8"/>
                <a:gd name="T18" fmla="*/ 0 w 10"/>
                <a:gd name="T19" fmla="*/ 3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7" name="Freeform 2583"/>
            <p:cNvSpPr/>
            <p:nvPr/>
          </p:nvSpPr>
          <p:spPr>
            <a:xfrm>
              <a:off x="1787" y="1539"/>
              <a:ext cx="4" cy="3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1 h 8"/>
                <a:gd name="T4" fmla="*/ 12 w 12"/>
                <a:gd name="T5" fmla="*/ 2 h 8"/>
                <a:gd name="T6" fmla="*/ 12 w 12"/>
                <a:gd name="T7" fmla="*/ 4 h 8"/>
                <a:gd name="T8" fmla="*/ 12 w 12"/>
                <a:gd name="T9" fmla="*/ 7 h 8"/>
                <a:gd name="T10" fmla="*/ 9 w 12"/>
                <a:gd name="T11" fmla="*/ 8 h 8"/>
                <a:gd name="T12" fmla="*/ 6 w 12"/>
                <a:gd name="T13" fmla="*/ 8 h 8"/>
                <a:gd name="T14" fmla="*/ 3 w 12"/>
                <a:gd name="T15" fmla="*/ 8 h 8"/>
                <a:gd name="T16" fmla="*/ 2 w 12"/>
                <a:gd name="T17" fmla="*/ 5 h 8"/>
                <a:gd name="T18" fmla="*/ 0 w 12"/>
                <a:gd name="T19" fmla="*/ 4 h 8"/>
                <a:gd name="T20" fmla="*/ 2 w 12"/>
                <a:gd name="T21" fmla="*/ 2 h 8"/>
                <a:gd name="T22" fmla="*/ 5 w 12"/>
                <a:gd name="T23" fmla="*/ 1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1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8" name="Freeform 2584"/>
            <p:cNvSpPr/>
            <p:nvPr/>
          </p:nvSpPr>
          <p:spPr>
            <a:xfrm>
              <a:off x="1785" y="1540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1 w 11"/>
                <a:gd name="T5" fmla="*/ 3 h 9"/>
                <a:gd name="T6" fmla="*/ 11 w 11"/>
                <a:gd name="T7" fmla="*/ 5 h 9"/>
                <a:gd name="T8" fmla="*/ 11 w 11"/>
                <a:gd name="T9" fmla="*/ 8 h 9"/>
                <a:gd name="T10" fmla="*/ 8 w 11"/>
                <a:gd name="T11" fmla="*/ 8 h 9"/>
                <a:gd name="T12" fmla="*/ 5 w 11"/>
                <a:gd name="T13" fmla="*/ 9 h 9"/>
                <a:gd name="T14" fmla="*/ 3 w 11"/>
                <a:gd name="T15" fmla="*/ 8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4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8"/>
                  </a:lnTo>
                  <a:lnTo>
                    <a:pt x="8" y="8"/>
                  </a:lnTo>
                  <a:lnTo>
                    <a:pt x="5" y="9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9" name="Freeform 2585"/>
            <p:cNvSpPr/>
            <p:nvPr/>
          </p:nvSpPr>
          <p:spPr>
            <a:xfrm>
              <a:off x="1780" y="1542"/>
              <a:ext cx="4" cy="3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1 h 8"/>
                <a:gd name="T4" fmla="*/ 10 w 12"/>
                <a:gd name="T5" fmla="*/ 2 h 8"/>
                <a:gd name="T6" fmla="*/ 12 w 12"/>
                <a:gd name="T7" fmla="*/ 4 h 8"/>
                <a:gd name="T8" fmla="*/ 10 w 12"/>
                <a:gd name="T9" fmla="*/ 7 h 8"/>
                <a:gd name="T10" fmla="*/ 9 w 12"/>
                <a:gd name="T11" fmla="*/ 8 h 8"/>
                <a:gd name="T12" fmla="*/ 6 w 12"/>
                <a:gd name="T13" fmla="*/ 8 h 8"/>
                <a:gd name="T14" fmla="*/ 3 w 12"/>
                <a:gd name="T15" fmla="*/ 8 h 8"/>
                <a:gd name="T16" fmla="*/ 2 w 12"/>
                <a:gd name="T17" fmla="*/ 5 h 8"/>
                <a:gd name="T18" fmla="*/ 0 w 12"/>
                <a:gd name="T19" fmla="*/ 4 h 8"/>
                <a:gd name="T20" fmla="*/ 2 w 12"/>
                <a:gd name="T21" fmla="*/ 2 h 8"/>
                <a:gd name="T22" fmla="*/ 3 w 12"/>
                <a:gd name="T23" fmla="*/ 1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1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0" name="Freeform 2586"/>
            <p:cNvSpPr/>
            <p:nvPr/>
          </p:nvSpPr>
          <p:spPr>
            <a:xfrm>
              <a:off x="1783" y="1541"/>
              <a:ext cx="3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1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3 w 10"/>
                <a:gd name="T15" fmla="*/ 7 h 8"/>
                <a:gd name="T16" fmla="*/ 0 w 10"/>
                <a:gd name="T17" fmla="*/ 5 h 8"/>
                <a:gd name="T18" fmla="*/ 0 w 10"/>
                <a:gd name="T19" fmla="*/ 3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1" name="Freeform 2587"/>
            <p:cNvSpPr/>
            <p:nvPr/>
          </p:nvSpPr>
          <p:spPr>
            <a:xfrm>
              <a:off x="1782" y="1538"/>
              <a:ext cx="4" cy="2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5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1 w 11"/>
                <a:gd name="T17" fmla="*/ 5 h 7"/>
                <a:gd name="T18" fmla="*/ 0 w 11"/>
                <a:gd name="T19" fmla="*/ 3 h 7"/>
                <a:gd name="T20" fmla="*/ 1 w 11"/>
                <a:gd name="T21" fmla="*/ 1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2" name="Freeform 2588"/>
            <p:cNvSpPr/>
            <p:nvPr/>
          </p:nvSpPr>
          <p:spPr>
            <a:xfrm>
              <a:off x="1790" y="1538"/>
              <a:ext cx="4" cy="3"/>
            </a:xfrm>
            <a:custGeom>
              <a:avLst/>
              <a:gdLst>
                <a:gd name="T0" fmla="*/ 5 w 10"/>
                <a:gd name="T1" fmla="*/ 0 h 8"/>
                <a:gd name="T2" fmla="*/ 8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3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3" name="Freeform 2589"/>
            <p:cNvSpPr/>
            <p:nvPr/>
          </p:nvSpPr>
          <p:spPr>
            <a:xfrm>
              <a:off x="1792" y="1537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2 w 12"/>
                <a:gd name="T5" fmla="*/ 3 h 9"/>
                <a:gd name="T6" fmla="*/ 12 w 12"/>
                <a:gd name="T7" fmla="*/ 5 h 9"/>
                <a:gd name="T8" fmla="*/ 10 w 12"/>
                <a:gd name="T9" fmla="*/ 7 h 9"/>
                <a:gd name="T10" fmla="*/ 9 w 12"/>
                <a:gd name="T11" fmla="*/ 9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4" name="Freeform 2590"/>
            <p:cNvSpPr/>
            <p:nvPr/>
          </p:nvSpPr>
          <p:spPr>
            <a:xfrm>
              <a:off x="1796" y="1543"/>
              <a:ext cx="3" cy="3"/>
            </a:xfrm>
            <a:custGeom>
              <a:avLst/>
              <a:gdLst>
                <a:gd name="T0" fmla="*/ 6 w 10"/>
                <a:gd name="T1" fmla="*/ 0 h 9"/>
                <a:gd name="T2" fmla="*/ 8 w 10"/>
                <a:gd name="T3" fmla="*/ 1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1 h 9"/>
                <a:gd name="T22" fmla="*/ 3 w 10"/>
                <a:gd name="T23" fmla="*/ 0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5" name="Freeform 2591"/>
            <p:cNvSpPr/>
            <p:nvPr/>
          </p:nvSpPr>
          <p:spPr>
            <a:xfrm>
              <a:off x="1792" y="1542"/>
              <a:ext cx="3" cy="3"/>
            </a:xfrm>
            <a:custGeom>
              <a:avLst/>
              <a:gdLst>
                <a:gd name="T0" fmla="*/ 6 w 11"/>
                <a:gd name="T1" fmla="*/ 0 h 8"/>
                <a:gd name="T2" fmla="*/ 9 w 11"/>
                <a:gd name="T3" fmla="*/ 0 h 8"/>
                <a:gd name="T4" fmla="*/ 11 w 11"/>
                <a:gd name="T5" fmla="*/ 1 h 8"/>
                <a:gd name="T6" fmla="*/ 11 w 11"/>
                <a:gd name="T7" fmla="*/ 4 h 8"/>
                <a:gd name="T8" fmla="*/ 10 w 11"/>
                <a:gd name="T9" fmla="*/ 5 h 8"/>
                <a:gd name="T10" fmla="*/ 9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5 h 8"/>
                <a:gd name="T18" fmla="*/ 0 w 11"/>
                <a:gd name="T19" fmla="*/ 2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6" name="Freeform 2592"/>
            <p:cNvSpPr/>
            <p:nvPr/>
          </p:nvSpPr>
          <p:spPr>
            <a:xfrm>
              <a:off x="1790" y="1543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8 h 9"/>
                <a:gd name="T10" fmla="*/ 8 w 11"/>
                <a:gd name="T11" fmla="*/ 9 h 9"/>
                <a:gd name="T12" fmla="*/ 5 w 11"/>
                <a:gd name="T13" fmla="*/ 9 h 9"/>
                <a:gd name="T14" fmla="*/ 3 w 11"/>
                <a:gd name="T15" fmla="*/ 8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2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5" y="9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7" name="Freeform 2593"/>
            <p:cNvSpPr/>
            <p:nvPr/>
          </p:nvSpPr>
          <p:spPr>
            <a:xfrm>
              <a:off x="1795" y="1546"/>
              <a:ext cx="3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2 h 8"/>
                <a:gd name="T6" fmla="*/ 11 w 11"/>
                <a:gd name="T7" fmla="*/ 4 h 8"/>
                <a:gd name="T8" fmla="*/ 10 w 11"/>
                <a:gd name="T9" fmla="*/ 7 h 8"/>
                <a:gd name="T10" fmla="*/ 7 w 11"/>
                <a:gd name="T11" fmla="*/ 8 h 8"/>
                <a:gd name="T12" fmla="*/ 5 w 11"/>
                <a:gd name="T13" fmla="*/ 8 h 8"/>
                <a:gd name="T14" fmla="*/ 2 w 11"/>
                <a:gd name="T15" fmla="*/ 7 h 8"/>
                <a:gd name="T16" fmla="*/ 0 w 11"/>
                <a:gd name="T17" fmla="*/ 5 h 8"/>
                <a:gd name="T18" fmla="*/ 0 w 11"/>
                <a:gd name="T19" fmla="*/ 4 h 8"/>
                <a:gd name="T20" fmla="*/ 0 w 11"/>
                <a:gd name="T21" fmla="*/ 1 h 8"/>
                <a:gd name="T22" fmla="*/ 2 w 11"/>
                <a:gd name="T23" fmla="*/ 0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8" name="Freeform 2594"/>
            <p:cNvSpPr/>
            <p:nvPr/>
          </p:nvSpPr>
          <p:spPr>
            <a:xfrm>
              <a:off x="1795" y="1545"/>
              <a:ext cx="4" cy="2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0 h 8"/>
                <a:gd name="T4" fmla="*/ 12 w 12"/>
                <a:gd name="T5" fmla="*/ 3 h 8"/>
                <a:gd name="T6" fmla="*/ 12 w 12"/>
                <a:gd name="T7" fmla="*/ 4 h 8"/>
                <a:gd name="T8" fmla="*/ 10 w 12"/>
                <a:gd name="T9" fmla="*/ 5 h 8"/>
                <a:gd name="T10" fmla="*/ 9 w 12"/>
                <a:gd name="T11" fmla="*/ 7 h 8"/>
                <a:gd name="T12" fmla="*/ 6 w 12"/>
                <a:gd name="T13" fmla="*/ 8 h 8"/>
                <a:gd name="T14" fmla="*/ 3 w 12"/>
                <a:gd name="T15" fmla="*/ 7 h 8"/>
                <a:gd name="T16" fmla="*/ 2 w 12"/>
                <a:gd name="T17" fmla="*/ 5 h 8"/>
                <a:gd name="T18" fmla="*/ 0 w 12"/>
                <a:gd name="T19" fmla="*/ 4 h 8"/>
                <a:gd name="T20" fmla="*/ 2 w 12"/>
                <a:gd name="T21" fmla="*/ 1 h 8"/>
                <a:gd name="T22" fmla="*/ 3 w 12"/>
                <a:gd name="T23" fmla="*/ 0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9" name="Freeform 2595"/>
            <p:cNvSpPr/>
            <p:nvPr/>
          </p:nvSpPr>
          <p:spPr>
            <a:xfrm>
              <a:off x="1796" y="1545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5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5 h 7"/>
                <a:gd name="T18" fmla="*/ 0 w 12"/>
                <a:gd name="T19" fmla="*/ 3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0" name="Freeform 2596"/>
            <p:cNvSpPr/>
            <p:nvPr/>
          </p:nvSpPr>
          <p:spPr>
            <a:xfrm>
              <a:off x="1772" y="1538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0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6 h 9"/>
                <a:gd name="T10" fmla="*/ 8 w 11"/>
                <a:gd name="T11" fmla="*/ 7 h 9"/>
                <a:gd name="T12" fmla="*/ 5 w 11"/>
                <a:gd name="T13" fmla="*/ 9 h 9"/>
                <a:gd name="T14" fmla="*/ 3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1 w 11"/>
                <a:gd name="T21" fmla="*/ 2 h 9"/>
                <a:gd name="T22" fmla="*/ 3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0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1" name="Freeform 2597"/>
            <p:cNvSpPr/>
            <p:nvPr/>
          </p:nvSpPr>
          <p:spPr>
            <a:xfrm>
              <a:off x="1778" y="1537"/>
              <a:ext cx="3" cy="2"/>
            </a:xfrm>
            <a:custGeom>
              <a:avLst/>
              <a:gdLst>
                <a:gd name="T0" fmla="*/ 5 w 10"/>
                <a:gd name="T1" fmla="*/ 0 h 7"/>
                <a:gd name="T2" fmla="*/ 8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2" name="Freeform 2598"/>
            <p:cNvSpPr/>
            <p:nvPr/>
          </p:nvSpPr>
          <p:spPr>
            <a:xfrm>
              <a:off x="1769" y="1541"/>
              <a:ext cx="3" cy="3"/>
            </a:xfrm>
            <a:custGeom>
              <a:avLst/>
              <a:gdLst>
                <a:gd name="T0" fmla="*/ 5 w 10"/>
                <a:gd name="T1" fmla="*/ 0 h 8"/>
                <a:gd name="T2" fmla="*/ 8 w 10"/>
                <a:gd name="T3" fmla="*/ 0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3 h 8"/>
                <a:gd name="T20" fmla="*/ 0 w 10"/>
                <a:gd name="T21" fmla="*/ 1 h 8"/>
                <a:gd name="T22" fmla="*/ 3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8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3" name="Freeform 2599"/>
            <p:cNvSpPr/>
            <p:nvPr/>
          </p:nvSpPr>
          <p:spPr>
            <a:xfrm>
              <a:off x="1766" y="1537"/>
              <a:ext cx="3" cy="3"/>
            </a:xfrm>
            <a:custGeom>
              <a:avLst/>
              <a:gdLst>
                <a:gd name="T0" fmla="*/ 5 w 10"/>
                <a:gd name="T1" fmla="*/ 0 h 7"/>
                <a:gd name="T2" fmla="*/ 7 w 10"/>
                <a:gd name="T3" fmla="*/ 0 h 7"/>
                <a:gd name="T4" fmla="*/ 10 w 10"/>
                <a:gd name="T5" fmla="*/ 2 h 7"/>
                <a:gd name="T6" fmla="*/ 10 w 10"/>
                <a:gd name="T7" fmla="*/ 5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4" name="Freeform 2600"/>
            <p:cNvSpPr/>
            <p:nvPr/>
          </p:nvSpPr>
          <p:spPr>
            <a:xfrm>
              <a:off x="1767" y="1537"/>
              <a:ext cx="3" cy="3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2 h 7"/>
                <a:gd name="T6" fmla="*/ 11 w 11"/>
                <a:gd name="T7" fmla="*/ 5 h 7"/>
                <a:gd name="T8" fmla="*/ 10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5" name="Freeform 2601"/>
            <p:cNvSpPr/>
            <p:nvPr/>
          </p:nvSpPr>
          <p:spPr>
            <a:xfrm>
              <a:off x="1768" y="1537"/>
              <a:ext cx="4" cy="3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6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6" name="Freeform 2602"/>
            <p:cNvSpPr/>
            <p:nvPr/>
          </p:nvSpPr>
          <p:spPr>
            <a:xfrm>
              <a:off x="1762" y="1540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2 w 12"/>
                <a:gd name="T5" fmla="*/ 3 h 9"/>
                <a:gd name="T6" fmla="*/ 12 w 12"/>
                <a:gd name="T7" fmla="*/ 5 h 9"/>
                <a:gd name="T8" fmla="*/ 10 w 12"/>
                <a:gd name="T9" fmla="*/ 6 h 9"/>
                <a:gd name="T10" fmla="*/ 9 w 12"/>
                <a:gd name="T11" fmla="*/ 8 h 9"/>
                <a:gd name="T12" fmla="*/ 6 w 12"/>
                <a:gd name="T13" fmla="*/ 9 h 9"/>
                <a:gd name="T14" fmla="*/ 3 w 12"/>
                <a:gd name="T15" fmla="*/ 8 h 9"/>
                <a:gd name="T16" fmla="*/ 2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7" name="Freeform 2603"/>
            <p:cNvSpPr/>
            <p:nvPr/>
          </p:nvSpPr>
          <p:spPr>
            <a:xfrm>
              <a:off x="1765" y="1540"/>
              <a:ext cx="3" cy="3"/>
            </a:xfrm>
            <a:custGeom>
              <a:avLst/>
              <a:gdLst>
                <a:gd name="T0" fmla="*/ 6 w 10"/>
                <a:gd name="T1" fmla="*/ 0 h 8"/>
                <a:gd name="T2" fmla="*/ 7 w 10"/>
                <a:gd name="T3" fmla="*/ 0 h 8"/>
                <a:gd name="T4" fmla="*/ 10 w 10"/>
                <a:gd name="T5" fmla="*/ 1 h 8"/>
                <a:gd name="T6" fmla="*/ 10 w 10"/>
                <a:gd name="T7" fmla="*/ 4 h 8"/>
                <a:gd name="T8" fmla="*/ 10 w 10"/>
                <a:gd name="T9" fmla="*/ 6 h 8"/>
                <a:gd name="T10" fmla="*/ 7 w 10"/>
                <a:gd name="T11" fmla="*/ 7 h 8"/>
                <a:gd name="T12" fmla="*/ 5 w 10"/>
                <a:gd name="T13" fmla="*/ 8 h 8"/>
                <a:gd name="T14" fmla="*/ 2 w 10"/>
                <a:gd name="T15" fmla="*/ 7 h 8"/>
                <a:gd name="T16" fmla="*/ 0 w 10"/>
                <a:gd name="T17" fmla="*/ 6 h 8"/>
                <a:gd name="T18" fmla="*/ 0 w 10"/>
                <a:gd name="T19" fmla="*/ 3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8" name="Freeform 2604"/>
            <p:cNvSpPr/>
            <p:nvPr/>
          </p:nvSpPr>
          <p:spPr>
            <a:xfrm>
              <a:off x="1766" y="1540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0 h 9"/>
                <a:gd name="T4" fmla="*/ 10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8 w 11"/>
                <a:gd name="T11" fmla="*/ 8 h 9"/>
                <a:gd name="T12" fmla="*/ 5 w 11"/>
                <a:gd name="T13" fmla="*/ 9 h 9"/>
                <a:gd name="T14" fmla="*/ 3 w 11"/>
                <a:gd name="T15" fmla="*/ 8 h 9"/>
                <a:gd name="T16" fmla="*/ 0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8"/>
                  </a:lnTo>
                  <a:lnTo>
                    <a:pt x="5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9" name="Freeform 2605"/>
            <p:cNvSpPr/>
            <p:nvPr/>
          </p:nvSpPr>
          <p:spPr>
            <a:xfrm>
              <a:off x="1772" y="1535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0 w 12"/>
                <a:gd name="T5" fmla="*/ 3 h 9"/>
                <a:gd name="T6" fmla="*/ 12 w 12"/>
                <a:gd name="T7" fmla="*/ 5 h 9"/>
                <a:gd name="T8" fmla="*/ 10 w 12"/>
                <a:gd name="T9" fmla="*/ 7 h 9"/>
                <a:gd name="T10" fmla="*/ 9 w 12"/>
                <a:gd name="T11" fmla="*/ 9 h 9"/>
                <a:gd name="T12" fmla="*/ 6 w 12"/>
                <a:gd name="T13" fmla="*/ 9 h 9"/>
                <a:gd name="T14" fmla="*/ 3 w 12"/>
                <a:gd name="T15" fmla="*/ 9 h 9"/>
                <a:gd name="T16" fmla="*/ 2 w 12"/>
                <a:gd name="T17" fmla="*/ 7 h 9"/>
                <a:gd name="T18" fmla="*/ 0 w 12"/>
                <a:gd name="T19" fmla="*/ 5 h 9"/>
                <a:gd name="T20" fmla="*/ 2 w 12"/>
                <a:gd name="T21" fmla="*/ 3 h 9"/>
                <a:gd name="T22" fmla="*/ 3 w 12"/>
                <a:gd name="T23" fmla="*/ 2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0" name="Freeform 2606"/>
            <p:cNvSpPr/>
            <p:nvPr/>
          </p:nvSpPr>
          <p:spPr>
            <a:xfrm>
              <a:off x="1767" y="1533"/>
              <a:ext cx="4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2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9 w 11"/>
                <a:gd name="T11" fmla="*/ 9 h 9"/>
                <a:gd name="T12" fmla="*/ 6 w 11"/>
                <a:gd name="T13" fmla="*/ 9 h 9"/>
                <a:gd name="T14" fmla="*/ 3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1 w 11"/>
                <a:gd name="T21" fmla="*/ 2 h 9"/>
                <a:gd name="T22" fmla="*/ 3 w 11"/>
                <a:gd name="T23" fmla="*/ 2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1" name="Freeform 2607"/>
            <p:cNvSpPr/>
            <p:nvPr/>
          </p:nvSpPr>
          <p:spPr>
            <a:xfrm>
              <a:off x="1767" y="1535"/>
              <a:ext cx="3" cy="2"/>
            </a:xfrm>
            <a:custGeom>
              <a:avLst/>
              <a:gdLst>
                <a:gd name="T0" fmla="*/ 5 w 10"/>
                <a:gd name="T1" fmla="*/ 0 h 8"/>
                <a:gd name="T2" fmla="*/ 8 w 10"/>
                <a:gd name="T3" fmla="*/ 0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6 h 8"/>
                <a:gd name="T10" fmla="*/ 7 w 10"/>
                <a:gd name="T11" fmla="*/ 7 h 8"/>
                <a:gd name="T12" fmla="*/ 4 w 10"/>
                <a:gd name="T13" fmla="*/ 8 h 8"/>
                <a:gd name="T14" fmla="*/ 2 w 10"/>
                <a:gd name="T15" fmla="*/ 7 h 8"/>
                <a:gd name="T16" fmla="*/ 0 w 10"/>
                <a:gd name="T17" fmla="*/ 6 h 8"/>
                <a:gd name="T18" fmla="*/ 0 w 10"/>
                <a:gd name="T19" fmla="*/ 4 h 8"/>
                <a:gd name="T20" fmla="*/ 0 w 10"/>
                <a:gd name="T21" fmla="*/ 1 h 8"/>
                <a:gd name="T22" fmla="*/ 2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8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2" name="Freeform 2608"/>
            <p:cNvSpPr/>
            <p:nvPr/>
          </p:nvSpPr>
          <p:spPr>
            <a:xfrm>
              <a:off x="1759" y="1536"/>
              <a:ext cx="4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5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3" name="Freeform 2609"/>
            <p:cNvSpPr/>
            <p:nvPr/>
          </p:nvSpPr>
          <p:spPr>
            <a:xfrm>
              <a:off x="1750" y="1541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0 w 12"/>
                <a:gd name="T5" fmla="*/ 3 h 9"/>
                <a:gd name="T6" fmla="*/ 12 w 12"/>
                <a:gd name="T7" fmla="*/ 5 h 9"/>
                <a:gd name="T8" fmla="*/ 10 w 12"/>
                <a:gd name="T9" fmla="*/ 6 h 9"/>
                <a:gd name="T10" fmla="*/ 9 w 12"/>
                <a:gd name="T11" fmla="*/ 7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4" name="Freeform 2610"/>
            <p:cNvSpPr/>
            <p:nvPr/>
          </p:nvSpPr>
          <p:spPr>
            <a:xfrm>
              <a:off x="1752" y="1541"/>
              <a:ext cx="4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7 h 9"/>
                <a:gd name="T10" fmla="*/ 8 w 11"/>
                <a:gd name="T11" fmla="*/ 9 h 9"/>
                <a:gd name="T12" fmla="*/ 6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2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5" name="Freeform 2611"/>
            <p:cNvSpPr/>
            <p:nvPr/>
          </p:nvSpPr>
          <p:spPr>
            <a:xfrm>
              <a:off x="1754" y="1542"/>
              <a:ext cx="3" cy="3"/>
            </a:xfrm>
            <a:custGeom>
              <a:avLst/>
              <a:gdLst>
                <a:gd name="T0" fmla="*/ 5 w 9"/>
                <a:gd name="T1" fmla="*/ 0 h 7"/>
                <a:gd name="T2" fmla="*/ 8 w 9"/>
                <a:gd name="T3" fmla="*/ 0 h 7"/>
                <a:gd name="T4" fmla="*/ 9 w 9"/>
                <a:gd name="T5" fmla="*/ 1 h 7"/>
                <a:gd name="T6" fmla="*/ 9 w 9"/>
                <a:gd name="T7" fmla="*/ 4 h 7"/>
                <a:gd name="T8" fmla="*/ 9 w 9"/>
                <a:gd name="T9" fmla="*/ 5 h 7"/>
                <a:gd name="T10" fmla="*/ 7 w 9"/>
                <a:gd name="T11" fmla="*/ 7 h 7"/>
                <a:gd name="T12" fmla="*/ 4 w 9"/>
                <a:gd name="T13" fmla="*/ 7 h 7"/>
                <a:gd name="T14" fmla="*/ 2 w 9"/>
                <a:gd name="T15" fmla="*/ 7 h 7"/>
                <a:gd name="T16" fmla="*/ 0 w 9"/>
                <a:gd name="T17" fmla="*/ 5 h 7"/>
                <a:gd name="T18" fmla="*/ 0 w 9"/>
                <a:gd name="T19" fmla="*/ 2 h 7"/>
                <a:gd name="T20" fmla="*/ 0 w 9"/>
                <a:gd name="T21" fmla="*/ 1 h 7"/>
                <a:gd name="T22" fmla="*/ 2 w 9"/>
                <a:gd name="T23" fmla="*/ 0 h 7"/>
                <a:gd name="T24" fmla="*/ 5 w 9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7">
                  <a:moveTo>
                    <a:pt x="5" y="0"/>
                  </a:moveTo>
                  <a:lnTo>
                    <a:pt x="8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6" name="Freeform 2612"/>
            <p:cNvSpPr/>
            <p:nvPr/>
          </p:nvSpPr>
          <p:spPr>
            <a:xfrm>
              <a:off x="1758" y="1542"/>
              <a:ext cx="4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5 w 10"/>
                <a:gd name="T13" fmla="*/ 9 h 9"/>
                <a:gd name="T14" fmla="*/ 3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5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7" name="Freeform 2613"/>
            <p:cNvSpPr/>
            <p:nvPr/>
          </p:nvSpPr>
          <p:spPr>
            <a:xfrm>
              <a:off x="1757" y="1539"/>
              <a:ext cx="4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1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9 w 11"/>
                <a:gd name="T11" fmla="*/ 9 h 9"/>
                <a:gd name="T12" fmla="*/ 6 w 11"/>
                <a:gd name="T13" fmla="*/ 9 h 9"/>
                <a:gd name="T14" fmla="*/ 3 w 11"/>
                <a:gd name="T15" fmla="*/ 9 h 9"/>
                <a:gd name="T16" fmla="*/ 0 w 11"/>
                <a:gd name="T17" fmla="*/ 6 h 9"/>
                <a:gd name="T18" fmla="*/ 0 w 11"/>
                <a:gd name="T19" fmla="*/ 4 h 9"/>
                <a:gd name="T20" fmla="*/ 1 w 11"/>
                <a:gd name="T21" fmla="*/ 3 h 9"/>
                <a:gd name="T22" fmla="*/ 3 w 11"/>
                <a:gd name="T23" fmla="*/ 1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8" name="Freeform 2614"/>
            <p:cNvSpPr/>
            <p:nvPr/>
          </p:nvSpPr>
          <p:spPr>
            <a:xfrm>
              <a:off x="1756" y="1537"/>
              <a:ext cx="3" cy="3"/>
            </a:xfrm>
            <a:custGeom>
              <a:avLst/>
              <a:gdLst>
                <a:gd name="T0" fmla="*/ 5 w 10"/>
                <a:gd name="T1" fmla="*/ 0 h 9"/>
                <a:gd name="T2" fmla="*/ 8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3 w 10"/>
                <a:gd name="T15" fmla="*/ 7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9" name="Freeform 2615"/>
            <p:cNvSpPr/>
            <p:nvPr/>
          </p:nvSpPr>
          <p:spPr>
            <a:xfrm>
              <a:off x="1760" y="1538"/>
              <a:ext cx="4" cy="3"/>
            </a:xfrm>
            <a:custGeom>
              <a:avLst/>
              <a:gdLst>
                <a:gd name="T0" fmla="*/ 6 w 11"/>
                <a:gd name="T1" fmla="*/ 0 h 8"/>
                <a:gd name="T2" fmla="*/ 9 w 11"/>
                <a:gd name="T3" fmla="*/ 1 h 8"/>
                <a:gd name="T4" fmla="*/ 11 w 11"/>
                <a:gd name="T5" fmla="*/ 3 h 8"/>
                <a:gd name="T6" fmla="*/ 11 w 11"/>
                <a:gd name="T7" fmla="*/ 4 h 8"/>
                <a:gd name="T8" fmla="*/ 11 w 11"/>
                <a:gd name="T9" fmla="*/ 7 h 8"/>
                <a:gd name="T10" fmla="*/ 9 w 11"/>
                <a:gd name="T11" fmla="*/ 8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5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9" y="1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0" name="Freeform 2616"/>
            <p:cNvSpPr/>
            <p:nvPr/>
          </p:nvSpPr>
          <p:spPr>
            <a:xfrm>
              <a:off x="1765" y="1536"/>
              <a:ext cx="3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2 h 9"/>
                <a:gd name="T4" fmla="*/ 11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8 w 11"/>
                <a:gd name="T11" fmla="*/ 9 h 9"/>
                <a:gd name="T12" fmla="*/ 6 w 11"/>
                <a:gd name="T13" fmla="*/ 9 h 9"/>
                <a:gd name="T14" fmla="*/ 3 w 11"/>
                <a:gd name="T15" fmla="*/ 9 h 9"/>
                <a:gd name="T16" fmla="*/ 1 w 11"/>
                <a:gd name="T17" fmla="*/ 6 h 9"/>
                <a:gd name="T18" fmla="*/ 0 w 11"/>
                <a:gd name="T19" fmla="*/ 4 h 9"/>
                <a:gd name="T20" fmla="*/ 1 w 11"/>
                <a:gd name="T21" fmla="*/ 3 h 9"/>
                <a:gd name="T22" fmla="*/ 3 w 11"/>
                <a:gd name="T23" fmla="*/ 2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</p:grpSp>
      <p:grpSp>
        <p:nvGrpSpPr>
          <p:cNvPr id="23" name="Group 2818"/>
          <p:cNvGrpSpPr/>
          <p:nvPr/>
        </p:nvGrpSpPr>
        <p:grpSpPr>
          <a:xfrm>
            <a:off x="2767013" y="2443163"/>
            <a:ext cx="128587" cy="50800"/>
            <a:chOff x="1743" y="1539"/>
            <a:chExt cx="81" cy="32"/>
          </a:xfrm>
          <a:effectLst/>
        </p:grpSpPr>
        <p:sp>
          <p:nvSpPr>
            <p:cNvPr id="1431" name="Freeform 2618"/>
            <p:cNvSpPr/>
            <p:nvPr/>
          </p:nvSpPr>
          <p:spPr>
            <a:xfrm>
              <a:off x="1767" y="1546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1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8 w 11"/>
                <a:gd name="T11" fmla="*/ 7 h 9"/>
                <a:gd name="T12" fmla="*/ 5 w 11"/>
                <a:gd name="T13" fmla="*/ 9 h 9"/>
                <a:gd name="T14" fmla="*/ 2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1 w 11"/>
                <a:gd name="T21" fmla="*/ 1 h 9"/>
                <a:gd name="T22" fmla="*/ 2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7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2" name="Freeform 2619"/>
            <p:cNvSpPr/>
            <p:nvPr/>
          </p:nvSpPr>
          <p:spPr>
            <a:xfrm>
              <a:off x="1765" y="1544"/>
              <a:ext cx="3" cy="2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5 w 10"/>
                <a:gd name="T13" fmla="*/ 8 h 8"/>
                <a:gd name="T14" fmla="*/ 3 w 10"/>
                <a:gd name="T15" fmla="*/ 7 h 8"/>
                <a:gd name="T16" fmla="*/ 0 w 10"/>
                <a:gd name="T17" fmla="*/ 6 h 8"/>
                <a:gd name="T18" fmla="*/ 0 w 10"/>
                <a:gd name="T19" fmla="*/ 4 h 8"/>
                <a:gd name="T20" fmla="*/ 0 w 10"/>
                <a:gd name="T21" fmla="*/ 3 h 8"/>
                <a:gd name="T22" fmla="*/ 3 w 10"/>
                <a:gd name="T23" fmla="*/ 1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5" y="8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3" name="Freeform 2620"/>
            <p:cNvSpPr/>
            <p:nvPr/>
          </p:nvSpPr>
          <p:spPr>
            <a:xfrm>
              <a:off x="1775" y="1546"/>
              <a:ext cx="3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2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8 h 8"/>
                <a:gd name="T16" fmla="*/ 0 w 11"/>
                <a:gd name="T17" fmla="*/ 5 h 8"/>
                <a:gd name="T18" fmla="*/ 0 w 11"/>
                <a:gd name="T19" fmla="*/ 4 h 8"/>
                <a:gd name="T20" fmla="*/ 1 w 11"/>
                <a:gd name="T21" fmla="*/ 2 h 8"/>
                <a:gd name="T22" fmla="*/ 3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4" name="Freeform 2621"/>
            <p:cNvSpPr/>
            <p:nvPr/>
          </p:nvSpPr>
          <p:spPr>
            <a:xfrm>
              <a:off x="1771" y="1543"/>
              <a:ext cx="4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2 h 9"/>
                <a:gd name="T4" fmla="*/ 11 w 11"/>
                <a:gd name="T5" fmla="*/ 3 h 9"/>
                <a:gd name="T6" fmla="*/ 11 w 11"/>
                <a:gd name="T7" fmla="*/ 5 h 9"/>
                <a:gd name="T8" fmla="*/ 10 w 11"/>
                <a:gd name="T9" fmla="*/ 8 h 9"/>
                <a:gd name="T10" fmla="*/ 8 w 11"/>
                <a:gd name="T11" fmla="*/ 9 h 9"/>
                <a:gd name="T12" fmla="*/ 6 w 11"/>
                <a:gd name="T13" fmla="*/ 9 h 9"/>
                <a:gd name="T14" fmla="*/ 3 w 11"/>
                <a:gd name="T15" fmla="*/ 9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3 h 9"/>
                <a:gd name="T22" fmla="*/ 3 w 11"/>
                <a:gd name="T23" fmla="*/ 2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5" name="Freeform 2622"/>
            <p:cNvSpPr/>
            <p:nvPr/>
          </p:nvSpPr>
          <p:spPr>
            <a:xfrm>
              <a:off x="1769" y="1544"/>
              <a:ext cx="4" cy="2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0 w 11"/>
                <a:gd name="T5" fmla="*/ 2 h 7"/>
                <a:gd name="T6" fmla="*/ 11 w 11"/>
                <a:gd name="T7" fmla="*/ 5 h 7"/>
                <a:gd name="T8" fmla="*/ 10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3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6" name="Freeform 2623"/>
            <p:cNvSpPr/>
            <p:nvPr/>
          </p:nvSpPr>
          <p:spPr>
            <a:xfrm>
              <a:off x="1770" y="1546"/>
              <a:ext cx="4" cy="2"/>
            </a:xfrm>
            <a:custGeom>
              <a:avLst/>
              <a:gdLst>
                <a:gd name="T0" fmla="*/ 6 w 11"/>
                <a:gd name="T1" fmla="*/ 0 h 8"/>
                <a:gd name="T2" fmla="*/ 9 w 11"/>
                <a:gd name="T3" fmla="*/ 1 h 8"/>
                <a:gd name="T4" fmla="*/ 10 w 11"/>
                <a:gd name="T5" fmla="*/ 2 h 8"/>
                <a:gd name="T6" fmla="*/ 11 w 11"/>
                <a:gd name="T7" fmla="*/ 4 h 8"/>
                <a:gd name="T8" fmla="*/ 10 w 11"/>
                <a:gd name="T9" fmla="*/ 7 h 8"/>
                <a:gd name="T10" fmla="*/ 9 w 11"/>
                <a:gd name="T11" fmla="*/ 8 h 8"/>
                <a:gd name="T12" fmla="*/ 6 w 11"/>
                <a:gd name="T13" fmla="*/ 8 h 8"/>
                <a:gd name="T14" fmla="*/ 3 w 11"/>
                <a:gd name="T15" fmla="*/ 8 h 8"/>
                <a:gd name="T16" fmla="*/ 0 w 11"/>
                <a:gd name="T17" fmla="*/ 5 h 8"/>
                <a:gd name="T18" fmla="*/ 0 w 11"/>
                <a:gd name="T19" fmla="*/ 4 h 8"/>
                <a:gd name="T20" fmla="*/ 1 w 11"/>
                <a:gd name="T21" fmla="*/ 2 h 8"/>
                <a:gd name="T22" fmla="*/ 3 w 11"/>
                <a:gd name="T23" fmla="*/ 1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9" y="1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7" name="Freeform 2624"/>
            <p:cNvSpPr/>
            <p:nvPr/>
          </p:nvSpPr>
          <p:spPr>
            <a:xfrm>
              <a:off x="1780" y="1544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0 w 12"/>
                <a:gd name="T17" fmla="*/ 6 h 7"/>
                <a:gd name="T18" fmla="*/ 0 w 12"/>
                <a:gd name="T19" fmla="*/ 3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8" name="Freeform 2625"/>
            <p:cNvSpPr/>
            <p:nvPr/>
          </p:nvSpPr>
          <p:spPr>
            <a:xfrm>
              <a:off x="1776" y="1543"/>
              <a:ext cx="4" cy="3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0 h 8"/>
                <a:gd name="T4" fmla="*/ 10 w 12"/>
                <a:gd name="T5" fmla="*/ 2 h 8"/>
                <a:gd name="T6" fmla="*/ 12 w 12"/>
                <a:gd name="T7" fmla="*/ 5 h 8"/>
                <a:gd name="T8" fmla="*/ 10 w 12"/>
                <a:gd name="T9" fmla="*/ 6 h 8"/>
                <a:gd name="T10" fmla="*/ 9 w 12"/>
                <a:gd name="T11" fmla="*/ 8 h 8"/>
                <a:gd name="T12" fmla="*/ 6 w 12"/>
                <a:gd name="T13" fmla="*/ 8 h 8"/>
                <a:gd name="T14" fmla="*/ 3 w 12"/>
                <a:gd name="T15" fmla="*/ 8 h 8"/>
                <a:gd name="T16" fmla="*/ 2 w 12"/>
                <a:gd name="T17" fmla="*/ 6 h 8"/>
                <a:gd name="T18" fmla="*/ 0 w 12"/>
                <a:gd name="T19" fmla="*/ 3 h 8"/>
                <a:gd name="T20" fmla="*/ 2 w 12"/>
                <a:gd name="T21" fmla="*/ 2 h 8"/>
                <a:gd name="T22" fmla="*/ 3 w 12"/>
                <a:gd name="T23" fmla="*/ 0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9" name="Freeform 2626"/>
            <p:cNvSpPr/>
            <p:nvPr/>
          </p:nvSpPr>
          <p:spPr>
            <a:xfrm>
              <a:off x="1780" y="1547"/>
              <a:ext cx="4" cy="3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2 h 7"/>
                <a:gd name="T6" fmla="*/ 11 w 11"/>
                <a:gd name="T7" fmla="*/ 5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0 w 11"/>
                <a:gd name="T17" fmla="*/ 6 h 7"/>
                <a:gd name="T18" fmla="*/ 0 w 11"/>
                <a:gd name="T19" fmla="*/ 3 h 7"/>
                <a:gd name="T20" fmla="*/ 0 w 11"/>
                <a:gd name="T21" fmla="*/ 2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0" name="Freeform 2627"/>
            <p:cNvSpPr/>
            <p:nvPr/>
          </p:nvSpPr>
          <p:spPr>
            <a:xfrm>
              <a:off x="1781" y="1546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1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4 h 9"/>
                <a:gd name="T20" fmla="*/ 1 w 11"/>
                <a:gd name="T21" fmla="*/ 1 h 9"/>
                <a:gd name="T22" fmla="*/ 3 w 11"/>
                <a:gd name="T23" fmla="*/ 1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1" name="Freeform 2628"/>
            <p:cNvSpPr/>
            <p:nvPr/>
          </p:nvSpPr>
          <p:spPr>
            <a:xfrm>
              <a:off x="1784" y="1545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0 w 12"/>
                <a:gd name="T5" fmla="*/ 3 h 9"/>
                <a:gd name="T6" fmla="*/ 12 w 12"/>
                <a:gd name="T7" fmla="*/ 4 h 9"/>
                <a:gd name="T8" fmla="*/ 10 w 12"/>
                <a:gd name="T9" fmla="*/ 6 h 9"/>
                <a:gd name="T10" fmla="*/ 9 w 12"/>
                <a:gd name="T11" fmla="*/ 7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4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2" name="Freeform 2629"/>
            <p:cNvSpPr/>
            <p:nvPr/>
          </p:nvSpPr>
          <p:spPr>
            <a:xfrm>
              <a:off x="1789" y="1549"/>
              <a:ext cx="4" cy="3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1 h 7"/>
                <a:gd name="T6" fmla="*/ 11 w 11"/>
                <a:gd name="T7" fmla="*/ 4 h 7"/>
                <a:gd name="T8" fmla="*/ 9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1"/>
                  </a:lnTo>
                  <a:lnTo>
                    <a:pt x="11" y="4"/>
                  </a:lnTo>
                  <a:lnTo>
                    <a:pt x="9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3" name="Freeform 2630"/>
            <p:cNvSpPr/>
            <p:nvPr/>
          </p:nvSpPr>
          <p:spPr>
            <a:xfrm>
              <a:off x="1791" y="1547"/>
              <a:ext cx="3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6 h 8"/>
                <a:gd name="T10" fmla="*/ 7 w 10"/>
                <a:gd name="T11" fmla="*/ 7 h 8"/>
                <a:gd name="T12" fmla="*/ 4 w 10"/>
                <a:gd name="T13" fmla="*/ 8 h 8"/>
                <a:gd name="T14" fmla="*/ 3 w 10"/>
                <a:gd name="T15" fmla="*/ 7 h 8"/>
                <a:gd name="T16" fmla="*/ 0 w 10"/>
                <a:gd name="T17" fmla="*/ 6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8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4" name="Freeform 2631"/>
            <p:cNvSpPr/>
            <p:nvPr/>
          </p:nvSpPr>
          <p:spPr>
            <a:xfrm>
              <a:off x="1786" y="1546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1 w 11"/>
                <a:gd name="T5" fmla="*/ 3 h 9"/>
                <a:gd name="T6" fmla="*/ 11 w 11"/>
                <a:gd name="T7" fmla="*/ 5 h 9"/>
                <a:gd name="T8" fmla="*/ 10 w 11"/>
                <a:gd name="T9" fmla="*/ 8 h 9"/>
                <a:gd name="T10" fmla="*/ 8 w 11"/>
                <a:gd name="T11" fmla="*/ 9 h 9"/>
                <a:gd name="T12" fmla="*/ 5 w 11"/>
                <a:gd name="T13" fmla="*/ 9 h 9"/>
                <a:gd name="T14" fmla="*/ 2 w 11"/>
                <a:gd name="T15" fmla="*/ 9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3 h 9"/>
                <a:gd name="T22" fmla="*/ 2 w 11"/>
                <a:gd name="T23" fmla="*/ 2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5" name="Freeform 2632"/>
            <p:cNvSpPr/>
            <p:nvPr/>
          </p:nvSpPr>
          <p:spPr>
            <a:xfrm>
              <a:off x="1795" y="1548"/>
              <a:ext cx="3" cy="3"/>
            </a:xfrm>
            <a:custGeom>
              <a:avLst/>
              <a:gdLst>
                <a:gd name="T0" fmla="*/ 5 w 10"/>
                <a:gd name="T1" fmla="*/ 0 h 8"/>
                <a:gd name="T2" fmla="*/ 7 w 10"/>
                <a:gd name="T3" fmla="*/ 0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2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7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6" name="Freeform 2633"/>
            <p:cNvSpPr/>
            <p:nvPr/>
          </p:nvSpPr>
          <p:spPr>
            <a:xfrm>
              <a:off x="1801" y="1547"/>
              <a:ext cx="4" cy="3"/>
            </a:xfrm>
            <a:custGeom>
              <a:avLst/>
              <a:gdLst>
                <a:gd name="T0" fmla="*/ 4 w 10"/>
                <a:gd name="T1" fmla="*/ 0 h 7"/>
                <a:gd name="T2" fmla="*/ 7 w 10"/>
                <a:gd name="T3" fmla="*/ 0 h 7"/>
                <a:gd name="T4" fmla="*/ 10 w 10"/>
                <a:gd name="T5" fmla="*/ 2 h 7"/>
                <a:gd name="T6" fmla="*/ 10 w 10"/>
                <a:gd name="T7" fmla="*/ 5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2 w 10"/>
                <a:gd name="T23" fmla="*/ 0 h 7"/>
                <a:gd name="T24" fmla="*/ 4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4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7" name="Freeform 2634"/>
            <p:cNvSpPr/>
            <p:nvPr/>
          </p:nvSpPr>
          <p:spPr>
            <a:xfrm>
              <a:off x="1805" y="1546"/>
              <a:ext cx="3" cy="2"/>
            </a:xfrm>
            <a:custGeom>
              <a:avLst/>
              <a:gdLst>
                <a:gd name="T0" fmla="*/ 6 w 10"/>
                <a:gd name="T1" fmla="*/ 0 h 8"/>
                <a:gd name="T2" fmla="*/ 8 w 10"/>
                <a:gd name="T3" fmla="*/ 0 h 8"/>
                <a:gd name="T4" fmla="*/ 10 w 10"/>
                <a:gd name="T5" fmla="*/ 2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3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8" name="Freeform 2635"/>
            <p:cNvSpPr/>
            <p:nvPr/>
          </p:nvSpPr>
          <p:spPr>
            <a:xfrm>
              <a:off x="1808" y="1544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6 h 9"/>
                <a:gd name="T8" fmla="*/ 10 w 10"/>
                <a:gd name="T9" fmla="*/ 7 h 9"/>
                <a:gd name="T10" fmla="*/ 8 w 10"/>
                <a:gd name="T11" fmla="*/ 9 h 9"/>
                <a:gd name="T12" fmla="*/ 5 w 10"/>
                <a:gd name="T13" fmla="*/ 9 h 9"/>
                <a:gd name="T14" fmla="*/ 3 w 10"/>
                <a:gd name="T15" fmla="*/ 9 h 9"/>
                <a:gd name="T16" fmla="*/ 0 w 10"/>
                <a:gd name="T17" fmla="*/ 7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9" name="Freeform 2636"/>
            <p:cNvSpPr/>
            <p:nvPr/>
          </p:nvSpPr>
          <p:spPr>
            <a:xfrm>
              <a:off x="1804" y="1543"/>
              <a:ext cx="3" cy="3"/>
            </a:xfrm>
            <a:custGeom>
              <a:avLst/>
              <a:gdLst>
                <a:gd name="T0" fmla="*/ 6 w 10"/>
                <a:gd name="T1" fmla="*/ 0 h 8"/>
                <a:gd name="T2" fmla="*/ 7 w 10"/>
                <a:gd name="T3" fmla="*/ 0 h 8"/>
                <a:gd name="T4" fmla="*/ 10 w 10"/>
                <a:gd name="T5" fmla="*/ 2 h 8"/>
                <a:gd name="T6" fmla="*/ 10 w 10"/>
                <a:gd name="T7" fmla="*/ 5 h 8"/>
                <a:gd name="T8" fmla="*/ 10 w 10"/>
                <a:gd name="T9" fmla="*/ 6 h 8"/>
                <a:gd name="T10" fmla="*/ 7 w 10"/>
                <a:gd name="T11" fmla="*/ 8 h 8"/>
                <a:gd name="T12" fmla="*/ 4 w 10"/>
                <a:gd name="T13" fmla="*/ 8 h 8"/>
                <a:gd name="T14" fmla="*/ 2 w 10"/>
                <a:gd name="T15" fmla="*/ 8 h 8"/>
                <a:gd name="T16" fmla="*/ 0 w 10"/>
                <a:gd name="T17" fmla="*/ 6 h 8"/>
                <a:gd name="T18" fmla="*/ 0 w 10"/>
                <a:gd name="T19" fmla="*/ 3 h 8"/>
                <a:gd name="T20" fmla="*/ 0 w 10"/>
                <a:gd name="T21" fmla="*/ 2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0" name="Freeform 2637"/>
            <p:cNvSpPr/>
            <p:nvPr/>
          </p:nvSpPr>
          <p:spPr>
            <a:xfrm>
              <a:off x="1762" y="1544"/>
              <a:ext cx="4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6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8 h 8"/>
                <a:gd name="T16" fmla="*/ 1 w 11"/>
                <a:gd name="T17" fmla="*/ 7 h 8"/>
                <a:gd name="T18" fmla="*/ 0 w 11"/>
                <a:gd name="T19" fmla="*/ 4 h 8"/>
                <a:gd name="T20" fmla="*/ 1 w 11"/>
                <a:gd name="T21" fmla="*/ 3 h 8"/>
                <a:gd name="T22" fmla="*/ 3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6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1" name="Freeform 2638"/>
            <p:cNvSpPr/>
            <p:nvPr/>
          </p:nvSpPr>
          <p:spPr>
            <a:xfrm>
              <a:off x="1793" y="1540"/>
              <a:ext cx="3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8 h 9"/>
                <a:gd name="T10" fmla="*/ 8 w 11"/>
                <a:gd name="T11" fmla="*/ 9 h 9"/>
                <a:gd name="T12" fmla="*/ 6 w 11"/>
                <a:gd name="T13" fmla="*/ 9 h 9"/>
                <a:gd name="T14" fmla="*/ 3 w 11"/>
                <a:gd name="T15" fmla="*/ 9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3 h 9"/>
                <a:gd name="T22" fmla="*/ 3 w 11"/>
                <a:gd name="T23" fmla="*/ 2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2" name="Freeform 2639"/>
            <p:cNvSpPr/>
            <p:nvPr/>
          </p:nvSpPr>
          <p:spPr>
            <a:xfrm>
              <a:off x="1796" y="1540"/>
              <a:ext cx="4" cy="3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2 w 12"/>
                <a:gd name="T5" fmla="*/ 1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6 h 7"/>
                <a:gd name="T18" fmla="*/ 0 w 12"/>
                <a:gd name="T19" fmla="*/ 3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2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3" name="Freeform 2640"/>
            <p:cNvSpPr/>
            <p:nvPr/>
          </p:nvSpPr>
          <p:spPr>
            <a:xfrm>
              <a:off x="1798" y="1539"/>
              <a:ext cx="3" cy="3"/>
            </a:xfrm>
            <a:custGeom>
              <a:avLst/>
              <a:gdLst>
                <a:gd name="T0" fmla="*/ 5 w 10"/>
                <a:gd name="T1" fmla="*/ 0 h 7"/>
                <a:gd name="T2" fmla="*/ 7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1 h 7"/>
                <a:gd name="T22" fmla="*/ 2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4" name="Freeform 2641"/>
            <p:cNvSpPr/>
            <p:nvPr/>
          </p:nvSpPr>
          <p:spPr>
            <a:xfrm>
              <a:off x="1803" y="1541"/>
              <a:ext cx="3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7 h 9"/>
                <a:gd name="T10" fmla="*/ 8 w 11"/>
                <a:gd name="T11" fmla="*/ 9 h 9"/>
                <a:gd name="T12" fmla="*/ 6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5" name="Freeform 2642"/>
            <p:cNvSpPr/>
            <p:nvPr/>
          </p:nvSpPr>
          <p:spPr>
            <a:xfrm>
              <a:off x="1801" y="1544"/>
              <a:ext cx="3" cy="3"/>
            </a:xfrm>
            <a:custGeom>
              <a:avLst/>
              <a:gdLst>
                <a:gd name="T0" fmla="*/ 6 w 10"/>
                <a:gd name="T1" fmla="*/ 0 h 9"/>
                <a:gd name="T2" fmla="*/ 7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2 w 10"/>
                <a:gd name="T15" fmla="*/ 7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7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6" name="Freeform 2643"/>
            <p:cNvSpPr/>
            <p:nvPr/>
          </p:nvSpPr>
          <p:spPr>
            <a:xfrm>
              <a:off x="1801" y="1543"/>
              <a:ext cx="3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2 h 8"/>
                <a:gd name="T6" fmla="*/ 10 w 10"/>
                <a:gd name="T7" fmla="*/ 5 h 8"/>
                <a:gd name="T8" fmla="*/ 10 w 10"/>
                <a:gd name="T9" fmla="*/ 6 h 8"/>
                <a:gd name="T10" fmla="*/ 7 w 10"/>
                <a:gd name="T11" fmla="*/ 8 h 8"/>
                <a:gd name="T12" fmla="*/ 4 w 10"/>
                <a:gd name="T13" fmla="*/ 8 h 8"/>
                <a:gd name="T14" fmla="*/ 2 w 10"/>
                <a:gd name="T15" fmla="*/ 8 h 8"/>
                <a:gd name="T16" fmla="*/ 0 w 10"/>
                <a:gd name="T17" fmla="*/ 6 h 8"/>
                <a:gd name="T18" fmla="*/ 0 w 10"/>
                <a:gd name="T19" fmla="*/ 3 h 8"/>
                <a:gd name="T20" fmla="*/ 0 w 10"/>
                <a:gd name="T21" fmla="*/ 2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7" name="Freeform 2644"/>
            <p:cNvSpPr/>
            <p:nvPr/>
          </p:nvSpPr>
          <p:spPr>
            <a:xfrm>
              <a:off x="1788" y="1546"/>
              <a:ext cx="4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2 h 8"/>
                <a:gd name="T6" fmla="*/ 10 w 10"/>
                <a:gd name="T7" fmla="*/ 5 h 8"/>
                <a:gd name="T8" fmla="*/ 10 w 10"/>
                <a:gd name="T9" fmla="*/ 6 h 8"/>
                <a:gd name="T10" fmla="*/ 7 w 10"/>
                <a:gd name="T11" fmla="*/ 8 h 8"/>
                <a:gd name="T12" fmla="*/ 4 w 10"/>
                <a:gd name="T13" fmla="*/ 8 h 8"/>
                <a:gd name="T14" fmla="*/ 2 w 10"/>
                <a:gd name="T15" fmla="*/ 8 h 8"/>
                <a:gd name="T16" fmla="*/ 0 w 10"/>
                <a:gd name="T17" fmla="*/ 6 h 8"/>
                <a:gd name="T18" fmla="*/ 0 w 10"/>
                <a:gd name="T19" fmla="*/ 3 h 8"/>
                <a:gd name="T20" fmla="*/ 0 w 10"/>
                <a:gd name="T21" fmla="*/ 2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8" name="Freeform 2645"/>
            <p:cNvSpPr/>
            <p:nvPr/>
          </p:nvSpPr>
          <p:spPr>
            <a:xfrm>
              <a:off x="1795" y="1547"/>
              <a:ext cx="3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3 w 10"/>
                <a:gd name="T15" fmla="*/ 7 h 8"/>
                <a:gd name="T16" fmla="*/ 0 w 10"/>
                <a:gd name="T17" fmla="*/ 6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9" name="Freeform 2646"/>
            <p:cNvSpPr/>
            <p:nvPr/>
          </p:nvSpPr>
          <p:spPr>
            <a:xfrm>
              <a:off x="1792" y="1550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8 h 9"/>
                <a:gd name="T10" fmla="*/ 7 w 10"/>
                <a:gd name="T11" fmla="*/ 9 h 9"/>
                <a:gd name="T12" fmla="*/ 4 w 10"/>
                <a:gd name="T13" fmla="*/ 9 h 9"/>
                <a:gd name="T14" fmla="*/ 3 w 10"/>
                <a:gd name="T15" fmla="*/ 9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0" name="Freeform 2647"/>
            <p:cNvSpPr/>
            <p:nvPr/>
          </p:nvSpPr>
          <p:spPr>
            <a:xfrm>
              <a:off x="1788" y="1550"/>
              <a:ext cx="4" cy="3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1" name="Freeform 2648"/>
            <p:cNvSpPr/>
            <p:nvPr/>
          </p:nvSpPr>
          <p:spPr>
            <a:xfrm>
              <a:off x="1787" y="1552"/>
              <a:ext cx="3" cy="3"/>
            </a:xfrm>
            <a:custGeom>
              <a:avLst/>
              <a:gdLst>
                <a:gd name="T0" fmla="*/ 4 w 10"/>
                <a:gd name="T1" fmla="*/ 0 h 9"/>
                <a:gd name="T2" fmla="*/ 7 w 10"/>
                <a:gd name="T3" fmla="*/ 2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9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2 h 9"/>
                <a:gd name="T24" fmla="*/ 4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7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2" name="Freeform 2649"/>
            <p:cNvSpPr/>
            <p:nvPr/>
          </p:nvSpPr>
          <p:spPr>
            <a:xfrm>
              <a:off x="1798" y="1555"/>
              <a:ext cx="4" cy="2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1 h 8"/>
                <a:gd name="T4" fmla="*/ 10 w 10"/>
                <a:gd name="T5" fmla="*/ 3 h 8"/>
                <a:gd name="T6" fmla="*/ 10 w 10"/>
                <a:gd name="T7" fmla="*/ 5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8 h 8"/>
                <a:gd name="T16" fmla="*/ 0 w 10"/>
                <a:gd name="T17" fmla="*/ 7 h 8"/>
                <a:gd name="T18" fmla="*/ 0 w 10"/>
                <a:gd name="T19" fmla="*/ 4 h 8"/>
                <a:gd name="T20" fmla="*/ 0 w 10"/>
                <a:gd name="T21" fmla="*/ 3 h 8"/>
                <a:gd name="T22" fmla="*/ 3 w 10"/>
                <a:gd name="T23" fmla="*/ 1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3" name="Freeform 2650"/>
            <p:cNvSpPr/>
            <p:nvPr/>
          </p:nvSpPr>
          <p:spPr>
            <a:xfrm>
              <a:off x="1801" y="1552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2 w 10"/>
                <a:gd name="T15" fmla="*/ 9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4" name="Freeform 2651"/>
            <p:cNvSpPr/>
            <p:nvPr/>
          </p:nvSpPr>
          <p:spPr>
            <a:xfrm>
              <a:off x="1800" y="1550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2 w 12"/>
                <a:gd name="T5" fmla="*/ 3 h 9"/>
                <a:gd name="T6" fmla="*/ 12 w 12"/>
                <a:gd name="T7" fmla="*/ 5 h 9"/>
                <a:gd name="T8" fmla="*/ 12 w 12"/>
                <a:gd name="T9" fmla="*/ 6 h 9"/>
                <a:gd name="T10" fmla="*/ 9 w 12"/>
                <a:gd name="T11" fmla="*/ 8 h 9"/>
                <a:gd name="T12" fmla="*/ 6 w 12"/>
                <a:gd name="T13" fmla="*/ 9 h 9"/>
                <a:gd name="T14" fmla="*/ 3 w 12"/>
                <a:gd name="T15" fmla="*/ 8 h 9"/>
                <a:gd name="T16" fmla="*/ 2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5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5" name="Freeform 2652"/>
            <p:cNvSpPr/>
            <p:nvPr/>
          </p:nvSpPr>
          <p:spPr>
            <a:xfrm>
              <a:off x="1797" y="1551"/>
              <a:ext cx="4" cy="2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2 h 7"/>
                <a:gd name="T6" fmla="*/ 11 w 11"/>
                <a:gd name="T7" fmla="*/ 5 h 7"/>
                <a:gd name="T8" fmla="*/ 11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4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6" name="Freeform 2653"/>
            <p:cNvSpPr/>
            <p:nvPr/>
          </p:nvSpPr>
          <p:spPr>
            <a:xfrm>
              <a:off x="1792" y="1553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0 w 12"/>
                <a:gd name="T5" fmla="*/ 2 h 9"/>
                <a:gd name="T6" fmla="*/ 12 w 12"/>
                <a:gd name="T7" fmla="*/ 5 h 9"/>
                <a:gd name="T8" fmla="*/ 10 w 12"/>
                <a:gd name="T9" fmla="*/ 6 h 9"/>
                <a:gd name="T10" fmla="*/ 9 w 12"/>
                <a:gd name="T11" fmla="*/ 8 h 9"/>
                <a:gd name="T12" fmla="*/ 6 w 12"/>
                <a:gd name="T13" fmla="*/ 9 h 9"/>
                <a:gd name="T14" fmla="*/ 3 w 12"/>
                <a:gd name="T15" fmla="*/ 8 h 9"/>
                <a:gd name="T16" fmla="*/ 2 w 12"/>
                <a:gd name="T17" fmla="*/ 6 h 9"/>
                <a:gd name="T18" fmla="*/ 0 w 12"/>
                <a:gd name="T19" fmla="*/ 3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7" name="Freeform 2654"/>
            <p:cNvSpPr/>
            <p:nvPr/>
          </p:nvSpPr>
          <p:spPr>
            <a:xfrm>
              <a:off x="1795" y="1552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3 w 10"/>
                <a:gd name="T15" fmla="*/ 9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8" name="Freeform 2655"/>
            <p:cNvSpPr/>
            <p:nvPr/>
          </p:nvSpPr>
          <p:spPr>
            <a:xfrm>
              <a:off x="1795" y="1548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2 w 11"/>
                <a:gd name="T15" fmla="*/ 7 h 9"/>
                <a:gd name="T16" fmla="*/ 1 w 11"/>
                <a:gd name="T17" fmla="*/ 6 h 9"/>
                <a:gd name="T18" fmla="*/ 0 w 11"/>
                <a:gd name="T19" fmla="*/ 4 h 9"/>
                <a:gd name="T20" fmla="*/ 1 w 11"/>
                <a:gd name="T21" fmla="*/ 2 h 9"/>
                <a:gd name="T22" fmla="*/ 2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9" name="Freeform 2656"/>
            <p:cNvSpPr/>
            <p:nvPr/>
          </p:nvSpPr>
          <p:spPr>
            <a:xfrm>
              <a:off x="1803" y="1549"/>
              <a:ext cx="3" cy="2"/>
            </a:xfrm>
            <a:custGeom>
              <a:avLst/>
              <a:gdLst>
                <a:gd name="T0" fmla="*/ 6 w 10"/>
                <a:gd name="T1" fmla="*/ 0 h 7"/>
                <a:gd name="T2" fmla="*/ 8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5 h 7"/>
                <a:gd name="T18" fmla="*/ 0 w 10"/>
                <a:gd name="T19" fmla="*/ 2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0" name="Freeform 2657"/>
            <p:cNvSpPr/>
            <p:nvPr/>
          </p:nvSpPr>
          <p:spPr>
            <a:xfrm>
              <a:off x="1805" y="1548"/>
              <a:ext cx="3" cy="3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2 h 7"/>
                <a:gd name="T6" fmla="*/ 11 w 11"/>
                <a:gd name="T7" fmla="*/ 4 h 7"/>
                <a:gd name="T8" fmla="*/ 9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9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1" name="Freeform 2658"/>
            <p:cNvSpPr/>
            <p:nvPr/>
          </p:nvSpPr>
          <p:spPr>
            <a:xfrm>
              <a:off x="1808" y="1554"/>
              <a:ext cx="4" cy="2"/>
            </a:xfrm>
            <a:custGeom>
              <a:avLst/>
              <a:gdLst>
                <a:gd name="T0" fmla="*/ 6 w 10"/>
                <a:gd name="T1" fmla="*/ 0 h 7"/>
                <a:gd name="T2" fmla="*/ 8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2" name="Freeform 2659"/>
            <p:cNvSpPr/>
            <p:nvPr/>
          </p:nvSpPr>
          <p:spPr>
            <a:xfrm>
              <a:off x="1804" y="1553"/>
              <a:ext cx="4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1 h 9"/>
                <a:gd name="T4" fmla="*/ 11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9 w 11"/>
                <a:gd name="T11" fmla="*/ 9 h 9"/>
                <a:gd name="T12" fmla="*/ 6 w 11"/>
                <a:gd name="T13" fmla="*/ 9 h 9"/>
                <a:gd name="T14" fmla="*/ 3 w 11"/>
                <a:gd name="T15" fmla="*/ 9 h 9"/>
                <a:gd name="T16" fmla="*/ 2 w 11"/>
                <a:gd name="T17" fmla="*/ 6 h 9"/>
                <a:gd name="T18" fmla="*/ 0 w 11"/>
                <a:gd name="T19" fmla="*/ 4 h 9"/>
                <a:gd name="T20" fmla="*/ 2 w 11"/>
                <a:gd name="T21" fmla="*/ 3 h 9"/>
                <a:gd name="T22" fmla="*/ 3 w 11"/>
                <a:gd name="T23" fmla="*/ 1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1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3" name="Freeform 2660"/>
            <p:cNvSpPr/>
            <p:nvPr/>
          </p:nvSpPr>
          <p:spPr>
            <a:xfrm>
              <a:off x="1803" y="1554"/>
              <a:ext cx="3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2 h 7"/>
                <a:gd name="T6" fmla="*/ 11 w 11"/>
                <a:gd name="T7" fmla="*/ 5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4" name="Freeform 2661"/>
            <p:cNvSpPr/>
            <p:nvPr/>
          </p:nvSpPr>
          <p:spPr>
            <a:xfrm>
              <a:off x="1807" y="1556"/>
              <a:ext cx="4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0 h 8"/>
                <a:gd name="T4" fmla="*/ 10 w 11"/>
                <a:gd name="T5" fmla="*/ 2 h 8"/>
                <a:gd name="T6" fmla="*/ 11 w 11"/>
                <a:gd name="T7" fmla="*/ 5 h 8"/>
                <a:gd name="T8" fmla="*/ 10 w 11"/>
                <a:gd name="T9" fmla="*/ 6 h 8"/>
                <a:gd name="T10" fmla="*/ 7 w 11"/>
                <a:gd name="T11" fmla="*/ 8 h 8"/>
                <a:gd name="T12" fmla="*/ 5 w 11"/>
                <a:gd name="T13" fmla="*/ 8 h 8"/>
                <a:gd name="T14" fmla="*/ 2 w 11"/>
                <a:gd name="T15" fmla="*/ 8 h 8"/>
                <a:gd name="T16" fmla="*/ 0 w 11"/>
                <a:gd name="T17" fmla="*/ 6 h 8"/>
                <a:gd name="T18" fmla="*/ 0 w 11"/>
                <a:gd name="T19" fmla="*/ 3 h 8"/>
                <a:gd name="T20" fmla="*/ 1 w 11"/>
                <a:gd name="T21" fmla="*/ 2 h 8"/>
                <a:gd name="T22" fmla="*/ 2 w 11"/>
                <a:gd name="T23" fmla="*/ 0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5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5" name="Freeform 2662"/>
            <p:cNvSpPr/>
            <p:nvPr/>
          </p:nvSpPr>
          <p:spPr>
            <a:xfrm>
              <a:off x="1808" y="1556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2 w 12"/>
                <a:gd name="T5" fmla="*/ 1 h 7"/>
                <a:gd name="T6" fmla="*/ 12 w 12"/>
                <a:gd name="T7" fmla="*/ 4 h 7"/>
                <a:gd name="T8" fmla="*/ 10 w 12"/>
                <a:gd name="T9" fmla="*/ 5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5 h 7"/>
                <a:gd name="T18" fmla="*/ 0 w 12"/>
                <a:gd name="T19" fmla="*/ 2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2" y="1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6" name="Freeform 2663"/>
            <p:cNvSpPr/>
            <p:nvPr/>
          </p:nvSpPr>
          <p:spPr>
            <a:xfrm>
              <a:off x="1809" y="1555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0 w 12"/>
                <a:gd name="T5" fmla="*/ 3 h 9"/>
                <a:gd name="T6" fmla="*/ 12 w 12"/>
                <a:gd name="T7" fmla="*/ 4 h 9"/>
                <a:gd name="T8" fmla="*/ 10 w 12"/>
                <a:gd name="T9" fmla="*/ 7 h 9"/>
                <a:gd name="T10" fmla="*/ 9 w 12"/>
                <a:gd name="T11" fmla="*/ 9 h 9"/>
                <a:gd name="T12" fmla="*/ 6 w 12"/>
                <a:gd name="T13" fmla="*/ 9 h 9"/>
                <a:gd name="T14" fmla="*/ 3 w 12"/>
                <a:gd name="T15" fmla="*/ 9 h 9"/>
                <a:gd name="T16" fmla="*/ 2 w 12"/>
                <a:gd name="T17" fmla="*/ 6 h 9"/>
                <a:gd name="T18" fmla="*/ 0 w 12"/>
                <a:gd name="T19" fmla="*/ 4 h 9"/>
                <a:gd name="T20" fmla="*/ 2 w 12"/>
                <a:gd name="T21" fmla="*/ 3 h 9"/>
                <a:gd name="T22" fmla="*/ 3 w 12"/>
                <a:gd name="T23" fmla="*/ 2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2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7" name="Freeform 2664"/>
            <p:cNvSpPr/>
            <p:nvPr/>
          </p:nvSpPr>
          <p:spPr>
            <a:xfrm>
              <a:off x="1785" y="1549"/>
              <a:ext cx="3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2 h 8"/>
                <a:gd name="T6" fmla="*/ 11 w 11"/>
                <a:gd name="T7" fmla="*/ 5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8 h 8"/>
                <a:gd name="T16" fmla="*/ 0 w 11"/>
                <a:gd name="T17" fmla="*/ 7 h 8"/>
                <a:gd name="T18" fmla="*/ 0 w 11"/>
                <a:gd name="T19" fmla="*/ 4 h 8"/>
                <a:gd name="T20" fmla="*/ 1 w 11"/>
                <a:gd name="T21" fmla="*/ 2 h 8"/>
                <a:gd name="T22" fmla="*/ 3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8" name="Freeform 2665"/>
            <p:cNvSpPr/>
            <p:nvPr/>
          </p:nvSpPr>
          <p:spPr>
            <a:xfrm>
              <a:off x="1790" y="1547"/>
              <a:ext cx="4" cy="3"/>
            </a:xfrm>
            <a:custGeom>
              <a:avLst/>
              <a:gdLst>
                <a:gd name="T0" fmla="*/ 5 w 10"/>
                <a:gd name="T1" fmla="*/ 0 h 9"/>
                <a:gd name="T2" fmla="*/ 8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7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9" name="Freeform 2666"/>
            <p:cNvSpPr/>
            <p:nvPr/>
          </p:nvSpPr>
          <p:spPr>
            <a:xfrm>
              <a:off x="1781" y="1552"/>
              <a:ext cx="4" cy="3"/>
            </a:xfrm>
            <a:custGeom>
              <a:avLst/>
              <a:gdLst>
                <a:gd name="T0" fmla="*/ 5 w 10"/>
                <a:gd name="T1" fmla="*/ 0 h 9"/>
                <a:gd name="T2" fmla="*/ 8 w 10"/>
                <a:gd name="T3" fmla="*/ 2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9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2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0" name="Freeform 2667"/>
            <p:cNvSpPr/>
            <p:nvPr/>
          </p:nvSpPr>
          <p:spPr>
            <a:xfrm>
              <a:off x="1778" y="1548"/>
              <a:ext cx="3" cy="3"/>
            </a:xfrm>
            <a:custGeom>
              <a:avLst/>
              <a:gdLst>
                <a:gd name="T0" fmla="*/ 5 w 10"/>
                <a:gd name="T1" fmla="*/ 0 h 8"/>
                <a:gd name="T2" fmla="*/ 7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1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7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1" name="Freeform 2668"/>
            <p:cNvSpPr/>
            <p:nvPr/>
          </p:nvSpPr>
          <p:spPr>
            <a:xfrm>
              <a:off x="1779" y="1548"/>
              <a:ext cx="4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1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2 w 11"/>
                <a:gd name="T15" fmla="*/ 7 h 8"/>
                <a:gd name="T16" fmla="*/ 1 w 11"/>
                <a:gd name="T17" fmla="*/ 5 h 8"/>
                <a:gd name="T18" fmla="*/ 0 w 11"/>
                <a:gd name="T19" fmla="*/ 4 h 8"/>
                <a:gd name="T20" fmla="*/ 1 w 11"/>
                <a:gd name="T21" fmla="*/ 1 h 8"/>
                <a:gd name="T22" fmla="*/ 2 w 11"/>
                <a:gd name="T23" fmla="*/ 0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2" name="Freeform 2669"/>
            <p:cNvSpPr/>
            <p:nvPr/>
          </p:nvSpPr>
          <p:spPr>
            <a:xfrm>
              <a:off x="1780" y="1548"/>
              <a:ext cx="4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5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5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3" name="Freeform 2670"/>
            <p:cNvSpPr/>
            <p:nvPr/>
          </p:nvSpPr>
          <p:spPr>
            <a:xfrm>
              <a:off x="1774" y="1550"/>
              <a:ext cx="4" cy="3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1 h 8"/>
                <a:gd name="T4" fmla="*/ 12 w 12"/>
                <a:gd name="T5" fmla="*/ 3 h 8"/>
                <a:gd name="T6" fmla="*/ 12 w 12"/>
                <a:gd name="T7" fmla="*/ 6 h 8"/>
                <a:gd name="T8" fmla="*/ 10 w 12"/>
                <a:gd name="T9" fmla="*/ 7 h 8"/>
                <a:gd name="T10" fmla="*/ 9 w 12"/>
                <a:gd name="T11" fmla="*/ 8 h 8"/>
                <a:gd name="T12" fmla="*/ 6 w 12"/>
                <a:gd name="T13" fmla="*/ 8 h 8"/>
                <a:gd name="T14" fmla="*/ 3 w 12"/>
                <a:gd name="T15" fmla="*/ 8 h 8"/>
                <a:gd name="T16" fmla="*/ 2 w 12"/>
                <a:gd name="T17" fmla="*/ 7 h 8"/>
                <a:gd name="T18" fmla="*/ 0 w 12"/>
                <a:gd name="T19" fmla="*/ 4 h 8"/>
                <a:gd name="T20" fmla="*/ 2 w 12"/>
                <a:gd name="T21" fmla="*/ 3 h 8"/>
                <a:gd name="T22" fmla="*/ 3 w 12"/>
                <a:gd name="T23" fmla="*/ 1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1"/>
                  </a:lnTo>
                  <a:lnTo>
                    <a:pt x="12" y="3"/>
                  </a:lnTo>
                  <a:lnTo>
                    <a:pt x="12" y="6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4" name="Freeform 2671"/>
            <p:cNvSpPr/>
            <p:nvPr/>
          </p:nvSpPr>
          <p:spPr>
            <a:xfrm>
              <a:off x="1777" y="1551"/>
              <a:ext cx="4" cy="3"/>
            </a:xfrm>
            <a:custGeom>
              <a:avLst/>
              <a:gdLst>
                <a:gd name="T0" fmla="*/ 6 w 10"/>
                <a:gd name="T1" fmla="*/ 0 h 9"/>
                <a:gd name="T2" fmla="*/ 7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7 h 9"/>
                <a:gd name="T10" fmla="*/ 7 w 10"/>
                <a:gd name="T11" fmla="*/ 9 h 9"/>
                <a:gd name="T12" fmla="*/ 5 w 10"/>
                <a:gd name="T13" fmla="*/ 9 h 9"/>
                <a:gd name="T14" fmla="*/ 2 w 10"/>
                <a:gd name="T15" fmla="*/ 9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7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5" name="Freeform 2672"/>
            <p:cNvSpPr/>
            <p:nvPr/>
          </p:nvSpPr>
          <p:spPr>
            <a:xfrm>
              <a:off x="1778" y="1550"/>
              <a:ext cx="4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8 h 8"/>
                <a:gd name="T16" fmla="*/ 0 w 11"/>
                <a:gd name="T17" fmla="*/ 7 h 8"/>
                <a:gd name="T18" fmla="*/ 0 w 11"/>
                <a:gd name="T19" fmla="*/ 4 h 8"/>
                <a:gd name="T20" fmla="*/ 1 w 11"/>
                <a:gd name="T21" fmla="*/ 3 h 8"/>
                <a:gd name="T22" fmla="*/ 3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6" name="Freeform 2673"/>
            <p:cNvSpPr/>
            <p:nvPr/>
          </p:nvSpPr>
          <p:spPr>
            <a:xfrm>
              <a:off x="1784" y="1546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0 w 12"/>
                <a:gd name="T5" fmla="*/ 3 h 9"/>
                <a:gd name="T6" fmla="*/ 12 w 12"/>
                <a:gd name="T7" fmla="*/ 4 h 9"/>
                <a:gd name="T8" fmla="*/ 10 w 12"/>
                <a:gd name="T9" fmla="*/ 6 h 9"/>
                <a:gd name="T10" fmla="*/ 9 w 12"/>
                <a:gd name="T11" fmla="*/ 7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4 h 9"/>
                <a:gd name="T20" fmla="*/ 2 w 12"/>
                <a:gd name="T21" fmla="*/ 1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7" name="Freeform 2674"/>
            <p:cNvSpPr/>
            <p:nvPr/>
          </p:nvSpPr>
          <p:spPr>
            <a:xfrm>
              <a:off x="1779" y="1544"/>
              <a:ext cx="4" cy="2"/>
            </a:xfrm>
            <a:custGeom>
              <a:avLst/>
              <a:gdLst>
                <a:gd name="T0" fmla="*/ 6 w 11"/>
                <a:gd name="T1" fmla="*/ 0 h 7"/>
                <a:gd name="T2" fmla="*/ 9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9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0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8" name="Freeform 2675"/>
            <p:cNvSpPr/>
            <p:nvPr/>
          </p:nvSpPr>
          <p:spPr>
            <a:xfrm>
              <a:off x="1779" y="1546"/>
              <a:ext cx="3" cy="2"/>
            </a:xfrm>
            <a:custGeom>
              <a:avLst/>
              <a:gdLst>
                <a:gd name="T0" fmla="*/ 5 w 10"/>
                <a:gd name="T1" fmla="*/ 0 h 7"/>
                <a:gd name="T2" fmla="*/ 8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2 w 10"/>
                <a:gd name="T15" fmla="*/ 7 h 7"/>
                <a:gd name="T16" fmla="*/ 0 w 10"/>
                <a:gd name="T17" fmla="*/ 5 h 7"/>
                <a:gd name="T18" fmla="*/ 0 w 10"/>
                <a:gd name="T19" fmla="*/ 2 h 7"/>
                <a:gd name="T20" fmla="*/ 0 w 10"/>
                <a:gd name="T21" fmla="*/ 1 h 7"/>
                <a:gd name="T22" fmla="*/ 2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9" name="Freeform 2676"/>
            <p:cNvSpPr/>
            <p:nvPr/>
          </p:nvSpPr>
          <p:spPr>
            <a:xfrm>
              <a:off x="1772" y="1546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1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5 w 10"/>
                <a:gd name="T13" fmla="*/ 9 h 9"/>
                <a:gd name="T14" fmla="*/ 3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1 h 9"/>
                <a:gd name="T22" fmla="*/ 3 w 10"/>
                <a:gd name="T23" fmla="*/ 0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5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0" name="Freeform 2677"/>
            <p:cNvSpPr/>
            <p:nvPr/>
          </p:nvSpPr>
          <p:spPr>
            <a:xfrm>
              <a:off x="1763" y="1552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2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6 h 7"/>
                <a:gd name="T18" fmla="*/ 0 w 12"/>
                <a:gd name="T19" fmla="*/ 3 h 7"/>
                <a:gd name="T20" fmla="*/ 2 w 12"/>
                <a:gd name="T21" fmla="*/ 2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1" name="Freeform 2678"/>
            <p:cNvSpPr/>
            <p:nvPr/>
          </p:nvSpPr>
          <p:spPr>
            <a:xfrm>
              <a:off x="1765" y="1552"/>
              <a:ext cx="3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2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2" name="Freeform 2679"/>
            <p:cNvSpPr/>
            <p:nvPr/>
          </p:nvSpPr>
          <p:spPr>
            <a:xfrm>
              <a:off x="1767" y="1553"/>
              <a:ext cx="3" cy="3"/>
            </a:xfrm>
            <a:custGeom>
              <a:avLst/>
              <a:gdLst>
                <a:gd name="T0" fmla="*/ 5 w 10"/>
                <a:gd name="T1" fmla="*/ 0 h 9"/>
                <a:gd name="T2" fmla="*/ 8 w 10"/>
                <a:gd name="T3" fmla="*/ 1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6 h 9"/>
                <a:gd name="T10" fmla="*/ 7 w 10"/>
                <a:gd name="T11" fmla="*/ 7 h 9"/>
                <a:gd name="T12" fmla="*/ 4 w 10"/>
                <a:gd name="T13" fmla="*/ 9 h 9"/>
                <a:gd name="T14" fmla="*/ 2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1 h 9"/>
                <a:gd name="T22" fmla="*/ 2 w 10"/>
                <a:gd name="T23" fmla="*/ 0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3" name="Freeform 2680"/>
            <p:cNvSpPr/>
            <p:nvPr/>
          </p:nvSpPr>
          <p:spPr>
            <a:xfrm>
              <a:off x="1771" y="1553"/>
              <a:ext cx="3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6 h 7"/>
                <a:gd name="T10" fmla="*/ 8 w 10"/>
                <a:gd name="T11" fmla="*/ 7 h 7"/>
                <a:gd name="T12" fmla="*/ 5 w 10"/>
                <a:gd name="T13" fmla="*/ 7 h 7"/>
                <a:gd name="T14" fmla="*/ 3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4" name="Freeform 2681"/>
            <p:cNvSpPr/>
            <p:nvPr/>
          </p:nvSpPr>
          <p:spPr>
            <a:xfrm>
              <a:off x="1769" y="1550"/>
              <a:ext cx="4" cy="3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0 h 8"/>
                <a:gd name="T4" fmla="*/ 10 w 12"/>
                <a:gd name="T5" fmla="*/ 1 h 8"/>
                <a:gd name="T6" fmla="*/ 12 w 12"/>
                <a:gd name="T7" fmla="*/ 4 h 8"/>
                <a:gd name="T8" fmla="*/ 10 w 12"/>
                <a:gd name="T9" fmla="*/ 6 h 8"/>
                <a:gd name="T10" fmla="*/ 9 w 12"/>
                <a:gd name="T11" fmla="*/ 7 h 8"/>
                <a:gd name="T12" fmla="*/ 6 w 12"/>
                <a:gd name="T13" fmla="*/ 8 h 8"/>
                <a:gd name="T14" fmla="*/ 3 w 12"/>
                <a:gd name="T15" fmla="*/ 7 h 8"/>
                <a:gd name="T16" fmla="*/ 0 w 12"/>
                <a:gd name="T17" fmla="*/ 6 h 8"/>
                <a:gd name="T18" fmla="*/ 0 w 12"/>
                <a:gd name="T19" fmla="*/ 3 h 8"/>
                <a:gd name="T20" fmla="*/ 2 w 12"/>
                <a:gd name="T21" fmla="*/ 1 h 8"/>
                <a:gd name="T22" fmla="*/ 3 w 12"/>
                <a:gd name="T23" fmla="*/ 0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5" name="Freeform 2682"/>
            <p:cNvSpPr/>
            <p:nvPr/>
          </p:nvSpPr>
          <p:spPr>
            <a:xfrm>
              <a:off x="1768" y="1548"/>
              <a:ext cx="3" cy="3"/>
            </a:xfrm>
            <a:custGeom>
              <a:avLst/>
              <a:gdLst>
                <a:gd name="T0" fmla="*/ 6 w 10"/>
                <a:gd name="T1" fmla="*/ 0 h 7"/>
                <a:gd name="T2" fmla="*/ 8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6" name="Freeform 2683"/>
            <p:cNvSpPr/>
            <p:nvPr/>
          </p:nvSpPr>
          <p:spPr>
            <a:xfrm>
              <a:off x="1773" y="1549"/>
              <a:ext cx="3" cy="2"/>
            </a:xfrm>
            <a:custGeom>
              <a:avLst/>
              <a:gdLst>
                <a:gd name="T0" fmla="*/ 6 w 11"/>
                <a:gd name="T1" fmla="*/ 0 h 7"/>
                <a:gd name="T2" fmla="*/ 9 w 11"/>
                <a:gd name="T3" fmla="*/ 0 h 7"/>
                <a:gd name="T4" fmla="*/ 11 w 11"/>
                <a:gd name="T5" fmla="*/ 1 h 7"/>
                <a:gd name="T6" fmla="*/ 11 w 11"/>
                <a:gd name="T7" fmla="*/ 4 h 7"/>
                <a:gd name="T8" fmla="*/ 11 w 11"/>
                <a:gd name="T9" fmla="*/ 5 h 7"/>
                <a:gd name="T10" fmla="*/ 9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2 w 11"/>
                <a:gd name="T17" fmla="*/ 5 h 7"/>
                <a:gd name="T18" fmla="*/ 0 w 11"/>
                <a:gd name="T19" fmla="*/ 2 h 7"/>
                <a:gd name="T20" fmla="*/ 2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7" name="Freeform 2684"/>
            <p:cNvSpPr/>
            <p:nvPr/>
          </p:nvSpPr>
          <p:spPr>
            <a:xfrm>
              <a:off x="1777" y="1547"/>
              <a:ext cx="4" cy="3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0 h 8"/>
                <a:gd name="T4" fmla="*/ 11 w 11"/>
                <a:gd name="T5" fmla="*/ 1 h 8"/>
                <a:gd name="T6" fmla="*/ 11 w 11"/>
                <a:gd name="T7" fmla="*/ 4 h 8"/>
                <a:gd name="T8" fmla="*/ 10 w 11"/>
                <a:gd name="T9" fmla="*/ 6 h 8"/>
                <a:gd name="T10" fmla="*/ 8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6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0"/>
                  </a:lnTo>
                  <a:lnTo>
                    <a:pt x="11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8" name="Freeform 2685"/>
            <p:cNvSpPr/>
            <p:nvPr/>
          </p:nvSpPr>
          <p:spPr>
            <a:xfrm>
              <a:off x="1779" y="1557"/>
              <a:ext cx="4" cy="2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0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9" name="Freeform 2686"/>
            <p:cNvSpPr/>
            <p:nvPr/>
          </p:nvSpPr>
          <p:spPr>
            <a:xfrm>
              <a:off x="1777" y="1555"/>
              <a:ext cx="4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5 w 10"/>
                <a:gd name="T13" fmla="*/ 7 h 7"/>
                <a:gd name="T14" fmla="*/ 3 w 10"/>
                <a:gd name="T15" fmla="*/ 7 h 7"/>
                <a:gd name="T16" fmla="*/ 0 w 10"/>
                <a:gd name="T17" fmla="*/ 5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0" name="Freeform 2687"/>
            <p:cNvSpPr/>
            <p:nvPr/>
          </p:nvSpPr>
          <p:spPr>
            <a:xfrm>
              <a:off x="1787" y="1556"/>
              <a:ext cx="4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0 h 9"/>
                <a:gd name="T4" fmla="*/ 10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8 w 11"/>
                <a:gd name="T11" fmla="*/ 8 h 9"/>
                <a:gd name="T12" fmla="*/ 6 w 11"/>
                <a:gd name="T13" fmla="*/ 9 h 9"/>
                <a:gd name="T14" fmla="*/ 3 w 11"/>
                <a:gd name="T15" fmla="*/ 8 h 9"/>
                <a:gd name="T16" fmla="*/ 0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1" name="Freeform 2688"/>
            <p:cNvSpPr/>
            <p:nvPr/>
          </p:nvSpPr>
          <p:spPr>
            <a:xfrm>
              <a:off x="1784" y="1554"/>
              <a:ext cx="3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0 h 9"/>
                <a:gd name="T4" fmla="*/ 11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8 w 11"/>
                <a:gd name="T11" fmla="*/ 7 h 9"/>
                <a:gd name="T12" fmla="*/ 6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3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2" name="Freeform 2689"/>
            <p:cNvSpPr/>
            <p:nvPr/>
          </p:nvSpPr>
          <p:spPr>
            <a:xfrm>
              <a:off x="1781" y="1555"/>
              <a:ext cx="4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8 h 8"/>
                <a:gd name="T16" fmla="*/ 1 w 11"/>
                <a:gd name="T17" fmla="*/ 5 h 8"/>
                <a:gd name="T18" fmla="*/ 0 w 11"/>
                <a:gd name="T19" fmla="*/ 4 h 8"/>
                <a:gd name="T20" fmla="*/ 1 w 11"/>
                <a:gd name="T21" fmla="*/ 3 h 8"/>
                <a:gd name="T22" fmla="*/ 3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3" name="Freeform 2690"/>
            <p:cNvSpPr/>
            <p:nvPr/>
          </p:nvSpPr>
          <p:spPr>
            <a:xfrm>
              <a:off x="1783" y="1556"/>
              <a:ext cx="3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0 h 9"/>
                <a:gd name="T4" fmla="*/ 10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9 w 11"/>
                <a:gd name="T11" fmla="*/ 8 h 9"/>
                <a:gd name="T12" fmla="*/ 6 w 11"/>
                <a:gd name="T13" fmla="*/ 9 h 9"/>
                <a:gd name="T14" fmla="*/ 3 w 11"/>
                <a:gd name="T15" fmla="*/ 8 h 9"/>
                <a:gd name="T16" fmla="*/ 0 w 11"/>
                <a:gd name="T17" fmla="*/ 6 h 9"/>
                <a:gd name="T18" fmla="*/ 0 w 11"/>
                <a:gd name="T19" fmla="*/ 3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4" name="Freeform 2691"/>
            <p:cNvSpPr/>
            <p:nvPr/>
          </p:nvSpPr>
          <p:spPr>
            <a:xfrm>
              <a:off x="1792" y="1554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0 w 12"/>
                <a:gd name="T5" fmla="*/ 3 h 9"/>
                <a:gd name="T6" fmla="*/ 12 w 12"/>
                <a:gd name="T7" fmla="*/ 5 h 9"/>
                <a:gd name="T8" fmla="*/ 10 w 12"/>
                <a:gd name="T9" fmla="*/ 7 h 9"/>
                <a:gd name="T10" fmla="*/ 9 w 12"/>
                <a:gd name="T11" fmla="*/ 9 h 9"/>
                <a:gd name="T12" fmla="*/ 6 w 12"/>
                <a:gd name="T13" fmla="*/ 9 h 9"/>
                <a:gd name="T14" fmla="*/ 3 w 12"/>
                <a:gd name="T15" fmla="*/ 7 h 9"/>
                <a:gd name="T16" fmla="*/ 0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5" name="Freeform 2692"/>
            <p:cNvSpPr/>
            <p:nvPr/>
          </p:nvSpPr>
          <p:spPr>
            <a:xfrm>
              <a:off x="1789" y="1554"/>
              <a:ext cx="4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9 w 11"/>
                <a:gd name="T5" fmla="*/ 3 h 8"/>
                <a:gd name="T6" fmla="*/ 11 w 11"/>
                <a:gd name="T7" fmla="*/ 4 h 8"/>
                <a:gd name="T8" fmla="*/ 9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2 w 11"/>
                <a:gd name="T15" fmla="*/ 7 h 8"/>
                <a:gd name="T16" fmla="*/ 1 w 11"/>
                <a:gd name="T17" fmla="*/ 6 h 8"/>
                <a:gd name="T18" fmla="*/ 0 w 11"/>
                <a:gd name="T19" fmla="*/ 4 h 8"/>
                <a:gd name="T20" fmla="*/ 1 w 11"/>
                <a:gd name="T21" fmla="*/ 1 h 8"/>
                <a:gd name="T22" fmla="*/ 2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9" y="3"/>
                  </a:lnTo>
                  <a:lnTo>
                    <a:pt x="11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6" name="Freeform 2693"/>
            <p:cNvSpPr/>
            <p:nvPr/>
          </p:nvSpPr>
          <p:spPr>
            <a:xfrm>
              <a:off x="1793" y="1558"/>
              <a:ext cx="3" cy="3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6 w 11"/>
                <a:gd name="T13" fmla="*/ 8 h 8"/>
                <a:gd name="T14" fmla="*/ 3 w 11"/>
                <a:gd name="T15" fmla="*/ 7 h 8"/>
                <a:gd name="T16" fmla="*/ 0 w 11"/>
                <a:gd name="T17" fmla="*/ 5 h 8"/>
                <a:gd name="T18" fmla="*/ 0 w 11"/>
                <a:gd name="T19" fmla="*/ 4 h 8"/>
                <a:gd name="T20" fmla="*/ 0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6" y="8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7" name="Freeform 2694"/>
            <p:cNvSpPr/>
            <p:nvPr/>
          </p:nvSpPr>
          <p:spPr>
            <a:xfrm>
              <a:off x="1794" y="1557"/>
              <a:ext cx="3" cy="2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8" name="Freeform 2695"/>
            <p:cNvSpPr/>
            <p:nvPr/>
          </p:nvSpPr>
          <p:spPr>
            <a:xfrm>
              <a:off x="1796" y="1556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6 h 7"/>
                <a:gd name="T18" fmla="*/ 0 w 12"/>
                <a:gd name="T19" fmla="*/ 3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9" name="Freeform 2696"/>
            <p:cNvSpPr/>
            <p:nvPr/>
          </p:nvSpPr>
          <p:spPr>
            <a:xfrm>
              <a:off x="1801" y="1560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1 w 11"/>
                <a:gd name="T5" fmla="*/ 3 h 9"/>
                <a:gd name="T6" fmla="*/ 11 w 11"/>
                <a:gd name="T7" fmla="*/ 5 h 9"/>
                <a:gd name="T8" fmla="*/ 10 w 11"/>
                <a:gd name="T9" fmla="*/ 8 h 9"/>
                <a:gd name="T10" fmla="*/ 8 w 11"/>
                <a:gd name="T11" fmla="*/ 9 h 9"/>
                <a:gd name="T12" fmla="*/ 5 w 11"/>
                <a:gd name="T13" fmla="*/ 9 h 9"/>
                <a:gd name="T14" fmla="*/ 2 w 11"/>
                <a:gd name="T15" fmla="*/ 8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2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0" name="Freeform 2697"/>
            <p:cNvSpPr/>
            <p:nvPr/>
          </p:nvSpPr>
          <p:spPr>
            <a:xfrm>
              <a:off x="1803" y="1557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6 h 9"/>
                <a:gd name="T8" fmla="*/ 10 w 10"/>
                <a:gd name="T9" fmla="*/ 7 h 9"/>
                <a:gd name="T10" fmla="*/ 7 w 10"/>
                <a:gd name="T11" fmla="*/ 9 h 9"/>
                <a:gd name="T12" fmla="*/ 5 w 10"/>
                <a:gd name="T13" fmla="*/ 9 h 9"/>
                <a:gd name="T14" fmla="*/ 3 w 10"/>
                <a:gd name="T15" fmla="*/ 9 h 9"/>
                <a:gd name="T16" fmla="*/ 0 w 10"/>
                <a:gd name="T17" fmla="*/ 7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7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1" name="Freeform 2698"/>
            <p:cNvSpPr/>
            <p:nvPr/>
          </p:nvSpPr>
          <p:spPr>
            <a:xfrm>
              <a:off x="1798" y="1557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0 h 9"/>
                <a:gd name="T4" fmla="*/ 11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8 w 11"/>
                <a:gd name="T11" fmla="*/ 7 h 9"/>
                <a:gd name="T12" fmla="*/ 5 w 11"/>
                <a:gd name="T13" fmla="*/ 9 h 9"/>
                <a:gd name="T14" fmla="*/ 2 w 11"/>
                <a:gd name="T15" fmla="*/ 7 h 9"/>
                <a:gd name="T16" fmla="*/ 1 w 11"/>
                <a:gd name="T17" fmla="*/ 6 h 9"/>
                <a:gd name="T18" fmla="*/ 0 w 11"/>
                <a:gd name="T19" fmla="*/ 3 h 9"/>
                <a:gd name="T20" fmla="*/ 1 w 11"/>
                <a:gd name="T21" fmla="*/ 2 h 9"/>
                <a:gd name="T22" fmla="*/ 2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9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2" name="Freeform 2699"/>
            <p:cNvSpPr/>
            <p:nvPr/>
          </p:nvSpPr>
          <p:spPr>
            <a:xfrm>
              <a:off x="1807" y="1559"/>
              <a:ext cx="3" cy="2"/>
            </a:xfrm>
            <a:custGeom>
              <a:avLst/>
              <a:gdLst>
                <a:gd name="T0" fmla="*/ 5 w 10"/>
                <a:gd name="T1" fmla="*/ 0 h 7"/>
                <a:gd name="T2" fmla="*/ 7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5 h 7"/>
                <a:gd name="T18" fmla="*/ 0 w 10"/>
                <a:gd name="T19" fmla="*/ 2 h 7"/>
                <a:gd name="T20" fmla="*/ 0 w 10"/>
                <a:gd name="T21" fmla="*/ 1 h 7"/>
                <a:gd name="T22" fmla="*/ 2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3" name="Freeform 2700"/>
            <p:cNvSpPr/>
            <p:nvPr/>
          </p:nvSpPr>
          <p:spPr>
            <a:xfrm>
              <a:off x="1814" y="1558"/>
              <a:ext cx="3" cy="3"/>
            </a:xfrm>
            <a:custGeom>
              <a:avLst/>
              <a:gdLst>
                <a:gd name="T0" fmla="*/ 4 w 10"/>
                <a:gd name="T1" fmla="*/ 0 h 8"/>
                <a:gd name="T2" fmla="*/ 7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2 w 10"/>
                <a:gd name="T23" fmla="*/ 0 h 8"/>
                <a:gd name="T24" fmla="*/ 4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4" y="0"/>
                  </a:moveTo>
                  <a:lnTo>
                    <a:pt x="7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4" name="Freeform 2701"/>
            <p:cNvSpPr/>
            <p:nvPr/>
          </p:nvSpPr>
          <p:spPr>
            <a:xfrm>
              <a:off x="1817" y="1556"/>
              <a:ext cx="4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1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3 w 10"/>
                <a:gd name="T15" fmla="*/ 9 h 9"/>
                <a:gd name="T16" fmla="*/ 0 w 10"/>
                <a:gd name="T17" fmla="*/ 7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1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5" name="Freeform 2702"/>
            <p:cNvSpPr/>
            <p:nvPr/>
          </p:nvSpPr>
          <p:spPr>
            <a:xfrm>
              <a:off x="1820" y="1555"/>
              <a:ext cx="4" cy="3"/>
            </a:xfrm>
            <a:custGeom>
              <a:avLst/>
              <a:gdLst>
                <a:gd name="T0" fmla="*/ 5 w 10"/>
                <a:gd name="T1" fmla="*/ 0 h 9"/>
                <a:gd name="T2" fmla="*/ 8 w 10"/>
                <a:gd name="T3" fmla="*/ 0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6 h 9"/>
                <a:gd name="T10" fmla="*/ 7 w 10"/>
                <a:gd name="T11" fmla="*/ 7 h 9"/>
                <a:gd name="T12" fmla="*/ 4 w 10"/>
                <a:gd name="T13" fmla="*/ 9 h 9"/>
                <a:gd name="T14" fmla="*/ 2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2 h 9"/>
                <a:gd name="T22" fmla="*/ 2 w 10"/>
                <a:gd name="T23" fmla="*/ 0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8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6" name="Freeform 2703"/>
            <p:cNvSpPr/>
            <p:nvPr/>
          </p:nvSpPr>
          <p:spPr>
            <a:xfrm>
              <a:off x="1816" y="1554"/>
              <a:ext cx="4" cy="2"/>
            </a:xfrm>
            <a:custGeom>
              <a:avLst/>
              <a:gdLst>
                <a:gd name="T0" fmla="*/ 6 w 10"/>
                <a:gd name="T1" fmla="*/ 0 h 8"/>
                <a:gd name="T2" fmla="*/ 7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2 w 10"/>
                <a:gd name="T15" fmla="*/ 7 h 8"/>
                <a:gd name="T16" fmla="*/ 0 w 10"/>
                <a:gd name="T17" fmla="*/ 6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7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7" name="Freeform 2704"/>
            <p:cNvSpPr/>
            <p:nvPr/>
          </p:nvSpPr>
          <p:spPr>
            <a:xfrm>
              <a:off x="1775" y="1555"/>
              <a:ext cx="3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0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5 h 8"/>
                <a:gd name="T10" fmla="*/ 8 w 11"/>
                <a:gd name="T11" fmla="*/ 7 h 8"/>
                <a:gd name="T12" fmla="*/ 5 w 11"/>
                <a:gd name="T13" fmla="*/ 8 h 8"/>
                <a:gd name="T14" fmla="*/ 3 w 11"/>
                <a:gd name="T15" fmla="*/ 7 h 8"/>
                <a:gd name="T16" fmla="*/ 1 w 11"/>
                <a:gd name="T17" fmla="*/ 5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0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5" y="8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8" name="Freeform 2705"/>
            <p:cNvSpPr/>
            <p:nvPr/>
          </p:nvSpPr>
          <p:spPr>
            <a:xfrm>
              <a:off x="1805" y="1551"/>
              <a:ext cx="4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0 h 9"/>
                <a:gd name="T4" fmla="*/ 10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8 w 11"/>
                <a:gd name="T11" fmla="*/ 7 h 9"/>
                <a:gd name="T12" fmla="*/ 6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3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9" name="Freeform 2706"/>
            <p:cNvSpPr/>
            <p:nvPr/>
          </p:nvSpPr>
          <p:spPr>
            <a:xfrm>
              <a:off x="1809" y="1551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2 w 12"/>
                <a:gd name="T5" fmla="*/ 3 h 9"/>
                <a:gd name="T6" fmla="*/ 12 w 12"/>
                <a:gd name="T7" fmla="*/ 5 h 9"/>
                <a:gd name="T8" fmla="*/ 10 w 12"/>
                <a:gd name="T9" fmla="*/ 7 h 9"/>
                <a:gd name="T10" fmla="*/ 9 w 12"/>
                <a:gd name="T11" fmla="*/ 9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0" name="Freeform 2707"/>
            <p:cNvSpPr/>
            <p:nvPr/>
          </p:nvSpPr>
          <p:spPr>
            <a:xfrm>
              <a:off x="1810" y="1550"/>
              <a:ext cx="4" cy="3"/>
            </a:xfrm>
            <a:custGeom>
              <a:avLst/>
              <a:gdLst>
                <a:gd name="T0" fmla="*/ 5 w 10"/>
                <a:gd name="T1" fmla="*/ 0 h 9"/>
                <a:gd name="T2" fmla="*/ 7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8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8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2 h 9"/>
                <a:gd name="T22" fmla="*/ 2 w 10"/>
                <a:gd name="T23" fmla="*/ 0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7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1" name="Freeform 2708"/>
            <p:cNvSpPr/>
            <p:nvPr/>
          </p:nvSpPr>
          <p:spPr>
            <a:xfrm>
              <a:off x="1815" y="1552"/>
              <a:ext cx="4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2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2" name="Freeform 2709"/>
            <p:cNvSpPr/>
            <p:nvPr/>
          </p:nvSpPr>
          <p:spPr>
            <a:xfrm>
              <a:off x="1813" y="1555"/>
              <a:ext cx="3" cy="2"/>
            </a:xfrm>
            <a:custGeom>
              <a:avLst/>
              <a:gdLst>
                <a:gd name="T0" fmla="*/ 6 w 10"/>
                <a:gd name="T1" fmla="*/ 0 h 7"/>
                <a:gd name="T2" fmla="*/ 7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2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3" name="Freeform 2710"/>
            <p:cNvSpPr/>
            <p:nvPr/>
          </p:nvSpPr>
          <p:spPr>
            <a:xfrm>
              <a:off x="1813" y="1554"/>
              <a:ext cx="3" cy="2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2 w 10"/>
                <a:gd name="T15" fmla="*/ 7 h 8"/>
                <a:gd name="T16" fmla="*/ 0 w 10"/>
                <a:gd name="T17" fmla="*/ 6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1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4" name="Freeform 2711"/>
            <p:cNvSpPr/>
            <p:nvPr/>
          </p:nvSpPr>
          <p:spPr>
            <a:xfrm>
              <a:off x="1778" y="1549"/>
              <a:ext cx="4" cy="3"/>
            </a:xfrm>
            <a:custGeom>
              <a:avLst/>
              <a:gdLst>
                <a:gd name="T0" fmla="*/ 6 w 10"/>
                <a:gd name="T1" fmla="*/ 0 h 9"/>
                <a:gd name="T2" fmla="*/ 7 w 10"/>
                <a:gd name="T3" fmla="*/ 0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6 h 9"/>
                <a:gd name="T10" fmla="*/ 7 w 10"/>
                <a:gd name="T11" fmla="*/ 7 h 9"/>
                <a:gd name="T12" fmla="*/ 4 w 10"/>
                <a:gd name="T13" fmla="*/ 9 h 9"/>
                <a:gd name="T14" fmla="*/ 2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1 h 9"/>
                <a:gd name="T22" fmla="*/ 3 w 10"/>
                <a:gd name="T23" fmla="*/ 0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7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5" name="Freeform 2712"/>
            <p:cNvSpPr/>
            <p:nvPr/>
          </p:nvSpPr>
          <p:spPr>
            <a:xfrm>
              <a:off x="1785" y="1550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8 h 9"/>
                <a:gd name="T10" fmla="*/ 7 w 10"/>
                <a:gd name="T11" fmla="*/ 9 h 9"/>
                <a:gd name="T12" fmla="*/ 4 w 10"/>
                <a:gd name="T13" fmla="*/ 9 h 9"/>
                <a:gd name="T14" fmla="*/ 2 w 10"/>
                <a:gd name="T15" fmla="*/ 8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2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6" name="Freeform 2713"/>
            <p:cNvSpPr/>
            <p:nvPr/>
          </p:nvSpPr>
          <p:spPr>
            <a:xfrm>
              <a:off x="1782" y="1553"/>
              <a:ext cx="3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2 h 8"/>
                <a:gd name="T6" fmla="*/ 10 w 10"/>
                <a:gd name="T7" fmla="*/ 5 h 8"/>
                <a:gd name="T8" fmla="*/ 10 w 10"/>
                <a:gd name="T9" fmla="*/ 6 h 8"/>
                <a:gd name="T10" fmla="*/ 7 w 10"/>
                <a:gd name="T11" fmla="*/ 8 h 8"/>
                <a:gd name="T12" fmla="*/ 4 w 10"/>
                <a:gd name="T13" fmla="*/ 8 h 8"/>
                <a:gd name="T14" fmla="*/ 2 w 10"/>
                <a:gd name="T15" fmla="*/ 8 h 8"/>
                <a:gd name="T16" fmla="*/ 0 w 10"/>
                <a:gd name="T17" fmla="*/ 6 h 8"/>
                <a:gd name="T18" fmla="*/ 0 w 10"/>
                <a:gd name="T19" fmla="*/ 3 h 8"/>
                <a:gd name="T20" fmla="*/ 0 w 10"/>
                <a:gd name="T21" fmla="*/ 2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7" name="Freeform 2714"/>
            <p:cNvSpPr/>
            <p:nvPr/>
          </p:nvSpPr>
          <p:spPr>
            <a:xfrm>
              <a:off x="1778" y="1553"/>
              <a:ext cx="4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0 h 8"/>
                <a:gd name="T4" fmla="*/ 10 w 11"/>
                <a:gd name="T5" fmla="*/ 2 h 8"/>
                <a:gd name="T6" fmla="*/ 11 w 11"/>
                <a:gd name="T7" fmla="*/ 5 h 8"/>
                <a:gd name="T8" fmla="*/ 10 w 11"/>
                <a:gd name="T9" fmla="*/ 6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8 h 8"/>
                <a:gd name="T16" fmla="*/ 1 w 11"/>
                <a:gd name="T17" fmla="*/ 6 h 8"/>
                <a:gd name="T18" fmla="*/ 0 w 11"/>
                <a:gd name="T19" fmla="*/ 3 h 8"/>
                <a:gd name="T20" fmla="*/ 1 w 11"/>
                <a:gd name="T21" fmla="*/ 2 h 8"/>
                <a:gd name="T22" fmla="*/ 3 w 11"/>
                <a:gd name="T23" fmla="*/ 0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8" name="Freeform 2715"/>
            <p:cNvSpPr/>
            <p:nvPr/>
          </p:nvSpPr>
          <p:spPr>
            <a:xfrm>
              <a:off x="1776" y="1555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2 w 12"/>
                <a:gd name="T5" fmla="*/ 2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6 h 7"/>
                <a:gd name="T18" fmla="*/ 0 w 12"/>
                <a:gd name="T19" fmla="*/ 3 h 7"/>
                <a:gd name="T20" fmla="*/ 2 w 12"/>
                <a:gd name="T21" fmla="*/ 2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9" name="Freeform 2716"/>
            <p:cNvSpPr/>
            <p:nvPr/>
          </p:nvSpPr>
          <p:spPr>
            <a:xfrm>
              <a:off x="1788" y="1558"/>
              <a:ext cx="4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2 w 10"/>
                <a:gd name="T15" fmla="*/ 7 h 7"/>
                <a:gd name="T16" fmla="*/ 0 w 10"/>
                <a:gd name="T17" fmla="*/ 5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0" name="Freeform 2717"/>
            <p:cNvSpPr/>
            <p:nvPr/>
          </p:nvSpPr>
          <p:spPr>
            <a:xfrm>
              <a:off x="1791" y="1555"/>
              <a:ext cx="3" cy="2"/>
            </a:xfrm>
            <a:custGeom>
              <a:avLst/>
              <a:gdLst>
                <a:gd name="T0" fmla="*/ 6 w 10"/>
                <a:gd name="T1" fmla="*/ 0 h 7"/>
                <a:gd name="T2" fmla="*/ 7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2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1" name="Freeform 2718"/>
            <p:cNvSpPr/>
            <p:nvPr/>
          </p:nvSpPr>
          <p:spPr>
            <a:xfrm>
              <a:off x="1790" y="1553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1 h 9"/>
                <a:gd name="T4" fmla="*/ 12 w 12"/>
                <a:gd name="T5" fmla="*/ 3 h 9"/>
                <a:gd name="T6" fmla="*/ 12 w 12"/>
                <a:gd name="T7" fmla="*/ 4 h 9"/>
                <a:gd name="T8" fmla="*/ 10 w 12"/>
                <a:gd name="T9" fmla="*/ 7 h 9"/>
                <a:gd name="T10" fmla="*/ 9 w 12"/>
                <a:gd name="T11" fmla="*/ 7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4 h 9"/>
                <a:gd name="T20" fmla="*/ 2 w 12"/>
                <a:gd name="T21" fmla="*/ 1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1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0" y="7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2" name="Freeform 2719"/>
            <p:cNvSpPr/>
            <p:nvPr/>
          </p:nvSpPr>
          <p:spPr>
            <a:xfrm>
              <a:off x="1787" y="1554"/>
              <a:ext cx="4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1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1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3" name="Freeform 2720"/>
            <p:cNvSpPr/>
            <p:nvPr/>
          </p:nvSpPr>
          <p:spPr>
            <a:xfrm>
              <a:off x="1782" y="1556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1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6 h 9"/>
                <a:gd name="T10" fmla="*/ 8 w 11"/>
                <a:gd name="T11" fmla="*/ 7 h 9"/>
                <a:gd name="T12" fmla="*/ 5 w 11"/>
                <a:gd name="T13" fmla="*/ 9 h 9"/>
                <a:gd name="T14" fmla="*/ 2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1 w 11"/>
                <a:gd name="T21" fmla="*/ 1 h 9"/>
                <a:gd name="T22" fmla="*/ 2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4" name="Freeform 2721"/>
            <p:cNvSpPr/>
            <p:nvPr/>
          </p:nvSpPr>
          <p:spPr>
            <a:xfrm>
              <a:off x="1785" y="1555"/>
              <a:ext cx="3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2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5" name="Freeform 2722"/>
            <p:cNvSpPr/>
            <p:nvPr/>
          </p:nvSpPr>
          <p:spPr>
            <a:xfrm>
              <a:off x="1785" y="1551"/>
              <a:ext cx="3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7 h 8"/>
                <a:gd name="T16" fmla="*/ 1 w 11"/>
                <a:gd name="T17" fmla="*/ 5 h 8"/>
                <a:gd name="T18" fmla="*/ 0 w 11"/>
                <a:gd name="T19" fmla="*/ 4 h 8"/>
                <a:gd name="T20" fmla="*/ 1 w 11"/>
                <a:gd name="T21" fmla="*/ 3 h 8"/>
                <a:gd name="T22" fmla="*/ 3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6" name="Freeform 2723"/>
            <p:cNvSpPr/>
            <p:nvPr/>
          </p:nvSpPr>
          <p:spPr>
            <a:xfrm>
              <a:off x="1793" y="1552"/>
              <a:ext cx="3" cy="3"/>
            </a:xfrm>
            <a:custGeom>
              <a:avLst/>
              <a:gdLst>
                <a:gd name="T0" fmla="*/ 6 w 10"/>
                <a:gd name="T1" fmla="*/ 0 h 9"/>
                <a:gd name="T2" fmla="*/ 8 w 10"/>
                <a:gd name="T3" fmla="*/ 0 h 9"/>
                <a:gd name="T4" fmla="*/ 10 w 10"/>
                <a:gd name="T5" fmla="*/ 2 h 9"/>
                <a:gd name="T6" fmla="*/ 10 w 10"/>
                <a:gd name="T7" fmla="*/ 4 h 9"/>
                <a:gd name="T8" fmla="*/ 10 w 10"/>
                <a:gd name="T9" fmla="*/ 6 h 9"/>
                <a:gd name="T10" fmla="*/ 7 w 10"/>
                <a:gd name="T11" fmla="*/ 7 h 9"/>
                <a:gd name="T12" fmla="*/ 4 w 10"/>
                <a:gd name="T13" fmla="*/ 9 h 9"/>
                <a:gd name="T14" fmla="*/ 1 w 10"/>
                <a:gd name="T15" fmla="*/ 7 h 9"/>
                <a:gd name="T16" fmla="*/ 0 w 10"/>
                <a:gd name="T17" fmla="*/ 6 h 9"/>
                <a:gd name="T18" fmla="*/ 0 w 10"/>
                <a:gd name="T19" fmla="*/ 3 h 9"/>
                <a:gd name="T20" fmla="*/ 0 w 10"/>
                <a:gd name="T21" fmla="*/ 2 h 9"/>
                <a:gd name="T22" fmla="*/ 3 w 10"/>
                <a:gd name="T23" fmla="*/ 0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7" name="Freeform 2724"/>
            <p:cNvSpPr/>
            <p:nvPr/>
          </p:nvSpPr>
          <p:spPr>
            <a:xfrm>
              <a:off x="1795" y="1551"/>
              <a:ext cx="3" cy="3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1 h 7"/>
                <a:gd name="T6" fmla="*/ 11 w 11"/>
                <a:gd name="T7" fmla="*/ 4 h 7"/>
                <a:gd name="T8" fmla="*/ 10 w 11"/>
                <a:gd name="T9" fmla="*/ 5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1 w 11"/>
                <a:gd name="T17" fmla="*/ 5 h 7"/>
                <a:gd name="T18" fmla="*/ 0 w 11"/>
                <a:gd name="T19" fmla="*/ 3 h 7"/>
                <a:gd name="T20" fmla="*/ 1 w 11"/>
                <a:gd name="T21" fmla="*/ 1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8" name="Freeform 2725"/>
            <p:cNvSpPr/>
            <p:nvPr/>
          </p:nvSpPr>
          <p:spPr>
            <a:xfrm>
              <a:off x="1798" y="1556"/>
              <a:ext cx="4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2 h 8"/>
                <a:gd name="T6" fmla="*/ 10 w 10"/>
                <a:gd name="T7" fmla="*/ 5 h 8"/>
                <a:gd name="T8" fmla="*/ 10 w 10"/>
                <a:gd name="T9" fmla="*/ 6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8 h 8"/>
                <a:gd name="T16" fmla="*/ 0 w 10"/>
                <a:gd name="T17" fmla="*/ 6 h 8"/>
                <a:gd name="T18" fmla="*/ 0 w 10"/>
                <a:gd name="T19" fmla="*/ 3 h 8"/>
                <a:gd name="T20" fmla="*/ 0 w 10"/>
                <a:gd name="T21" fmla="*/ 2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9" name="Freeform 2726"/>
            <p:cNvSpPr/>
            <p:nvPr/>
          </p:nvSpPr>
          <p:spPr>
            <a:xfrm>
              <a:off x="1794" y="1556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2 w 12"/>
                <a:gd name="T5" fmla="*/ 1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6 h 7"/>
                <a:gd name="T18" fmla="*/ 0 w 12"/>
                <a:gd name="T19" fmla="*/ 3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2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0" name="Freeform 2727"/>
            <p:cNvSpPr/>
            <p:nvPr/>
          </p:nvSpPr>
          <p:spPr>
            <a:xfrm>
              <a:off x="1793" y="1557"/>
              <a:ext cx="3" cy="3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0 h 8"/>
                <a:gd name="T4" fmla="*/ 10 w 11"/>
                <a:gd name="T5" fmla="*/ 1 h 8"/>
                <a:gd name="T6" fmla="*/ 11 w 11"/>
                <a:gd name="T7" fmla="*/ 4 h 8"/>
                <a:gd name="T8" fmla="*/ 10 w 11"/>
                <a:gd name="T9" fmla="*/ 6 h 8"/>
                <a:gd name="T10" fmla="*/ 8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6 h 8"/>
                <a:gd name="T18" fmla="*/ 0 w 11"/>
                <a:gd name="T19" fmla="*/ 3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1" name="Freeform 2728"/>
            <p:cNvSpPr/>
            <p:nvPr/>
          </p:nvSpPr>
          <p:spPr>
            <a:xfrm>
              <a:off x="1797" y="1559"/>
              <a:ext cx="3" cy="3"/>
            </a:xfrm>
            <a:custGeom>
              <a:avLst/>
              <a:gdLst>
                <a:gd name="T0" fmla="*/ 5 w 10"/>
                <a:gd name="T1" fmla="*/ 0 h 7"/>
                <a:gd name="T2" fmla="*/ 8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2" name="Freeform 2729"/>
            <p:cNvSpPr/>
            <p:nvPr/>
          </p:nvSpPr>
          <p:spPr>
            <a:xfrm>
              <a:off x="1798" y="1558"/>
              <a:ext cx="4" cy="3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2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3" name="Freeform 2730"/>
            <p:cNvSpPr/>
            <p:nvPr/>
          </p:nvSpPr>
          <p:spPr>
            <a:xfrm>
              <a:off x="1799" y="1558"/>
              <a:ext cx="4" cy="3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1 h 8"/>
                <a:gd name="T4" fmla="*/ 10 w 12"/>
                <a:gd name="T5" fmla="*/ 3 h 8"/>
                <a:gd name="T6" fmla="*/ 12 w 12"/>
                <a:gd name="T7" fmla="*/ 5 h 8"/>
                <a:gd name="T8" fmla="*/ 10 w 12"/>
                <a:gd name="T9" fmla="*/ 7 h 8"/>
                <a:gd name="T10" fmla="*/ 9 w 12"/>
                <a:gd name="T11" fmla="*/ 8 h 8"/>
                <a:gd name="T12" fmla="*/ 6 w 12"/>
                <a:gd name="T13" fmla="*/ 8 h 8"/>
                <a:gd name="T14" fmla="*/ 3 w 12"/>
                <a:gd name="T15" fmla="*/ 8 h 8"/>
                <a:gd name="T16" fmla="*/ 2 w 12"/>
                <a:gd name="T17" fmla="*/ 7 h 8"/>
                <a:gd name="T18" fmla="*/ 0 w 12"/>
                <a:gd name="T19" fmla="*/ 4 h 8"/>
                <a:gd name="T20" fmla="*/ 2 w 12"/>
                <a:gd name="T21" fmla="*/ 3 h 8"/>
                <a:gd name="T22" fmla="*/ 3 w 12"/>
                <a:gd name="T23" fmla="*/ 1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4" name="Freeform 2731"/>
            <p:cNvSpPr/>
            <p:nvPr/>
          </p:nvSpPr>
          <p:spPr>
            <a:xfrm>
              <a:off x="1775" y="1552"/>
              <a:ext cx="3" cy="3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5 h 7"/>
                <a:gd name="T10" fmla="*/ 8 w 11"/>
                <a:gd name="T11" fmla="*/ 7 h 7"/>
                <a:gd name="T12" fmla="*/ 5 w 11"/>
                <a:gd name="T13" fmla="*/ 7 h 7"/>
                <a:gd name="T14" fmla="*/ 3 w 11"/>
                <a:gd name="T15" fmla="*/ 7 h 7"/>
                <a:gd name="T16" fmla="*/ 0 w 11"/>
                <a:gd name="T17" fmla="*/ 5 h 7"/>
                <a:gd name="T18" fmla="*/ 0 w 11"/>
                <a:gd name="T19" fmla="*/ 2 h 7"/>
                <a:gd name="T20" fmla="*/ 1 w 11"/>
                <a:gd name="T21" fmla="*/ 1 h 7"/>
                <a:gd name="T22" fmla="*/ 3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5" name="Freeform 2732"/>
            <p:cNvSpPr/>
            <p:nvPr/>
          </p:nvSpPr>
          <p:spPr>
            <a:xfrm>
              <a:off x="1780" y="1550"/>
              <a:ext cx="4" cy="3"/>
            </a:xfrm>
            <a:custGeom>
              <a:avLst/>
              <a:gdLst>
                <a:gd name="T0" fmla="*/ 6 w 10"/>
                <a:gd name="T1" fmla="*/ 0 h 8"/>
                <a:gd name="T2" fmla="*/ 7 w 10"/>
                <a:gd name="T3" fmla="*/ 1 h 8"/>
                <a:gd name="T4" fmla="*/ 10 w 10"/>
                <a:gd name="T5" fmla="*/ 3 h 8"/>
                <a:gd name="T6" fmla="*/ 10 w 10"/>
                <a:gd name="T7" fmla="*/ 6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8 h 8"/>
                <a:gd name="T16" fmla="*/ 0 w 10"/>
                <a:gd name="T17" fmla="*/ 7 h 8"/>
                <a:gd name="T18" fmla="*/ 0 w 10"/>
                <a:gd name="T19" fmla="*/ 4 h 8"/>
                <a:gd name="T20" fmla="*/ 0 w 10"/>
                <a:gd name="T21" fmla="*/ 3 h 8"/>
                <a:gd name="T22" fmla="*/ 3 w 10"/>
                <a:gd name="T23" fmla="*/ 1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7" y="1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6" name="Freeform 2733"/>
            <p:cNvSpPr/>
            <p:nvPr/>
          </p:nvSpPr>
          <p:spPr>
            <a:xfrm>
              <a:off x="1771" y="1555"/>
              <a:ext cx="4" cy="2"/>
            </a:xfrm>
            <a:custGeom>
              <a:avLst/>
              <a:gdLst>
                <a:gd name="T0" fmla="*/ 6 w 10"/>
                <a:gd name="T1" fmla="*/ 0 h 7"/>
                <a:gd name="T2" fmla="*/ 8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7" name="Freeform 2734"/>
            <p:cNvSpPr/>
            <p:nvPr/>
          </p:nvSpPr>
          <p:spPr>
            <a:xfrm>
              <a:off x="1768" y="1551"/>
              <a:ext cx="3" cy="3"/>
            </a:xfrm>
            <a:custGeom>
              <a:avLst/>
              <a:gdLst>
                <a:gd name="T0" fmla="*/ 6 w 10"/>
                <a:gd name="T1" fmla="*/ 0 h 9"/>
                <a:gd name="T2" fmla="*/ 7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9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7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8" name="Freeform 2735"/>
            <p:cNvSpPr/>
            <p:nvPr/>
          </p:nvSpPr>
          <p:spPr>
            <a:xfrm>
              <a:off x="1769" y="1551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1 w 11"/>
                <a:gd name="T5" fmla="*/ 3 h 9"/>
                <a:gd name="T6" fmla="*/ 11 w 11"/>
                <a:gd name="T7" fmla="*/ 5 h 9"/>
                <a:gd name="T8" fmla="*/ 10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3 w 11"/>
                <a:gd name="T15" fmla="*/ 9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3 h 9"/>
                <a:gd name="T22" fmla="*/ 3 w 11"/>
                <a:gd name="T23" fmla="*/ 2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9" name="Freeform 2736"/>
            <p:cNvSpPr/>
            <p:nvPr/>
          </p:nvSpPr>
          <p:spPr>
            <a:xfrm>
              <a:off x="1770" y="1551"/>
              <a:ext cx="4" cy="2"/>
            </a:xfrm>
            <a:custGeom>
              <a:avLst/>
              <a:gdLst>
                <a:gd name="T0" fmla="*/ 6 w 11"/>
                <a:gd name="T1" fmla="*/ 0 h 7"/>
                <a:gd name="T2" fmla="*/ 9 w 11"/>
                <a:gd name="T3" fmla="*/ 0 h 7"/>
                <a:gd name="T4" fmla="*/ 10 w 11"/>
                <a:gd name="T5" fmla="*/ 2 h 7"/>
                <a:gd name="T6" fmla="*/ 11 w 11"/>
                <a:gd name="T7" fmla="*/ 5 h 7"/>
                <a:gd name="T8" fmla="*/ 10 w 11"/>
                <a:gd name="T9" fmla="*/ 6 h 7"/>
                <a:gd name="T10" fmla="*/ 9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0" name="Freeform 2737"/>
            <p:cNvSpPr/>
            <p:nvPr/>
          </p:nvSpPr>
          <p:spPr>
            <a:xfrm>
              <a:off x="1764" y="1554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6 h 7"/>
                <a:gd name="T18" fmla="*/ 0 w 12"/>
                <a:gd name="T19" fmla="*/ 3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1" name="Freeform 2738"/>
            <p:cNvSpPr/>
            <p:nvPr/>
          </p:nvSpPr>
          <p:spPr>
            <a:xfrm>
              <a:off x="1767" y="1554"/>
              <a:ext cx="4" cy="2"/>
            </a:xfrm>
            <a:custGeom>
              <a:avLst/>
              <a:gdLst>
                <a:gd name="T0" fmla="*/ 6 w 11"/>
                <a:gd name="T1" fmla="*/ 0 h 7"/>
                <a:gd name="T2" fmla="*/ 9 w 11"/>
                <a:gd name="T3" fmla="*/ 0 h 7"/>
                <a:gd name="T4" fmla="*/ 11 w 11"/>
                <a:gd name="T5" fmla="*/ 2 h 7"/>
                <a:gd name="T6" fmla="*/ 11 w 11"/>
                <a:gd name="T7" fmla="*/ 5 h 7"/>
                <a:gd name="T8" fmla="*/ 10 w 11"/>
                <a:gd name="T9" fmla="*/ 6 h 7"/>
                <a:gd name="T10" fmla="*/ 9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4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9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2" name="Freeform 2739"/>
            <p:cNvSpPr/>
            <p:nvPr/>
          </p:nvSpPr>
          <p:spPr>
            <a:xfrm>
              <a:off x="1768" y="1554"/>
              <a:ext cx="4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0 w 11"/>
                <a:gd name="T17" fmla="*/ 6 h 7"/>
                <a:gd name="T18" fmla="*/ 0 w 11"/>
                <a:gd name="T19" fmla="*/ 3 h 7"/>
                <a:gd name="T20" fmla="*/ 0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3" name="Freeform 2740"/>
            <p:cNvSpPr/>
            <p:nvPr/>
          </p:nvSpPr>
          <p:spPr>
            <a:xfrm>
              <a:off x="1774" y="1549"/>
              <a:ext cx="4" cy="3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1 h 8"/>
                <a:gd name="T4" fmla="*/ 10 w 12"/>
                <a:gd name="T5" fmla="*/ 2 h 8"/>
                <a:gd name="T6" fmla="*/ 12 w 12"/>
                <a:gd name="T7" fmla="*/ 4 h 8"/>
                <a:gd name="T8" fmla="*/ 10 w 12"/>
                <a:gd name="T9" fmla="*/ 7 h 8"/>
                <a:gd name="T10" fmla="*/ 9 w 12"/>
                <a:gd name="T11" fmla="*/ 7 h 8"/>
                <a:gd name="T12" fmla="*/ 6 w 12"/>
                <a:gd name="T13" fmla="*/ 8 h 8"/>
                <a:gd name="T14" fmla="*/ 3 w 12"/>
                <a:gd name="T15" fmla="*/ 7 h 8"/>
                <a:gd name="T16" fmla="*/ 0 w 12"/>
                <a:gd name="T17" fmla="*/ 5 h 8"/>
                <a:gd name="T18" fmla="*/ 0 w 12"/>
                <a:gd name="T19" fmla="*/ 4 h 8"/>
                <a:gd name="T20" fmla="*/ 2 w 12"/>
                <a:gd name="T21" fmla="*/ 1 h 8"/>
                <a:gd name="T22" fmla="*/ 3 w 12"/>
                <a:gd name="T23" fmla="*/ 0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1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0" y="7"/>
                  </a:lnTo>
                  <a:lnTo>
                    <a:pt x="9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4" name="Freeform 2741"/>
            <p:cNvSpPr/>
            <p:nvPr/>
          </p:nvSpPr>
          <p:spPr>
            <a:xfrm>
              <a:off x="1769" y="1546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0 w 12"/>
                <a:gd name="T5" fmla="*/ 2 h 9"/>
                <a:gd name="T6" fmla="*/ 12 w 12"/>
                <a:gd name="T7" fmla="*/ 5 h 9"/>
                <a:gd name="T8" fmla="*/ 10 w 12"/>
                <a:gd name="T9" fmla="*/ 6 h 9"/>
                <a:gd name="T10" fmla="*/ 9 w 12"/>
                <a:gd name="T11" fmla="*/ 8 h 9"/>
                <a:gd name="T12" fmla="*/ 6 w 12"/>
                <a:gd name="T13" fmla="*/ 9 h 9"/>
                <a:gd name="T14" fmla="*/ 3 w 12"/>
                <a:gd name="T15" fmla="*/ 8 h 9"/>
                <a:gd name="T16" fmla="*/ 0 w 12"/>
                <a:gd name="T17" fmla="*/ 6 h 9"/>
                <a:gd name="T18" fmla="*/ 0 w 12"/>
                <a:gd name="T19" fmla="*/ 5 h 9"/>
                <a:gd name="T20" fmla="*/ 0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5" name="Freeform 2742"/>
            <p:cNvSpPr/>
            <p:nvPr/>
          </p:nvSpPr>
          <p:spPr>
            <a:xfrm>
              <a:off x="1769" y="1548"/>
              <a:ext cx="3" cy="3"/>
            </a:xfrm>
            <a:custGeom>
              <a:avLst/>
              <a:gdLst>
                <a:gd name="T0" fmla="*/ 5 w 10"/>
                <a:gd name="T1" fmla="*/ 0 h 7"/>
                <a:gd name="T2" fmla="*/ 7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6" name="Freeform 2743"/>
            <p:cNvSpPr/>
            <p:nvPr/>
          </p:nvSpPr>
          <p:spPr>
            <a:xfrm>
              <a:off x="1762" y="1549"/>
              <a:ext cx="3" cy="3"/>
            </a:xfrm>
            <a:custGeom>
              <a:avLst/>
              <a:gdLst>
                <a:gd name="T0" fmla="*/ 6 w 10"/>
                <a:gd name="T1" fmla="*/ 0 h 8"/>
                <a:gd name="T2" fmla="*/ 7 w 10"/>
                <a:gd name="T3" fmla="*/ 1 h 8"/>
                <a:gd name="T4" fmla="*/ 10 w 10"/>
                <a:gd name="T5" fmla="*/ 2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5 w 10"/>
                <a:gd name="T13" fmla="*/ 8 h 8"/>
                <a:gd name="T14" fmla="*/ 2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2 h 8"/>
                <a:gd name="T22" fmla="*/ 3 w 10"/>
                <a:gd name="T23" fmla="*/ 1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7" y="1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7" name="Freeform 2744"/>
            <p:cNvSpPr/>
            <p:nvPr/>
          </p:nvSpPr>
          <p:spPr>
            <a:xfrm>
              <a:off x="1753" y="1555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5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5 h 7"/>
                <a:gd name="T18" fmla="*/ 0 w 12"/>
                <a:gd name="T19" fmla="*/ 3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8" name="Freeform 2745"/>
            <p:cNvSpPr/>
            <p:nvPr/>
          </p:nvSpPr>
          <p:spPr>
            <a:xfrm>
              <a:off x="1755" y="1555"/>
              <a:ext cx="3" cy="2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0 h 8"/>
                <a:gd name="T4" fmla="*/ 10 w 11"/>
                <a:gd name="T5" fmla="*/ 1 h 8"/>
                <a:gd name="T6" fmla="*/ 11 w 11"/>
                <a:gd name="T7" fmla="*/ 4 h 8"/>
                <a:gd name="T8" fmla="*/ 10 w 11"/>
                <a:gd name="T9" fmla="*/ 5 h 8"/>
                <a:gd name="T10" fmla="*/ 8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5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9" name="Freeform 2746"/>
            <p:cNvSpPr/>
            <p:nvPr/>
          </p:nvSpPr>
          <p:spPr>
            <a:xfrm>
              <a:off x="1757" y="1556"/>
              <a:ext cx="3" cy="2"/>
            </a:xfrm>
            <a:custGeom>
              <a:avLst/>
              <a:gdLst>
                <a:gd name="T0" fmla="*/ 5 w 10"/>
                <a:gd name="T1" fmla="*/ 0 h 8"/>
                <a:gd name="T2" fmla="*/ 8 w 10"/>
                <a:gd name="T3" fmla="*/ 1 h 8"/>
                <a:gd name="T4" fmla="*/ 10 w 10"/>
                <a:gd name="T5" fmla="*/ 2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2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8" y="1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0" name="Freeform 2747"/>
            <p:cNvSpPr/>
            <p:nvPr/>
          </p:nvSpPr>
          <p:spPr>
            <a:xfrm>
              <a:off x="1761" y="1556"/>
              <a:ext cx="3" cy="2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2 h 8"/>
                <a:gd name="T6" fmla="*/ 10 w 10"/>
                <a:gd name="T7" fmla="*/ 4 h 8"/>
                <a:gd name="T8" fmla="*/ 10 w 10"/>
                <a:gd name="T9" fmla="*/ 5 h 8"/>
                <a:gd name="T10" fmla="*/ 8 w 10"/>
                <a:gd name="T11" fmla="*/ 7 h 8"/>
                <a:gd name="T12" fmla="*/ 5 w 10"/>
                <a:gd name="T13" fmla="*/ 8 h 8"/>
                <a:gd name="T14" fmla="*/ 2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1" name="Freeform 2748"/>
            <p:cNvSpPr/>
            <p:nvPr/>
          </p:nvSpPr>
          <p:spPr>
            <a:xfrm>
              <a:off x="1759" y="1553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0 w 12"/>
                <a:gd name="T5" fmla="*/ 3 h 9"/>
                <a:gd name="T6" fmla="*/ 12 w 12"/>
                <a:gd name="T7" fmla="*/ 5 h 9"/>
                <a:gd name="T8" fmla="*/ 10 w 12"/>
                <a:gd name="T9" fmla="*/ 6 h 9"/>
                <a:gd name="T10" fmla="*/ 9 w 12"/>
                <a:gd name="T11" fmla="*/ 8 h 9"/>
                <a:gd name="T12" fmla="*/ 6 w 12"/>
                <a:gd name="T13" fmla="*/ 9 h 9"/>
                <a:gd name="T14" fmla="*/ 3 w 12"/>
                <a:gd name="T15" fmla="*/ 8 h 9"/>
                <a:gd name="T16" fmla="*/ 0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2" name="Freeform 2749"/>
            <p:cNvSpPr/>
            <p:nvPr/>
          </p:nvSpPr>
          <p:spPr>
            <a:xfrm>
              <a:off x="1758" y="1551"/>
              <a:ext cx="3" cy="3"/>
            </a:xfrm>
            <a:custGeom>
              <a:avLst/>
              <a:gdLst>
                <a:gd name="T0" fmla="*/ 6 w 10"/>
                <a:gd name="T1" fmla="*/ 0 h 8"/>
                <a:gd name="T2" fmla="*/ 8 w 10"/>
                <a:gd name="T3" fmla="*/ 0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8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3" name="Freeform 2750"/>
            <p:cNvSpPr/>
            <p:nvPr/>
          </p:nvSpPr>
          <p:spPr>
            <a:xfrm>
              <a:off x="1763" y="1552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2 w 12"/>
                <a:gd name="T5" fmla="*/ 2 h 9"/>
                <a:gd name="T6" fmla="*/ 12 w 12"/>
                <a:gd name="T7" fmla="*/ 4 h 9"/>
                <a:gd name="T8" fmla="*/ 10 w 12"/>
                <a:gd name="T9" fmla="*/ 6 h 9"/>
                <a:gd name="T10" fmla="*/ 9 w 12"/>
                <a:gd name="T11" fmla="*/ 7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3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4" name="Freeform 2751"/>
            <p:cNvSpPr/>
            <p:nvPr/>
          </p:nvSpPr>
          <p:spPr>
            <a:xfrm>
              <a:off x="1767" y="1550"/>
              <a:ext cx="4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6 h 9"/>
                <a:gd name="T10" fmla="*/ 9 w 11"/>
                <a:gd name="T11" fmla="*/ 8 h 9"/>
                <a:gd name="T12" fmla="*/ 6 w 11"/>
                <a:gd name="T13" fmla="*/ 9 h 9"/>
                <a:gd name="T14" fmla="*/ 3 w 11"/>
                <a:gd name="T15" fmla="*/ 8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5" name="Freeform 2752"/>
            <p:cNvSpPr/>
            <p:nvPr/>
          </p:nvSpPr>
          <p:spPr>
            <a:xfrm>
              <a:off x="1769" y="1560"/>
              <a:ext cx="4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0 h 8"/>
                <a:gd name="T4" fmla="*/ 10 w 11"/>
                <a:gd name="T5" fmla="*/ 2 h 8"/>
                <a:gd name="T6" fmla="*/ 11 w 11"/>
                <a:gd name="T7" fmla="*/ 5 h 8"/>
                <a:gd name="T8" fmla="*/ 10 w 11"/>
                <a:gd name="T9" fmla="*/ 6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8 h 8"/>
                <a:gd name="T16" fmla="*/ 0 w 11"/>
                <a:gd name="T17" fmla="*/ 6 h 8"/>
                <a:gd name="T18" fmla="*/ 0 w 11"/>
                <a:gd name="T19" fmla="*/ 3 h 8"/>
                <a:gd name="T20" fmla="*/ 0 w 11"/>
                <a:gd name="T21" fmla="*/ 2 h 8"/>
                <a:gd name="T22" fmla="*/ 3 w 11"/>
                <a:gd name="T23" fmla="*/ 0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6" name="Freeform 2753"/>
            <p:cNvSpPr/>
            <p:nvPr/>
          </p:nvSpPr>
          <p:spPr>
            <a:xfrm>
              <a:off x="1767" y="1557"/>
              <a:ext cx="4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0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6 h 9"/>
                <a:gd name="T10" fmla="*/ 8 w 10"/>
                <a:gd name="T11" fmla="*/ 7 h 9"/>
                <a:gd name="T12" fmla="*/ 5 w 10"/>
                <a:gd name="T13" fmla="*/ 9 h 9"/>
                <a:gd name="T14" fmla="*/ 2 w 10"/>
                <a:gd name="T15" fmla="*/ 7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2 h 9"/>
                <a:gd name="T22" fmla="*/ 3 w 10"/>
                <a:gd name="T23" fmla="*/ 0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7" name="Freeform 2754"/>
            <p:cNvSpPr/>
            <p:nvPr/>
          </p:nvSpPr>
          <p:spPr>
            <a:xfrm>
              <a:off x="1777" y="1559"/>
              <a:ext cx="4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1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6 h 9"/>
                <a:gd name="T10" fmla="*/ 8 w 11"/>
                <a:gd name="T11" fmla="*/ 7 h 9"/>
                <a:gd name="T12" fmla="*/ 6 w 11"/>
                <a:gd name="T13" fmla="*/ 9 h 9"/>
                <a:gd name="T14" fmla="*/ 3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0 w 11"/>
                <a:gd name="T21" fmla="*/ 1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8" name="Freeform 2755"/>
            <p:cNvSpPr/>
            <p:nvPr/>
          </p:nvSpPr>
          <p:spPr>
            <a:xfrm>
              <a:off x="1774" y="1557"/>
              <a:ext cx="3" cy="3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6 h 8"/>
                <a:gd name="T10" fmla="*/ 8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6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9" name="Freeform 2756"/>
            <p:cNvSpPr/>
            <p:nvPr/>
          </p:nvSpPr>
          <p:spPr>
            <a:xfrm>
              <a:off x="1771" y="1557"/>
              <a:ext cx="4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6 h 9"/>
                <a:gd name="T8" fmla="*/ 10 w 11"/>
                <a:gd name="T9" fmla="*/ 7 h 9"/>
                <a:gd name="T10" fmla="*/ 8 w 11"/>
                <a:gd name="T11" fmla="*/ 9 h 9"/>
                <a:gd name="T12" fmla="*/ 6 w 11"/>
                <a:gd name="T13" fmla="*/ 9 h 9"/>
                <a:gd name="T14" fmla="*/ 3 w 11"/>
                <a:gd name="T15" fmla="*/ 9 h 9"/>
                <a:gd name="T16" fmla="*/ 0 w 11"/>
                <a:gd name="T17" fmla="*/ 7 h 9"/>
                <a:gd name="T18" fmla="*/ 0 w 11"/>
                <a:gd name="T19" fmla="*/ 5 h 9"/>
                <a:gd name="T20" fmla="*/ 1 w 11"/>
                <a:gd name="T21" fmla="*/ 3 h 9"/>
                <a:gd name="T22" fmla="*/ 3 w 11"/>
                <a:gd name="T23" fmla="*/ 2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6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0" name="Freeform 2757"/>
            <p:cNvSpPr/>
            <p:nvPr/>
          </p:nvSpPr>
          <p:spPr>
            <a:xfrm>
              <a:off x="1773" y="1559"/>
              <a:ext cx="3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0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6 h 9"/>
                <a:gd name="T10" fmla="*/ 9 w 11"/>
                <a:gd name="T11" fmla="*/ 7 h 9"/>
                <a:gd name="T12" fmla="*/ 6 w 11"/>
                <a:gd name="T13" fmla="*/ 9 h 9"/>
                <a:gd name="T14" fmla="*/ 3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0 w 11"/>
                <a:gd name="T21" fmla="*/ 1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1" name="Freeform 2758"/>
            <p:cNvSpPr/>
            <p:nvPr/>
          </p:nvSpPr>
          <p:spPr>
            <a:xfrm>
              <a:off x="1782" y="1557"/>
              <a:ext cx="4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2 w 11"/>
                <a:gd name="T15" fmla="*/ 7 h 8"/>
                <a:gd name="T16" fmla="*/ 0 w 11"/>
                <a:gd name="T17" fmla="*/ 6 h 8"/>
                <a:gd name="T18" fmla="*/ 0 w 11"/>
                <a:gd name="T19" fmla="*/ 4 h 8"/>
                <a:gd name="T20" fmla="*/ 1 w 11"/>
                <a:gd name="T21" fmla="*/ 3 h 8"/>
                <a:gd name="T22" fmla="*/ 2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2" name="Freeform 2759"/>
            <p:cNvSpPr/>
            <p:nvPr/>
          </p:nvSpPr>
          <p:spPr>
            <a:xfrm>
              <a:off x="1779" y="1556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8 h 9"/>
                <a:gd name="T10" fmla="*/ 8 w 11"/>
                <a:gd name="T11" fmla="*/ 9 h 9"/>
                <a:gd name="T12" fmla="*/ 5 w 11"/>
                <a:gd name="T13" fmla="*/ 9 h 9"/>
                <a:gd name="T14" fmla="*/ 2 w 11"/>
                <a:gd name="T15" fmla="*/ 9 h 9"/>
                <a:gd name="T16" fmla="*/ 0 w 11"/>
                <a:gd name="T17" fmla="*/ 6 h 9"/>
                <a:gd name="T18" fmla="*/ 0 w 11"/>
                <a:gd name="T19" fmla="*/ 5 h 9"/>
                <a:gd name="T20" fmla="*/ 1 w 11"/>
                <a:gd name="T21" fmla="*/ 3 h 9"/>
                <a:gd name="T22" fmla="*/ 2 w 11"/>
                <a:gd name="T23" fmla="*/ 2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3" name="Freeform 2760"/>
            <p:cNvSpPr/>
            <p:nvPr/>
          </p:nvSpPr>
          <p:spPr>
            <a:xfrm>
              <a:off x="1783" y="1561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3 w 10"/>
                <a:gd name="T15" fmla="*/ 9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4" name="Freeform 2761"/>
            <p:cNvSpPr/>
            <p:nvPr/>
          </p:nvSpPr>
          <p:spPr>
            <a:xfrm>
              <a:off x="1784" y="1560"/>
              <a:ext cx="3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0 h 9"/>
                <a:gd name="T4" fmla="*/ 10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8 w 11"/>
                <a:gd name="T11" fmla="*/ 8 h 9"/>
                <a:gd name="T12" fmla="*/ 6 w 11"/>
                <a:gd name="T13" fmla="*/ 9 h 9"/>
                <a:gd name="T14" fmla="*/ 3 w 11"/>
                <a:gd name="T15" fmla="*/ 8 h 9"/>
                <a:gd name="T16" fmla="*/ 0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5" name="Freeform 2762"/>
            <p:cNvSpPr/>
            <p:nvPr/>
          </p:nvSpPr>
          <p:spPr>
            <a:xfrm>
              <a:off x="1786" y="1559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5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5 h 7"/>
                <a:gd name="T18" fmla="*/ 0 w 12"/>
                <a:gd name="T19" fmla="*/ 2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6" name="Freeform 2763"/>
            <p:cNvSpPr/>
            <p:nvPr/>
          </p:nvSpPr>
          <p:spPr>
            <a:xfrm>
              <a:off x="1791" y="1563"/>
              <a:ext cx="4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2 w 11"/>
                <a:gd name="T15" fmla="*/ 7 h 8"/>
                <a:gd name="T16" fmla="*/ 1 w 11"/>
                <a:gd name="T17" fmla="*/ 6 h 8"/>
                <a:gd name="T18" fmla="*/ 0 w 11"/>
                <a:gd name="T19" fmla="*/ 4 h 8"/>
                <a:gd name="T20" fmla="*/ 1 w 11"/>
                <a:gd name="T21" fmla="*/ 3 h 8"/>
                <a:gd name="T22" fmla="*/ 2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7" name="Freeform 2764"/>
            <p:cNvSpPr/>
            <p:nvPr/>
          </p:nvSpPr>
          <p:spPr>
            <a:xfrm>
              <a:off x="1793" y="1561"/>
              <a:ext cx="3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2 h 7"/>
                <a:gd name="T6" fmla="*/ 10 w 10"/>
                <a:gd name="T7" fmla="*/ 5 h 7"/>
                <a:gd name="T8" fmla="*/ 10 w 10"/>
                <a:gd name="T9" fmla="*/ 6 h 7"/>
                <a:gd name="T10" fmla="*/ 7 w 10"/>
                <a:gd name="T11" fmla="*/ 7 h 7"/>
                <a:gd name="T12" fmla="*/ 5 w 10"/>
                <a:gd name="T13" fmla="*/ 7 h 7"/>
                <a:gd name="T14" fmla="*/ 2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8" name="Freeform 2765"/>
            <p:cNvSpPr/>
            <p:nvPr/>
          </p:nvSpPr>
          <p:spPr>
            <a:xfrm>
              <a:off x="1788" y="1560"/>
              <a:ext cx="4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0 h 8"/>
                <a:gd name="T4" fmla="*/ 11 w 11"/>
                <a:gd name="T5" fmla="*/ 3 h 8"/>
                <a:gd name="T6" fmla="*/ 11 w 11"/>
                <a:gd name="T7" fmla="*/ 4 h 8"/>
                <a:gd name="T8" fmla="*/ 10 w 11"/>
                <a:gd name="T9" fmla="*/ 6 h 8"/>
                <a:gd name="T10" fmla="*/ 8 w 11"/>
                <a:gd name="T11" fmla="*/ 7 h 8"/>
                <a:gd name="T12" fmla="*/ 5 w 11"/>
                <a:gd name="T13" fmla="*/ 8 h 8"/>
                <a:gd name="T14" fmla="*/ 3 w 11"/>
                <a:gd name="T15" fmla="*/ 7 h 8"/>
                <a:gd name="T16" fmla="*/ 1 w 11"/>
                <a:gd name="T17" fmla="*/ 6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8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9" name="Freeform 2766"/>
            <p:cNvSpPr/>
            <p:nvPr/>
          </p:nvSpPr>
          <p:spPr>
            <a:xfrm>
              <a:off x="1797" y="1562"/>
              <a:ext cx="3" cy="2"/>
            </a:xfrm>
            <a:custGeom>
              <a:avLst/>
              <a:gdLst>
                <a:gd name="T0" fmla="*/ 4 w 10"/>
                <a:gd name="T1" fmla="*/ 0 h 7"/>
                <a:gd name="T2" fmla="*/ 7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4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4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0" name="Freeform 2767"/>
            <p:cNvSpPr/>
            <p:nvPr/>
          </p:nvSpPr>
          <p:spPr>
            <a:xfrm>
              <a:off x="1803" y="1561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2 w 12"/>
                <a:gd name="T5" fmla="*/ 3 h 9"/>
                <a:gd name="T6" fmla="*/ 12 w 12"/>
                <a:gd name="T7" fmla="*/ 5 h 9"/>
                <a:gd name="T8" fmla="*/ 12 w 12"/>
                <a:gd name="T9" fmla="*/ 7 h 9"/>
                <a:gd name="T10" fmla="*/ 9 w 12"/>
                <a:gd name="T11" fmla="*/ 9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2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1" name="Freeform 2768"/>
            <p:cNvSpPr/>
            <p:nvPr/>
          </p:nvSpPr>
          <p:spPr>
            <a:xfrm>
              <a:off x="1807" y="1559"/>
              <a:ext cx="4" cy="3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2" name="Freeform 2769"/>
            <p:cNvSpPr/>
            <p:nvPr/>
          </p:nvSpPr>
          <p:spPr>
            <a:xfrm>
              <a:off x="1810" y="1558"/>
              <a:ext cx="4" cy="3"/>
            </a:xfrm>
            <a:custGeom>
              <a:avLst/>
              <a:gdLst>
                <a:gd name="T0" fmla="*/ 5 w 10"/>
                <a:gd name="T1" fmla="*/ 0 h 8"/>
                <a:gd name="T2" fmla="*/ 8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2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3" name="Freeform 2770"/>
            <p:cNvSpPr/>
            <p:nvPr/>
          </p:nvSpPr>
          <p:spPr>
            <a:xfrm>
              <a:off x="1806" y="1556"/>
              <a:ext cx="4" cy="3"/>
            </a:xfrm>
            <a:custGeom>
              <a:avLst/>
              <a:gdLst>
                <a:gd name="T0" fmla="*/ 6 w 10"/>
                <a:gd name="T1" fmla="*/ 0 h 9"/>
                <a:gd name="T2" fmla="*/ 7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8 h 9"/>
                <a:gd name="T10" fmla="*/ 7 w 10"/>
                <a:gd name="T11" fmla="*/ 9 h 9"/>
                <a:gd name="T12" fmla="*/ 4 w 10"/>
                <a:gd name="T13" fmla="*/ 9 h 9"/>
                <a:gd name="T14" fmla="*/ 2 w 10"/>
                <a:gd name="T15" fmla="*/ 8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7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4" name="Freeform 2771"/>
            <p:cNvSpPr/>
            <p:nvPr/>
          </p:nvSpPr>
          <p:spPr>
            <a:xfrm>
              <a:off x="1765" y="1557"/>
              <a:ext cx="3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7 h 9"/>
                <a:gd name="T10" fmla="*/ 8 w 11"/>
                <a:gd name="T11" fmla="*/ 9 h 9"/>
                <a:gd name="T12" fmla="*/ 6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5" name="Freeform 2772"/>
            <p:cNvSpPr/>
            <p:nvPr/>
          </p:nvSpPr>
          <p:spPr>
            <a:xfrm>
              <a:off x="1795" y="1554"/>
              <a:ext cx="4" cy="2"/>
            </a:xfrm>
            <a:custGeom>
              <a:avLst/>
              <a:gdLst>
                <a:gd name="T0" fmla="*/ 6 w 11"/>
                <a:gd name="T1" fmla="*/ 0 h 8"/>
                <a:gd name="T2" fmla="*/ 9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6 h 8"/>
                <a:gd name="T10" fmla="*/ 9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0 w 11"/>
                <a:gd name="T17" fmla="*/ 6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6" name="Freeform 2773"/>
            <p:cNvSpPr/>
            <p:nvPr/>
          </p:nvSpPr>
          <p:spPr>
            <a:xfrm>
              <a:off x="1799" y="1554"/>
              <a:ext cx="4" cy="2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1 h 8"/>
                <a:gd name="T4" fmla="*/ 12 w 12"/>
                <a:gd name="T5" fmla="*/ 3 h 8"/>
                <a:gd name="T6" fmla="*/ 12 w 12"/>
                <a:gd name="T7" fmla="*/ 4 h 8"/>
                <a:gd name="T8" fmla="*/ 10 w 12"/>
                <a:gd name="T9" fmla="*/ 7 h 8"/>
                <a:gd name="T10" fmla="*/ 9 w 12"/>
                <a:gd name="T11" fmla="*/ 8 h 8"/>
                <a:gd name="T12" fmla="*/ 6 w 12"/>
                <a:gd name="T13" fmla="*/ 8 h 8"/>
                <a:gd name="T14" fmla="*/ 3 w 12"/>
                <a:gd name="T15" fmla="*/ 7 h 8"/>
                <a:gd name="T16" fmla="*/ 2 w 12"/>
                <a:gd name="T17" fmla="*/ 6 h 8"/>
                <a:gd name="T18" fmla="*/ 0 w 12"/>
                <a:gd name="T19" fmla="*/ 4 h 8"/>
                <a:gd name="T20" fmla="*/ 2 w 12"/>
                <a:gd name="T21" fmla="*/ 1 h 8"/>
                <a:gd name="T22" fmla="*/ 3 w 12"/>
                <a:gd name="T23" fmla="*/ 1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1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7" name="Freeform 2774"/>
            <p:cNvSpPr/>
            <p:nvPr/>
          </p:nvSpPr>
          <p:spPr>
            <a:xfrm>
              <a:off x="1800" y="1553"/>
              <a:ext cx="4" cy="3"/>
            </a:xfrm>
            <a:custGeom>
              <a:avLst/>
              <a:gdLst>
                <a:gd name="T0" fmla="*/ 5 w 10"/>
                <a:gd name="T1" fmla="*/ 0 h 9"/>
                <a:gd name="T2" fmla="*/ 7 w 10"/>
                <a:gd name="T3" fmla="*/ 1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1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7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8" name="Freeform 2775"/>
            <p:cNvSpPr/>
            <p:nvPr/>
          </p:nvSpPr>
          <p:spPr>
            <a:xfrm>
              <a:off x="1805" y="1555"/>
              <a:ext cx="4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5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0 w 11"/>
                <a:gd name="T17" fmla="*/ 5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9" name="Freeform 2776"/>
            <p:cNvSpPr/>
            <p:nvPr/>
          </p:nvSpPr>
          <p:spPr>
            <a:xfrm>
              <a:off x="1803" y="1558"/>
              <a:ext cx="3" cy="3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0 h 8"/>
                <a:gd name="T4" fmla="*/ 11 w 11"/>
                <a:gd name="T5" fmla="*/ 3 h 8"/>
                <a:gd name="T6" fmla="*/ 11 w 11"/>
                <a:gd name="T7" fmla="*/ 4 h 8"/>
                <a:gd name="T8" fmla="*/ 10 w 11"/>
                <a:gd name="T9" fmla="*/ 5 h 8"/>
                <a:gd name="T10" fmla="*/ 8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5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0" name="Freeform 2777"/>
            <p:cNvSpPr/>
            <p:nvPr/>
          </p:nvSpPr>
          <p:spPr>
            <a:xfrm>
              <a:off x="1803" y="1556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6 h 9"/>
                <a:gd name="T8" fmla="*/ 10 w 10"/>
                <a:gd name="T9" fmla="*/ 8 h 9"/>
                <a:gd name="T10" fmla="*/ 7 w 10"/>
                <a:gd name="T11" fmla="*/ 9 h 9"/>
                <a:gd name="T12" fmla="*/ 5 w 10"/>
                <a:gd name="T13" fmla="*/ 9 h 9"/>
                <a:gd name="T14" fmla="*/ 2 w 10"/>
                <a:gd name="T15" fmla="*/ 9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7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1" name="Freeform 2778"/>
            <p:cNvSpPr/>
            <p:nvPr/>
          </p:nvSpPr>
          <p:spPr>
            <a:xfrm>
              <a:off x="1768" y="1559"/>
              <a:ext cx="4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2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5 w 10"/>
                <a:gd name="T13" fmla="*/ 8 h 8"/>
                <a:gd name="T14" fmla="*/ 3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8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2" name="Freeform 2779"/>
            <p:cNvSpPr/>
            <p:nvPr/>
          </p:nvSpPr>
          <p:spPr>
            <a:xfrm>
              <a:off x="1775" y="1559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1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3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1 h 9"/>
                <a:gd name="T22" fmla="*/ 3 w 10"/>
                <a:gd name="T23" fmla="*/ 1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3" name="Freeform 2780"/>
            <p:cNvSpPr/>
            <p:nvPr/>
          </p:nvSpPr>
          <p:spPr>
            <a:xfrm>
              <a:off x="1772" y="1563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6 h 7"/>
                <a:gd name="T10" fmla="*/ 7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0 w 12"/>
                <a:gd name="T17" fmla="*/ 6 h 7"/>
                <a:gd name="T18" fmla="*/ 0 w 12"/>
                <a:gd name="T19" fmla="*/ 3 h 7"/>
                <a:gd name="T20" fmla="*/ 0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4" name="Freeform 2781"/>
            <p:cNvSpPr/>
            <p:nvPr/>
          </p:nvSpPr>
          <p:spPr>
            <a:xfrm>
              <a:off x="1768" y="1563"/>
              <a:ext cx="4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5" name="Freeform 2782"/>
            <p:cNvSpPr/>
            <p:nvPr/>
          </p:nvSpPr>
          <p:spPr>
            <a:xfrm>
              <a:off x="1767" y="1565"/>
              <a:ext cx="3" cy="2"/>
            </a:xfrm>
            <a:custGeom>
              <a:avLst/>
              <a:gdLst>
                <a:gd name="T0" fmla="*/ 6 w 10"/>
                <a:gd name="T1" fmla="*/ 0 h 7"/>
                <a:gd name="T2" fmla="*/ 7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5 h 7"/>
                <a:gd name="T18" fmla="*/ 0 w 10"/>
                <a:gd name="T19" fmla="*/ 2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6" name="Freeform 2783"/>
            <p:cNvSpPr/>
            <p:nvPr/>
          </p:nvSpPr>
          <p:spPr>
            <a:xfrm>
              <a:off x="1778" y="1567"/>
              <a:ext cx="4" cy="3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7" name="Freeform 2784"/>
            <p:cNvSpPr/>
            <p:nvPr/>
          </p:nvSpPr>
          <p:spPr>
            <a:xfrm>
              <a:off x="1781" y="1564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6 h 9"/>
                <a:gd name="T8" fmla="*/ 10 w 10"/>
                <a:gd name="T9" fmla="*/ 7 h 9"/>
                <a:gd name="T10" fmla="*/ 7 w 10"/>
                <a:gd name="T11" fmla="*/ 9 h 9"/>
                <a:gd name="T12" fmla="*/ 5 w 10"/>
                <a:gd name="T13" fmla="*/ 9 h 9"/>
                <a:gd name="T14" fmla="*/ 2 w 10"/>
                <a:gd name="T15" fmla="*/ 9 h 9"/>
                <a:gd name="T16" fmla="*/ 0 w 10"/>
                <a:gd name="T17" fmla="*/ 7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7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8" name="Freeform 2785"/>
            <p:cNvSpPr/>
            <p:nvPr/>
          </p:nvSpPr>
          <p:spPr>
            <a:xfrm>
              <a:off x="1780" y="1562"/>
              <a:ext cx="4" cy="3"/>
            </a:xfrm>
            <a:custGeom>
              <a:avLst/>
              <a:gdLst>
                <a:gd name="T0" fmla="*/ 6 w 10"/>
                <a:gd name="T1" fmla="*/ 0 h 8"/>
                <a:gd name="T2" fmla="*/ 7 w 10"/>
                <a:gd name="T3" fmla="*/ 1 h 8"/>
                <a:gd name="T4" fmla="*/ 10 w 10"/>
                <a:gd name="T5" fmla="*/ 2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7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7" y="1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9" name="Freeform 2786"/>
            <p:cNvSpPr/>
            <p:nvPr/>
          </p:nvSpPr>
          <p:spPr>
            <a:xfrm>
              <a:off x="1777" y="1563"/>
              <a:ext cx="4" cy="2"/>
            </a:xfrm>
            <a:custGeom>
              <a:avLst/>
              <a:gdLst>
                <a:gd name="T0" fmla="*/ 6 w 10"/>
                <a:gd name="T1" fmla="*/ 0 h 7"/>
                <a:gd name="T2" fmla="*/ 7 w 10"/>
                <a:gd name="T3" fmla="*/ 0 h 7"/>
                <a:gd name="T4" fmla="*/ 10 w 10"/>
                <a:gd name="T5" fmla="*/ 2 h 7"/>
                <a:gd name="T6" fmla="*/ 10 w 10"/>
                <a:gd name="T7" fmla="*/ 5 h 7"/>
                <a:gd name="T8" fmla="*/ 10 w 10"/>
                <a:gd name="T9" fmla="*/ 6 h 7"/>
                <a:gd name="T10" fmla="*/ 7 w 10"/>
                <a:gd name="T11" fmla="*/ 7 h 7"/>
                <a:gd name="T12" fmla="*/ 5 w 10"/>
                <a:gd name="T13" fmla="*/ 7 h 7"/>
                <a:gd name="T14" fmla="*/ 2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0" name="Freeform 2787"/>
            <p:cNvSpPr/>
            <p:nvPr/>
          </p:nvSpPr>
          <p:spPr>
            <a:xfrm>
              <a:off x="1772" y="1565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6 h 9"/>
                <a:gd name="T10" fmla="*/ 8 w 11"/>
                <a:gd name="T11" fmla="*/ 8 h 9"/>
                <a:gd name="T12" fmla="*/ 5 w 11"/>
                <a:gd name="T13" fmla="*/ 9 h 9"/>
                <a:gd name="T14" fmla="*/ 3 w 11"/>
                <a:gd name="T15" fmla="*/ 8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8"/>
                  </a:lnTo>
                  <a:lnTo>
                    <a:pt x="5" y="9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1" name="Freeform 2788"/>
            <p:cNvSpPr/>
            <p:nvPr/>
          </p:nvSpPr>
          <p:spPr>
            <a:xfrm>
              <a:off x="1775" y="1565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5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0 w 12"/>
                <a:gd name="T17" fmla="*/ 5 h 7"/>
                <a:gd name="T18" fmla="*/ 0 w 12"/>
                <a:gd name="T19" fmla="*/ 2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2" name="Freeform 2789"/>
            <p:cNvSpPr/>
            <p:nvPr/>
          </p:nvSpPr>
          <p:spPr>
            <a:xfrm>
              <a:off x="1775" y="1561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1 w 11"/>
                <a:gd name="T5" fmla="*/ 3 h 9"/>
                <a:gd name="T6" fmla="*/ 11 w 11"/>
                <a:gd name="T7" fmla="*/ 5 h 9"/>
                <a:gd name="T8" fmla="*/ 10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3 h 9"/>
                <a:gd name="T22" fmla="*/ 3 w 11"/>
                <a:gd name="T23" fmla="*/ 2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3" name="Freeform 2790"/>
            <p:cNvSpPr/>
            <p:nvPr/>
          </p:nvSpPr>
          <p:spPr>
            <a:xfrm>
              <a:off x="1783" y="1561"/>
              <a:ext cx="3" cy="3"/>
            </a:xfrm>
            <a:custGeom>
              <a:avLst/>
              <a:gdLst>
                <a:gd name="T0" fmla="*/ 6 w 11"/>
                <a:gd name="T1" fmla="*/ 0 h 7"/>
                <a:gd name="T2" fmla="*/ 9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5 h 7"/>
                <a:gd name="T10" fmla="*/ 9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0 w 11"/>
                <a:gd name="T17" fmla="*/ 5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4" name="Freeform 2791"/>
            <p:cNvSpPr/>
            <p:nvPr/>
          </p:nvSpPr>
          <p:spPr>
            <a:xfrm>
              <a:off x="1785" y="1561"/>
              <a:ext cx="3" cy="2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2 h 7"/>
                <a:gd name="T6" fmla="*/ 11 w 11"/>
                <a:gd name="T7" fmla="*/ 5 h 7"/>
                <a:gd name="T8" fmla="*/ 11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4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5" name="Freeform 2792"/>
            <p:cNvSpPr/>
            <p:nvPr/>
          </p:nvSpPr>
          <p:spPr>
            <a:xfrm>
              <a:off x="1788" y="1566"/>
              <a:ext cx="4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6" name="Freeform 2793"/>
            <p:cNvSpPr/>
            <p:nvPr/>
          </p:nvSpPr>
          <p:spPr>
            <a:xfrm>
              <a:off x="1785" y="1565"/>
              <a:ext cx="3" cy="3"/>
            </a:xfrm>
            <a:custGeom>
              <a:avLst/>
              <a:gdLst>
                <a:gd name="T0" fmla="*/ 5 w 10"/>
                <a:gd name="T1" fmla="*/ 0 h 8"/>
                <a:gd name="T2" fmla="*/ 7 w 10"/>
                <a:gd name="T3" fmla="*/ 0 h 8"/>
                <a:gd name="T4" fmla="*/ 10 w 10"/>
                <a:gd name="T5" fmla="*/ 2 h 8"/>
                <a:gd name="T6" fmla="*/ 10 w 10"/>
                <a:gd name="T7" fmla="*/ 5 h 8"/>
                <a:gd name="T8" fmla="*/ 10 w 10"/>
                <a:gd name="T9" fmla="*/ 6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8 h 8"/>
                <a:gd name="T16" fmla="*/ 0 w 10"/>
                <a:gd name="T17" fmla="*/ 6 h 8"/>
                <a:gd name="T18" fmla="*/ 0 w 10"/>
                <a:gd name="T19" fmla="*/ 3 h 8"/>
                <a:gd name="T20" fmla="*/ 0 w 10"/>
                <a:gd name="T21" fmla="*/ 2 h 8"/>
                <a:gd name="T22" fmla="*/ 3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7" name="Freeform 2794"/>
            <p:cNvSpPr/>
            <p:nvPr/>
          </p:nvSpPr>
          <p:spPr>
            <a:xfrm>
              <a:off x="1783" y="1566"/>
              <a:ext cx="3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0 h 9"/>
                <a:gd name="T4" fmla="*/ 10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9 w 11"/>
                <a:gd name="T11" fmla="*/ 7 h 9"/>
                <a:gd name="T12" fmla="*/ 6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3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8" name="Freeform 2795"/>
            <p:cNvSpPr/>
            <p:nvPr/>
          </p:nvSpPr>
          <p:spPr>
            <a:xfrm>
              <a:off x="1787" y="1569"/>
              <a:ext cx="4" cy="2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0 h 8"/>
                <a:gd name="T4" fmla="*/ 10 w 11"/>
                <a:gd name="T5" fmla="*/ 2 h 8"/>
                <a:gd name="T6" fmla="*/ 11 w 11"/>
                <a:gd name="T7" fmla="*/ 5 h 8"/>
                <a:gd name="T8" fmla="*/ 10 w 11"/>
                <a:gd name="T9" fmla="*/ 6 h 8"/>
                <a:gd name="T10" fmla="*/ 8 w 11"/>
                <a:gd name="T11" fmla="*/ 8 h 8"/>
                <a:gd name="T12" fmla="*/ 6 w 11"/>
                <a:gd name="T13" fmla="*/ 8 h 8"/>
                <a:gd name="T14" fmla="*/ 3 w 11"/>
                <a:gd name="T15" fmla="*/ 8 h 8"/>
                <a:gd name="T16" fmla="*/ 0 w 11"/>
                <a:gd name="T17" fmla="*/ 6 h 8"/>
                <a:gd name="T18" fmla="*/ 0 w 11"/>
                <a:gd name="T19" fmla="*/ 3 h 8"/>
                <a:gd name="T20" fmla="*/ 1 w 11"/>
                <a:gd name="T21" fmla="*/ 2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9" name="Freeform 2796"/>
            <p:cNvSpPr/>
            <p:nvPr/>
          </p:nvSpPr>
          <p:spPr>
            <a:xfrm>
              <a:off x="1788" y="1568"/>
              <a:ext cx="4" cy="2"/>
            </a:xfrm>
            <a:custGeom>
              <a:avLst/>
              <a:gdLst>
                <a:gd name="T0" fmla="*/ 6 w 10"/>
                <a:gd name="T1" fmla="*/ 0 h 7"/>
                <a:gd name="T2" fmla="*/ 7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2 w 10"/>
                <a:gd name="T15" fmla="*/ 7 h 7"/>
                <a:gd name="T16" fmla="*/ 0 w 10"/>
                <a:gd name="T17" fmla="*/ 5 h 7"/>
                <a:gd name="T18" fmla="*/ 0 w 10"/>
                <a:gd name="T19" fmla="*/ 2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0" name="Freeform 2797"/>
            <p:cNvSpPr/>
            <p:nvPr/>
          </p:nvSpPr>
          <p:spPr>
            <a:xfrm>
              <a:off x="1789" y="1567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9 w 11"/>
                <a:gd name="T5" fmla="*/ 3 h 9"/>
                <a:gd name="T6" fmla="*/ 11 w 11"/>
                <a:gd name="T7" fmla="*/ 6 h 9"/>
                <a:gd name="T8" fmla="*/ 9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2 w 11"/>
                <a:gd name="T15" fmla="*/ 9 h 9"/>
                <a:gd name="T16" fmla="*/ 1 w 11"/>
                <a:gd name="T17" fmla="*/ 7 h 9"/>
                <a:gd name="T18" fmla="*/ 0 w 11"/>
                <a:gd name="T19" fmla="*/ 4 h 9"/>
                <a:gd name="T20" fmla="*/ 1 w 11"/>
                <a:gd name="T21" fmla="*/ 3 h 9"/>
                <a:gd name="T22" fmla="*/ 2 w 11"/>
                <a:gd name="T23" fmla="*/ 2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9" y="3"/>
                  </a:lnTo>
                  <a:lnTo>
                    <a:pt x="11" y="6"/>
                  </a:lnTo>
                  <a:lnTo>
                    <a:pt x="9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1" name="Freeform 2798"/>
            <p:cNvSpPr/>
            <p:nvPr/>
          </p:nvSpPr>
          <p:spPr>
            <a:xfrm>
              <a:off x="1765" y="1562"/>
              <a:ext cx="3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2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2" name="Freeform 2799"/>
            <p:cNvSpPr/>
            <p:nvPr/>
          </p:nvSpPr>
          <p:spPr>
            <a:xfrm>
              <a:off x="1770" y="1560"/>
              <a:ext cx="4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6 h 9"/>
                <a:gd name="T8" fmla="*/ 10 w 10"/>
                <a:gd name="T9" fmla="*/ 8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9 h 9"/>
                <a:gd name="T16" fmla="*/ 0 w 10"/>
                <a:gd name="T17" fmla="*/ 8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3" name="Freeform 2800"/>
            <p:cNvSpPr/>
            <p:nvPr/>
          </p:nvSpPr>
          <p:spPr>
            <a:xfrm>
              <a:off x="1761" y="1565"/>
              <a:ext cx="4" cy="2"/>
            </a:xfrm>
            <a:custGeom>
              <a:avLst/>
              <a:gdLst>
                <a:gd name="T0" fmla="*/ 6 w 10"/>
                <a:gd name="T1" fmla="*/ 0 h 7"/>
                <a:gd name="T2" fmla="*/ 8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5 h 7"/>
                <a:gd name="T18" fmla="*/ 0 w 10"/>
                <a:gd name="T19" fmla="*/ 2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4" name="Freeform 2801"/>
            <p:cNvSpPr/>
            <p:nvPr/>
          </p:nvSpPr>
          <p:spPr>
            <a:xfrm>
              <a:off x="1758" y="1560"/>
              <a:ext cx="3" cy="3"/>
            </a:xfrm>
            <a:custGeom>
              <a:avLst/>
              <a:gdLst>
                <a:gd name="T0" fmla="*/ 6 w 10"/>
                <a:gd name="T1" fmla="*/ 0 h 8"/>
                <a:gd name="T2" fmla="*/ 8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8 h 8"/>
                <a:gd name="T16" fmla="*/ 0 w 10"/>
                <a:gd name="T17" fmla="*/ 6 h 8"/>
                <a:gd name="T18" fmla="*/ 0 w 10"/>
                <a:gd name="T19" fmla="*/ 4 h 8"/>
                <a:gd name="T20" fmla="*/ 0 w 10"/>
                <a:gd name="T21" fmla="*/ 3 h 8"/>
                <a:gd name="T22" fmla="*/ 3 w 10"/>
                <a:gd name="T23" fmla="*/ 1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5" name="Freeform 2802"/>
            <p:cNvSpPr/>
            <p:nvPr/>
          </p:nvSpPr>
          <p:spPr>
            <a:xfrm>
              <a:off x="1759" y="1560"/>
              <a:ext cx="4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1 w 11"/>
                <a:gd name="T5" fmla="*/ 3 h 8"/>
                <a:gd name="T6" fmla="*/ 11 w 11"/>
                <a:gd name="T7" fmla="*/ 4 h 8"/>
                <a:gd name="T8" fmla="*/ 11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7 h 8"/>
                <a:gd name="T16" fmla="*/ 1 w 11"/>
                <a:gd name="T17" fmla="*/ 6 h 8"/>
                <a:gd name="T18" fmla="*/ 0 w 11"/>
                <a:gd name="T19" fmla="*/ 4 h 8"/>
                <a:gd name="T20" fmla="*/ 1 w 11"/>
                <a:gd name="T21" fmla="*/ 3 h 8"/>
                <a:gd name="T22" fmla="*/ 4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3"/>
                  </a:lnTo>
                  <a:lnTo>
                    <a:pt x="4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6" name="Freeform 2803"/>
            <p:cNvSpPr/>
            <p:nvPr/>
          </p:nvSpPr>
          <p:spPr>
            <a:xfrm>
              <a:off x="1760" y="1560"/>
              <a:ext cx="4" cy="3"/>
            </a:xfrm>
            <a:custGeom>
              <a:avLst/>
              <a:gdLst>
                <a:gd name="T0" fmla="*/ 6 w 11"/>
                <a:gd name="T1" fmla="*/ 0 h 7"/>
                <a:gd name="T2" fmla="*/ 9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9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7" name="Freeform 2804"/>
            <p:cNvSpPr/>
            <p:nvPr/>
          </p:nvSpPr>
          <p:spPr>
            <a:xfrm>
              <a:off x="1754" y="1563"/>
              <a:ext cx="4" cy="2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2 h 7"/>
                <a:gd name="T6" fmla="*/ 11 w 11"/>
                <a:gd name="T7" fmla="*/ 5 h 7"/>
                <a:gd name="T8" fmla="*/ 9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9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8" name="Freeform 2805"/>
            <p:cNvSpPr/>
            <p:nvPr/>
          </p:nvSpPr>
          <p:spPr>
            <a:xfrm>
              <a:off x="1757" y="1564"/>
              <a:ext cx="4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8 w 10"/>
                <a:gd name="T11" fmla="*/ 7 h 7"/>
                <a:gd name="T12" fmla="*/ 5 w 10"/>
                <a:gd name="T13" fmla="*/ 7 h 7"/>
                <a:gd name="T14" fmla="*/ 2 w 10"/>
                <a:gd name="T15" fmla="*/ 7 h 7"/>
                <a:gd name="T16" fmla="*/ 0 w 10"/>
                <a:gd name="T17" fmla="*/ 5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9" name="Freeform 2806"/>
            <p:cNvSpPr/>
            <p:nvPr/>
          </p:nvSpPr>
          <p:spPr>
            <a:xfrm>
              <a:off x="1758" y="1563"/>
              <a:ext cx="4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2 h 7"/>
                <a:gd name="T6" fmla="*/ 11 w 11"/>
                <a:gd name="T7" fmla="*/ 5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0" name="Freeform 2807"/>
            <p:cNvSpPr/>
            <p:nvPr/>
          </p:nvSpPr>
          <p:spPr>
            <a:xfrm>
              <a:off x="1764" y="1558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0 w 12"/>
                <a:gd name="T5" fmla="*/ 3 h 9"/>
                <a:gd name="T6" fmla="*/ 12 w 12"/>
                <a:gd name="T7" fmla="*/ 4 h 9"/>
                <a:gd name="T8" fmla="*/ 10 w 12"/>
                <a:gd name="T9" fmla="*/ 7 h 9"/>
                <a:gd name="T10" fmla="*/ 9 w 12"/>
                <a:gd name="T11" fmla="*/ 7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4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2" y="4"/>
                  </a:lnTo>
                  <a:lnTo>
                    <a:pt x="10" y="7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1" name="Freeform 2808"/>
            <p:cNvSpPr/>
            <p:nvPr/>
          </p:nvSpPr>
          <p:spPr>
            <a:xfrm>
              <a:off x="1759" y="1556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0 w 12"/>
                <a:gd name="T5" fmla="*/ 1 h 9"/>
                <a:gd name="T6" fmla="*/ 12 w 12"/>
                <a:gd name="T7" fmla="*/ 4 h 9"/>
                <a:gd name="T8" fmla="*/ 10 w 12"/>
                <a:gd name="T9" fmla="*/ 6 h 9"/>
                <a:gd name="T10" fmla="*/ 9 w 12"/>
                <a:gd name="T11" fmla="*/ 7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4 h 9"/>
                <a:gd name="T20" fmla="*/ 2 w 12"/>
                <a:gd name="T21" fmla="*/ 1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2" name="Freeform 2809"/>
            <p:cNvSpPr/>
            <p:nvPr/>
          </p:nvSpPr>
          <p:spPr>
            <a:xfrm>
              <a:off x="1759" y="1558"/>
              <a:ext cx="3" cy="2"/>
            </a:xfrm>
            <a:custGeom>
              <a:avLst/>
              <a:gdLst>
                <a:gd name="T0" fmla="*/ 5 w 10"/>
                <a:gd name="T1" fmla="*/ 0 h 7"/>
                <a:gd name="T2" fmla="*/ 8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5 w 10"/>
                <a:gd name="T13" fmla="*/ 7 h 7"/>
                <a:gd name="T14" fmla="*/ 3 w 10"/>
                <a:gd name="T15" fmla="*/ 7 h 7"/>
                <a:gd name="T16" fmla="*/ 0 w 10"/>
                <a:gd name="T17" fmla="*/ 5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3" name="Freeform 2810"/>
            <p:cNvSpPr/>
            <p:nvPr/>
          </p:nvSpPr>
          <p:spPr>
            <a:xfrm>
              <a:off x="1752" y="1558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8 w 10"/>
                <a:gd name="T11" fmla="*/ 9 h 9"/>
                <a:gd name="T12" fmla="*/ 6 w 10"/>
                <a:gd name="T13" fmla="*/ 9 h 9"/>
                <a:gd name="T14" fmla="*/ 3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4" name="Freeform 2811"/>
            <p:cNvSpPr/>
            <p:nvPr/>
          </p:nvSpPr>
          <p:spPr>
            <a:xfrm>
              <a:off x="1743" y="1564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2 w 12"/>
                <a:gd name="T5" fmla="*/ 2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6 h 7"/>
                <a:gd name="T18" fmla="*/ 0 w 12"/>
                <a:gd name="T19" fmla="*/ 3 h 7"/>
                <a:gd name="T20" fmla="*/ 2 w 12"/>
                <a:gd name="T21" fmla="*/ 2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5" name="Freeform 2812"/>
            <p:cNvSpPr/>
            <p:nvPr/>
          </p:nvSpPr>
          <p:spPr>
            <a:xfrm>
              <a:off x="1745" y="1564"/>
              <a:ext cx="3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0 h 9"/>
                <a:gd name="T4" fmla="*/ 10 w 11"/>
                <a:gd name="T5" fmla="*/ 2 h 9"/>
                <a:gd name="T6" fmla="*/ 11 w 11"/>
                <a:gd name="T7" fmla="*/ 4 h 9"/>
                <a:gd name="T8" fmla="*/ 10 w 11"/>
                <a:gd name="T9" fmla="*/ 6 h 9"/>
                <a:gd name="T10" fmla="*/ 9 w 11"/>
                <a:gd name="T11" fmla="*/ 7 h 9"/>
                <a:gd name="T12" fmla="*/ 6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4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6" name="Freeform 2813"/>
            <p:cNvSpPr/>
            <p:nvPr/>
          </p:nvSpPr>
          <p:spPr>
            <a:xfrm>
              <a:off x="1747" y="1565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1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3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0 w 11"/>
                <a:gd name="T21" fmla="*/ 1 h 9"/>
                <a:gd name="T22" fmla="*/ 3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7" name="Freeform 2814"/>
            <p:cNvSpPr/>
            <p:nvPr/>
          </p:nvSpPr>
          <p:spPr>
            <a:xfrm>
              <a:off x="1751" y="1565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0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6 h 9"/>
                <a:gd name="T10" fmla="*/ 8 w 11"/>
                <a:gd name="T11" fmla="*/ 7 h 9"/>
                <a:gd name="T12" fmla="*/ 5 w 11"/>
                <a:gd name="T13" fmla="*/ 9 h 9"/>
                <a:gd name="T14" fmla="*/ 2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0 w 11"/>
                <a:gd name="T21" fmla="*/ 1 h 9"/>
                <a:gd name="T22" fmla="*/ 2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0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8" name="Freeform 2815"/>
            <p:cNvSpPr/>
            <p:nvPr/>
          </p:nvSpPr>
          <p:spPr>
            <a:xfrm>
              <a:off x="1749" y="1563"/>
              <a:ext cx="4" cy="2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0 h 8"/>
                <a:gd name="T4" fmla="*/ 10 w 12"/>
                <a:gd name="T5" fmla="*/ 3 h 8"/>
                <a:gd name="T6" fmla="*/ 12 w 12"/>
                <a:gd name="T7" fmla="*/ 4 h 8"/>
                <a:gd name="T8" fmla="*/ 10 w 12"/>
                <a:gd name="T9" fmla="*/ 6 h 8"/>
                <a:gd name="T10" fmla="*/ 9 w 12"/>
                <a:gd name="T11" fmla="*/ 7 h 8"/>
                <a:gd name="T12" fmla="*/ 6 w 12"/>
                <a:gd name="T13" fmla="*/ 8 h 8"/>
                <a:gd name="T14" fmla="*/ 3 w 12"/>
                <a:gd name="T15" fmla="*/ 7 h 8"/>
                <a:gd name="T16" fmla="*/ 2 w 12"/>
                <a:gd name="T17" fmla="*/ 6 h 8"/>
                <a:gd name="T18" fmla="*/ 0 w 12"/>
                <a:gd name="T19" fmla="*/ 4 h 8"/>
                <a:gd name="T20" fmla="*/ 2 w 12"/>
                <a:gd name="T21" fmla="*/ 1 h 8"/>
                <a:gd name="T22" fmla="*/ 3 w 12"/>
                <a:gd name="T23" fmla="*/ 0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9" name="Freeform 2816"/>
            <p:cNvSpPr/>
            <p:nvPr/>
          </p:nvSpPr>
          <p:spPr>
            <a:xfrm>
              <a:off x="1748" y="1561"/>
              <a:ext cx="4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0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6 h 9"/>
                <a:gd name="T10" fmla="*/ 9 w 11"/>
                <a:gd name="T11" fmla="*/ 7 h 9"/>
                <a:gd name="T12" fmla="*/ 6 w 11"/>
                <a:gd name="T13" fmla="*/ 9 h 9"/>
                <a:gd name="T14" fmla="*/ 3 w 11"/>
                <a:gd name="T15" fmla="*/ 7 h 9"/>
                <a:gd name="T16" fmla="*/ 0 w 11"/>
                <a:gd name="T17" fmla="*/ 6 h 9"/>
                <a:gd name="T18" fmla="*/ 0 w 11"/>
                <a:gd name="T19" fmla="*/ 5 h 9"/>
                <a:gd name="T20" fmla="*/ 0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0" name="Freeform 2817"/>
            <p:cNvSpPr/>
            <p:nvPr/>
          </p:nvSpPr>
          <p:spPr>
            <a:xfrm>
              <a:off x="1753" y="1561"/>
              <a:ext cx="4" cy="3"/>
            </a:xfrm>
            <a:custGeom>
              <a:avLst/>
              <a:gdLst>
                <a:gd name="T0" fmla="*/ 5 w 10"/>
                <a:gd name="T1" fmla="*/ 0 h 8"/>
                <a:gd name="T2" fmla="*/ 7 w 10"/>
                <a:gd name="T3" fmla="*/ 0 h 8"/>
                <a:gd name="T4" fmla="*/ 10 w 10"/>
                <a:gd name="T5" fmla="*/ 1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3 h 8"/>
                <a:gd name="T20" fmla="*/ 0 w 10"/>
                <a:gd name="T21" fmla="*/ 1 h 8"/>
                <a:gd name="T22" fmla="*/ 3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</p:grp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37421"/>
              </p:ext>
            </p:extLst>
          </p:nvPr>
        </p:nvGraphicFramePr>
        <p:xfrm>
          <a:off x="1979572" y="259149"/>
          <a:ext cx="7031668" cy="439140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99251">
                  <a:extLst>
                    <a:ext uri="{9D8B030D-6E8A-4147-A177-3AD203B41FA5}">
                      <a16:colId xmlns:a16="http://schemas.microsoft.com/office/drawing/2014/main" xmlns="" val="3894060665"/>
                    </a:ext>
                  </a:extLst>
                </a:gridCol>
                <a:gridCol w="1131849">
                  <a:extLst>
                    <a:ext uri="{9D8B030D-6E8A-4147-A177-3AD203B41FA5}">
                      <a16:colId xmlns:a16="http://schemas.microsoft.com/office/drawing/2014/main" xmlns="" val="3813241723"/>
                    </a:ext>
                  </a:extLst>
                </a:gridCol>
                <a:gridCol w="696951">
                  <a:extLst>
                    <a:ext uri="{9D8B030D-6E8A-4147-A177-3AD203B41FA5}">
                      <a16:colId xmlns:a16="http://schemas.microsoft.com/office/drawing/2014/main" xmlns="" val="56207681"/>
                    </a:ext>
                  </a:extLst>
                </a:gridCol>
                <a:gridCol w="936702">
                  <a:extLst>
                    <a:ext uri="{9D8B030D-6E8A-4147-A177-3AD203B41FA5}">
                      <a16:colId xmlns:a16="http://schemas.microsoft.com/office/drawing/2014/main" xmlns="" val="55341586"/>
                    </a:ext>
                  </a:extLst>
                </a:gridCol>
                <a:gridCol w="2866915">
                  <a:extLst>
                    <a:ext uri="{9D8B030D-6E8A-4147-A177-3AD203B41FA5}">
                      <a16:colId xmlns:a16="http://schemas.microsoft.com/office/drawing/2014/main" xmlns="" val="992982159"/>
                    </a:ext>
                  </a:extLst>
                </a:gridCol>
              </a:tblGrid>
              <a:tr h="384956">
                <a:tc>
                  <a:txBody>
                    <a:bodyPr/>
                    <a:lstStyle/>
                    <a:p>
                      <a:pPr rtl="0"/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Наименование продукта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Наименование по </a:t>
                      </a:r>
                      <a:r>
                        <a:rPr lang="en-GB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INCI</a:t>
                      </a:r>
                      <a:endParaRPr lang="ru-RU" sz="800" b="1" i="0" u="none" strike="noStrike" dirty="0"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b="1" i="0" u="none" strike="noStrike" spc="-40" baseline="0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% активного ингредиента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Рекомендуемая дозировка в исходном виде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kumimoji="0" lang="ru-RU" sz="800" b="1" i="0" u="none" strike="noStrike" kern="1200" cap="none" spc="0" normalizeH="0" baseline="0" noProof="0" dirty="0">
                          <a:solidFill>
                            <a:srgbClr val="FFFF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Основные свойства/ области применения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088268764"/>
                  </a:ext>
                </a:extLst>
              </a:tr>
              <a:tr h="316041"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2000" b="1" i="0" u="none" strike="noStrike">
                          <a:solidFill>
                            <a:srgbClr val="002D73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ШАМПУНИ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5731325"/>
                  </a:ext>
                </a:extLst>
              </a:tr>
              <a:tr h="228465"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1600" b="1" i="0" u="none" strike="noStrike" dirty="0" smtClean="0">
                          <a:solidFill>
                            <a:srgbClr val="3C07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ПОЛИКВАТЕРНИУМЫ: </a:t>
                      </a:r>
                      <a:r>
                        <a:rPr lang="ru-RU" sz="1600" b="1" i="0" u="none" strike="noStrike" dirty="0">
                          <a:solidFill>
                            <a:srgbClr val="3C07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С — НЕ </a:t>
                      </a:r>
                      <a:r>
                        <a:rPr lang="ru-RU" sz="1600" b="1" i="0" u="none" strike="noStrike" dirty="0" smtClean="0">
                          <a:solidFill>
                            <a:srgbClr val="3C07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СОДЕРЖАТ </a:t>
                      </a:r>
                      <a:r>
                        <a:rPr lang="ru-RU" sz="1600" b="1" i="0" u="none" strike="noStrike" dirty="0">
                          <a:solidFill>
                            <a:srgbClr val="3C07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ПАРАБЕНОВ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5549106"/>
                  </a:ext>
                </a:extLst>
              </a:tr>
              <a:tr h="61188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C106 LRD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lang="fr-FR" sz="800" b="1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Поликватерниум 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80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39–41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80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0,75–3%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Обеспечивает превосходную гладкость без торчащих волосков (разглаживание). Используется для создания средств с высоким уровнем </a:t>
                      </a:r>
                      <a:r>
                        <a:rPr lang="ru-RU" sz="800" b="1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pH</a:t>
                      </a:r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и сильными окислительными свойствами, например, средств для обесцвечивания и окрашивания волос; а также для создания рецептур для этнических групп населения. Не содержит консерванта.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09736429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1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C107 HW PF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0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Поликватерниум</a:t>
                      </a:r>
                      <a:r>
                        <a:rPr lang="ru-RU" sz="8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 7</a:t>
                      </a:r>
                    </a:p>
                    <a:p>
                      <a:endParaRPr lang="fr-FR" sz="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8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8–10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80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1–5%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1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+mn-cs"/>
                        </a:rPr>
                        <a:t>Придает волосам великолепный блеск, гладкость и мягкость, улучшает расчесываемость, не требуя чрезмерного нанесения. Создает пену с кремовой текстурой. Более высокая совместимость по сравнению с PQ6.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1" i="0" u="none" strike="noStrike" kern="120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+mn-cs"/>
                        </a:rPr>
                        <a:t>Основная область применения: шампуни и средства для укладки волос.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838939570"/>
                  </a:ext>
                </a:extLst>
              </a:tr>
              <a:tr h="49606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1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C107 LM PF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kumimoji="0" lang="ru-RU" sz="800" b="0" i="0" u="none" strike="noStrike" kern="1200" cap="none" spc="0" normalizeH="0" baseline="0" noProof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Поликватерниум 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8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8–10</a:t>
                      </a:r>
                    </a:p>
                    <a:p>
                      <a:pPr algn="ctr"/>
                      <a:endParaRPr lang="fr-FR" sz="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1–5%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54581142"/>
                  </a:ext>
                </a:extLst>
              </a:tr>
              <a:tr h="49606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1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C122 PF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kumimoji="0" lang="ru-RU" sz="800" b="0" i="0" u="none" strike="noStrike" kern="1200" cap="none" spc="0" normalizeH="0" baseline="0" noProof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Поликватерниум 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80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39–43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8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1–3%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b="1" i="0" u="none" strike="noStrike" baseline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Обеспечивает превосходное кондиционирование при экстремальных значениях pH, в основном используется в красках для волос, средствах для обесцвечивания и тонирования волос.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040420981"/>
                  </a:ext>
                </a:extLst>
              </a:tr>
              <a:tr h="49606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1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C139 PF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kumimoji="0" lang="ru-RU" sz="800" b="0" i="0" u="none" strike="noStrike" kern="1200" cap="none" spc="0" normalizeH="0" baseline="0" noProof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Поликватерниум 39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80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9,4–10,4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8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2,5–3%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b="1" i="0" u="none" strike="noStrike" baseline="0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Полимер с высокими кондиционирующими свойствами, предназначен для уменьшения вызываемого ПАВ раздражения; в основном используется в шампунях для поврежденных волос.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33755380"/>
                  </a:ext>
                </a:extLst>
              </a:tr>
            </a:tbl>
          </a:graphicData>
        </a:graphic>
      </p:graphicFrame>
      <p:grpSp>
        <p:nvGrpSpPr>
          <p:cNvPr id="809" name="Groupe 808"/>
          <p:cNvGrpSpPr/>
          <p:nvPr/>
        </p:nvGrpSpPr>
        <p:grpSpPr>
          <a:xfrm>
            <a:off x="313900" y="84969"/>
            <a:ext cx="1328155" cy="1283178"/>
            <a:chOff x="462009" y="1588860"/>
            <a:chExt cx="1025326" cy="1025326"/>
          </a:xfrm>
          <a:effectLst/>
        </p:grpSpPr>
        <p:pic>
          <p:nvPicPr>
            <p:cNvPr id="810" name="Image 80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806" y="1639279"/>
              <a:ext cx="936132" cy="936132"/>
            </a:xfrm>
            <a:prstGeom prst="rect">
              <a:avLst/>
            </a:prstGeom>
            <a:effectLst/>
          </p:spPr>
        </p:pic>
        <p:sp>
          <p:nvSpPr>
            <p:cNvPr id="812" name="Ellipse 811"/>
            <p:cNvSpPr/>
            <p:nvPr/>
          </p:nvSpPr>
          <p:spPr>
            <a:xfrm>
              <a:off x="462009" y="1588860"/>
              <a:ext cx="1025326" cy="1025326"/>
            </a:xfrm>
            <a:prstGeom prst="ellipse">
              <a:avLst/>
            </a:prstGeom>
            <a:noFill/>
            <a:ln w="25400">
              <a:solidFill>
                <a:srgbClr val="3C0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88688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738206"/>
              </p:ext>
            </p:extLst>
          </p:nvPr>
        </p:nvGraphicFramePr>
        <p:xfrm>
          <a:off x="2217485" y="350759"/>
          <a:ext cx="6643919" cy="451881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75369">
                  <a:extLst>
                    <a:ext uri="{9D8B030D-6E8A-4147-A177-3AD203B41FA5}">
                      <a16:colId xmlns:a16="http://schemas.microsoft.com/office/drawing/2014/main" xmlns="" val="922579814"/>
                    </a:ext>
                  </a:extLst>
                </a:gridCol>
                <a:gridCol w="1437333">
                  <a:extLst>
                    <a:ext uri="{9D8B030D-6E8A-4147-A177-3AD203B41FA5}">
                      <a16:colId xmlns:a16="http://schemas.microsoft.com/office/drawing/2014/main" xmlns="" val="2548367478"/>
                    </a:ext>
                  </a:extLst>
                </a:gridCol>
                <a:gridCol w="634181">
                  <a:extLst>
                    <a:ext uri="{9D8B030D-6E8A-4147-A177-3AD203B41FA5}">
                      <a16:colId xmlns:a16="http://schemas.microsoft.com/office/drawing/2014/main" xmlns="" val="3659588149"/>
                    </a:ext>
                  </a:extLst>
                </a:gridCol>
                <a:gridCol w="1030856">
                  <a:extLst>
                    <a:ext uri="{9D8B030D-6E8A-4147-A177-3AD203B41FA5}">
                      <a16:colId xmlns:a16="http://schemas.microsoft.com/office/drawing/2014/main" xmlns="" val="1811228904"/>
                    </a:ext>
                  </a:extLst>
                </a:gridCol>
                <a:gridCol w="2166180">
                  <a:extLst>
                    <a:ext uri="{9D8B030D-6E8A-4147-A177-3AD203B41FA5}">
                      <a16:colId xmlns:a16="http://schemas.microsoft.com/office/drawing/2014/main" xmlns="" val="3815873923"/>
                    </a:ext>
                  </a:extLst>
                </a:gridCol>
              </a:tblGrid>
              <a:tr h="428357">
                <a:tc>
                  <a:txBody>
                    <a:bodyPr/>
                    <a:lstStyle/>
                    <a:p>
                      <a:pPr rtl="0"/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Наименование продукта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Наименование по </a:t>
                      </a:r>
                      <a:r>
                        <a:rPr lang="en-GB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INCI</a:t>
                      </a:r>
                      <a:endParaRPr lang="ru-RU" sz="800" b="1" i="0" u="none" strike="noStrike" dirty="0"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 spc="-40" baseline="0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% активного ингредиента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Рекомендуемые для использования диапазон значений </a:t>
                      </a:r>
                      <a:r>
                        <a:rPr lang="ru-RU" sz="800" b="1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pH</a:t>
                      </a:r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 или концентрация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kumimoji="0" lang="ru-RU" sz="800" b="1" i="0" u="none" strike="noStrike" kern="1200" cap="none" spc="0" normalizeH="0" baseline="0" noProof="0" dirty="0">
                          <a:solidFill>
                            <a:srgbClr val="FFFF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Основные свойства/ области применения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1289871"/>
                  </a:ext>
                </a:extLst>
              </a:tr>
              <a:tr h="428357"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2000" b="1" i="0" u="none" strike="noStrike">
                          <a:solidFill>
                            <a:srgbClr val="002D73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СРЕДСТВА ДЛЯ УКЛАДКИ ВОЛОС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sz="90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90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90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kumimoji="0" lang="fr-FR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1344413"/>
                  </a:ext>
                </a:extLst>
              </a:tr>
              <a:tr h="301752"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1600" b="1" i="0" u="none" strike="noStrike" dirty="0" smtClean="0">
                          <a:solidFill>
                            <a:srgbClr val="3C07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ПОЛИКВАТЕРНИУМЫ: </a:t>
                      </a:r>
                      <a:r>
                        <a:rPr lang="ru-RU" sz="1600" b="1" i="0" u="none" strike="noStrike" dirty="0">
                          <a:solidFill>
                            <a:srgbClr val="3C07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С — НЕ </a:t>
                      </a:r>
                      <a:r>
                        <a:rPr lang="ru-RU" sz="1600" b="1" i="0" u="none" strike="noStrike" dirty="0" smtClean="0">
                          <a:solidFill>
                            <a:srgbClr val="3C07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СОДЕРЖАТ </a:t>
                      </a:r>
                      <a:r>
                        <a:rPr lang="ru-RU" sz="1600" b="1" i="0" u="none" strike="noStrike" dirty="0">
                          <a:solidFill>
                            <a:srgbClr val="3C07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ПАРАБЕНОВ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lang="fr-FR" sz="90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90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lang="fr-FR" sz="90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8658492"/>
                  </a:ext>
                </a:extLst>
              </a:tr>
              <a:tr h="33160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C111 PF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kumimoji="0" lang="ru-RU" sz="800" b="0" i="0" u="none" strike="noStrike" kern="1200" cap="none" spc="0" normalizeH="0" baseline="0" noProof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Поликватерниум</a:t>
                      </a:r>
                      <a:r>
                        <a:rPr kumimoji="0" lang="ru-RU" sz="800" b="0" i="0" u="none" strike="noStrike" kern="1200" cap="none" spc="0" normalizeH="0" baseline="0" noProof="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 11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8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19–21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lang="fr-FR" sz="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Помогает увлажнять волосы, а также облегчает укладку. Рекомендуется для изготовления муссов и кремов.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08721933"/>
                  </a:ext>
                </a:extLst>
              </a:tr>
              <a:tr h="331604"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1600" b="1" i="0" u="none" strike="noStrike" dirty="0">
                          <a:solidFill>
                            <a:srgbClr val="3C07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КАРБОМЕР (в порошкообразной  форме)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lang="fr-FR" sz="90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sz="90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lang="fr-FR" sz="90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900" b="1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32965023"/>
                  </a:ext>
                </a:extLst>
              </a:tr>
              <a:tr h="37189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FLOGEL FG 1000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0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Карбомер</a:t>
                      </a:r>
                      <a:endParaRPr lang="ru-RU" sz="800" b="0" i="0" u="none" strike="noStrike" dirty="0"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8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100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5 &lt; </a:t>
                      </a:r>
                      <a:r>
                        <a:rPr lang="ru-RU" sz="800" b="0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pH</a:t>
                      </a:r>
                      <a:r>
                        <a:rPr lang="ru-RU" sz="8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&lt; 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Обеспечивает эффективное </a:t>
                      </a:r>
                      <a:r>
                        <a:rPr lang="ru-RU" sz="800" b="1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загущение</a:t>
                      </a:r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и стабилизацию, растворим в воде и в спирте. Превосходный загуститель, гарантирующий высокую вязкость даже при концентрации меньше 1%, предназначен для лаков для волос или гелей для укладки.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180235807"/>
                  </a:ext>
                </a:extLst>
              </a:tr>
              <a:tr h="371894"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1600" b="1" i="0" u="none" strike="noStrike" dirty="0">
                          <a:solidFill>
                            <a:srgbClr val="3C07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ВОДНЫЙ ПОЛИМЕР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lang="fr-FR" sz="90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sz="90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lang="fr-FR" sz="90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lang="fr-FR" sz="90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853093"/>
                  </a:ext>
                </a:extLst>
              </a:tr>
              <a:tr h="37189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FX 100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0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Полакрилат</a:t>
                      </a:r>
                      <a:r>
                        <a:rPr lang="ru-RU" sz="8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натрия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8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от 0,5 до 2%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Имеет высокий предел текучести. Предназначен для создания фиксирующих смол. Демонстрирует хорошую жесткость и влагостойкость.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26295840"/>
                  </a:ext>
                </a:extLst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-18187" y="1862725"/>
            <a:ext cx="1863919" cy="1575934"/>
          </a:xfrm>
          <a:effectLst/>
        </p:spPr>
        <p:txBody>
          <a:bodyPr>
            <a:noAutofit/>
          </a:bodyPr>
          <a:lstStyle/>
          <a:p>
            <a:pPr algn="ctr" rtl="0"/>
            <a:r>
              <a:rPr lang="ru-RU" sz="20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Наше предложение по уходу за волосами (2)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313900" y="84969"/>
            <a:ext cx="1328155" cy="1283178"/>
            <a:chOff x="462009" y="1588860"/>
            <a:chExt cx="1025326" cy="1025326"/>
          </a:xfrm>
          <a:effectLst/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806" y="1639279"/>
              <a:ext cx="936132" cy="936132"/>
            </a:xfrm>
            <a:prstGeom prst="rect">
              <a:avLst/>
            </a:prstGeom>
            <a:effectLst/>
          </p:spPr>
        </p:pic>
        <p:sp>
          <p:nvSpPr>
            <p:cNvPr id="10" name="Ellipse 9"/>
            <p:cNvSpPr/>
            <p:nvPr/>
          </p:nvSpPr>
          <p:spPr>
            <a:xfrm>
              <a:off x="462009" y="1588860"/>
              <a:ext cx="1025326" cy="1025326"/>
            </a:xfrm>
            <a:prstGeom prst="ellipse">
              <a:avLst/>
            </a:prstGeom>
            <a:noFill/>
            <a:ln w="25400">
              <a:solidFill>
                <a:srgbClr val="3C0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0329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58056" y="2020799"/>
            <a:ext cx="1947048" cy="1711489"/>
          </a:xfrm>
          <a:effectLst/>
        </p:spPr>
        <p:txBody>
          <a:bodyPr>
            <a:normAutofit/>
          </a:bodyPr>
          <a:lstStyle/>
          <a:p>
            <a:pPr algn="ctr" rtl="0"/>
            <a:r>
              <a:rPr lang="ru-RU" sz="1400" b="1" i="0" u="none" strike="noStrike" kern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+mn-ea"/>
                <a:cs typeface="+mn-cs"/>
              </a:rPr>
              <a:t>SNF — мировой лидер в области</a:t>
            </a:r>
            <a:br>
              <a:rPr lang="ru-RU" sz="1400" b="1" i="0" u="none" strike="noStrike" kern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+mn-ea"/>
                <a:cs typeface="+mn-cs"/>
              </a:rPr>
            </a:br>
            <a:r>
              <a:rPr lang="ru-RU" sz="1400" b="1" i="0" u="none" strike="noStrike" kern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+mn-ea"/>
                <a:cs typeface="+mn-cs"/>
              </a:rPr>
              <a:t>производства полиакриламидных полимеров</a:t>
            </a:r>
            <a:r>
              <a:rPr lang="ru-RU" sz="14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/>
            </a:r>
            <a:br>
              <a:rPr lang="ru-RU" sz="14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</a:br>
            <a:endParaRPr lang="ru-RU" sz="1400" b="1" i="0" u="none" strike="noStrike" dirty="0">
              <a:effectLst/>
              <a:highlight>
                <a:srgbClr val="000000">
                  <a:alpha val="0"/>
                </a:srgbClr>
              </a:highlight>
              <a:latin typeface="Arial"/>
            </a:endParaRPr>
          </a:p>
        </p:txBody>
      </p:sp>
      <p:pic>
        <p:nvPicPr>
          <p:cNvPr id="72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068" y="1131710"/>
            <a:ext cx="1411239" cy="1411239"/>
          </a:xfrm>
          <a:prstGeom prst="rect">
            <a:avLst/>
          </a:prstGeom>
          <a:effectLst/>
        </p:spPr>
      </p:pic>
      <p:sp>
        <p:nvSpPr>
          <p:cNvPr id="4" name="Rectangle 3"/>
          <p:cNvSpPr/>
          <p:nvPr/>
        </p:nvSpPr>
        <p:spPr>
          <a:xfrm>
            <a:off x="1993604" y="68811"/>
            <a:ext cx="5906957" cy="42104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1" rtl="0">
              <a:lnSpc>
                <a:spcPct val="90000"/>
              </a:lnSpc>
              <a:buFontTx/>
              <a:buChar char="•"/>
              <a:defRPr>
                <a:effectLst/>
              </a:defRPr>
            </a:pPr>
            <a:r>
              <a:rPr lang="ru-RU" sz="2400" b="0" i="0" u="none" strike="noStrike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Частная компания, основанная в 1978 г.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1993530" y="2320459"/>
            <a:ext cx="7053566" cy="153272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1" rtl="0">
              <a:lnSpc>
                <a:spcPct val="90000"/>
              </a:lnSpc>
              <a:buFontTx/>
              <a:buChar char="•"/>
              <a:defRPr>
                <a:effectLst/>
              </a:defRPr>
            </a:pPr>
            <a:r>
              <a:rPr lang="ru-RU" sz="2400" b="0" i="0" u="none" strike="noStrike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ru-RU" sz="2000" b="0" i="0" u="none" strike="noStrike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Ключевые факторы успеха</a:t>
            </a:r>
          </a:p>
          <a:p>
            <a:pPr lvl="2" rtl="0">
              <a:lnSpc>
                <a:spcPct val="90000"/>
              </a:lnSpc>
              <a:defRPr>
                <a:effectLst/>
              </a:defRPr>
            </a:pPr>
            <a:r>
              <a:rPr lang="ru-RU" sz="2000" b="0" i="0" u="none" strike="noStrike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Высокое качество производства</a:t>
            </a:r>
          </a:p>
          <a:p>
            <a:pPr lvl="2" rtl="0">
              <a:lnSpc>
                <a:spcPct val="90000"/>
              </a:lnSpc>
              <a:defRPr>
                <a:effectLst/>
              </a:defRPr>
            </a:pPr>
            <a:r>
              <a:rPr lang="ru-RU" sz="2000" b="0" i="0" u="none" strike="noStrike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Сочетание инженерно-технического опыта и знаний в области химии</a:t>
            </a:r>
          </a:p>
          <a:p>
            <a:pPr lvl="2" rtl="0">
              <a:lnSpc>
                <a:spcPct val="90000"/>
              </a:lnSpc>
              <a:defRPr>
                <a:effectLst/>
              </a:defRPr>
            </a:pPr>
            <a:r>
              <a:rPr lang="ru-RU" sz="2000" b="0" i="0" u="none" strike="noStrike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Упор на инновационность продукции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1888991" y="3801787"/>
            <a:ext cx="7340197" cy="10156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685800" rtl="0"/>
            <a:r>
              <a:rPr lang="ru-RU" sz="2000" b="1" i="1" u="none" strike="noStrike" kern="0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На протяжении всей нашей истории мы реинвестировали все свои свободные средства в деятельность компании и намерены придерживаться этой политики и в дальнейшем</a:t>
            </a:r>
          </a:p>
        </p:txBody>
      </p:sp>
      <p:pic>
        <p:nvPicPr>
          <p:cNvPr id="118" name="Picture 507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1709" y="605572"/>
            <a:ext cx="585585" cy="59818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3" name="Picture 506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943" y="704630"/>
            <a:ext cx="586767" cy="58676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4" name="Picture 505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602" y="706296"/>
            <a:ext cx="492476" cy="49247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997699" y="1320401"/>
            <a:ext cx="486519" cy="243260"/>
          </a:xfrm>
          <a:prstGeom prst="rect">
            <a:avLst/>
          </a:prstGeom>
          <a:effectLst/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8696" y="601280"/>
            <a:ext cx="1747222" cy="1747222"/>
          </a:xfrm>
          <a:prstGeom prst="rect">
            <a:avLst/>
          </a:prstGeom>
          <a:effectLst/>
        </p:spPr>
      </p:pic>
      <p:sp>
        <p:nvSpPr>
          <p:cNvPr id="30" name="Rectangle 29"/>
          <p:cNvSpPr/>
          <p:nvPr/>
        </p:nvSpPr>
        <p:spPr>
          <a:xfrm>
            <a:off x="2348761" y="1180580"/>
            <a:ext cx="1465034" cy="4893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5100</a:t>
            </a:r>
          </a:p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OCO gothic"/>
              </a:rPr>
              <a:t>сотрудников</a:t>
            </a:r>
          </a:p>
        </p:txBody>
      </p:sp>
      <p:grpSp>
        <p:nvGrpSpPr>
          <p:cNvPr id="31" name="Groupe 30"/>
          <p:cNvGrpSpPr/>
          <p:nvPr/>
        </p:nvGrpSpPr>
        <p:grpSpPr>
          <a:xfrm>
            <a:off x="4568033" y="588234"/>
            <a:ext cx="1747222" cy="1747222"/>
            <a:chOff x="3857624" y="1544987"/>
            <a:chExt cx="1747222" cy="1747222"/>
          </a:xfrm>
          <a:effectLst/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57624" y="1544987"/>
              <a:ext cx="1747222" cy="1747222"/>
            </a:xfrm>
            <a:prstGeom prst="rect">
              <a:avLst/>
            </a:prstGeom>
            <a:effectLst/>
          </p:spPr>
        </p:pic>
        <p:sp>
          <p:nvSpPr>
            <p:cNvPr id="33" name="Rectangle 32"/>
            <p:cNvSpPr/>
            <p:nvPr/>
          </p:nvSpPr>
          <p:spPr>
            <a:xfrm>
              <a:off x="3883730" y="2064719"/>
              <a:ext cx="1688555" cy="720197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0" u="none" strike="noStrike" dirty="0">
                  <a:solidFill>
                    <a:srgbClr val="FFFFFF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Arial"/>
                  <a:cs typeface="Arial"/>
                </a:rPr>
                <a:t>23 </a:t>
              </a:r>
            </a:p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0" u="none" strike="noStrike" dirty="0">
                  <a:solidFill>
                    <a:srgbClr val="FFFFFF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Arial"/>
                  <a:cs typeface="Arial"/>
                </a:rPr>
                <a:t>Производственные </a:t>
              </a:r>
            </a:p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0" u="none" strike="noStrike" dirty="0">
                  <a:solidFill>
                    <a:srgbClr val="FFFFFF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Arial"/>
                  <a:cs typeface="Arial"/>
                </a:rPr>
                <a:t>площадки</a:t>
              </a:r>
            </a:p>
          </p:txBody>
        </p:sp>
      </p:grpSp>
      <p:pic>
        <p:nvPicPr>
          <p:cNvPr id="37" name="Imag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436538" y="1306326"/>
            <a:ext cx="486519" cy="243260"/>
          </a:xfrm>
          <a:prstGeom prst="rect">
            <a:avLst/>
          </a:prstGeom>
          <a:effectLst/>
        </p:spPr>
      </p:pic>
      <p:grpSp>
        <p:nvGrpSpPr>
          <p:cNvPr id="34" name="Groupe 33"/>
          <p:cNvGrpSpPr/>
          <p:nvPr/>
        </p:nvGrpSpPr>
        <p:grpSpPr>
          <a:xfrm>
            <a:off x="7020890" y="601280"/>
            <a:ext cx="1747222" cy="1747222"/>
            <a:chOff x="6425205" y="1538040"/>
            <a:chExt cx="1747222" cy="1747222"/>
          </a:xfrm>
          <a:effectLst/>
        </p:grpSpPr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25205" y="1538040"/>
              <a:ext cx="1747222" cy="1747222"/>
            </a:xfrm>
            <a:prstGeom prst="rect">
              <a:avLst/>
            </a:prstGeom>
            <a:effectLst/>
          </p:spPr>
        </p:pic>
        <p:sp>
          <p:nvSpPr>
            <p:cNvPr id="36" name="Rectangle 35"/>
            <p:cNvSpPr/>
            <p:nvPr/>
          </p:nvSpPr>
          <p:spPr>
            <a:xfrm>
              <a:off x="6650559" y="2178056"/>
              <a:ext cx="1296509" cy="48936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lvl="0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0" u="none" strike="noStrike">
                  <a:solidFill>
                    <a:srgbClr val="FFFFFF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Arial"/>
                  <a:cs typeface="Arial"/>
                </a:rPr>
                <a:t>2,2 млрд. евро</a:t>
              </a:r>
              <a:endParaRPr lang="ru-RU" sz="1200" b="1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OCO gothic"/>
              </a:endParaRPr>
            </a:p>
            <a:p>
              <a:pPr lvl="0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0" u="none" strike="noStrike">
                  <a:solidFill>
                    <a:srgbClr val="FFFFFF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OCO gothic"/>
                </a:rPr>
                <a:t>Объем продаж</a:t>
              </a: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504A705-B12C-4615-9231-B8BDA3DFDB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06" y="52244"/>
            <a:ext cx="1762940" cy="156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345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79023" y="2154135"/>
            <a:ext cx="2001951" cy="936758"/>
          </a:xfrm>
          <a:effectLst/>
        </p:spPr>
        <p:txBody>
          <a:bodyPr>
            <a:noAutofit/>
          </a:bodyPr>
          <a:lstStyle/>
          <a:p>
            <a:pPr algn="ctr" rtl="0"/>
            <a:r>
              <a:rPr lang="ru-RU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Наше предложение по уходу за волосами (3)</a:t>
            </a:r>
          </a:p>
        </p:txBody>
      </p:sp>
      <p:grpSp>
        <p:nvGrpSpPr>
          <p:cNvPr id="20" name="Group 2215"/>
          <p:cNvGrpSpPr/>
          <p:nvPr/>
        </p:nvGrpSpPr>
        <p:grpSpPr>
          <a:xfrm>
            <a:off x="2763838" y="2384426"/>
            <a:ext cx="109537" cy="112713"/>
            <a:chOff x="1741" y="1502"/>
            <a:chExt cx="69" cy="71"/>
          </a:xfrm>
          <a:effectLst/>
        </p:grpSpPr>
        <p:sp>
          <p:nvSpPr>
            <p:cNvPr id="2031" name="Freeform 2015"/>
            <p:cNvSpPr/>
            <p:nvPr/>
          </p:nvSpPr>
          <p:spPr>
            <a:xfrm>
              <a:off x="1746" y="1564"/>
              <a:ext cx="3" cy="3"/>
            </a:xfrm>
            <a:custGeom>
              <a:avLst/>
              <a:gdLst>
                <a:gd name="T0" fmla="*/ 6 w 10"/>
                <a:gd name="T1" fmla="*/ 0 h 10"/>
                <a:gd name="T2" fmla="*/ 7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9 w 10"/>
                <a:gd name="T9" fmla="*/ 7 h 10"/>
                <a:gd name="T10" fmla="*/ 7 w 10"/>
                <a:gd name="T11" fmla="*/ 10 h 10"/>
                <a:gd name="T12" fmla="*/ 5 w 10"/>
                <a:gd name="T13" fmla="*/ 10 h 10"/>
                <a:gd name="T14" fmla="*/ 3 w 10"/>
                <a:gd name="T15" fmla="*/ 10 h 10"/>
                <a:gd name="T16" fmla="*/ 2 w 10"/>
                <a:gd name="T17" fmla="*/ 8 h 10"/>
                <a:gd name="T18" fmla="*/ 0 w 10"/>
                <a:gd name="T19" fmla="*/ 5 h 10"/>
                <a:gd name="T20" fmla="*/ 2 w 10"/>
                <a:gd name="T21" fmla="*/ 3 h 10"/>
                <a:gd name="T22" fmla="*/ 3 w 10"/>
                <a:gd name="T23" fmla="*/ 1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7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9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2" name="Freeform 2016"/>
            <p:cNvSpPr/>
            <p:nvPr/>
          </p:nvSpPr>
          <p:spPr>
            <a:xfrm>
              <a:off x="1748" y="1554"/>
              <a:ext cx="4" cy="3"/>
            </a:xfrm>
            <a:custGeom>
              <a:avLst/>
              <a:gdLst>
                <a:gd name="T0" fmla="*/ 6 w 10"/>
                <a:gd name="T1" fmla="*/ 0 h 10"/>
                <a:gd name="T2" fmla="*/ 8 w 10"/>
                <a:gd name="T3" fmla="*/ 0 h 10"/>
                <a:gd name="T4" fmla="*/ 9 w 10"/>
                <a:gd name="T5" fmla="*/ 3 h 10"/>
                <a:gd name="T6" fmla="*/ 10 w 10"/>
                <a:gd name="T7" fmla="*/ 5 h 10"/>
                <a:gd name="T8" fmla="*/ 9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3 w 10"/>
                <a:gd name="T15" fmla="*/ 10 h 10"/>
                <a:gd name="T16" fmla="*/ 2 w 10"/>
                <a:gd name="T17" fmla="*/ 9 h 10"/>
                <a:gd name="T18" fmla="*/ 0 w 10"/>
                <a:gd name="T19" fmla="*/ 6 h 10"/>
                <a:gd name="T20" fmla="*/ 2 w 10"/>
                <a:gd name="T21" fmla="*/ 3 h 10"/>
                <a:gd name="T22" fmla="*/ 3 w 10"/>
                <a:gd name="T23" fmla="*/ 2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8" y="0"/>
                  </a:lnTo>
                  <a:lnTo>
                    <a:pt x="9" y="3"/>
                  </a:lnTo>
                  <a:lnTo>
                    <a:pt x="10" y="5"/>
                  </a:lnTo>
                  <a:lnTo>
                    <a:pt x="9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3" name="Freeform 2017"/>
            <p:cNvSpPr/>
            <p:nvPr/>
          </p:nvSpPr>
          <p:spPr>
            <a:xfrm>
              <a:off x="1747" y="1557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8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8 h 10"/>
                <a:gd name="T18" fmla="*/ 0 w 10"/>
                <a:gd name="T19" fmla="*/ 6 h 10"/>
                <a:gd name="T20" fmla="*/ 1 w 10"/>
                <a:gd name="T21" fmla="*/ 3 h 10"/>
                <a:gd name="T22" fmla="*/ 3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4" name="Freeform 2018"/>
            <p:cNvSpPr/>
            <p:nvPr/>
          </p:nvSpPr>
          <p:spPr>
            <a:xfrm>
              <a:off x="1752" y="1556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6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5 h 10"/>
                <a:gd name="T20" fmla="*/ 1 w 8"/>
                <a:gd name="T21" fmla="*/ 2 h 10"/>
                <a:gd name="T22" fmla="*/ 3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5" name="Freeform 2019"/>
            <p:cNvSpPr/>
            <p:nvPr/>
          </p:nvSpPr>
          <p:spPr>
            <a:xfrm>
              <a:off x="1752" y="1554"/>
              <a:ext cx="3" cy="3"/>
            </a:xfrm>
            <a:custGeom>
              <a:avLst/>
              <a:gdLst>
                <a:gd name="T0" fmla="*/ 5 w 9"/>
                <a:gd name="T1" fmla="*/ 0 h 10"/>
                <a:gd name="T2" fmla="*/ 8 w 9"/>
                <a:gd name="T3" fmla="*/ 0 h 10"/>
                <a:gd name="T4" fmla="*/ 9 w 9"/>
                <a:gd name="T5" fmla="*/ 2 h 10"/>
                <a:gd name="T6" fmla="*/ 9 w 9"/>
                <a:gd name="T7" fmla="*/ 5 h 10"/>
                <a:gd name="T8" fmla="*/ 8 w 9"/>
                <a:gd name="T9" fmla="*/ 7 h 10"/>
                <a:gd name="T10" fmla="*/ 6 w 9"/>
                <a:gd name="T11" fmla="*/ 9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2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8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8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6" name="Freeform 2020"/>
            <p:cNvSpPr/>
            <p:nvPr/>
          </p:nvSpPr>
          <p:spPr>
            <a:xfrm>
              <a:off x="1752" y="1551"/>
              <a:ext cx="3" cy="4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7 w 8"/>
                <a:gd name="T9" fmla="*/ 7 h 10"/>
                <a:gd name="T10" fmla="*/ 6 w 8"/>
                <a:gd name="T11" fmla="*/ 8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7" name="Freeform 2021"/>
            <p:cNvSpPr/>
            <p:nvPr/>
          </p:nvSpPr>
          <p:spPr>
            <a:xfrm>
              <a:off x="1758" y="1549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7 w 8"/>
                <a:gd name="T9" fmla="*/ 5 h 10"/>
                <a:gd name="T10" fmla="*/ 6 w 8"/>
                <a:gd name="T11" fmla="*/ 8 h 10"/>
                <a:gd name="T12" fmla="*/ 4 w 8"/>
                <a:gd name="T13" fmla="*/ 10 h 10"/>
                <a:gd name="T14" fmla="*/ 1 w 8"/>
                <a:gd name="T15" fmla="*/ 8 h 10"/>
                <a:gd name="T16" fmla="*/ 0 w 8"/>
                <a:gd name="T17" fmla="*/ 7 h 10"/>
                <a:gd name="T18" fmla="*/ 0 w 8"/>
                <a:gd name="T19" fmla="*/ 5 h 10"/>
                <a:gd name="T20" fmla="*/ 1 w 8"/>
                <a:gd name="T21" fmla="*/ 2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8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8" name="Freeform 2022"/>
            <p:cNvSpPr/>
            <p:nvPr/>
          </p:nvSpPr>
          <p:spPr>
            <a:xfrm>
              <a:off x="1757" y="1546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1 h 10"/>
                <a:gd name="T4" fmla="*/ 8 w 10"/>
                <a:gd name="T5" fmla="*/ 3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2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1 w 10"/>
                <a:gd name="T21" fmla="*/ 3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1"/>
                  </a:lnTo>
                  <a:lnTo>
                    <a:pt x="8" y="3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9" name="Freeform 2023"/>
            <p:cNvSpPr/>
            <p:nvPr/>
          </p:nvSpPr>
          <p:spPr>
            <a:xfrm>
              <a:off x="1754" y="1550"/>
              <a:ext cx="3" cy="4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1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6 h 10"/>
                <a:gd name="T20" fmla="*/ 1 w 8"/>
                <a:gd name="T21" fmla="*/ 3 h 10"/>
                <a:gd name="T22" fmla="*/ 2 w 8"/>
                <a:gd name="T23" fmla="*/ 1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1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0" name="Freeform 2024"/>
            <p:cNvSpPr/>
            <p:nvPr/>
          </p:nvSpPr>
          <p:spPr>
            <a:xfrm>
              <a:off x="1759" y="1543"/>
              <a:ext cx="3" cy="3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2 h 10"/>
                <a:gd name="T4" fmla="*/ 9 w 9"/>
                <a:gd name="T5" fmla="*/ 3 h 10"/>
                <a:gd name="T6" fmla="*/ 9 w 9"/>
                <a:gd name="T7" fmla="*/ 5 h 10"/>
                <a:gd name="T8" fmla="*/ 7 w 9"/>
                <a:gd name="T9" fmla="*/ 8 h 10"/>
                <a:gd name="T10" fmla="*/ 6 w 9"/>
                <a:gd name="T11" fmla="*/ 10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2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1" name="Freeform 2025"/>
            <p:cNvSpPr/>
            <p:nvPr/>
          </p:nvSpPr>
          <p:spPr>
            <a:xfrm>
              <a:off x="1762" y="1537"/>
              <a:ext cx="3" cy="3"/>
            </a:xfrm>
            <a:custGeom>
              <a:avLst/>
              <a:gdLst>
                <a:gd name="T0" fmla="*/ 5 w 9"/>
                <a:gd name="T1" fmla="*/ 0 h 10"/>
                <a:gd name="T2" fmla="*/ 7 w 9"/>
                <a:gd name="T3" fmla="*/ 0 h 10"/>
                <a:gd name="T4" fmla="*/ 9 w 9"/>
                <a:gd name="T5" fmla="*/ 3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10 h 10"/>
                <a:gd name="T12" fmla="*/ 5 w 9"/>
                <a:gd name="T13" fmla="*/ 10 h 10"/>
                <a:gd name="T14" fmla="*/ 2 w 9"/>
                <a:gd name="T15" fmla="*/ 10 h 10"/>
                <a:gd name="T16" fmla="*/ 0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1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7" y="0"/>
                  </a:lnTo>
                  <a:lnTo>
                    <a:pt x="9" y="3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2" name="Freeform 2026"/>
            <p:cNvSpPr/>
            <p:nvPr/>
          </p:nvSpPr>
          <p:spPr>
            <a:xfrm>
              <a:off x="1762" y="1533"/>
              <a:ext cx="3" cy="3"/>
            </a:xfrm>
            <a:custGeom>
              <a:avLst/>
              <a:gdLst>
                <a:gd name="T0" fmla="*/ 6 w 10"/>
                <a:gd name="T1" fmla="*/ 0 h 10"/>
                <a:gd name="T2" fmla="*/ 7 w 10"/>
                <a:gd name="T3" fmla="*/ 2 h 10"/>
                <a:gd name="T4" fmla="*/ 9 w 10"/>
                <a:gd name="T5" fmla="*/ 3 h 10"/>
                <a:gd name="T6" fmla="*/ 10 w 10"/>
                <a:gd name="T7" fmla="*/ 4 h 10"/>
                <a:gd name="T8" fmla="*/ 9 w 10"/>
                <a:gd name="T9" fmla="*/ 7 h 10"/>
                <a:gd name="T10" fmla="*/ 7 w 10"/>
                <a:gd name="T11" fmla="*/ 10 h 10"/>
                <a:gd name="T12" fmla="*/ 5 w 10"/>
                <a:gd name="T13" fmla="*/ 10 h 10"/>
                <a:gd name="T14" fmla="*/ 3 w 10"/>
                <a:gd name="T15" fmla="*/ 10 h 10"/>
                <a:gd name="T16" fmla="*/ 2 w 10"/>
                <a:gd name="T17" fmla="*/ 9 h 10"/>
                <a:gd name="T18" fmla="*/ 0 w 10"/>
                <a:gd name="T19" fmla="*/ 6 h 10"/>
                <a:gd name="T20" fmla="*/ 2 w 10"/>
                <a:gd name="T21" fmla="*/ 3 h 10"/>
                <a:gd name="T22" fmla="*/ 3 w 10"/>
                <a:gd name="T23" fmla="*/ 2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7" y="2"/>
                  </a:lnTo>
                  <a:lnTo>
                    <a:pt x="9" y="3"/>
                  </a:lnTo>
                  <a:lnTo>
                    <a:pt x="10" y="4"/>
                  </a:lnTo>
                  <a:lnTo>
                    <a:pt x="9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3" name="Freeform 2027"/>
            <p:cNvSpPr/>
            <p:nvPr/>
          </p:nvSpPr>
          <p:spPr>
            <a:xfrm>
              <a:off x="1762" y="1530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8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5 h 10"/>
                <a:gd name="T20" fmla="*/ 1 w 8"/>
                <a:gd name="T21" fmla="*/ 2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4" name="Freeform 2028"/>
            <p:cNvSpPr/>
            <p:nvPr/>
          </p:nvSpPr>
          <p:spPr>
            <a:xfrm>
              <a:off x="1759" y="1533"/>
              <a:ext cx="3" cy="3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9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5" name="Freeform 2029"/>
            <p:cNvSpPr/>
            <p:nvPr/>
          </p:nvSpPr>
          <p:spPr>
            <a:xfrm>
              <a:off x="1741" y="1570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2 h 10"/>
                <a:gd name="T4" fmla="*/ 8 w 10"/>
                <a:gd name="T5" fmla="*/ 3 h 10"/>
                <a:gd name="T6" fmla="*/ 10 w 10"/>
                <a:gd name="T7" fmla="*/ 5 h 10"/>
                <a:gd name="T8" fmla="*/ 8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1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1 w 10"/>
                <a:gd name="T21" fmla="*/ 3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6" name="Freeform 2030"/>
            <p:cNvSpPr/>
            <p:nvPr/>
          </p:nvSpPr>
          <p:spPr>
            <a:xfrm>
              <a:off x="1751" y="1541"/>
              <a:ext cx="4" cy="4"/>
            </a:xfrm>
            <a:custGeom>
              <a:avLst/>
              <a:gdLst>
                <a:gd name="T0" fmla="*/ 6 w 10"/>
                <a:gd name="T1" fmla="*/ 0 h 10"/>
                <a:gd name="T2" fmla="*/ 7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9 w 10"/>
                <a:gd name="T9" fmla="*/ 7 h 10"/>
                <a:gd name="T10" fmla="*/ 7 w 10"/>
                <a:gd name="T11" fmla="*/ 8 h 10"/>
                <a:gd name="T12" fmla="*/ 4 w 10"/>
                <a:gd name="T13" fmla="*/ 10 h 10"/>
                <a:gd name="T14" fmla="*/ 1 w 10"/>
                <a:gd name="T15" fmla="*/ 10 h 10"/>
                <a:gd name="T16" fmla="*/ 1 w 10"/>
                <a:gd name="T17" fmla="*/ 7 h 10"/>
                <a:gd name="T18" fmla="*/ 0 w 10"/>
                <a:gd name="T19" fmla="*/ 5 h 10"/>
                <a:gd name="T20" fmla="*/ 1 w 10"/>
                <a:gd name="T21" fmla="*/ 3 h 10"/>
                <a:gd name="T22" fmla="*/ 3 w 10"/>
                <a:gd name="T23" fmla="*/ 0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7" name="Freeform 2031"/>
            <p:cNvSpPr/>
            <p:nvPr/>
          </p:nvSpPr>
          <p:spPr>
            <a:xfrm>
              <a:off x="1753" y="1538"/>
              <a:ext cx="4" cy="3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8 h 10"/>
                <a:gd name="T12" fmla="*/ 4 w 10"/>
                <a:gd name="T13" fmla="*/ 10 h 10"/>
                <a:gd name="T14" fmla="*/ 3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1 w 10"/>
                <a:gd name="T21" fmla="*/ 3 h 10"/>
                <a:gd name="T22" fmla="*/ 3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8" name="Freeform 2032"/>
            <p:cNvSpPr/>
            <p:nvPr/>
          </p:nvSpPr>
          <p:spPr>
            <a:xfrm>
              <a:off x="1753" y="1537"/>
              <a:ext cx="3" cy="3"/>
            </a:xfrm>
            <a:custGeom>
              <a:avLst/>
              <a:gdLst>
                <a:gd name="T0" fmla="*/ 4 w 8"/>
                <a:gd name="T1" fmla="*/ 0 h 9"/>
                <a:gd name="T2" fmla="*/ 7 w 8"/>
                <a:gd name="T3" fmla="*/ 0 h 9"/>
                <a:gd name="T4" fmla="*/ 8 w 8"/>
                <a:gd name="T5" fmla="*/ 1 h 9"/>
                <a:gd name="T6" fmla="*/ 8 w 8"/>
                <a:gd name="T7" fmla="*/ 4 h 9"/>
                <a:gd name="T8" fmla="*/ 7 w 8"/>
                <a:gd name="T9" fmla="*/ 7 h 9"/>
                <a:gd name="T10" fmla="*/ 5 w 8"/>
                <a:gd name="T11" fmla="*/ 8 h 9"/>
                <a:gd name="T12" fmla="*/ 3 w 8"/>
                <a:gd name="T13" fmla="*/ 9 h 9"/>
                <a:gd name="T14" fmla="*/ 1 w 8"/>
                <a:gd name="T15" fmla="*/ 9 h 9"/>
                <a:gd name="T16" fmla="*/ 0 w 8"/>
                <a:gd name="T17" fmla="*/ 7 h 9"/>
                <a:gd name="T18" fmla="*/ 0 w 8"/>
                <a:gd name="T19" fmla="*/ 5 h 9"/>
                <a:gd name="T20" fmla="*/ 0 w 8"/>
                <a:gd name="T21" fmla="*/ 2 h 9"/>
                <a:gd name="T22" fmla="*/ 3 w 8"/>
                <a:gd name="T23" fmla="*/ 0 h 9"/>
                <a:gd name="T24" fmla="*/ 4 w 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5" y="8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9" name="Freeform 2033"/>
            <p:cNvSpPr/>
            <p:nvPr/>
          </p:nvSpPr>
          <p:spPr>
            <a:xfrm>
              <a:off x="1757" y="1533"/>
              <a:ext cx="3" cy="3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9 h 10"/>
                <a:gd name="T12" fmla="*/ 3 w 9"/>
                <a:gd name="T13" fmla="*/ 10 h 10"/>
                <a:gd name="T14" fmla="*/ 1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2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0" name="Freeform 2034"/>
            <p:cNvSpPr/>
            <p:nvPr/>
          </p:nvSpPr>
          <p:spPr>
            <a:xfrm>
              <a:off x="1759" y="1536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2 h 10"/>
                <a:gd name="T4" fmla="*/ 8 w 8"/>
                <a:gd name="T5" fmla="*/ 3 h 10"/>
                <a:gd name="T6" fmla="*/ 8 w 8"/>
                <a:gd name="T7" fmla="*/ 4 h 10"/>
                <a:gd name="T8" fmla="*/ 7 w 8"/>
                <a:gd name="T9" fmla="*/ 7 h 10"/>
                <a:gd name="T10" fmla="*/ 5 w 8"/>
                <a:gd name="T11" fmla="*/ 10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3 w 8"/>
                <a:gd name="T23" fmla="*/ 2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7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1" name="Freeform 2035"/>
            <p:cNvSpPr/>
            <p:nvPr/>
          </p:nvSpPr>
          <p:spPr>
            <a:xfrm>
              <a:off x="1758" y="1536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7 w 8"/>
                <a:gd name="T9" fmla="*/ 7 h 10"/>
                <a:gd name="T10" fmla="*/ 6 w 8"/>
                <a:gd name="T11" fmla="*/ 8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3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2" name="Freeform 2036"/>
            <p:cNvSpPr/>
            <p:nvPr/>
          </p:nvSpPr>
          <p:spPr>
            <a:xfrm>
              <a:off x="1752" y="1527"/>
              <a:ext cx="4" cy="3"/>
            </a:xfrm>
            <a:custGeom>
              <a:avLst/>
              <a:gdLst>
                <a:gd name="T0" fmla="*/ 6 w 10"/>
                <a:gd name="T1" fmla="*/ 0 h 10"/>
                <a:gd name="T2" fmla="*/ 8 w 10"/>
                <a:gd name="T3" fmla="*/ 0 h 10"/>
                <a:gd name="T4" fmla="*/ 8 w 10"/>
                <a:gd name="T5" fmla="*/ 2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1 w 10"/>
                <a:gd name="T21" fmla="*/ 2 h 10"/>
                <a:gd name="T22" fmla="*/ 3 w 10"/>
                <a:gd name="T23" fmla="*/ 1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3" name="Freeform 2037"/>
            <p:cNvSpPr/>
            <p:nvPr/>
          </p:nvSpPr>
          <p:spPr>
            <a:xfrm>
              <a:off x="1756" y="1521"/>
              <a:ext cx="3" cy="3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2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6 w 9"/>
                <a:gd name="T11" fmla="*/ 10 h 10"/>
                <a:gd name="T12" fmla="*/ 4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2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4" name="Freeform 2038"/>
            <p:cNvSpPr/>
            <p:nvPr/>
          </p:nvSpPr>
          <p:spPr>
            <a:xfrm>
              <a:off x="1757" y="1525"/>
              <a:ext cx="3" cy="3"/>
            </a:xfrm>
            <a:custGeom>
              <a:avLst/>
              <a:gdLst>
                <a:gd name="T0" fmla="*/ 6 w 10"/>
                <a:gd name="T1" fmla="*/ 0 h 10"/>
                <a:gd name="T2" fmla="*/ 9 w 10"/>
                <a:gd name="T3" fmla="*/ 2 h 10"/>
                <a:gd name="T4" fmla="*/ 10 w 10"/>
                <a:gd name="T5" fmla="*/ 3 h 10"/>
                <a:gd name="T6" fmla="*/ 10 w 10"/>
                <a:gd name="T7" fmla="*/ 6 h 10"/>
                <a:gd name="T8" fmla="*/ 9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1 w 10"/>
                <a:gd name="T21" fmla="*/ 3 h 10"/>
                <a:gd name="T22" fmla="*/ 3 w 10"/>
                <a:gd name="T23" fmla="*/ 2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5" name="Freeform 2039"/>
            <p:cNvSpPr/>
            <p:nvPr/>
          </p:nvSpPr>
          <p:spPr>
            <a:xfrm>
              <a:off x="1756" y="1528"/>
              <a:ext cx="2" cy="4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2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5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1 w 8"/>
                <a:gd name="T21" fmla="*/ 3 h 10"/>
                <a:gd name="T22" fmla="*/ 3 w 8"/>
                <a:gd name="T23" fmla="*/ 2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6" name="Freeform 2040"/>
            <p:cNvSpPr/>
            <p:nvPr/>
          </p:nvSpPr>
          <p:spPr>
            <a:xfrm>
              <a:off x="1757" y="1530"/>
              <a:ext cx="3" cy="4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1 h 10"/>
                <a:gd name="T4" fmla="*/ 8 w 10"/>
                <a:gd name="T5" fmla="*/ 3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1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1 w 10"/>
                <a:gd name="T21" fmla="*/ 3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1"/>
                  </a:lnTo>
                  <a:lnTo>
                    <a:pt x="8" y="3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7" name="Freeform 2041"/>
            <p:cNvSpPr/>
            <p:nvPr/>
          </p:nvSpPr>
          <p:spPr>
            <a:xfrm>
              <a:off x="1765" y="1522"/>
              <a:ext cx="2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5 h 10"/>
                <a:gd name="T8" fmla="*/ 7 w 8"/>
                <a:gd name="T9" fmla="*/ 7 h 10"/>
                <a:gd name="T10" fmla="*/ 6 w 8"/>
                <a:gd name="T11" fmla="*/ 9 h 10"/>
                <a:gd name="T12" fmla="*/ 3 w 8"/>
                <a:gd name="T13" fmla="*/ 10 h 10"/>
                <a:gd name="T14" fmla="*/ 1 w 8"/>
                <a:gd name="T15" fmla="*/ 9 h 10"/>
                <a:gd name="T16" fmla="*/ 0 w 8"/>
                <a:gd name="T17" fmla="*/ 7 h 10"/>
                <a:gd name="T18" fmla="*/ 0 w 8"/>
                <a:gd name="T19" fmla="*/ 6 h 10"/>
                <a:gd name="T20" fmla="*/ 1 w 8"/>
                <a:gd name="T21" fmla="*/ 3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7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8" name="Freeform 2042"/>
            <p:cNvSpPr/>
            <p:nvPr/>
          </p:nvSpPr>
          <p:spPr>
            <a:xfrm>
              <a:off x="1763" y="1518"/>
              <a:ext cx="3" cy="4"/>
            </a:xfrm>
            <a:custGeom>
              <a:avLst/>
              <a:gdLst>
                <a:gd name="T0" fmla="*/ 4 w 8"/>
                <a:gd name="T1" fmla="*/ 0 h 11"/>
                <a:gd name="T2" fmla="*/ 7 w 8"/>
                <a:gd name="T3" fmla="*/ 1 h 11"/>
                <a:gd name="T4" fmla="*/ 8 w 8"/>
                <a:gd name="T5" fmla="*/ 3 h 11"/>
                <a:gd name="T6" fmla="*/ 8 w 8"/>
                <a:gd name="T7" fmla="*/ 6 h 11"/>
                <a:gd name="T8" fmla="*/ 7 w 8"/>
                <a:gd name="T9" fmla="*/ 7 h 11"/>
                <a:gd name="T10" fmla="*/ 5 w 8"/>
                <a:gd name="T11" fmla="*/ 10 h 11"/>
                <a:gd name="T12" fmla="*/ 2 w 8"/>
                <a:gd name="T13" fmla="*/ 11 h 11"/>
                <a:gd name="T14" fmla="*/ 1 w 8"/>
                <a:gd name="T15" fmla="*/ 10 h 11"/>
                <a:gd name="T16" fmla="*/ 0 w 8"/>
                <a:gd name="T17" fmla="*/ 8 h 11"/>
                <a:gd name="T18" fmla="*/ 0 w 8"/>
                <a:gd name="T19" fmla="*/ 6 h 11"/>
                <a:gd name="T20" fmla="*/ 0 w 8"/>
                <a:gd name="T21" fmla="*/ 4 h 11"/>
                <a:gd name="T22" fmla="*/ 2 w 8"/>
                <a:gd name="T23" fmla="*/ 1 h 11"/>
                <a:gd name="T24" fmla="*/ 4 w 8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lnTo>
                    <a:pt x="7" y="1"/>
                  </a:lnTo>
                  <a:lnTo>
                    <a:pt x="8" y="3"/>
                  </a:lnTo>
                  <a:lnTo>
                    <a:pt x="8" y="6"/>
                  </a:lnTo>
                  <a:lnTo>
                    <a:pt x="7" y="7"/>
                  </a:lnTo>
                  <a:lnTo>
                    <a:pt x="5" y="10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9" name="Freeform 2043"/>
            <p:cNvSpPr/>
            <p:nvPr/>
          </p:nvSpPr>
          <p:spPr>
            <a:xfrm>
              <a:off x="1761" y="1517"/>
              <a:ext cx="3" cy="4"/>
            </a:xfrm>
            <a:custGeom>
              <a:avLst/>
              <a:gdLst>
                <a:gd name="T0" fmla="*/ 6 w 9"/>
                <a:gd name="T1" fmla="*/ 0 h 12"/>
                <a:gd name="T2" fmla="*/ 8 w 9"/>
                <a:gd name="T3" fmla="*/ 2 h 12"/>
                <a:gd name="T4" fmla="*/ 9 w 9"/>
                <a:gd name="T5" fmla="*/ 3 h 12"/>
                <a:gd name="T6" fmla="*/ 9 w 9"/>
                <a:gd name="T7" fmla="*/ 6 h 12"/>
                <a:gd name="T8" fmla="*/ 9 w 9"/>
                <a:gd name="T9" fmla="*/ 8 h 12"/>
                <a:gd name="T10" fmla="*/ 6 w 9"/>
                <a:gd name="T11" fmla="*/ 10 h 12"/>
                <a:gd name="T12" fmla="*/ 5 w 9"/>
                <a:gd name="T13" fmla="*/ 12 h 12"/>
                <a:gd name="T14" fmla="*/ 2 w 9"/>
                <a:gd name="T15" fmla="*/ 10 h 12"/>
                <a:gd name="T16" fmla="*/ 0 w 9"/>
                <a:gd name="T17" fmla="*/ 9 h 12"/>
                <a:gd name="T18" fmla="*/ 0 w 9"/>
                <a:gd name="T19" fmla="*/ 6 h 12"/>
                <a:gd name="T20" fmla="*/ 2 w 9"/>
                <a:gd name="T21" fmla="*/ 5 h 12"/>
                <a:gd name="T22" fmla="*/ 3 w 9"/>
                <a:gd name="T23" fmla="*/ 2 h 12"/>
                <a:gd name="T24" fmla="*/ 6 w 9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lnTo>
                    <a:pt x="8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0" name="Freeform 2044"/>
            <p:cNvSpPr/>
            <p:nvPr/>
          </p:nvSpPr>
          <p:spPr>
            <a:xfrm>
              <a:off x="1760" y="1521"/>
              <a:ext cx="3" cy="3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5 h 10"/>
                <a:gd name="T8" fmla="*/ 7 w 9"/>
                <a:gd name="T9" fmla="*/ 8 h 10"/>
                <a:gd name="T10" fmla="*/ 6 w 9"/>
                <a:gd name="T11" fmla="*/ 9 h 10"/>
                <a:gd name="T12" fmla="*/ 4 w 9"/>
                <a:gd name="T13" fmla="*/ 10 h 10"/>
                <a:gd name="T14" fmla="*/ 1 w 9"/>
                <a:gd name="T15" fmla="*/ 9 h 10"/>
                <a:gd name="T16" fmla="*/ 0 w 9"/>
                <a:gd name="T17" fmla="*/ 8 h 10"/>
                <a:gd name="T18" fmla="*/ 0 w 9"/>
                <a:gd name="T19" fmla="*/ 5 h 10"/>
                <a:gd name="T20" fmla="*/ 1 w 9"/>
                <a:gd name="T21" fmla="*/ 3 h 10"/>
                <a:gd name="T22" fmla="*/ 3 w 9"/>
                <a:gd name="T23" fmla="*/ 0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7" y="8"/>
                  </a:lnTo>
                  <a:lnTo>
                    <a:pt x="6" y="9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1" name="Freeform 2045"/>
            <p:cNvSpPr/>
            <p:nvPr/>
          </p:nvSpPr>
          <p:spPr>
            <a:xfrm>
              <a:off x="1760" y="1526"/>
              <a:ext cx="3" cy="3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0 h 10"/>
                <a:gd name="T4" fmla="*/ 9 w 9"/>
                <a:gd name="T5" fmla="*/ 3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10 h 10"/>
                <a:gd name="T12" fmla="*/ 4 w 9"/>
                <a:gd name="T13" fmla="*/ 10 h 10"/>
                <a:gd name="T14" fmla="*/ 1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1 w 9"/>
                <a:gd name="T21" fmla="*/ 3 h 10"/>
                <a:gd name="T22" fmla="*/ 3 w 9"/>
                <a:gd name="T23" fmla="*/ 2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0"/>
                  </a:lnTo>
                  <a:lnTo>
                    <a:pt x="9" y="3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2" name="Freeform 2046"/>
            <p:cNvSpPr/>
            <p:nvPr/>
          </p:nvSpPr>
          <p:spPr>
            <a:xfrm>
              <a:off x="1760" y="1523"/>
              <a:ext cx="3" cy="4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6 w 9"/>
                <a:gd name="T11" fmla="*/ 8 h 10"/>
                <a:gd name="T12" fmla="*/ 4 w 9"/>
                <a:gd name="T13" fmla="*/ 10 h 10"/>
                <a:gd name="T14" fmla="*/ 1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1 w 9"/>
                <a:gd name="T21" fmla="*/ 2 h 10"/>
                <a:gd name="T22" fmla="*/ 3 w 9"/>
                <a:gd name="T23" fmla="*/ 1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3" name="Freeform 2047"/>
            <p:cNvSpPr/>
            <p:nvPr/>
          </p:nvSpPr>
          <p:spPr>
            <a:xfrm>
              <a:off x="1757" y="1522"/>
              <a:ext cx="3" cy="3"/>
            </a:xfrm>
            <a:custGeom>
              <a:avLst/>
              <a:gdLst>
                <a:gd name="T0" fmla="*/ 5 w 9"/>
                <a:gd name="T1" fmla="*/ 0 h 10"/>
                <a:gd name="T2" fmla="*/ 8 w 9"/>
                <a:gd name="T3" fmla="*/ 0 h 10"/>
                <a:gd name="T4" fmla="*/ 9 w 9"/>
                <a:gd name="T5" fmla="*/ 3 h 10"/>
                <a:gd name="T6" fmla="*/ 9 w 9"/>
                <a:gd name="T7" fmla="*/ 5 h 10"/>
                <a:gd name="T8" fmla="*/ 8 w 9"/>
                <a:gd name="T9" fmla="*/ 7 h 10"/>
                <a:gd name="T10" fmla="*/ 6 w 9"/>
                <a:gd name="T11" fmla="*/ 10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2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8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4" name="Freeform 2048"/>
            <p:cNvSpPr/>
            <p:nvPr/>
          </p:nvSpPr>
          <p:spPr>
            <a:xfrm>
              <a:off x="1761" y="1515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5 h 10"/>
                <a:gd name="T8" fmla="*/ 7 w 8"/>
                <a:gd name="T9" fmla="*/ 7 h 10"/>
                <a:gd name="T10" fmla="*/ 6 w 8"/>
                <a:gd name="T11" fmla="*/ 9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7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5" name="Freeform 2049"/>
            <p:cNvSpPr/>
            <p:nvPr/>
          </p:nvSpPr>
          <p:spPr>
            <a:xfrm>
              <a:off x="1762" y="1513"/>
              <a:ext cx="3" cy="3"/>
            </a:xfrm>
            <a:custGeom>
              <a:avLst/>
              <a:gdLst>
                <a:gd name="T0" fmla="*/ 5 w 9"/>
                <a:gd name="T1" fmla="*/ 0 h 10"/>
                <a:gd name="T2" fmla="*/ 7 w 9"/>
                <a:gd name="T3" fmla="*/ 0 h 10"/>
                <a:gd name="T4" fmla="*/ 9 w 9"/>
                <a:gd name="T5" fmla="*/ 3 h 10"/>
                <a:gd name="T6" fmla="*/ 9 w 9"/>
                <a:gd name="T7" fmla="*/ 5 h 10"/>
                <a:gd name="T8" fmla="*/ 7 w 9"/>
                <a:gd name="T9" fmla="*/ 7 h 10"/>
                <a:gd name="T10" fmla="*/ 6 w 9"/>
                <a:gd name="T11" fmla="*/ 10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2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7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7" y="7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6" name="Freeform 2050"/>
            <p:cNvSpPr/>
            <p:nvPr/>
          </p:nvSpPr>
          <p:spPr>
            <a:xfrm>
              <a:off x="1768" y="1512"/>
              <a:ext cx="3" cy="4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7 w 8"/>
                <a:gd name="T9" fmla="*/ 7 h 10"/>
                <a:gd name="T10" fmla="*/ 6 w 8"/>
                <a:gd name="T11" fmla="*/ 8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7 h 10"/>
                <a:gd name="T18" fmla="*/ 0 w 8"/>
                <a:gd name="T19" fmla="*/ 6 h 10"/>
                <a:gd name="T20" fmla="*/ 1 w 8"/>
                <a:gd name="T21" fmla="*/ 3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6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7" name="Freeform 2051"/>
            <p:cNvSpPr/>
            <p:nvPr/>
          </p:nvSpPr>
          <p:spPr>
            <a:xfrm>
              <a:off x="1766" y="1515"/>
              <a:ext cx="2" cy="4"/>
            </a:xfrm>
            <a:custGeom>
              <a:avLst/>
              <a:gdLst>
                <a:gd name="T0" fmla="*/ 5 w 8"/>
                <a:gd name="T1" fmla="*/ 0 h 12"/>
                <a:gd name="T2" fmla="*/ 7 w 8"/>
                <a:gd name="T3" fmla="*/ 2 h 12"/>
                <a:gd name="T4" fmla="*/ 8 w 8"/>
                <a:gd name="T5" fmla="*/ 3 h 12"/>
                <a:gd name="T6" fmla="*/ 8 w 8"/>
                <a:gd name="T7" fmla="*/ 6 h 12"/>
                <a:gd name="T8" fmla="*/ 8 w 8"/>
                <a:gd name="T9" fmla="*/ 7 h 12"/>
                <a:gd name="T10" fmla="*/ 5 w 8"/>
                <a:gd name="T11" fmla="*/ 10 h 12"/>
                <a:gd name="T12" fmla="*/ 4 w 8"/>
                <a:gd name="T13" fmla="*/ 12 h 12"/>
                <a:gd name="T14" fmla="*/ 1 w 8"/>
                <a:gd name="T15" fmla="*/ 10 h 12"/>
                <a:gd name="T16" fmla="*/ 0 w 8"/>
                <a:gd name="T17" fmla="*/ 9 h 12"/>
                <a:gd name="T18" fmla="*/ 0 w 8"/>
                <a:gd name="T19" fmla="*/ 6 h 12"/>
                <a:gd name="T20" fmla="*/ 1 w 8"/>
                <a:gd name="T21" fmla="*/ 5 h 12"/>
                <a:gd name="T22" fmla="*/ 3 w 8"/>
                <a:gd name="T23" fmla="*/ 2 h 12"/>
                <a:gd name="T24" fmla="*/ 5 w 8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2">
                  <a:moveTo>
                    <a:pt x="5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5" y="10"/>
                  </a:lnTo>
                  <a:lnTo>
                    <a:pt x="4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8" name="Freeform 2052"/>
            <p:cNvSpPr/>
            <p:nvPr/>
          </p:nvSpPr>
          <p:spPr>
            <a:xfrm>
              <a:off x="1766" y="1517"/>
              <a:ext cx="3" cy="4"/>
            </a:xfrm>
            <a:custGeom>
              <a:avLst/>
              <a:gdLst>
                <a:gd name="T0" fmla="*/ 4 w 9"/>
                <a:gd name="T1" fmla="*/ 0 h 11"/>
                <a:gd name="T2" fmla="*/ 7 w 9"/>
                <a:gd name="T3" fmla="*/ 1 h 11"/>
                <a:gd name="T4" fmla="*/ 9 w 9"/>
                <a:gd name="T5" fmla="*/ 3 h 11"/>
                <a:gd name="T6" fmla="*/ 9 w 9"/>
                <a:gd name="T7" fmla="*/ 6 h 11"/>
                <a:gd name="T8" fmla="*/ 7 w 9"/>
                <a:gd name="T9" fmla="*/ 7 h 11"/>
                <a:gd name="T10" fmla="*/ 6 w 9"/>
                <a:gd name="T11" fmla="*/ 10 h 11"/>
                <a:gd name="T12" fmla="*/ 3 w 9"/>
                <a:gd name="T13" fmla="*/ 11 h 11"/>
                <a:gd name="T14" fmla="*/ 2 w 9"/>
                <a:gd name="T15" fmla="*/ 10 h 11"/>
                <a:gd name="T16" fmla="*/ 0 w 9"/>
                <a:gd name="T17" fmla="*/ 9 h 11"/>
                <a:gd name="T18" fmla="*/ 0 w 9"/>
                <a:gd name="T19" fmla="*/ 6 h 11"/>
                <a:gd name="T20" fmla="*/ 0 w 9"/>
                <a:gd name="T21" fmla="*/ 4 h 11"/>
                <a:gd name="T22" fmla="*/ 3 w 9"/>
                <a:gd name="T23" fmla="*/ 1 h 11"/>
                <a:gd name="T24" fmla="*/ 4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0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9" y="6"/>
                  </a:lnTo>
                  <a:lnTo>
                    <a:pt x="7" y="7"/>
                  </a:lnTo>
                  <a:lnTo>
                    <a:pt x="6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9" name="Freeform 2053"/>
            <p:cNvSpPr/>
            <p:nvPr/>
          </p:nvSpPr>
          <p:spPr>
            <a:xfrm>
              <a:off x="1770" y="1515"/>
              <a:ext cx="3" cy="3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8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6 h 10"/>
                <a:gd name="T20" fmla="*/ 1 w 8"/>
                <a:gd name="T21" fmla="*/ 3 h 10"/>
                <a:gd name="T22" fmla="*/ 2 w 8"/>
                <a:gd name="T23" fmla="*/ 1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0" name="Freeform 2054"/>
            <p:cNvSpPr/>
            <p:nvPr/>
          </p:nvSpPr>
          <p:spPr>
            <a:xfrm>
              <a:off x="1769" y="1513"/>
              <a:ext cx="3" cy="4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6 w 9"/>
                <a:gd name="T11" fmla="*/ 8 h 10"/>
                <a:gd name="T12" fmla="*/ 4 w 9"/>
                <a:gd name="T13" fmla="*/ 10 h 10"/>
                <a:gd name="T14" fmla="*/ 2 w 9"/>
                <a:gd name="T15" fmla="*/ 8 h 10"/>
                <a:gd name="T16" fmla="*/ 0 w 9"/>
                <a:gd name="T17" fmla="*/ 7 h 10"/>
                <a:gd name="T18" fmla="*/ 0 w 9"/>
                <a:gd name="T19" fmla="*/ 5 h 10"/>
                <a:gd name="T20" fmla="*/ 2 w 9"/>
                <a:gd name="T21" fmla="*/ 3 h 10"/>
                <a:gd name="T22" fmla="*/ 3 w 9"/>
                <a:gd name="T23" fmla="*/ 0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8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1" name="Freeform 2055"/>
            <p:cNvSpPr/>
            <p:nvPr/>
          </p:nvSpPr>
          <p:spPr>
            <a:xfrm>
              <a:off x="1770" y="1512"/>
              <a:ext cx="3" cy="4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7 w 8"/>
                <a:gd name="T9" fmla="*/ 7 h 10"/>
                <a:gd name="T10" fmla="*/ 5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6 h 10"/>
                <a:gd name="T20" fmla="*/ 1 w 8"/>
                <a:gd name="T21" fmla="*/ 3 h 10"/>
                <a:gd name="T22" fmla="*/ 2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2" name="Freeform 2056"/>
            <p:cNvSpPr/>
            <p:nvPr/>
          </p:nvSpPr>
          <p:spPr>
            <a:xfrm>
              <a:off x="1753" y="1531"/>
              <a:ext cx="3" cy="4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8 h 10"/>
                <a:gd name="T12" fmla="*/ 4 w 8"/>
                <a:gd name="T13" fmla="*/ 10 h 10"/>
                <a:gd name="T14" fmla="*/ 1 w 8"/>
                <a:gd name="T15" fmla="*/ 8 h 10"/>
                <a:gd name="T16" fmla="*/ 0 w 8"/>
                <a:gd name="T17" fmla="*/ 7 h 10"/>
                <a:gd name="T18" fmla="*/ 0 w 8"/>
                <a:gd name="T19" fmla="*/ 6 h 10"/>
                <a:gd name="T20" fmla="*/ 1 w 8"/>
                <a:gd name="T21" fmla="*/ 3 h 10"/>
                <a:gd name="T22" fmla="*/ 3 w 8"/>
                <a:gd name="T23" fmla="*/ 0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8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3" name="Freeform 2057"/>
            <p:cNvSpPr/>
            <p:nvPr/>
          </p:nvSpPr>
          <p:spPr>
            <a:xfrm>
              <a:off x="1755" y="1526"/>
              <a:ext cx="2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7 w 8"/>
                <a:gd name="T9" fmla="*/ 7 h 10"/>
                <a:gd name="T10" fmla="*/ 6 w 8"/>
                <a:gd name="T11" fmla="*/ 8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4" name="Freeform 2058"/>
            <p:cNvSpPr/>
            <p:nvPr/>
          </p:nvSpPr>
          <p:spPr>
            <a:xfrm>
              <a:off x="1754" y="1536"/>
              <a:ext cx="3" cy="3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8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7 h 10"/>
                <a:gd name="T18" fmla="*/ 0 w 8"/>
                <a:gd name="T19" fmla="*/ 5 h 10"/>
                <a:gd name="T20" fmla="*/ 1 w 8"/>
                <a:gd name="T21" fmla="*/ 3 h 10"/>
                <a:gd name="T22" fmla="*/ 2 w 8"/>
                <a:gd name="T23" fmla="*/ 0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5" name="Freeform 2059"/>
            <p:cNvSpPr/>
            <p:nvPr/>
          </p:nvSpPr>
          <p:spPr>
            <a:xfrm>
              <a:off x="1749" y="1537"/>
              <a:ext cx="3" cy="3"/>
            </a:xfrm>
            <a:custGeom>
              <a:avLst/>
              <a:gdLst>
                <a:gd name="T0" fmla="*/ 6 w 10"/>
                <a:gd name="T1" fmla="*/ 0 h 11"/>
                <a:gd name="T2" fmla="*/ 8 w 10"/>
                <a:gd name="T3" fmla="*/ 1 h 11"/>
                <a:gd name="T4" fmla="*/ 8 w 10"/>
                <a:gd name="T5" fmla="*/ 2 h 11"/>
                <a:gd name="T6" fmla="*/ 10 w 10"/>
                <a:gd name="T7" fmla="*/ 5 h 11"/>
                <a:gd name="T8" fmla="*/ 8 w 10"/>
                <a:gd name="T9" fmla="*/ 7 h 11"/>
                <a:gd name="T10" fmla="*/ 7 w 10"/>
                <a:gd name="T11" fmla="*/ 9 h 11"/>
                <a:gd name="T12" fmla="*/ 4 w 10"/>
                <a:gd name="T13" fmla="*/ 11 h 11"/>
                <a:gd name="T14" fmla="*/ 3 w 10"/>
                <a:gd name="T15" fmla="*/ 9 h 11"/>
                <a:gd name="T16" fmla="*/ 1 w 10"/>
                <a:gd name="T17" fmla="*/ 8 h 11"/>
                <a:gd name="T18" fmla="*/ 0 w 10"/>
                <a:gd name="T19" fmla="*/ 5 h 11"/>
                <a:gd name="T20" fmla="*/ 1 w 10"/>
                <a:gd name="T21" fmla="*/ 4 h 11"/>
                <a:gd name="T22" fmla="*/ 3 w 10"/>
                <a:gd name="T23" fmla="*/ 1 h 11"/>
                <a:gd name="T24" fmla="*/ 6 w 10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1">
                  <a:moveTo>
                    <a:pt x="6" y="0"/>
                  </a:moveTo>
                  <a:lnTo>
                    <a:pt x="8" y="1"/>
                  </a:lnTo>
                  <a:lnTo>
                    <a:pt x="8" y="2"/>
                  </a:lnTo>
                  <a:lnTo>
                    <a:pt x="10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4" y="11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4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6" name="Freeform 2060"/>
            <p:cNvSpPr/>
            <p:nvPr/>
          </p:nvSpPr>
          <p:spPr>
            <a:xfrm>
              <a:off x="1750" y="1536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7 w 8"/>
                <a:gd name="T9" fmla="*/ 7 h 10"/>
                <a:gd name="T10" fmla="*/ 5 w 8"/>
                <a:gd name="T11" fmla="*/ 8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3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5" y="8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7" name="Freeform 2061"/>
            <p:cNvSpPr/>
            <p:nvPr/>
          </p:nvSpPr>
          <p:spPr>
            <a:xfrm>
              <a:off x="1750" y="1534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8 w 10"/>
                <a:gd name="T9" fmla="*/ 8 h 10"/>
                <a:gd name="T10" fmla="*/ 7 w 10"/>
                <a:gd name="T11" fmla="*/ 10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1 w 10"/>
                <a:gd name="T21" fmla="*/ 3 h 10"/>
                <a:gd name="T22" fmla="*/ 3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8" name="Freeform 2062"/>
            <p:cNvSpPr/>
            <p:nvPr/>
          </p:nvSpPr>
          <p:spPr>
            <a:xfrm>
              <a:off x="1750" y="1541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2 h 10"/>
                <a:gd name="T4" fmla="*/ 8 w 8"/>
                <a:gd name="T5" fmla="*/ 3 h 10"/>
                <a:gd name="T6" fmla="*/ 8 w 8"/>
                <a:gd name="T7" fmla="*/ 5 h 10"/>
                <a:gd name="T8" fmla="*/ 7 w 8"/>
                <a:gd name="T9" fmla="*/ 7 h 10"/>
                <a:gd name="T10" fmla="*/ 5 w 8"/>
                <a:gd name="T11" fmla="*/ 10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3 w 8"/>
                <a:gd name="T23" fmla="*/ 2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5"/>
                  </a:lnTo>
                  <a:lnTo>
                    <a:pt x="7" y="7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9" name="Freeform 2063"/>
            <p:cNvSpPr/>
            <p:nvPr/>
          </p:nvSpPr>
          <p:spPr>
            <a:xfrm>
              <a:off x="1751" y="1538"/>
              <a:ext cx="4" cy="4"/>
            </a:xfrm>
            <a:custGeom>
              <a:avLst/>
              <a:gdLst>
                <a:gd name="T0" fmla="*/ 6 w 10"/>
                <a:gd name="T1" fmla="*/ 0 h 10"/>
                <a:gd name="T2" fmla="*/ 7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9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1 w 10"/>
                <a:gd name="T21" fmla="*/ 3 h 10"/>
                <a:gd name="T22" fmla="*/ 3 w 10"/>
                <a:gd name="T23" fmla="*/ 2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7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9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0" name="Freeform 2064"/>
            <p:cNvSpPr/>
            <p:nvPr/>
          </p:nvSpPr>
          <p:spPr>
            <a:xfrm>
              <a:off x="1751" y="1537"/>
              <a:ext cx="3" cy="4"/>
            </a:xfrm>
            <a:custGeom>
              <a:avLst/>
              <a:gdLst>
                <a:gd name="T0" fmla="*/ 6 w 9"/>
                <a:gd name="T1" fmla="*/ 0 h 12"/>
                <a:gd name="T2" fmla="*/ 7 w 9"/>
                <a:gd name="T3" fmla="*/ 2 h 12"/>
                <a:gd name="T4" fmla="*/ 9 w 9"/>
                <a:gd name="T5" fmla="*/ 3 h 12"/>
                <a:gd name="T6" fmla="*/ 9 w 9"/>
                <a:gd name="T7" fmla="*/ 6 h 12"/>
                <a:gd name="T8" fmla="*/ 9 w 9"/>
                <a:gd name="T9" fmla="*/ 7 h 12"/>
                <a:gd name="T10" fmla="*/ 7 w 9"/>
                <a:gd name="T11" fmla="*/ 10 h 12"/>
                <a:gd name="T12" fmla="*/ 4 w 9"/>
                <a:gd name="T13" fmla="*/ 12 h 12"/>
                <a:gd name="T14" fmla="*/ 1 w 9"/>
                <a:gd name="T15" fmla="*/ 10 h 12"/>
                <a:gd name="T16" fmla="*/ 0 w 9"/>
                <a:gd name="T17" fmla="*/ 9 h 12"/>
                <a:gd name="T18" fmla="*/ 0 w 9"/>
                <a:gd name="T19" fmla="*/ 7 h 12"/>
                <a:gd name="T20" fmla="*/ 1 w 9"/>
                <a:gd name="T21" fmla="*/ 5 h 12"/>
                <a:gd name="T22" fmla="*/ 3 w 9"/>
                <a:gd name="T23" fmla="*/ 2 h 12"/>
                <a:gd name="T24" fmla="*/ 6 w 9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lnTo>
                    <a:pt x="7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4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1" name="Freeform 2065"/>
            <p:cNvSpPr/>
            <p:nvPr/>
          </p:nvSpPr>
          <p:spPr>
            <a:xfrm>
              <a:off x="1750" y="1530"/>
              <a:ext cx="3" cy="4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7 w 9"/>
                <a:gd name="T9" fmla="*/ 6 h 10"/>
                <a:gd name="T10" fmla="*/ 6 w 9"/>
                <a:gd name="T11" fmla="*/ 9 h 10"/>
                <a:gd name="T12" fmla="*/ 3 w 9"/>
                <a:gd name="T13" fmla="*/ 10 h 10"/>
                <a:gd name="T14" fmla="*/ 2 w 9"/>
                <a:gd name="T15" fmla="*/ 9 h 10"/>
                <a:gd name="T16" fmla="*/ 0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7" y="6"/>
                  </a:lnTo>
                  <a:lnTo>
                    <a:pt x="6" y="9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2" name="Freeform 2066"/>
            <p:cNvSpPr/>
            <p:nvPr/>
          </p:nvSpPr>
          <p:spPr>
            <a:xfrm>
              <a:off x="1746" y="1533"/>
              <a:ext cx="3" cy="4"/>
            </a:xfrm>
            <a:custGeom>
              <a:avLst/>
              <a:gdLst>
                <a:gd name="T0" fmla="*/ 5 w 9"/>
                <a:gd name="T1" fmla="*/ 0 h 10"/>
                <a:gd name="T2" fmla="*/ 7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10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1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3" name="Freeform 2067"/>
            <p:cNvSpPr/>
            <p:nvPr/>
          </p:nvSpPr>
          <p:spPr>
            <a:xfrm>
              <a:off x="1747" y="1535"/>
              <a:ext cx="3" cy="3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4 w 9"/>
                <a:gd name="T13" fmla="*/ 10 h 10"/>
                <a:gd name="T14" fmla="*/ 2 w 9"/>
                <a:gd name="T15" fmla="*/ 10 h 10"/>
                <a:gd name="T16" fmla="*/ 0 w 9"/>
                <a:gd name="T17" fmla="*/ 8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1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4" name="Freeform 2068"/>
            <p:cNvSpPr/>
            <p:nvPr/>
          </p:nvSpPr>
          <p:spPr>
            <a:xfrm>
              <a:off x="1745" y="1541"/>
              <a:ext cx="3" cy="4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8 h 10"/>
                <a:gd name="T12" fmla="*/ 4 w 9"/>
                <a:gd name="T13" fmla="*/ 10 h 10"/>
                <a:gd name="T14" fmla="*/ 1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1 w 9"/>
                <a:gd name="T21" fmla="*/ 3 h 10"/>
                <a:gd name="T22" fmla="*/ 3 w 9"/>
                <a:gd name="T23" fmla="*/ 1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5" name="Freeform 2069"/>
            <p:cNvSpPr/>
            <p:nvPr/>
          </p:nvSpPr>
          <p:spPr>
            <a:xfrm>
              <a:off x="1746" y="1552"/>
              <a:ext cx="2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4 h 10"/>
                <a:gd name="T8" fmla="*/ 7 w 8"/>
                <a:gd name="T9" fmla="*/ 7 h 10"/>
                <a:gd name="T10" fmla="*/ 6 w 8"/>
                <a:gd name="T11" fmla="*/ 9 h 10"/>
                <a:gd name="T12" fmla="*/ 3 w 8"/>
                <a:gd name="T13" fmla="*/ 10 h 10"/>
                <a:gd name="T14" fmla="*/ 1 w 8"/>
                <a:gd name="T15" fmla="*/ 9 h 10"/>
                <a:gd name="T16" fmla="*/ 0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6" name="Freeform 2070"/>
            <p:cNvSpPr/>
            <p:nvPr/>
          </p:nvSpPr>
          <p:spPr>
            <a:xfrm>
              <a:off x="1747" y="1550"/>
              <a:ext cx="2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2 h 10"/>
                <a:gd name="T4" fmla="*/ 8 w 8"/>
                <a:gd name="T5" fmla="*/ 3 h 10"/>
                <a:gd name="T6" fmla="*/ 8 w 8"/>
                <a:gd name="T7" fmla="*/ 5 h 10"/>
                <a:gd name="T8" fmla="*/ 7 w 8"/>
                <a:gd name="T9" fmla="*/ 8 h 10"/>
                <a:gd name="T10" fmla="*/ 5 w 8"/>
                <a:gd name="T11" fmla="*/ 10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5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7" name="Freeform 2071"/>
            <p:cNvSpPr/>
            <p:nvPr/>
          </p:nvSpPr>
          <p:spPr>
            <a:xfrm>
              <a:off x="1748" y="1549"/>
              <a:ext cx="3" cy="3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6 w 9"/>
                <a:gd name="T11" fmla="*/ 10 h 10"/>
                <a:gd name="T12" fmla="*/ 4 w 9"/>
                <a:gd name="T13" fmla="*/ 10 h 10"/>
                <a:gd name="T14" fmla="*/ 1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1 w 9"/>
                <a:gd name="T21" fmla="*/ 2 h 10"/>
                <a:gd name="T22" fmla="*/ 3 w 9"/>
                <a:gd name="T23" fmla="*/ 1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8" name="Freeform 2072"/>
            <p:cNvSpPr/>
            <p:nvPr/>
          </p:nvSpPr>
          <p:spPr>
            <a:xfrm>
              <a:off x="1750" y="1545"/>
              <a:ext cx="3" cy="3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9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1 w 8"/>
                <a:gd name="T21" fmla="*/ 3 h 10"/>
                <a:gd name="T22" fmla="*/ 3 w 8"/>
                <a:gd name="T23" fmla="*/ 2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9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9" name="Freeform 2073"/>
            <p:cNvSpPr/>
            <p:nvPr/>
          </p:nvSpPr>
          <p:spPr>
            <a:xfrm>
              <a:off x="1747" y="1545"/>
              <a:ext cx="3" cy="3"/>
            </a:xfrm>
            <a:custGeom>
              <a:avLst/>
              <a:gdLst>
                <a:gd name="T0" fmla="*/ 6 w 10"/>
                <a:gd name="T1" fmla="*/ 0 h 10"/>
                <a:gd name="T2" fmla="*/ 9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9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3 w 10"/>
                <a:gd name="T15" fmla="*/ 10 h 10"/>
                <a:gd name="T16" fmla="*/ 2 w 10"/>
                <a:gd name="T17" fmla="*/ 9 h 10"/>
                <a:gd name="T18" fmla="*/ 0 w 10"/>
                <a:gd name="T19" fmla="*/ 6 h 10"/>
                <a:gd name="T20" fmla="*/ 2 w 10"/>
                <a:gd name="T21" fmla="*/ 3 h 10"/>
                <a:gd name="T22" fmla="*/ 3 w 10"/>
                <a:gd name="T23" fmla="*/ 2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9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9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0" name="Freeform 2074"/>
            <p:cNvSpPr/>
            <p:nvPr/>
          </p:nvSpPr>
          <p:spPr>
            <a:xfrm>
              <a:off x="1745" y="1546"/>
              <a:ext cx="3" cy="3"/>
            </a:xfrm>
            <a:custGeom>
              <a:avLst/>
              <a:gdLst>
                <a:gd name="T0" fmla="*/ 6 w 10"/>
                <a:gd name="T1" fmla="*/ 0 h 10"/>
                <a:gd name="T2" fmla="*/ 7 w 10"/>
                <a:gd name="T3" fmla="*/ 0 h 10"/>
                <a:gd name="T4" fmla="*/ 9 w 10"/>
                <a:gd name="T5" fmla="*/ 2 h 10"/>
                <a:gd name="T6" fmla="*/ 10 w 10"/>
                <a:gd name="T7" fmla="*/ 4 h 10"/>
                <a:gd name="T8" fmla="*/ 9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1 w 10"/>
                <a:gd name="T21" fmla="*/ 2 h 10"/>
                <a:gd name="T22" fmla="*/ 3 w 10"/>
                <a:gd name="T23" fmla="*/ 1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10" y="4"/>
                  </a:lnTo>
                  <a:lnTo>
                    <a:pt x="9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1" name="Freeform 2075"/>
            <p:cNvSpPr/>
            <p:nvPr/>
          </p:nvSpPr>
          <p:spPr>
            <a:xfrm>
              <a:off x="1748" y="1541"/>
              <a:ext cx="2" cy="4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0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5 h 10"/>
                <a:gd name="T20" fmla="*/ 1 w 8"/>
                <a:gd name="T21" fmla="*/ 3 h 10"/>
                <a:gd name="T22" fmla="*/ 2 w 8"/>
                <a:gd name="T23" fmla="*/ 1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0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2" name="Freeform 2076"/>
            <p:cNvSpPr/>
            <p:nvPr/>
          </p:nvSpPr>
          <p:spPr>
            <a:xfrm>
              <a:off x="1748" y="1537"/>
              <a:ext cx="3" cy="3"/>
            </a:xfrm>
            <a:custGeom>
              <a:avLst/>
              <a:gdLst>
                <a:gd name="T0" fmla="*/ 4 w 9"/>
                <a:gd name="T1" fmla="*/ 0 h 11"/>
                <a:gd name="T2" fmla="*/ 7 w 9"/>
                <a:gd name="T3" fmla="*/ 1 h 11"/>
                <a:gd name="T4" fmla="*/ 9 w 9"/>
                <a:gd name="T5" fmla="*/ 2 h 11"/>
                <a:gd name="T6" fmla="*/ 9 w 9"/>
                <a:gd name="T7" fmla="*/ 5 h 11"/>
                <a:gd name="T8" fmla="*/ 7 w 9"/>
                <a:gd name="T9" fmla="*/ 7 h 11"/>
                <a:gd name="T10" fmla="*/ 6 w 9"/>
                <a:gd name="T11" fmla="*/ 9 h 11"/>
                <a:gd name="T12" fmla="*/ 3 w 9"/>
                <a:gd name="T13" fmla="*/ 11 h 11"/>
                <a:gd name="T14" fmla="*/ 1 w 9"/>
                <a:gd name="T15" fmla="*/ 9 h 11"/>
                <a:gd name="T16" fmla="*/ 0 w 9"/>
                <a:gd name="T17" fmla="*/ 8 h 11"/>
                <a:gd name="T18" fmla="*/ 0 w 9"/>
                <a:gd name="T19" fmla="*/ 5 h 11"/>
                <a:gd name="T20" fmla="*/ 0 w 9"/>
                <a:gd name="T21" fmla="*/ 4 h 11"/>
                <a:gd name="T22" fmla="*/ 3 w 9"/>
                <a:gd name="T23" fmla="*/ 1 h 11"/>
                <a:gd name="T24" fmla="*/ 4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0"/>
                  </a:moveTo>
                  <a:lnTo>
                    <a:pt x="7" y="1"/>
                  </a:lnTo>
                  <a:lnTo>
                    <a:pt x="9" y="2"/>
                  </a:lnTo>
                  <a:lnTo>
                    <a:pt x="9" y="5"/>
                  </a:lnTo>
                  <a:lnTo>
                    <a:pt x="7" y="7"/>
                  </a:lnTo>
                  <a:lnTo>
                    <a:pt x="6" y="9"/>
                  </a:lnTo>
                  <a:lnTo>
                    <a:pt x="3" y="11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4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3" name="Freeform 2077"/>
            <p:cNvSpPr/>
            <p:nvPr/>
          </p:nvSpPr>
          <p:spPr>
            <a:xfrm>
              <a:off x="1757" y="1540"/>
              <a:ext cx="3" cy="3"/>
            </a:xfrm>
            <a:custGeom>
              <a:avLst/>
              <a:gdLst>
                <a:gd name="T0" fmla="*/ 5 w 9"/>
                <a:gd name="T1" fmla="*/ 0 h 10"/>
                <a:gd name="T2" fmla="*/ 8 w 9"/>
                <a:gd name="T3" fmla="*/ 0 h 10"/>
                <a:gd name="T4" fmla="*/ 9 w 9"/>
                <a:gd name="T5" fmla="*/ 2 h 10"/>
                <a:gd name="T6" fmla="*/ 9 w 9"/>
                <a:gd name="T7" fmla="*/ 5 h 10"/>
                <a:gd name="T8" fmla="*/ 8 w 9"/>
                <a:gd name="T9" fmla="*/ 8 h 10"/>
                <a:gd name="T10" fmla="*/ 6 w 9"/>
                <a:gd name="T11" fmla="*/ 9 h 10"/>
                <a:gd name="T12" fmla="*/ 5 w 9"/>
                <a:gd name="T13" fmla="*/ 10 h 10"/>
                <a:gd name="T14" fmla="*/ 2 w 9"/>
                <a:gd name="T15" fmla="*/ 10 h 10"/>
                <a:gd name="T16" fmla="*/ 0 w 9"/>
                <a:gd name="T17" fmla="*/ 8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0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8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8" y="8"/>
                  </a:lnTo>
                  <a:lnTo>
                    <a:pt x="6" y="9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4" name="Freeform 2078"/>
            <p:cNvSpPr/>
            <p:nvPr/>
          </p:nvSpPr>
          <p:spPr>
            <a:xfrm>
              <a:off x="1755" y="1540"/>
              <a:ext cx="2" cy="3"/>
            </a:xfrm>
            <a:custGeom>
              <a:avLst/>
              <a:gdLst>
                <a:gd name="T0" fmla="*/ 6 w 8"/>
                <a:gd name="T1" fmla="*/ 0 h 10"/>
                <a:gd name="T2" fmla="*/ 7 w 8"/>
                <a:gd name="T3" fmla="*/ 2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6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1 w 8"/>
                <a:gd name="T21" fmla="*/ 5 h 10"/>
                <a:gd name="T22" fmla="*/ 3 w 8"/>
                <a:gd name="T23" fmla="*/ 2 h 10"/>
                <a:gd name="T24" fmla="*/ 6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5" name="Freeform 2079"/>
            <p:cNvSpPr/>
            <p:nvPr/>
          </p:nvSpPr>
          <p:spPr>
            <a:xfrm>
              <a:off x="1761" y="1532"/>
              <a:ext cx="3" cy="4"/>
            </a:xfrm>
            <a:custGeom>
              <a:avLst/>
              <a:gdLst>
                <a:gd name="T0" fmla="*/ 6 w 9"/>
                <a:gd name="T1" fmla="*/ 0 h 10"/>
                <a:gd name="T2" fmla="*/ 8 w 9"/>
                <a:gd name="T3" fmla="*/ 1 h 10"/>
                <a:gd name="T4" fmla="*/ 9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6 w 9"/>
                <a:gd name="T11" fmla="*/ 10 h 10"/>
                <a:gd name="T12" fmla="*/ 5 w 9"/>
                <a:gd name="T13" fmla="*/ 10 h 10"/>
                <a:gd name="T14" fmla="*/ 2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2 w 9"/>
                <a:gd name="T21" fmla="*/ 3 h 10"/>
                <a:gd name="T22" fmla="*/ 3 w 9"/>
                <a:gd name="T23" fmla="*/ 1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8" y="1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6" name="Freeform 2080"/>
            <p:cNvSpPr/>
            <p:nvPr/>
          </p:nvSpPr>
          <p:spPr>
            <a:xfrm>
              <a:off x="1757" y="1534"/>
              <a:ext cx="3" cy="3"/>
            </a:xfrm>
            <a:custGeom>
              <a:avLst/>
              <a:gdLst>
                <a:gd name="T0" fmla="*/ 5 w 9"/>
                <a:gd name="T1" fmla="*/ 0 h 10"/>
                <a:gd name="T2" fmla="*/ 8 w 9"/>
                <a:gd name="T3" fmla="*/ 0 h 10"/>
                <a:gd name="T4" fmla="*/ 9 w 9"/>
                <a:gd name="T5" fmla="*/ 2 h 10"/>
                <a:gd name="T6" fmla="*/ 9 w 9"/>
                <a:gd name="T7" fmla="*/ 5 h 10"/>
                <a:gd name="T8" fmla="*/ 8 w 9"/>
                <a:gd name="T9" fmla="*/ 8 h 10"/>
                <a:gd name="T10" fmla="*/ 6 w 9"/>
                <a:gd name="T11" fmla="*/ 9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8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8" y="8"/>
                  </a:lnTo>
                  <a:lnTo>
                    <a:pt x="6" y="9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7" name="Freeform 2081"/>
            <p:cNvSpPr/>
            <p:nvPr/>
          </p:nvSpPr>
          <p:spPr>
            <a:xfrm>
              <a:off x="1757" y="1537"/>
              <a:ext cx="3" cy="3"/>
            </a:xfrm>
            <a:custGeom>
              <a:avLst/>
              <a:gdLst>
                <a:gd name="T0" fmla="*/ 5 w 10"/>
                <a:gd name="T1" fmla="*/ 0 h 9"/>
                <a:gd name="T2" fmla="*/ 7 w 10"/>
                <a:gd name="T3" fmla="*/ 1 h 9"/>
                <a:gd name="T4" fmla="*/ 8 w 10"/>
                <a:gd name="T5" fmla="*/ 2 h 9"/>
                <a:gd name="T6" fmla="*/ 10 w 10"/>
                <a:gd name="T7" fmla="*/ 4 h 9"/>
                <a:gd name="T8" fmla="*/ 8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2 w 10"/>
                <a:gd name="T15" fmla="*/ 9 h 9"/>
                <a:gd name="T16" fmla="*/ 1 w 10"/>
                <a:gd name="T17" fmla="*/ 8 h 9"/>
                <a:gd name="T18" fmla="*/ 0 w 10"/>
                <a:gd name="T19" fmla="*/ 5 h 9"/>
                <a:gd name="T20" fmla="*/ 1 w 10"/>
                <a:gd name="T21" fmla="*/ 2 h 9"/>
                <a:gd name="T22" fmla="*/ 2 w 10"/>
                <a:gd name="T23" fmla="*/ 1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8" name="Freeform 2082"/>
            <p:cNvSpPr/>
            <p:nvPr/>
          </p:nvSpPr>
          <p:spPr>
            <a:xfrm>
              <a:off x="1759" y="1536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2 h 10"/>
                <a:gd name="T4" fmla="*/ 8 w 8"/>
                <a:gd name="T5" fmla="*/ 3 h 10"/>
                <a:gd name="T6" fmla="*/ 8 w 8"/>
                <a:gd name="T7" fmla="*/ 4 h 10"/>
                <a:gd name="T8" fmla="*/ 7 w 8"/>
                <a:gd name="T9" fmla="*/ 7 h 10"/>
                <a:gd name="T10" fmla="*/ 5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3 w 8"/>
                <a:gd name="T23" fmla="*/ 2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7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9" name="Freeform 2083"/>
            <p:cNvSpPr/>
            <p:nvPr/>
          </p:nvSpPr>
          <p:spPr>
            <a:xfrm>
              <a:off x="1761" y="1527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1 h 10"/>
                <a:gd name="T4" fmla="*/ 8 w 8"/>
                <a:gd name="T5" fmla="*/ 2 h 10"/>
                <a:gd name="T6" fmla="*/ 8 w 8"/>
                <a:gd name="T7" fmla="*/ 4 h 10"/>
                <a:gd name="T8" fmla="*/ 7 w 8"/>
                <a:gd name="T9" fmla="*/ 7 h 10"/>
                <a:gd name="T10" fmla="*/ 6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5 h 10"/>
                <a:gd name="T20" fmla="*/ 1 w 8"/>
                <a:gd name="T21" fmla="*/ 2 h 10"/>
                <a:gd name="T22" fmla="*/ 3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0" name="Freeform 2084"/>
            <p:cNvSpPr/>
            <p:nvPr/>
          </p:nvSpPr>
          <p:spPr>
            <a:xfrm>
              <a:off x="1759" y="1529"/>
              <a:ext cx="3" cy="4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9 h 10"/>
                <a:gd name="T12" fmla="*/ 4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2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9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1" name="Freeform 2085"/>
            <p:cNvSpPr/>
            <p:nvPr/>
          </p:nvSpPr>
          <p:spPr>
            <a:xfrm>
              <a:off x="1765" y="1528"/>
              <a:ext cx="3" cy="3"/>
            </a:xfrm>
            <a:custGeom>
              <a:avLst/>
              <a:gdLst>
                <a:gd name="T0" fmla="*/ 6 w 10"/>
                <a:gd name="T1" fmla="*/ 0 h 10"/>
                <a:gd name="T2" fmla="*/ 7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8 h 10"/>
                <a:gd name="T18" fmla="*/ 0 w 10"/>
                <a:gd name="T19" fmla="*/ 6 h 10"/>
                <a:gd name="T20" fmla="*/ 1 w 10"/>
                <a:gd name="T21" fmla="*/ 3 h 10"/>
                <a:gd name="T22" fmla="*/ 3 w 10"/>
                <a:gd name="T23" fmla="*/ 1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7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2" name="Freeform 2086"/>
            <p:cNvSpPr/>
            <p:nvPr/>
          </p:nvSpPr>
          <p:spPr>
            <a:xfrm>
              <a:off x="1764" y="1527"/>
              <a:ext cx="3" cy="3"/>
            </a:xfrm>
            <a:custGeom>
              <a:avLst/>
              <a:gdLst>
                <a:gd name="T0" fmla="*/ 6 w 9"/>
                <a:gd name="T1" fmla="*/ 0 h 10"/>
                <a:gd name="T2" fmla="*/ 8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6 w 9"/>
                <a:gd name="T11" fmla="*/ 10 h 10"/>
                <a:gd name="T12" fmla="*/ 5 w 9"/>
                <a:gd name="T13" fmla="*/ 10 h 10"/>
                <a:gd name="T14" fmla="*/ 2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2 w 9"/>
                <a:gd name="T21" fmla="*/ 2 h 10"/>
                <a:gd name="T22" fmla="*/ 3 w 9"/>
                <a:gd name="T23" fmla="*/ 1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8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3" name="Freeform 2087"/>
            <p:cNvSpPr/>
            <p:nvPr/>
          </p:nvSpPr>
          <p:spPr>
            <a:xfrm>
              <a:off x="1765" y="1524"/>
              <a:ext cx="2" cy="3"/>
            </a:xfrm>
            <a:custGeom>
              <a:avLst/>
              <a:gdLst>
                <a:gd name="T0" fmla="*/ 6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6 w 8"/>
                <a:gd name="T11" fmla="*/ 9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7 h 10"/>
                <a:gd name="T18" fmla="*/ 0 w 8"/>
                <a:gd name="T19" fmla="*/ 6 h 10"/>
                <a:gd name="T20" fmla="*/ 1 w 8"/>
                <a:gd name="T21" fmla="*/ 3 h 10"/>
                <a:gd name="T22" fmla="*/ 3 w 8"/>
                <a:gd name="T23" fmla="*/ 0 h 10"/>
                <a:gd name="T24" fmla="*/ 6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6" y="9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4" name="Freeform 2088"/>
            <p:cNvSpPr/>
            <p:nvPr/>
          </p:nvSpPr>
          <p:spPr>
            <a:xfrm>
              <a:off x="1770" y="1521"/>
              <a:ext cx="4" cy="4"/>
            </a:xfrm>
            <a:custGeom>
              <a:avLst/>
              <a:gdLst>
                <a:gd name="T0" fmla="*/ 6 w 10"/>
                <a:gd name="T1" fmla="*/ 0 h 10"/>
                <a:gd name="T2" fmla="*/ 7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9 w 10"/>
                <a:gd name="T9" fmla="*/ 7 h 10"/>
                <a:gd name="T10" fmla="*/ 7 w 10"/>
                <a:gd name="T11" fmla="*/ 8 h 10"/>
                <a:gd name="T12" fmla="*/ 4 w 10"/>
                <a:gd name="T13" fmla="*/ 10 h 10"/>
                <a:gd name="T14" fmla="*/ 3 w 10"/>
                <a:gd name="T15" fmla="*/ 8 h 10"/>
                <a:gd name="T16" fmla="*/ 1 w 10"/>
                <a:gd name="T17" fmla="*/ 7 h 10"/>
                <a:gd name="T18" fmla="*/ 0 w 10"/>
                <a:gd name="T19" fmla="*/ 6 h 10"/>
                <a:gd name="T20" fmla="*/ 1 w 10"/>
                <a:gd name="T21" fmla="*/ 3 h 10"/>
                <a:gd name="T22" fmla="*/ 3 w 10"/>
                <a:gd name="T23" fmla="*/ 0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5" name="Freeform 2089"/>
            <p:cNvSpPr/>
            <p:nvPr/>
          </p:nvSpPr>
          <p:spPr>
            <a:xfrm>
              <a:off x="1769" y="1518"/>
              <a:ext cx="3" cy="4"/>
            </a:xfrm>
            <a:custGeom>
              <a:avLst/>
              <a:gdLst>
                <a:gd name="T0" fmla="*/ 4 w 9"/>
                <a:gd name="T1" fmla="*/ 0 h 12"/>
                <a:gd name="T2" fmla="*/ 7 w 9"/>
                <a:gd name="T3" fmla="*/ 2 h 12"/>
                <a:gd name="T4" fmla="*/ 9 w 9"/>
                <a:gd name="T5" fmla="*/ 3 h 12"/>
                <a:gd name="T6" fmla="*/ 9 w 9"/>
                <a:gd name="T7" fmla="*/ 6 h 12"/>
                <a:gd name="T8" fmla="*/ 7 w 9"/>
                <a:gd name="T9" fmla="*/ 7 h 12"/>
                <a:gd name="T10" fmla="*/ 6 w 9"/>
                <a:gd name="T11" fmla="*/ 10 h 12"/>
                <a:gd name="T12" fmla="*/ 3 w 9"/>
                <a:gd name="T13" fmla="*/ 12 h 12"/>
                <a:gd name="T14" fmla="*/ 2 w 9"/>
                <a:gd name="T15" fmla="*/ 10 h 12"/>
                <a:gd name="T16" fmla="*/ 0 w 9"/>
                <a:gd name="T17" fmla="*/ 9 h 12"/>
                <a:gd name="T18" fmla="*/ 0 w 9"/>
                <a:gd name="T19" fmla="*/ 6 h 12"/>
                <a:gd name="T20" fmla="*/ 0 w 9"/>
                <a:gd name="T21" fmla="*/ 5 h 12"/>
                <a:gd name="T22" fmla="*/ 3 w 9"/>
                <a:gd name="T23" fmla="*/ 2 h 12"/>
                <a:gd name="T24" fmla="*/ 4 w 9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2">
                  <a:moveTo>
                    <a:pt x="4" y="0"/>
                  </a:moveTo>
                  <a:lnTo>
                    <a:pt x="7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7" y="7"/>
                  </a:lnTo>
                  <a:lnTo>
                    <a:pt x="6" y="10"/>
                  </a:lnTo>
                  <a:lnTo>
                    <a:pt x="3" y="12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6" name="Freeform 2090"/>
            <p:cNvSpPr/>
            <p:nvPr/>
          </p:nvSpPr>
          <p:spPr>
            <a:xfrm>
              <a:off x="1767" y="1523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2 h 10"/>
                <a:gd name="T4" fmla="*/ 8 w 10"/>
                <a:gd name="T5" fmla="*/ 3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2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1 w 10"/>
                <a:gd name="T21" fmla="*/ 4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7" name="Freeform 2091"/>
            <p:cNvSpPr/>
            <p:nvPr/>
          </p:nvSpPr>
          <p:spPr>
            <a:xfrm>
              <a:off x="1772" y="1516"/>
              <a:ext cx="3" cy="3"/>
            </a:xfrm>
            <a:custGeom>
              <a:avLst/>
              <a:gdLst>
                <a:gd name="T0" fmla="*/ 6 w 9"/>
                <a:gd name="T1" fmla="*/ 0 h 11"/>
                <a:gd name="T2" fmla="*/ 7 w 9"/>
                <a:gd name="T3" fmla="*/ 1 h 11"/>
                <a:gd name="T4" fmla="*/ 9 w 9"/>
                <a:gd name="T5" fmla="*/ 3 h 11"/>
                <a:gd name="T6" fmla="*/ 9 w 9"/>
                <a:gd name="T7" fmla="*/ 5 h 11"/>
                <a:gd name="T8" fmla="*/ 9 w 9"/>
                <a:gd name="T9" fmla="*/ 7 h 11"/>
                <a:gd name="T10" fmla="*/ 6 w 9"/>
                <a:gd name="T11" fmla="*/ 10 h 11"/>
                <a:gd name="T12" fmla="*/ 5 w 9"/>
                <a:gd name="T13" fmla="*/ 11 h 11"/>
                <a:gd name="T14" fmla="*/ 2 w 9"/>
                <a:gd name="T15" fmla="*/ 10 h 11"/>
                <a:gd name="T16" fmla="*/ 0 w 9"/>
                <a:gd name="T17" fmla="*/ 8 h 11"/>
                <a:gd name="T18" fmla="*/ 0 w 9"/>
                <a:gd name="T19" fmla="*/ 5 h 11"/>
                <a:gd name="T20" fmla="*/ 2 w 9"/>
                <a:gd name="T21" fmla="*/ 4 h 11"/>
                <a:gd name="T22" fmla="*/ 3 w 9"/>
                <a:gd name="T23" fmla="*/ 1 h 11"/>
                <a:gd name="T24" fmla="*/ 6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6" y="0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6" y="10"/>
                  </a:lnTo>
                  <a:lnTo>
                    <a:pt x="5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4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8" name="Freeform 2092"/>
            <p:cNvSpPr/>
            <p:nvPr/>
          </p:nvSpPr>
          <p:spPr>
            <a:xfrm>
              <a:off x="1774" y="1509"/>
              <a:ext cx="3" cy="4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2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6 w 9"/>
                <a:gd name="T11" fmla="*/ 10 h 10"/>
                <a:gd name="T12" fmla="*/ 5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2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9" name="Freeform 2093"/>
            <p:cNvSpPr/>
            <p:nvPr/>
          </p:nvSpPr>
          <p:spPr>
            <a:xfrm>
              <a:off x="1775" y="1505"/>
              <a:ext cx="2" cy="4"/>
            </a:xfrm>
            <a:custGeom>
              <a:avLst/>
              <a:gdLst>
                <a:gd name="T0" fmla="*/ 4 w 8"/>
                <a:gd name="T1" fmla="*/ 0 h 12"/>
                <a:gd name="T2" fmla="*/ 7 w 8"/>
                <a:gd name="T3" fmla="*/ 2 h 12"/>
                <a:gd name="T4" fmla="*/ 8 w 8"/>
                <a:gd name="T5" fmla="*/ 3 h 12"/>
                <a:gd name="T6" fmla="*/ 8 w 8"/>
                <a:gd name="T7" fmla="*/ 6 h 12"/>
                <a:gd name="T8" fmla="*/ 7 w 8"/>
                <a:gd name="T9" fmla="*/ 8 h 12"/>
                <a:gd name="T10" fmla="*/ 5 w 8"/>
                <a:gd name="T11" fmla="*/ 10 h 12"/>
                <a:gd name="T12" fmla="*/ 3 w 8"/>
                <a:gd name="T13" fmla="*/ 12 h 12"/>
                <a:gd name="T14" fmla="*/ 1 w 8"/>
                <a:gd name="T15" fmla="*/ 10 h 12"/>
                <a:gd name="T16" fmla="*/ 0 w 8"/>
                <a:gd name="T17" fmla="*/ 9 h 12"/>
                <a:gd name="T18" fmla="*/ 0 w 8"/>
                <a:gd name="T19" fmla="*/ 6 h 12"/>
                <a:gd name="T20" fmla="*/ 0 w 8"/>
                <a:gd name="T21" fmla="*/ 5 h 12"/>
                <a:gd name="T22" fmla="*/ 3 w 8"/>
                <a:gd name="T23" fmla="*/ 2 h 12"/>
                <a:gd name="T24" fmla="*/ 4 w 8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2">
                  <a:moveTo>
                    <a:pt x="4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0" name="Freeform 2094"/>
            <p:cNvSpPr/>
            <p:nvPr/>
          </p:nvSpPr>
          <p:spPr>
            <a:xfrm>
              <a:off x="1775" y="1502"/>
              <a:ext cx="3" cy="4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8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8 h 10"/>
                <a:gd name="T18" fmla="*/ 0 w 10"/>
                <a:gd name="T19" fmla="*/ 6 h 10"/>
                <a:gd name="T20" fmla="*/ 1 w 10"/>
                <a:gd name="T21" fmla="*/ 3 h 10"/>
                <a:gd name="T22" fmla="*/ 3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1" name="Freeform 2095"/>
            <p:cNvSpPr/>
            <p:nvPr/>
          </p:nvSpPr>
          <p:spPr>
            <a:xfrm>
              <a:off x="1772" y="1505"/>
              <a:ext cx="3" cy="3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6 w 9"/>
                <a:gd name="T11" fmla="*/ 9 h 10"/>
                <a:gd name="T12" fmla="*/ 5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2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6" y="9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2" name="Freeform 2096"/>
            <p:cNvSpPr/>
            <p:nvPr/>
          </p:nvSpPr>
          <p:spPr>
            <a:xfrm>
              <a:off x="1754" y="1542"/>
              <a:ext cx="3" cy="4"/>
            </a:xfrm>
            <a:custGeom>
              <a:avLst/>
              <a:gdLst>
                <a:gd name="T0" fmla="*/ 4 w 9"/>
                <a:gd name="T1" fmla="*/ 0 h 11"/>
                <a:gd name="T2" fmla="*/ 7 w 9"/>
                <a:gd name="T3" fmla="*/ 1 h 11"/>
                <a:gd name="T4" fmla="*/ 9 w 9"/>
                <a:gd name="T5" fmla="*/ 2 h 11"/>
                <a:gd name="T6" fmla="*/ 9 w 9"/>
                <a:gd name="T7" fmla="*/ 4 h 11"/>
                <a:gd name="T8" fmla="*/ 7 w 9"/>
                <a:gd name="T9" fmla="*/ 7 h 11"/>
                <a:gd name="T10" fmla="*/ 6 w 9"/>
                <a:gd name="T11" fmla="*/ 10 h 11"/>
                <a:gd name="T12" fmla="*/ 3 w 9"/>
                <a:gd name="T13" fmla="*/ 11 h 11"/>
                <a:gd name="T14" fmla="*/ 2 w 9"/>
                <a:gd name="T15" fmla="*/ 10 h 11"/>
                <a:gd name="T16" fmla="*/ 0 w 9"/>
                <a:gd name="T17" fmla="*/ 8 h 11"/>
                <a:gd name="T18" fmla="*/ 0 w 9"/>
                <a:gd name="T19" fmla="*/ 5 h 11"/>
                <a:gd name="T20" fmla="*/ 0 w 9"/>
                <a:gd name="T21" fmla="*/ 4 h 11"/>
                <a:gd name="T22" fmla="*/ 3 w 9"/>
                <a:gd name="T23" fmla="*/ 1 h 11"/>
                <a:gd name="T24" fmla="*/ 4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0"/>
                  </a:moveTo>
                  <a:lnTo>
                    <a:pt x="7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4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3" name="Freeform 2097"/>
            <p:cNvSpPr/>
            <p:nvPr/>
          </p:nvSpPr>
          <p:spPr>
            <a:xfrm>
              <a:off x="1764" y="1514"/>
              <a:ext cx="3" cy="3"/>
            </a:xfrm>
            <a:custGeom>
              <a:avLst/>
              <a:gdLst>
                <a:gd name="T0" fmla="*/ 5 w 9"/>
                <a:gd name="T1" fmla="*/ 0 h 10"/>
                <a:gd name="T2" fmla="*/ 8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8 w 9"/>
                <a:gd name="T9" fmla="*/ 7 h 10"/>
                <a:gd name="T10" fmla="*/ 6 w 9"/>
                <a:gd name="T11" fmla="*/ 9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2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8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8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4" name="Freeform 2098"/>
            <p:cNvSpPr/>
            <p:nvPr/>
          </p:nvSpPr>
          <p:spPr>
            <a:xfrm>
              <a:off x="1766" y="1510"/>
              <a:ext cx="3" cy="4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9 h 10"/>
                <a:gd name="T12" fmla="*/ 3 w 9"/>
                <a:gd name="T13" fmla="*/ 10 h 10"/>
                <a:gd name="T14" fmla="*/ 2 w 9"/>
                <a:gd name="T15" fmla="*/ 9 h 10"/>
                <a:gd name="T16" fmla="*/ 0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5" name="Freeform 2099"/>
            <p:cNvSpPr/>
            <p:nvPr/>
          </p:nvSpPr>
          <p:spPr>
            <a:xfrm>
              <a:off x="1766" y="1509"/>
              <a:ext cx="2" cy="3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8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7 h 10"/>
                <a:gd name="T18" fmla="*/ 0 w 8"/>
                <a:gd name="T19" fmla="*/ 6 h 10"/>
                <a:gd name="T20" fmla="*/ 1 w 8"/>
                <a:gd name="T21" fmla="*/ 3 h 10"/>
                <a:gd name="T22" fmla="*/ 3 w 8"/>
                <a:gd name="T23" fmla="*/ 0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6" name="Freeform 2100"/>
            <p:cNvSpPr/>
            <p:nvPr/>
          </p:nvSpPr>
          <p:spPr>
            <a:xfrm>
              <a:off x="1769" y="1505"/>
              <a:ext cx="3" cy="3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6 w 9"/>
                <a:gd name="T11" fmla="*/ 9 h 10"/>
                <a:gd name="T12" fmla="*/ 4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2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6" y="9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7" name="Freeform 2101"/>
            <p:cNvSpPr/>
            <p:nvPr/>
          </p:nvSpPr>
          <p:spPr>
            <a:xfrm>
              <a:off x="1771" y="1508"/>
              <a:ext cx="3" cy="4"/>
            </a:xfrm>
            <a:custGeom>
              <a:avLst/>
              <a:gdLst>
                <a:gd name="T0" fmla="*/ 6 w 8"/>
                <a:gd name="T1" fmla="*/ 0 h 12"/>
                <a:gd name="T2" fmla="*/ 7 w 8"/>
                <a:gd name="T3" fmla="*/ 2 h 12"/>
                <a:gd name="T4" fmla="*/ 8 w 8"/>
                <a:gd name="T5" fmla="*/ 3 h 12"/>
                <a:gd name="T6" fmla="*/ 8 w 8"/>
                <a:gd name="T7" fmla="*/ 6 h 12"/>
                <a:gd name="T8" fmla="*/ 8 w 8"/>
                <a:gd name="T9" fmla="*/ 8 h 12"/>
                <a:gd name="T10" fmla="*/ 6 w 8"/>
                <a:gd name="T11" fmla="*/ 10 h 12"/>
                <a:gd name="T12" fmla="*/ 4 w 8"/>
                <a:gd name="T13" fmla="*/ 12 h 12"/>
                <a:gd name="T14" fmla="*/ 1 w 8"/>
                <a:gd name="T15" fmla="*/ 10 h 12"/>
                <a:gd name="T16" fmla="*/ 0 w 8"/>
                <a:gd name="T17" fmla="*/ 9 h 12"/>
                <a:gd name="T18" fmla="*/ 0 w 8"/>
                <a:gd name="T19" fmla="*/ 6 h 12"/>
                <a:gd name="T20" fmla="*/ 1 w 8"/>
                <a:gd name="T21" fmla="*/ 3 h 12"/>
                <a:gd name="T22" fmla="*/ 3 w 8"/>
                <a:gd name="T23" fmla="*/ 2 h 12"/>
                <a:gd name="T24" fmla="*/ 6 w 8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2">
                  <a:moveTo>
                    <a:pt x="6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8" name="Freeform 2102"/>
            <p:cNvSpPr/>
            <p:nvPr/>
          </p:nvSpPr>
          <p:spPr>
            <a:xfrm>
              <a:off x="1770" y="1508"/>
              <a:ext cx="3" cy="3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6 w 9"/>
                <a:gd name="T11" fmla="*/ 10 h 10"/>
                <a:gd name="T12" fmla="*/ 4 w 9"/>
                <a:gd name="T13" fmla="*/ 10 h 10"/>
                <a:gd name="T14" fmla="*/ 1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1 w 9"/>
                <a:gd name="T21" fmla="*/ 3 h 10"/>
                <a:gd name="T22" fmla="*/ 3 w 9"/>
                <a:gd name="T23" fmla="*/ 1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9" name="Freeform 2103"/>
            <p:cNvSpPr/>
            <p:nvPr/>
          </p:nvSpPr>
          <p:spPr>
            <a:xfrm>
              <a:off x="1794" y="153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4 w 9"/>
                <a:gd name="T3" fmla="*/ 1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4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4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0" name="Freeform 2104"/>
            <p:cNvSpPr/>
            <p:nvPr/>
          </p:nvSpPr>
          <p:spPr>
            <a:xfrm>
              <a:off x="1797" y="1539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10 w 10"/>
                <a:gd name="T7" fmla="*/ 5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2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1" name="Freeform 2105"/>
            <p:cNvSpPr/>
            <p:nvPr/>
          </p:nvSpPr>
          <p:spPr>
            <a:xfrm>
              <a:off x="1793" y="1538"/>
              <a:ext cx="3" cy="4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2 w 9"/>
                <a:gd name="T23" fmla="*/ 0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2" name="Freeform 2106"/>
            <p:cNvSpPr/>
            <p:nvPr/>
          </p:nvSpPr>
          <p:spPr>
            <a:xfrm>
              <a:off x="1791" y="153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3" name="Freeform 2107"/>
            <p:cNvSpPr/>
            <p:nvPr/>
          </p:nvSpPr>
          <p:spPr>
            <a:xfrm>
              <a:off x="1789" y="1536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0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4" name="Freeform 2108"/>
            <p:cNvSpPr/>
            <p:nvPr/>
          </p:nvSpPr>
          <p:spPr>
            <a:xfrm>
              <a:off x="1794" y="1546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5" name="Freeform 2109"/>
            <p:cNvSpPr/>
            <p:nvPr/>
          </p:nvSpPr>
          <p:spPr>
            <a:xfrm>
              <a:off x="1797" y="1546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6" name="Freeform 2110"/>
            <p:cNvSpPr/>
            <p:nvPr/>
          </p:nvSpPr>
          <p:spPr>
            <a:xfrm>
              <a:off x="1799" y="154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7" name="Freeform 2111"/>
            <p:cNvSpPr/>
            <p:nvPr/>
          </p:nvSpPr>
          <p:spPr>
            <a:xfrm>
              <a:off x="1796" y="154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8" name="Freeform 2112"/>
            <p:cNvSpPr/>
            <p:nvPr/>
          </p:nvSpPr>
          <p:spPr>
            <a:xfrm>
              <a:off x="1791" y="1541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9" name="Freeform 2113"/>
            <p:cNvSpPr/>
            <p:nvPr/>
          </p:nvSpPr>
          <p:spPr>
            <a:xfrm>
              <a:off x="1794" y="1542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4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0" name="Freeform 2114"/>
            <p:cNvSpPr/>
            <p:nvPr/>
          </p:nvSpPr>
          <p:spPr>
            <a:xfrm>
              <a:off x="1796" y="154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1" name="Freeform 2115"/>
            <p:cNvSpPr/>
            <p:nvPr/>
          </p:nvSpPr>
          <p:spPr>
            <a:xfrm>
              <a:off x="1801" y="1546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2" name="Freeform 2116"/>
            <p:cNvSpPr/>
            <p:nvPr/>
          </p:nvSpPr>
          <p:spPr>
            <a:xfrm>
              <a:off x="1803" y="154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3" name="Freeform 2117"/>
            <p:cNvSpPr/>
            <p:nvPr/>
          </p:nvSpPr>
          <p:spPr>
            <a:xfrm>
              <a:off x="1801" y="1553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4" name="Freeform 2118"/>
            <p:cNvSpPr/>
            <p:nvPr/>
          </p:nvSpPr>
          <p:spPr>
            <a:xfrm>
              <a:off x="1799" y="1550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4 w 8"/>
                <a:gd name="T13" fmla="*/ 10 h 10"/>
                <a:gd name="T14" fmla="*/ 3 w 8"/>
                <a:gd name="T15" fmla="*/ 9 h 10"/>
                <a:gd name="T16" fmla="*/ 0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5" name="Freeform 2119"/>
            <p:cNvSpPr/>
            <p:nvPr/>
          </p:nvSpPr>
          <p:spPr>
            <a:xfrm>
              <a:off x="1797" y="1549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6" name="Freeform 2120"/>
            <p:cNvSpPr/>
            <p:nvPr/>
          </p:nvSpPr>
          <p:spPr>
            <a:xfrm>
              <a:off x="1798" y="1554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7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7" name="Freeform 2121"/>
            <p:cNvSpPr/>
            <p:nvPr/>
          </p:nvSpPr>
          <p:spPr>
            <a:xfrm>
              <a:off x="1800" y="155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8" name="Freeform 2122"/>
            <p:cNvSpPr/>
            <p:nvPr/>
          </p:nvSpPr>
          <p:spPr>
            <a:xfrm>
              <a:off x="1800" y="1555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9" name="Freeform 2123"/>
            <p:cNvSpPr/>
            <p:nvPr/>
          </p:nvSpPr>
          <p:spPr>
            <a:xfrm>
              <a:off x="1789" y="1532"/>
              <a:ext cx="3" cy="4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0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8 w 8"/>
                <a:gd name="T11" fmla="*/ 10 h 10"/>
                <a:gd name="T12" fmla="*/ 6 w 8"/>
                <a:gd name="T13" fmla="*/ 10 h 10"/>
                <a:gd name="T14" fmla="*/ 4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0" name="Freeform 2124"/>
            <p:cNvSpPr/>
            <p:nvPr/>
          </p:nvSpPr>
          <p:spPr>
            <a:xfrm>
              <a:off x="1794" y="153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1" name="Freeform 2125"/>
            <p:cNvSpPr/>
            <p:nvPr/>
          </p:nvSpPr>
          <p:spPr>
            <a:xfrm>
              <a:off x="1785" y="153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2" name="Freeform 2126"/>
            <p:cNvSpPr/>
            <p:nvPr/>
          </p:nvSpPr>
          <p:spPr>
            <a:xfrm>
              <a:off x="1786" y="1526"/>
              <a:ext cx="3" cy="4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7 w 9"/>
                <a:gd name="T5" fmla="*/ 3 h 12"/>
                <a:gd name="T6" fmla="*/ 9 w 9"/>
                <a:gd name="T7" fmla="*/ 6 h 12"/>
                <a:gd name="T8" fmla="*/ 9 w 9"/>
                <a:gd name="T9" fmla="*/ 9 h 12"/>
                <a:gd name="T10" fmla="*/ 7 w 9"/>
                <a:gd name="T11" fmla="*/ 10 h 12"/>
                <a:gd name="T12" fmla="*/ 6 w 9"/>
                <a:gd name="T13" fmla="*/ 12 h 12"/>
                <a:gd name="T14" fmla="*/ 3 w 9"/>
                <a:gd name="T15" fmla="*/ 10 h 12"/>
                <a:gd name="T16" fmla="*/ 1 w 9"/>
                <a:gd name="T17" fmla="*/ 9 h 12"/>
                <a:gd name="T18" fmla="*/ 0 w 9"/>
                <a:gd name="T19" fmla="*/ 6 h 12"/>
                <a:gd name="T20" fmla="*/ 0 w 9"/>
                <a:gd name="T21" fmla="*/ 3 h 12"/>
                <a:gd name="T22" fmla="*/ 1 w 9"/>
                <a:gd name="T23" fmla="*/ 2 h 12"/>
                <a:gd name="T24" fmla="*/ 3 w 9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2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3" name="Freeform 2127"/>
            <p:cNvSpPr/>
            <p:nvPr/>
          </p:nvSpPr>
          <p:spPr>
            <a:xfrm>
              <a:off x="1787" y="1527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9 h 10"/>
                <a:gd name="T12" fmla="*/ 4 w 8"/>
                <a:gd name="T13" fmla="*/ 10 h 10"/>
                <a:gd name="T14" fmla="*/ 3 w 8"/>
                <a:gd name="T15" fmla="*/ 9 h 10"/>
                <a:gd name="T16" fmla="*/ 0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4" y="10"/>
                  </a:lnTo>
                  <a:lnTo>
                    <a:pt x="3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4" name="Freeform 2128"/>
            <p:cNvSpPr/>
            <p:nvPr/>
          </p:nvSpPr>
          <p:spPr>
            <a:xfrm>
              <a:off x="1788" y="1528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5" name="Freeform 2129"/>
            <p:cNvSpPr/>
            <p:nvPr/>
          </p:nvSpPr>
          <p:spPr>
            <a:xfrm>
              <a:off x="1782" y="152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6" name="Freeform 2130"/>
            <p:cNvSpPr/>
            <p:nvPr/>
          </p:nvSpPr>
          <p:spPr>
            <a:xfrm>
              <a:off x="1783" y="1528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7" name="Freeform 2131"/>
            <p:cNvSpPr/>
            <p:nvPr/>
          </p:nvSpPr>
          <p:spPr>
            <a:xfrm>
              <a:off x="1784" y="152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8" name="Freeform 2132"/>
            <p:cNvSpPr/>
            <p:nvPr/>
          </p:nvSpPr>
          <p:spPr>
            <a:xfrm>
              <a:off x="1792" y="153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9" name="Freeform 2133"/>
            <p:cNvSpPr/>
            <p:nvPr/>
          </p:nvSpPr>
          <p:spPr>
            <a:xfrm>
              <a:off x="1790" y="1525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8 w 8"/>
                <a:gd name="T11" fmla="*/ 10 h 10"/>
                <a:gd name="T12" fmla="*/ 5 w 8"/>
                <a:gd name="T13" fmla="*/ 10 h 10"/>
                <a:gd name="T14" fmla="*/ 4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0" name="Freeform 2134"/>
            <p:cNvSpPr/>
            <p:nvPr/>
          </p:nvSpPr>
          <p:spPr>
            <a:xfrm>
              <a:off x="1789" y="1525"/>
              <a:ext cx="3" cy="3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1" name="Freeform 2135"/>
            <p:cNvSpPr/>
            <p:nvPr/>
          </p:nvSpPr>
          <p:spPr>
            <a:xfrm>
              <a:off x="1784" y="1520"/>
              <a:ext cx="2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6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2" name="Freeform 2136"/>
            <p:cNvSpPr/>
            <p:nvPr/>
          </p:nvSpPr>
          <p:spPr>
            <a:xfrm>
              <a:off x="1774" y="1517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8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3" name="Freeform 2137"/>
            <p:cNvSpPr/>
            <p:nvPr/>
          </p:nvSpPr>
          <p:spPr>
            <a:xfrm>
              <a:off x="1775" y="1518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4" name="Freeform 2138"/>
            <p:cNvSpPr/>
            <p:nvPr/>
          </p:nvSpPr>
          <p:spPr>
            <a:xfrm>
              <a:off x="1775" y="1520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5" name="Freeform 2139"/>
            <p:cNvSpPr/>
            <p:nvPr/>
          </p:nvSpPr>
          <p:spPr>
            <a:xfrm>
              <a:off x="1778" y="152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6" name="Freeform 2140"/>
            <p:cNvSpPr/>
            <p:nvPr/>
          </p:nvSpPr>
          <p:spPr>
            <a:xfrm>
              <a:off x="1779" y="1521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7" name="Freeform 2141"/>
            <p:cNvSpPr/>
            <p:nvPr/>
          </p:nvSpPr>
          <p:spPr>
            <a:xfrm>
              <a:off x="1779" y="151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8" name="Freeform 2142"/>
            <p:cNvSpPr/>
            <p:nvPr/>
          </p:nvSpPr>
          <p:spPr>
            <a:xfrm>
              <a:off x="1782" y="1523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9" name="Freeform 2143"/>
            <p:cNvSpPr/>
            <p:nvPr/>
          </p:nvSpPr>
          <p:spPr>
            <a:xfrm>
              <a:off x="1786" y="152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0" name="Freeform 2144"/>
            <p:cNvSpPr/>
            <p:nvPr/>
          </p:nvSpPr>
          <p:spPr>
            <a:xfrm>
              <a:off x="1780" y="153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1" name="Freeform 2145"/>
            <p:cNvSpPr/>
            <p:nvPr/>
          </p:nvSpPr>
          <p:spPr>
            <a:xfrm>
              <a:off x="1781" y="1530"/>
              <a:ext cx="3" cy="4"/>
            </a:xfrm>
            <a:custGeom>
              <a:avLst/>
              <a:gdLst>
                <a:gd name="T0" fmla="*/ 3 w 9"/>
                <a:gd name="T1" fmla="*/ 0 h 11"/>
                <a:gd name="T2" fmla="*/ 6 w 9"/>
                <a:gd name="T3" fmla="*/ 1 h 11"/>
                <a:gd name="T4" fmla="*/ 7 w 9"/>
                <a:gd name="T5" fmla="*/ 2 h 11"/>
                <a:gd name="T6" fmla="*/ 9 w 9"/>
                <a:gd name="T7" fmla="*/ 5 h 11"/>
                <a:gd name="T8" fmla="*/ 9 w 9"/>
                <a:gd name="T9" fmla="*/ 8 h 11"/>
                <a:gd name="T10" fmla="*/ 7 w 9"/>
                <a:gd name="T11" fmla="*/ 10 h 11"/>
                <a:gd name="T12" fmla="*/ 6 w 9"/>
                <a:gd name="T13" fmla="*/ 11 h 11"/>
                <a:gd name="T14" fmla="*/ 3 w 9"/>
                <a:gd name="T15" fmla="*/ 10 h 11"/>
                <a:gd name="T16" fmla="*/ 2 w 9"/>
                <a:gd name="T17" fmla="*/ 8 h 11"/>
                <a:gd name="T18" fmla="*/ 0 w 9"/>
                <a:gd name="T19" fmla="*/ 5 h 11"/>
                <a:gd name="T20" fmla="*/ 0 w 9"/>
                <a:gd name="T21" fmla="*/ 2 h 11"/>
                <a:gd name="T22" fmla="*/ 2 w 9"/>
                <a:gd name="T23" fmla="*/ 1 h 11"/>
                <a:gd name="T24" fmla="*/ 3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2" name="Freeform 2146"/>
            <p:cNvSpPr/>
            <p:nvPr/>
          </p:nvSpPr>
          <p:spPr>
            <a:xfrm>
              <a:off x="1786" y="1539"/>
              <a:ext cx="2" cy="3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4 w 8"/>
                <a:gd name="T13" fmla="*/ 10 h 10"/>
                <a:gd name="T14" fmla="*/ 2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0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3" name="Freeform 2147"/>
            <p:cNvSpPr/>
            <p:nvPr/>
          </p:nvSpPr>
          <p:spPr>
            <a:xfrm>
              <a:off x="1785" y="153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4" name="Freeform 2148"/>
            <p:cNvSpPr/>
            <p:nvPr/>
          </p:nvSpPr>
          <p:spPr>
            <a:xfrm>
              <a:off x="1783" y="153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8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8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5" name="Freeform 2149"/>
            <p:cNvSpPr/>
            <p:nvPr/>
          </p:nvSpPr>
          <p:spPr>
            <a:xfrm>
              <a:off x="1783" y="153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6" name="Freeform 2150"/>
            <p:cNvSpPr/>
            <p:nvPr/>
          </p:nvSpPr>
          <p:spPr>
            <a:xfrm>
              <a:off x="1790" y="1541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8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7" name="Freeform 2151"/>
            <p:cNvSpPr/>
            <p:nvPr/>
          </p:nvSpPr>
          <p:spPr>
            <a:xfrm>
              <a:off x="1789" y="1538"/>
              <a:ext cx="3" cy="4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8" name="Freeform 2152"/>
            <p:cNvSpPr/>
            <p:nvPr/>
          </p:nvSpPr>
          <p:spPr>
            <a:xfrm>
              <a:off x="1788" y="154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9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9" name="Freeform 2153"/>
            <p:cNvSpPr/>
            <p:nvPr/>
          </p:nvSpPr>
          <p:spPr>
            <a:xfrm>
              <a:off x="1789" y="154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0" name="Freeform 2154"/>
            <p:cNvSpPr/>
            <p:nvPr/>
          </p:nvSpPr>
          <p:spPr>
            <a:xfrm>
              <a:off x="1792" y="154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9 w 10"/>
                <a:gd name="T5" fmla="*/ 2 h 10"/>
                <a:gd name="T6" fmla="*/ 10 w 10"/>
                <a:gd name="T7" fmla="*/ 5 h 10"/>
                <a:gd name="T8" fmla="*/ 10 w 10"/>
                <a:gd name="T9" fmla="*/ 8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1" name="Freeform 2155"/>
            <p:cNvSpPr/>
            <p:nvPr/>
          </p:nvSpPr>
          <p:spPr>
            <a:xfrm>
              <a:off x="1792" y="1552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2" name="Freeform 2156"/>
            <p:cNvSpPr/>
            <p:nvPr/>
          </p:nvSpPr>
          <p:spPr>
            <a:xfrm>
              <a:off x="1795" y="1552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3" name="Freeform 2157"/>
            <p:cNvSpPr/>
            <p:nvPr/>
          </p:nvSpPr>
          <p:spPr>
            <a:xfrm>
              <a:off x="1792" y="154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4" name="Freeform 2158"/>
            <p:cNvSpPr/>
            <p:nvPr/>
          </p:nvSpPr>
          <p:spPr>
            <a:xfrm>
              <a:off x="1796" y="155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5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5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5" name="Freeform 2159"/>
            <p:cNvSpPr/>
            <p:nvPr/>
          </p:nvSpPr>
          <p:spPr>
            <a:xfrm>
              <a:off x="1801" y="1560"/>
              <a:ext cx="3" cy="3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6" name="Freeform 2160"/>
            <p:cNvSpPr/>
            <p:nvPr/>
          </p:nvSpPr>
          <p:spPr>
            <a:xfrm>
              <a:off x="1805" y="1562"/>
              <a:ext cx="3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4 w 8"/>
                <a:gd name="T13" fmla="*/ 10 h 10"/>
                <a:gd name="T14" fmla="*/ 3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7" name="Freeform 2161"/>
            <p:cNvSpPr/>
            <p:nvPr/>
          </p:nvSpPr>
          <p:spPr>
            <a:xfrm>
              <a:off x="1807" y="1564"/>
              <a:ext cx="3" cy="3"/>
            </a:xfrm>
            <a:custGeom>
              <a:avLst/>
              <a:gdLst>
                <a:gd name="T0" fmla="*/ 4 w 9"/>
                <a:gd name="T1" fmla="*/ 0 h 10"/>
                <a:gd name="T2" fmla="*/ 6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8 h 10"/>
                <a:gd name="T12" fmla="*/ 6 w 9"/>
                <a:gd name="T13" fmla="*/ 10 h 10"/>
                <a:gd name="T14" fmla="*/ 4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8" name="Freeform 2162"/>
            <p:cNvSpPr/>
            <p:nvPr/>
          </p:nvSpPr>
          <p:spPr>
            <a:xfrm>
              <a:off x="1806" y="1559"/>
              <a:ext cx="3" cy="4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1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8 w 8"/>
                <a:gd name="T11" fmla="*/ 10 h 10"/>
                <a:gd name="T12" fmla="*/ 5 w 8"/>
                <a:gd name="T13" fmla="*/ 10 h 10"/>
                <a:gd name="T14" fmla="*/ 4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9" name="Freeform 2163"/>
            <p:cNvSpPr/>
            <p:nvPr/>
          </p:nvSpPr>
          <p:spPr>
            <a:xfrm>
              <a:off x="1779" y="1528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0" name="Freeform 2164"/>
            <p:cNvSpPr/>
            <p:nvPr/>
          </p:nvSpPr>
          <p:spPr>
            <a:xfrm>
              <a:off x="1801" y="1549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8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1" name="Freeform 2165"/>
            <p:cNvSpPr/>
            <p:nvPr/>
          </p:nvSpPr>
          <p:spPr>
            <a:xfrm>
              <a:off x="1804" y="1552"/>
              <a:ext cx="2" cy="4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0 h 10"/>
                <a:gd name="T4" fmla="*/ 8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8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2" name="Freeform 2166"/>
            <p:cNvSpPr/>
            <p:nvPr/>
          </p:nvSpPr>
          <p:spPr>
            <a:xfrm>
              <a:off x="1805" y="1552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3" name="Freeform 2167"/>
            <p:cNvSpPr/>
            <p:nvPr/>
          </p:nvSpPr>
          <p:spPr>
            <a:xfrm>
              <a:off x="1807" y="1557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4" name="Freeform 2168"/>
            <p:cNvSpPr/>
            <p:nvPr/>
          </p:nvSpPr>
          <p:spPr>
            <a:xfrm>
              <a:off x="1803" y="155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5" name="Freeform 2169"/>
            <p:cNvSpPr/>
            <p:nvPr/>
          </p:nvSpPr>
          <p:spPr>
            <a:xfrm>
              <a:off x="1804" y="155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6" name="Freeform 2170"/>
            <p:cNvSpPr/>
            <p:nvPr/>
          </p:nvSpPr>
          <p:spPr>
            <a:xfrm>
              <a:off x="1798" y="1532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7" name="Freeform 2171"/>
            <p:cNvSpPr/>
            <p:nvPr/>
          </p:nvSpPr>
          <p:spPr>
            <a:xfrm>
              <a:off x="1802" y="153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8" name="Freeform 2172"/>
            <p:cNvSpPr/>
            <p:nvPr/>
          </p:nvSpPr>
          <p:spPr>
            <a:xfrm>
              <a:off x="1797" y="1537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9" name="Freeform 2173"/>
            <p:cNvSpPr/>
            <p:nvPr/>
          </p:nvSpPr>
          <p:spPr>
            <a:xfrm>
              <a:off x="1795" y="153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0" name="Freeform 2174"/>
            <p:cNvSpPr/>
            <p:nvPr/>
          </p:nvSpPr>
          <p:spPr>
            <a:xfrm>
              <a:off x="1793" y="1535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8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1" name="Freeform 2175"/>
            <p:cNvSpPr/>
            <p:nvPr/>
          </p:nvSpPr>
          <p:spPr>
            <a:xfrm>
              <a:off x="1798" y="1546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2" name="Freeform 2176"/>
            <p:cNvSpPr/>
            <p:nvPr/>
          </p:nvSpPr>
          <p:spPr>
            <a:xfrm>
              <a:off x="1802" y="154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3" name="Freeform 2177"/>
            <p:cNvSpPr/>
            <p:nvPr/>
          </p:nvSpPr>
          <p:spPr>
            <a:xfrm>
              <a:off x="1803" y="1544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4" name="Freeform 2178"/>
            <p:cNvSpPr/>
            <p:nvPr/>
          </p:nvSpPr>
          <p:spPr>
            <a:xfrm>
              <a:off x="1800" y="1542"/>
              <a:ext cx="4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5" name="Freeform 2179"/>
            <p:cNvSpPr/>
            <p:nvPr/>
          </p:nvSpPr>
          <p:spPr>
            <a:xfrm>
              <a:off x="1795" y="154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0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6" name="Freeform 2180"/>
            <p:cNvSpPr/>
            <p:nvPr/>
          </p:nvSpPr>
          <p:spPr>
            <a:xfrm>
              <a:off x="1798" y="1541"/>
              <a:ext cx="3" cy="4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7" name="Freeform 2181"/>
            <p:cNvSpPr/>
            <p:nvPr/>
          </p:nvSpPr>
          <p:spPr>
            <a:xfrm>
              <a:off x="1800" y="1539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8" name="Freeform 2182"/>
            <p:cNvSpPr/>
            <p:nvPr/>
          </p:nvSpPr>
          <p:spPr>
            <a:xfrm>
              <a:off x="1805" y="154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9 h 10"/>
                <a:gd name="T12" fmla="*/ 5 w 9"/>
                <a:gd name="T13" fmla="*/ 10 h 10"/>
                <a:gd name="T14" fmla="*/ 3 w 9"/>
                <a:gd name="T15" fmla="*/ 9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9" name="Freeform 2183"/>
            <p:cNvSpPr/>
            <p:nvPr/>
          </p:nvSpPr>
          <p:spPr>
            <a:xfrm>
              <a:off x="1807" y="1546"/>
              <a:ext cx="3" cy="4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0 h 10"/>
                <a:gd name="T4" fmla="*/ 8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8 w 8"/>
                <a:gd name="T11" fmla="*/ 9 h 10"/>
                <a:gd name="T12" fmla="*/ 5 w 8"/>
                <a:gd name="T13" fmla="*/ 10 h 10"/>
                <a:gd name="T14" fmla="*/ 4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0" name="Freeform 2184"/>
            <p:cNvSpPr/>
            <p:nvPr/>
          </p:nvSpPr>
          <p:spPr>
            <a:xfrm>
              <a:off x="1805" y="1552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2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1" name="Freeform 2185"/>
            <p:cNvSpPr/>
            <p:nvPr/>
          </p:nvSpPr>
          <p:spPr>
            <a:xfrm>
              <a:off x="1803" y="1549"/>
              <a:ext cx="3" cy="3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1 h 10"/>
                <a:gd name="T4" fmla="*/ 9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2 w 9"/>
                <a:gd name="T23" fmla="*/ 1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1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2" name="Freeform 2186"/>
            <p:cNvSpPr/>
            <p:nvPr/>
          </p:nvSpPr>
          <p:spPr>
            <a:xfrm>
              <a:off x="1801" y="1548"/>
              <a:ext cx="4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8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8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3" name="Freeform 2187"/>
            <p:cNvSpPr/>
            <p:nvPr/>
          </p:nvSpPr>
          <p:spPr>
            <a:xfrm>
              <a:off x="1802" y="155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4" name="Freeform 2188"/>
            <p:cNvSpPr/>
            <p:nvPr/>
          </p:nvSpPr>
          <p:spPr>
            <a:xfrm>
              <a:off x="1804" y="1554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5" name="Freeform 2189"/>
            <p:cNvSpPr/>
            <p:nvPr/>
          </p:nvSpPr>
          <p:spPr>
            <a:xfrm>
              <a:off x="1805" y="1554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4 w 8"/>
                <a:gd name="T13" fmla="*/ 10 h 10"/>
                <a:gd name="T14" fmla="*/ 2 w 8"/>
                <a:gd name="T15" fmla="*/ 9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4" y="10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6" name="Freeform 2190"/>
            <p:cNvSpPr/>
            <p:nvPr/>
          </p:nvSpPr>
          <p:spPr>
            <a:xfrm>
              <a:off x="1794" y="1531"/>
              <a:ext cx="2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7" name="Freeform 2191"/>
            <p:cNvSpPr/>
            <p:nvPr/>
          </p:nvSpPr>
          <p:spPr>
            <a:xfrm>
              <a:off x="1798" y="153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8" name="Freeform 2192"/>
            <p:cNvSpPr/>
            <p:nvPr/>
          </p:nvSpPr>
          <p:spPr>
            <a:xfrm>
              <a:off x="1789" y="1530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9" name="Freeform 2193"/>
            <p:cNvSpPr/>
            <p:nvPr/>
          </p:nvSpPr>
          <p:spPr>
            <a:xfrm>
              <a:off x="1790" y="1526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0" name="Freeform 2194"/>
            <p:cNvSpPr/>
            <p:nvPr/>
          </p:nvSpPr>
          <p:spPr>
            <a:xfrm>
              <a:off x="1791" y="152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1" name="Freeform 2195"/>
            <p:cNvSpPr/>
            <p:nvPr/>
          </p:nvSpPr>
          <p:spPr>
            <a:xfrm>
              <a:off x="1792" y="1527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10 w 10"/>
                <a:gd name="T7" fmla="*/ 5 h 10"/>
                <a:gd name="T8" fmla="*/ 10 w 10"/>
                <a:gd name="T9" fmla="*/ 8 h 10"/>
                <a:gd name="T10" fmla="*/ 9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2" name="Freeform 2196"/>
            <p:cNvSpPr/>
            <p:nvPr/>
          </p:nvSpPr>
          <p:spPr>
            <a:xfrm>
              <a:off x="1786" y="152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1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3" name="Freeform 2197"/>
            <p:cNvSpPr/>
            <p:nvPr/>
          </p:nvSpPr>
          <p:spPr>
            <a:xfrm>
              <a:off x="1787" y="152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4" name="Freeform 2198"/>
            <p:cNvSpPr/>
            <p:nvPr/>
          </p:nvSpPr>
          <p:spPr>
            <a:xfrm>
              <a:off x="1788" y="152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4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4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5" name="Freeform 2199"/>
            <p:cNvSpPr/>
            <p:nvPr/>
          </p:nvSpPr>
          <p:spPr>
            <a:xfrm>
              <a:off x="1795" y="152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5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6" name="Freeform 2200"/>
            <p:cNvSpPr/>
            <p:nvPr/>
          </p:nvSpPr>
          <p:spPr>
            <a:xfrm>
              <a:off x="1795" y="1524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7" name="Freeform 2201"/>
            <p:cNvSpPr/>
            <p:nvPr/>
          </p:nvSpPr>
          <p:spPr>
            <a:xfrm>
              <a:off x="1793" y="1525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8" name="Freeform 2202"/>
            <p:cNvSpPr/>
            <p:nvPr/>
          </p:nvSpPr>
          <p:spPr>
            <a:xfrm>
              <a:off x="1787" y="1519"/>
              <a:ext cx="4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9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9" name="Freeform 2203"/>
            <p:cNvSpPr/>
            <p:nvPr/>
          </p:nvSpPr>
          <p:spPr>
            <a:xfrm>
              <a:off x="1778" y="1516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0" name="Freeform 2204"/>
            <p:cNvSpPr/>
            <p:nvPr/>
          </p:nvSpPr>
          <p:spPr>
            <a:xfrm>
              <a:off x="1779" y="1517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1" name="Freeform 2205"/>
            <p:cNvSpPr/>
            <p:nvPr/>
          </p:nvSpPr>
          <p:spPr>
            <a:xfrm>
              <a:off x="1779" y="152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2" name="Freeform 2206"/>
            <p:cNvSpPr/>
            <p:nvPr/>
          </p:nvSpPr>
          <p:spPr>
            <a:xfrm>
              <a:off x="1782" y="1523"/>
              <a:ext cx="3" cy="3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3" name="Freeform 2207"/>
            <p:cNvSpPr/>
            <p:nvPr/>
          </p:nvSpPr>
          <p:spPr>
            <a:xfrm>
              <a:off x="1783" y="1520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4" name="Freeform 2208"/>
            <p:cNvSpPr/>
            <p:nvPr/>
          </p:nvSpPr>
          <p:spPr>
            <a:xfrm>
              <a:off x="1784" y="1518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5" name="Freeform 2209"/>
            <p:cNvSpPr/>
            <p:nvPr/>
          </p:nvSpPr>
          <p:spPr>
            <a:xfrm>
              <a:off x="1786" y="1522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6" name="Freeform 2210"/>
            <p:cNvSpPr/>
            <p:nvPr/>
          </p:nvSpPr>
          <p:spPr>
            <a:xfrm>
              <a:off x="1790" y="1524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8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7" name="Freeform 2211"/>
            <p:cNvSpPr/>
            <p:nvPr/>
          </p:nvSpPr>
          <p:spPr>
            <a:xfrm>
              <a:off x="1784" y="153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8" name="Freeform 2212"/>
            <p:cNvSpPr/>
            <p:nvPr/>
          </p:nvSpPr>
          <p:spPr>
            <a:xfrm>
              <a:off x="1785" y="1529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2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9" name="Freeform 2213"/>
            <p:cNvSpPr/>
            <p:nvPr/>
          </p:nvSpPr>
          <p:spPr>
            <a:xfrm>
              <a:off x="1789" y="1538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30" name="Freeform 2214"/>
            <p:cNvSpPr/>
            <p:nvPr/>
          </p:nvSpPr>
          <p:spPr>
            <a:xfrm>
              <a:off x="1789" y="1534"/>
              <a:ext cx="3" cy="3"/>
            </a:xfrm>
            <a:custGeom>
              <a:avLst/>
              <a:gdLst>
                <a:gd name="T0" fmla="*/ 3 w 8"/>
                <a:gd name="T1" fmla="*/ 0 h 11"/>
                <a:gd name="T2" fmla="*/ 6 w 8"/>
                <a:gd name="T3" fmla="*/ 1 h 11"/>
                <a:gd name="T4" fmla="*/ 7 w 8"/>
                <a:gd name="T5" fmla="*/ 3 h 11"/>
                <a:gd name="T6" fmla="*/ 8 w 8"/>
                <a:gd name="T7" fmla="*/ 6 h 11"/>
                <a:gd name="T8" fmla="*/ 8 w 8"/>
                <a:gd name="T9" fmla="*/ 9 h 11"/>
                <a:gd name="T10" fmla="*/ 7 w 8"/>
                <a:gd name="T11" fmla="*/ 10 h 11"/>
                <a:gd name="T12" fmla="*/ 6 w 8"/>
                <a:gd name="T13" fmla="*/ 11 h 11"/>
                <a:gd name="T14" fmla="*/ 3 w 8"/>
                <a:gd name="T15" fmla="*/ 10 h 11"/>
                <a:gd name="T16" fmla="*/ 1 w 8"/>
                <a:gd name="T17" fmla="*/ 9 h 11"/>
                <a:gd name="T18" fmla="*/ 0 w 8"/>
                <a:gd name="T19" fmla="*/ 6 h 11"/>
                <a:gd name="T20" fmla="*/ 0 w 8"/>
                <a:gd name="T21" fmla="*/ 3 h 11"/>
                <a:gd name="T22" fmla="*/ 1 w 8"/>
                <a:gd name="T23" fmla="*/ 1 h 11"/>
                <a:gd name="T24" fmla="*/ 3 w 8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1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</p:grpSp>
      <p:grpSp>
        <p:nvGrpSpPr>
          <p:cNvPr id="21" name="Group 2416"/>
          <p:cNvGrpSpPr/>
          <p:nvPr/>
        </p:nvGrpSpPr>
        <p:grpSpPr>
          <a:xfrm>
            <a:off x="2817813" y="2376488"/>
            <a:ext cx="92075" cy="117475"/>
            <a:chOff x="1775" y="1497"/>
            <a:chExt cx="58" cy="74"/>
          </a:xfrm>
          <a:effectLst/>
        </p:grpSpPr>
        <p:sp>
          <p:nvSpPr>
            <p:cNvPr id="1831" name="Freeform 2216"/>
            <p:cNvSpPr/>
            <p:nvPr/>
          </p:nvSpPr>
          <p:spPr>
            <a:xfrm>
              <a:off x="1787" y="1532"/>
              <a:ext cx="3" cy="4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1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8 w 8"/>
                <a:gd name="T11" fmla="*/ 10 h 10"/>
                <a:gd name="T12" fmla="*/ 6 w 8"/>
                <a:gd name="T13" fmla="*/ 10 h 10"/>
                <a:gd name="T14" fmla="*/ 4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2" name="Freeform 2217"/>
            <p:cNvSpPr/>
            <p:nvPr/>
          </p:nvSpPr>
          <p:spPr>
            <a:xfrm>
              <a:off x="1786" y="1535"/>
              <a:ext cx="4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3" name="Freeform 2218"/>
            <p:cNvSpPr/>
            <p:nvPr/>
          </p:nvSpPr>
          <p:spPr>
            <a:xfrm>
              <a:off x="1795" y="1540"/>
              <a:ext cx="2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4" name="Freeform 2219"/>
            <p:cNvSpPr/>
            <p:nvPr/>
          </p:nvSpPr>
          <p:spPr>
            <a:xfrm>
              <a:off x="1793" y="1537"/>
              <a:ext cx="2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8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5" name="Freeform 2220"/>
            <p:cNvSpPr/>
            <p:nvPr/>
          </p:nvSpPr>
          <p:spPr>
            <a:xfrm>
              <a:off x="1792" y="154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1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6" name="Freeform 2221"/>
            <p:cNvSpPr/>
            <p:nvPr/>
          </p:nvSpPr>
          <p:spPr>
            <a:xfrm>
              <a:off x="1793" y="1543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8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7" name="Freeform 2222"/>
            <p:cNvSpPr/>
            <p:nvPr/>
          </p:nvSpPr>
          <p:spPr>
            <a:xfrm>
              <a:off x="1796" y="1545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8" name="Freeform 2223"/>
            <p:cNvSpPr/>
            <p:nvPr/>
          </p:nvSpPr>
          <p:spPr>
            <a:xfrm>
              <a:off x="1796" y="1551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9" name="Freeform 2224"/>
            <p:cNvSpPr/>
            <p:nvPr/>
          </p:nvSpPr>
          <p:spPr>
            <a:xfrm>
              <a:off x="1799" y="1551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0" name="Freeform 2225"/>
            <p:cNvSpPr/>
            <p:nvPr/>
          </p:nvSpPr>
          <p:spPr>
            <a:xfrm>
              <a:off x="1796" y="1547"/>
              <a:ext cx="3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4 w 8"/>
                <a:gd name="T13" fmla="*/ 10 h 10"/>
                <a:gd name="T14" fmla="*/ 3 w 8"/>
                <a:gd name="T15" fmla="*/ 10 h 10"/>
                <a:gd name="T16" fmla="*/ 0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1" name="Freeform 2226"/>
            <p:cNvSpPr/>
            <p:nvPr/>
          </p:nvSpPr>
          <p:spPr>
            <a:xfrm>
              <a:off x="1800" y="1555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2" name="Freeform 2227"/>
            <p:cNvSpPr/>
            <p:nvPr/>
          </p:nvSpPr>
          <p:spPr>
            <a:xfrm>
              <a:off x="1805" y="1559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9 h 10"/>
                <a:gd name="T12" fmla="*/ 6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3" name="Freeform 2228"/>
            <p:cNvSpPr/>
            <p:nvPr/>
          </p:nvSpPr>
          <p:spPr>
            <a:xfrm>
              <a:off x="1809" y="156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4" name="Freeform 2229"/>
            <p:cNvSpPr/>
            <p:nvPr/>
          </p:nvSpPr>
          <p:spPr>
            <a:xfrm>
              <a:off x="1812" y="1563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5" name="Freeform 2230"/>
            <p:cNvSpPr/>
            <p:nvPr/>
          </p:nvSpPr>
          <p:spPr>
            <a:xfrm>
              <a:off x="1810" y="1559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6" name="Freeform 2231"/>
            <p:cNvSpPr/>
            <p:nvPr/>
          </p:nvSpPr>
          <p:spPr>
            <a:xfrm>
              <a:off x="1783" y="152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7" name="Freeform 2232"/>
            <p:cNvSpPr/>
            <p:nvPr/>
          </p:nvSpPr>
          <p:spPr>
            <a:xfrm>
              <a:off x="1805" y="1548"/>
              <a:ext cx="3" cy="4"/>
            </a:xfrm>
            <a:custGeom>
              <a:avLst/>
              <a:gdLst>
                <a:gd name="T0" fmla="*/ 3 w 9"/>
                <a:gd name="T1" fmla="*/ 0 h 11"/>
                <a:gd name="T2" fmla="*/ 6 w 9"/>
                <a:gd name="T3" fmla="*/ 1 h 11"/>
                <a:gd name="T4" fmla="*/ 7 w 9"/>
                <a:gd name="T5" fmla="*/ 3 h 11"/>
                <a:gd name="T6" fmla="*/ 9 w 9"/>
                <a:gd name="T7" fmla="*/ 5 h 11"/>
                <a:gd name="T8" fmla="*/ 9 w 9"/>
                <a:gd name="T9" fmla="*/ 8 h 11"/>
                <a:gd name="T10" fmla="*/ 7 w 9"/>
                <a:gd name="T11" fmla="*/ 10 h 11"/>
                <a:gd name="T12" fmla="*/ 6 w 9"/>
                <a:gd name="T13" fmla="*/ 11 h 11"/>
                <a:gd name="T14" fmla="*/ 3 w 9"/>
                <a:gd name="T15" fmla="*/ 10 h 11"/>
                <a:gd name="T16" fmla="*/ 2 w 9"/>
                <a:gd name="T17" fmla="*/ 8 h 11"/>
                <a:gd name="T18" fmla="*/ 0 w 9"/>
                <a:gd name="T19" fmla="*/ 5 h 11"/>
                <a:gd name="T20" fmla="*/ 0 w 9"/>
                <a:gd name="T21" fmla="*/ 3 h 11"/>
                <a:gd name="T22" fmla="*/ 2 w 9"/>
                <a:gd name="T23" fmla="*/ 1 h 11"/>
                <a:gd name="T24" fmla="*/ 3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8" name="Freeform 2233"/>
            <p:cNvSpPr/>
            <p:nvPr/>
          </p:nvSpPr>
          <p:spPr>
            <a:xfrm>
              <a:off x="1808" y="155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8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9" name="Freeform 2234"/>
            <p:cNvSpPr/>
            <p:nvPr/>
          </p:nvSpPr>
          <p:spPr>
            <a:xfrm>
              <a:off x="1809" y="1552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0" name="Freeform 2235"/>
            <p:cNvSpPr/>
            <p:nvPr/>
          </p:nvSpPr>
          <p:spPr>
            <a:xfrm>
              <a:off x="1811" y="1556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8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1" name="Freeform 2236"/>
            <p:cNvSpPr/>
            <p:nvPr/>
          </p:nvSpPr>
          <p:spPr>
            <a:xfrm>
              <a:off x="1807" y="1557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2" name="Freeform 2237"/>
            <p:cNvSpPr/>
            <p:nvPr/>
          </p:nvSpPr>
          <p:spPr>
            <a:xfrm>
              <a:off x="1808" y="1556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3" name="Freeform 2238"/>
            <p:cNvSpPr/>
            <p:nvPr/>
          </p:nvSpPr>
          <p:spPr>
            <a:xfrm>
              <a:off x="1815" y="1537"/>
              <a:ext cx="3" cy="3"/>
            </a:xfrm>
            <a:custGeom>
              <a:avLst/>
              <a:gdLst>
                <a:gd name="T0" fmla="*/ 3 w 8"/>
                <a:gd name="T1" fmla="*/ 0 h 9"/>
                <a:gd name="T2" fmla="*/ 6 w 8"/>
                <a:gd name="T3" fmla="*/ 0 h 9"/>
                <a:gd name="T4" fmla="*/ 7 w 8"/>
                <a:gd name="T5" fmla="*/ 2 h 9"/>
                <a:gd name="T6" fmla="*/ 8 w 8"/>
                <a:gd name="T7" fmla="*/ 4 h 9"/>
                <a:gd name="T8" fmla="*/ 8 w 8"/>
                <a:gd name="T9" fmla="*/ 7 h 9"/>
                <a:gd name="T10" fmla="*/ 7 w 8"/>
                <a:gd name="T11" fmla="*/ 8 h 9"/>
                <a:gd name="T12" fmla="*/ 6 w 8"/>
                <a:gd name="T13" fmla="*/ 9 h 9"/>
                <a:gd name="T14" fmla="*/ 3 w 8"/>
                <a:gd name="T15" fmla="*/ 8 h 9"/>
                <a:gd name="T16" fmla="*/ 1 w 8"/>
                <a:gd name="T17" fmla="*/ 7 h 9"/>
                <a:gd name="T18" fmla="*/ 0 w 8"/>
                <a:gd name="T19" fmla="*/ 4 h 9"/>
                <a:gd name="T20" fmla="*/ 0 w 8"/>
                <a:gd name="T21" fmla="*/ 2 h 9"/>
                <a:gd name="T22" fmla="*/ 1 w 8"/>
                <a:gd name="T23" fmla="*/ 0 h 9"/>
                <a:gd name="T24" fmla="*/ 3 w 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4" name="Freeform 2239"/>
            <p:cNvSpPr/>
            <p:nvPr/>
          </p:nvSpPr>
          <p:spPr>
            <a:xfrm>
              <a:off x="1819" y="1542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5" name="Freeform 2240"/>
            <p:cNvSpPr/>
            <p:nvPr/>
          </p:nvSpPr>
          <p:spPr>
            <a:xfrm>
              <a:off x="1814" y="1541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6" name="Freeform 2241"/>
            <p:cNvSpPr/>
            <p:nvPr/>
          </p:nvSpPr>
          <p:spPr>
            <a:xfrm>
              <a:off x="1812" y="1538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8 w 10"/>
                <a:gd name="T9" fmla="*/ 9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8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7" name="Freeform 2242"/>
            <p:cNvSpPr/>
            <p:nvPr/>
          </p:nvSpPr>
          <p:spPr>
            <a:xfrm>
              <a:off x="1810" y="153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8" name="Freeform 2243"/>
            <p:cNvSpPr/>
            <p:nvPr/>
          </p:nvSpPr>
          <p:spPr>
            <a:xfrm>
              <a:off x="1814" y="1549"/>
              <a:ext cx="4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9 h 10"/>
                <a:gd name="T18" fmla="*/ 0 w 10"/>
                <a:gd name="T19" fmla="*/ 6 h 10"/>
                <a:gd name="T20" fmla="*/ 2 w 10"/>
                <a:gd name="T21" fmla="*/ 3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9" name="Freeform 2244"/>
            <p:cNvSpPr/>
            <p:nvPr/>
          </p:nvSpPr>
          <p:spPr>
            <a:xfrm>
              <a:off x="1818" y="1549"/>
              <a:ext cx="4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0" name="Freeform 2245"/>
            <p:cNvSpPr/>
            <p:nvPr/>
          </p:nvSpPr>
          <p:spPr>
            <a:xfrm>
              <a:off x="1820" y="154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1" name="Freeform 2246"/>
            <p:cNvSpPr/>
            <p:nvPr/>
          </p:nvSpPr>
          <p:spPr>
            <a:xfrm>
              <a:off x="1817" y="154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2" name="Freeform 2247"/>
            <p:cNvSpPr/>
            <p:nvPr/>
          </p:nvSpPr>
          <p:spPr>
            <a:xfrm>
              <a:off x="1812" y="1544"/>
              <a:ext cx="3" cy="3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1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5 w 9"/>
                <a:gd name="T15" fmla="*/ 10 h 10"/>
                <a:gd name="T16" fmla="*/ 2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3" name="Freeform 2248"/>
            <p:cNvSpPr/>
            <p:nvPr/>
          </p:nvSpPr>
          <p:spPr>
            <a:xfrm>
              <a:off x="1815" y="1545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4" name="Freeform 2249"/>
            <p:cNvSpPr/>
            <p:nvPr/>
          </p:nvSpPr>
          <p:spPr>
            <a:xfrm>
              <a:off x="1817" y="154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5" name="Freeform 2250"/>
            <p:cNvSpPr/>
            <p:nvPr/>
          </p:nvSpPr>
          <p:spPr>
            <a:xfrm>
              <a:off x="1822" y="154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9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6" name="Freeform 2251"/>
            <p:cNvSpPr/>
            <p:nvPr/>
          </p:nvSpPr>
          <p:spPr>
            <a:xfrm>
              <a:off x="1824" y="1550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7" name="Freeform 2252"/>
            <p:cNvSpPr/>
            <p:nvPr/>
          </p:nvSpPr>
          <p:spPr>
            <a:xfrm>
              <a:off x="1822" y="1556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8" name="Freeform 2253"/>
            <p:cNvSpPr/>
            <p:nvPr/>
          </p:nvSpPr>
          <p:spPr>
            <a:xfrm>
              <a:off x="1820" y="1553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9" name="Freeform 2254"/>
            <p:cNvSpPr/>
            <p:nvPr/>
          </p:nvSpPr>
          <p:spPr>
            <a:xfrm>
              <a:off x="1818" y="1553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6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0" name="Freeform 2255"/>
            <p:cNvSpPr/>
            <p:nvPr/>
          </p:nvSpPr>
          <p:spPr>
            <a:xfrm>
              <a:off x="1819" y="1557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0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1" name="Freeform 2256"/>
            <p:cNvSpPr/>
            <p:nvPr/>
          </p:nvSpPr>
          <p:spPr>
            <a:xfrm>
              <a:off x="1821" y="1557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2" name="Freeform 2257"/>
            <p:cNvSpPr/>
            <p:nvPr/>
          </p:nvSpPr>
          <p:spPr>
            <a:xfrm>
              <a:off x="1821" y="155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3" name="Freeform 2258"/>
            <p:cNvSpPr/>
            <p:nvPr/>
          </p:nvSpPr>
          <p:spPr>
            <a:xfrm>
              <a:off x="1810" y="1536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4" name="Freeform 2259"/>
            <p:cNvSpPr/>
            <p:nvPr/>
          </p:nvSpPr>
          <p:spPr>
            <a:xfrm>
              <a:off x="1815" y="1539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8 w 10"/>
                <a:gd name="T9" fmla="*/ 7 h 10"/>
                <a:gd name="T10" fmla="*/ 8 w 10"/>
                <a:gd name="T11" fmla="*/ 8 h 10"/>
                <a:gd name="T12" fmla="*/ 6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5" name="Freeform 2260"/>
            <p:cNvSpPr/>
            <p:nvPr/>
          </p:nvSpPr>
          <p:spPr>
            <a:xfrm>
              <a:off x="1806" y="1535"/>
              <a:ext cx="3" cy="3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6" name="Freeform 2261"/>
            <p:cNvSpPr/>
            <p:nvPr/>
          </p:nvSpPr>
          <p:spPr>
            <a:xfrm>
              <a:off x="1807" y="1529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7" name="Freeform 2262"/>
            <p:cNvSpPr/>
            <p:nvPr/>
          </p:nvSpPr>
          <p:spPr>
            <a:xfrm>
              <a:off x="1808" y="1530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8" name="Freeform 2263"/>
            <p:cNvSpPr/>
            <p:nvPr/>
          </p:nvSpPr>
          <p:spPr>
            <a:xfrm>
              <a:off x="1809" y="153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9" name="Freeform 2264"/>
            <p:cNvSpPr/>
            <p:nvPr/>
          </p:nvSpPr>
          <p:spPr>
            <a:xfrm>
              <a:off x="1803" y="1528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7 h 10"/>
                <a:gd name="T10" fmla="*/ 8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0" name="Freeform 2265"/>
            <p:cNvSpPr/>
            <p:nvPr/>
          </p:nvSpPr>
          <p:spPr>
            <a:xfrm>
              <a:off x="1805" y="1531"/>
              <a:ext cx="2" cy="3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1" name="Freeform 2266"/>
            <p:cNvSpPr/>
            <p:nvPr/>
          </p:nvSpPr>
          <p:spPr>
            <a:xfrm>
              <a:off x="1805" y="1531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6 w 8"/>
                <a:gd name="T13" fmla="*/ 10 h 10"/>
                <a:gd name="T14" fmla="*/ 4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2" name="Freeform 2267"/>
            <p:cNvSpPr/>
            <p:nvPr/>
          </p:nvSpPr>
          <p:spPr>
            <a:xfrm>
              <a:off x="1813" y="1533"/>
              <a:ext cx="2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3" name="Freeform 2268"/>
            <p:cNvSpPr/>
            <p:nvPr/>
          </p:nvSpPr>
          <p:spPr>
            <a:xfrm>
              <a:off x="1810" y="152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4" name="Freeform 2269"/>
            <p:cNvSpPr/>
            <p:nvPr/>
          </p:nvSpPr>
          <p:spPr>
            <a:xfrm>
              <a:off x="1805" y="1523"/>
              <a:ext cx="2" cy="4"/>
            </a:xfrm>
            <a:custGeom>
              <a:avLst/>
              <a:gdLst>
                <a:gd name="T0" fmla="*/ 2 w 8"/>
                <a:gd name="T1" fmla="*/ 0 h 11"/>
                <a:gd name="T2" fmla="*/ 5 w 8"/>
                <a:gd name="T3" fmla="*/ 1 h 11"/>
                <a:gd name="T4" fmla="*/ 7 w 8"/>
                <a:gd name="T5" fmla="*/ 2 h 11"/>
                <a:gd name="T6" fmla="*/ 8 w 8"/>
                <a:gd name="T7" fmla="*/ 5 h 11"/>
                <a:gd name="T8" fmla="*/ 8 w 8"/>
                <a:gd name="T9" fmla="*/ 8 h 11"/>
                <a:gd name="T10" fmla="*/ 7 w 8"/>
                <a:gd name="T11" fmla="*/ 10 h 11"/>
                <a:gd name="T12" fmla="*/ 5 w 8"/>
                <a:gd name="T13" fmla="*/ 11 h 11"/>
                <a:gd name="T14" fmla="*/ 2 w 8"/>
                <a:gd name="T15" fmla="*/ 10 h 11"/>
                <a:gd name="T16" fmla="*/ 1 w 8"/>
                <a:gd name="T17" fmla="*/ 8 h 11"/>
                <a:gd name="T18" fmla="*/ 0 w 8"/>
                <a:gd name="T19" fmla="*/ 5 h 11"/>
                <a:gd name="T20" fmla="*/ 0 w 8"/>
                <a:gd name="T21" fmla="*/ 2 h 11"/>
                <a:gd name="T22" fmla="*/ 1 w 8"/>
                <a:gd name="T23" fmla="*/ 1 h 11"/>
                <a:gd name="T24" fmla="*/ 2 w 8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1">
                  <a:moveTo>
                    <a:pt x="2" y="0"/>
                  </a:moveTo>
                  <a:lnTo>
                    <a:pt x="5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1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5" name="Freeform 2270"/>
            <p:cNvSpPr/>
            <p:nvPr/>
          </p:nvSpPr>
          <p:spPr>
            <a:xfrm>
              <a:off x="1795" y="1520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6" name="Freeform 2271"/>
            <p:cNvSpPr/>
            <p:nvPr/>
          </p:nvSpPr>
          <p:spPr>
            <a:xfrm>
              <a:off x="1796" y="1522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6 w 8"/>
                <a:gd name="T13" fmla="*/ 10 h 10"/>
                <a:gd name="T14" fmla="*/ 3 w 8"/>
                <a:gd name="T15" fmla="*/ 9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7" name="Freeform 2272"/>
            <p:cNvSpPr/>
            <p:nvPr/>
          </p:nvSpPr>
          <p:spPr>
            <a:xfrm>
              <a:off x="1796" y="152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8 w 8"/>
                <a:gd name="T11" fmla="*/ 10 h 10"/>
                <a:gd name="T12" fmla="*/ 6 w 8"/>
                <a:gd name="T13" fmla="*/ 10 h 10"/>
                <a:gd name="T14" fmla="*/ 4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8" name="Freeform 2273"/>
            <p:cNvSpPr/>
            <p:nvPr/>
          </p:nvSpPr>
          <p:spPr>
            <a:xfrm>
              <a:off x="1799" y="152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9" name="Freeform 2274"/>
            <p:cNvSpPr/>
            <p:nvPr/>
          </p:nvSpPr>
          <p:spPr>
            <a:xfrm>
              <a:off x="1800" y="152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0" name="Freeform 2275"/>
            <p:cNvSpPr/>
            <p:nvPr/>
          </p:nvSpPr>
          <p:spPr>
            <a:xfrm>
              <a:off x="1800" y="1522"/>
              <a:ext cx="3" cy="3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2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8 w 8"/>
                <a:gd name="T11" fmla="*/ 10 h 10"/>
                <a:gd name="T12" fmla="*/ 5 w 8"/>
                <a:gd name="T13" fmla="*/ 10 h 10"/>
                <a:gd name="T14" fmla="*/ 4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1" name="Freeform 2276"/>
            <p:cNvSpPr/>
            <p:nvPr/>
          </p:nvSpPr>
          <p:spPr>
            <a:xfrm>
              <a:off x="1803" y="1526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2" name="Freeform 2277"/>
            <p:cNvSpPr/>
            <p:nvPr/>
          </p:nvSpPr>
          <p:spPr>
            <a:xfrm>
              <a:off x="1807" y="152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3" name="Freeform 2278"/>
            <p:cNvSpPr/>
            <p:nvPr/>
          </p:nvSpPr>
          <p:spPr>
            <a:xfrm>
              <a:off x="1801" y="153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9 w 10"/>
                <a:gd name="T7" fmla="*/ 4 h 10"/>
                <a:gd name="T8" fmla="*/ 10 w 10"/>
                <a:gd name="T9" fmla="*/ 7 h 10"/>
                <a:gd name="T10" fmla="*/ 9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2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4" name="Freeform 2279"/>
            <p:cNvSpPr/>
            <p:nvPr/>
          </p:nvSpPr>
          <p:spPr>
            <a:xfrm>
              <a:off x="1802" y="153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5" name="Freeform 2280"/>
            <p:cNvSpPr/>
            <p:nvPr/>
          </p:nvSpPr>
          <p:spPr>
            <a:xfrm>
              <a:off x="1806" y="154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6" name="Freeform 2281"/>
            <p:cNvSpPr/>
            <p:nvPr/>
          </p:nvSpPr>
          <p:spPr>
            <a:xfrm>
              <a:off x="1806" y="1538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7" name="Freeform 2282"/>
            <p:cNvSpPr/>
            <p:nvPr/>
          </p:nvSpPr>
          <p:spPr>
            <a:xfrm>
              <a:off x="1804" y="1537"/>
              <a:ext cx="3" cy="3"/>
            </a:xfrm>
            <a:custGeom>
              <a:avLst/>
              <a:gdLst>
                <a:gd name="T0" fmla="*/ 3 w 9"/>
                <a:gd name="T1" fmla="*/ 0 h 9"/>
                <a:gd name="T2" fmla="*/ 6 w 9"/>
                <a:gd name="T3" fmla="*/ 0 h 9"/>
                <a:gd name="T4" fmla="*/ 7 w 9"/>
                <a:gd name="T5" fmla="*/ 2 h 9"/>
                <a:gd name="T6" fmla="*/ 9 w 9"/>
                <a:gd name="T7" fmla="*/ 4 h 9"/>
                <a:gd name="T8" fmla="*/ 9 w 9"/>
                <a:gd name="T9" fmla="*/ 7 h 9"/>
                <a:gd name="T10" fmla="*/ 7 w 9"/>
                <a:gd name="T11" fmla="*/ 8 h 9"/>
                <a:gd name="T12" fmla="*/ 6 w 9"/>
                <a:gd name="T13" fmla="*/ 9 h 9"/>
                <a:gd name="T14" fmla="*/ 3 w 9"/>
                <a:gd name="T15" fmla="*/ 8 h 9"/>
                <a:gd name="T16" fmla="*/ 2 w 9"/>
                <a:gd name="T17" fmla="*/ 7 h 9"/>
                <a:gd name="T18" fmla="*/ 0 w 9"/>
                <a:gd name="T19" fmla="*/ 4 h 9"/>
                <a:gd name="T20" fmla="*/ 0 w 9"/>
                <a:gd name="T21" fmla="*/ 1 h 9"/>
                <a:gd name="T22" fmla="*/ 2 w 9"/>
                <a:gd name="T23" fmla="*/ 0 h 9"/>
                <a:gd name="T24" fmla="*/ 3 w 9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8" name="Freeform 2283"/>
            <p:cNvSpPr/>
            <p:nvPr/>
          </p:nvSpPr>
          <p:spPr>
            <a:xfrm>
              <a:off x="1804" y="1538"/>
              <a:ext cx="2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9" name="Freeform 2284"/>
            <p:cNvSpPr/>
            <p:nvPr/>
          </p:nvSpPr>
          <p:spPr>
            <a:xfrm>
              <a:off x="1811" y="1545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0" name="Freeform 2285"/>
            <p:cNvSpPr/>
            <p:nvPr/>
          </p:nvSpPr>
          <p:spPr>
            <a:xfrm>
              <a:off x="1810" y="154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1" name="Freeform 2286"/>
            <p:cNvSpPr/>
            <p:nvPr/>
          </p:nvSpPr>
          <p:spPr>
            <a:xfrm>
              <a:off x="1809" y="1547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2" name="Freeform 2287"/>
            <p:cNvSpPr/>
            <p:nvPr/>
          </p:nvSpPr>
          <p:spPr>
            <a:xfrm>
              <a:off x="1810" y="1547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3" name="Freeform 2288"/>
            <p:cNvSpPr/>
            <p:nvPr/>
          </p:nvSpPr>
          <p:spPr>
            <a:xfrm>
              <a:off x="1813" y="154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4" name="Freeform 2289"/>
            <p:cNvSpPr/>
            <p:nvPr/>
          </p:nvSpPr>
          <p:spPr>
            <a:xfrm>
              <a:off x="1813" y="155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4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4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0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5" name="Freeform 2290"/>
            <p:cNvSpPr/>
            <p:nvPr/>
          </p:nvSpPr>
          <p:spPr>
            <a:xfrm>
              <a:off x="1815" y="1555"/>
              <a:ext cx="3" cy="3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5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6" name="Freeform 2291"/>
            <p:cNvSpPr/>
            <p:nvPr/>
          </p:nvSpPr>
          <p:spPr>
            <a:xfrm>
              <a:off x="1813" y="1551"/>
              <a:ext cx="2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7" name="Freeform 2292"/>
            <p:cNvSpPr/>
            <p:nvPr/>
          </p:nvSpPr>
          <p:spPr>
            <a:xfrm>
              <a:off x="1817" y="155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1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8" name="Freeform 2293"/>
            <p:cNvSpPr/>
            <p:nvPr/>
          </p:nvSpPr>
          <p:spPr>
            <a:xfrm>
              <a:off x="1822" y="156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9" name="Freeform 2294"/>
            <p:cNvSpPr/>
            <p:nvPr/>
          </p:nvSpPr>
          <p:spPr>
            <a:xfrm>
              <a:off x="1826" y="1565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0" name="Freeform 2295"/>
            <p:cNvSpPr/>
            <p:nvPr/>
          </p:nvSpPr>
          <p:spPr>
            <a:xfrm>
              <a:off x="1828" y="1566"/>
              <a:ext cx="4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1" name="Freeform 2296"/>
            <p:cNvSpPr/>
            <p:nvPr/>
          </p:nvSpPr>
          <p:spPr>
            <a:xfrm>
              <a:off x="1827" y="1563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2" name="Freeform 2297"/>
            <p:cNvSpPr/>
            <p:nvPr/>
          </p:nvSpPr>
          <p:spPr>
            <a:xfrm>
              <a:off x="1800" y="1531"/>
              <a:ext cx="3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3" name="Freeform 2298"/>
            <p:cNvSpPr/>
            <p:nvPr/>
          </p:nvSpPr>
          <p:spPr>
            <a:xfrm>
              <a:off x="1822" y="1552"/>
              <a:ext cx="3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10 w 10"/>
                <a:gd name="T7" fmla="*/ 5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4" name="Freeform 2299"/>
            <p:cNvSpPr/>
            <p:nvPr/>
          </p:nvSpPr>
          <p:spPr>
            <a:xfrm>
              <a:off x="1824" y="1555"/>
              <a:ext cx="4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5" name="Freeform 2300"/>
            <p:cNvSpPr/>
            <p:nvPr/>
          </p:nvSpPr>
          <p:spPr>
            <a:xfrm>
              <a:off x="1826" y="155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2 h 10"/>
                <a:gd name="T6" fmla="*/ 10 w 10"/>
                <a:gd name="T7" fmla="*/ 5 h 10"/>
                <a:gd name="T8" fmla="*/ 8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10" y="5"/>
                  </a:lnTo>
                  <a:lnTo>
                    <a:pt x="8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6" name="Freeform 2301"/>
            <p:cNvSpPr/>
            <p:nvPr/>
          </p:nvSpPr>
          <p:spPr>
            <a:xfrm>
              <a:off x="1828" y="1560"/>
              <a:ext cx="3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8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7" name="Freeform 2302"/>
            <p:cNvSpPr/>
            <p:nvPr/>
          </p:nvSpPr>
          <p:spPr>
            <a:xfrm>
              <a:off x="1824" y="1561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8" name="Freeform 2303"/>
            <p:cNvSpPr/>
            <p:nvPr/>
          </p:nvSpPr>
          <p:spPr>
            <a:xfrm>
              <a:off x="1825" y="1560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9" name="Freeform 2304"/>
            <p:cNvSpPr/>
            <p:nvPr/>
          </p:nvSpPr>
          <p:spPr>
            <a:xfrm>
              <a:off x="1817" y="1538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0" name="Freeform 2305"/>
            <p:cNvSpPr/>
            <p:nvPr/>
          </p:nvSpPr>
          <p:spPr>
            <a:xfrm>
              <a:off x="1821" y="154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1" name="Freeform 2306"/>
            <p:cNvSpPr/>
            <p:nvPr/>
          </p:nvSpPr>
          <p:spPr>
            <a:xfrm>
              <a:off x="1816" y="1543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1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1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2" name="Freeform 2307"/>
            <p:cNvSpPr/>
            <p:nvPr/>
          </p:nvSpPr>
          <p:spPr>
            <a:xfrm>
              <a:off x="1814" y="1540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3" name="Freeform 2308"/>
            <p:cNvSpPr/>
            <p:nvPr/>
          </p:nvSpPr>
          <p:spPr>
            <a:xfrm>
              <a:off x="1812" y="1540"/>
              <a:ext cx="2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4" name="Freeform 2309"/>
            <p:cNvSpPr/>
            <p:nvPr/>
          </p:nvSpPr>
          <p:spPr>
            <a:xfrm>
              <a:off x="1817" y="1551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5" name="Freeform 2310"/>
            <p:cNvSpPr/>
            <p:nvPr/>
          </p:nvSpPr>
          <p:spPr>
            <a:xfrm>
              <a:off x="1820" y="1551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6" name="Freeform 2311"/>
            <p:cNvSpPr/>
            <p:nvPr/>
          </p:nvSpPr>
          <p:spPr>
            <a:xfrm>
              <a:off x="1822" y="1549"/>
              <a:ext cx="2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6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7" name="Freeform 2312"/>
            <p:cNvSpPr/>
            <p:nvPr/>
          </p:nvSpPr>
          <p:spPr>
            <a:xfrm>
              <a:off x="1819" y="1547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8" name="Freeform 2313"/>
            <p:cNvSpPr/>
            <p:nvPr/>
          </p:nvSpPr>
          <p:spPr>
            <a:xfrm>
              <a:off x="1814" y="1545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9" name="Freeform 2314"/>
            <p:cNvSpPr/>
            <p:nvPr/>
          </p:nvSpPr>
          <p:spPr>
            <a:xfrm>
              <a:off x="1817" y="1546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0" name="Freeform 2315"/>
            <p:cNvSpPr/>
            <p:nvPr/>
          </p:nvSpPr>
          <p:spPr>
            <a:xfrm>
              <a:off x="1819" y="154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1" name="Freeform 2316"/>
            <p:cNvSpPr/>
            <p:nvPr/>
          </p:nvSpPr>
          <p:spPr>
            <a:xfrm>
              <a:off x="1824" y="1550"/>
              <a:ext cx="3" cy="4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1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8 w 8"/>
                <a:gd name="T11" fmla="*/ 10 h 10"/>
                <a:gd name="T12" fmla="*/ 6 w 8"/>
                <a:gd name="T13" fmla="*/ 10 h 10"/>
                <a:gd name="T14" fmla="*/ 4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2" name="Freeform 2317"/>
            <p:cNvSpPr/>
            <p:nvPr/>
          </p:nvSpPr>
          <p:spPr>
            <a:xfrm>
              <a:off x="1826" y="1552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3" name="Freeform 2318"/>
            <p:cNvSpPr/>
            <p:nvPr/>
          </p:nvSpPr>
          <p:spPr>
            <a:xfrm>
              <a:off x="1824" y="1558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4" name="Freeform 2319"/>
            <p:cNvSpPr/>
            <p:nvPr/>
          </p:nvSpPr>
          <p:spPr>
            <a:xfrm>
              <a:off x="1822" y="155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5" name="Freeform 2320"/>
            <p:cNvSpPr/>
            <p:nvPr/>
          </p:nvSpPr>
          <p:spPr>
            <a:xfrm>
              <a:off x="1820" y="1554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6" name="Freeform 2321"/>
            <p:cNvSpPr/>
            <p:nvPr/>
          </p:nvSpPr>
          <p:spPr>
            <a:xfrm>
              <a:off x="1821" y="155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7" name="Freeform 2322"/>
            <p:cNvSpPr/>
            <p:nvPr/>
          </p:nvSpPr>
          <p:spPr>
            <a:xfrm>
              <a:off x="1823" y="1559"/>
              <a:ext cx="2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8" name="Freeform 2323"/>
            <p:cNvSpPr/>
            <p:nvPr/>
          </p:nvSpPr>
          <p:spPr>
            <a:xfrm>
              <a:off x="1823" y="1559"/>
              <a:ext cx="3" cy="4"/>
            </a:xfrm>
            <a:custGeom>
              <a:avLst/>
              <a:gdLst>
                <a:gd name="T0" fmla="*/ 4 w 9"/>
                <a:gd name="T1" fmla="*/ 0 h 10"/>
                <a:gd name="T2" fmla="*/ 6 w 9"/>
                <a:gd name="T3" fmla="*/ 1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9 w 9"/>
                <a:gd name="T11" fmla="*/ 10 h 10"/>
                <a:gd name="T12" fmla="*/ 6 w 9"/>
                <a:gd name="T13" fmla="*/ 10 h 10"/>
                <a:gd name="T14" fmla="*/ 4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9" name="Freeform 2324"/>
            <p:cNvSpPr/>
            <p:nvPr/>
          </p:nvSpPr>
          <p:spPr>
            <a:xfrm>
              <a:off x="1813" y="1537"/>
              <a:ext cx="2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4 w 8"/>
                <a:gd name="T13" fmla="*/ 10 h 10"/>
                <a:gd name="T14" fmla="*/ 3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0" name="Freeform 2325"/>
            <p:cNvSpPr/>
            <p:nvPr/>
          </p:nvSpPr>
          <p:spPr>
            <a:xfrm>
              <a:off x="1817" y="1540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1" name="Freeform 2326"/>
            <p:cNvSpPr/>
            <p:nvPr/>
          </p:nvSpPr>
          <p:spPr>
            <a:xfrm>
              <a:off x="1821" y="1545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2" name="Freeform 2327"/>
            <p:cNvSpPr/>
            <p:nvPr/>
          </p:nvSpPr>
          <p:spPr>
            <a:xfrm>
              <a:off x="1819" y="1543"/>
              <a:ext cx="3" cy="3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0 h 10"/>
                <a:gd name="T4" fmla="*/ 8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8 w 8"/>
                <a:gd name="T11" fmla="*/ 9 h 10"/>
                <a:gd name="T12" fmla="*/ 5 w 8"/>
                <a:gd name="T13" fmla="*/ 10 h 10"/>
                <a:gd name="T14" fmla="*/ 4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3" name="Freeform 2328"/>
            <p:cNvSpPr/>
            <p:nvPr/>
          </p:nvSpPr>
          <p:spPr>
            <a:xfrm>
              <a:off x="1822" y="1546"/>
              <a:ext cx="2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4" name="Freeform 2329"/>
            <p:cNvSpPr/>
            <p:nvPr/>
          </p:nvSpPr>
          <p:spPr>
            <a:xfrm>
              <a:off x="1808" y="1536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9 h 10"/>
                <a:gd name="T12" fmla="*/ 6 w 10"/>
                <a:gd name="T13" fmla="*/ 10 h 10"/>
                <a:gd name="T14" fmla="*/ 5 w 10"/>
                <a:gd name="T15" fmla="*/ 9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5" name="Freeform 2330"/>
            <p:cNvSpPr/>
            <p:nvPr/>
          </p:nvSpPr>
          <p:spPr>
            <a:xfrm>
              <a:off x="1809" y="1531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6" name="Freeform 2331"/>
            <p:cNvSpPr/>
            <p:nvPr/>
          </p:nvSpPr>
          <p:spPr>
            <a:xfrm>
              <a:off x="1810" y="153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7" name="Freeform 2332"/>
            <p:cNvSpPr/>
            <p:nvPr/>
          </p:nvSpPr>
          <p:spPr>
            <a:xfrm>
              <a:off x="1811" y="153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8" name="Freeform 2333"/>
            <p:cNvSpPr/>
            <p:nvPr/>
          </p:nvSpPr>
          <p:spPr>
            <a:xfrm>
              <a:off x="1805" y="1530"/>
              <a:ext cx="3" cy="3"/>
            </a:xfrm>
            <a:custGeom>
              <a:avLst/>
              <a:gdLst>
                <a:gd name="T0" fmla="*/ 4 w 9"/>
                <a:gd name="T1" fmla="*/ 0 h 10"/>
                <a:gd name="T2" fmla="*/ 5 w 9"/>
                <a:gd name="T3" fmla="*/ 0 h 10"/>
                <a:gd name="T4" fmla="*/ 8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8 w 9"/>
                <a:gd name="T11" fmla="*/ 10 h 10"/>
                <a:gd name="T12" fmla="*/ 5 w 9"/>
                <a:gd name="T13" fmla="*/ 10 h 10"/>
                <a:gd name="T14" fmla="*/ 4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1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9" name="Freeform 2334"/>
            <p:cNvSpPr/>
            <p:nvPr/>
          </p:nvSpPr>
          <p:spPr>
            <a:xfrm>
              <a:off x="1806" y="1532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0" name="Freeform 2335"/>
            <p:cNvSpPr/>
            <p:nvPr/>
          </p:nvSpPr>
          <p:spPr>
            <a:xfrm>
              <a:off x="1807" y="1533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1" name="Freeform 2336"/>
            <p:cNvSpPr/>
            <p:nvPr/>
          </p:nvSpPr>
          <p:spPr>
            <a:xfrm>
              <a:off x="1814" y="153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2" name="Freeform 2337"/>
            <p:cNvSpPr/>
            <p:nvPr/>
          </p:nvSpPr>
          <p:spPr>
            <a:xfrm>
              <a:off x="1814" y="1529"/>
              <a:ext cx="2" cy="4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4 w 8"/>
                <a:gd name="T13" fmla="*/ 10 h 10"/>
                <a:gd name="T14" fmla="*/ 2 w 8"/>
                <a:gd name="T15" fmla="*/ 9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0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4" y="10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3" name="Freeform 2338"/>
            <p:cNvSpPr/>
            <p:nvPr/>
          </p:nvSpPr>
          <p:spPr>
            <a:xfrm>
              <a:off x="1812" y="1530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4" name="Freeform 2339"/>
            <p:cNvSpPr/>
            <p:nvPr/>
          </p:nvSpPr>
          <p:spPr>
            <a:xfrm>
              <a:off x="1806" y="152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5" name="Freeform 2340"/>
            <p:cNvSpPr/>
            <p:nvPr/>
          </p:nvSpPr>
          <p:spPr>
            <a:xfrm>
              <a:off x="1796" y="1522"/>
              <a:ext cx="4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5 h 10"/>
                <a:gd name="T8" fmla="*/ 10 w 10"/>
                <a:gd name="T9" fmla="*/ 7 h 10"/>
                <a:gd name="T10" fmla="*/ 9 w 10"/>
                <a:gd name="T11" fmla="*/ 9 h 10"/>
                <a:gd name="T12" fmla="*/ 6 w 10"/>
                <a:gd name="T13" fmla="*/ 10 h 10"/>
                <a:gd name="T14" fmla="*/ 5 w 10"/>
                <a:gd name="T15" fmla="*/ 9 h 10"/>
                <a:gd name="T16" fmla="*/ 2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6" name="Freeform 2341"/>
            <p:cNvSpPr/>
            <p:nvPr/>
          </p:nvSpPr>
          <p:spPr>
            <a:xfrm>
              <a:off x="1798" y="1523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7" name="Freeform 2342"/>
            <p:cNvSpPr/>
            <p:nvPr/>
          </p:nvSpPr>
          <p:spPr>
            <a:xfrm>
              <a:off x="1798" y="1525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8" name="Freeform 2343"/>
            <p:cNvSpPr/>
            <p:nvPr/>
          </p:nvSpPr>
          <p:spPr>
            <a:xfrm>
              <a:off x="1801" y="1528"/>
              <a:ext cx="3" cy="4"/>
            </a:xfrm>
            <a:custGeom>
              <a:avLst/>
              <a:gdLst>
                <a:gd name="T0" fmla="*/ 4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4 w 9"/>
                <a:gd name="T15" fmla="*/ 9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9" name="Freeform 2344"/>
            <p:cNvSpPr/>
            <p:nvPr/>
          </p:nvSpPr>
          <p:spPr>
            <a:xfrm>
              <a:off x="1802" y="152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0" name="Freeform 2345"/>
            <p:cNvSpPr/>
            <p:nvPr/>
          </p:nvSpPr>
          <p:spPr>
            <a:xfrm>
              <a:off x="1802" y="1523"/>
              <a:ext cx="3" cy="4"/>
            </a:xfrm>
            <a:custGeom>
              <a:avLst/>
              <a:gdLst>
                <a:gd name="T0" fmla="*/ 5 w 10"/>
                <a:gd name="T1" fmla="*/ 0 h 11"/>
                <a:gd name="T2" fmla="*/ 6 w 10"/>
                <a:gd name="T3" fmla="*/ 1 h 11"/>
                <a:gd name="T4" fmla="*/ 9 w 10"/>
                <a:gd name="T5" fmla="*/ 2 h 11"/>
                <a:gd name="T6" fmla="*/ 10 w 10"/>
                <a:gd name="T7" fmla="*/ 5 h 11"/>
                <a:gd name="T8" fmla="*/ 10 w 10"/>
                <a:gd name="T9" fmla="*/ 8 h 11"/>
                <a:gd name="T10" fmla="*/ 9 w 10"/>
                <a:gd name="T11" fmla="*/ 10 h 11"/>
                <a:gd name="T12" fmla="*/ 6 w 10"/>
                <a:gd name="T13" fmla="*/ 11 h 11"/>
                <a:gd name="T14" fmla="*/ 5 w 10"/>
                <a:gd name="T15" fmla="*/ 10 h 11"/>
                <a:gd name="T16" fmla="*/ 2 w 10"/>
                <a:gd name="T17" fmla="*/ 8 h 11"/>
                <a:gd name="T18" fmla="*/ 0 w 10"/>
                <a:gd name="T19" fmla="*/ 5 h 11"/>
                <a:gd name="T20" fmla="*/ 0 w 10"/>
                <a:gd name="T21" fmla="*/ 2 h 11"/>
                <a:gd name="T22" fmla="*/ 2 w 10"/>
                <a:gd name="T23" fmla="*/ 1 h 11"/>
                <a:gd name="T24" fmla="*/ 5 w 10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1">
                  <a:moveTo>
                    <a:pt x="5" y="0"/>
                  </a:moveTo>
                  <a:lnTo>
                    <a:pt x="6" y="1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6" y="11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1" name="Freeform 2346"/>
            <p:cNvSpPr/>
            <p:nvPr/>
          </p:nvSpPr>
          <p:spPr>
            <a:xfrm>
              <a:off x="1805" y="1527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2" name="Freeform 2347"/>
            <p:cNvSpPr/>
            <p:nvPr/>
          </p:nvSpPr>
          <p:spPr>
            <a:xfrm>
              <a:off x="1809" y="1530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3" name="Freeform 2348"/>
            <p:cNvSpPr/>
            <p:nvPr/>
          </p:nvSpPr>
          <p:spPr>
            <a:xfrm>
              <a:off x="1803" y="1537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7 h 10"/>
                <a:gd name="T10" fmla="*/ 8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4" name="Freeform 2349"/>
            <p:cNvSpPr/>
            <p:nvPr/>
          </p:nvSpPr>
          <p:spPr>
            <a:xfrm>
              <a:off x="1804" y="1535"/>
              <a:ext cx="2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5" name="Freeform 2350"/>
            <p:cNvSpPr/>
            <p:nvPr/>
          </p:nvSpPr>
          <p:spPr>
            <a:xfrm>
              <a:off x="1808" y="1543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6" name="Freeform 2351"/>
            <p:cNvSpPr/>
            <p:nvPr/>
          </p:nvSpPr>
          <p:spPr>
            <a:xfrm>
              <a:off x="1808" y="1539"/>
              <a:ext cx="3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7" name="Freeform 2352"/>
            <p:cNvSpPr/>
            <p:nvPr/>
          </p:nvSpPr>
          <p:spPr>
            <a:xfrm>
              <a:off x="1806" y="1538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8" name="Freeform 2353"/>
            <p:cNvSpPr/>
            <p:nvPr/>
          </p:nvSpPr>
          <p:spPr>
            <a:xfrm>
              <a:off x="1805" y="154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9" name="Freeform 2354"/>
            <p:cNvSpPr/>
            <p:nvPr/>
          </p:nvSpPr>
          <p:spPr>
            <a:xfrm>
              <a:off x="1813" y="154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0" name="Freeform 2355"/>
            <p:cNvSpPr/>
            <p:nvPr/>
          </p:nvSpPr>
          <p:spPr>
            <a:xfrm>
              <a:off x="1812" y="1543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1" name="Freeform 2356"/>
            <p:cNvSpPr/>
            <p:nvPr/>
          </p:nvSpPr>
          <p:spPr>
            <a:xfrm>
              <a:off x="1811" y="154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2" name="Freeform 2357"/>
            <p:cNvSpPr/>
            <p:nvPr/>
          </p:nvSpPr>
          <p:spPr>
            <a:xfrm>
              <a:off x="1812" y="154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3" name="Freeform 2358"/>
            <p:cNvSpPr/>
            <p:nvPr/>
          </p:nvSpPr>
          <p:spPr>
            <a:xfrm>
              <a:off x="1815" y="1550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4" name="Freeform 2359"/>
            <p:cNvSpPr/>
            <p:nvPr/>
          </p:nvSpPr>
          <p:spPr>
            <a:xfrm>
              <a:off x="1815" y="1556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5" name="Freeform 2360"/>
            <p:cNvSpPr/>
            <p:nvPr/>
          </p:nvSpPr>
          <p:spPr>
            <a:xfrm>
              <a:off x="1817" y="1556"/>
              <a:ext cx="4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8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6" name="Freeform 2361"/>
            <p:cNvSpPr/>
            <p:nvPr/>
          </p:nvSpPr>
          <p:spPr>
            <a:xfrm>
              <a:off x="1814" y="1553"/>
              <a:ext cx="3" cy="3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5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7" name="Freeform 2362"/>
            <p:cNvSpPr/>
            <p:nvPr/>
          </p:nvSpPr>
          <p:spPr>
            <a:xfrm>
              <a:off x="1819" y="1560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8" name="Freeform 2363"/>
            <p:cNvSpPr/>
            <p:nvPr/>
          </p:nvSpPr>
          <p:spPr>
            <a:xfrm>
              <a:off x="1824" y="1565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9" name="Freeform 2364"/>
            <p:cNvSpPr/>
            <p:nvPr/>
          </p:nvSpPr>
          <p:spPr>
            <a:xfrm>
              <a:off x="1828" y="1566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0" name="Freeform 2365"/>
            <p:cNvSpPr/>
            <p:nvPr/>
          </p:nvSpPr>
          <p:spPr>
            <a:xfrm>
              <a:off x="1831" y="1568"/>
              <a:ext cx="2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1" name="Freeform 2366"/>
            <p:cNvSpPr/>
            <p:nvPr/>
          </p:nvSpPr>
          <p:spPr>
            <a:xfrm>
              <a:off x="1829" y="1564"/>
              <a:ext cx="3" cy="3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2" name="Freeform 2367"/>
            <p:cNvSpPr/>
            <p:nvPr/>
          </p:nvSpPr>
          <p:spPr>
            <a:xfrm>
              <a:off x="1802" y="1533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3" name="Freeform 2368"/>
            <p:cNvSpPr/>
            <p:nvPr/>
          </p:nvSpPr>
          <p:spPr>
            <a:xfrm>
              <a:off x="1824" y="1554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4" name="Freeform 2369"/>
            <p:cNvSpPr/>
            <p:nvPr/>
          </p:nvSpPr>
          <p:spPr>
            <a:xfrm>
              <a:off x="1827" y="155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5 w 9"/>
                <a:gd name="T3" fmla="*/ 0 h 10"/>
                <a:gd name="T4" fmla="*/ 8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8 h 10"/>
                <a:gd name="T12" fmla="*/ 5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5" name="Freeform 2370"/>
            <p:cNvSpPr/>
            <p:nvPr/>
          </p:nvSpPr>
          <p:spPr>
            <a:xfrm>
              <a:off x="1828" y="1557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6" name="Freeform 2371"/>
            <p:cNvSpPr/>
            <p:nvPr/>
          </p:nvSpPr>
          <p:spPr>
            <a:xfrm>
              <a:off x="1830" y="1562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7" name="Freeform 2372"/>
            <p:cNvSpPr/>
            <p:nvPr/>
          </p:nvSpPr>
          <p:spPr>
            <a:xfrm>
              <a:off x="1826" y="1562"/>
              <a:ext cx="3" cy="3"/>
            </a:xfrm>
            <a:custGeom>
              <a:avLst/>
              <a:gdLst>
                <a:gd name="T0" fmla="*/ 2 w 8"/>
                <a:gd name="T1" fmla="*/ 0 h 9"/>
                <a:gd name="T2" fmla="*/ 5 w 8"/>
                <a:gd name="T3" fmla="*/ 1 h 9"/>
                <a:gd name="T4" fmla="*/ 7 w 8"/>
                <a:gd name="T5" fmla="*/ 2 h 9"/>
                <a:gd name="T6" fmla="*/ 8 w 8"/>
                <a:gd name="T7" fmla="*/ 5 h 9"/>
                <a:gd name="T8" fmla="*/ 8 w 8"/>
                <a:gd name="T9" fmla="*/ 8 h 9"/>
                <a:gd name="T10" fmla="*/ 7 w 8"/>
                <a:gd name="T11" fmla="*/ 9 h 9"/>
                <a:gd name="T12" fmla="*/ 5 w 8"/>
                <a:gd name="T13" fmla="*/ 9 h 9"/>
                <a:gd name="T14" fmla="*/ 2 w 8"/>
                <a:gd name="T15" fmla="*/ 9 h 9"/>
                <a:gd name="T16" fmla="*/ 1 w 8"/>
                <a:gd name="T17" fmla="*/ 8 h 9"/>
                <a:gd name="T18" fmla="*/ 0 w 8"/>
                <a:gd name="T19" fmla="*/ 5 h 9"/>
                <a:gd name="T20" fmla="*/ 0 w 8"/>
                <a:gd name="T21" fmla="*/ 2 h 9"/>
                <a:gd name="T22" fmla="*/ 1 w 8"/>
                <a:gd name="T23" fmla="*/ 1 h 9"/>
                <a:gd name="T24" fmla="*/ 2 w 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2" y="0"/>
                  </a:moveTo>
                  <a:lnTo>
                    <a:pt x="5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8" name="Freeform 2373"/>
            <p:cNvSpPr/>
            <p:nvPr/>
          </p:nvSpPr>
          <p:spPr>
            <a:xfrm>
              <a:off x="1827" y="156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9" name="Freeform 2374"/>
            <p:cNvSpPr/>
            <p:nvPr/>
          </p:nvSpPr>
          <p:spPr>
            <a:xfrm>
              <a:off x="1795" y="1513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1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0" name="Freeform 2375"/>
            <p:cNvSpPr/>
            <p:nvPr/>
          </p:nvSpPr>
          <p:spPr>
            <a:xfrm>
              <a:off x="1798" y="1519"/>
              <a:ext cx="3" cy="3"/>
            </a:xfrm>
            <a:custGeom>
              <a:avLst/>
              <a:gdLst>
                <a:gd name="T0" fmla="*/ 4 w 9"/>
                <a:gd name="T1" fmla="*/ 0 h 10"/>
                <a:gd name="T2" fmla="*/ 6 w 9"/>
                <a:gd name="T3" fmla="*/ 1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4 w 9"/>
                <a:gd name="T15" fmla="*/ 10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1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1" name="Freeform 2376"/>
            <p:cNvSpPr/>
            <p:nvPr/>
          </p:nvSpPr>
          <p:spPr>
            <a:xfrm>
              <a:off x="1794" y="151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2" name="Freeform 2377"/>
            <p:cNvSpPr/>
            <p:nvPr/>
          </p:nvSpPr>
          <p:spPr>
            <a:xfrm>
              <a:off x="1792" y="151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3" name="Freeform 2378"/>
            <p:cNvSpPr/>
            <p:nvPr/>
          </p:nvSpPr>
          <p:spPr>
            <a:xfrm>
              <a:off x="1789" y="1516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4" name="Freeform 2379"/>
            <p:cNvSpPr/>
            <p:nvPr/>
          </p:nvSpPr>
          <p:spPr>
            <a:xfrm>
              <a:off x="1795" y="1527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8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5" name="Freeform 2380"/>
            <p:cNvSpPr/>
            <p:nvPr/>
          </p:nvSpPr>
          <p:spPr>
            <a:xfrm>
              <a:off x="1798" y="152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6" name="Freeform 2381"/>
            <p:cNvSpPr/>
            <p:nvPr/>
          </p:nvSpPr>
          <p:spPr>
            <a:xfrm>
              <a:off x="1800" y="152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7" name="Freeform 2382"/>
            <p:cNvSpPr/>
            <p:nvPr/>
          </p:nvSpPr>
          <p:spPr>
            <a:xfrm>
              <a:off x="1797" y="152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4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4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4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8" name="Freeform 2383"/>
            <p:cNvSpPr/>
            <p:nvPr/>
          </p:nvSpPr>
          <p:spPr>
            <a:xfrm>
              <a:off x="1792" y="1521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9" name="Freeform 2384"/>
            <p:cNvSpPr/>
            <p:nvPr/>
          </p:nvSpPr>
          <p:spPr>
            <a:xfrm>
              <a:off x="1795" y="1522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0" name="Freeform 2385"/>
            <p:cNvSpPr/>
            <p:nvPr/>
          </p:nvSpPr>
          <p:spPr>
            <a:xfrm>
              <a:off x="1797" y="152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4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1" name="Freeform 2386"/>
            <p:cNvSpPr/>
            <p:nvPr/>
          </p:nvSpPr>
          <p:spPr>
            <a:xfrm>
              <a:off x="1802" y="152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2" name="Freeform 2387"/>
            <p:cNvSpPr/>
            <p:nvPr/>
          </p:nvSpPr>
          <p:spPr>
            <a:xfrm>
              <a:off x="1804" y="1527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3" name="Freeform 2388"/>
            <p:cNvSpPr/>
            <p:nvPr/>
          </p:nvSpPr>
          <p:spPr>
            <a:xfrm>
              <a:off x="1802" y="153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8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8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4" name="Freeform 2389"/>
            <p:cNvSpPr/>
            <p:nvPr/>
          </p:nvSpPr>
          <p:spPr>
            <a:xfrm>
              <a:off x="1800" y="1530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2 h 10"/>
                <a:gd name="T6" fmla="*/ 10 w 10"/>
                <a:gd name="T7" fmla="*/ 5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5" name="Freeform 2390"/>
            <p:cNvSpPr/>
            <p:nvPr/>
          </p:nvSpPr>
          <p:spPr>
            <a:xfrm>
              <a:off x="1798" y="1529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1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6" name="Freeform 2391"/>
            <p:cNvSpPr/>
            <p:nvPr/>
          </p:nvSpPr>
          <p:spPr>
            <a:xfrm>
              <a:off x="1799" y="1534"/>
              <a:ext cx="3" cy="3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5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7" name="Freeform 2392"/>
            <p:cNvSpPr/>
            <p:nvPr/>
          </p:nvSpPr>
          <p:spPr>
            <a:xfrm>
              <a:off x="1801" y="153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4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8" name="Freeform 2393"/>
            <p:cNvSpPr/>
            <p:nvPr/>
          </p:nvSpPr>
          <p:spPr>
            <a:xfrm>
              <a:off x="1801" y="1535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9" name="Freeform 2394"/>
            <p:cNvSpPr/>
            <p:nvPr/>
          </p:nvSpPr>
          <p:spPr>
            <a:xfrm>
              <a:off x="1790" y="1512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0" name="Freeform 2395"/>
            <p:cNvSpPr/>
            <p:nvPr/>
          </p:nvSpPr>
          <p:spPr>
            <a:xfrm>
              <a:off x="1795" y="151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1" name="Freeform 2396"/>
            <p:cNvSpPr/>
            <p:nvPr/>
          </p:nvSpPr>
          <p:spPr>
            <a:xfrm>
              <a:off x="1786" y="151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2" name="Freeform 2397"/>
            <p:cNvSpPr/>
            <p:nvPr/>
          </p:nvSpPr>
          <p:spPr>
            <a:xfrm>
              <a:off x="1787" y="1507"/>
              <a:ext cx="3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4 w 8"/>
                <a:gd name="T13" fmla="*/ 10 h 10"/>
                <a:gd name="T14" fmla="*/ 3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3" name="Freeform 2398"/>
            <p:cNvSpPr/>
            <p:nvPr/>
          </p:nvSpPr>
          <p:spPr>
            <a:xfrm>
              <a:off x="1787" y="1508"/>
              <a:ext cx="4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4" name="Freeform 2399"/>
            <p:cNvSpPr/>
            <p:nvPr/>
          </p:nvSpPr>
          <p:spPr>
            <a:xfrm>
              <a:off x="1789" y="1508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0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5" name="Freeform 2400"/>
            <p:cNvSpPr/>
            <p:nvPr/>
          </p:nvSpPr>
          <p:spPr>
            <a:xfrm>
              <a:off x="1783" y="150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1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6" name="Freeform 2401"/>
            <p:cNvSpPr/>
            <p:nvPr/>
          </p:nvSpPr>
          <p:spPr>
            <a:xfrm>
              <a:off x="1784" y="150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7" name="Freeform 2402"/>
            <p:cNvSpPr/>
            <p:nvPr/>
          </p:nvSpPr>
          <p:spPr>
            <a:xfrm>
              <a:off x="1785" y="150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8" name="Freeform 2403"/>
            <p:cNvSpPr/>
            <p:nvPr/>
          </p:nvSpPr>
          <p:spPr>
            <a:xfrm>
              <a:off x="1792" y="1510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8 h 10"/>
                <a:gd name="T18" fmla="*/ 0 w 10"/>
                <a:gd name="T19" fmla="*/ 5 h 10"/>
                <a:gd name="T20" fmla="*/ 0 w 10"/>
                <a:gd name="T21" fmla="*/ 3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9" name="Freeform 2404"/>
            <p:cNvSpPr/>
            <p:nvPr/>
          </p:nvSpPr>
          <p:spPr>
            <a:xfrm>
              <a:off x="1791" y="1505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0" name="Freeform 2405"/>
            <p:cNvSpPr/>
            <p:nvPr/>
          </p:nvSpPr>
          <p:spPr>
            <a:xfrm>
              <a:off x="1789" y="1506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6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1" name="Freeform 2406"/>
            <p:cNvSpPr/>
            <p:nvPr/>
          </p:nvSpPr>
          <p:spPr>
            <a:xfrm>
              <a:off x="1784" y="1500"/>
              <a:ext cx="3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2 w 10"/>
                <a:gd name="T19" fmla="*/ 6 h 10"/>
                <a:gd name="T20" fmla="*/ 0 w 10"/>
                <a:gd name="T21" fmla="*/ 3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2" name="Freeform 2407"/>
            <p:cNvSpPr/>
            <p:nvPr/>
          </p:nvSpPr>
          <p:spPr>
            <a:xfrm>
              <a:off x="1775" y="1497"/>
              <a:ext cx="2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3" name="Freeform 2408"/>
            <p:cNvSpPr/>
            <p:nvPr/>
          </p:nvSpPr>
          <p:spPr>
            <a:xfrm>
              <a:off x="1776" y="1498"/>
              <a:ext cx="2" cy="4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2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8 w 8"/>
                <a:gd name="T11" fmla="*/ 10 h 10"/>
                <a:gd name="T12" fmla="*/ 5 w 8"/>
                <a:gd name="T13" fmla="*/ 10 h 10"/>
                <a:gd name="T14" fmla="*/ 4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4" name="Freeform 2409"/>
            <p:cNvSpPr/>
            <p:nvPr/>
          </p:nvSpPr>
          <p:spPr>
            <a:xfrm>
              <a:off x="1776" y="1501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5" name="Freeform 2410"/>
            <p:cNvSpPr/>
            <p:nvPr/>
          </p:nvSpPr>
          <p:spPr>
            <a:xfrm>
              <a:off x="1779" y="1504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6" name="Freeform 2411"/>
            <p:cNvSpPr/>
            <p:nvPr/>
          </p:nvSpPr>
          <p:spPr>
            <a:xfrm>
              <a:off x="1780" y="150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7" name="Freeform 2412"/>
            <p:cNvSpPr/>
            <p:nvPr/>
          </p:nvSpPr>
          <p:spPr>
            <a:xfrm>
              <a:off x="1780" y="1499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8" name="Freeform 2413"/>
            <p:cNvSpPr/>
            <p:nvPr/>
          </p:nvSpPr>
          <p:spPr>
            <a:xfrm>
              <a:off x="1783" y="150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9" name="Freeform 2414"/>
            <p:cNvSpPr/>
            <p:nvPr/>
          </p:nvSpPr>
          <p:spPr>
            <a:xfrm>
              <a:off x="1787" y="150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0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0" name="Freeform 2415"/>
            <p:cNvSpPr/>
            <p:nvPr/>
          </p:nvSpPr>
          <p:spPr>
            <a:xfrm>
              <a:off x="1781" y="151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</p:grpSp>
      <p:grpSp>
        <p:nvGrpSpPr>
          <p:cNvPr id="22" name="Group 2617"/>
          <p:cNvGrpSpPr/>
          <p:nvPr/>
        </p:nvGrpSpPr>
        <p:grpSpPr>
          <a:xfrm>
            <a:off x="2778125" y="2393951"/>
            <a:ext cx="96837" cy="90488"/>
            <a:chOff x="1750" y="1508"/>
            <a:chExt cx="61" cy="57"/>
          </a:xfrm>
          <a:effectLst/>
        </p:grpSpPr>
        <p:sp>
          <p:nvSpPr>
            <p:cNvPr id="1631" name="Freeform 2417"/>
            <p:cNvSpPr/>
            <p:nvPr/>
          </p:nvSpPr>
          <p:spPr>
            <a:xfrm>
              <a:off x="1782" y="1510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2" name="Freeform 2418"/>
            <p:cNvSpPr/>
            <p:nvPr/>
          </p:nvSpPr>
          <p:spPr>
            <a:xfrm>
              <a:off x="1786" y="1519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3" name="Freeform 2419"/>
            <p:cNvSpPr/>
            <p:nvPr/>
          </p:nvSpPr>
          <p:spPr>
            <a:xfrm>
              <a:off x="1786" y="151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4" name="Freeform 2420"/>
            <p:cNvSpPr/>
            <p:nvPr/>
          </p:nvSpPr>
          <p:spPr>
            <a:xfrm>
              <a:off x="1784" y="1513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5" name="Freeform 2421"/>
            <p:cNvSpPr/>
            <p:nvPr/>
          </p:nvSpPr>
          <p:spPr>
            <a:xfrm>
              <a:off x="1784" y="1516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6" name="Freeform 2422"/>
            <p:cNvSpPr/>
            <p:nvPr/>
          </p:nvSpPr>
          <p:spPr>
            <a:xfrm>
              <a:off x="1791" y="1521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7" name="Freeform 2423"/>
            <p:cNvSpPr/>
            <p:nvPr/>
          </p:nvSpPr>
          <p:spPr>
            <a:xfrm>
              <a:off x="1789" y="1518"/>
              <a:ext cx="4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8" name="Freeform 2424"/>
            <p:cNvSpPr/>
            <p:nvPr/>
          </p:nvSpPr>
          <p:spPr>
            <a:xfrm>
              <a:off x="1788" y="1524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8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2 w 10"/>
                <a:gd name="T17" fmla="*/ 8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9" name="Freeform 2425"/>
            <p:cNvSpPr/>
            <p:nvPr/>
          </p:nvSpPr>
          <p:spPr>
            <a:xfrm>
              <a:off x="1790" y="152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0" name="Freeform 2426"/>
            <p:cNvSpPr/>
            <p:nvPr/>
          </p:nvSpPr>
          <p:spPr>
            <a:xfrm>
              <a:off x="1793" y="1526"/>
              <a:ext cx="2" cy="3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0 h 10"/>
                <a:gd name="T4" fmla="*/ 8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9 h 10"/>
                <a:gd name="T12" fmla="*/ 6 w 8"/>
                <a:gd name="T13" fmla="*/ 10 h 10"/>
                <a:gd name="T14" fmla="*/ 4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6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1" name="Freeform 2427"/>
            <p:cNvSpPr/>
            <p:nvPr/>
          </p:nvSpPr>
          <p:spPr>
            <a:xfrm>
              <a:off x="1793" y="1532"/>
              <a:ext cx="2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2" name="Freeform 2428"/>
            <p:cNvSpPr/>
            <p:nvPr/>
          </p:nvSpPr>
          <p:spPr>
            <a:xfrm>
              <a:off x="1795" y="1532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3" name="Freeform 2429"/>
            <p:cNvSpPr/>
            <p:nvPr/>
          </p:nvSpPr>
          <p:spPr>
            <a:xfrm>
              <a:off x="1793" y="1528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4" name="Freeform 2430"/>
            <p:cNvSpPr/>
            <p:nvPr/>
          </p:nvSpPr>
          <p:spPr>
            <a:xfrm>
              <a:off x="1797" y="153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5" name="Freeform 2431"/>
            <p:cNvSpPr/>
            <p:nvPr/>
          </p:nvSpPr>
          <p:spPr>
            <a:xfrm>
              <a:off x="1802" y="1540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6" name="Freeform 2432"/>
            <p:cNvSpPr/>
            <p:nvPr/>
          </p:nvSpPr>
          <p:spPr>
            <a:xfrm>
              <a:off x="1805" y="1542"/>
              <a:ext cx="4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7" name="Freeform 2433"/>
            <p:cNvSpPr/>
            <p:nvPr/>
          </p:nvSpPr>
          <p:spPr>
            <a:xfrm>
              <a:off x="1808" y="154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8" name="Freeform 2434"/>
            <p:cNvSpPr/>
            <p:nvPr/>
          </p:nvSpPr>
          <p:spPr>
            <a:xfrm>
              <a:off x="1807" y="1540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9" name="Freeform 2435"/>
            <p:cNvSpPr/>
            <p:nvPr/>
          </p:nvSpPr>
          <p:spPr>
            <a:xfrm>
              <a:off x="1780" y="150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8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0" name="Freeform 2436"/>
            <p:cNvSpPr/>
            <p:nvPr/>
          </p:nvSpPr>
          <p:spPr>
            <a:xfrm>
              <a:off x="1802" y="1529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1" name="Freeform 2437"/>
            <p:cNvSpPr/>
            <p:nvPr/>
          </p:nvSpPr>
          <p:spPr>
            <a:xfrm>
              <a:off x="1805" y="1532"/>
              <a:ext cx="2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2" name="Freeform 2438"/>
            <p:cNvSpPr/>
            <p:nvPr/>
          </p:nvSpPr>
          <p:spPr>
            <a:xfrm>
              <a:off x="1806" y="1533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3" name="Freeform 2439"/>
            <p:cNvSpPr/>
            <p:nvPr/>
          </p:nvSpPr>
          <p:spPr>
            <a:xfrm>
              <a:off x="1808" y="1537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4" name="Freeform 2440"/>
            <p:cNvSpPr/>
            <p:nvPr/>
          </p:nvSpPr>
          <p:spPr>
            <a:xfrm>
              <a:off x="1804" y="153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4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4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4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5" name="Freeform 2441"/>
            <p:cNvSpPr/>
            <p:nvPr/>
          </p:nvSpPr>
          <p:spPr>
            <a:xfrm>
              <a:off x="1805" y="1537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4 w 8"/>
                <a:gd name="T13" fmla="*/ 10 h 10"/>
                <a:gd name="T14" fmla="*/ 3 w 8"/>
                <a:gd name="T15" fmla="*/ 10 h 10"/>
                <a:gd name="T16" fmla="*/ 0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6" name="Freeform 2442"/>
            <p:cNvSpPr/>
            <p:nvPr/>
          </p:nvSpPr>
          <p:spPr>
            <a:xfrm>
              <a:off x="1794" y="1527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4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2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7" name="Freeform 2443"/>
            <p:cNvSpPr/>
            <p:nvPr/>
          </p:nvSpPr>
          <p:spPr>
            <a:xfrm>
              <a:off x="1798" y="1532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8" name="Freeform 2444"/>
            <p:cNvSpPr/>
            <p:nvPr/>
          </p:nvSpPr>
          <p:spPr>
            <a:xfrm>
              <a:off x="1794" y="1531"/>
              <a:ext cx="2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9" name="Freeform 2445"/>
            <p:cNvSpPr/>
            <p:nvPr/>
          </p:nvSpPr>
          <p:spPr>
            <a:xfrm>
              <a:off x="1791" y="1528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0" name="Freeform 2446"/>
            <p:cNvSpPr/>
            <p:nvPr/>
          </p:nvSpPr>
          <p:spPr>
            <a:xfrm>
              <a:off x="1789" y="1529"/>
              <a:ext cx="3" cy="3"/>
            </a:xfrm>
            <a:custGeom>
              <a:avLst/>
              <a:gdLst>
                <a:gd name="T0" fmla="*/ 4 w 9"/>
                <a:gd name="T1" fmla="*/ 0 h 10"/>
                <a:gd name="T2" fmla="*/ 5 w 9"/>
                <a:gd name="T3" fmla="*/ 0 h 10"/>
                <a:gd name="T4" fmla="*/ 8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8 h 10"/>
                <a:gd name="T12" fmla="*/ 5 w 9"/>
                <a:gd name="T13" fmla="*/ 10 h 10"/>
                <a:gd name="T14" fmla="*/ 4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1" name="Freeform 2447"/>
            <p:cNvSpPr/>
            <p:nvPr/>
          </p:nvSpPr>
          <p:spPr>
            <a:xfrm>
              <a:off x="1794" y="1539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2" name="Freeform 2448"/>
            <p:cNvSpPr/>
            <p:nvPr/>
          </p:nvSpPr>
          <p:spPr>
            <a:xfrm>
              <a:off x="1798" y="1539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3" name="Freeform 2449"/>
            <p:cNvSpPr/>
            <p:nvPr/>
          </p:nvSpPr>
          <p:spPr>
            <a:xfrm>
              <a:off x="1799" y="1537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4" name="Freeform 2450"/>
            <p:cNvSpPr/>
            <p:nvPr/>
          </p:nvSpPr>
          <p:spPr>
            <a:xfrm>
              <a:off x="1797" y="1536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4 w 8"/>
                <a:gd name="T13" fmla="*/ 10 h 10"/>
                <a:gd name="T14" fmla="*/ 3 w 8"/>
                <a:gd name="T15" fmla="*/ 9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4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5" name="Freeform 2451"/>
            <p:cNvSpPr/>
            <p:nvPr/>
          </p:nvSpPr>
          <p:spPr>
            <a:xfrm>
              <a:off x="1792" y="153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6" name="Freeform 2452"/>
            <p:cNvSpPr/>
            <p:nvPr/>
          </p:nvSpPr>
          <p:spPr>
            <a:xfrm>
              <a:off x="1794" y="1535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9 h 10"/>
                <a:gd name="T16" fmla="*/ 2 w 10"/>
                <a:gd name="T17" fmla="*/ 7 h 10"/>
                <a:gd name="T18" fmla="*/ 0 w 10"/>
                <a:gd name="T19" fmla="*/ 5 h 10"/>
                <a:gd name="T20" fmla="*/ 0 w 10"/>
                <a:gd name="T21" fmla="*/ 3 h 10"/>
                <a:gd name="T22" fmla="*/ 2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7" name="Freeform 2453"/>
            <p:cNvSpPr/>
            <p:nvPr/>
          </p:nvSpPr>
          <p:spPr>
            <a:xfrm>
              <a:off x="1797" y="1533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3 w 8"/>
                <a:gd name="T15" fmla="*/ 9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8" name="Freeform 2454"/>
            <p:cNvSpPr/>
            <p:nvPr/>
          </p:nvSpPr>
          <p:spPr>
            <a:xfrm>
              <a:off x="1802" y="153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9" name="Freeform 2455"/>
            <p:cNvSpPr/>
            <p:nvPr/>
          </p:nvSpPr>
          <p:spPr>
            <a:xfrm>
              <a:off x="1804" y="1540"/>
              <a:ext cx="2" cy="4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4 w 8"/>
                <a:gd name="T13" fmla="*/ 10 h 10"/>
                <a:gd name="T14" fmla="*/ 3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0" name="Freeform 2456"/>
            <p:cNvSpPr/>
            <p:nvPr/>
          </p:nvSpPr>
          <p:spPr>
            <a:xfrm>
              <a:off x="1802" y="154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1" name="Freeform 2457"/>
            <p:cNvSpPr/>
            <p:nvPr/>
          </p:nvSpPr>
          <p:spPr>
            <a:xfrm>
              <a:off x="1799" y="1543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2" name="Freeform 2458"/>
            <p:cNvSpPr/>
            <p:nvPr/>
          </p:nvSpPr>
          <p:spPr>
            <a:xfrm>
              <a:off x="1798" y="1542"/>
              <a:ext cx="3" cy="4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3" name="Freeform 2459"/>
            <p:cNvSpPr/>
            <p:nvPr/>
          </p:nvSpPr>
          <p:spPr>
            <a:xfrm>
              <a:off x="1798" y="1547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4" name="Freeform 2460"/>
            <p:cNvSpPr/>
            <p:nvPr/>
          </p:nvSpPr>
          <p:spPr>
            <a:xfrm>
              <a:off x="1800" y="1547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3 w 8"/>
                <a:gd name="T15" fmla="*/ 9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5" name="Freeform 2461"/>
            <p:cNvSpPr/>
            <p:nvPr/>
          </p:nvSpPr>
          <p:spPr>
            <a:xfrm>
              <a:off x="1801" y="154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6" name="Freeform 2462"/>
            <p:cNvSpPr/>
            <p:nvPr/>
          </p:nvSpPr>
          <p:spPr>
            <a:xfrm>
              <a:off x="1790" y="152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7" name="Freeform 2463"/>
            <p:cNvSpPr/>
            <p:nvPr/>
          </p:nvSpPr>
          <p:spPr>
            <a:xfrm>
              <a:off x="1795" y="1528"/>
              <a:ext cx="2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8" name="Freeform 2464"/>
            <p:cNvSpPr/>
            <p:nvPr/>
          </p:nvSpPr>
          <p:spPr>
            <a:xfrm>
              <a:off x="1786" y="1525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9" name="Freeform 2465"/>
            <p:cNvSpPr/>
            <p:nvPr/>
          </p:nvSpPr>
          <p:spPr>
            <a:xfrm>
              <a:off x="1786" y="1519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9 h 10"/>
                <a:gd name="T12" fmla="*/ 5 w 9"/>
                <a:gd name="T13" fmla="*/ 10 h 10"/>
                <a:gd name="T14" fmla="*/ 3 w 9"/>
                <a:gd name="T15" fmla="*/ 9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0" name="Freeform 2466"/>
            <p:cNvSpPr/>
            <p:nvPr/>
          </p:nvSpPr>
          <p:spPr>
            <a:xfrm>
              <a:off x="1787" y="1520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1" name="Freeform 2467"/>
            <p:cNvSpPr/>
            <p:nvPr/>
          </p:nvSpPr>
          <p:spPr>
            <a:xfrm>
              <a:off x="1788" y="152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2" name="Freeform 2468"/>
            <p:cNvSpPr/>
            <p:nvPr/>
          </p:nvSpPr>
          <p:spPr>
            <a:xfrm>
              <a:off x="1782" y="1518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3" name="Freeform 2469"/>
            <p:cNvSpPr/>
            <p:nvPr/>
          </p:nvSpPr>
          <p:spPr>
            <a:xfrm>
              <a:off x="1784" y="1521"/>
              <a:ext cx="2" cy="3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0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8 w 8"/>
                <a:gd name="T11" fmla="*/ 10 h 10"/>
                <a:gd name="T12" fmla="*/ 6 w 8"/>
                <a:gd name="T13" fmla="*/ 10 h 10"/>
                <a:gd name="T14" fmla="*/ 3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4" name="Freeform 2470"/>
            <p:cNvSpPr/>
            <p:nvPr/>
          </p:nvSpPr>
          <p:spPr>
            <a:xfrm>
              <a:off x="1785" y="1521"/>
              <a:ext cx="2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5" name="Freeform 2471"/>
            <p:cNvSpPr/>
            <p:nvPr/>
          </p:nvSpPr>
          <p:spPr>
            <a:xfrm>
              <a:off x="1792" y="1523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6" name="Freeform 2472"/>
            <p:cNvSpPr/>
            <p:nvPr/>
          </p:nvSpPr>
          <p:spPr>
            <a:xfrm>
              <a:off x="1791" y="1517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7" name="Freeform 2473"/>
            <p:cNvSpPr/>
            <p:nvPr/>
          </p:nvSpPr>
          <p:spPr>
            <a:xfrm>
              <a:off x="1789" y="1518"/>
              <a:ext cx="3" cy="4"/>
            </a:xfrm>
            <a:custGeom>
              <a:avLst/>
              <a:gdLst>
                <a:gd name="T0" fmla="*/ 4 w 9"/>
                <a:gd name="T1" fmla="*/ 0 h 10"/>
                <a:gd name="T2" fmla="*/ 5 w 9"/>
                <a:gd name="T3" fmla="*/ 0 h 10"/>
                <a:gd name="T4" fmla="*/ 8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8 w 9"/>
                <a:gd name="T11" fmla="*/ 9 h 10"/>
                <a:gd name="T12" fmla="*/ 5 w 9"/>
                <a:gd name="T13" fmla="*/ 10 h 10"/>
                <a:gd name="T14" fmla="*/ 4 w 9"/>
                <a:gd name="T15" fmla="*/ 9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8" name="Freeform 2474"/>
            <p:cNvSpPr/>
            <p:nvPr/>
          </p:nvSpPr>
          <p:spPr>
            <a:xfrm>
              <a:off x="1784" y="151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5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9" name="Freeform 2475"/>
            <p:cNvSpPr/>
            <p:nvPr/>
          </p:nvSpPr>
          <p:spPr>
            <a:xfrm>
              <a:off x="1774" y="151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0" name="Freeform 2476"/>
            <p:cNvSpPr/>
            <p:nvPr/>
          </p:nvSpPr>
          <p:spPr>
            <a:xfrm>
              <a:off x="1775" y="1511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2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1" name="Freeform 2477"/>
            <p:cNvSpPr/>
            <p:nvPr/>
          </p:nvSpPr>
          <p:spPr>
            <a:xfrm>
              <a:off x="1776" y="1514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2" name="Freeform 2478"/>
            <p:cNvSpPr/>
            <p:nvPr/>
          </p:nvSpPr>
          <p:spPr>
            <a:xfrm>
              <a:off x="1778" y="151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3" name="Freeform 2479"/>
            <p:cNvSpPr/>
            <p:nvPr/>
          </p:nvSpPr>
          <p:spPr>
            <a:xfrm>
              <a:off x="1779" y="1514"/>
              <a:ext cx="3" cy="3"/>
            </a:xfrm>
            <a:custGeom>
              <a:avLst/>
              <a:gdLst>
                <a:gd name="T0" fmla="*/ 3 w 9"/>
                <a:gd name="T1" fmla="*/ 0 h 9"/>
                <a:gd name="T2" fmla="*/ 6 w 9"/>
                <a:gd name="T3" fmla="*/ 1 h 9"/>
                <a:gd name="T4" fmla="*/ 7 w 9"/>
                <a:gd name="T5" fmla="*/ 2 h 9"/>
                <a:gd name="T6" fmla="*/ 9 w 9"/>
                <a:gd name="T7" fmla="*/ 5 h 9"/>
                <a:gd name="T8" fmla="*/ 9 w 9"/>
                <a:gd name="T9" fmla="*/ 8 h 9"/>
                <a:gd name="T10" fmla="*/ 7 w 9"/>
                <a:gd name="T11" fmla="*/ 9 h 9"/>
                <a:gd name="T12" fmla="*/ 6 w 9"/>
                <a:gd name="T13" fmla="*/ 9 h 9"/>
                <a:gd name="T14" fmla="*/ 3 w 9"/>
                <a:gd name="T15" fmla="*/ 9 h 9"/>
                <a:gd name="T16" fmla="*/ 1 w 9"/>
                <a:gd name="T17" fmla="*/ 7 h 9"/>
                <a:gd name="T18" fmla="*/ 0 w 9"/>
                <a:gd name="T19" fmla="*/ 5 h 9"/>
                <a:gd name="T20" fmla="*/ 0 w 9"/>
                <a:gd name="T21" fmla="*/ 2 h 9"/>
                <a:gd name="T22" fmla="*/ 1 w 9"/>
                <a:gd name="T23" fmla="*/ 1 h 9"/>
                <a:gd name="T24" fmla="*/ 3 w 9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4" name="Freeform 2480"/>
            <p:cNvSpPr/>
            <p:nvPr/>
          </p:nvSpPr>
          <p:spPr>
            <a:xfrm>
              <a:off x="1780" y="151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5" name="Freeform 2481"/>
            <p:cNvSpPr/>
            <p:nvPr/>
          </p:nvSpPr>
          <p:spPr>
            <a:xfrm>
              <a:off x="1783" y="151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6" name="Freeform 2482"/>
            <p:cNvSpPr/>
            <p:nvPr/>
          </p:nvSpPr>
          <p:spPr>
            <a:xfrm>
              <a:off x="1787" y="1518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7" name="Freeform 2483"/>
            <p:cNvSpPr/>
            <p:nvPr/>
          </p:nvSpPr>
          <p:spPr>
            <a:xfrm>
              <a:off x="1780" y="1526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8" name="Freeform 2484"/>
            <p:cNvSpPr/>
            <p:nvPr/>
          </p:nvSpPr>
          <p:spPr>
            <a:xfrm>
              <a:off x="1781" y="1523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9" name="Freeform 2485"/>
            <p:cNvSpPr/>
            <p:nvPr/>
          </p:nvSpPr>
          <p:spPr>
            <a:xfrm>
              <a:off x="1786" y="1532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0" name="Freeform 2486"/>
            <p:cNvSpPr/>
            <p:nvPr/>
          </p:nvSpPr>
          <p:spPr>
            <a:xfrm>
              <a:off x="1786" y="1528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1" name="Freeform 2487"/>
            <p:cNvSpPr/>
            <p:nvPr/>
          </p:nvSpPr>
          <p:spPr>
            <a:xfrm>
              <a:off x="1784" y="1527"/>
              <a:ext cx="2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4 w 8"/>
                <a:gd name="T13" fmla="*/ 10 h 10"/>
                <a:gd name="T14" fmla="*/ 3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2" name="Freeform 2488"/>
            <p:cNvSpPr/>
            <p:nvPr/>
          </p:nvSpPr>
          <p:spPr>
            <a:xfrm>
              <a:off x="1783" y="152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3" name="Freeform 2489"/>
            <p:cNvSpPr/>
            <p:nvPr/>
          </p:nvSpPr>
          <p:spPr>
            <a:xfrm>
              <a:off x="1791" y="1534"/>
              <a:ext cx="3" cy="4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7 w 9"/>
                <a:gd name="T5" fmla="*/ 3 h 12"/>
                <a:gd name="T6" fmla="*/ 9 w 9"/>
                <a:gd name="T7" fmla="*/ 6 h 12"/>
                <a:gd name="T8" fmla="*/ 9 w 9"/>
                <a:gd name="T9" fmla="*/ 9 h 12"/>
                <a:gd name="T10" fmla="*/ 7 w 9"/>
                <a:gd name="T11" fmla="*/ 10 h 12"/>
                <a:gd name="T12" fmla="*/ 6 w 9"/>
                <a:gd name="T13" fmla="*/ 12 h 12"/>
                <a:gd name="T14" fmla="*/ 3 w 9"/>
                <a:gd name="T15" fmla="*/ 10 h 12"/>
                <a:gd name="T16" fmla="*/ 2 w 9"/>
                <a:gd name="T17" fmla="*/ 9 h 12"/>
                <a:gd name="T18" fmla="*/ 0 w 9"/>
                <a:gd name="T19" fmla="*/ 6 h 12"/>
                <a:gd name="T20" fmla="*/ 0 w 9"/>
                <a:gd name="T21" fmla="*/ 3 h 12"/>
                <a:gd name="T22" fmla="*/ 2 w 9"/>
                <a:gd name="T23" fmla="*/ 2 h 12"/>
                <a:gd name="T24" fmla="*/ 3 w 9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2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4" name="Freeform 2490"/>
            <p:cNvSpPr/>
            <p:nvPr/>
          </p:nvSpPr>
          <p:spPr>
            <a:xfrm>
              <a:off x="1789" y="1532"/>
              <a:ext cx="3" cy="3"/>
            </a:xfrm>
            <a:custGeom>
              <a:avLst/>
              <a:gdLst>
                <a:gd name="T0" fmla="*/ 4 w 9"/>
                <a:gd name="T1" fmla="*/ 0 h 10"/>
                <a:gd name="T2" fmla="*/ 5 w 9"/>
                <a:gd name="T3" fmla="*/ 0 h 10"/>
                <a:gd name="T4" fmla="*/ 8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8 w 9"/>
                <a:gd name="T11" fmla="*/ 9 h 10"/>
                <a:gd name="T12" fmla="*/ 5 w 9"/>
                <a:gd name="T13" fmla="*/ 10 h 10"/>
                <a:gd name="T14" fmla="*/ 4 w 9"/>
                <a:gd name="T15" fmla="*/ 9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1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5" name="Freeform 2491"/>
            <p:cNvSpPr/>
            <p:nvPr/>
          </p:nvSpPr>
          <p:spPr>
            <a:xfrm>
              <a:off x="1788" y="1537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1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8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6" name="Freeform 2492"/>
            <p:cNvSpPr/>
            <p:nvPr/>
          </p:nvSpPr>
          <p:spPr>
            <a:xfrm>
              <a:off x="1790" y="153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7" name="Freeform 2493"/>
            <p:cNvSpPr/>
            <p:nvPr/>
          </p:nvSpPr>
          <p:spPr>
            <a:xfrm>
              <a:off x="1792" y="1539"/>
              <a:ext cx="3" cy="3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8 h 10"/>
                <a:gd name="T12" fmla="*/ 6 w 9"/>
                <a:gd name="T13" fmla="*/ 10 h 10"/>
                <a:gd name="T14" fmla="*/ 5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8" name="Freeform 2494"/>
            <p:cNvSpPr/>
            <p:nvPr/>
          </p:nvSpPr>
          <p:spPr>
            <a:xfrm>
              <a:off x="1792" y="154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9" name="Freeform 2495"/>
            <p:cNvSpPr/>
            <p:nvPr/>
          </p:nvSpPr>
          <p:spPr>
            <a:xfrm>
              <a:off x="1795" y="154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0" name="Freeform 2496"/>
            <p:cNvSpPr/>
            <p:nvPr/>
          </p:nvSpPr>
          <p:spPr>
            <a:xfrm>
              <a:off x="1792" y="1541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1" name="Freeform 2497"/>
            <p:cNvSpPr/>
            <p:nvPr/>
          </p:nvSpPr>
          <p:spPr>
            <a:xfrm>
              <a:off x="1796" y="1548"/>
              <a:ext cx="4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2" name="Freeform 2498"/>
            <p:cNvSpPr/>
            <p:nvPr/>
          </p:nvSpPr>
          <p:spPr>
            <a:xfrm>
              <a:off x="1801" y="1553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3" name="Freeform 2499"/>
            <p:cNvSpPr/>
            <p:nvPr/>
          </p:nvSpPr>
          <p:spPr>
            <a:xfrm>
              <a:off x="1805" y="1555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4" name="Freeform 2500"/>
            <p:cNvSpPr/>
            <p:nvPr/>
          </p:nvSpPr>
          <p:spPr>
            <a:xfrm>
              <a:off x="1808" y="1556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9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5" name="Freeform 2501"/>
            <p:cNvSpPr/>
            <p:nvPr/>
          </p:nvSpPr>
          <p:spPr>
            <a:xfrm>
              <a:off x="1806" y="155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6" name="Freeform 2502"/>
            <p:cNvSpPr/>
            <p:nvPr/>
          </p:nvSpPr>
          <p:spPr>
            <a:xfrm>
              <a:off x="1779" y="152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7" name="Freeform 2503"/>
            <p:cNvSpPr/>
            <p:nvPr/>
          </p:nvSpPr>
          <p:spPr>
            <a:xfrm>
              <a:off x="1802" y="1542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8" name="Freeform 2504"/>
            <p:cNvSpPr/>
            <p:nvPr/>
          </p:nvSpPr>
          <p:spPr>
            <a:xfrm>
              <a:off x="1804" y="154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9" name="Freeform 2505"/>
            <p:cNvSpPr/>
            <p:nvPr/>
          </p:nvSpPr>
          <p:spPr>
            <a:xfrm>
              <a:off x="1805" y="154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0" name="Freeform 2506"/>
            <p:cNvSpPr/>
            <p:nvPr/>
          </p:nvSpPr>
          <p:spPr>
            <a:xfrm>
              <a:off x="1807" y="1550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1" name="Freeform 2507"/>
            <p:cNvSpPr/>
            <p:nvPr/>
          </p:nvSpPr>
          <p:spPr>
            <a:xfrm>
              <a:off x="1804" y="1551"/>
              <a:ext cx="2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4 w 8"/>
                <a:gd name="T13" fmla="*/ 10 h 10"/>
                <a:gd name="T14" fmla="*/ 3 w 8"/>
                <a:gd name="T15" fmla="*/ 10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2" name="Freeform 2508"/>
            <p:cNvSpPr/>
            <p:nvPr/>
          </p:nvSpPr>
          <p:spPr>
            <a:xfrm>
              <a:off x="1805" y="1550"/>
              <a:ext cx="2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4 w 8"/>
                <a:gd name="T13" fmla="*/ 10 h 10"/>
                <a:gd name="T14" fmla="*/ 2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3" name="Freeform 2509"/>
            <p:cNvSpPr/>
            <p:nvPr/>
          </p:nvSpPr>
          <p:spPr>
            <a:xfrm>
              <a:off x="1788" y="1531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4" name="Freeform 2510"/>
            <p:cNvSpPr/>
            <p:nvPr/>
          </p:nvSpPr>
          <p:spPr>
            <a:xfrm>
              <a:off x="1792" y="1537"/>
              <a:ext cx="3" cy="3"/>
            </a:xfrm>
            <a:custGeom>
              <a:avLst/>
              <a:gdLst>
                <a:gd name="T0" fmla="*/ 3 w 9"/>
                <a:gd name="T1" fmla="*/ 0 h 9"/>
                <a:gd name="T2" fmla="*/ 6 w 9"/>
                <a:gd name="T3" fmla="*/ 1 h 9"/>
                <a:gd name="T4" fmla="*/ 7 w 9"/>
                <a:gd name="T5" fmla="*/ 2 h 9"/>
                <a:gd name="T6" fmla="*/ 9 w 9"/>
                <a:gd name="T7" fmla="*/ 5 h 9"/>
                <a:gd name="T8" fmla="*/ 9 w 9"/>
                <a:gd name="T9" fmla="*/ 8 h 9"/>
                <a:gd name="T10" fmla="*/ 7 w 9"/>
                <a:gd name="T11" fmla="*/ 9 h 9"/>
                <a:gd name="T12" fmla="*/ 6 w 9"/>
                <a:gd name="T13" fmla="*/ 9 h 9"/>
                <a:gd name="T14" fmla="*/ 3 w 9"/>
                <a:gd name="T15" fmla="*/ 9 h 9"/>
                <a:gd name="T16" fmla="*/ 1 w 9"/>
                <a:gd name="T17" fmla="*/ 7 h 9"/>
                <a:gd name="T18" fmla="*/ 0 w 9"/>
                <a:gd name="T19" fmla="*/ 5 h 9"/>
                <a:gd name="T20" fmla="*/ 0 w 9"/>
                <a:gd name="T21" fmla="*/ 2 h 9"/>
                <a:gd name="T22" fmla="*/ 1 w 9"/>
                <a:gd name="T23" fmla="*/ 1 h 9"/>
                <a:gd name="T24" fmla="*/ 3 w 9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5" name="Freeform 2511"/>
            <p:cNvSpPr/>
            <p:nvPr/>
          </p:nvSpPr>
          <p:spPr>
            <a:xfrm>
              <a:off x="1787" y="153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6" name="Freeform 2512"/>
            <p:cNvSpPr/>
            <p:nvPr/>
          </p:nvSpPr>
          <p:spPr>
            <a:xfrm>
              <a:off x="1785" y="153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7" name="Freeform 2513"/>
            <p:cNvSpPr/>
            <p:nvPr/>
          </p:nvSpPr>
          <p:spPr>
            <a:xfrm>
              <a:off x="1783" y="1533"/>
              <a:ext cx="3" cy="4"/>
            </a:xfrm>
            <a:custGeom>
              <a:avLst/>
              <a:gdLst>
                <a:gd name="T0" fmla="*/ 4 w 9"/>
                <a:gd name="T1" fmla="*/ 0 h 11"/>
                <a:gd name="T2" fmla="*/ 6 w 9"/>
                <a:gd name="T3" fmla="*/ 1 h 11"/>
                <a:gd name="T4" fmla="*/ 9 w 9"/>
                <a:gd name="T5" fmla="*/ 2 h 11"/>
                <a:gd name="T6" fmla="*/ 9 w 9"/>
                <a:gd name="T7" fmla="*/ 5 h 11"/>
                <a:gd name="T8" fmla="*/ 9 w 9"/>
                <a:gd name="T9" fmla="*/ 8 h 11"/>
                <a:gd name="T10" fmla="*/ 9 w 9"/>
                <a:gd name="T11" fmla="*/ 10 h 11"/>
                <a:gd name="T12" fmla="*/ 6 w 9"/>
                <a:gd name="T13" fmla="*/ 11 h 11"/>
                <a:gd name="T14" fmla="*/ 3 w 9"/>
                <a:gd name="T15" fmla="*/ 10 h 11"/>
                <a:gd name="T16" fmla="*/ 1 w 9"/>
                <a:gd name="T17" fmla="*/ 8 h 11"/>
                <a:gd name="T18" fmla="*/ 0 w 9"/>
                <a:gd name="T19" fmla="*/ 5 h 11"/>
                <a:gd name="T20" fmla="*/ 0 w 9"/>
                <a:gd name="T21" fmla="*/ 2 h 11"/>
                <a:gd name="T22" fmla="*/ 1 w 9"/>
                <a:gd name="T23" fmla="*/ 1 h 11"/>
                <a:gd name="T24" fmla="*/ 4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0"/>
                  </a:moveTo>
                  <a:lnTo>
                    <a:pt x="6" y="1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1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8" name="Freeform 2514"/>
            <p:cNvSpPr/>
            <p:nvPr/>
          </p:nvSpPr>
          <p:spPr>
            <a:xfrm>
              <a:off x="1788" y="154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9" name="Freeform 2515"/>
            <p:cNvSpPr/>
            <p:nvPr/>
          </p:nvSpPr>
          <p:spPr>
            <a:xfrm>
              <a:off x="1792" y="154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0" name="Freeform 2516"/>
            <p:cNvSpPr/>
            <p:nvPr/>
          </p:nvSpPr>
          <p:spPr>
            <a:xfrm>
              <a:off x="1793" y="1542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2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1" name="Freeform 2517"/>
            <p:cNvSpPr/>
            <p:nvPr/>
          </p:nvSpPr>
          <p:spPr>
            <a:xfrm>
              <a:off x="1790" y="1541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7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2" name="Freeform 2518"/>
            <p:cNvSpPr/>
            <p:nvPr/>
          </p:nvSpPr>
          <p:spPr>
            <a:xfrm>
              <a:off x="1786" y="1538"/>
              <a:ext cx="2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3" name="Freeform 2519"/>
            <p:cNvSpPr/>
            <p:nvPr/>
          </p:nvSpPr>
          <p:spPr>
            <a:xfrm>
              <a:off x="1788" y="1540"/>
              <a:ext cx="3" cy="3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8 w 8"/>
                <a:gd name="T11" fmla="*/ 9 h 10"/>
                <a:gd name="T12" fmla="*/ 5 w 8"/>
                <a:gd name="T13" fmla="*/ 10 h 10"/>
                <a:gd name="T14" fmla="*/ 3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4" name="Freeform 2520"/>
            <p:cNvSpPr/>
            <p:nvPr/>
          </p:nvSpPr>
          <p:spPr>
            <a:xfrm>
              <a:off x="1790" y="1537"/>
              <a:ext cx="4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7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5" name="Freeform 2521"/>
            <p:cNvSpPr/>
            <p:nvPr/>
          </p:nvSpPr>
          <p:spPr>
            <a:xfrm>
              <a:off x="1795" y="154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8 h 10"/>
                <a:gd name="T12" fmla="*/ 5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6" name="Freeform 2522"/>
            <p:cNvSpPr/>
            <p:nvPr/>
          </p:nvSpPr>
          <p:spPr>
            <a:xfrm>
              <a:off x="1797" y="1545"/>
              <a:ext cx="3" cy="3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9 h 10"/>
                <a:gd name="T12" fmla="*/ 5 w 8"/>
                <a:gd name="T13" fmla="*/ 10 h 10"/>
                <a:gd name="T14" fmla="*/ 4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7" name="Freeform 2523"/>
            <p:cNvSpPr/>
            <p:nvPr/>
          </p:nvSpPr>
          <p:spPr>
            <a:xfrm>
              <a:off x="1795" y="1551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8" name="Freeform 2524"/>
            <p:cNvSpPr/>
            <p:nvPr/>
          </p:nvSpPr>
          <p:spPr>
            <a:xfrm>
              <a:off x="1793" y="1547"/>
              <a:ext cx="3" cy="4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9" name="Freeform 2525"/>
            <p:cNvSpPr/>
            <p:nvPr/>
          </p:nvSpPr>
          <p:spPr>
            <a:xfrm>
              <a:off x="1791" y="1547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1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8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0" name="Freeform 2526"/>
            <p:cNvSpPr/>
            <p:nvPr/>
          </p:nvSpPr>
          <p:spPr>
            <a:xfrm>
              <a:off x="1792" y="155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1" name="Freeform 2527"/>
            <p:cNvSpPr/>
            <p:nvPr/>
          </p:nvSpPr>
          <p:spPr>
            <a:xfrm>
              <a:off x="1794" y="1552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2" name="Freeform 2528"/>
            <p:cNvSpPr/>
            <p:nvPr/>
          </p:nvSpPr>
          <p:spPr>
            <a:xfrm>
              <a:off x="1795" y="1553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9 h 10"/>
                <a:gd name="T12" fmla="*/ 4 w 8"/>
                <a:gd name="T13" fmla="*/ 10 h 10"/>
                <a:gd name="T14" fmla="*/ 2 w 8"/>
                <a:gd name="T15" fmla="*/ 9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0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9"/>
                  </a:lnTo>
                  <a:lnTo>
                    <a:pt x="4" y="10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3" name="Freeform 2529"/>
            <p:cNvSpPr/>
            <p:nvPr/>
          </p:nvSpPr>
          <p:spPr>
            <a:xfrm>
              <a:off x="1784" y="1530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4" name="Freeform 2530"/>
            <p:cNvSpPr/>
            <p:nvPr/>
          </p:nvSpPr>
          <p:spPr>
            <a:xfrm>
              <a:off x="1788" y="153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5" name="Freeform 2531"/>
            <p:cNvSpPr/>
            <p:nvPr/>
          </p:nvSpPr>
          <p:spPr>
            <a:xfrm>
              <a:off x="1779" y="152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6" name="Freeform 2532"/>
            <p:cNvSpPr/>
            <p:nvPr/>
          </p:nvSpPr>
          <p:spPr>
            <a:xfrm>
              <a:off x="1780" y="1524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9 w 10"/>
                <a:gd name="T11" fmla="*/ 9 h 10"/>
                <a:gd name="T12" fmla="*/ 6 w 10"/>
                <a:gd name="T13" fmla="*/ 10 h 10"/>
                <a:gd name="T14" fmla="*/ 5 w 10"/>
                <a:gd name="T15" fmla="*/ 9 h 10"/>
                <a:gd name="T16" fmla="*/ 2 w 10"/>
                <a:gd name="T17" fmla="*/ 8 h 10"/>
                <a:gd name="T18" fmla="*/ 0 w 10"/>
                <a:gd name="T19" fmla="*/ 5 h 10"/>
                <a:gd name="T20" fmla="*/ 0 w 10"/>
                <a:gd name="T21" fmla="*/ 2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6" y="10"/>
                  </a:lnTo>
                  <a:lnTo>
                    <a:pt x="5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7" name="Freeform 2533"/>
            <p:cNvSpPr/>
            <p:nvPr/>
          </p:nvSpPr>
          <p:spPr>
            <a:xfrm>
              <a:off x="1781" y="1525"/>
              <a:ext cx="3" cy="3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8" name="Freeform 2534"/>
            <p:cNvSpPr/>
            <p:nvPr/>
          </p:nvSpPr>
          <p:spPr>
            <a:xfrm>
              <a:off x="1782" y="152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2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9" name="Freeform 2535"/>
            <p:cNvSpPr/>
            <p:nvPr/>
          </p:nvSpPr>
          <p:spPr>
            <a:xfrm>
              <a:off x="1776" y="152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0" name="Freeform 2536"/>
            <p:cNvSpPr/>
            <p:nvPr/>
          </p:nvSpPr>
          <p:spPr>
            <a:xfrm>
              <a:off x="1777" y="152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1" name="Freeform 2537"/>
            <p:cNvSpPr/>
            <p:nvPr/>
          </p:nvSpPr>
          <p:spPr>
            <a:xfrm>
              <a:off x="1778" y="152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2" name="Freeform 2538"/>
            <p:cNvSpPr/>
            <p:nvPr/>
          </p:nvSpPr>
          <p:spPr>
            <a:xfrm>
              <a:off x="1786" y="1527"/>
              <a:ext cx="2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8 w 8"/>
                <a:gd name="T11" fmla="*/ 10 h 10"/>
                <a:gd name="T12" fmla="*/ 5 w 8"/>
                <a:gd name="T13" fmla="*/ 10 h 10"/>
                <a:gd name="T14" fmla="*/ 4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3" name="Freeform 2539"/>
            <p:cNvSpPr/>
            <p:nvPr/>
          </p:nvSpPr>
          <p:spPr>
            <a:xfrm>
              <a:off x="1785" y="1522"/>
              <a:ext cx="2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4" name="Freeform 2540"/>
            <p:cNvSpPr/>
            <p:nvPr/>
          </p:nvSpPr>
          <p:spPr>
            <a:xfrm>
              <a:off x="1783" y="152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5" name="Freeform 2541"/>
            <p:cNvSpPr/>
            <p:nvPr/>
          </p:nvSpPr>
          <p:spPr>
            <a:xfrm>
              <a:off x="1777" y="1518"/>
              <a:ext cx="4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6" name="Freeform 2542"/>
            <p:cNvSpPr/>
            <p:nvPr/>
          </p:nvSpPr>
          <p:spPr>
            <a:xfrm>
              <a:off x="1768" y="1515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7" name="Freeform 2543"/>
            <p:cNvSpPr/>
            <p:nvPr/>
          </p:nvSpPr>
          <p:spPr>
            <a:xfrm>
              <a:off x="1769" y="1516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8" name="Freeform 2544"/>
            <p:cNvSpPr/>
            <p:nvPr/>
          </p:nvSpPr>
          <p:spPr>
            <a:xfrm>
              <a:off x="1769" y="151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0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9" name="Freeform 2545"/>
            <p:cNvSpPr/>
            <p:nvPr/>
          </p:nvSpPr>
          <p:spPr>
            <a:xfrm>
              <a:off x="1772" y="1521"/>
              <a:ext cx="3" cy="4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0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0" name="Freeform 2546"/>
            <p:cNvSpPr/>
            <p:nvPr/>
          </p:nvSpPr>
          <p:spPr>
            <a:xfrm>
              <a:off x="1773" y="1519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0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1" name="Freeform 2547"/>
            <p:cNvSpPr/>
            <p:nvPr/>
          </p:nvSpPr>
          <p:spPr>
            <a:xfrm>
              <a:off x="1774" y="1517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2" name="Freeform 2548"/>
            <p:cNvSpPr/>
            <p:nvPr/>
          </p:nvSpPr>
          <p:spPr>
            <a:xfrm>
              <a:off x="1776" y="1521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8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3" name="Freeform 2549"/>
            <p:cNvSpPr/>
            <p:nvPr/>
          </p:nvSpPr>
          <p:spPr>
            <a:xfrm>
              <a:off x="1780" y="1523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4" name="Freeform 2550"/>
            <p:cNvSpPr/>
            <p:nvPr/>
          </p:nvSpPr>
          <p:spPr>
            <a:xfrm>
              <a:off x="1774" y="1530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5" name="Freeform 2551"/>
            <p:cNvSpPr/>
            <p:nvPr/>
          </p:nvSpPr>
          <p:spPr>
            <a:xfrm>
              <a:off x="1775" y="1528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6" name="Freeform 2552"/>
            <p:cNvSpPr/>
            <p:nvPr/>
          </p:nvSpPr>
          <p:spPr>
            <a:xfrm>
              <a:off x="1779" y="1537"/>
              <a:ext cx="3" cy="3"/>
            </a:xfrm>
            <a:custGeom>
              <a:avLst/>
              <a:gdLst>
                <a:gd name="T0" fmla="*/ 3 w 9"/>
                <a:gd name="T1" fmla="*/ 0 h 9"/>
                <a:gd name="T2" fmla="*/ 6 w 9"/>
                <a:gd name="T3" fmla="*/ 0 h 9"/>
                <a:gd name="T4" fmla="*/ 9 w 9"/>
                <a:gd name="T5" fmla="*/ 2 h 9"/>
                <a:gd name="T6" fmla="*/ 9 w 9"/>
                <a:gd name="T7" fmla="*/ 5 h 9"/>
                <a:gd name="T8" fmla="*/ 9 w 9"/>
                <a:gd name="T9" fmla="*/ 7 h 9"/>
                <a:gd name="T10" fmla="*/ 9 w 9"/>
                <a:gd name="T11" fmla="*/ 8 h 9"/>
                <a:gd name="T12" fmla="*/ 6 w 9"/>
                <a:gd name="T13" fmla="*/ 9 h 9"/>
                <a:gd name="T14" fmla="*/ 3 w 9"/>
                <a:gd name="T15" fmla="*/ 8 h 9"/>
                <a:gd name="T16" fmla="*/ 1 w 9"/>
                <a:gd name="T17" fmla="*/ 7 h 9"/>
                <a:gd name="T18" fmla="*/ 0 w 9"/>
                <a:gd name="T19" fmla="*/ 4 h 9"/>
                <a:gd name="T20" fmla="*/ 0 w 9"/>
                <a:gd name="T21" fmla="*/ 2 h 9"/>
                <a:gd name="T22" fmla="*/ 1 w 9"/>
                <a:gd name="T23" fmla="*/ 0 h 9"/>
                <a:gd name="T24" fmla="*/ 3 w 9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7" name="Freeform 2553"/>
            <p:cNvSpPr/>
            <p:nvPr/>
          </p:nvSpPr>
          <p:spPr>
            <a:xfrm>
              <a:off x="1779" y="153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8" name="Freeform 2554"/>
            <p:cNvSpPr/>
            <p:nvPr/>
          </p:nvSpPr>
          <p:spPr>
            <a:xfrm>
              <a:off x="1777" y="1531"/>
              <a:ext cx="3" cy="4"/>
            </a:xfrm>
            <a:custGeom>
              <a:avLst/>
              <a:gdLst>
                <a:gd name="T0" fmla="*/ 4 w 10"/>
                <a:gd name="T1" fmla="*/ 0 h 12"/>
                <a:gd name="T2" fmla="*/ 6 w 10"/>
                <a:gd name="T3" fmla="*/ 2 h 12"/>
                <a:gd name="T4" fmla="*/ 8 w 10"/>
                <a:gd name="T5" fmla="*/ 3 h 12"/>
                <a:gd name="T6" fmla="*/ 8 w 10"/>
                <a:gd name="T7" fmla="*/ 6 h 12"/>
                <a:gd name="T8" fmla="*/ 10 w 10"/>
                <a:gd name="T9" fmla="*/ 9 h 12"/>
                <a:gd name="T10" fmla="*/ 8 w 10"/>
                <a:gd name="T11" fmla="*/ 10 h 12"/>
                <a:gd name="T12" fmla="*/ 6 w 10"/>
                <a:gd name="T13" fmla="*/ 12 h 12"/>
                <a:gd name="T14" fmla="*/ 4 w 10"/>
                <a:gd name="T15" fmla="*/ 10 h 12"/>
                <a:gd name="T16" fmla="*/ 1 w 10"/>
                <a:gd name="T17" fmla="*/ 9 h 12"/>
                <a:gd name="T18" fmla="*/ 0 w 10"/>
                <a:gd name="T19" fmla="*/ 6 h 12"/>
                <a:gd name="T20" fmla="*/ 0 w 10"/>
                <a:gd name="T21" fmla="*/ 3 h 12"/>
                <a:gd name="T22" fmla="*/ 1 w 10"/>
                <a:gd name="T23" fmla="*/ 2 h 12"/>
                <a:gd name="T24" fmla="*/ 4 w 1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4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9" name="Freeform 2555"/>
            <p:cNvSpPr/>
            <p:nvPr/>
          </p:nvSpPr>
          <p:spPr>
            <a:xfrm>
              <a:off x="1776" y="1533"/>
              <a:ext cx="4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10 w 10"/>
                <a:gd name="T7" fmla="*/ 5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0" name="Freeform 2556"/>
            <p:cNvSpPr/>
            <p:nvPr/>
          </p:nvSpPr>
          <p:spPr>
            <a:xfrm>
              <a:off x="1785" y="1539"/>
              <a:ext cx="2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1" name="Freeform 2557"/>
            <p:cNvSpPr/>
            <p:nvPr/>
          </p:nvSpPr>
          <p:spPr>
            <a:xfrm>
              <a:off x="1783" y="1537"/>
              <a:ext cx="3" cy="3"/>
            </a:xfrm>
            <a:custGeom>
              <a:avLst/>
              <a:gdLst>
                <a:gd name="T0" fmla="*/ 3 w 9"/>
                <a:gd name="T1" fmla="*/ 0 h 9"/>
                <a:gd name="T2" fmla="*/ 6 w 9"/>
                <a:gd name="T3" fmla="*/ 0 h 9"/>
                <a:gd name="T4" fmla="*/ 9 w 9"/>
                <a:gd name="T5" fmla="*/ 1 h 9"/>
                <a:gd name="T6" fmla="*/ 9 w 9"/>
                <a:gd name="T7" fmla="*/ 4 h 9"/>
                <a:gd name="T8" fmla="*/ 9 w 9"/>
                <a:gd name="T9" fmla="*/ 7 h 9"/>
                <a:gd name="T10" fmla="*/ 9 w 9"/>
                <a:gd name="T11" fmla="*/ 8 h 9"/>
                <a:gd name="T12" fmla="*/ 6 w 9"/>
                <a:gd name="T13" fmla="*/ 9 h 9"/>
                <a:gd name="T14" fmla="*/ 3 w 9"/>
                <a:gd name="T15" fmla="*/ 8 h 9"/>
                <a:gd name="T16" fmla="*/ 1 w 9"/>
                <a:gd name="T17" fmla="*/ 7 h 9"/>
                <a:gd name="T18" fmla="*/ 0 w 9"/>
                <a:gd name="T19" fmla="*/ 4 h 9"/>
                <a:gd name="T20" fmla="*/ 0 w 9"/>
                <a:gd name="T21" fmla="*/ 1 h 9"/>
                <a:gd name="T22" fmla="*/ 1 w 9"/>
                <a:gd name="T23" fmla="*/ 0 h 9"/>
                <a:gd name="T24" fmla="*/ 3 w 9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2" name="Freeform 2558"/>
            <p:cNvSpPr/>
            <p:nvPr/>
          </p:nvSpPr>
          <p:spPr>
            <a:xfrm>
              <a:off x="1782" y="154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9 w 9"/>
                <a:gd name="T11" fmla="*/ 10 h 10"/>
                <a:gd name="T12" fmla="*/ 6 w 9"/>
                <a:gd name="T13" fmla="*/ 10 h 10"/>
                <a:gd name="T14" fmla="*/ 4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3" name="Freeform 2559"/>
            <p:cNvSpPr/>
            <p:nvPr/>
          </p:nvSpPr>
          <p:spPr>
            <a:xfrm>
              <a:off x="1783" y="1542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9 h 10"/>
                <a:gd name="T18" fmla="*/ 2 w 10"/>
                <a:gd name="T19" fmla="*/ 6 h 10"/>
                <a:gd name="T20" fmla="*/ 0 w 10"/>
                <a:gd name="T21" fmla="*/ 3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9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4" name="Freeform 2560"/>
            <p:cNvSpPr/>
            <p:nvPr/>
          </p:nvSpPr>
          <p:spPr>
            <a:xfrm>
              <a:off x="1786" y="154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5" name="Freeform 2561"/>
            <p:cNvSpPr/>
            <p:nvPr/>
          </p:nvSpPr>
          <p:spPr>
            <a:xfrm>
              <a:off x="1786" y="155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6" name="Freeform 2562"/>
            <p:cNvSpPr/>
            <p:nvPr/>
          </p:nvSpPr>
          <p:spPr>
            <a:xfrm>
              <a:off x="1789" y="1550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7" name="Freeform 2563"/>
            <p:cNvSpPr/>
            <p:nvPr/>
          </p:nvSpPr>
          <p:spPr>
            <a:xfrm>
              <a:off x="1786" y="154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4 w 9"/>
                <a:gd name="T3" fmla="*/ 1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4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8" name="Freeform 2564"/>
            <p:cNvSpPr/>
            <p:nvPr/>
          </p:nvSpPr>
          <p:spPr>
            <a:xfrm>
              <a:off x="1790" y="1553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8 w 8"/>
                <a:gd name="T11" fmla="*/ 10 h 10"/>
                <a:gd name="T12" fmla="*/ 5 w 8"/>
                <a:gd name="T13" fmla="*/ 10 h 10"/>
                <a:gd name="T14" fmla="*/ 3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9" name="Freeform 2565"/>
            <p:cNvSpPr/>
            <p:nvPr/>
          </p:nvSpPr>
          <p:spPr>
            <a:xfrm>
              <a:off x="1795" y="155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0" name="Freeform 2566"/>
            <p:cNvSpPr/>
            <p:nvPr/>
          </p:nvSpPr>
          <p:spPr>
            <a:xfrm>
              <a:off x="1799" y="156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9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1" name="Freeform 2567"/>
            <p:cNvSpPr/>
            <p:nvPr/>
          </p:nvSpPr>
          <p:spPr>
            <a:xfrm>
              <a:off x="1802" y="156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2" name="Freeform 2568"/>
            <p:cNvSpPr/>
            <p:nvPr/>
          </p:nvSpPr>
          <p:spPr>
            <a:xfrm>
              <a:off x="1800" y="1557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3" name="Freeform 2569"/>
            <p:cNvSpPr/>
            <p:nvPr/>
          </p:nvSpPr>
          <p:spPr>
            <a:xfrm>
              <a:off x="1773" y="1526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4" name="Freeform 2570"/>
            <p:cNvSpPr/>
            <p:nvPr/>
          </p:nvSpPr>
          <p:spPr>
            <a:xfrm>
              <a:off x="1795" y="154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5" name="Freeform 2571"/>
            <p:cNvSpPr/>
            <p:nvPr/>
          </p:nvSpPr>
          <p:spPr>
            <a:xfrm>
              <a:off x="1798" y="1550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6" name="Freeform 2572"/>
            <p:cNvSpPr/>
            <p:nvPr/>
          </p:nvSpPr>
          <p:spPr>
            <a:xfrm>
              <a:off x="1799" y="1550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7" name="Freeform 2573"/>
            <p:cNvSpPr/>
            <p:nvPr/>
          </p:nvSpPr>
          <p:spPr>
            <a:xfrm>
              <a:off x="1801" y="1555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8" name="Freeform 2574"/>
            <p:cNvSpPr/>
            <p:nvPr/>
          </p:nvSpPr>
          <p:spPr>
            <a:xfrm>
              <a:off x="1797" y="155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1 h 10"/>
                <a:gd name="T4" fmla="*/ 8 w 10"/>
                <a:gd name="T5" fmla="*/ 2 h 10"/>
                <a:gd name="T6" fmla="*/ 10 w 10"/>
                <a:gd name="T7" fmla="*/ 5 h 10"/>
                <a:gd name="T8" fmla="*/ 10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1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9" name="Freeform 2575"/>
            <p:cNvSpPr/>
            <p:nvPr/>
          </p:nvSpPr>
          <p:spPr>
            <a:xfrm>
              <a:off x="1798" y="1555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1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0" name="Freeform 2576"/>
            <p:cNvSpPr/>
            <p:nvPr/>
          </p:nvSpPr>
          <p:spPr>
            <a:xfrm>
              <a:off x="1776" y="1536"/>
              <a:ext cx="3" cy="2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1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1" name="Freeform 2577"/>
            <p:cNvSpPr/>
            <p:nvPr/>
          </p:nvSpPr>
          <p:spPr>
            <a:xfrm>
              <a:off x="1783" y="1537"/>
              <a:ext cx="3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5 h 7"/>
                <a:gd name="T18" fmla="*/ 0 w 10"/>
                <a:gd name="T19" fmla="*/ 2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2" name="Freeform 2578"/>
            <p:cNvSpPr/>
            <p:nvPr/>
          </p:nvSpPr>
          <p:spPr>
            <a:xfrm>
              <a:off x="1779" y="1539"/>
              <a:ext cx="4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0 h 9"/>
                <a:gd name="T4" fmla="*/ 10 w 10"/>
                <a:gd name="T5" fmla="*/ 1 h 9"/>
                <a:gd name="T6" fmla="*/ 10 w 10"/>
                <a:gd name="T7" fmla="*/ 4 h 9"/>
                <a:gd name="T8" fmla="*/ 10 w 10"/>
                <a:gd name="T9" fmla="*/ 6 h 9"/>
                <a:gd name="T10" fmla="*/ 7 w 10"/>
                <a:gd name="T11" fmla="*/ 7 h 9"/>
                <a:gd name="T12" fmla="*/ 4 w 10"/>
                <a:gd name="T13" fmla="*/ 9 h 9"/>
                <a:gd name="T14" fmla="*/ 3 w 10"/>
                <a:gd name="T15" fmla="*/ 7 h 9"/>
                <a:gd name="T16" fmla="*/ 0 w 10"/>
                <a:gd name="T17" fmla="*/ 6 h 9"/>
                <a:gd name="T18" fmla="*/ 0 w 10"/>
                <a:gd name="T19" fmla="*/ 3 h 9"/>
                <a:gd name="T20" fmla="*/ 0 w 10"/>
                <a:gd name="T21" fmla="*/ 1 h 9"/>
                <a:gd name="T22" fmla="*/ 3 w 10"/>
                <a:gd name="T23" fmla="*/ 0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3" name="Freeform 2579"/>
            <p:cNvSpPr/>
            <p:nvPr/>
          </p:nvSpPr>
          <p:spPr>
            <a:xfrm>
              <a:off x="1776" y="1539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1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2 w 11"/>
                <a:gd name="T15" fmla="*/ 7 h 9"/>
                <a:gd name="T16" fmla="*/ 1 w 11"/>
                <a:gd name="T17" fmla="*/ 6 h 9"/>
                <a:gd name="T18" fmla="*/ 0 w 11"/>
                <a:gd name="T19" fmla="*/ 4 h 9"/>
                <a:gd name="T20" fmla="*/ 1 w 11"/>
                <a:gd name="T21" fmla="*/ 1 h 9"/>
                <a:gd name="T22" fmla="*/ 2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4" name="Freeform 2580"/>
            <p:cNvSpPr/>
            <p:nvPr/>
          </p:nvSpPr>
          <p:spPr>
            <a:xfrm>
              <a:off x="1775" y="1541"/>
              <a:ext cx="3" cy="3"/>
            </a:xfrm>
            <a:custGeom>
              <a:avLst/>
              <a:gdLst>
                <a:gd name="T0" fmla="*/ 4 w 10"/>
                <a:gd name="T1" fmla="*/ 0 h 8"/>
                <a:gd name="T2" fmla="*/ 7 w 10"/>
                <a:gd name="T3" fmla="*/ 0 h 8"/>
                <a:gd name="T4" fmla="*/ 10 w 10"/>
                <a:gd name="T5" fmla="*/ 1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3 h 8"/>
                <a:gd name="T20" fmla="*/ 0 w 10"/>
                <a:gd name="T21" fmla="*/ 1 h 8"/>
                <a:gd name="T22" fmla="*/ 3 w 10"/>
                <a:gd name="T23" fmla="*/ 0 h 8"/>
                <a:gd name="T24" fmla="*/ 4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4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5" name="Freeform 2581"/>
            <p:cNvSpPr/>
            <p:nvPr/>
          </p:nvSpPr>
          <p:spPr>
            <a:xfrm>
              <a:off x="1786" y="1544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0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6 h 9"/>
                <a:gd name="T10" fmla="*/ 7 w 10"/>
                <a:gd name="T11" fmla="*/ 7 h 9"/>
                <a:gd name="T12" fmla="*/ 4 w 10"/>
                <a:gd name="T13" fmla="*/ 9 h 9"/>
                <a:gd name="T14" fmla="*/ 1 w 10"/>
                <a:gd name="T15" fmla="*/ 7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2 h 9"/>
                <a:gd name="T22" fmla="*/ 3 w 10"/>
                <a:gd name="T23" fmla="*/ 0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6" name="Freeform 2582"/>
            <p:cNvSpPr/>
            <p:nvPr/>
          </p:nvSpPr>
          <p:spPr>
            <a:xfrm>
              <a:off x="1788" y="1541"/>
              <a:ext cx="4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1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2 w 10"/>
                <a:gd name="T15" fmla="*/ 7 h 8"/>
                <a:gd name="T16" fmla="*/ 0 w 10"/>
                <a:gd name="T17" fmla="*/ 5 h 8"/>
                <a:gd name="T18" fmla="*/ 0 w 10"/>
                <a:gd name="T19" fmla="*/ 3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7" name="Freeform 2583"/>
            <p:cNvSpPr/>
            <p:nvPr/>
          </p:nvSpPr>
          <p:spPr>
            <a:xfrm>
              <a:off x="1787" y="1539"/>
              <a:ext cx="4" cy="3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1 h 8"/>
                <a:gd name="T4" fmla="*/ 12 w 12"/>
                <a:gd name="T5" fmla="*/ 2 h 8"/>
                <a:gd name="T6" fmla="*/ 12 w 12"/>
                <a:gd name="T7" fmla="*/ 4 h 8"/>
                <a:gd name="T8" fmla="*/ 12 w 12"/>
                <a:gd name="T9" fmla="*/ 7 h 8"/>
                <a:gd name="T10" fmla="*/ 9 w 12"/>
                <a:gd name="T11" fmla="*/ 8 h 8"/>
                <a:gd name="T12" fmla="*/ 6 w 12"/>
                <a:gd name="T13" fmla="*/ 8 h 8"/>
                <a:gd name="T14" fmla="*/ 3 w 12"/>
                <a:gd name="T15" fmla="*/ 8 h 8"/>
                <a:gd name="T16" fmla="*/ 2 w 12"/>
                <a:gd name="T17" fmla="*/ 5 h 8"/>
                <a:gd name="T18" fmla="*/ 0 w 12"/>
                <a:gd name="T19" fmla="*/ 4 h 8"/>
                <a:gd name="T20" fmla="*/ 2 w 12"/>
                <a:gd name="T21" fmla="*/ 2 h 8"/>
                <a:gd name="T22" fmla="*/ 5 w 12"/>
                <a:gd name="T23" fmla="*/ 1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1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8" name="Freeform 2584"/>
            <p:cNvSpPr/>
            <p:nvPr/>
          </p:nvSpPr>
          <p:spPr>
            <a:xfrm>
              <a:off x="1785" y="1540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1 w 11"/>
                <a:gd name="T5" fmla="*/ 3 h 9"/>
                <a:gd name="T6" fmla="*/ 11 w 11"/>
                <a:gd name="T7" fmla="*/ 5 h 9"/>
                <a:gd name="T8" fmla="*/ 11 w 11"/>
                <a:gd name="T9" fmla="*/ 8 h 9"/>
                <a:gd name="T10" fmla="*/ 8 w 11"/>
                <a:gd name="T11" fmla="*/ 8 h 9"/>
                <a:gd name="T12" fmla="*/ 5 w 11"/>
                <a:gd name="T13" fmla="*/ 9 h 9"/>
                <a:gd name="T14" fmla="*/ 3 w 11"/>
                <a:gd name="T15" fmla="*/ 8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4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8"/>
                  </a:lnTo>
                  <a:lnTo>
                    <a:pt x="8" y="8"/>
                  </a:lnTo>
                  <a:lnTo>
                    <a:pt x="5" y="9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9" name="Freeform 2585"/>
            <p:cNvSpPr/>
            <p:nvPr/>
          </p:nvSpPr>
          <p:spPr>
            <a:xfrm>
              <a:off x="1780" y="1542"/>
              <a:ext cx="4" cy="3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1 h 8"/>
                <a:gd name="T4" fmla="*/ 10 w 12"/>
                <a:gd name="T5" fmla="*/ 2 h 8"/>
                <a:gd name="T6" fmla="*/ 12 w 12"/>
                <a:gd name="T7" fmla="*/ 4 h 8"/>
                <a:gd name="T8" fmla="*/ 10 w 12"/>
                <a:gd name="T9" fmla="*/ 7 h 8"/>
                <a:gd name="T10" fmla="*/ 9 w 12"/>
                <a:gd name="T11" fmla="*/ 8 h 8"/>
                <a:gd name="T12" fmla="*/ 6 w 12"/>
                <a:gd name="T13" fmla="*/ 8 h 8"/>
                <a:gd name="T14" fmla="*/ 3 w 12"/>
                <a:gd name="T15" fmla="*/ 8 h 8"/>
                <a:gd name="T16" fmla="*/ 2 w 12"/>
                <a:gd name="T17" fmla="*/ 5 h 8"/>
                <a:gd name="T18" fmla="*/ 0 w 12"/>
                <a:gd name="T19" fmla="*/ 4 h 8"/>
                <a:gd name="T20" fmla="*/ 2 w 12"/>
                <a:gd name="T21" fmla="*/ 2 h 8"/>
                <a:gd name="T22" fmla="*/ 3 w 12"/>
                <a:gd name="T23" fmla="*/ 1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1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0" name="Freeform 2586"/>
            <p:cNvSpPr/>
            <p:nvPr/>
          </p:nvSpPr>
          <p:spPr>
            <a:xfrm>
              <a:off x="1783" y="1541"/>
              <a:ext cx="3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1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3 w 10"/>
                <a:gd name="T15" fmla="*/ 7 h 8"/>
                <a:gd name="T16" fmla="*/ 0 w 10"/>
                <a:gd name="T17" fmla="*/ 5 h 8"/>
                <a:gd name="T18" fmla="*/ 0 w 10"/>
                <a:gd name="T19" fmla="*/ 3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1" name="Freeform 2587"/>
            <p:cNvSpPr/>
            <p:nvPr/>
          </p:nvSpPr>
          <p:spPr>
            <a:xfrm>
              <a:off x="1782" y="1538"/>
              <a:ext cx="4" cy="2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5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1 w 11"/>
                <a:gd name="T17" fmla="*/ 5 h 7"/>
                <a:gd name="T18" fmla="*/ 0 w 11"/>
                <a:gd name="T19" fmla="*/ 3 h 7"/>
                <a:gd name="T20" fmla="*/ 1 w 11"/>
                <a:gd name="T21" fmla="*/ 1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2" name="Freeform 2588"/>
            <p:cNvSpPr/>
            <p:nvPr/>
          </p:nvSpPr>
          <p:spPr>
            <a:xfrm>
              <a:off x="1790" y="1538"/>
              <a:ext cx="4" cy="3"/>
            </a:xfrm>
            <a:custGeom>
              <a:avLst/>
              <a:gdLst>
                <a:gd name="T0" fmla="*/ 5 w 10"/>
                <a:gd name="T1" fmla="*/ 0 h 8"/>
                <a:gd name="T2" fmla="*/ 8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3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3" name="Freeform 2589"/>
            <p:cNvSpPr/>
            <p:nvPr/>
          </p:nvSpPr>
          <p:spPr>
            <a:xfrm>
              <a:off x="1792" y="1537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2 w 12"/>
                <a:gd name="T5" fmla="*/ 3 h 9"/>
                <a:gd name="T6" fmla="*/ 12 w 12"/>
                <a:gd name="T7" fmla="*/ 5 h 9"/>
                <a:gd name="T8" fmla="*/ 10 w 12"/>
                <a:gd name="T9" fmla="*/ 7 h 9"/>
                <a:gd name="T10" fmla="*/ 9 w 12"/>
                <a:gd name="T11" fmla="*/ 9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4" name="Freeform 2590"/>
            <p:cNvSpPr/>
            <p:nvPr/>
          </p:nvSpPr>
          <p:spPr>
            <a:xfrm>
              <a:off x="1796" y="1543"/>
              <a:ext cx="3" cy="3"/>
            </a:xfrm>
            <a:custGeom>
              <a:avLst/>
              <a:gdLst>
                <a:gd name="T0" fmla="*/ 6 w 10"/>
                <a:gd name="T1" fmla="*/ 0 h 9"/>
                <a:gd name="T2" fmla="*/ 8 w 10"/>
                <a:gd name="T3" fmla="*/ 1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1 h 9"/>
                <a:gd name="T22" fmla="*/ 3 w 10"/>
                <a:gd name="T23" fmla="*/ 0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5" name="Freeform 2591"/>
            <p:cNvSpPr/>
            <p:nvPr/>
          </p:nvSpPr>
          <p:spPr>
            <a:xfrm>
              <a:off x="1792" y="1542"/>
              <a:ext cx="3" cy="3"/>
            </a:xfrm>
            <a:custGeom>
              <a:avLst/>
              <a:gdLst>
                <a:gd name="T0" fmla="*/ 6 w 11"/>
                <a:gd name="T1" fmla="*/ 0 h 8"/>
                <a:gd name="T2" fmla="*/ 9 w 11"/>
                <a:gd name="T3" fmla="*/ 0 h 8"/>
                <a:gd name="T4" fmla="*/ 11 w 11"/>
                <a:gd name="T5" fmla="*/ 1 h 8"/>
                <a:gd name="T6" fmla="*/ 11 w 11"/>
                <a:gd name="T7" fmla="*/ 4 h 8"/>
                <a:gd name="T8" fmla="*/ 10 w 11"/>
                <a:gd name="T9" fmla="*/ 5 h 8"/>
                <a:gd name="T10" fmla="*/ 9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5 h 8"/>
                <a:gd name="T18" fmla="*/ 0 w 11"/>
                <a:gd name="T19" fmla="*/ 2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6" name="Freeform 2592"/>
            <p:cNvSpPr/>
            <p:nvPr/>
          </p:nvSpPr>
          <p:spPr>
            <a:xfrm>
              <a:off x="1790" y="1543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8 h 9"/>
                <a:gd name="T10" fmla="*/ 8 w 11"/>
                <a:gd name="T11" fmla="*/ 9 h 9"/>
                <a:gd name="T12" fmla="*/ 5 w 11"/>
                <a:gd name="T13" fmla="*/ 9 h 9"/>
                <a:gd name="T14" fmla="*/ 3 w 11"/>
                <a:gd name="T15" fmla="*/ 8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2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5" y="9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7" name="Freeform 2593"/>
            <p:cNvSpPr/>
            <p:nvPr/>
          </p:nvSpPr>
          <p:spPr>
            <a:xfrm>
              <a:off x="1795" y="1546"/>
              <a:ext cx="3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2 h 8"/>
                <a:gd name="T6" fmla="*/ 11 w 11"/>
                <a:gd name="T7" fmla="*/ 4 h 8"/>
                <a:gd name="T8" fmla="*/ 10 w 11"/>
                <a:gd name="T9" fmla="*/ 7 h 8"/>
                <a:gd name="T10" fmla="*/ 7 w 11"/>
                <a:gd name="T11" fmla="*/ 8 h 8"/>
                <a:gd name="T12" fmla="*/ 5 w 11"/>
                <a:gd name="T13" fmla="*/ 8 h 8"/>
                <a:gd name="T14" fmla="*/ 2 w 11"/>
                <a:gd name="T15" fmla="*/ 7 h 8"/>
                <a:gd name="T16" fmla="*/ 0 w 11"/>
                <a:gd name="T17" fmla="*/ 5 h 8"/>
                <a:gd name="T18" fmla="*/ 0 w 11"/>
                <a:gd name="T19" fmla="*/ 4 h 8"/>
                <a:gd name="T20" fmla="*/ 0 w 11"/>
                <a:gd name="T21" fmla="*/ 1 h 8"/>
                <a:gd name="T22" fmla="*/ 2 w 11"/>
                <a:gd name="T23" fmla="*/ 0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8" name="Freeform 2594"/>
            <p:cNvSpPr/>
            <p:nvPr/>
          </p:nvSpPr>
          <p:spPr>
            <a:xfrm>
              <a:off x="1795" y="1545"/>
              <a:ext cx="4" cy="2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0 h 8"/>
                <a:gd name="T4" fmla="*/ 12 w 12"/>
                <a:gd name="T5" fmla="*/ 3 h 8"/>
                <a:gd name="T6" fmla="*/ 12 w 12"/>
                <a:gd name="T7" fmla="*/ 4 h 8"/>
                <a:gd name="T8" fmla="*/ 10 w 12"/>
                <a:gd name="T9" fmla="*/ 5 h 8"/>
                <a:gd name="T10" fmla="*/ 9 w 12"/>
                <a:gd name="T11" fmla="*/ 7 h 8"/>
                <a:gd name="T12" fmla="*/ 6 w 12"/>
                <a:gd name="T13" fmla="*/ 8 h 8"/>
                <a:gd name="T14" fmla="*/ 3 w 12"/>
                <a:gd name="T15" fmla="*/ 7 h 8"/>
                <a:gd name="T16" fmla="*/ 2 w 12"/>
                <a:gd name="T17" fmla="*/ 5 h 8"/>
                <a:gd name="T18" fmla="*/ 0 w 12"/>
                <a:gd name="T19" fmla="*/ 4 h 8"/>
                <a:gd name="T20" fmla="*/ 2 w 12"/>
                <a:gd name="T21" fmla="*/ 1 h 8"/>
                <a:gd name="T22" fmla="*/ 3 w 12"/>
                <a:gd name="T23" fmla="*/ 0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9" name="Freeform 2595"/>
            <p:cNvSpPr/>
            <p:nvPr/>
          </p:nvSpPr>
          <p:spPr>
            <a:xfrm>
              <a:off x="1796" y="1545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5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5 h 7"/>
                <a:gd name="T18" fmla="*/ 0 w 12"/>
                <a:gd name="T19" fmla="*/ 3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0" name="Freeform 2596"/>
            <p:cNvSpPr/>
            <p:nvPr/>
          </p:nvSpPr>
          <p:spPr>
            <a:xfrm>
              <a:off x="1772" y="1538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0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6 h 9"/>
                <a:gd name="T10" fmla="*/ 8 w 11"/>
                <a:gd name="T11" fmla="*/ 7 h 9"/>
                <a:gd name="T12" fmla="*/ 5 w 11"/>
                <a:gd name="T13" fmla="*/ 9 h 9"/>
                <a:gd name="T14" fmla="*/ 3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1 w 11"/>
                <a:gd name="T21" fmla="*/ 2 h 9"/>
                <a:gd name="T22" fmla="*/ 3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0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1" name="Freeform 2597"/>
            <p:cNvSpPr/>
            <p:nvPr/>
          </p:nvSpPr>
          <p:spPr>
            <a:xfrm>
              <a:off x="1778" y="1537"/>
              <a:ext cx="3" cy="2"/>
            </a:xfrm>
            <a:custGeom>
              <a:avLst/>
              <a:gdLst>
                <a:gd name="T0" fmla="*/ 5 w 10"/>
                <a:gd name="T1" fmla="*/ 0 h 7"/>
                <a:gd name="T2" fmla="*/ 8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2" name="Freeform 2598"/>
            <p:cNvSpPr/>
            <p:nvPr/>
          </p:nvSpPr>
          <p:spPr>
            <a:xfrm>
              <a:off x="1769" y="1541"/>
              <a:ext cx="3" cy="3"/>
            </a:xfrm>
            <a:custGeom>
              <a:avLst/>
              <a:gdLst>
                <a:gd name="T0" fmla="*/ 5 w 10"/>
                <a:gd name="T1" fmla="*/ 0 h 8"/>
                <a:gd name="T2" fmla="*/ 8 w 10"/>
                <a:gd name="T3" fmla="*/ 0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3 h 8"/>
                <a:gd name="T20" fmla="*/ 0 w 10"/>
                <a:gd name="T21" fmla="*/ 1 h 8"/>
                <a:gd name="T22" fmla="*/ 3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8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3" name="Freeform 2599"/>
            <p:cNvSpPr/>
            <p:nvPr/>
          </p:nvSpPr>
          <p:spPr>
            <a:xfrm>
              <a:off x="1766" y="1537"/>
              <a:ext cx="3" cy="3"/>
            </a:xfrm>
            <a:custGeom>
              <a:avLst/>
              <a:gdLst>
                <a:gd name="T0" fmla="*/ 5 w 10"/>
                <a:gd name="T1" fmla="*/ 0 h 7"/>
                <a:gd name="T2" fmla="*/ 7 w 10"/>
                <a:gd name="T3" fmla="*/ 0 h 7"/>
                <a:gd name="T4" fmla="*/ 10 w 10"/>
                <a:gd name="T5" fmla="*/ 2 h 7"/>
                <a:gd name="T6" fmla="*/ 10 w 10"/>
                <a:gd name="T7" fmla="*/ 5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4" name="Freeform 2600"/>
            <p:cNvSpPr/>
            <p:nvPr/>
          </p:nvSpPr>
          <p:spPr>
            <a:xfrm>
              <a:off x="1767" y="1537"/>
              <a:ext cx="3" cy="3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2 h 7"/>
                <a:gd name="T6" fmla="*/ 11 w 11"/>
                <a:gd name="T7" fmla="*/ 5 h 7"/>
                <a:gd name="T8" fmla="*/ 10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5" name="Freeform 2601"/>
            <p:cNvSpPr/>
            <p:nvPr/>
          </p:nvSpPr>
          <p:spPr>
            <a:xfrm>
              <a:off x="1768" y="1537"/>
              <a:ext cx="4" cy="3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6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6" name="Freeform 2602"/>
            <p:cNvSpPr/>
            <p:nvPr/>
          </p:nvSpPr>
          <p:spPr>
            <a:xfrm>
              <a:off x="1762" y="1540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2 w 12"/>
                <a:gd name="T5" fmla="*/ 3 h 9"/>
                <a:gd name="T6" fmla="*/ 12 w 12"/>
                <a:gd name="T7" fmla="*/ 5 h 9"/>
                <a:gd name="T8" fmla="*/ 10 w 12"/>
                <a:gd name="T9" fmla="*/ 6 h 9"/>
                <a:gd name="T10" fmla="*/ 9 w 12"/>
                <a:gd name="T11" fmla="*/ 8 h 9"/>
                <a:gd name="T12" fmla="*/ 6 w 12"/>
                <a:gd name="T13" fmla="*/ 9 h 9"/>
                <a:gd name="T14" fmla="*/ 3 w 12"/>
                <a:gd name="T15" fmla="*/ 8 h 9"/>
                <a:gd name="T16" fmla="*/ 2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7" name="Freeform 2603"/>
            <p:cNvSpPr/>
            <p:nvPr/>
          </p:nvSpPr>
          <p:spPr>
            <a:xfrm>
              <a:off x="1765" y="1540"/>
              <a:ext cx="3" cy="3"/>
            </a:xfrm>
            <a:custGeom>
              <a:avLst/>
              <a:gdLst>
                <a:gd name="T0" fmla="*/ 6 w 10"/>
                <a:gd name="T1" fmla="*/ 0 h 8"/>
                <a:gd name="T2" fmla="*/ 7 w 10"/>
                <a:gd name="T3" fmla="*/ 0 h 8"/>
                <a:gd name="T4" fmla="*/ 10 w 10"/>
                <a:gd name="T5" fmla="*/ 1 h 8"/>
                <a:gd name="T6" fmla="*/ 10 w 10"/>
                <a:gd name="T7" fmla="*/ 4 h 8"/>
                <a:gd name="T8" fmla="*/ 10 w 10"/>
                <a:gd name="T9" fmla="*/ 6 h 8"/>
                <a:gd name="T10" fmla="*/ 7 w 10"/>
                <a:gd name="T11" fmla="*/ 7 h 8"/>
                <a:gd name="T12" fmla="*/ 5 w 10"/>
                <a:gd name="T13" fmla="*/ 8 h 8"/>
                <a:gd name="T14" fmla="*/ 2 w 10"/>
                <a:gd name="T15" fmla="*/ 7 h 8"/>
                <a:gd name="T16" fmla="*/ 0 w 10"/>
                <a:gd name="T17" fmla="*/ 6 h 8"/>
                <a:gd name="T18" fmla="*/ 0 w 10"/>
                <a:gd name="T19" fmla="*/ 3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8" name="Freeform 2604"/>
            <p:cNvSpPr/>
            <p:nvPr/>
          </p:nvSpPr>
          <p:spPr>
            <a:xfrm>
              <a:off x="1766" y="1540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0 h 9"/>
                <a:gd name="T4" fmla="*/ 10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8 w 11"/>
                <a:gd name="T11" fmla="*/ 8 h 9"/>
                <a:gd name="T12" fmla="*/ 5 w 11"/>
                <a:gd name="T13" fmla="*/ 9 h 9"/>
                <a:gd name="T14" fmla="*/ 3 w 11"/>
                <a:gd name="T15" fmla="*/ 8 h 9"/>
                <a:gd name="T16" fmla="*/ 0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8"/>
                  </a:lnTo>
                  <a:lnTo>
                    <a:pt x="5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9" name="Freeform 2605"/>
            <p:cNvSpPr/>
            <p:nvPr/>
          </p:nvSpPr>
          <p:spPr>
            <a:xfrm>
              <a:off x="1772" y="1535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0 w 12"/>
                <a:gd name="T5" fmla="*/ 3 h 9"/>
                <a:gd name="T6" fmla="*/ 12 w 12"/>
                <a:gd name="T7" fmla="*/ 5 h 9"/>
                <a:gd name="T8" fmla="*/ 10 w 12"/>
                <a:gd name="T9" fmla="*/ 7 h 9"/>
                <a:gd name="T10" fmla="*/ 9 w 12"/>
                <a:gd name="T11" fmla="*/ 9 h 9"/>
                <a:gd name="T12" fmla="*/ 6 w 12"/>
                <a:gd name="T13" fmla="*/ 9 h 9"/>
                <a:gd name="T14" fmla="*/ 3 w 12"/>
                <a:gd name="T15" fmla="*/ 9 h 9"/>
                <a:gd name="T16" fmla="*/ 2 w 12"/>
                <a:gd name="T17" fmla="*/ 7 h 9"/>
                <a:gd name="T18" fmla="*/ 0 w 12"/>
                <a:gd name="T19" fmla="*/ 5 h 9"/>
                <a:gd name="T20" fmla="*/ 2 w 12"/>
                <a:gd name="T21" fmla="*/ 3 h 9"/>
                <a:gd name="T22" fmla="*/ 3 w 12"/>
                <a:gd name="T23" fmla="*/ 2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0" name="Freeform 2606"/>
            <p:cNvSpPr/>
            <p:nvPr/>
          </p:nvSpPr>
          <p:spPr>
            <a:xfrm>
              <a:off x="1767" y="1533"/>
              <a:ext cx="4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2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9 w 11"/>
                <a:gd name="T11" fmla="*/ 9 h 9"/>
                <a:gd name="T12" fmla="*/ 6 w 11"/>
                <a:gd name="T13" fmla="*/ 9 h 9"/>
                <a:gd name="T14" fmla="*/ 3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1 w 11"/>
                <a:gd name="T21" fmla="*/ 2 h 9"/>
                <a:gd name="T22" fmla="*/ 3 w 11"/>
                <a:gd name="T23" fmla="*/ 2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1" name="Freeform 2607"/>
            <p:cNvSpPr/>
            <p:nvPr/>
          </p:nvSpPr>
          <p:spPr>
            <a:xfrm>
              <a:off x="1767" y="1535"/>
              <a:ext cx="3" cy="2"/>
            </a:xfrm>
            <a:custGeom>
              <a:avLst/>
              <a:gdLst>
                <a:gd name="T0" fmla="*/ 5 w 10"/>
                <a:gd name="T1" fmla="*/ 0 h 8"/>
                <a:gd name="T2" fmla="*/ 8 w 10"/>
                <a:gd name="T3" fmla="*/ 0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6 h 8"/>
                <a:gd name="T10" fmla="*/ 7 w 10"/>
                <a:gd name="T11" fmla="*/ 7 h 8"/>
                <a:gd name="T12" fmla="*/ 4 w 10"/>
                <a:gd name="T13" fmla="*/ 8 h 8"/>
                <a:gd name="T14" fmla="*/ 2 w 10"/>
                <a:gd name="T15" fmla="*/ 7 h 8"/>
                <a:gd name="T16" fmla="*/ 0 w 10"/>
                <a:gd name="T17" fmla="*/ 6 h 8"/>
                <a:gd name="T18" fmla="*/ 0 w 10"/>
                <a:gd name="T19" fmla="*/ 4 h 8"/>
                <a:gd name="T20" fmla="*/ 0 w 10"/>
                <a:gd name="T21" fmla="*/ 1 h 8"/>
                <a:gd name="T22" fmla="*/ 2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8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2" name="Freeform 2608"/>
            <p:cNvSpPr/>
            <p:nvPr/>
          </p:nvSpPr>
          <p:spPr>
            <a:xfrm>
              <a:off x="1759" y="1536"/>
              <a:ext cx="4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5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3" name="Freeform 2609"/>
            <p:cNvSpPr/>
            <p:nvPr/>
          </p:nvSpPr>
          <p:spPr>
            <a:xfrm>
              <a:off x="1750" y="1541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0 w 12"/>
                <a:gd name="T5" fmla="*/ 3 h 9"/>
                <a:gd name="T6" fmla="*/ 12 w 12"/>
                <a:gd name="T7" fmla="*/ 5 h 9"/>
                <a:gd name="T8" fmla="*/ 10 w 12"/>
                <a:gd name="T9" fmla="*/ 6 h 9"/>
                <a:gd name="T10" fmla="*/ 9 w 12"/>
                <a:gd name="T11" fmla="*/ 7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4" name="Freeform 2610"/>
            <p:cNvSpPr/>
            <p:nvPr/>
          </p:nvSpPr>
          <p:spPr>
            <a:xfrm>
              <a:off x="1752" y="1541"/>
              <a:ext cx="4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7 h 9"/>
                <a:gd name="T10" fmla="*/ 8 w 11"/>
                <a:gd name="T11" fmla="*/ 9 h 9"/>
                <a:gd name="T12" fmla="*/ 6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2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5" name="Freeform 2611"/>
            <p:cNvSpPr/>
            <p:nvPr/>
          </p:nvSpPr>
          <p:spPr>
            <a:xfrm>
              <a:off x="1754" y="1542"/>
              <a:ext cx="3" cy="3"/>
            </a:xfrm>
            <a:custGeom>
              <a:avLst/>
              <a:gdLst>
                <a:gd name="T0" fmla="*/ 5 w 9"/>
                <a:gd name="T1" fmla="*/ 0 h 7"/>
                <a:gd name="T2" fmla="*/ 8 w 9"/>
                <a:gd name="T3" fmla="*/ 0 h 7"/>
                <a:gd name="T4" fmla="*/ 9 w 9"/>
                <a:gd name="T5" fmla="*/ 1 h 7"/>
                <a:gd name="T6" fmla="*/ 9 w 9"/>
                <a:gd name="T7" fmla="*/ 4 h 7"/>
                <a:gd name="T8" fmla="*/ 9 w 9"/>
                <a:gd name="T9" fmla="*/ 5 h 7"/>
                <a:gd name="T10" fmla="*/ 7 w 9"/>
                <a:gd name="T11" fmla="*/ 7 h 7"/>
                <a:gd name="T12" fmla="*/ 4 w 9"/>
                <a:gd name="T13" fmla="*/ 7 h 7"/>
                <a:gd name="T14" fmla="*/ 2 w 9"/>
                <a:gd name="T15" fmla="*/ 7 h 7"/>
                <a:gd name="T16" fmla="*/ 0 w 9"/>
                <a:gd name="T17" fmla="*/ 5 h 7"/>
                <a:gd name="T18" fmla="*/ 0 w 9"/>
                <a:gd name="T19" fmla="*/ 2 h 7"/>
                <a:gd name="T20" fmla="*/ 0 w 9"/>
                <a:gd name="T21" fmla="*/ 1 h 7"/>
                <a:gd name="T22" fmla="*/ 2 w 9"/>
                <a:gd name="T23" fmla="*/ 0 h 7"/>
                <a:gd name="T24" fmla="*/ 5 w 9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7">
                  <a:moveTo>
                    <a:pt x="5" y="0"/>
                  </a:moveTo>
                  <a:lnTo>
                    <a:pt x="8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6" name="Freeform 2612"/>
            <p:cNvSpPr/>
            <p:nvPr/>
          </p:nvSpPr>
          <p:spPr>
            <a:xfrm>
              <a:off x="1758" y="1542"/>
              <a:ext cx="4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5 w 10"/>
                <a:gd name="T13" fmla="*/ 9 h 9"/>
                <a:gd name="T14" fmla="*/ 3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5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7" name="Freeform 2613"/>
            <p:cNvSpPr/>
            <p:nvPr/>
          </p:nvSpPr>
          <p:spPr>
            <a:xfrm>
              <a:off x="1757" y="1539"/>
              <a:ext cx="4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1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9 w 11"/>
                <a:gd name="T11" fmla="*/ 9 h 9"/>
                <a:gd name="T12" fmla="*/ 6 w 11"/>
                <a:gd name="T13" fmla="*/ 9 h 9"/>
                <a:gd name="T14" fmla="*/ 3 w 11"/>
                <a:gd name="T15" fmla="*/ 9 h 9"/>
                <a:gd name="T16" fmla="*/ 0 w 11"/>
                <a:gd name="T17" fmla="*/ 6 h 9"/>
                <a:gd name="T18" fmla="*/ 0 w 11"/>
                <a:gd name="T19" fmla="*/ 4 h 9"/>
                <a:gd name="T20" fmla="*/ 1 w 11"/>
                <a:gd name="T21" fmla="*/ 3 h 9"/>
                <a:gd name="T22" fmla="*/ 3 w 11"/>
                <a:gd name="T23" fmla="*/ 1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8" name="Freeform 2614"/>
            <p:cNvSpPr/>
            <p:nvPr/>
          </p:nvSpPr>
          <p:spPr>
            <a:xfrm>
              <a:off x="1756" y="1537"/>
              <a:ext cx="3" cy="3"/>
            </a:xfrm>
            <a:custGeom>
              <a:avLst/>
              <a:gdLst>
                <a:gd name="T0" fmla="*/ 5 w 10"/>
                <a:gd name="T1" fmla="*/ 0 h 9"/>
                <a:gd name="T2" fmla="*/ 8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3 w 10"/>
                <a:gd name="T15" fmla="*/ 7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9" name="Freeform 2615"/>
            <p:cNvSpPr/>
            <p:nvPr/>
          </p:nvSpPr>
          <p:spPr>
            <a:xfrm>
              <a:off x="1760" y="1538"/>
              <a:ext cx="4" cy="3"/>
            </a:xfrm>
            <a:custGeom>
              <a:avLst/>
              <a:gdLst>
                <a:gd name="T0" fmla="*/ 6 w 11"/>
                <a:gd name="T1" fmla="*/ 0 h 8"/>
                <a:gd name="T2" fmla="*/ 9 w 11"/>
                <a:gd name="T3" fmla="*/ 1 h 8"/>
                <a:gd name="T4" fmla="*/ 11 w 11"/>
                <a:gd name="T5" fmla="*/ 3 h 8"/>
                <a:gd name="T6" fmla="*/ 11 w 11"/>
                <a:gd name="T7" fmla="*/ 4 h 8"/>
                <a:gd name="T8" fmla="*/ 11 w 11"/>
                <a:gd name="T9" fmla="*/ 7 h 8"/>
                <a:gd name="T10" fmla="*/ 9 w 11"/>
                <a:gd name="T11" fmla="*/ 8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5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9" y="1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0" name="Freeform 2616"/>
            <p:cNvSpPr/>
            <p:nvPr/>
          </p:nvSpPr>
          <p:spPr>
            <a:xfrm>
              <a:off x="1765" y="1536"/>
              <a:ext cx="3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2 h 9"/>
                <a:gd name="T4" fmla="*/ 11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8 w 11"/>
                <a:gd name="T11" fmla="*/ 9 h 9"/>
                <a:gd name="T12" fmla="*/ 6 w 11"/>
                <a:gd name="T13" fmla="*/ 9 h 9"/>
                <a:gd name="T14" fmla="*/ 3 w 11"/>
                <a:gd name="T15" fmla="*/ 9 h 9"/>
                <a:gd name="T16" fmla="*/ 1 w 11"/>
                <a:gd name="T17" fmla="*/ 6 h 9"/>
                <a:gd name="T18" fmla="*/ 0 w 11"/>
                <a:gd name="T19" fmla="*/ 4 h 9"/>
                <a:gd name="T20" fmla="*/ 1 w 11"/>
                <a:gd name="T21" fmla="*/ 3 h 9"/>
                <a:gd name="T22" fmla="*/ 3 w 11"/>
                <a:gd name="T23" fmla="*/ 2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</p:grpSp>
      <p:grpSp>
        <p:nvGrpSpPr>
          <p:cNvPr id="23" name="Group 2818"/>
          <p:cNvGrpSpPr/>
          <p:nvPr/>
        </p:nvGrpSpPr>
        <p:grpSpPr>
          <a:xfrm>
            <a:off x="2767013" y="2443163"/>
            <a:ext cx="128587" cy="50800"/>
            <a:chOff x="1743" y="1539"/>
            <a:chExt cx="81" cy="32"/>
          </a:xfrm>
          <a:effectLst/>
        </p:grpSpPr>
        <p:sp>
          <p:nvSpPr>
            <p:cNvPr id="1431" name="Freeform 2618"/>
            <p:cNvSpPr/>
            <p:nvPr/>
          </p:nvSpPr>
          <p:spPr>
            <a:xfrm>
              <a:off x="1767" y="1546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1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8 w 11"/>
                <a:gd name="T11" fmla="*/ 7 h 9"/>
                <a:gd name="T12" fmla="*/ 5 w 11"/>
                <a:gd name="T13" fmla="*/ 9 h 9"/>
                <a:gd name="T14" fmla="*/ 2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1 w 11"/>
                <a:gd name="T21" fmla="*/ 1 h 9"/>
                <a:gd name="T22" fmla="*/ 2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7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2" name="Freeform 2619"/>
            <p:cNvSpPr/>
            <p:nvPr/>
          </p:nvSpPr>
          <p:spPr>
            <a:xfrm>
              <a:off x="1765" y="1544"/>
              <a:ext cx="3" cy="2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5 w 10"/>
                <a:gd name="T13" fmla="*/ 8 h 8"/>
                <a:gd name="T14" fmla="*/ 3 w 10"/>
                <a:gd name="T15" fmla="*/ 7 h 8"/>
                <a:gd name="T16" fmla="*/ 0 w 10"/>
                <a:gd name="T17" fmla="*/ 6 h 8"/>
                <a:gd name="T18" fmla="*/ 0 w 10"/>
                <a:gd name="T19" fmla="*/ 4 h 8"/>
                <a:gd name="T20" fmla="*/ 0 w 10"/>
                <a:gd name="T21" fmla="*/ 3 h 8"/>
                <a:gd name="T22" fmla="*/ 3 w 10"/>
                <a:gd name="T23" fmla="*/ 1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5" y="8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3" name="Freeform 2620"/>
            <p:cNvSpPr/>
            <p:nvPr/>
          </p:nvSpPr>
          <p:spPr>
            <a:xfrm>
              <a:off x="1775" y="1546"/>
              <a:ext cx="3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2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8 h 8"/>
                <a:gd name="T16" fmla="*/ 0 w 11"/>
                <a:gd name="T17" fmla="*/ 5 h 8"/>
                <a:gd name="T18" fmla="*/ 0 w 11"/>
                <a:gd name="T19" fmla="*/ 4 h 8"/>
                <a:gd name="T20" fmla="*/ 1 w 11"/>
                <a:gd name="T21" fmla="*/ 2 h 8"/>
                <a:gd name="T22" fmla="*/ 3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4" name="Freeform 2621"/>
            <p:cNvSpPr/>
            <p:nvPr/>
          </p:nvSpPr>
          <p:spPr>
            <a:xfrm>
              <a:off x="1771" y="1543"/>
              <a:ext cx="4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2 h 9"/>
                <a:gd name="T4" fmla="*/ 11 w 11"/>
                <a:gd name="T5" fmla="*/ 3 h 9"/>
                <a:gd name="T6" fmla="*/ 11 w 11"/>
                <a:gd name="T7" fmla="*/ 5 h 9"/>
                <a:gd name="T8" fmla="*/ 10 w 11"/>
                <a:gd name="T9" fmla="*/ 8 h 9"/>
                <a:gd name="T10" fmla="*/ 8 w 11"/>
                <a:gd name="T11" fmla="*/ 9 h 9"/>
                <a:gd name="T12" fmla="*/ 6 w 11"/>
                <a:gd name="T13" fmla="*/ 9 h 9"/>
                <a:gd name="T14" fmla="*/ 3 w 11"/>
                <a:gd name="T15" fmla="*/ 9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3 h 9"/>
                <a:gd name="T22" fmla="*/ 3 w 11"/>
                <a:gd name="T23" fmla="*/ 2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5" name="Freeform 2622"/>
            <p:cNvSpPr/>
            <p:nvPr/>
          </p:nvSpPr>
          <p:spPr>
            <a:xfrm>
              <a:off x="1769" y="1544"/>
              <a:ext cx="4" cy="2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0 w 11"/>
                <a:gd name="T5" fmla="*/ 2 h 7"/>
                <a:gd name="T6" fmla="*/ 11 w 11"/>
                <a:gd name="T7" fmla="*/ 5 h 7"/>
                <a:gd name="T8" fmla="*/ 10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3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6" name="Freeform 2623"/>
            <p:cNvSpPr/>
            <p:nvPr/>
          </p:nvSpPr>
          <p:spPr>
            <a:xfrm>
              <a:off x="1770" y="1546"/>
              <a:ext cx="4" cy="2"/>
            </a:xfrm>
            <a:custGeom>
              <a:avLst/>
              <a:gdLst>
                <a:gd name="T0" fmla="*/ 6 w 11"/>
                <a:gd name="T1" fmla="*/ 0 h 8"/>
                <a:gd name="T2" fmla="*/ 9 w 11"/>
                <a:gd name="T3" fmla="*/ 1 h 8"/>
                <a:gd name="T4" fmla="*/ 10 w 11"/>
                <a:gd name="T5" fmla="*/ 2 h 8"/>
                <a:gd name="T6" fmla="*/ 11 w 11"/>
                <a:gd name="T7" fmla="*/ 4 h 8"/>
                <a:gd name="T8" fmla="*/ 10 w 11"/>
                <a:gd name="T9" fmla="*/ 7 h 8"/>
                <a:gd name="T10" fmla="*/ 9 w 11"/>
                <a:gd name="T11" fmla="*/ 8 h 8"/>
                <a:gd name="T12" fmla="*/ 6 w 11"/>
                <a:gd name="T13" fmla="*/ 8 h 8"/>
                <a:gd name="T14" fmla="*/ 3 w 11"/>
                <a:gd name="T15" fmla="*/ 8 h 8"/>
                <a:gd name="T16" fmla="*/ 0 w 11"/>
                <a:gd name="T17" fmla="*/ 5 h 8"/>
                <a:gd name="T18" fmla="*/ 0 w 11"/>
                <a:gd name="T19" fmla="*/ 4 h 8"/>
                <a:gd name="T20" fmla="*/ 1 w 11"/>
                <a:gd name="T21" fmla="*/ 2 h 8"/>
                <a:gd name="T22" fmla="*/ 3 w 11"/>
                <a:gd name="T23" fmla="*/ 1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9" y="1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7" name="Freeform 2624"/>
            <p:cNvSpPr/>
            <p:nvPr/>
          </p:nvSpPr>
          <p:spPr>
            <a:xfrm>
              <a:off x="1780" y="1544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0 w 12"/>
                <a:gd name="T17" fmla="*/ 6 h 7"/>
                <a:gd name="T18" fmla="*/ 0 w 12"/>
                <a:gd name="T19" fmla="*/ 3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8" name="Freeform 2625"/>
            <p:cNvSpPr/>
            <p:nvPr/>
          </p:nvSpPr>
          <p:spPr>
            <a:xfrm>
              <a:off x="1776" y="1543"/>
              <a:ext cx="4" cy="3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0 h 8"/>
                <a:gd name="T4" fmla="*/ 10 w 12"/>
                <a:gd name="T5" fmla="*/ 2 h 8"/>
                <a:gd name="T6" fmla="*/ 12 w 12"/>
                <a:gd name="T7" fmla="*/ 5 h 8"/>
                <a:gd name="T8" fmla="*/ 10 w 12"/>
                <a:gd name="T9" fmla="*/ 6 h 8"/>
                <a:gd name="T10" fmla="*/ 9 w 12"/>
                <a:gd name="T11" fmla="*/ 8 h 8"/>
                <a:gd name="T12" fmla="*/ 6 w 12"/>
                <a:gd name="T13" fmla="*/ 8 h 8"/>
                <a:gd name="T14" fmla="*/ 3 w 12"/>
                <a:gd name="T15" fmla="*/ 8 h 8"/>
                <a:gd name="T16" fmla="*/ 2 w 12"/>
                <a:gd name="T17" fmla="*/ 6 h 8"/>
                <a:gd name="T18" fmla="*/ 0 w 12"/>
                <a:gd name="T19" fmla="*/ 3 h 8"/>
                <a:gd name="T20" fmla="*/ 2 w 12"/>
                <a:gd name="T21" fmla="*/ 2 h 8"/>
                <a:gd name="T22" fmla="*/ 3 w 12"/>
                <a:gd name="T23" fmla="*/ 0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9" name="Freeform 2626"/>
            <p:cNvSpPr/>
            <p:nvPr/>
          </p:nvSpPr>
          <p:spPr>
            <a:xfrm>
              <a:off x="1780" y="1547"/>
              <a:ext cx="4" cy="3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2 h 7"/>
                <a:gd name="T6" fmla="*/ 11 w 11"/>
                <a:gd name="T7" fmla="*/ 5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0 w 11"/>
                <a:gd name="T17" fmla="*/ 6 h 7"/>
                <a:gd name="T18" fmla="*/ 0 w 11"/>
                <a:gd name="T19" fmla="*/ 3 h 7"/>
                <a:gd name="T20" fmla="*/ 0 w 11"/>
                <a:gd name="T21" fmla="*/ 2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0" name="Freeform 2627"/>
            <p:cNvSpPr/>
            <p:nvPr/>
          </p:nvSpPr>
          <p:spPr>
            <a:xfrm>
              <a:off x="1781" y="1546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1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4 h 9"/>
                <a:gd name="T20" fmla="*/ 1 w 11"/>
                <a:gd name="T21" fmla="*/ 1 h 9"/>
                <a:gd name="T22" fmla="*/ 3 w 11"/>
                <a:gd name="T23" fmla="*/ 1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1" name="Freeform 2628"/>
            <p:cNvSpPr/>
            <p:nvPr/>
          </p:nvSpPr>
          <p:spPr>
            <a:xfrm>
              <a:off x="1784" y="1545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0 w 12"/>
                <a:gd name="T5" fmla="*/ 3 h 9"/>
                <a:gd name="T6" fmla="*/ 12 w 12"/>
                <a:gd name="T7" fmla="*/ 4 h 9"/>
                <a:gd name="T8" fmla="*/ 10 w 12"/>
                <a:gd name="T9" fmla="*/ 6 h 9"/>
                <a:gd name="T10" fmla="*/ 9 w 12"/>
                <a:gd name="T11" fmla="*/ 7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4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2" name="Freeform 2629"/>
            <p:cNvSpPr/>
            <p:nvPr/>
          </p:nvSpPr>
          <p:spPr>
            <a:xfrm>
              <a:off x="1789" y="1549"/>
              <a:ext cx="4" cy="3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1 h 7"/>
                <a:gd name="T6" fmla="*/ 11 w 11"/>
                <a:gd name="T7" fmla="*/ 4 h 7"/>
                <a:gd name="T8" fmla="*/ 9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1"/>
                  </a:lnTo>
                  <a:lnTo>
                    <a:pt x="11" y="4"/>
                  </a:lnTo>
                  <a:lnTo>
                    <a:pt x="9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3" name="Freeform 2630"/>
            <p:cNvSpPr/>
            <p:nvPr/>
          </p:nvSpPr>
          <p:spPr>
            <a:xfrm>
              <a:off x="1791" y="1547"/>
              <a:ext cx="3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6 h 8"/>
                <a:gd name="T10" fmla="*/ 7 w 10"/>
                <a:gd name="T11" fmla="*/ 7 h 8"/>
                <a:gd name="T12" fmla="*/ 4 w 10"/>
                <a:gd name="T13" fmla="*/ 8 h 8"/>
                <a:gd name="T14" fmla="*/ 3 w 10"/>
                <a:gd name="T15" fmla="*/ 7 h 8"/>
                <a:gd name="T16" fmla="*/ 0 w 10"/>
                <a:gd name="T17" fmla="*/ 6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8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4" name="Freeform 2631"/>
            <p:cNvSpPr/>
            <p:nvPr/>
          </p:nvSpPr>
          <p:spPr>
            <a:xfrm>
              <a:off x="1786" y="1546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1 w 11"/>
                <a:gd name="T5" fmla="*/ 3 h 9"/>
                <a:gd name="T6" fmla="*/ 11 w 11"/>
                <a:gd name="T7" fmla="*/ 5 h 9"/>
                <a:gd name="T8" fmla="*/ 10 w 11"/>
                <a:gd name="T9" fmla="*/ 8 h 9"/>
                <a:gd name="T10" fmla="*/ 8 w 11"/>
                <a:gd name="T11" fmla="*/ 9 h 9"/>
                <a:gd name="T12" fmla="*/ 5 w 11"/>
                <a:gd name="T13" fmla="*/ 9 h 9"/>
                <a:gd name="T14" fmla="*/ 2 w 11"/>
                <a:gd name="T15" fmla="*/ 9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3 h 9"/>
                <a:gd name="T22" fmla="*/ 2 w 11"/>
                <a:gd name="T23" fmla="*/ 2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5" name="Freeform 2632"/>
            <p:cNvSpPr/>
            <p:nvPr/>
          </p:nvSpPr>
          <p:spPr>
            <a:xfrm>
              <a:off x="1795" y="1548"/>
              <a:ext cx="3" cy="3"/>
            </a:xfrm>
            <a:custGeom>
              <a:avLst/>
              <a:gdLst>
                <a:gd name="T0" fmla="*/ 5 w 10"/>
                <a:gd name="T1" fmla="*/ 0 h 8"/>
                <a:gd name="T2" fmla="*/ 7 w 10"/>
                <a:gd name="T3" fmla="*/ 0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2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7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6" name="Freeform 2633"/>
            <p:cNvSpPr/>
            <p:nvPr/>
          </p:nvSpPr>
          <p:spPr>
            <a:xfrm>
              <a:off x="1801" y="1547"/>
              <a:ext cx="4" cy="3"/>
            </a:xfrm>
            <a:custGeom>
              <a:avLst/>
              <a:gdLst>
                <a:gd name="T0" fmla="*/ 4 w 10"/>
                <a:gd name="T1" fmla="*/ 0 h 7"/>
                <a:gd name="T2" fmla="*/ 7 w 10"/>
                <a:gd name="T3" fmla="*/ 0 h 7"/>
                <a:gd name="T4" fmla="*/ 10 w 10"/>
                <a:gd name="T5" fmla="*/ 2 h 7"/>
                <a:gd name="T6" fmla="*/ 10 w 10"/>
                <a:gd name="T7" fmla="*/ 5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2 w 10"/>
                <a:gd name="T23" fmla="*/ 0 h 7"/>
                <a:gd name="T24" fmla="*/ 4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4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7" name="Freeform 2634"/>
            <p:cNvSpPr/>
            <p:nvPr/>
          </p:nvSpPr>
          <p:spPr>
            <a:xfrm>
              <a:off x="1805" y="1546"/>
              <a:ext cx="3" cy="2"/>
            </a:xfrm>
            <a:custGeom>
              <a:avLst/>
              <a:gdLst>
                <a:gd name="T0" fmla="*/ 6 w 10"/>
                <a:gd name="T1" fmla="*/ 0 h 8"/>
                <a:gd name="T2" fmla="*/ 8 w 10"/>
                <a:gd name="T3" fmla="*/ 0 h 8"/>
                <a:gd name="T4" fmla="*/ 10 w 10"/>
                <a:gd name="T5" fmla="*/ 2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3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8" name="Freeform 2635"/>
            <p:cNvSpPr/>
            <p:nvPr/>
          </p:nvSpPr>
          <p:spPr>
            <a:xfrm>
              <a:off x="1808" y="1544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6 h 9"/>
                <a:gd name="T8" fmla="*/ 10 w 10"/>
                <a:gd name="T9" fmla="*/ 7 h 9"/>
                <a:gd name="T10" fmla="*/ 8 w 10"/>
                <a:gd name="T11" fmla="*/ 9 h 9"/>
                <a:gd name="T12" fmla="*/ 5 w 10"/>
                <a:gd name="T13" fmla="*/ 9 h 9"/>
                <a:gd name="T14" fmla="*/ 3 w 10"/>
                <a:gd name="T15" fmla="*/ 9 h 9"/>
                <a:gd name="T16" fmla="*/ 0 w 10"/>
                <a:gd name="T17" fmla="*/ 7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9" name="Freeform 2636"/>
            <p:cNvSpPr/>
            <p:nvPr/>
          </p:nvSpPr>
          <p:spPr>
            <a:xfrm>
              <a:off x="1804" y="1543"/>
              <a:ext cx="3" cy="3"/>
            </a:xfrm>
            <a:custGeom>
              <a:avLst/>
              <a:gdLst>
                <a:gd name="T0" fmla="*/ 6 w 10"/>
                <a:gd name="T1" fmla="*/ 0 h 8"/>
                <a:gd name="T2" fmla="*/ 7 w 10"/>
                <a:gd name="T3" fmla="*/ 0 h 8"/>
                <a:gd name="T4" fmla="*/ 10 w 10"/>
                <a:gd name="T5" fmla="*/ 2 h 8"/>
                <a:gd name="T6" fmla="*/ 10 w 10"/>
                <a:gd name="T7" fmla="*/ 5 h 8"/>
                <a:gd name="T8" fmla="*/ 10 w 10"/>
                <a:gd name="T9" fmla="*/ 6 h 8"/>
                <a:gd name="T10" fmla="*/ 7 w 10"/>
                <a:gd name="T11" fmla="*/ 8 h 8"/>
                <a:gd name="T12" fmla="*/ 4 w 10"/>
                <a:gd name="T13" fmla="*/ 8 h 8"/>
                <a:gd name="T14" fmla="*/ 2 w 10"/>
                <a:gd name="T15" fmla="*/ 8 h 8"/>
                <a:gd name="T16" fmla="*/ 0 w 10"/>
                <a:gd name="T17" fmla="*/ 6 h 8"/>
                <a:gd name="T18" fmla="*/ 0 w 10"/>
                <a:gd name="T19" fmla="*/ 3 h 8"/>
                <a:gd name="T20" fmla="*/ 0 w 10"/>
                <a:gd name="T21" fmla="*/ 2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0" name="Freeform 2637"/>
            <p:cNvSpPr/>
            <p:nvPr/>
          </p:nvSpPr>
          <p:spPr>
            <a:xfrm>
              <a:off x="1762" y="1544"/>
              <a:ext cx="4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6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8 h 8"/>
                <a:gd name="T16" fmla="*/ 1 w 11"/>
                <a:gd name="T17" fmla="*/ 7 h 8"/>
                <a:gd name="T18" fmla="*/ 0 w 11"/>
                <a:gd name="T19" fmla="*/ 4 h 8"/>
                <a:gd name="T20" fmla="*/ 1 w 11"/>
                <a:gd name="T21" fmla="*/ 3 h 8"/>
                <a:gd name="T22" fmla="*/ 3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6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1" name="Freeform 2638"/>
            <p:cNvSpPr/>
            <p:nvPr/>
          </p:nvSpPr>
          <p:spPr>
            <a:xfrm>
              <a:off x="1793" y="1540"/>
              <a:ext cx="3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8 h 9"/>
                <a:gd name="T10" fmla="*/ 8 w 11"/>
                <a:gd name="T11" fmla="*/ 9 h 9"/>
                <a:gd name="T12" fmla="*/ 6 w 11"/>
                <a:gd name="T13" fmla="*/ 9 h 9"/>
                <a:gd name="T14" fmla="*/ 3 w 11"/>
                <a:gd name="T15" fmla="*/ 9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3 h 9"/>
                <a:gd name="T22" fmla="*/ 3 w 11"/>
                <a:gd name="T23" fmla="*/ 2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2" name="Freeform 2639"/>
            <p:cNvSpPr/>
            <p:nvPr/>
          </p:nvSpPr>
          <p:spPr>
            <a:xfrm>
              <a:off x="1796" y="1540"/>
              <a:ext cx="4" cy="3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2 w 12"/>
                <a:gd name="T5" fmla="*/ 1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6 h 7"/>
                <a:gd name="T18" fmla="*/ 0 w 12"/>
                <a:gd name="T19" fmla="*/ 3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2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3" name="Freeform 2640"/>
            <p:cNvSpPr/>
            <p:nvPr/>
          </p:nvSpPr>
          <p:spPr>
            <a:xfrm>
              <a:off x="1798" y="1539"/>
              <a:ext cx="3" cy="3"/>
            </a:xfrm>
            <a:custGeom>
              <a:avLst/>
              <a:gdLst>
                <a:gd name="T0" fmla="*/ 5 w 10"/>
                <a:gd name="T1" fmla="*/ 0 h 7"/>
                <a:gd name="T2" fmla="*/ 7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1 h 7"/>
                <a:gd name="T22" fmla="*/ 2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4" name="Freeform 2641"/>
            <p:cNvSpPr/>
            <p:nvPr/>
          </p:nvSpPr>
          <p:spPr>
            <a:xfrm>
              <a:off x="1803" y="1541"/>
              <a:ext cx="3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7 h 9"/>
                <a:gd name="T10" fmla="*/ 8 w 11"/>
                <a:gd name="T11" fmla="*/ 9 h 9"/>
                <a:gd name="T12" fmla="*/ 6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5" name="Freeform 2642"/>
            <p:cNvSpPr/>
            <p:nvPr/>
          </p:nvSpPr>
          <p:spPr>
            <a:xfrm>
              <a:off x="1801" y="1544"/>
              <a:ext cx="3" cy="3"/>
            </a:xfrm>
            <a:custGeom>
              <a:avLst/>
              <a:gdLst>
                <a:gd name="T0" fmla="*/ 6 w 10"/>
                <a:gd name="T1" fmla="*/ 0 h 9"/>
                <a:gd name="T2" fmla="*/ 7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2 w 10"/>
                <a:gd name="T15" fmla="*/ 7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7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6" name="Freeform 2643"/>
            <p:cNvSpPr/>
            <p:nvPr/>
          </p:nvSpPr>
          <p:spPr>
            <a:xfrm>
              <a:off x="1801" y="1543"/>
              <a:ext cx="3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2 h 8"/>
                <a:gd name="T6" fmla="*/ 10 w 10"/>
                <a:gd name="T7" fmla="*/ 5 h 8"/>
                <a:gd name="T8" fmla="*/ 10 w 10"/>
                <a:gd name="T9" fmla="*/ 6 h 8"/>
                <a:gd name="T10" fmla="*/ 7 w 10"/>
                <a:gd name="T11" fmla="*/ 8 h 8"/>
                <a:gd name="T12" fmla="*/ 4 w 10"/>
                <a:gd name="T13" fmla="*/ 8 h 8"/>
                <a:gd name="T14" fmla="*/ 2 w 10"/>
                <a:gd name="T15" fmla="*/ 8 h 8"/>
                <a:gd name="T16" fmla="*/ 0 w 10"/>
                <a:gd name="T17" fmla="*/ 6 h 8"/>
                <a:gd name="T18" fmla="*/ 0 w 10"/>
                <a:gd name="T19" fmla="*/ 3 h 8"/>
                <a:gd name="T20" fmla="*/ 0 w 10"/>
                <a:gd name="T21" fmla="*/ 2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7" name="Freeform 2644"/>
            <p:cNvSpPr/>
            <p:nvPr/>
          </p:nvSpPr>
          <p:spPr>
            <a:xfrm>
              <a:off x="1788" y="1546"/>
              <a:ext cx="4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2 h 8"/>
                <a:gd name="T6" fmla="*/ 10 w 10"/>
                <a:gd name="T7" fmla="*/ 5 h 8"/>
                <a:gd name="T8" fmla="*/ 10 w 10"/>
                <a:gd name="T9" fmla="*/ 6 h 8"/>
                <a:gd name="T10" fmla="*/ 7 w 10"/>
                <a:gd name="T11" fmla="*/ 8 h 8"/>
                <a:gd name="T12" fmla="*/ 4 w 10"/>
                <a:gd name="T13" fmla="*/ 8 h 8"/>
                <a:gd name="T14" fmla="*/ 2 w 10"/>
                <a:gd name="T15" fmla="*/ 8 h 8"/>
                <a:gd name="T16" fmla="*/ 0 w 10"/>
                <a:gd name="T17" fmla="*/ 6 h 8"/>
                <a:gd name="T18" fmla="*/ 0 w 10"/>
                <a:gd name="T19" fmla="*/ 3 h 8"/>
                <a:gd name="T20" fmla="*/ 0 w 10"/>
                <a:gd name="T21" fmla="*/ 2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8" name="Freeform 2645"/>
            <p:cNvSpPr/>
            <p:nvPr/>
          </p:nvSpPr>
          <p:spPr>
            <a:xfrm>
              <a:off x="1795" y="1547"/>
              <a:ext cx="3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3 w 10"/>
                <a:gd name="T15" fmla="*/ 7 h 8"/>
                <a:gd name="T16" fmla="*/ 0 w 10"/>
                <a:gd name="T17" fmla="*/ 6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9" name="Freeform 2646"/>
            <p:cNvSpPr/>
            <p:nvPr/>
          </p:nvSpPr>
          <p:spPr>
            <a:xfrm>
              <a:off x="1792" y="1550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8 h 9"/>
                <a:gd name="T10" fmla="*/ 7 w 10"/>
                <a:gd name="T11" fmla="*/ 9 h 9"/>
                <a:gd name="T12" fmla="*/ 4 w 10"/>
                <a:gd name="T13" fmla="*/ 9 h 9"/>
                <a:gd name="T14" fmla="*/ 3 w 10"/>
                <a:gd name="T15" fmla="*/ 9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0" name="Freeform 2647"/>
            <p:cNvSpPr/>
            <p:nvPr/>
          </p:nvSpPr>
          <p:spPr>
            <a:xfrm>
              <a:off x="1788" y="1550"/>
              <a:ext cx="4" cy="3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1" name="Freeform 2648"/>
            <p:cNvSpPr/>
            <p:nvPr/>
          </p:nvSpPr>
          <p:spPr>
            <a:xfrm>
              <a:off x="1787" y="1552"/>
              <a:ext cx="3" cy="3"/>
            </a:xfrm>
            <a:custGeom>
              <a:avLst/>
              <a:gdLst>
                <a:gd name="T0" fmla="*/ 4 w 10"/>
                <a:gd name="T1" fmla="*/ 0 h 9"/>
                <a:gd name="T2" fmla="*/ 7 w 10"/>
                <a:gd name="T3" fmla="*/ 2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9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2 h 9"/>
                <a:gd name="T24" fmla="*/ 4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7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2" name="Freeform 2649"/>
            <p:cNvSpPr/>
            <p:nvPr/>
          </p:nvSpPr>
          <p:spPr>
            <a:xfrm>
              <a:off x="1798" y="1555"/>
              <a:ext cx="4" cy="2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1 h 8"/>
                <a:gd name="T4" fmla="*/ 10 w 10"/>
                <a:gd name="T5" fmla="*/ 3 h 8"/>
                <a:gd name="T6" fmla="*/ 10 w 10"/>
                <a:gd name="T7" fmla="*/ 5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8 h 8"/>
                <a:gd name="T16" fmla="*/ 0 w 10"/>
                <a:gd name="T17" fmla="*/ 7 h 8"/>
                <a:gd name="T18" fmla="*/ 0 w 10"/>
                <a:gd name="T19" fmla="*/ 4 h 8"/>
                <a:gd name="T20" fmla="*/ 0 w 10"/>
                <a:gd name="T21" fmla="*/ 3 h 8"/>
                <a:gd name="T22" fmla="*/ 3 w 10"/>
                <a:gd name="T23" fmla="*/ 1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3" name="Freeform 2650"/>
            <p:cNvSpPr/>
            <p:nvPr/>
          </p:nvSpPr>
          <p:spPr>
            <a:xfrm>
              <a:off x="1801" y="1552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2 w 10"/>
                <a:gd name="T15" fmla="*/ 9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4" name="Freeform 2651"/>
            <p:cNvSpPr/>
            <p:nvPr/>
          </p:nvSpPr>
          <p:spPr>
            <a:xfrm>
              <a:off x="1800" y="1550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2 w 12"/>
                <a:gd name="T5" fmla="*/ 3 h 9"/>
                <a:gd name="T6" fmla="*/ 12 w 12"/>
                <a:gd name="T7" fmla="*/ 5 h 9"/>
                <a:gd name="T8" fmla="*/ 12 w 12"/>
                <a:gd name="T9" fmla="*/ 6 h 9"/>
                <a:gd name="T10" fmla="*/ 9 w 12"/>
                <a:gd name="T11" fmla="*/ 8 h 9"/>
                <a:gd name="T12" fmla="*/ 6 w 12"/>
                <a:gd name="T13" fmla="*/ 9 h 9"/>
                <a:gd name="T14" fmla="*/ 3 w 12"/>
                <a:gd name="T15" fmla="*/ 8 h 9"/>
                <a:gd name="T16" fmla="*/ 2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5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5" name="Freeform 2652"/>
            <p:cNvSpPr/>
            <p:nvPr/>
          </p:nvSpPr>
          <p:spPr>
            <a:xfrm>
              <a:off x="1797" y="1551"/>
              <a:ext cx="4" cy="2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2 h 7"/>
                <a:gd name="T6" fmla="*/ 11 w 11"/>
                <a:gd name="T7" fmla="*/ 5 h 7"/>
                <a:gd name="T8" fmla="*/ 11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4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6" name="Freeform 2653"/>
            <p:cNvSpPr/>
            <p:nvPr/>
          </p:nvSpPr>
          <p:spPr>
            <a:xfrm>
              <a:off x="1792" y="1553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0 w 12"/>
                <a:gd name="T5" fmla="*/ 2 h 9"/>
                <a:gd name="T6" fmla="*/ 12 w 12"/>
                <a:gd name="T7" fmla="*/ 5 h 9"/>
                <a:gd name="T8" fmla="*/ 10 w 12"/>
                <a:gd name="T9" fmla="*/ 6 h 9"/>
                <a:gd name="T10" fmla="*/ 9 w 12"/>
                <a:gd name="T11" fmla="*/ 8 h 9"/>
                <a:gd name="T12" fmla="*/ 6 w 12"/>
                <a:gd name="T13" fmla="*/ 9 h 9"/>
                <a:gd name="T14" fmla="*/ 3 w 12"/>
                <a:gd name="T15" fmla="*/ 8 h 9"/>
                <a:gd name="T16" fmla="*/ 2 w 12"/>
                <a:gd name="T17" fmla="*/ 6 h 9"/>
                <a:gd name="T18" fmla="*/ 0 w 12"/>
                <a:gd name="T19" fmla="*/ 3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7" name="Freeform 2654"/>
            <p:cNvSpPr/>
            <p:nvPr/>
          </p:nvSpPr>
          <p:spPr>
            <a:xfrm>
              <a:off x="1795" y="1552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3 w 10"/>
                <a:gd name="T15" fmla="*/ 9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8" name="Freeform 2655"/>
            <p:cNvSpPr/>
            <p:nvPr/>
          </p:nvSpPr>
          <p:spPr>
            <a:xfrm>
              <a:off x="1795" y="1548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2 w 11"/>
                <a:gd name="T15" fmla="*/ 7 h 9"/>
                <a:gd name="T16" fmla="*/ 1 w 11"/>
                <a:gd name="T17" fmla="*/ 6 h 9"/>
                <a:gd name="T18" fmla="*/ 0 w 11"/>
                <a:gd name="T19" fmla="*/ 4 h 9"/>
                <a:gd name="T20" fmla="*/ 1 w 11"/>
                <a:gd name="T21" fmla="*/ 2 h 9"/>
                <a:gd name="T22" fmla="*/ 2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9" name="Freeform 2656"/>
            <p:cNvSpPr/>
            <p:nvPr/>
          </p:nvSpPr>
          <p:spPr>
            <a:xfrm>
              <a:off x="1803" y="1549"/>
              <a:ext cx="3" cy="2"/>
            </a:xfrm>
            <a:custGeom>
              <a:avLst/>
              <a:gdLst>
                <a:gd name="T0" fmla="*/ 6 w 10"/>
                <a:gd name="T1" fmla="*/ 0 h 7"/>
                <a:gd name="T2" fmla="*/ 8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5 h 7"/>
                <a:gd name="T18" fmla="*/ 0 w 10"/>
                <a:gd name="T19" fmla="*/ 2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0" name="Freeform 2657"/>
            <p:cNvSpPr/>
            <p:nvPr/>
          </p:nvSpPr>
          <p:spPr>
            <a:xfrm>
              <a:off x="1805" y="1548"/>
              <a:ext cx="3" cy="3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2 h 7"/>
                <a:gd name="T6" fmla="*/ 11 w 11"/>
                <a:gd name="T7" fmla="*/ 4 h 7"/>
                <a:gd name="T8" fmla="*/ 9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9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1" name="Freeform 2658"/>
            <p:cNvSpPr/>
            <p:nvPr/>
          </p:nvSpPr>
          <p:spPr>
            <a:xfrm>
              <a:off x="1808" y="1554"/>
              <a:ext cx="4" cy="2"/>
            </a:xfrm>
            <a:custGeom>
              <a:avLst/>
              <a:gdLst>
                <a:gd name="T0" fmla="*/ 6 w 10"/>
                <a:gd name="T1" fmla="*/ 0 h 7"/>
                <a:gd name="T2" fmla="*/ 8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2" name="Freeform 2659"/>
            <p:cNvSpPr/>
            <p:nvPr/>
          </p:nvSpPr>
          <p:spPr>
            <a:xfrm>
              <a:off x="1804" y="1553"/>
              <a:ext cx="4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1 h 9"/>
                <a:gd name="T4" fmla="*/ 11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9 w 11"/>
                <a:gd name="T11" fmla="*/ 9 h 9"/>
                <a:gd name="T12" fmla="*/ 6 w 11"/>
                <a:gd name="T13" fmla="*/ 9 h 9"/>
                <a:gd name="T14" fmla="*/ 3 w 11"/>
                <a:gd name="T15" fmla="*/ 9 h 9"/>
                <a:gd name="T16" fmla="*/ 2 w 11"/>
                <a:gd name="T17" fmla="*/ 6 h 9"/>
                <a:gd name="T18" fmla="*/ 0 w 11"/>
                <a:gd name="T19" fmla="*/ 4 h 9"/>
                <a:gd name="T20" fmla="*/ 2 w 11"/>
                <a:gd name="T21" fmla="*/ 3 h 9"/>
                <a:gd name="T22" fmla="*/ 3 w 11"/>
                <a:gd name="T23" fmla="*/ 1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1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3" name="Freeform 2660"/>
            <p:cNvSpPr/>
            <p:nvPr/>
          </p:nvSpPr>
          <p:spPr>
            <a:xfrm>
              <a:off x="1803" y="1554"/>
              <a:ext cx="3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2 h 7"/>
                <a:gd name="T6" fmla="*/ 11 w 11"/>
                <a:gd name="T7" fmla="*/ 5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4" name="Freeform 2661"/>
            <p:cNvSpPr/>
            <p:nvPr/>
          </p:nvSpPr>
          <p:spPr>
            <a:xfrm>
              <a:off x="1807" y="1556"/>
              <a:ext cx="4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0 h 8"/>
                <a:gd name="T4" fmla="*/ 10 w 11"/>
                <a:gd name="T5" fmla="*/ 2 h 8"/>
                <a:gd name="T6" fmla="*/ 11 w 11"/>
                <a:gd name="T7" fmla="*/ 5 h 8"/>
                <a:gd name="T8" fmla="*/ 10 w 11"/>
                <a:gd name="T9" fmla="*/ 6 h 8"/>
                <a:gd name="T10" fmla="*/ 7 w 11"/>
                <a:gd name="T11" fmla="*/ 8 h 8"/>
                <a:gd name="T12" fmla="*/ 5 w 11"/>
                <a:gd name="T13" fmla="*/ 8 h 8"/>
                <a:gd name="T14" fmla="*/ 2 w 11"/>
                <a:gd name="T15" fmla="*/ 8 h 8"/>
                <a:gd name="T16" fmla="*/ 0 w 11"/>
                <a:gd name="T17" fmla="*/ 6 h 8"/>
                <a:gd name="T18" fmla="*/ 0 w 11"/>
                <a:gd name="T19" fmla="*/ 3 h 8"/>
                <a:gd name="T20" fmla="*/ 1 w 11"/>
                <a:gd name="T21" fmla="*/ 2 h 8"/>
                <a:gd name="T22" fmla="*/ 2 w 11"/>
                <a:gd name="T23" fmla="*/ 0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5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5" name="Freeform 2662"/>
            <p:cNvSpPr/>
            <p:nvPr/>
          </p:nvSpPr>
          <p:spPr>
            <a:xfrm>
              <a:off x="1808" y="1556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2 w 12"/>
                <a:gd name="T5" fmla="*/ 1 h 7"/>
                <a:gd name="T6" fmla="*/ 12 w 12"/>
                <a:gd name="T7" fmla="*/ 4 h 7"/>
                <a:gd name="T8" fmla="*/ 10 w 12"/>
                <a:gd name="T9" fmla="*/ 5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5 h 7"/>
                <a:gd name="T18" fmla="*/ 0 w 12"/>
                <a:gd name="T19" fmla="*/ 2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2" y="1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6" name="Freeform 2663"/>
            <p:cNvSpPr/>
            <p:nvPr/>
          </p:nvSpPr>
          <p:spPr>
            <a:xfrm>
              <a:off x="1809" y="1555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0 w 12"/>
                <a:gd name="T5" fmla="*/ 3 h 9"/>
                <a:gd name="T6" fmla="*/ 12 w 12"/>
                <a:gd name="T7" fmla="*/ 4 h 9"/>
                <a:gd name="T8" fmla="*/ 10 w 12"/>
                <a:gd name="T9" fmla="*/ 7 h 9"/>
                <a:gd name="T10" fmla="*/ 9 w 12"/>
                <a:gd name="T11" fmla="*/ 9 h 9"/>
                <a:gd name="T12" fmla="*/ 6 w 12"/>
                <a:gd name="T13" fmla="*/ 9 h 9"/>
                <a:gd name="T14" fmla="*/ 3 w 12"/>
                <a:gd name="T15" fmla="*/ 9 h 9"/>
                <a:gd name="T16" fmla="*/ 2 w 12"/>
                <a:gd name="T17" fmla="*/ 6 h 9"/>
                <a:gd name="T18" fmla="*/ 0 w 12"/>
                <a:gd name="T19" fmla="*/ 4 h 9"/>
                <a:gd name="T20" fmla="*/ 2 w 12"/>
                <a:gd name="T21" fmla="*/ 3 h 9"/>
                <a:gd name="T22" fmla="*/ 3 w 12"/>
                <a:gd name="T23" fmla="*/ 2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2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7" name="Freeform 2664"/>
            <p:cNvSpPr/>
            <p:nvPr/>
          </p:nvSpPr>
          <p:spPr>
            <a:xfrm>
              <a:off x="1785" y="1549"/>
              <a:ext cx="3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2 h 8"/>
                <a:gd name="T6" fmla="*/ 11 w 11"/>
                <a:gd name="T7" fmla="*/ 5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8 h 8"/>
                <a:gd name="T16" fmla="*/ 0 w 11"/>
                <a:gd name="T17" fmla="*/ 7 h 8"/>
                <a:gd name="T18" fmla="*/ 0 w 11"/>
                <a:gd name="T19" fmla="*/ 4 h 8"/>
                <a:gd name="T20" fmla="*/ 1 w 11"/>
                <a:gd name="T21" fmla="*/ 2 h 8"/>
                <a:gd name="T22" fmla="*/ 3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8" name="Freeform 2665"/>
            <p:cNvSpPr/>
            <p:nvPr/>
          </p:nvSpPr>
          <p:spPr>
            <a:xfrm>
              <a:off x="1790" y="1547"/>
              <a:ext cx="4" cy="3"/>
            </a:xfrm>
            <a:custGeom>
              <a:avLst/>
              <a:gdLst>
                <a:gd name="T0" fmla="*/ 5 w 10"/>
                <a:gd name="T1" fmla="*/ 0 h 9"/>
                <a:gd name="T2" fmla="*/ 8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7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9" name="Freeform 2666"/>
            <p:cNvSpPr/>
            <p:nvPr/>
          </p:nvSpPr>
          <p:spPr>
            <a:xfrm>
              <a:off x="1781" y="1552"/>
              <a:ext cx="4" cy="3"/>
            </a:xfrm>
            <a:custGeom>
              <a:avLst/>
              <a:gdLst>
                <a:gd name="T0" fmla="*/ 5 w 10"/>
                <a:gd name="T1" fmla="*/ 0 h 9"/>
                <a:gd name="T2" fmla="*/ 8 w 10"/>
                <a:gd name="T3" fmla="*/ 2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9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2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0" name="Freeform 2667"/>
            <p:cNvSpPr/>
            <p:nvPr/>
          </p:nvSpPr>
          <p:spPr>
            <a:xfrm>
              <a:off x="1778" y="1548"/>
              <a:ext cx="3" cy="3"/>
            </a:xfrm>
            <a:custGeom>
              <a:avLst/>
              <a:gdLst>
                <a:gd name="T0" fmla="*/ 5 w 10"/>
                <a:gd name="T1" fmla="*/ 0 h 8"/>
                <a:gd name="T2" fmla="*/ 7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1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7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1" name="Freeform 2668"/>
            <p:cNvSpPr/>
            <p:nvPr/>
          </p:nvSpPr>
          <p:spPr>
            <a:xfrm>
              <a:off x="1779" y="1548"/>
              <a:ext cx="4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1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2 w 11"/>
                <a:gd name="T15" fmla="*/ 7 h 8"/>
                <a:gd name="T16" fmla="*/ 1 w 11"/>
                <a:gd name="T17" fmla="*/ 5 h 8"/>
                <a:gd name="T18" fmla="*/ 0 w 11"/>
                <a:gd name="T19" fmla="*/ 4 h 8"/>
                <a:gd name="T20" fmla="*/ 1 w 11"/>
                <a:gd name="T21" fmla="*/ 1 h 8"/>
                <a:gd name="T22" fmla="*/ 2 w 11"/>
                <a:gd name="T23" fmla="*/ 0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2" name="Freeform 2669"/>
            <p:cNvSpPr/>
            <p:nvPr/>
          </p:nvSpPr>
          <p:spPr>
            <a:xfrm>
              <a:off x="1780" y="1548"/>
              <a:ext cx="4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5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5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3" name="Freeform 2670"/>
            <p:cNvSpPr/>
            <p:nvPr/>
          </p:nvSpPr>
          <p:spPr>
            <a:xfrm>
              <a:off x="1774" y="1550"/>
              <a:ext cx="4" cy="3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1 h 8"/>
                <a:gd name="T4" fmla="*/ 12 w 12"/>
                <a:gd name="T5" fmla="*/ 3 h 8"/>
                <a:gd name="T6" fmla="*/ 12 w 12"/>
                <a:gd name="T7" fmla="*/ 6 h 8"/>
                <a:gd name="T8" fmla="*/ 10 w 12"/>
                <a:gd name="T9" fmla="*/ 7 h 8"/>
                <a:gd name="T10" fmla="*/ 9 w 12"/>
                <a:gd name="T11" fmla="*/ 8 h 8"/>
                <a:gd name="T12" fmla="*/ 6 w 12"/>
                <a:gd name="T13" fmla="*/ 8 h 8"/>
                <a:gd name="T14" fmla="*/ 3 w 12"/>
                <a:gd name="T15" fmla="*/ 8 h 8"/>
                <a:gd name="T16" fmla="*/ 2 w 12"/>
                <a:gd name="T17" fmla="*/ 7 h 8"/>
                <a:gd name="T18" fmla="*/ 0 w 12"/>
                <a:gd name="T19" fmla="*/ 4 h 8"/>
                <a:gd name="T20" fmla="*/ 2 w 12"/>
                <a:gd name="T21" fmla="*/ 3 h 8"/>
                <a:gd name="T22" fmla="*/ 3 w 12"/>
                <a:gd name="T23" fmla="*/ 1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1"/>
                  </a:lnTo>
                  <a:lnTo>
                    <a:pt x="12" y="3"/>
                  </a:lnTo>
                  <a:lnTo>
                    <a:pt x="12" y="6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4" name="Freeform 2671"/>
            <p:cNvSpPr/>
            <p:nvPr/>
          </p:nvSpPr>
          <p:spPr>
            <a:xfrm>
              <a:off x="1777" y="1551"/>
              <a:ext cx="4" cy="3"/>
            </a:xfrm>
            <a:custGeom>
              <a:avLst/>
              <a:gdLst>
                <a:gd name="T0" fmla="*/ 6 w 10"/>
                <a:gd name="T1" fmla="*/ 0 h 9"/>
                <a:gd name="T2" fmla="*/ 7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7 h 9"/>
                <a:gd name="T10" fmla="*/ 7 w 10"/>
                <a:gd name="T11" fmla="*/ 9 h 9"/>
                <a:gd name="T12" fmla="*/ 5 w 10"/>
                <a:gd name="T13" fmla="*/ 9 h 9"/>
                <a:gd name="T14" fmla="*/ 2 w 10"/>
                <a:gd name="T15" fmla="*/ 9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7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5" name="Freeform 2672"/>
            <p:cNvSpPr/>
            <p:nvPr/>
          </p:nvSpPr>
          <p:spPr>
            <a:xfrm>
              <a:off x="1778" y="1550"/>
              <a:ext cx="4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8 h 8"/>
                <a:gd name="T16" fmla="*/ 0 w 11"/>
                <a:gd name="T17" fmla="*/ 7 h 8"/>
                <a:gd name="T18" fmla="*/ 0 w 11"/>
                <a:gd name="T19" fmla="*/ 4 h 8"/>
                <a:gd name="T20" fmla="*/ 1 w 11"/>
                <a:gd name="T21" fmla="*/ 3 h 8"/>
                <a:gd name="T22" fmla="*/ 3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6" name="Freeform 2673"/>
            <p:cNvSpPr/>
            <p:nvPr/>
          </p:nvSpPr>
          <p:spPr>
            <a:xfrm>
              <a:off x="1784" y="1546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0 w 12"/>
                <a:gd name="T5" fmla="*/ 3 h 9"/>
                <a:gd name="T6" fmla="*/ 12 w 12"/>
                <a:gd name="T7" fmla="*/ 4 h 9"/>
                <a:gd name="T8" fmla="*/ 10 w 12"/>
                <a:gd name="T9" fmla="*/ 6 h 9"/>
                <a:gd name="T10" fmla="*/ 9 w 12"/>
                <a:gd name="T11" fmla="*/ 7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4 h 9"/>
                <a:gd name="T20" fmla="*/ 2 w 12"/>
                <a:gd name="T21" fmla="*/ 1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7" name="Freeform 2674"/>
            <p:cNvSpPr/>
            <p:nvPr/>
          </p:nvSpPr>
          <p:spPr>
            <a:xfrm>
              <a:off x="1779" y="1544"/>
              <a:ext cx="4" cy="2"/>
            </a:xfrm>
            <a:custGeom>
              <a:avLst/>
              <a:gdLst>
                <a:gd name="T0" fmla="*/ 6 w 11"/>
                <a:gd name="T1" fmla="*/ 0 h 7"/>
                <a:gd name="T2" fmla="*/ 9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9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0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8" name="Freeform 2675"/>
            <p:cNvSpPr/>
            <p:nvPr/>
          </p:nvSpPr>
          <p:spPr>
            <a:xfrm>
              <a:off x="1779" y="1546"/>
              <a:ext cx="3" cy="2"/>
            </a:xfrm>
            <a:custGeom>
              <a:avLst/>
              <a:gdLst>
                <a:gd name="T0" fmla="*/ 5 w 10"/>
                <a:gd name="T1" fmla="*/ 0 h 7"/>
                <a:gd name="T2" fmla="*/ 8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2 w 10"/>
                <a:gd name="T15" fmla="*/ 7 h 7"/>
                <a:gd name="T16" fmla="*/ 0 w 10"/>
                <a:gd name="T17" fmla="*/ 5 h 7"/>
                <a:gd name="T18" fmla="*/ 0 w 10"/>
                <a:gd name="T19" fmla="*/ 2 h 7"/>
                <a:gd name="T20" fmla="*/ 0 w 10"/>
                <a:gd name="T21" fmla="*/ 1 h 7"/>
                <a:gd name="T22" fmla="*/ 2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9" name="Freeform 2676"/>
            <p:cNvSpPr/>
            <p:nvPr/>
          </p:nvSpPr>
          <p:spPr>
            <a:xfrm>
              <a:off x="1772" y="1546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1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5 w 10"/>
                <a:gd name="T13" fmla="*/ 9 h 9"/>
                <a:gd name="T14" fmla="*/ 3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1 h 9"/>
                <a:gd name="T22" fmla="*/ 3 w 10"/>
                <a:gd name="T23" fmla="*/ 0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5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0" name="Freeform 2677"/>
            <p:cNvSpPr/>
            <p:nvPr/>
          </p:nvSpPr>
          <p:spPr>
            <a:xfrm>
              <a:off x="1763" y="1552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2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6 h 7"/>
                <a:gd name="T18" fmla="*/ 0 w 12"/>
                <a:gd name="T19" fmla="*/ 3 h 7"/>
                <a:gd name="T20" fmla="*/ 2 w 12"/>
                <a:gd name="T21" fmla="*/ 2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1" name="Freeform 2678"/>
            <p:cNvSpPr/>
            <p:nvPr/>
          </p:nvSpPr>
          <p:spPr>
            <a:xfrm>
              <a:off x="1765" y="1552"/>
              <a:ext cx="3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2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2" name="Freeform 2679"/>
            <p:cNvSpPr/>
            <p:nvPr/>
          </p:nvSpPr>
          <p:spPr>
            <a:xfrm>
              <a:off x="1767" y="1553"/>
              <a:ext cx="3" cy="3"/>
            </a:xfrm>
            <a:custGeom>
              <a:avLst/>
              <a:gdLst>
                <a:gd name="T0" fmla="*/ 5 w 10"/>
                <a:gd name="T1" fmla="*/ 0 h 9"/>
                <a:gd name="T2" fmla="*/ 8 w 10"/>
                <a:gd name="T3" fmla="*/ 1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6 h 9"/>
                <a:gd name="T10" fmla="*/ 7 w 10"/>
                <a:gd name="T11" fmla="*/ 7 h 9"/>
                <a:gd name="T12" fmla="*/ 4 w 10"/>
                <a:gd name="T13" fmla="*/ 9 h 9"/>
                <a:gd name="T14" fmla="*/ 2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1 h 9"/>
                <a:gd name="T22" fmla="*/ 2 w 10"/>
                <a:gd name="T23" fmla="*/ 0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3" name="Freeform 2680"/>
            <p:cNvSpPr/>
            <p:nvPr/>
          </p:nvSpPr>
          <p:spPr>
            <a:xfrm>
              <a:off x="1771" y="1553"/>
              <a:ext cx="3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6 h 7"/>
                <a:gd name="T10" fmla="*/ 8 w 10"/>
                <a:gd name="T11" fmla="*/ 7 h 7"/>
                <a:gd name="T12" fmla="*/ 5 w 10"/>
                <a:gd name="T13" fmla="*/ 7 h 7"/>
                <a:gd name="T14" fmla="*/ 3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4" name="Freeform 2681"/>
            <p:cNvSpPr/>
            <p:nvPr/>
          </p:nvSpPr>
          <p:spPr>
            <a:xfrm>
              <a:off x="1769" y="1550"/>
              <a:ext cx="4" cy="3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0 h 8"/>
                <a:gd name="T4" fmla="*/ 10 w 12"/>
                <a:gd name="T5" fmla="*/ 1 h 8"/>
                <a:gd name="T6" fmla="*/ 12 w 12"/>
                <a:gd name="T7" fmla="*/ 4 h 8"/>
                <a:gd name="T8" fmla="*/ 10 w 12"/>
                <a:gd name="T9" fmla="*/ 6 h 8"/>
                <a:gd name="T10" fmla="*/ 9 w 12"/>
                <a:gd name="T11" fmla="*/ 7 h 8"/>
                <a:gd name="T12" fmla="*/ 6 w 12"/>
                <a:gd name="T13" fmla="*/ 8 h 8"/>
                <a:gd name="T14" fmla="*/ 3 w 12"/>
                <a:gd name="T15" fmla="*/ 7 h 8"/>
                <a:gd name="T16" fmla="*/ 0 w 12"/>
                <a:gd name="T17" fmla="*/ 6 h 8"/>
                <a:gd name="T18" fmla="*/ 0 w 12"/>
                <a:gd name="T19" fmla="*/ 3 h 8"/>
                <a:gd name="T20" fmla="*/ 2 w 12"/>
                <a:gd name="T21" fmla="*/ 1 h 8"/>
                <a:gd name="T22" fmla="*/ 3 w 12"/>
                <a:gd name="T23" fmla="*/ 0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5" name="Freeform 2682"/>
            <p:cNvSpPr/>
            <p:nvPr/>
          </p:nvSpPr>
          <p:spPr>
            <a:xfrm>
              <a:off x="1768" y="1548"/>
              <a:ext cx="3" cy="3"/>
            </a:xfrm>
            <a:custGeom>
              <a:avLst/>
              <a:gdLst>
                <a:gd name="T0" fmla="*/ 6 w 10"/>
                <a:gd name="T1" fmla="*/ 0 h 7"/>
                <a:gd name="T2" fmla="*/ 8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6" name="Freeform 2683"/>
            <p:cNvSpPr/>
            <p:nvPr/>
          </p:nvSpPr>
          <p:spPr>
            <a:xfrm>
              <a:off x="1773" y="1549"/>
              <a:ext cx="3" cy="2"/>
            </a:xfrm>
            <a:custGeom>
              <a:avLst/>
              <a:gdLst>
                <a:gd name="T0" fmla="*/ 6 w 11"/>
                <a:gd name="T1" fmla="*/ 0 h 7"/>
                <a:gd name="T2" fmla="*/ 9 w 11"/>
                <a:gd name="T3" fmla="*/ 0 h 7"/>
                <a:gd name="T4" fmla="*/ 11 w 11"/>
                <a:gd name="T5" fmla="*/ 1 h 7"/>
                <a:gd name="T6" fmla="*/ 11 w 11"/>
                <a:gd name="T7" fmla="*/ 4 h 7"/>
                <a:gd name="T8" fmla="*/ 11 w 11"/>
                <a:gd name="T9" fmla="*/ 5 h 7"/>
                <a:gd name="T10" fmla="*/ 9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2 w 11"/>
                <a:gd name="T17" fmla="*/ 5 h 7"/>
                <a:gd name="T18" fmla="*/ 0 w 11"/>
                <a:gd name="T19" fmla="*/ 2 h 7"/>
                <a:gd name="T20" fmla="*/ 2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7" name="Freeform 2684"/>
            <p:cNvSpPr/>
            <p:nvPr/>
          </p:nvSpPr>
          <p:spPr>
            <a:xfrm>
              <a:off x="1777" y="1547"/>
              <a:ext cx="4" cy="3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0 h 8"/>
                <a:gd name="T4" fmla="*/ 11 w 11"/>
                <a:gd name="T5" fmla="*/ 1 h 8"/>
                <a:gd name="T6" fmla="*/ 11 w 11"/>
                <a:gd name="T7" fmla="*/ 4 h 8"/>
                <a:gd name="T8" fmla="*/ 10 w 11"/>
                <a:gd name="T9" fmla="*/ 6 h 8"/>
                <a:gd name="T10" fmla="*/ 8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6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0"/>
                  </a:lnTo>
                  <a:lnTo>
                    <a:pt x="11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8" name="Freeform 2685"/>
            <p:cNvSpPr/>
            <p:nvPr/>
          </p:nvSpPr>
          <p:spPr>
            <a:xfrm>
              <a:off x="1779" y="1557"/>
              <a:ext cx="4" cy="2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0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9" name="Freeform 2686"/>
            <p:cNvSpPr/>
            <p:nvPr/>
          </p:nvSpPr>
          <p:spPr>
            <a:xfrm>
              <a:off x="1777" y="1555"/>
              <a:ext cx="4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5 w 10"/>
                <a:gd name="T13" fmla="*/ 7 h 7"/>
                <a:gd name="T14" fmla="*/ 3 w 10"/>
                <a:gd name="T15" fmla="*/ 7 h 7"/>
                <a:gd name="T16" fmla="*/ 0 w 10"/>
                <a:gd name="T17" fmla="*/ 5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0" name="Freeform 2687"/>
            <p:cNvSpPr/>
            <p:nvPr/>
          </p:nvSpPr>
          <p:spPr>
            <a:xfrm>
              <a:off x="1787" y="1556"/>
              <a:ext cx="4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0 h 9"/>
                <a:gd name="T4" fmla="*/ 10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8 w 11"/>
                <a:gd name="T11" fmla="*/ 8 h 9"/>
                <a:gd name="T12" fmla="*/ 6 w 11"/>
                <a:gd name="T13" fmla="*/ 9 h 9"/>
                <a:gd name="T14" fmla="*/ 3 w 11"/>
                <a:gd name="T15" fmla="*/ 8 h 9"/>
                <a:gd name="T16" fmla="*/ 0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1" name="Freeform 2688"/>
            <p:cNvSpPr/>
            <p:nvPr/>
          </p:nvSpPr>
          <p:spPr>
            <a:xfrm>
              <a:off x="1784" y="1554"/>
              <a:ext cx="3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0 h 9"/>
                <a:gd name="T4" fmla="*/ 11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8 w 11"/>
                <a:gd name="T11" fmla="*/ 7 h 9"/>
                <a:gd name="T12" fmla="*/ 6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3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2" name="Freeform 2689"/>
            <p:cNvSpPr/>
            <p:nvPr/>
          </p:nvSpPr>
          <p:spPr>
            <a:xfrm>
              <a:off x="1781" y="1555"/>
              <a:ext cx="4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8 h 8"/>
                <a:gd name="T16" fmla="*/ 1 w 11"/>
                <a:gd name="T17" fmla="*/ 5 h 8"/>
                <a:gd name="T18" fmla="*/ 0 w 11"/>
                <a:gd name="T19" fmla="*/ 4 h 8"/>
                <a:gd name="T20" fmla="*/ 1 w 11"/>
                <a:gd name="T21" fmla="*/ 3 h 8"/>
                <a:gd name="T22" fmla="*/ 3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3" name="Freeform 2690"/>
            <p:cNvSpPr/>
            <p:nvPr/>
          </p:nvSpPr>
          <p:spPr>
            <a:xfrm>
              <a:off x="1783" y="1556"/>
              <a:ext cx="3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0 h 9"/>
                <a:gd name="T4" fmla="*/ 10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9 w 11"/>
                <a:gd name="T11" fmla="*/ 8 h 9"/>
                <a:gd name="T12" fmla="*/ 6 w 11"/>
                <a:gd name="T13" fmla="*/ 9 h 9"/>
                <a:gd name="T14" fmla="*/ 3 w 11"/>
                <a:gd name="T15" fmla="*/ 8 h 9"/>
                <a:gd name="T16" fmla="*/ 0 w 11"/>
                <a:gd name="T17" fmla="*/ 6 h 9"/>
                <a:gd name="T18" fmla="*/ 0 w 11"/>
                <a:gd name="T19" fmla="*/ 3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4" name="Freeform 2691"/>
            <p:cNvSpPr/>
            <p:nvPr/>
          </p:nvSpPr>
          <p:spPr>
            <a:xfrm>
              <a:off x="1792" y="1554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0 w 12"/>
                <a:gd name="T5" fmla="*/ 3 h 9"/>
                <a:gd name="T6" fmla="*/ 12 w 12"/>
                <a:gd name="T7" fmla="*/ 5 h 9"/>
                <a:gd name="T8" fmla="*/ 10 w 12"/>
                <a:gd name="T9" fmla="*/ 7 h 9"/>
                <a:gd name="T10" fmla="*/ 9 w 12"/>
                <a:gd name="T11" fmla="*/ 9 h 9"/>
                <a:gd name="T12" fmla="*/ 6 w 12"/>
                <a:gd name="T13" fmla="*/ 9 h 9"/>
                <a:gd name="T14" fmla="*/ 3 w 12"/>
                <a:gd name="T15" fmla="*/ 7 h 9"/>
                <a:gd name="T16" fmla="*/ 0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5" name="Freeform 2692"/>
            <p:cNvSpPr/>
            <p:nvPr/>
          </p:nvSpPr>
          <p:spPr>
            <a:xfrm>
              <a:off x="1789" y="1554"/>
              <a:ext cx="4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9 w 11"/>
                <a:gd name="T5" fmla="*/ 3 h 8"/>
                <a:gd name="T6" fmla="*/ 11 w 11"/>
                <a:gd name="T7" fmla="*/ 4 h 8"/>
                <a:gd name="T8" fmla="*/ 9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2 w 11"/>
                <a:gd name="T15" fmla="*/ 7 h 8"/>
                <a:gd name="T16" fmla="*/ 1 w 11"/>
                <a:gd name="T17" fmla="*/ 6 h 8"/>
                <a:gd name="T18" fmla="*/ 0 w 11"/>
                <a:gd name="T19" fmla="*/ 4 h 8"/>
                <a:gd name="T20" fmla="*/ 1 w 11"/>
                <a:gd name="T21" fmla="*/ 1 h 8"/>
                <a:gd name="T22" fmla="*/ 2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9" y="3"/>
                  </a:lnTo>
                  <a:lnTo>
                    <a:pt x="11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6" name="Freeform 2693"/>
            <p:cNvSpPr/>
            <p:nvPr/>
          </p:nvSpPr>
          <p:spPr>
            <a:xfrm>
              <a:off x="1793" y="1558"/>
              <a:ext cx="3" cy="3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6 w 11"/>
                <a:gd name="T13" fmla="*/ 8 h 8"/>
                <a:gd name="T14" fmla="*/ 3 w 11"/>
                <a:gd name="T15" fmla="*/ 7 h 8"/>
                <a:gd name="T16" fmla="*/ 0 w 11"/>
                <a:gd name="T17" fmla="*/ 5 h 8"/>
                <a:gd name="T18" fmla="*/ 0 w 11"/>
                <a:gd name="T19" fmla="*/ 4 h 8"/>
                <a:gd name="T20" fmla="*/ 0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6" y="8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7" name="Freeform 2694"/>
            <p:cNvSpPr/>
            <p:nvPr/>
          </p:nvSpPr>
          <p:spPr>
            <a:xfrm>
              <a:off x="1794" y="1557"/>
              <a:ext cx="3" cy="2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8" name="Freeform 2695"/>
            <p:cNvSpPr/>
            <p:nvPr/>
          </p:nvSpPr>
          <p:spPr>
            <a:xfrm>
              <a:off x="1796" y="1556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6 h 7"/>
                <a:gd name="T18" fmla="*/ 0 w 12"/>
                <a:gd name="T19" fmla="*/ 3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9" name="Freeform 2696"/>
            <p:cNvSpPr/>
            <p:nvPr/>
          </p:nvSpPr>
          <p:spPr>
            <a:xfrm>
              <a:off x="1801" y="1560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1 w 11"/>
                <a:gd name="T5" fmla="*/ 3 h 9"/>
                <a:gd name="T6" fmla="*/ 11 w 11"/>
                <a:gd name="T7" fmla="*/ 5 h 9"/>
                <a:gd name="T8" fmla="*/ 10 w 11"/>
                <a:gd name="T9" fmla="*/ 8 h 9"/>
                <a:gd name="T10" fmla="*/ 8 w 11"/>
                <a:gd name="T11" fmla="*/ 9 h 9"/>
                <a:gd name="T12" fmla="*/ 5 w 11"/>
                <a:gd name="T13" fmla="*/ 9 h 9"/>
                <a:gd name="T14" fmla="*/ 2 w 11"/>
                <a:gd name="T15" fmla="*/ 8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2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0" name="Freeform 2697"/>
            <p:cNvSpPr/>
            <p:nvPr/>
          </p:nvSpPr>
          <p:spPr>
            <a:xfrm>
              <a:off x="1803" y="1557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6 h 9"/>
                <a:gd name="T8" fmla="*/ 10 w 10"/>
                <a:gd name="T9" fmla="*/ 7 h 9"/>
                <a:gd name="T10" fmla="*/ 7 w 10"/>
                <a:gd name="T11" fmla="*/ 9 h 9"/>
                <a:gd name="T12" fmla="*/ 5 w 10"/>
                <a:gd name="T13" fmla="*/ 9 h 9"/>
                <a:gd name="T14" fmla="*/ 3 w 10"/>
                <a:gd name="T15" fmla="*/ 9 h 9"/>
                <a:gd name="T16" fmla="*/ 0 w 10"/>
                <a:gd name="T17" fmla="*/ 7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7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1" name="Freeform 2698"/>
            <p:cNvSpPr/>
            <p:nvPr/>
          </p:nvSpPr>
          <p:spPr>
            <a:xfrm>
              <a:off x="1798" y="1557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0 h 9"/>
                <a:gd name="T4" fmla="*/ 11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8 w 11"/>
                <a:gd name="T11" fmla="*/ 7 h 9"/>
                <a:gd name="T12" fmla="*/ 5 w 11"/>
                <a:gd name="T13" fmla="*/ 9 h 9"/>
                <a:gd name="T14" fmla="*/ 2 w 11"/>
                <a:gd name="T15" fmla="*/ 7 h 9"/>
                <a:gd name="T16" fmla="*/ 1 w 11"/>
                <a:gd name="T17" fmla="*/ 6 h 9"/>
                <a:gd name="T18" fmla="*/ 0 w 11"/>
                <a:gd name="T19" fmla="*/ 3 h 9"/>
                <a:gd name="T20" fmla="*/ 1 w 11"/>
                <a:gd name="T21" fmla="*/ 2 h 9"/>
                <a:gd name="T22" fmla="*/ 2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9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2" name="Freeform 2699"/>
            <p:cNvSpPr/>
            <p:nvPr/>
          </p:nvSpPr>
          <p:spPr>
            <a:xfrm>
              <a:off x="1807" y="1559"/>
              <a:ext cx="3" cy="2"/>
            </a:xfrm>
            <a:custGeom>
              <a:avLst/>
              <a:gdLst>
                <a:gd name="T0" fmla="*/ 5 w 10"/>
                <a:gd name="T1" fmla="*/ 0 h 7"/>
                <a:gd name="T2" fmla="*/ 7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5 h 7"/>
                <a:gd name="T18" fmla="*/ 0 w 10"/>
                <a:gd name="T19" fmla="*/ 2 h 7"/>
                <a:gd name="T20" fmla="*/ 0 w 10"/>
                <a:gd name="T21" fmla="*/ 1 h 7"/>
                <a:gd name="T22" fmla="*/ 2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3" name="Freeform 2700"/>
            <p:cNvSpPr/>
            <p:nvPr/>
          </p:nvSpPr>
          <p:spPr>
            <a:xfrm>
              <a:off x="1814" y="1558"/>
              <a:ext cx="3" cy="3"/>
            </a:xfrm>
            <a:custGeom>
              <a:avLst/>
              <a:gdLst>
                <a:gd name="T0" fmla="*/ 4 w 10"/>
                <a:gd name="T1" fmla="*/ 0 h 8"/>
                <a:gd name="T2" fmla="*/ 7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2 w 10"/>
                <a:gd name="T23" fmla="*/ 0 h 8"/>
                <a:gd name="T24" fmla="*/ 4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4" y="0"/>
                  </a:moveTo>
                  <a:lnTo>
                    <a:pt x="7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4" name="Freeform 2701"/>
            <p:cNvSpPr/>
            <p:nvPr/>
          </p:nvSpPr>
          <p:spPr>
            <a:xfrm>
              <a:off x="1817" y="1556"/>
              <a:ext cx="4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1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3 w 10"/>
                <a:gd name="T15" fmla="*/ 9 h 9"/>
                <a:gd name="T16" fmla="*/ 0 w 10"/>
                <a:gd name="T17" fmla="*/ 7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1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5" name="Freeform 2702"/>
            <p:cNvSpPr/>
            <p:nvPr/>
          </p:nvSpPr>
          <p:spPr>
            <a:xfrm>
              <a:off x="1820" y="1555"/>
              <a:ext cx="4" cy="3"/>
            </a:xfrm>
            <a:custGeom>
              <a:avLst/>
              <a:gdLst>
                <a:gd name="T0" fmla="*/ 5 w 10"/>
                <a:gd name="T1" fmla="*/ 0 h 9"/>
                <a:gd name="T2" fmla="*/ 8 w 10"/>
                <a:gd name="T3" fmla="*/ 0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6 h 9"/>
                <a:gd name="T10" fmla="*/ 7 w 10"/>
                <a:gd name="T11" fmla="*/ 7 h 9"/>
                <a:gd name="T12" fmla="*/ 4 w 10"/>
                <a:gd name="T13" fmla="*/ 9 h 9"/>
                <a:gd name="T14" fmla="*/ 2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2 h 9"/>
                <a:gd name="T22" fmla="*/ 2 w 10"/>
                <a:gd name="T23" fmla="*/ 0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8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6" name="Freeform 2703"/>
            <p:cNvSpPr/>
            <p:nvPr/>
          </p:nvSpPr>
          <p:spPr>
            <a:xfrm>
              <a:off x="1816" y="1554"/>
              <a:ext cx="4" cy="2"/>
            </a:xfrm>
            <a:custGeom>
              <a:avLst/>
              <a:gdLst>
                <a:gd name="T0" fmla="*/ 6 w 10"/>
                <a:gd name="T1" fmla="*/ 0 h 8"/>
                <a:gd name="T2" fmla="*/ 7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2 w 10"/>
                <a:gd name="T15" fmla="*/ 7 h 8"/>
                <a:gd name="T16" fmla="*/ 0 w 10"/>
                <a:gd name="T17" fmla="*/ 6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7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7" name="Freeform 2704"/>
            <p:cNvSpPr/>
            <p:nvPr/>
          </p:nvSpPr>
          <p:spPr>
            <a:xfrm>
              <a:off x="1775" y="1555"/>
              <a:ext cx="3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0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5 h 8"/>
                <a:gd name="T10" fmla="*/ 8 w 11"/>
                <a:gd name="T11" fmla="*/ 7 h 8"/>
                <a:gd name="T12" fmla="*/ 5 w 11"/>
                <a:gd name="T13" fmla="*/ 8 h 8"/>
                <a:gd name="T14" fmla="*/ 3 w 11"/>
                <a:gd name="T15" fmla="*/ 7 h 8"/>
                <a:gd name="T16" fmla="*/ 1 w 11"/>
                <a:gd name="T17" fmla="*/ 5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0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5" y="8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8" name="Freeform 2705"/>
            <p:cNvSpPr/>
            <p:nvPr/>
          </p:nvSpPr>
          <p:spPr>
            <a:xfrm>
              <a:off x="1805" y="1551"/>
              <a:ext cx="4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0 h 9"/>
                <a:gd name="T4" fmla="*/ 10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8 w 11"/>
                <a:gd name="T11" fmla="*/ 7 h 9"/>
                <a:gd name="T12" fmla="*/ 6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3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9" name="Freeform 2706"/>
            <p:cNvSpPr/>
            <p:nvPr/>
          </p:nvSpPr>
          <p:spPr>
            <a:xfrm>
              <a:off x="1809" y="1551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2 w 12"/>
                <a:gd name="T5" fmla="*/ 3 h 9"/>
                <a:gd name="T6" fmla="*/ 12 w 12"/>
                <a:gd name="T7" fmla="*/ 5 h 9"/>
                <a:gd name="T8" fmla="*/ 10 w 12"/>
                <a:gd name="T9" fmla="*/ 7 h 9"/>
                <a:gd name="T10" fmla="*/ 9 w 12"/>
                <a:gd name="T11" fmla="*/ 9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0" name="Freeform 2707"/>
            <p:cNvSpPr/>
            <p:nvPr/>
          </p:nvSpPr>
          <p:spPr>
            <a:xfrm>
              <a:off x="1810" y="1550"/>
              <a:ext cx="4" cy="3"/>
            </a:xfrm>
            <a:custGeom>
              <a:avLst/>
              <a:gdLst>
                <a:gd name="T0" fmla="*/ 5 w 10"/>
                <a:gd name="T1" fmla="*/ 0 h 9"/>
                <a:gd name="T2" fmla="*/ 7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8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8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2 h 9"/>
                <a:gd name="T22" fmla="*/ 2 w 10"/>
                <a:gd name="T23" fmla="*/ 0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7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1" name="Freeform 2708"/>
            <p:cNvSpPr/>
            <p:nvPr/>
          </p:nvSpPr>
          <p:spPr>
            <a:xfrm>
              <a:off x="1815" y="1552"/>
              <a:ext cx="4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2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2" name="Freeform 2709"/>
            <p:cNvSpPr/>
            <p:nvPr/>
          </p:nvSpPr>
          <p:spPr>
            <a:xfrm>
              <a:off x="1813" y="1555"/>
              <a:ext cx="3" cy="2"/>
            </a:xfrm>
            <a:custGeom>
              <a:avLst/>
              <a:gdLst>
                <a:gd name="T0" fmla="*/ 6 w 10"/>
                <a:gd name="T1" fmla="*/ 0 h 7"/>
                <a:gd name="T2" fmla="*/ 7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2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3" name="Freeform 2710"/>
            <p:cNvSpPr/>
            <p:nvPr/>
          </p:nvSpPr>
          <p:spPr>
            <a:xfrm>
              <a:off x="1813" y="1554"/>
              <a:ext cx="3" cy="2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2 w 10"/>
                <a:gd name="T15" fmla="*/ 7 h 8"/>
                <a:gd name="T16" fmla="*/ 0 w 10"/>
                <a:gd name="T17" fmla="*/ 6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1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4" name="Freeform 2711"/>
            <p:cNvSpPr/>
            <p:nvPr/>
          </p:nvSpPr>
          <p:spPr>
            <a:xfrm>
              <a:off x="1778" y="1549"/>
              <a:ext cx="4" cy="3"/>
            </a:xfrm>
            <a:custGeom>
              <a:avLst/>
              <a:gdLst>
                <a:gd name="T0" fmla="*/ 6 w 10"/>
                <a:gd name="T1" fmla="*/ 0 h 9"/>
                <a:gd name="T2" fmla="*/ 7 w 10"/>
                <a:gd name="T3" fmla="*/ 0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6 h 9"/>
                <a:gd name="T10" fmla="*/ 7 w 10"/>
                <a:gd name="T11" fmla="*/ 7 h 9"/>
                <a:gd name="T12" fmla="*/ 4 w 10"/>
                <a:gd name="T13" fmla="*/ 9 h 9"/>
                <a:gd name="T14" fmla="*/ 2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1 h 9"/>
                <a:gd name="T22" fmla="*/ 3 w 10"/>
                <a:gd name="T23" fmla="*/ 0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7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5" name="Freeform 2712"/>
            <p:cNvSpPr/>
            <p:nvPr/>
          </p:nvSpPr>
          <p:spPr>
            <a:xfrm>
              <a:off x="1785" y="1550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8 h 9"/>
                <a:gd name="T10" fmla="*/ 7 w 10"/>
                <a:gd name="T11" fmla="*/ 9 h 9"/>
                <a:gd name="T12" fmla="*/ 4 w 10"/>
                <a:gd name="T13" fmla="*/ 9 h 9"/>
                <a:gd name="T14" fmla="*/ 2 w 10"/>
                <a:gd name="T15" fmla="*/ 8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2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6" name="Freeform 2713"/>
            <p:cNvSpPr/>
            <p:nvPr/>
          </p:nvSpPr>
          <p:spPr>
            <a:xfrm>
              <a:off x="1782" y="1553"/>
              <a:ext cx="3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2 h 8"/>
                <a:gd name="T6" fmla="*/ 10 w 10"/>
                <a:gd name="T7" fmla="*/ 5 h 8"/>
                <a:gd name="T8" fmla="*/ 10 w 10"/>
                <a:gd name="T9" fmla="*/ 6 h 8"/>
                <a:gd name="T10" fmla="*/ 7 w 10"/>
                <a:gd name="T11" fmla="*/ 8 h 8"/>
                <a:gd name="T12" fmla="*/ 4 w 10"/>
                <a:gd name="T13" fmla="*/ 8 h 8"/>
                <a:gd name="T14" fmla="*/ 2 w 10"/>
                <a:gd name="T15" fmla="*/ 8 h 8"/>
                <a:gd name="T16" fmla="*/ 0 w 10"/>
                <a:gd name="T17" fmla="*/ 6 h 8"/>
                <a:gd name="T18" fmla="*/ 0 w 10"/>
                <a:gd name="T19" fmla="*/ 3 h 8"/>
                <a:gd name="T20" fmla="*/ 0 w 10"/>
                <a:gd name="T21" fmla="*/ 2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7" name="Freeform 2714"/>
            <p:cNvSpPr/>
            <p:nvPr/>
          </p:nvSpPr>
          <p:spPr>
            <a:xfrm>
              <a:off x="1778" y="1553"/>
              <a:ext cx="4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0 h 8"/>
                <a:gd name="T4" fmla="*/ 10 w 11"/>
                <a:gd name="T5" fmla="*/ 2 h 8"/>
                <a:gd name="T6" fmla="*/ 11 w 11"/>
                <a:gd name="T7" fmla="*/ 5 h 8"/>
                <a:gd name="T8" fmla="*/ 10 w 11"/>
                <a:gd name="T9" fmla="*/ 6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8 h 8"/>
                <a:gd name="T16" fmla="*/ 1 w 11"/>
                <a:gd name="T17" fmla="*/ 6 h 8"/>
                <a:gd name="T18" fmla="*/ 0 w 11"/>
                <a:gd name="T19" fmla="*/ 3 h 8"/>
                <a:gd name="T20" fmla="*/ 1 w 11"/>
                <a:gd name="T21" fmla="*/ 2 h 8"/>
                <a:gd name="T22" fmla="*/ 3 w 11"/>
                <a:gd name="T23" fmla="*/ 0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8" name="Freeform 2715"/>
            <p:cNvSpPr/>
            <p:nvPr/>
          </p:nvSpPr>
          <p:spPr>
            <a:xfrm>
              <a:off x="1776" y="1555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2 w 12"/>
                <a:gd name="T5" fmla="*/ 2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6 h 7"/>
                <a:gd name="T18" fmla="*/ 0 w 12"/>
                <a:gd name="T19" fmla="*/ 3 h 7"/>
                <a:gd name="T20" fmla="*/ 2 w 12"/>
                <a:gd name="T21" fmla="*/ 2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9" name="Freeform 2716"/>
            <p:cNvSpPr/>
            <p:nvPr/>
          </p:nvSpPr>
          <p:spPr>
            <a:xfrm>
              <a:off x="1788" y="1558"/>
              <a:ext cx="4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2 w 10"/>
                <a:gd name="T15" fmla="*/ 7 h 7"/>
                <a:gd name="T16" fmla="*/ 0 w 10"/>
                <a:gd name="T17" fmla="*/ 5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0" name="Freeform 2717"/>
            <p:cNvSpPr/>
            <p:nvPr/>
          </p:nvSpPr>
          <p:spPr>
            <a:xfrm>
              <a:off x="1791" y="1555"/>
              <a:ext cx="3" cy="2"/>
            </a:xfrm>
            <a:custGeom>
              <a:avLst/>
              <a:gdLst>
                <a:gd name="T0" fmla="*/ 6 w 10"/>
                <a:gd name="T1" fmla="*/ 0 h 7"/>
                <a:gd name="T2" fmla="*/ 7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2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1" name="Freeform 2718"/>
            <p:cNvSpPr/>
            <p:nvPr/>
          </p:nvSpPr>
          <p:spPr>
            <a:xfrm>
              <a:off x="1790" y="1553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1 h 9"/>
                <a:gd name="T4" fmla="*/ 12 w 12"/>
                <a:gd name="T5" fmla="*/ 3 h 9"/>
                <a:gd name="T6" fmla="*/ 12 w 12"/>
                <a:gd name="T7" fmla="*/ 4 h 9"/>
                <a:gd name="T8" fmla="*/ 10 w 12"/>
                <a:gd name="T9" fmla="*/ 7 h 9"/>
                <a:gd name="T10" fmla="*/ 9 w 12"/>
                <a:gd name="T11" fmla="*/ 7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4 h 9"/>
                <a:gd name="T20" fmla="*/ 2 w 12"/>
                <a:gd name="T21" fmla="*/ 1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1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0" y="7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2" name="Freeform 2719"/>
            <p:cNvSpPr/>
            <p:nvPr/>
          </p:nvSpPr>
          <p:spPr>
            <a:xfrm>
              <a:off x="1787" y="1554"/>
              <a:ext cx="4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1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1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3" name="Freeform 2720"/>
            <p:cNvSpPr/>
            <p:nvPr/>
          </p:nvSpPr>
          <p:spPr>
            <a:xfrm>
              <a:off x="1782" y="1556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1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6 h 9"/>
                <a:gd name="T10" fmla="*/ 8 w 11"/>
                <a:gd name="T11" fmla="*/ 7 h 9"/>
                <a:gd name="T12" fmla="*/ 5 w 11"/>
                <a:gd name="T13" fmla="*/ 9 h 9"/>
                <a:gd name="T14" fmla="*/ 2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1 w 11"/>
                <a:gd name="T21" fmla="*/ 1 h 9"/>
                <a:gd name="T22" fmla="*/ 2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4" name="Freeform 2721"/>
            <p:cNvSpPr/>
            <p:nvPr/>
          </p:nvSpPr>
          <p:spPr>
            <a:xfrm>
              <a:off x="1785" y="1555"/>
              <a:ext cx="3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2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5" name="Freeform 2722"/>
            <p:cNvSpPr/>
            <p:nvPr/>
          </p:nvSpPr>
          <p:spPr>
            <a:xfrm>
              <a:off x="1785" y="1551"/>
              <a:ext cx="3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7 h 8"/>
                <a:gd name="T16" fmla="*/ 1 w 11"/>
                <a:gd name="T17" fmla="*/ 5 h 8"/>
                <a:gd name="T18" fmla="*/ 0 w 11"/>
                <a:gd name="T19" fmla="*/ 4 h 8"/>
                <a:gd name="T20" fmla="*/ 1 w 11"/>
                <a:gd name="T21" fmla="*/ 3 h 8"/>
                <a:gd name="T22" fmla="*/ 3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6" name="Freeform 2723"/>
            <p:cNvSpPr/>
            <p:nvPr/>
          </p:nvSpPr>
          <p:spPr>
            <a:xfrm>
              <a:off x="1793" y="1552"/>
              <a:ext cx="3" cy="3"/>
            </a:xfrm>
            <a:custGeom>
              <a:avLst/>
              <a:gdLst>
                <a:gd name="T0" fmla="*/ 6 w 10"/>
                <a:gd name="T1" fmla="*/ 0 h 9"/>
                <a:gd name="T2" fmla="*/ 8 w 10"/>
                <a:gd name="T3" fmla="*/ 0 h 9"/>
                <a:gd name="T4" fmla="*/ 10 w 10"/>
                <a:gd name="T5" fmla="*/ 2 h 9"/>
                <a:gd name="T6" fmla="*/ 10 w 10"/>
                <a:gd name="T7" fmla="*/ 4 h 9"/>
                <a:gd name="T8" fmla="*/ 10 w 10"/>
                <a:gd name="T9" fmla="*/ 6 h 9"/>
                <a:gd name="T10" fmla="*/ 7 w 10"/>
                <a:gd name="T11" fmla="*/ 7 h 9"/>
                <a:gd name="T12" fmla="*/ 4 w 10"/>
                <a:gd name="T13" fmla="*/ 9 h 9"/>
                <a:gd name="T14" fmla="*/ 1 w 10"/>
                <a:gd name="T15" fmla="*/ 7 h 9"/>
                <a:gd name="T16" fmla="*/ 0 w 10"/>
                <a:gd name="T17" fmla="*/ 6 h 9"/>
                <a:gd name="T18" fmla="*/ 0 w 10"/>
                <a:gd name="T19" fmla="*/ 3 h 9"/>
                <a:gd name="T20" fmla="*/ 0 w 10"/>
                <a:gd name="T21" fmla="*/ 2 h 9"/>
                <a:gd name="T22" fmla="*/ 3 w 10"/>
                <a:gd name="T23" fmla="*/ 0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7" name="Freeform 2724"/>
            <p:cNvSpPr/>
            <p:nvPr/>
          </p:nvSpPr>
          <p:spPr>
            <a:xfrm>
              <a:off x="1795" y="1551"/>
              <a:ext cx="3" cy="3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1 h 7"/>
                <a:gd name="T6" fmla="*/ 11 w 11"/>
                <a:gd name="T7" fmla="*/ 4 h 7"/>
                <a:gd name="T8" fmla="*/ 10 w 11"/>
                <a:gd name="T9" fmla="*/ 5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1 w 11"/>
                <a:gd name="T17" fmla="*/ 5 h 7"/>
                <a:gd name="T18" fmla="*/ 0 w 11"/>
                <a:gd name="T19" fmla="*/ 3 h 7"/>
                <a:gd name="T20" fmla="*/ 1 w 11"/>
                <a:gd name="T21" fmla="*/ 1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8" name="Freeform 2725"/>
            <p:cNvSpPr/>
            <p:nvPr/>
          </p:nvSpPr>
          <p:spPr>
            <a:xfrm>
              <a:off x="1798" y="1556"/>
              <a:ext cx="4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2 h 8"/>
                <a:gd name="T6" fmla="*/ 10 w 10"/>
                <a:gd name="T7" fmla="*/ 5 h 8"/>
                <a:gd name="T8" fmla="*/ 10 w 10"/>
                <a:gd name="T9" fmla="*/ 6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8 h 8"/>
                <a:gd name="T16" fmla="*/ 0 w 10"/>
                <a:gd name="T17" fmla="*/ 6 h 8"/>
                <a:gd name="T18" fmla="*/ 0 w 10"/>
                <a:gd name="T19" fmla="*/ 3 h 8"/>
                <a:gd name="T20" fmla="*/ 0 w 10"/>
                <a:gd name="T21" fmla="*/ 2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9" name="Freeform 2726"/>
            <p:cNvSpPr/>
            <p:nvPr/>
          </p:nvSpPr>
          <p:spPr>
            <a:xfrm>
              <a:off x="1794" y="1556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2 w 12"/>
                <a:gd name="T5" fmla="*/ 1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6 h 7"/>
                <a:gd name="T18" fmla="*/ 0 w 12"/>
                <a:gd name="T19" fmla="*/ 3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2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0" name="Freeform 2727"/>
            <p:cNvSpPr/>
            <p:nvPr/>
          </p:nvSpPr>
          <p:spPr>
            <a:xfrm>
              <a:off x="1793" y="1557"/>
              <a:ext cx="3" cy="3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0 h 8"/>
                <a:gd name="T4" fmla="*/ 10 w 11"/>
                <a:gd name="T5" fmla="*/ 1 h 8"/>
                <a:gd name="T6" fmla="*/ 11 w 11"/>
                <a:gd name="T7" fmla="*/ 4 h 8"/>
                <a:gd name="T8" fmla="*/ 10 w 11"/>
                <a:gd name="T9" fmla="*/ 6 h 8"/>
                <a:gd name="T10" fmla="*/ 8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6 h 8"/>
                <a:gd name="T18" fmla="*/ 0 w 11"/>
                <a:gd name="T19" fmla="*/ 3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1" name="Freeform 2728"/>
            <p:cNvSpPr/>
            <p:nvPr/>
          </p:nvSpPr>
          <p:spPr>
            <a:xfrm>
              <a:off x="1797" y="1559"/>
              <a:ext cx="3" cy="3"/>
            </a:xfrm>
            <a:custGeom>
              <a:avLst/>
              <a:gdLst>
                <a:gd name="T0" fmla="*/ 5 w 10"/>
                <a:gd name="T1" fmla="*/ 0 h 7"/>
                <a:gd name="T2" fmla="*/ 8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2" name="Freeform 2729"/>
            <p:cNvSpPr/>
            <p:nvPr/>
          </p:nvSpPr>
          <p:spPr>
            <a:xfrm>
              <a:off x="1798" y="1558"/>
              <a:ext cx="4" cy="3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2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3" name="Freeform 2730"/>
            <p:cNvSpPr/>
            <p:nvPr/>
          </p:nvSpPr>
          <p:spPr>
            <a:xfrm>
              <a:off x="1799" y="1558"/>
              <a:ext cx="4" cy="3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1 h 8"/>
                <a:gd name="T4" fmla="*/ 10 w 12"/>
                <a:gd name="T5" fmla="*/ 3 h 8"/>
                <a:gd name="T6" fmla="*/ 12 w 12"/>
                <a:gd name="T7" fmla="*/ 5 h 8"/>
                <a:gd name="T8" fmla="*/ 10 w 12"/>
                <a:gd name="T9" fmla="*/ 7 h 8"/>
                <a:gd name="T10" fmla="*/ 9 w 12"/>
                <a:gd name="T11" fmla="*/ 8 h 8"/>
                <a:gd name="T12" fmla="*/ 6 w 12"/>
                <a:gd name="T13" fmla="*/ 8 h 8"/>
                <a:gd name="T14" fmla="*/ 3 w 12"/>
                <a:gd name="T15" fmla="*/ 8 h 8"/>
                <a:gd name="T16" fmla="*/ 2 w 12"/>
                <a:gd name="T17" fmla="*/ 7 h 8"/>
                <a:gd name="T18" fmla="*/ 0 w 12"/>
                <a:gd name="T19" fmla="*/ 4 h 8"/>
                <a:gd name="T20" fmla="*/ 2 w 12"/>
                <a:gd name="T21" fmla="*/ 3 h 8"/>
                <a:gd name="T22" fmla="*/ 3 w 12"/>
                <a:gd name="T23" fmla="*/ 1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4" name="Freeform 2731"/>
            <p:cNvSpPr/>
            <p:nvPr/>
          </p:nvSpPr>
          <p:spPr>
            <a:xfrm>
              <a:off x="1775" y="1552"/>
              <a:ext cx="3" cy="3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5 h 7"/>
                <a:gd name="T10" fmla="*/ 8 w 11"/>
                <a:gd name="T11" fmla="*/ 7 h 7"/>
                <a:gd name="T12" fmla="*/ 5 w 11"/>
                <a:gd name="T13" fmla="*/ 7 h 7"/>
                <a:gd name="T14" fmla="*/ 3 w 11"/>
                <a:gd name="T15" fmla="*/ 7 h 7"/>
                <a:gd name="T16" fmla="*/ 0 w 11"/>
                <a:gd name="T17" fmla="*/ 5 h 7"/>
                <a:gd name="T18" fmla="*/ 0 w 11"/>
                <a:gd name="T19" fmla="*/ 2 h 7"/>
                <a:gd name="T20" fmla="*/ 1 w 11"/>
                <a:gd name="T21" fmla="*/ 1 h 7"/>
                <a:gd name="T22" fmla="*/ 3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5" name="Freeform 2732"/>
            <p:cNvSpPr/>
            <p:nvPr/>
          </p:nvSpPr>
          <p:spPr>
            <a:xfrm>
              <a:off x="1780" y="1550"/>
              <a:ext cx="4" cy="3"/>
            </a:xfrm>
            <a:custGeom>
              <a:avLst/>
              <a:gdLst>
                <a:gd name="T0" fmla="*/ 6 w 10"/>
                <a:gd name="T1" fmla="*/ 0 h 8"/>
                <a:gd name="T2" fmla="*/ 7 w 10"/>
                <a:gd name="T3" fmla="*/ 1 h 8"/>
                <a:gd name="T4" fmla="*/ 10 w 10"/>
                <a:gd name="T5" fmla="*/ 3 h 8"/>
                <a:gd name="T6" fmla="*/ 10 w 10"/>
                <a:gd name="T7" fmla="*/ 6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8 h 8"/>
                <a:gd name="T16" fmla="*/ 0 w 10"/>
                <a:gd name="T17" fmla="*/ 7 h 8"/>
                <a:gd name="T18" fmla="*/ 0 w 10"/>
                <a:gd name="T19" fmla="*/ 4 h 8"/>
                <a:gd name="T20" fmla="*/ 0 w 10"/>
                <a:gd name="T21" fmla="*/ 3 h 8"/>
                <a:gd name="T22" fmla="*/ 3 w 10"/>
                <a:gd name="T23" fmla="*/ 1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7" y="1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6" name="Freeform 2733"/>
            <p:cNvSpPr/>
            <p:nvPr/>
          </p:nvSpPr>
          <p:spPr>
            <a:xfrm>
              <a:off x="1771" y="1555"/>
              <a:ext cx="4" cy="2"/>
            </a:xfrm>
            <a:custGeom>
              <a:avLst/>
              <a:gdLst>
                <a:gd name="T0" fmla="*/ 6 w 10"/>
                <a:gd name="T1" fmla="*/ 0 h 7"/>
                <a:gd name="T2" fmla="*/ 8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7" name="Freeform 2734"/>
            <p:cNvSpPr/>
            <p:nvPr/>
          </p:nvSpPr>
          <p:spPr>
            <a:xfrm>
              <a:off x="1768" y="1551"/>
              <a:ext cx="3" cy="3"/>
            </a:xfrm>
            <a:custGeom>
              <a:avLst/>
              <a:gdLst>
                <a:gd name="T0" fmla="*/ 6 w 10"/>
                <a:gd name="T1" fmla="*/ 0 h 9"/>
                <a:gd name="T2" fmla="*/ 7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9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7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8" name="Freeform 2735"/>
            <p:cNvSpPr/>
            <p:nvPr/>
          </p:nvSpPr>
          <p:spPr>
            <a:xfrm>
              <a:off x="1769" y="1551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1 w 11"/>
                <a:gd name="T5" fmla="*/ 3 h 9"/>
                <a:gd name="T6" fmla="*/ 11 w 11"/>
                <a:gd name="T7" fmla="*/ 5 h 9"/>
                <a:gd name="T8" fmla="*/ 10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3 w 11"/>
                <a:gd name="T15" fmla="*/ 9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3 h 9"/>
                <a:gd name="T22" fmla="*/ 3 w 11"/>
                <a:gd name="T23" fmla="*/ 2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9" name="Freeform 2736"/>
            <p:cNvSpPr/>
            <p:nvPr/>
          </p:nvSpPr>
          <p:spPr>
            <a:xfrm>
              <a:off x="1770" y="1551"/>
              <a:ext cx="4" cy="2"/>
            </a:xfrm>
            <a:custGeom>
              <a:avLst/>
              <a:gdLst>
                <a:gd name="T0" fmla="*/ 6 w 11"/>
                <a:gd name="T1" fmla="*/ 0 h 7"/>
                <a:gd name="T2" fmla="*/ 9 w 11"/>
                <a:gd name="T3" fmla="*/ 0 h 7"/>
                <a:gd name="T4" fmla="*/ 10 w 11"/>
                <a:gd name="T5" fmla="*/ 2 h 7"/>
                <a:gd name="T6" fmla="*/ 11 w 11"/>
                <a:gd name="T7" fmla="*/ 5 h 7"/>
                <a:gd name="T8" fmla="*/ 10 w 11"/>
                <a:gd name="T9" fmla="*/ 6 h 7"/>
                <a:gd name="T10" fmla="*/ 9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0" name="Freeform 2737"/>
            <p:cNvSpPr/>
            <p:nvPr/>
          </p:nvSpPr>
          <p:spPr>
            <a:xfrm>
              <a:off x="1764" y="1554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6 h 7"/>
                <a:gd name="T18" fmla="*/ 0 w 12"/>
                <a:gd name="T19" fmla="*/ 3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1" name="Freeform 2738"/>
            <p:cNvSpPr/>
            <p:nvPr/>
          </p:nvSpPr>
          <p:spPr>
            <a:xfrm>
              <a:off x="1767" y="1554"/>
              <a:ext cx="4" cy="2"/>
            </a:xfrm>
            <a:custGeom>
              <a:avLst/>
              <a:gdLst>
                <a:gd name="T0" fmla="*/ 6 w 11"/>
                <a:gd name="T1" fmla="*/ 0 h 7"/>
                <a:gd name="T2" fmla="*/ 9 w 11"/>
                <a:gd name="T3" fmla="*/ 0 h 7"/>
                <a:gd name="T4" fmla="*/ 11 w 11"/>
                <a:gd name="T5" fmla="*/ 2 h 7"/>
                <a:gd name="T6" fmla="*/ 11 w 11"/>
                <a:gd name="T7" fmla="*/ 5 h 7"/>
                <a:gd name="T8" fmla="*/ 10 w 11"/>
                <a:gd name="T9" fmla="*/ 6 h 7"/>
                <a:gd name="T10" fmla="*/ 9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4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9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2" name="Freeform 2739"/>
            <p:cNvSpPr/>
            <p:nvPr/>
          </p:nvSpPr>
          <p:spPr>
            <a:xfrm>
              <a:off x="1768" y="1554"/>
              <a:ext cx="4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0 w 11"/>
                <a:gd name="T17" fmla="*/ 6 h 7"/>
                <a:gd name="T18" fmla="*/ 0 w 11"/>
                <a:gd name="T19" fmla="*/ 3 h 7"/>
                <a:gd name="T20" fmla="*/ 0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3" name="Freeform 2740"/>
            <p:cNvSpPr/>
            <p:nvPr/>
          </p:nvSpPr>
          <p:spPr>
            <a:xfrm>
              <a:off x="1774" y="1549"/>
              <a:ext cx="4" cy="3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1 h 8"/>
                <a:gd name="T4" fmla="*/ 10 w 12"/>
                <a:gd name="T5" fmla="*/ 2 h 8"/>
                <a:gd name="T6" fmla="*/ 12 w 12"/>
                <a:gd name="T7" fmla="*/ 4 h 8"/>
                <a:gd name="T8" fmla="*/ 10 w 12"/>
                <a:gd name="T9" fmla="*/ 7 h 8"/>
                <a:gd name="T10" fmla="*/ 9 w 12"/>
                <a:gd name="T11" fmla="*/ 7 h 8"/>
                <a:gd name="T12" fmla="*/ 6 w 12"/>
                <a:gd name="T13" fmla="*/ 8 h 8"/>
                <a:gd name="T14" fmla="*/ 3 w 12"/>
                <a:gd name="T15" fmla="*/ 7 h 8"/>
                <a:gd name="T16" fmla="*/ 0 w 12"/>
                <a:gd name="T17" fmla="*/ 5 h 8"/>
                <a:gd name="T18" fmla="*/ 0 w 12"/>
                <a:gd name="T19" fmla="*/ 4 h 8"/>
                <a:gd name="T20" fmla="*/ 2 w 12"/>
                <a:gd name="T21" fmla="*/ 1 h 8"/>
                <a:gd name="T22" fmla="*/ 3 w 12"/>
                <a:gd name="T23" fmla="*/ 0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1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0" y="7"/>
                  </a:lnTo>
                  <a:lnTo>
                    <a:pt x="9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4" name="Freeform 2741"/>
            <p:cNvSpPr/>
            <p:nvPr/>
          </p:nvSpPr>
          <p:spPr>
            <a:xfrm>
              <a:off x="1769" y="1546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0 w 12"/>
                <a:gd name="T5" fmla="*/ 2 h 9"/>
                <a:gd name="T6" fmla="*/ 12 w 12"/>
                <a:gd name="T7" fmla="*/ 5 h 9"/>
                <a:gd name="T8" fmla="*/ 10 w 12"/>
                <a:gd name="T9" fmla="*/ 6 h 9"/>
                <a:gd name="T10" fmla="*/ 9 w 12"/>
                <a:gd name="T11" fmla="*/ 8 h 9"/>
                <a:gd name="T12" fmla="*/ 6 w 12"/>
                <a:gd name="T13" fmla="*/ 9 h 9"/>
                <a:gd name="T14" fmla="*/ 3 w 12"/>
                <a:gd name="T15" fmla="*/ 8 h 9"/>
                <a:gd name="T16" fmla="*/ 0 w 12"/>
                <a:gd name="T17" fmla="*/ 6 h 9"/>
                <a:gd name="T18" fmla="*/ 0 w 12"/>
                <a:gd name="T19" fmla="*/ 5 h 9"/>
                <a:gd name="T20" fmla="*/ 0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5" name="Freeform 2742"/>
            <p:cNvSpPr/>
            <p:nvPr/>
          </p:nvSpPr>
          <p:spPr>
            <a:xfrm>
              <a:off x="1769" y="1548"/>
              <a:ext cx="3" cy="3"/>
            </a:xfrm>
            <a:custGeom>
              <a:avLst/>
              <a:gdLst>
                <a:gd name="T0" fmla="*/ 5 w 10"/>
                <a:gd name="T1" fmla="*/ 0 h 7"/>
                <a:gd name="T2" fmla="*/ 7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6" name="Freeform 2743"/>
            <p:cNvSpPr/>
            <p:nvPr/>
          </p:nvSpPr>
          <p:spPr>
            <a:xfrm>
              <a:off x="1762" y="1549"/>
              <a:ext cx="3" cy="3"/>
            </a:xfrm>
            <a:custGeom>
              <a:avLst/>
              <a:gdLst>
                <a:gd name="T0" fmla="*/ 6 w 10"/>
                <a:gd name="T1" fmla="*/ 0 h 8"/>
                <a:gd name="T2" fmla="*/ 7 w 10"/>
                <a:gd name="T3" fmla="*/ 1 h 8"/>
                <a:gd name="T4" fmla="*/ 10 w 10"/>
                <a:gd name="T5" fmla="*/ 2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5 w 10"/>
                <a:gd name="T13" fmla="*/ 8 h 8"/>
                <a:gd name="T14" fmla="*/ 2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2 h 8"/>
                <a:gd name="T22" fmla="*/ 3 w 10"/>
                <a:gd name="T23" fmla="*/ 1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7" y="1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7" name="Freeform 2744"/>
            <p:cNvSpPr/>
            <p:nvPr/>
          </p:nvSpPr>
          <p:spPr>
            <a:xfrm>
              <a:off x="1753" y="1555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5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5 h 7"/>
                <a:gd name="T18" fmla="*/ 0 w 12"/>
                <a:gd name="T19" fmla="*/ 3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8" name="Freeform 2745"/>
            <p:cNvSpPr/>
            <p:nvPr/>
          </p:nvSpPr>
          <p:spPr>
            <a:xfrm>
              <a:off x="1755" y="1555"/>
              <a:ext cx="3" cy="2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0 h 8"/>
                <a:gd name="T4" fmla="*/ 10 w 11"/>
                <a:gd name="T5" fmla="*/ 1 h 8"/>
                <a:gd name="T6" fmla="*/ 11 w 11"/>
                <a:gd name="T7" fmla="*/ 4 h 8"/>
                <a:gd name="T8" fmla="*/ 10 w 11"/>
                <a:gd name="T9" fmla="*/ 5 h 8"/>
                <a:gd name="T10" fmla="*/ 8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5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9" name="Freeform 2746"/>
            <p:cNvSpPr/>
            <p:nvPr/>
          </p:nvSpPr>
          <p:spPr>
            <a:xfrm>
              <a:off x="1757" y="1556"/>
              <a:ext cx="3" cy="2"/>
            </a:xfrm>
            <a:custGeom>
              <a:avLst/>
              <a:gdLst>
                <a:gd name="T0" fmla="*/ 5 w 10"/>
                <a:gd name="T1" fmla="*/ 0 h 8"/>
                <a:gd name="T2" fmla="*/ 8 w 10"/>
                <a:gd name="T3" fmla="*/ 1 h 8"/>
                <a:gd name="T4" fmla="*/ 10 w 10"/>
                <a:gd name="T5" fmla="*/ 2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2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8" y="1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0" name="Freeform 2747"/>
            <p:cNvSpPr/>
            <p:nvPr/>
          </p:nvSpPr>
          <p:spPr>
            <a:xfrm>
              <a:off x="1761" y="1556"/>
              <a:ext cx="3" cy="2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2 h 8"/>
                <a:gd name="T6" fmla="*/ 10 w 10"/>
                <a:gd name="T7" fmla="*/ 4 h 8"/>
                <a:gd name="T8" fmla="*/ 10 w 10"/>
                <a:gd name="T9" fmla="*/ 5 h 8"/>
                <a:gd name="T10" fmla="*/ 8 w 10"/>
                <a:gd name="T11" fmla="*/ 7 h 8"/>
                <a:gd name="T12" fmla="*/ 5 w 10"/>
                <a:gd name="T13" fmla="*/ 8 h 8"/>
                <a:gd name="T14" fmla="*/ 2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1" name="Freeform 2748"/>
            <p:cNvSpPr/>
            <p:nvPr/>
          </p:nvSpPr>
          <p:spPr>
            <a:xfrm>
              <a:off x="1759" y="1553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0 w 12"/>
                <a:gd name="T5" fmla="*/ 3 h 9"/>
                <a:gd name="T6" fmla="*/ 12 w 12"/>
                <a:gd name="T7" fmla="*/ 5 h 9"/>
                <a:gd name="T8" fmla="*/ 10 w 12"/>
                <a:gd name="T9" fmla="*/ 6 h 9"/>
                <a:gd name="T10" fmla="*/ 9 w 12"/>
                <a:gd name="T11" fmla="*/ 8 h 9"/>
                <a:gd name="T12" fmla="*/ 6 w 12"/>
                <a:gd name="T13" fmla="*/ 9 h 9"/>
                <a:gd name="T14" fmla="*/ 3 w 12"/>
                <a:gd name="T15" fmla="*/ 8 h 9"/>
                <a:gd name="T16" fmla="*/ 0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2" name="Freeform 2749"/>
            <p:cNvSpPr/>
            <p:nvPr/>
          </p:nvSpPr>
          <p:spPr>
            <a:xfrm>
              <a:off x="1758" y="1551"/>
              <a:ext cx="3" cy="3"/>
            </a:xfrm>
            <a:custGeom>
              <a:avLst/>
              <a:gdLst>
                <a:gd name="T0" fmla="*/ 6 w 10"/>
                <a:gd name="T1" fmla="*/ 0 h 8"/>
                <a:gd name="T2" fmla="*/ 8 w 10"/>
                <a:gd name="T3" fmla="*/ 0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8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3" name="Freeform 2750"/>
            <p:cNvSpPr/>
            <p:nvPr/>
          </p:nvSpPr>
          <p:spPr>
            <a:xfrm>
              <a:off x="1763" y="1552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2 w 12"/>
                <a:gd name="T5" fmla="*/ 2 h 9"/>
                <a:gd name="T6" fmla="*/ 12 w 12"/>
                <a:gd name="T7" fmla="*/ 4 h 9"/>
                <a:gd name="T8" fmla="*/ 10 w 12"/>
                <a:gd name="T9" fmla="*/ 6 h 9"/>
                <a:gd name="T10" fmla="*/ 9 w 12"/>
                <a:gd name="T11" fmla="*/ 7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3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4" name="Freeform 2751"/>
            <p:cNvSpPr/>
            <p:nvPr/>
          </p:nvSpPr>
          <p:spPr>
            <a:xfrm>
              <a:off x="1767" y="1550"/>
              <a:ext cx="4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6 h 9"/>
                <a:gd name="T10" fmla="*/ 9 w 11"/>
                <a:gd name="T11" fmla="*/ 8 h 9"/>
                <a:gd name="T12" fmla="*/ 6 w 11"/>
                <a:gd name="T13" fmla="*/ 9 h 9"/>
                <a:gd name="T14" fmla="*/ 3 w 11"/>
                <a:gd name="T15" fmla="*/ 8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5" name="Freeform 2752"/>
            <p:cNvSpPr/>
            <p:nvPr/>
          </p:nvSpPr>
          <p:spPr>
            <a:xfrm>
              <a:off x="1769" y="1560"/>
              <a:ext cx="4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0 h 8"/>
                <a:gd name="T4" fmla="*/ 10 w 11"/>
                <a:gd name="T5" fmla="*/ 2 h 8"/>
                <a:gd name="T6" fmla="*/ 11 w 11"/>
                <a:gd name="T7" fmla="*/ 5 h 8"/>
                <a:gd name="T8" fmla="*/ 10 w 11"/>
                <a:gd name="T9" fmla="*/ 6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8 h 8"/>
                <a:gd name="T16" fmla="*/ 0 w 11"/>
                <a:gd name="T17" fmla="*/ 6 h 8"/>
                <a:gd name="T18" fmla="*/ 0 w 11"/>
                <a:gd name="T19" fmla="*/ 3 h 8"/>
                <a:gd name="T20" fmla="*/ 0 w 11"/>
                <a:gd name="T21" fmla="*/ 2 h 8"/>
                <a:gd name="T22" fmla="*/ 3 w 11"/>
                <a:gd name="T23" fmla="*/ 0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6" name="Freeform 2753"/>
            <p:cNvSpPr/>
            <p:nvPr/>
          </p:nvSpPr>
          <p:spPr>
            <a:xfrm>
              <a:off x="1767" y="1557"/>
              <a:ext cx="4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0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6 h 9"/>
                <a:gd name="T10" fmla="*/ 8 w 10"/>
                <a:gd name="T11" fmla="*/ 7 h 9"/>
                <a:gd name="T12" fmla="*/ 5 w 10"/>
                <a:gd name="T13" fmla="*/ 9 h 9"/>
                <a:gd name="T14" fmla="*/ 2 w 10"/>
                <a:gd name="T15" fmla="*/ 7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2 h 9"/>
                <a:gd name="T22" fmla="*/ 3 w 10"/>
                <a:gd name="T23" fmla="*/ 0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7" name="Freeform 2754"/>
            <p:cNvSpPr/>
            <p:nvPr/>
          </p:nvSpPr>
          <p:spPr>
            <a:xfrm>
              <a:off x="1777" y="1559"/>
              <a:ext cx="4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1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6 h 9"/>
                <a:gd name="T10" fmla="*/ 8 w 11"/>
                <a:gd name="T11" fmla="*/ 7 h 9"/>
                <a:gd name="T12" fmla="*/ 6 w 11"/>
                <a:gd name="T13" fmla="*/ 9 h 9"/>
                <a:gd name="T14" fmla="*/ 3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0 w 11"/>
                <a:gd name="T21" fmla="*/ 1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8" name="Freeform 2755"/>
            <p:cNvSpPr/>
            <p:nvPr/>
          </p:nvSpPr>
          <p:spPr>
            <a:xfrm>
              <a:off x="1774" y="1557"/>
              <a:ext cx="3" cy="3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6 h 8"/>
                <a:gd name="T10" fmla="*/ 8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6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9" name="Freeform 2756"/>
            <p:cNvSpPr/>
            <p:nvPr/>
          </p:nvSpPr>
          <p:spPr>
            <a:xfrm>
              <a:off x="1771" y="1557"/>
              <a:ext cx="4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6 h 9"/>
                <a:gd name="T8" fmla="*/ 10 w 11"/>
                <a:gd name="T9" fmla="*/ 7 h 9"/>
                <a:gd name="T10" fmla="*/ 8 w 11"/>
                <a:gd name="T11" fmla="*/ 9 h 9"/>
                <a:gd name="T12" fmla="*/ 6 w 11"/>
                <a:gd name="T13" fmla="*/ 9 h 9"/>
                <a:gd name="T14" fmla="*/ 3 w 11"/>
                <a:gd name="T15" fmla="*/ 9 h 9"/>
                <a:gd name="T16" fmla="*/ 0 w 11"/>
                <a:gd name="T17" fmla="*/ 7 h 9"/>
                <a:gd name="T18" fmla="*/ 0 w 11"/>
                <a:gd name="T19" fmla="*/ 5 h 9"/>
                <a:gd name="T20" fmla="*/ 1 w 11"/>
                <a:gd name="T21" fmla="*/ 3 h 9"/>
                <a:gd name="T22" fmla="*/ 3 w 11"/>
                <a:gd name="T23" fmla="*/ 2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6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0" name="Freeform 2757"/>
            <p:cNvSpPr/>
            <p:nvPr/>
          </p:nvSpPr>
          <p:spPr>
            <a:xfrm>
              <a:off x="1773" y="1559"/>
              <a:ext cx="3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0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6 h 9"/>
                <a:gd name="T10" fmla="*/ 9 w 11"/>
                <a:gd name="T11" fmla="*/ 7 h 9"/>
                <a:gd name="T12" fmla="*/ 6 w 11"/>
                <a:gd name="T13" fmla="*/ 9 h 9"/>
                <a:gd name="T14" fmla="*/ 3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0 w 11"/>
                <a:gd name="T21" fmla="*/ 1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1" name="Freeform 2758"/>
            <p:cNvSpPr/>
            <p:nvPr/>
          </p:nvSpPr>
          <p:spPr>
            <a:xfrm>
              <a:off x="1782" y="1557"/>
              <a:ext cx="4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2 w 11"/>
                <a:gd name="T15" fmla="*/ 7 h 8"/>
                <a:gd name="T16" fmla="*/ 0 w 11"/>
                <a:gd name="T17" fmla="*/ 6 h 8"/>
                <a:gd name="T18" fmla="*/ 0 w 11"/>
                <a:gd name="T19" fmla="*/ 4 h 8"/>
                <a:gd name="T20" fmla="*/ 1 w 11"/>
                <a:gd name="T21" fmla="*/ 3 h 8"/>
                <a:gd name="T22" fmla="*/ 2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2" name="Freeform 2759"/>
            <p:cNvSpPr/>
            <p:nvPr/>
          </p:nvSpPr>
          <p:spPr>
            <a:xfrm>
              <a:off x="1779" y="1556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8 h 9"/>
                <a:gd name="T10" fmla="*/ 8 w 11"/>
                <a:gd name="T11" fmla="*/ 9 h 9"/>
                <a:gd name="T12" fmla="*/ 5 w 11"/>
                <a:gd name="T13" fmla="*/ 9 h 9"/>
                <a:gd name="T14" fmla="*/ 2 w 11"/>
                <a:gd name="T15" fmla="*/ 9 h 9"/>
                <a:gd name="T16" fmla="*/ 0 w 11"/>
                <a:gd name="T17" fmla="*/ 6 h 9"/>
                <a:gd name="T18" fmla="*/ 0 w 11"/>
                <a:gd name="T19" fmla="*/ 5 h 9"/>
                <a:gd name="T20" fmla="*/ 1 w 11"/>
                <a:gd name="T21" fmla="*/ 3 h 9"/>
                <a:gd name="T22" fmla="*/ 2 w 11"/>
                <a:gd name="T23" fmla="*/ 2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3" name="Freeform 2760"/>
            <p:cNvSpPr/>
            <p:nvPr/>
          </p:nvSpPr>
          <p:spPr>
            <a:xfrm>
              <a:off x="1783" y="1561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3 w 10"/>
                <a:gd name="T15" fmla="*/ 9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4" name="Freeform 2761"/>
            <p:cNvSpPr/>
            <p:nvPr/>
          </p:nvSpPr>
          <p:spPr>
            <a:xfrm>
              <a:off x="1784" y="1560"/>
              <a:ext cx="3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0 h 9"/>
                <a:gd name="T4" fmla="*/ 10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8 w 11"/>
                <a:gd name="T11" fmla="*/ 8 h 9"/>
                <a:gd name="T12" fmla="*/ 6 w 11"/>
                <a:gd name="T13" fmla="*/ 9 h 9"/>
                <a:gd name="T14" fmla="*/ 3 w 11"/>
                <a:gd name="T15" fmla="*/ 8 h 9"/>
                <a:gd name="T16" fmla="*/ 0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5" name="Freeform 2762"/>
            <p:cNvSpPr/>
            <p:nvPr/>
          </p:nvSpPr>
          <p:spPr>
            <a:xfrm>
              <a:off x="1786" y="1559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5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5 h 7"/>
                <a:gd name="T18" fmla="*/ 0 w 12"/>
                <a:gd name="T19" fmla="*/ 2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6" name="Freeform 2763"/>
            <p:cNvSpPr/>
            <p:nvPr/>
          </p:nvSpPr>
          <p:spPr>
            <a:xfrm>
              <a:off x="1791" y="1563"/>
              <a:ext cx="4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2 w 11"/>
                <a:gd name="T15" fmla="*/ 7 h 8"/>
                <a:gd name="T16" fmla="*/ 1 w 11"/>
                <a:gd name="T17" fmla="*/ 6 h 8"/>
                <a:gd name="T18" fmla="*/ 0 w 11"/>
                <a:gd name="T19" fmla="*/ 4 h 8"/>
                <a:gd name="T20" fmla="*/ 1 w 11"/>
                <a:gd name="T21" fmla="*/ 3 h 8"/>
                <a:gd name="T22" fmla="*/ 2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7" name="Freeform 2764"/>
            <p:cNvSpPr/>
            <p:nvPr/>
          </p:nvSpPr>
          <p:spPr>
            <a:xfrm>
              <a:off x="1793" y="1561"/>
              <a:ext cx="3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2 h 7"/>
                <a:gd name="T6" fmla="*/ 10 w 10"/>
                <a:gd name="T7" fmla="*/ 5 h 7"/>
                <a:gd name="T8" fmla="*/ 10 w 10"/>
                <a:gd name="T9" fmla="*/ 6 h 7"/>
                <a:gd name="T10" fmla="*/ 7 w 10"/>
                <a:gd name="T11" fmla="*/ 7 h 7"/>
                <a:gd name="T12" fmla="*/ 5 w 10"/>
                <a:gd name="T13" fmla="*/ 7 h 7"/>
                <a:gd name="T14" fmla="*/ 2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8" name="Freeform 2765"/>
            <p:cNvSpPr/>
            <p:nvPr/>
          </p:nvSpPr>
          <p:spPr>
            <a:xfrm>
              <a:off x="1788" y="1560"/>
              <a:ext cx="4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0 h 8"/>
                <a:gd name="T4" fmla="*/ 11 w 11"/>
                <a:gd name="T5" fmla="*/ 3 h 8"/>
                <a:gd name="T6" fmla="*/ 11 w 11"/>
                <a:gd name="T7" fmla="*/ 4 h 8"/>
                <a:gd name="T8" fmla="*/ 10 w 11"/>
                <a:gd name="T9" fmla="*/ 6 h 8"/>
                <a:gd name="T10" fmla="*/ 8 w 11"/>
                <a:gd name="T11" fmla="*/ 7 h 8"/>
                <a:gd name="T12" fmla="*/ 5 w 11"/>
                <a:gd name="T13" fmla="*/ 8 h 8"/>
                <a:gd name="T14" fmla="*/ 3 w 11"/>
                <a:gd name="T15" fmla="*/ 7 h 8"/>
                <a:gd name="T16" fmla="*/ 1 w 11"/>
                <a:gd name="T17" fmla="*/ 6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8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9" name="Freeform 2766"/>
            <p:cNvSpPr/>
            <p:nvPr/>
          </p:nvSpPr>
          <p:spPr>
            <a:xfrm>
              <a:off x="1797" y="1562"/>
              <a:ext cx="3" cy="2"/>
            </a:xfrm>
            <a:custGeom>
              <a:avLst/>
              <a:gdLst>
                <a:gd name="T0" fmla="*/ 4 w 10"/>
                <a:gd name="T1" fmla="*/ 0 h 7"/>
                <a:gd name="T2" fmla="*/ 7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4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4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0" name="Freeform 2767"/>
            <p:cNvSpPr/>
            <p:nvPr/>
          </p:nvSpPr>
          <p:spPr>
            <a:xfrm>
              <a:off x="1803" y="1561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2 w 12"/>
                <a:gd name="T5" fmla="*/ 3 h 9"/>
                <a:gd name="T6" fmla="*/ 12 w 12"/>
                <a:gd name="T7" fmla="*/ 5 h 9"/>
                <a:gd name="T8" fmla="*/ 12 w 12"/>
                <a:gd name="T9" fmla="*/ 7 h 9"/>
                <a:gd name="T10" fmla="*/ 9 w 12"/>
                <a:gd name="T11" fmla="*/ 9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2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1" name="Freeform 2768"/>
            <p:cNvSpPr/>
            <p:nvPr/>
          </p:nvSpPr>
          <p:spPr>
            <a:xfrm>
              <a:off x="1807" y="1559"/>
              <a:ext cx="4" cy="3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2" name="Freeform 2769"/>
            <p:cNvSpPr/>
            <p:nvPr/>
          </p:nvSpPr>
          <p:spPr>
            <a:xfrm>
              <a:off x="1810" y="1558"/>
              <a:ext cx="4" cy="3"/>
            </a:xfrm>
            <a:custGeom>
              <a:avLst/>
              <a:gdLst>
                <a:gd name="T0" fmla="*/ 5 w 10"/>
                <a:gd name="T1" fmla="*/ 0 h 8"/>
                <a:gd name="T2" fmla="*/ 8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2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3" name="Freeform 2770"/>
            <p:cNvSpPr/>
            <p:nvPr/>
          </p:nvSpPr>
          <p:spPr>
            <a:xfrm>
              <a:off x="1806" y="1556"/>
              <a:ext cx="4" cy="3"/>
            </a:xfrm>
            <a:custGeom>
              <a:avLst/>
              <a:gdLst>
                <a:gd name="T0" fmla="*/ 6 w 10"/>
                <a:gd name="T1" fmla="*/ 0 h 9"/>
                <a:gd name="T2" fmla="*/ 7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8 h 9"/>
                <a:gd name="T10" fmla="*/ 7 w 10"/>
                <a:gd name="T11" fmla="*/ 9 h 9"/>
                <a:gd name="T12" fmla="*/ 4 w 10"/>
                <a:gd name="T13" fmla="*/ 9 h 9"/>
                <a:gd name="T14" fmla="*/ 2 w 10"/>
                <a:gd name="T15" fmla="*/ 8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7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4" name="Freeform 2771"/>
            <p:cNvSpPr/>
            <p:nvPr/>
          </p:nvSpPr>
          <p:spPr>
            <a:xfrm>
              <a:off x="1765" y="1557"/>
              <a:ext cx="3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7 h 9"/>
                <a:gd name="T10" fmla="*/ 8 w 11"/>
                <a:gd name="T11" fmla="*/ 9 h 9"/>
                <a:gd name="T12" fmla="*/ 6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5" name="Freeform 2772"/>
            <p:cNvSpPr/>
            <p:nvPr/>
          </p:nvSpPr>
          <p:spPr>
            <a:xfrm>
              <a:off x="1795" y="1554"/>
              <a:ext cx="4" cy="2"/>
            </a:xfrm>
            <a:custGeom>
              <a:avLst/>
              <a:gdLst>
                <a:gd name="T0" fmla="*/ 6 w 11"/>
                <a:gd name="T1" fmla="*/ 0 h 8"/>
                <a:gd name="T2" fmla="*/ 9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6 h 8"/>
                <a:gd name="T10" fmla="*/ 9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0 w 11"/>
                <a:gd name="T17" fmla="*/ 6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6" name="Freeform 2773"/>
            <p:cNvSpPr/>
            <p:nvPr/>
          </p:nvSpPr>
          <p:spPr>
            <a:xfrm>
              <a:off x="1799" y="1554"/>
              <a:ext cx="4" cy="2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1 h 8"/>
                <a:gd name="T4" fmla="*/ 12 w 12"/>
                <a:gd name="T5" fmla="*/ 3 h 8"/>
                <a:gd name="T6" fmla="*/ 12 w 12"/>
                <a:gd name="T7" fmla="*/ 4 h 8"/>
                <a:gd name="T8" fmla="*/ 10 w 12"/>
                <a:gd name="T9" fmla="*/ 7 h 8"/>
                <a:gd name="T10" fmla="*/ 9 w 12"/>
                <a:gd name="T11" fmla="*/ 8 h 8"/>
                <a:gd name="T12" fmla="*/ 6 w 12"/>
                <a:gd name="T13" fmla="*/ 8 h 8"/>
                <a:gd name="T14" fmla="*/ 3 w 12"/>
                <a:gd name="T15" fmla="*/ 7 h 8"/>
                <a:gd name="T16" fmla="*/ 2 w 12"/>
                <a:gd name="T17" fmla="*/ 6 h 8"/>
                <a:gd name="T18" fmla="*/ 0 w 12"/>
                <a:gd name="T19" fmla="*/ 4 h 8"/>
                <a:gd name="T20" fmla="*/ 2 w 12"/>
                <a:gd name="T21" fmla="*/ 1 h 8"/>
                <a:gd name="T22" fmla="*/ 3 w 12"/>
                <a:gd name="T23" fmla="*/ 1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1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7" name="Freeform 2774"/>
            <p:cNvSpPr/>
            <p:nvPr/>
          </p:nvSpPr>
          <p:spPr>
            <a:xfrm>
              <a:off x="1800" y="1553"/>
              <a:ext cx="4" cy="3"/>
            </a:xfrm>
            <a:custGeom>
              <a:avLst/>
              <a:gdLst>
                <a:gd name="T0" fmla="*/ 5 w 10"/>
                <a:gd name="T1" fmla="*/ 0 h 9"/>
                <a:gd name="T2" fmla="*/ 7 w 10"/>
                <a:gd name="T3" fmla="*/ 1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1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7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8" name="Freeform 2775"/>
            <p:cNvSpPr/>
            <p:nvPr/>
          </p:nvSpPr>
          <p:spPr>
            <a:xfrm>
              <a:off x="1805" y="1555"/>
              <a:ext cx="4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5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0 w 11"/>
                <a:gd name="T17" fmla="*/ 5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9" name="Freeform 2776"/>
            <p:cNvSpPr/>
            <p:nvPr/>
          </p:nvSpPr>
          <p:spPr>
            <a:xfrm>
              <a:off x="1803" y="1558"/>
              <a:ext cx="3" cy="3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0 h 8"/>
                <a:gd name="T4" fmla="*/ 11 w 11"/>
                <a:gd name="T5" fmla="*/ 3 h 8"/>
                <a:gd name="T6" fmla="*/ 11 w 11"/>
                <a:gd name="T7" fmla="*/ 4 h 8"/>
                <a:gd name="T8" fmla="*/ 10 w 11"/>
                <a:gd name="T9" fmla="*/ 5 h 8"/>
                <a:gd name="T10" fmla="*/ 8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5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0" name="Freeform 2777"/>
            <p:cNvSpPr/>
            <p:nvPr/>
          </p:nvSpPr>
          <p:spPr>
            <a:xfrm>
              <a:off x="1803" y="1556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6 h 9"/>
                <a:gd name="T8" fmla="*/ 10 w 10"/>
                <a:gd name="T9" fmla="*/ 8 h 9"/>
                <a:gd name="T10" fmla="*/ 7 w 10"/>
                <a:gd name="T11" fmla="*/ 9 h 9"/>
                <a:gd name="T12" fmla="*/ 5 w 10"/>
                <a:gd name="T13" fmla="*/ 9 h 9"/>
                <a:gd name="T14" fmla="*/ 2 w 10"/>
                <a:gd name="T15" fmla="*/ 9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7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1" name="Freeform 2778"/>
            <p:cNvSpPr/>
            <p:nvPr/>
          </p:nvSpPr>
          <p:spPr>
            <a:xfrm>
              <a:off x="1768" y="1559"/>
              <a:ext cx="4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2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5 w 10"/>
                <a:gd name="T13" fmla="*/ 8 h 8"/>
                <a:gd name="T14" fmla="*/ 3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8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2" name="Freeform 2779"/>
            <p:cNvSpPr/>
            <p:nvPr/>
          </p:nvSpPr>
          <p:spPr>
            <a:xfrm>
              <a:off x="1775" y="1559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1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3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1 h 9"/>
                <a:gd name="T22" fmla="*/ 3 w 10"/>
                <a:gd name="T23" fmla="*/ 1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3" name="Freeform 2780"/>
            <p:cNvSpPr/>
            <p:nvPr/>
          </p:nvSpPr>
          <p:spPr>
            <a:xfrm>
              <a:off x="1772" y="1563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6 h 7"/>
                <a:gd name="T10" fmla="*/ 7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0 w 12"/>
                <a:gd name="T17" fmla="*/ 6 h 7"/>
                <a:gd name="T18" fmla="*/ 0 w 12"/>
                <a:gd name="T19" fmla="*/ 3 h 7"/>
                <a:gd name="T20" fmla="*/ 0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4" name="Freeform 2781"/>
            <p:cNvSpPr/>
            <p:nvPr/>
          </p:nvSpPr>
          <p:spPr>
            <a:xfrm>
              <a:off x="1768" y="1563"/>
              <a:ext cx="4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5" name="Freeform 2782"/>
            <p:cNvSpPr/>
            <p:nvPr/>
          </p:nvSpPr>
          <p:spPr>
            <a:xfrm>
              <a:off x="1767" y="1565"/>
              <a:ext cx="3" cy="2"/>
            </a:xfrm>
            <a:custGeom>
              <a:avLst/>
              <a:gdLst>
                <a:gd name="T0" fmla="*/ 6 w 10"/>
                <a:gd name="T1" fmla="*/ 0 h 7"/>
                <a:gd name="T2" fmla="*/ 7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5 h 7"/>
                <a:gd name="T18" fmla="*/ 0 w 10"/>
                <a:gd name="T19" fmla="*/ 2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6" name="Freeform 2783"/>
            <p:cNvSpPr/>
            <p:nvPr/>
          </p:nvSpPr>
          <p:spPr>
            <a:xfrm>
              <a:off x="1778" y="1567"/>
              <a:ext cx="4" cy="3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7" name="Freeform 2784"/>
            <p:cNvSpPr/>
            <p:nvPr/>
          </p:nvSpPr>
          <p:spPr>
            <a:xfrm>
              <a:off x="1781" y="1564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6 h 9"/>
                <a:gd name="T8" fmla="*/ 10 w 10"/>
                <a:gd name="T9" fmla="*/ 7 h 9"/>
                <a:gd name="T10" fmla="*/ 7 w 10"/>
                <a:gd name="T11" fmla="*/ 9 h 9"/>
                <a:gd name="T12" fmla="*/ 5 w 10"/>
                <a:gd name="T13" fmla="*/ 9 h 9"/>
                <a:gd name="T14" fmla="*/ 2 w 10"/>
                <a:gd name="T15" fmla="*/ 9 h 9"/>
                <a:gd name="T16" fmla="*/ 0 w 10"/>
                <a:gd name="T17" fmla="*/ 7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7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8" name="Freeform 2785"/>
            <p:cNvSpPr/>
            <p:nvPr/>
          </p:nvSpPr>
          <p:spPr>
            <a:xfrm>
              <a:off x="1780" y="1562"/>
              <a:ext cx="4" cy="3"/>
            </a:xfrm>
            <a:custGeom>
              <a:avLst/>
              <a:gdLst>
                <a:gd name="T0" fmla="*/ 6 w 10"/>
                <a:gd name="T1" fmla="*/ 0 h 8"/>
                <a:gd name="T2" fmla="*/ 7 w 10"/>
                <a:gd name="T3" fmla="*/ 1 h 8"/>
                <a:gd name="T4" fmla="*/ 10 w 10"/>
                <a:gd name="T5" fmla="*/ 2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7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7" y="1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9" name="Freeform 2786"/>
            <p:cNvSpPr/>
            <p:nvPr/>
          </p:nvSpPr>
          <p:spPr>
            <a:xfrm>
              <a:off x="1777" y="1563"/>
              <a:ext cx="4" cy="2"/>
            </a:xfrm>
            <a:custGeom>
              <a:avLst/>
              <a:gdLst>
                <a:gd name="T0" fmla="*/ 6 w 10"/>
                <a:gd name="T1" fmla="*/ 0 h 7"/>
                <a:gd name="T2" fmla="*/ 7 w 10"/>
                <a:gd name="T3" fmla="*/ 0 h 7"/>
                <a:gd name="T4" fmla="*/ 10 w 10"/>
                <a:gd name="T5" fmla="*/ 2 h 7"/>
                <a:gd name="T6" fmla="*/ 10 w 10"/>
                <a:gd name="T7" fmla="*/ 5 h 7"/>
                <a:gd name="T8" fmla="*/ 10 w 10"/>
                <a:gd name="T9" fmla="*/ 6 h 7"/>
                <a:gd name="T10" fmla="*/ 7 w 10"/>
                <a:gd name="T11" fmla="*/ 7 h 7"/>
                <a:gd name="T12" fmla="*/ 5 w 10"/>
                <a:gd name="T13" fmla="*/ 7 h 7"/>
                <a:gd name="T14" fmla="*/ 2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0" name="Freeform 2787"/>
            <p:cNvSpPr/>
            <p:nvPr/>
          </p:nvSpPr>
          <p:spPr>
            <a:xfrm>
              <a:off x="1772" y="1565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6 h 9"/>
                <a:gd name="T10" fmla="*/ 8 w 11"/>
                <a:gd name="T11" fmla="*/ 8 h 9"/>
                <a:gd name="T12" fmla="*/ 5 w 11"/>
                <a:gd name="T13" fmla="*/ 9 h 9"/>
                <a:gd name="T14" fmla="*/ 3 w 11"/>
                <a:gd name="T15" fmla="*/ 8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8"/>
                  </a:lnTo>
                  <a:lnTo>
                    <a:pt x="5" y="9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1" name="Freeform 2788"/>
            <p:cNvSpPr/>
            <p:nvPr/>
          </p:nvSpPr>
          <p:spPr>
            <a:xfrm>
              <a:off x="1775" y="1565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5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0 w 12"/>
                <a:gd name="T17" fmla="*/ 5 h 7"/>
                <a:gd name="T18" fmla="*/ 0 w 12"/>
                <a:gd name="T19" fmla="*/ 2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2" name="Freeform 2789"/>
            <p:cNvSpPr/>
            <p:nvPr/>
          </p:nvSpPr>
          <p:spPr>
            <a:xfrm>
              <a:off x="1775" y="1561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1 w 11"/>
                <a:gd name="T5" fmla="*/ 3 h 9"/>
                <a:gd name="T6" fmla="*/ 11 w 11"/>
                <a:gd name="T7" fmla="*/ 5 h 9"/>
                <a:gd name="T8" fmla="*/ 10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3 h 9"/>
                <a:gd name="T22" fmla="*/ 3 w 11"/>
                <a:gd name="T23" fmla="*/ 2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3" name="Freeform 2790"/>
            <p:cNvSpPr/>
            <p:nvPr/>
          </p:nvSpPr>
          <p:spPr>
            <a:xfrm>
              <a:off x="1783" y="1561"/>
              <a:ext cx="3" cy="3"/>
            </a:xfrm>
            <a:custGeom>
              <a:avLst/>
              <a:gdLst>
                <a:gd name="T0" fmla="*/ 6 w 11"/>
                <a:gd name="T1" fmla="*/ 0 h 7"/>
                <a:gd name="T2" fmla="*/ 9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5 h 7"/>
                <a:gd name="T10" fmla="*/ 9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0 w 11"/>
                <a:gd name="T17" fmla="*/ 5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4" name="Freeform 2791"/>
            <p:cNvSpPr/>
            <p:nvPr/>
          </p:nvSpPr>
          <p:spPr>
            <a:xfrm>
              <a:off x="1785" y="1561"/>
              <a:ext cx="3" cy="2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2 h 7"/>
                <a:gd name="T6" fmla="*/ 11 w 11"/>
                <a:gd name="T7" fmla="*/ 5 h 7"/>
                <a:gd name="T8" fmla="*/ 11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4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5" name="Freeform 2792"/>
            <p:cNvSpPr/>
            <p:nvPr/>
          </p:nvSpPr>
          <p:spPr>
            <a:xfrm>
              <a:off x="1788" y="1566"/>
              <a:ext cx="4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6" name="Freeform 2793"/>
            <p:cNvSpPr/>
            <p:nvPr/>
          </p:nvSpPr>
          <p:spPr>
            <a:xfrm>
              <a:off x="1785" y="1565"/>
              <a:ext cx="3" cy="3"/>
            </a:xfrm>
            <a:custGeom>
              <a:avLst/>
              <a:gdLst>
                <a:gd name="T0" fmla="*/ 5 w 10"/>
                <a:gd name="T1" fmla="*/ 0 h 8"/>
                <a:gd name="T2" fmla="*/ 7 w 10"/>
                <a:gd name="T3" fmla="*/ 0 h 8"/>
                <a:gd name="T4" fmla="*/ 10 w 10"/>
                <a:gd name="T5" fmla="*/ 2 h 8"/>
                <a:gd name="T6" fmla="*/ 10 w 10"/>
                <a:gd name="T7" fmla="*/ 5 h 8"/>
                <a:gd name="T8" fmla="*/ 10 w 10"/>
                <a:gd name="T9" fmla="*/ 6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8 h 8"/>
                <a:gd name="T16" fmla="*/ 0 w 10"/>
                <a:gd name="T17" fmla="*/ 6 h 8"/>
                <a:gd name="T18" fmla="*/ 0 w 10"/>
                <a:gd name="T19" fmla="*/ 3 h 8"/>
                <a:gd name="T20" fmla="*/ 0 w 10"/>
                <a:gd name="T21" fmla="*/ 2 h 8"/>
                <a:gd name="T22" fmla="*/ 3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7" name="Freeform 2794"/>
            <p:cNvSpPr/>
            <p:nvPr/>
          </p:nvSpPr>
          <p:spPr>
            <a:xfrm>
              <a:off x="1783" y="1566"/>
              <a:ext cx="3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0 h 9"/>
                <a:gd name="T4" fmla="*/ 10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9 w 11"/>
                <a:gd name="T11" fmla="*/ 7 h 9"/>
                <a:gd name="T12" fmla="*/ 6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3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8" name="Freeform 2795"/>
            <p:cNvSpPr/>
            <p:nvPr/>
          </p:nvSpPr>
          <p:spPr>
            <a:xfrm>
              <a:off x="1787" y="1569"/>
              <a:ext cx="4" cy="2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0 h 8"/>
                <a:gd name="T4" fmla="*/ 10 w 11"/>
                <a:gd name="T5" fmla="*/ 2 h 8"/>
                <a:gd name="T6" fmla="*/ 11 w 11"/>
                <a:gd name="T7" fmla="*/ 5 h 8"/>
                <a:gd name="T8" fmla="*/ 10 w 11"/>
                <a:gd name="T9" fmla="*/ 6 h 8"/>
                <a:gd name="T10" fmla="*/ 8 w 11"/>
                <a:gd name="T11" fmla="*/ 8 h 8"/>
                <a:gd name="T12" fmla="*/ 6 w 11"/>
                <a:gd name="T13" fmla="*/ 8 h 8"/>
                <a:gd name="T14" fmla="*/ 3 w 11"/>
                <a:gd name="T15" fmla="*/ 8 h 8"/>
                <a:gd name="T16" fmla="*/ 0 w 11"/>
                <a:gd name="T17" fmla="*/ 6 h 8"/>
                <a:gd name="T18" fmla="*/ 0 w 11"/>
                <a:gd name="T19" fmla="*/ 3 h 8"/>
                <a:gd name="T20" fmla="*/ 1 w 11"/>
                <a:gd name="T21" fmla="*/ 2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9" name="Freeform 2796"/>
            <p:cNvSpPr/>
            <p:nvPr/>
          </p:nvSpPr>
          <p:spPr>
            <a:xfrm>
              <a:off x="1788" y="1568"/>
              <a:ext cx="4" cy="2"/>
            </a:xfrm>
            <a:custGeom>
              <a:avLst/>
              <a:gdLst>
                <a:gd name="T0" fmla="*/ 6 w 10"/>
                <a:gd name="T1" fmla="*/ 0 h 7"/>
                <a:gd name="T2" fmla="*/ 7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2 w 10"/>
                <a:gd name="T15" fmla="*/ 7 h 7"/>
                <a:gd name="T16" fmla="*/ 0 w 10"/>
                <a:gd name="T17" fmla="*/ 5 h 7"/>
                <a:gd name="T18" fmla="*/ 0 w 10"/>
                <a:gd name="T19" fmla="*/ 2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0" name="Freeform 2797"/>
            <p:cNvSpPr/>
            <p:nvPr/>
          </p:nvSpPr>
          <p:spPr>
            <a:xfrm>
              <a:off x="1789" y="1567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9 w 11"/>
                <a:gd name="T5" fmla="*/ 3 h 9"/>
                <a:gd name="T6" fmla="*/ 11 w 11"/>
                <a:gd name="T7" fmla="*/ 6 h 9"/>
                <a:gd name="T8" fmla="*/ 9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2 w 11"/>
                <a:gd name="T15" fmla="*/ 9 h 9"/>
                <a:gd name="T16" fmla="*/ 1 w 11"/>
                <a:gd name="T17" fmla="*/ 7 h 9"/>
                <a:gd name="T18" fmla="*/ 0 w 11"/>
                <a:gd name="T19" fmla="*/ 4 h 9"/>
                <a:gd name="T20" fmla="*/ 1 w 11"/>
                <a:gd name="T21" fmla="*/ 3 h 9"/>
                <a:gd name="T22" fmla="*/ 2 w 11"/>
                <a:gd name="T23" fmla="*/ 2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9" y="3"/>
                  </a:lnTo>
                  <a:lnTo>
                    <a:pt x="11" y="6"/>
                  </a:lnTo>
                  <a:lnTo>
                    <a:pt x="9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1" name="Freeform 2798"/>
            <p:cNvSpPr/>
            <p:nvPr/>
          </p:nvSpPr>
          <p:spPr>
            <a:xfrm>
              <a:off x="1765" y="1562"/>
              <a:ext cx="3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2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2" name="Freeform 2799"/>
            <p:cNvSpPr/>
            <p:nvPr/>
          </p:nvSpPr>
          <p:spPr>
            <a:xfrm>
              <a:off x="1770" y="1560"/>
              <a:ext cx="4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6 h 9"/>
                <a:gd name="T8" fmla="*/ 10 w 10"/>
                <a:gd name="T9" fmla="*/ 8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9 h 9"/>
                <a:gd name="T16" fmla="*/ 0 w 10"/>
                <a:gd name="T17" fmla="*/ 8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3" name="Freeform 2800"/>
            <p:cNvSpPr/>
            <p:nvPr/>
          </p:nvSpPr>
          <p:spPr>
            <a:xfrm>
              <a:off x="1761" y="1565"/>
              <a:ext cx="4" cy="2"/>
            </a:xfrm>
            <a:custGeom>
              <a:avLst/>
              <a:gdLst>
                <a:gd name="T0" fmla="*/ 6 w 10"/>
                <a:gd name="T1" fmla="*/ 0 h 7"/>
                <a:gd name="T2" fmla="*/ 8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5 h 7"/>
                <a:gd name="T18" fmla="*/ 0 w 10"/>
                <a:gd name="T19" fmla="*/ 2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4" name="Freeform 2801"/>
            <p:cNvSpPr/>
            <p:nvPr/>
          </p:nvSpPr>
          <p:spPr>
            <a:xfrm>
              <a:off x="1758" y="1560"/>
              <a:ext cx="3" cy="3"/>
            </a:xfrm>
            <a:custGeom>
              <a:avLst/>
              <a:gdLst>
                <a:gd name="T0" fmla="*/ 6 w 10"/>
                <a:gd name="T1" fmla="*/ 0 h 8"/>
                <a:gd name="T2" fmla="*/ 8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8 h 8"/>
                <a:gd name="T16" fmla="*/ 0 w 10"/>
                <a:gd name="T17" fmla="*/ 6 h 8"/>
                <a:gd name="T18" fmla="*/ 0 w 10"/>
                <a:gd name="T19" fmla="*/ 4 h 8"/>
                <a:gd name="T20" fmla="*/ 0 w 10"/>
                <a:gd name="T21" fmla="*/ 3 h 8"/>
                <a:gd name="T22" fmla="*/ 3 w 10"/>
                <a:gd name="T23" fmla="*/ 1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5" name="Freeform 2802"/>
            <p:cNvSpPr/>
            <p:nvPr/>
          </p:nvSpPr>
          <p:spPr>
            <a:xfrm>
              <a:off x="1759" y="1560"/>
              <a:ext cx="4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1 w 11"/>
                <a:gd name="T5" fmla="*/ 3 h 8"/>
                <a:gd name="T6" fmla="*/ 11 w 11"/>
                <a:gd name="T7" fmla="*/ 4 h 8"/>
                <a:gd name="T8" fmla="*/ 11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7 h 8"/>
                <a:gd name="T16" fmla="*/ 1 w 11"/>
                <a:gd name="T17" fmla="*/ 6 h 8"/>
                <a:gd name="T18" fmla="*/ 0 w 11"/>
                <a:gd name="T19" fmla="*/ 4 h 8"/>
                <a:gd name="T20" fmla="*/ 1 w 11"/>
                <a:gd name="T21" fmla="*/ 3 h 8"/>
                <a:gd name="T22" fmla="*/ 4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3"/>
                  </a:lnTo>
                  <a:lnTo>
                    <a:pt x="4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6" name="Freeform 2803"/>
            <p:cNvSpPr/>
            <p:nvPr/>
          </p:nvSpPr>
          <p:spPr>
            <a:xfrm>
              <a:off x="1760" y="1560"/>
              <a:ext cx="4" cy="3"/>
            </a:xfrm>
            <a:custGeom>
              <a:avLst/>
              <a:gdLst>
                <a:gd name="T0" fmla="*/ 6 w 11"/>
                <a:gd name="T1" fmla="*/ 0 h 7"/>
                <a:gd name="T2" fmla="*/ 9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9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7" name="Freeform 2804"/>
            <p:cNvSpPr/>
            <p:nvPr/>
          </p:nvSpPr>
          <p:spPr>
            <a:xfrm>
              <a:off x="1754" y="1563"/>
              <a:ext cx="4" cy="2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2 h 7"/>
                <a:gd name="T6" fmla="*/ 11 w 11"/>
                <a:gd name="T7" fmla="*/ 5 h 7"/>
                <a:gd name="T8" fmla="*/ 9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9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8" name="Freeform 2805"/>
            <p:cNvSpPr/>
            <p:nvPr/>
          </p:nvSpPr>
          <p:spPr>
            <a:xfrm>
              <a:off x="1757" y="1564"/>
              <a:ext cx="4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8 w 10"/>
                <a:gd name="T11" fmla="*/ 7 h 7"/>
                <a:gd name="T12" fmla="*/ 5 w 10"/>
                <a:gd name="T13" fmla="*/ 7 h 7"/>
                <a:gd name="T14" fmla="*/ 2 w 10"/>
                <a:gd name="T15" fmla="*/ 7 h 7"/>
                <a:gd name="T16" fmla="*/ 0 w 10"/>
                <a:gd name="T17" fmla="*/ 5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9" name="Freeform 2806"/>
            <p:cNvSpPr/>
            <p:nvPr/>
          </p:nvSpPr>
          <p:spPr>
            <a:xfrm>
              <a:off x="1758" y="1563"/>
              <a:ext cx="4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2 h 7"/>
                <a:gd name="T6" fmla="*/ 11 w 11"/>
                <a:gd name="T7" fmla="*/ 5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0" name="Freeform 2807"/>
            <p:cNvSpPr/>
            <p:nvPr/>
          </p:nvSpPr>
          <p:spPr>
            <a:xfrm>
              <a:off x="1764" y="1558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0 w 12"/>
                <a:gd name="T5" fmla="*/ 3 h 9"/>
                <a:gd name="T6" fmla="*/ 12 w 12"/>
                <a:gd name="T7" fmla="*/ 4 h 9"/>
                <a:gd name="T8" fmla="*/ 10 w 12"/>
                <a:gd name="T9" fmla="*/ 7 h 9"/>
                <a:gd name="T10" fmla="*/ 9 w 12"/>
                <a:gd name="T11" fmla="*/ 7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4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2" y="4"/>
                  </a:lnTo>
                  <a:lnTo>
                    <a:pt x="10" y="7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1" name="Freeform 2808"/>
            <p:cNvSpPr/>
            <p:nvPr/>
          </p:nvSpPr>
          <p:spPr>
            <a:xfrm>
              <a:off x="1759" y="1556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0 w 12"/>
                <a:gd name="T5" fmla="*/ 1 h 9"/>
                <a:gd name="T6" fmla="*/ 12 w 12"/>
                <a:gd name="T7" fmla="*/ 4 h 9"/>
                <a:gd name="T8" fmla="*/ 10 w 12"/>
                <a:gd name="T9" fmla="*/ 6 h 9"/>
                <a:gd name="T10" fmla="*/ 9 w 12"/>
                <a:gd name="T11" fmla="*/ 7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4 h 9"/>
                <a:gd name="T20" fmla="*/ 2 w 12"/>
                <a:gd name="T21" fmla="*/ 1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2" name="Freeform 2809"/>
            <p:cNvSpPr/>
            <p:nvPr/>
          </p:nvSpPr>
          <p:spPr>
            <a:xfrm>
              <a:off x="1759" y="1558"/>
              <a:ext cx="3" cy="2"/>
            </a:xfrm>
            <a:custGeom>
              <a:avLst/>
              <a:gdLst>
                <a:gd name="T0" fmla="*/ 5 w 10"/>
                <a:gd name="T1" fmla="*/ 0 h 7"/>
                <a:gd name="T2" fmla="*/ 8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5 w 10"/>
                <a:gd name="T13" fmla="*/ 7 h 7"/>
                <a:gd name="T14" fmla="*/ 3 w 10"/>
                <a:gd name="T15" fmla="*/ 7 h 7"/>
                <a:gd name="T16" fmla="*/ 0 w 10"/>
                <a:gd name="T17" fmla="*/ 5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3" name="Freeform 2810"/>
            <p:cNvSpPr/>
            <p:nvPr/>
          </p:nvSpPr>
          <p:spPr>
            <a:xfrm>
              <a:off x="1752" y="1558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8 w 10"/>
                <a:gd name="T11" fmla="*/ 9 h 9"/>
                <a:gd name="T12" fmla="*/ 6 w 10"/>
                <a:gd name="T13" fmla="*/ 9 h 9"/>
                <a:gd name="T14" fmla="*/ 3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4" name="Freeform 2811"/>
            <p:cNvSpPr/>
            <p:nvPr/>
          </p:nvSpPr>
          <p:spPr>
            <a:xfrm>
              <a:off x="1743" y="1564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2 w 12"/>
                <a:gd name="T5" fmla="*/ 2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6 h 7"/>
                <a:gd name="T18" fmla="*/ 0 w 12"/>
                <a:gd name="T19" fmla="*/ 3 h 7"/>
                <a:gd name="T20" fmla="*/ 2 w 12"/>
                <a:gd name="T21" fmla="*/ 2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5" name="Freeform 2812"/>
            <p:cNvSpPr/>
            <p:nvPr/>
          </p:nvSpPr>
          <p:spPr>
            <a:xfrm>
              <a:off x="1745" y="1564"/>
              <a:ext cx="3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0 h 9"/>
                <a:gd name="T4" fmla="*/ 10 w 11"/>
                <a:gd name="T5" fmla="*/ 2 h 9"/>
                <a:gd name="T6" fmla="*/ 11 w 11"/>
                <a:gd name="T7" fmla="*/ 4 h 9"/>
                <a:gd name="T8" fmla="*/ 10 w 11"/>
                <a:gd name="T9" fmla="*/ 6 h 9"/>
                <a:gd name="T10" fmla="*/ 9 w 11"/>
                <a:gd name="T11" fmla="*/ 7 h 9"/>
                <a:gd name="T12" fmla="*/ 6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4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6" name="Freeform 2813"/>
            <p:cNvSpPr/>
            <p:nvPr/>
          </p:nvSpPr>
          <p:spPr>
            <a:xfrm>
              <a:off x="1747" y="1565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1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3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0 w 11"/>
                <a:gd name="T21" fmla="*/ 1 h 9"/>
                <a:gd name="T22" fmla="*/ 3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7" name="Freeform 2814"/>
            <p:cNvSpPr/>
            <p:nvPr/>
          </p:nvSpPr>
          <p:spPr>
            <a:xfrm>
              <a:off x="1751" y="1565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0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6 h 9"/>
                <a:gd name="T10" fmla="*/ 8 w 11"/>
                <a:gd name="T11" fmla="*/ 7 h 9"/>
                <a:gd name="T12" fmla="*/ 5 w 11"/>
                <a:gd name="T13" fmla="*/ 9 h 9"/>
                <a:gd name="T14" fmla="*/ 2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0 w 11"/>
                <a:gd name="T21" fmla="*/ 1 h 9"/>
                <a:gd name="T22" fmla="*/ 2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0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8" name="Freeform 2815"/>
            <p:cNvSpPr/>
            <p:nvPr/>
          </p:nvSpPr>
          <p:spPr>
            <a:xfrm>
              <a:off x="1749" y="1563"/>
              <a:ext cx="4" cy="2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0 h 8"/>
                <a:gd name="T4" fmla="*/ 10 w 12"/>
                <a:gd name="T5" fmla="*/ 3 h 8"/>
                <a:gd name="T6" fmla="*/ 12 w 12"/>
                <a:gd name="T7" fmla="*/ 4 h 8"/>
                <a:gd name="T8" fmla="*/ 10 w 12"/>
                <a:gd name="T9" fmla="*/ 6 h 8"/>
                <a:gd name="T10" fmla="*/ 9 w 12"/>
                <a:gd name="T11" fmla="*/ 7 h 8"/>
                <a:gd name="T12" fmla="*/ 6 w 12"/>
                <a:gd name="T13" fmla="*/ 8 h 8"/>
                <a:gd name="T14" fmla="*/ 3 w 12"/>
                <a:gd name="T15" fmla="*/ 7 h 8"/>
                <a:gd name="T16" fmla="*/ 2 w 12"/>
                <a:gd name="T17" fmla="*/ 6 h 8"/>
                <a:gd name="T18" fmla="*/ 0 w 12"/>
                <a:gd name="T19" fmla="*/ 4 h 8"/>
                <a:gd name="T20" fmla="*/ 2 w 12"/>
                <a:gd name="T21" fmla="*/ 1 h 8"/>
                <a:gd name="T22" fmla="*/ 3 w 12"/>
                <a:gd name="T23" fmla="*/ 0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9" name="Freeform 2816"/>
            <p:cNvSpPr/>
            <p:nvPr/>
          </p:nvSpPr>
          <p:spPr>
            <a:xfrm>
              <a:off x="1748" y="1561"/>
              <a:ext cx="4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0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6 h 9"/>
                <a:gd name="T10" fmla="*/ 9 w 11"/>
                <a:gd name="T11" fmla="*/ 7 h 9"/>
                <a:gd name="T12" fmla="*/ 6 w 11"/>
                <a:gd name="T13" fmla="*/ 9 h 9"/>
                <a:gd name="T14" fmla="*/ 3 w 11"/>
                <a:gd name="T15" fmla="*/ 7 h 9"/>
                <a:gd name="T16" fmla="*/ 0 w 11"/>
                <a:gd name="T17" fmla="*/ 6 h 9"/>
                <a:gd name="T18" fmla="*/ 0 w 11"/>
                <a:gd name="T19" fmla="*/ 5 h 9"/>
                <a:gd name="T20" fmla="*/ 0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0" name="Freeform 2817"/>
            <p:cNvSpPr/>
            <p:nvPr/>
          </p:nvSpPr>
          <p:spPr>
            <a:xfrm>
              <a:off x="1753" y="1561"/>
              <a:ext cx="4" cy="3"/>
            </a:xfrm>
            <a:custGeom>
              <a:avLst/>
              <a:gdLst>
                <a:gd name="T0" fmla="*/ 5 w 10"/>
                <a:gd name="T1" fmla="*/ 0 h 8"/>
                <a:gd name="T2" fmla="*/ 7 w 10"/>
                <a:gd name="T3" fmla="*/ 0 h 8"/>
                <a:gd name="T4" fmla="*/ 10 w 10"/>
                <a:gd name="T5" fmla="*/ 1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3 h 8"/>
                <a:gd name="T20" fmla="*/ 0 w 10"/>
                <a:gd name="T21" fmla="*/ 1 h 8"/>
                <a:gd name="T22" fmla="*/ 3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</p:grp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656015"/>
              </p:ext>
            </p:extLst>
          </p:nvPr>
        </p:nvGraphicFramePr>
        <p:xfrm>
          <a:off x="2090057" y="20953"/>
          <a:ext cx="6832008" cy="507550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50094">
                  <a:extLst>
                    <a:ext uri="{9D8B030D-6E8A-4147-A177-3AD203B41FA5}">
                      <a16:colId xmlns:a16="http://schemas.microsoft.com/office/drawing/2014/main" xmlns="" val="3894060665"/>
                    </a:ext>
                  </a:extLst>
                </a:gridCol>
                <a:gridCol w="1380605">
                  <a:extLst>
                    <a:ext uri="{9D8B030D-6E8A-4147-A177-3AD203B41FA5}">
                      <a16:colId xmlns:a16="http://schemas.microsoft.com/office/drawing/2014/main" xmlns="" val="2237917930"/>
                    </a:ext>
                  </a:extLst>
                </a:gridCol>
                <a:gridCol w="701930">
                  <a:extLst>
                    <a:ext uri="{9D8B030D-6E8A-4147-A177-3AD203B41FA5}">
                      <a16:colId xmlns:a16="http://schemas.microsoft.com/office/drawing/2014/main" xmlns="" val="1759541985"/>
                    </a:ext>
                  </a:extLst>
                </a:gridCol>
                <a:gridCol w="1017504">
                  <a:extLst>
                    <a:ext uri="{9D8B030D-6E8A-4147-A177-3AD203B41FA5}">
                      <a16:colId xmlns:a16="http://schemas.microsoft.com/office/drawing/2014/main" xmlns="" val="3960588451"/>
                    </a:ext>
                  </a:extLst>
                </a:gridCol>
                <a:gridCol w="2381875">
                  <a:extLst>
                    <a:ext uri="{9D8B030D-6E8A-4147-A177-3AD203B41FA5}">
                      <a16:colId xmlns:a16="http://schemas.microsoft.com/office/drawing/2014/main" xmlns="" val="662307845"/>
                    </a:ext>
                  </a:extLst>
                </a:gridCol>
              </a:tblGrid>
              <a:tr h="384956"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Наименование продукта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Наименование по </a:t>
                      </a:r>
                      <a:r>
                        <a:rPr lang="en-GB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INCI</a:t>
                      </a:r>
                      <a:endParaRPr lang="ru-RU" sz="700" b="1" i="0" u="none" strike="noStrike" dirty="0"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% активного ингредиента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Рекомендуемые дозировка/ значение </a:t>
                      </a:r>
                      <a:r>
                        <a:rPr lang="ru-RU" sz="700" b="1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pH</a:t>
                      </a:r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 для использования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kumimoji="0" lang="ru-RU" sz="700" b="1" i="0" u="none" strike="noStrike" kern="1200" cap="none" spc="0" normalizeH="0" baseline="0" noProof="0" dirty="0">
                          <a:solidFill>
                            <a:srgbClr val="FFFF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Основные свойства/ области применения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088268764"/>
                  </a:ext>
                </a:extLst>
              </a:tr>
              <a:tr h="260059">
                <a:tc gridSpan="5">
                  <a:txBody>
                    <a:bodyPr/>
                    <a:lstStyle/>
                    <a:p>
                      <a:pPr algn="ctr" rtl="0"/>
                      <a:r>
                        <a:rPr lang="ru-RU" sz="1600" b="1" i="0" u="none" strike="noStrike" dirty="0">
                          <a:solidFill>
                            <a:srgbClr val="002D73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МАСКИ ДЛЯ ВОЛОС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5731325"/>
                  </a:ext>
                </a:extLst>
              </a:tr>
              <a:tr h="280409"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1200" b="1" i="0" u="none" strike="noStrike" dirty="0">
                          <a:solidFill>
                            <a:srgbClr val="3C07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ПОЛИМЕРЫ, ОБРАЗУЮЩИЕ ЖИДКУЮ ДИСПЕРСИЮ — КАТИОННЫЕ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6032826"/>
                  </a:ext>
                </a:extLst>
              </a:tr>
              <a:tr h="61188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ET 1037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Поликватерниум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 37, минеральное масло, тридецет-6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53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от 2,5 до 3%</a:t>
                      </a:r>
                    </a:p>
                    <a:p>
                      <a:pPr algn="ctr" rtl="0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Значение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pH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для использования: 3 &lt;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pH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&lt; 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Для загущения и повышения эффективности кондиционирования достаточно небольшого количества. Позволяет разработчику рецептур оптимизировать ингредиенты, используемые в катионной системе.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09736429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ET 1537 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Поликватерниум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 37, пропиленгликоль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дикапрат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/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дикаприлат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, тридецет-6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53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от 2,5 до 3%</a:t>
                      </a:r>
                    </a:p>
                    <a:p>
                      <a:pPr algn="ctr" rtl="0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Значение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pH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для использования: 3 &lt;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pH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&lt; 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Обеспечивает высокую эффективность </a:t>
                      </a:r>
                      <a:r>
                        <a:rPr lang="ru-RU" sz="700" b="1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загущения</a:t>
                      </a:r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. Предназначен для использования в присутствии </a:t>
                      </a:r>
                      <a:r>
                        <a:rPr lang="ru-RU" sz="700" b="1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неионных</a:t>
                      </a:r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и катионных ингредиентов. Одновременно загущает и </a:t>
                      </a:r>
                      <a:r>
                        <a:rPr lang="ru-RU" sz="700" b="1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кондицонирует</a:t>
                      </a:r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838939570"/>
                  </a:ext>
                </a:extLst>
              </a:tr>
              <a:tr h="345014">
                <a:tc gridSpan="5">
                  <a:txBody>
                    <a:bodyPr/>
                    <a:lstStyle/>
                    <a:p>
                      <a:pPr algn="ctr" rtl="0"/>
                      <a:r>
                        <a:rPr lang="ru-RU" sz="1200" b="1" i="0" u="none" strike="noStrike" dirty="0">
                          <a:solidFill>
                            <a:srgbClr val="3C07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ПОРОШКОВЫЕ ПОЛИМЕРЫ (эмульсии, высушенные распылением) — КАТИОННЫЕ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54581142"/>
                  </a:ext>
                </a:extLst>
              </a:tr>
              <a:tr h="496062"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PSD 1037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Поликватерниум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 37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&gt; 85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от 1 до 2%</a:t>
                      </a:r>
                    </a:p>
                    <a:p>
                      <a:pPr algn="ctr" rtl="0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Значение pH для использования: 3 &lt; pH &lt; 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rowSpan="2"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Обеспечивает эффект увеличения объема, особенно для тонких волос, а также придает волосам отличную </a:t>
                      </a:r>
                      <a:r>
                        <a:rPr lang="ru-RU" sz="700" b="1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расчесываемость</a:t>
                      </a:r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, эластичность и блеск.</a:t>
                      </a:r>
                    </a:p>
                    <a:p>
                      <a:pPr rtl="0"/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Если требуется высокая </a:t>
                      </a:r>
                      <a:r>
                        <a:rPr lang="ru-RU" sz="700" b="1" i="0" u="none" strike="noStrike" dirty="0" smtClean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устойчивость</a:t>
                      </a:r>
                      <a:r>
                        <a:rPr lang="ru-RU" sz="700" b="1" i="0" u="none" strike="noStrike" baseline="0" dirty="0" smtClean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к</a:t>
                      </a:r>
                      <a:r>
                        <a:rPr lang="ru-RU" sz="700" b="1" i="0" u="none" strike="noStrike" dirty="0" smtClean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электролитам, </a:t>
                      </a:r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предпочтительно использовать </a:t>
                      </a:r>
                      <a:r>
                        <a:rPr lang="ru-RU" sz="700" b="1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</a:t>
                      </a:r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PSD 1037 LV.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979538056"/>
                  </a:ext>
                </a:extLst>
              </a:tr>
              <a:tr h="381443"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PSD 1037 LV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Поликватерниум 37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&gt; 85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от 1 до 2%</a:t>
                      </a:r>
                    </a:p>
                    <a:p>
                      <a:pPr algn="ctr" rtl="0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Значение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pH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для использования: 3 &lt;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pH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&lt; 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40420981"/>
                  </a:ext>
                </a:extLst>
              </a:tr>
              <a:tr h="262729"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1200" b="1" i="0" u="none" strike="noStrike" dirty="0">
                          <a:solidFill>
                            <a:srgbClr val="3C07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ПОЛИКВАТЕРНИУМ: FLOCARE 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10879775"/>
                  </a:ext>
                </a:extLst>
              </a:tr>
              <a:tr h="40059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C107 HW PF или C107 LM PF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kumimoji="0" lang="ru-RU" sz="700" b="0" i="0" u="none" strike="noStrike" kern="1200" cap="none" spc="0" normalizeH="0" baseline="0" noProof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Поликватерниум</a:t>
                      </a:r>
                      <a:r>
                        <a:rPr kumimoji="0" lang="ru-RU" sz="700" b="0" i="0" u="none" strike="noStrike" kern="1200" cap="none" spc="0" normalizeH="0" baseline="0" noProof="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 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8–10</a:t>
                      </a:r>
                    </a:p>
                    <a:p>
                      <a:endParaRPr lang="fr-FR" sz="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70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3–5%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+mn-cs"/>
                        </a:rPr>
                        <a:t>Придает волосам великолепный блеск, гладкость и мягкость, улучшает </a:t>
                      </a:r>
                      <a:r>
                        <a:rPr lang="ru-RU" sz="700" b="1" i="0" u="none" strike="noStrike" kern="12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+mn-cs"/>
                        </a:rPr>
                        <a:t>расчесываемость</a:t>
                      </a:r>
                      <a:r>
                        <a:rPr lang="ru-RU" sz="700" b="1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+mn-cs"/>
                        </a:rPr>
                        <a:t>, не требуя чрезмерного нанесения.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48713261"/>
                  </a:ext>
                </a:extLst>
              </a:tr>
              <a:tr h="40059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1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C139 PF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kumimoji="0" lang="ru-RU" sz="700" b="0" i="0" u="none" strike="noStrike" kern="1200" cap="none" spc="0" normalizeH="0" baseline="0" noProof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Поликватерниум</a:t>
                      </a:r>
                      <a:r>
                        <a:rPr kumimoji="0" lang="ru-RU" sz="700" b="0" i="0" u="none" strike="noStrike" kern="1200" cap="none" spc="0" normalizeH="0" baseline="0" noProof="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 39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7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9,4–10,4</a:t>
                      </a:r>
                    </a:p>
                    <a:p>
                      <a:endParaRPr lang="fr-FR" sz="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7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2,5–3%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7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Полимер с высокими кондиционирующими свойствами, предназначен для уменьшения вызываемого ПАВ раздражения; в основном используется в масках для волос и </a:t>
                      </a:r>
                      <a:r>
                        <a:rPr lang="ru-RU" sz="700" b="1" i="0" u="none" strike="noStrike" dirty="0" smtClean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полу-перманентных красках </a:t>
                      </a:r>
                      <a:endParaRPr lang="ru-RU" sz="700" b="1" i="0" u="none" strike="noStrike" dirty="0"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68708207"/>
                  </a:ext>
                </a:extLst>
              </a:tr>
            </a:tbl>
          </a:graphicData>
        </a:graphic>
      </p:graphicFrame>
      <p:grpSp>
        <p:nvGrpSpPr>
          <p:cNvPr id="809" name="Groupe 808"/>
          <p:cNvGrpSpPr/>
          <p:nvPr/>
        </p:nvGrpSpPr>
        <p:grpSpPr>
          <a:xfrm>
            <a:off x="313900" y="84969"/>
            <a:ext cx="1328155" cy="1283178"/>
            <a:chOff x="462009" y="1588860"/>
            <a:chExt cx="1025326" cy="1025326"/>
          </a:xfrm>
          <a:effectLst/>
        </p:grpSpPr>
        <p:pic>
          <p:nvPicPr>
            <p:cNvPr id="810" name="Image 80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806" y="1639279"/>
              <a:ext cx="936132" cy="936132"/>
            </a:xfrm>
            <a:prstGeom prst="rect">
              <a:avLst/>
            </a:prstGeom>
            <a:effectLst/>
          </p:spPr>
        </p:pic>
        <p:sp>
          <p:nvSpPr>
            <p:cNvPr id="812" name="Ellipse 811"/>
            <p:cNvSpPr/>
            <p:nvPr/>
          </p:nvSpPr>
          <p:spPr>
            <a:xfrm>
              <a:off x="462009" y="1588860"/>
              <a:ext cx="1025326" cy="1025326"/>
            </a:xfrm>
            <a:prstGeom prst="ellipse">
              <a:avLst/>
            </a:prstGeom>
            <a:noFill/>
            <a:ln w="25400">
              <a:solidFill>
                <a:srgbClr val="3C0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2229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re 1"/>
          <p:cNvSpPr txBox="1"/>
          <p:nvPr/>
        </p:nvSpPr>
        <p:spPr>
          <a:xfrm>
            <a:off x="-67831" y="1882665"/>
            <a:ext cx="1970468" cy="1279720"/>
          </a:xfrm>
          <a:prstGeom prst="rect">
            <a:avLst/>
          </a:prstGeom>
          <a:effectLst/>
        </p:spPr>
        <p:txBody>
          <a:bodyPr vert="horz" lIns="9144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FFFFF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algn="ctr" rtl="0"/>
            <a:r>
              <a:rPr lang="ru-RU" sz="16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Преимущества кондиционирующих полимеров</a:t>
            </a:r>
          </a:p>
        </p:txBody>
      </p:sp>
      <p:sp>
        <p:nvSpPr>
          <p:cNvPr id="7" name="Rectangle 6"/>
          <p:cNvSpPr/>
          <p:nvPr/>
        </p:nvSpPr>
        <p:spPr>
          <a:xfrm>
            <a:off x="2073818" y="-10568"/>
            <a:ext cx="7180707" cy="558341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631825" lvl="1" indent="-174625" rtl="0">
              <a:lnSpc>
                <a:spcPct val="200000"/>
              </a:lnSpc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• </a:t>
            </a:r>
            <a:r>
              <a:rPr lang="ru-RU" sz="18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Обеспечение легкой </a:t>
            </a:r>
            <a:r>
              <a:rPr lang="ru-RU" sz="1800" b="0" i="0" u="none" strike="noStrike" dirty="0" err="1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расчесываемости</a:t>
            </a:r>
            <a:r>
              <a:rPr lang="ru-RU" sz="18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сухих и влажных волос</a:t>
            </a:r>
          </a:p>
          <a:p>
            <a:pPr marL="631825" lvl="1" indent="-174625" rtl="0">
              <a:lnSpc>
                <a:spcPct val="200000"/>
              </a:lnSpc>
            </a:pPr>
            <a:r>
              <a:rPr lang="ru-RU" sz="18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• Повышение стойкости пены</a:t>
            </a:r>
          </a:p>
          <a:p>
            <a:pPr marL="450850" lvl="1" indent="6350" rtl="0">
              <a:lnSpc>
                <a:spcPct val="200000"/>
              </a:lnSpc>
            </a:pPr>
            <a:r>
              <a:rPr lang="ru-RU" sz="18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• Придание волосам блеска и шелковистости</a:t>
            </a:r>
            <a:br>
              <a:rPr lang="ru-RU" sz="18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ru-RU" sz="18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• Придание волосам гладкости и их увлажнение</a:t>
            </a:r>
          </a:p>
          <a:p>
            <a:pPr marL="631825" lvl="1" indent="-174625" rtl="0">
              <a:lnSpc>
                <a:spcPct val="200000"/>
              </a:lnSpc>
            </a:pPr>
            <a:r>
              <a:rPr lang="ru-RU" sz="18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• Устранение статического электричества</a:t>
            </a:r>
          </a:p>
          <a:p>
            <a:pPr marL="631825" lvl="1" indent="-174625" rtl="0">
              <a:lnSpc>
                <a:spcPct val="200000"/>
              </a:lnSpc>
            </a:pPr>
            <a:r>
              <a:rPr lang="ru-RU" sz="18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• Катионная обратная эмульсия может использоваться без других дополнительных ПАВ </a:t>
            </a:r>
          </a:p>
          <a:p>
            <a:pPr marL="631825" lvl="1" indent="-174625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Использование обратной эмульсии обеспечивает способность к </a:t>
            </a:r>
            <a:r>
              <a:rPr lang="ru-RU" sz="1800" b="0" i="0" u="none" strike="noStrike" dirty="0" err="1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загущению</a:t>
            </a:r>
            <a:r>
              <a:rPr lang="ru-RU" sz="18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и стабилизации</a:t>
            </a:r>
          </a:p>
          <a:p>
            <a:pPr lvl="1">
              <a:lnSpc>
                <a:spcPct val="200000"/>
              </a:lnSpc>
            </a:pPr>
            <a:endParaRPr lang="fr-FR" dirty="0">
              <a:effectLst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313900" y="84969"/>
            <a:ext cx="1328155" cy="1283178"/>
            <a:chOff x="462009" y="1588860"/>
            <a:chExt cx="1025326" cy="1025326"/>
          </a:xfrm>
          <a:effectLst/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806" y="1639279"/>
              <a:ext cx="936132" cy="936132"/>
            </a:xfrm>
            <a:prstGeom prst="rect">
              <a:avLst/>
            </a:prstGeom>
            <a:effectLst/>
          </p:spPr>
        </p:pic>
        <p:sp>
          <p:nvSpPr>
            <p:cNvPr id="10" name="Ellipse 9"/>
            <p:cNvSpPr/>
            <p:nvPr/>
          </p:nvSpPr>
          <p:spPr>
            <a:xfrm>
              <a:off x="462009" y="1588860"/>
              <a:ext cx="1025326" cy="1025326"/>
            </a:xfrm>
            <a:prstGeom prst="ellipse">
              <a:avLst/>
            </a:prstGeom>
            <a:noFill/>
            <a:ln w="25400">
              <a:solidFill>
                <a:srgbClr val="3C0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7951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88549" y="1596980"/>
            <a:ext cx="2013602" cy="2107348"/>
          </a:xfrm>
          <a:effectLst/>
        </p:spPr>
        <p:txBody>
          <a:bodyPr>
            <a:noAutofit/>
          </a:bodyPr>
          <a:lstStyle/>
          <a:p>
            <a:pPr algn="ctr" rtl="0"/>
            <a:r>
              <a:rPr lang="ru-RU" sz="16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Преимущества мономеров </a:t>
            </a:r>
            <a:br>
              <a:rPr lang="ru-RU" sz="16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ru-RU" sz="16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 акцентом на серии FLOCARE, компоненты с кондиционирующим действием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702673" y="66050"/>
            <a:ext cx="3538702" cy="1592946"/>
          </a:xfrm>
          <a:effectLst/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300" dirty="0">
              <a:solidFill>
                <a:srgbClr val="FF0000"/>
              </a:solidFill>
              <a:effectLst/>
            </a:endParaRPr>
          </a:p>
          <a:p>
            <a:pPr marL="400050" lvl="1" indent="0" rtl="0">
              <a:buNone/>
            </a:pPr>
            <a:r>
              <a:rPr lang="ru-RU" sz="1400" b="1" i="0" u="none" strike="noStrike" dirty="0"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АКРИЛОВАЯ КИСЛОТА</a:t>
            </a:r>
          </a:p>
          <a:p>
            <a:pPr marL="685800" lvl="1" rtl="0"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Улучшение совместимости с ПАВ</a:t>
            </a:r>
          </a:p>
          <a:p>
            <a:pPr marL="685800" lvl="1" rtl="0"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Образование комплекса с катионными ПАВ</a:t>
            </a:r>
          </a:p>
          <a:p>
            <a:pPr marL="685800" lvl="1" rtl="0"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Стабилизация дисперсии</a:t>
            </a:r>
          </a:p>
          <a:p>
            <a:pPr marL="0" indent="0">
              <a:buNone/>
            </a:pPr>
            <a:endParaRPr lang="fr-FR" sz="600" dirty="0">
              <a:effectLst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05298" y="134254"/>
            <a:ext cx="3538702" cy="2675992"/>
          </a:xfrm>
          <a:effectLst/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ru-RU" sz="1400" b="1" i="0" u="none" strike="noStrike" dirty="0" err="1">
                <a:solidFill>
                  <a:srgbClr val="E46C0A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Кватернизованный</a:t>
            </a:r>
            <a:r>
              <a:rPr lang="ru-RU" sz="1400" b="1" i="0" u="none" strike="noStrike" dirty="0">
                <a:solidFill>
                  <a:srgbClr val="E46C0A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сополимер </a:t>
            </a:r>
            <a:r>
              <a:rPr lang="ru-RU" sz="1400" b="1" i="0" u="none" strike="noStrike" dirty="0" err="1">
                <a:solidFill>
                  <a:srgbClr val="E46C0A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винилпирролидона</a:t>
            </a:r>
            <a:r>
              <a:rPr lang="ru-RU" sz="1400" b="1" i="0" u="none" strike="noStrike" dirty="0">
                <a:solidFill>
                  <a:srgbClr val="E46C0A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(VP) и MADAME</a:t>
            </a:r>
          </a:p>
          <a:p>
            <a:pPr rtl="0"/>
            <a:r>
              <a:rPr lang="ru-RU" sz="1400" b="0" i="0" u="none" strike="noStrike" dirty="0">
                <a:solidFill>
                  <a:srgbClr val="E46C0A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Улучшение </a:t>
            </a:r>
            <a:r>
              <a:rPr lang="ru-RU" sz="1400" b="0" i="0" u="none" strike="noStrike" dirty="0" err="1">
                <a:solidFill>
                  <a:srgbClr val="E46C0A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субстантивности</a:t>
            </a:r>
            <a:endParaRPr lang="ru-RU" sz="1400" b="0" i="0" u="none" strike="noStrike" dirty="0">
              <a:solidFill>
                <a:srgbClr val="E46C0A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rtl="0"/>
            <a:r>
              <a:rPr lang="ru-RU" sz="1400" b="0" i="0" u="none" strike="noStrike" dirty="0">
                <a:solidFill>
                  <a:srgbClr val="E46C0A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Повышение устойчивости к влажности</a:t>
            </a:r>
          </a:p>
          <a:p>
            <a:pPr rtl="0"/>
            <a:r>
              <a:rPr lang="ru-RU" sz="1400" b="0" i="0" u="none" strike="noStrike" dirty="0">
                <a:solidFill>
                  <a:srgbClr val="E46C0A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Придание превосходной гладкости влажным волосам</a:t>
            </a:r>
          </a:p>
          <a:p>
            <a:pPr rtl="0"/>
            <a:r>
              <a:rPr lang="ru-RU" sz="1400" b="0" i="0" u="none" strike="noStrike" dirty="0">
                <a:solidFill>
                  <a:srgbClr val="E46C0A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Образование пленки, которая делает волосы послушными</a:t>
            </a:r>
          </a:p>
          <a:p>
            <a:pPr lvl="1"/>
            <a:endParaRPr lang="fr-FR" sz="900" b="1" dirty="0">
              <a:solidFill>
                <a:schemeClr val="accent6">
                  <a:lumMod val="75000"/>
                </a:schemeClr>
              </a:solidFill>
              <a:effectLst/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33185" y="1820188"/>
            <a:ext cx="3262249" cy="160043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ru-RU" sz="1400" b="1" i="0" u="none" strike="noStrike" dirty="0">
                <a:solidFill>
                  <a:srgbClr val="008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АКРИЛАМИД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008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Образование пленки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008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Делает волосы гладкими и приятными на ощупь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008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Совместимость с ПАВ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008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Образование сильных водородных связей</a:t>
            </a:r>
          </a:p>
        </p:txBody>
      </p:sp>
      <p:sp>
        <p:nvSpPr>
          <p:cNvPr id="7" name="Rectangle 6"/>
          <p:cNvSpPr/>
          <p:nvPr/>
        </p:nvSpPr>
        <p:spPr>
          <a:xfrm>
            <a:off x="2033185" y="3485387"/>
            <a:ext cx="3393357" cy="160043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ru-RU" sz="1400" b="1" i="0" u="none" strike="noStrike" dirty="0">
                <a:solidFill>
                  <a:srgbClr val="3C07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DADMAC (</a:t>
            </a:r>
            <a:r>
              <a:rPr lang="ru-RU" sz="1400" b="1" i="0" u="none" strike="noStrike" dirty="0" err="1">
                <a:solidFill>
                  <a:srgbClr val="3C07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диалилдиметилхлорид</a:t>
            </a:r>
            <a:r>
              <a:rPr lang="ru-RU" sz="1400" b="1" i="0" u="none" strike="noStrike" dirty="0">
                <a:solidFill>
                  <a:srgbClr val="3C07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ru-RU" sz="1400" b="1" i="0" u="none" strike="noStrike" dirty="0" err="1">
                <a:solidFill>
                  <a:srgbClr val="3C07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амония</a:t>
            </a:r>
            <a:r>
              <a:rPr lang="ru-RU" sz="1400" b="1" i="0" u="none" strike="noStrike" dirty="0">
                <a:solidFill>
                  <a:srgbClr val="3C07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3C07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Субстантивный за счет катионного заряда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3C07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Образование комплекса с анионными ПАВ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3C07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Делает волосы приятными на ощупь</a:t>
            </a:r>
          </a:p>
        </p:txBody>
      </p:sp>
      <p:sp>
        <p:nvSpPr>
          <p:cNvPr id="8" name="Rectangle 7"/>
          <p:cNvSpPr/>
          <p:nvPr/>
        </p:nvSpPr>
        <p:spPr>
          <a:xfrm>
            <a:off x="5653225" y="2992945"/>
            <a:ext cx="3494265" cy="224676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ru-RU" sz="1400" b="1" i="0" u="none" strike="noStrike" dirty="0" err="1">
                <a:solidFill>
                  <a:srgbClr val="7030A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Кватернизованный</a:t>
            </a:r>
            <a:r>
              <a:rPr lang="ru-RU" sz="1400" b="1" i="0" u="none" strike="noStrike" dirty="0">
                <a:solidFill>
                  <a:srgbClr val="7030A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MADAME — PQ37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7030A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Придание рецептуре непрозрачности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7030A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Повышение эластичности волос, придание им блеска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7030A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Ассоциация PQ37 с жирными спиртами и ПАВ обеспечивает эффект увеличения объема, особенно для тонких волос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b="1" dirty="0">
              <a:solidFill>
                <a:srgbClr val="7030A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b="1" dirty="0">
              <a:solidFill>
                <a:srgbClr val="7030A0"/>
              </a:solidFill>
              <a:effectLst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313900" y="84969"/>
            <a:ext cx="1328155" cy="1283178"/>
            <a:chOff x="462009" y="1588860"/>
            <a:chExt cx="1025326" cy="1025326"/>
          </a:xfrm>
          <a:effectLst/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806" y="1639279"/>
              <a:ext cx="936132" cy="936132"/>
            </a:xfrm>
            <a:prstGeom prst="rect">
              <a:avLst/>
            </a:prstGeom>
            <a:effectLst/>
          </p:spPr>
        </p:pic>
        <p:sp>
          <p:nvSpPr>
            <p:cNvPr id="13" name="Ellipse 12"/>
            <p:cNvSpPr/>
            <p:nvPr/>
          </p:nvSpPr>
          <p:spPr>
            <a:xfrm>
              <a:off x="462009" y="1588860"/>
              <a:ext cx="1025326" cy="1025326"/>
            </a:xfrm>
            <a:prstGeom prst="ellipse">
              <a:avLst/>
            </a:prstGeom>
            <a:noFill/>
            <a:ln w="25400">
              <a:solidFill>
                <a:srgbClr val="3C0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5095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672" y="1875537"/>
            <a:ext cx="1561950" cy="1790164"/>
          </a:xfrm>
          <a:effectLst/>
        </p:spPr>
        <p:txBody>
          <a:bodyPr>
            <a:noAutofit/>
          </a:bodyPr>
          <a:lstStyle/>
          <a:p>
            <a:pPr algn="ctr" rtl="0"/>
            <a:r>
              <a:rPr lang="ru-RU" sz="2000" b="1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Какие мономеры подходят для разных полимеров серии FLOCARE?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579301"/>
              </p:ext>
            </p:extLst>
          </p:nvPr>
        </p:nvGraphicFramePr>
        <p:xfrm>
          <a:off x="1942846" y="347674"/>
          <a:ext cx="7156142" cy="420361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202781">
                  <a:extLst>
                    <a:ext uri="{9D8B030D-6E8A-4147-A177-3AD203B41FA5}">
                      <a16:colId xmlns:a16="http://schemas.microsoft.com/office/drawing/2014/main" xmlns="" val="1751711460"/>
                    </a:ext>
                  </a:extLst>
                </a:gridCol>
                <a:gridCol w="963926">
                  <a:extLst>
                    <a:ext uri="{9D8B030D-6E8A-4147-A177-3AD203B41FA5}">
                      <a16:colId xmlns:a16="http://schemas.microsoft.com/office/drawing/2014/main" xmlns="" val="491070322"/>
                    </a:ext>
                  </a:extLst>
                </a:gridCol>
                <a:gridCol w="1220436">
                  <a:extLst>
                    <a:ext uri="{9D8B030D-6E8A-4147-A177-3AD203B41FA5}">
                      <a16:colId xmlns:a16="http://schemas.microsoft.com/office/drawing/2014/main" xmlns="" val="4089853133"/>
                    </a:ext>
                  </a:extLst>
                </a:gridCol>
                <a:gridCol w="1070872">
                  <a:extLst>
                    <a:ext uri="{9D8B030D-6E8A-4147-A177-3AD203B41FA5}">
                      <a16:colId xmlns:a16="http://schemas.microsoft.com/office/drawing/2014/main" xmlns="" val="4087553099"/>
                    </a:ext>
                  </a:extLst>
                </a:gridCol>
                <a:gridCol w="1322363">
                  <a:extLst>
                    <a:ext uri="{9D8B030D-6E8A-4147-A177-3AD203B41FA5}">
                      <a16:colId xmlns:a16="http://schemas.microsoft.com/office/drawing/2014/main" xmlns="" val="239930584"/>
                    </a:ext>
                  </a:extLst>
                </a:gridCol>
                <a:gridCol w="1375764">
                  <a:extLst>
                    <a:ext uri="{9D8B030D-6E8A-4147-A177-3AD203B41FA5}">
                      <a16:colId xmlns:a16="http://schemas.microsoft.com/office/drawing/2014/main" xmlns="" val="1988384594"/>
                    </a:ext>
                  </a:extLst>
                </a:gridCol>
              </a:tblGrid>
              <a:tr h="1307206">
                <a:tc>
                  <a:txBody>
                    <a:bodyPr/>
                    <a:lstStyle/>
                    <a:p>
                      <a:endParaRPr lang="fr-FR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rtl="0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Акриловая кислота </a:t>
                      </a:r>
                    </a:p>
                  </a:txBody>
                  <a:tcPr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Акриламид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Кватернизо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-ванный </a:t>
                      </a:r>
                    </a:p>
                    <a:p>
                      <a:pPr algn="ctr" rtl="0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н-винил-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пирролидон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DADMAC (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диалилдиме-тилхлорид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амония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Кватернизован-ный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 MADAME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804297970"/>
                  </a:ext>
                </a:extLst>
              </a:tr>
              <a:tr h="500034">
                <a:tc>
                  <a:txBody>
                    <a:bodyPr/>
                    <a:lstStyle/>
                    <a:p>
                      <a:pPr rtl="0"/>
                      <a:r>
                        <a:rPr lang="ru-RU" sz="105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+mn-lt"/>
                        </a:rPr>
                        <a:t>FLOCARE C106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>
                        <a:effectLst/>
                      </a:endParaRPr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>
                        <a:effectLst/>
                      </a:endParaRPr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effectLst/>
                      </a:endParaRPr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>
                        <a:effectLst/>
                      </a:endParaRPr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>
                        <a:effectLst/>
                      </a:endParaRPr>
                    </a:p>
                  </a:txBody>
                  <a:tcPr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3576961744"/>
                  </a:ext>
                </a:extLst>
              </a:tr>
              <a:tr h="500034">
                <a:tc>
                  <a:txBody>
                    <a:bodyPr/>
                    <a:lstStyle/>
                    <a:p>
                      <a:pPr rtl="0"/>
                      <a:r>
                        <a:rPr lang="ru-RU" sz="105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+mn-lt"/>
                        </a:rPr>
                        <a:t>Серия FLOCARE C107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lang="fr-FR" sz="20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lang="fr-FR" sz="20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6612938"/>
                  </a:ext>
                </a:extLst>
              </a:tr>
              <a:tr h="50003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105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+mn-lt"/>
                        </a:rPr>
                        <a:t>FLOCARE C111 PF</a:t>
                      </a:r>
                    </a:p>
                    <a:p>
                      <a:endParaRPr lang="fr-FR" sz="105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lang="fr-FR" sz="20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lang="fr-FR" sz="20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4796348"/>
                  </a:ext>
                </a:extLst>
              </a:tr>
              <a:tr h="500034">
                <a:tc>
                  <a:txBody>
                    <a:bodyPr/>
                    <a:lstStyle/>
                    <a:p>
                      <a:pPr rtl="0"/>
                      <a:r>
                        <a:rPr lang="ru-RU" sz="105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+mn-lt"/>
                        </a:rPr>
                        <a:t>FLOCARE C122 PF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lang="fr-FR" sz="20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lang="fr-FR" sz="20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2184950"/>
                  </a:ext>
                </a:extLst>
              </a:tr>
              <a:tr h="375388">
                <a:tc>
                  <a:txBody>
                    <a:bodyPr/>
                    <a:lstStyle/>
                    <a:p>
                      <a:pPr rtl="0"/>
                      <a:r>
                        <a:rPr lang="ru-RU" sz="105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+mn-lt"/>
                        </a:rPr>
                        <a:t>FLOCARE C139 PF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lang="fr-FR" sz="200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89695617"/>
                  </a:ext>
                </a:extLst>
              </a:tr>
              <a:tr h="500034">
                <a:tc>
                  <a:txBody>
                    <a:bodyPr/>
                    <a:lstStyle/>
                    <a:p>
                      <a:pPr rtl="0"/>
                      <a:r>
                        <a:rPr lang="ru-RU" sz="105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+mn-lt"/>
                        </a:rPr>
                        <a:t>FLOCARE PSD 1037 или 1537 LV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lang="fr-FR" sz="20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lang="fr-FR" sz="20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lang="fr-FR" sz="20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66681016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2356260" y="317606"/>
            <a:ext cx="1117933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Мономер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887866" y="1398644"/>
            <a:ext cx="123656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Полимер</a:t>
            </a:r>
          </a:p>
        </p:txBody>
      </p:sp>
      <p:grpSp>
        <p:nvGrpSpPr>
          <p:cNvPr id="26" name="Groupe 25"/>
          <p:cNvGrpSpPr/>
          <p:nvPr/>
        </p:nvGrpSpPr>
        <p:grpSpPr>
          <a:xfrm>
            <a:off x="313900" y="84969"/>
            <a:ext cx="1328155" cy="1283178"/>
            <a:chOff x="462009" y="1588860"/>
            <a:chExt cx="1025326" cy="1025326"/>
          </a:xfrm>
          <a:effectLst/>
        </p:grpSpPr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806" y="1639279"/>
              <a:ext cx="936132" cy="936132"/>
            </a:xfrm>
            <a:prstGeom prst="rect">
              <a:avLst/>
            </a:prstGeom>
            <a:effectLst/>
          </p:spPr>
        </p:pic>
        <p:sp>
          <p:nvSpPr>
            <p:cNvPr id="28" name="Ellipse 27"/>
            <p:cNvSpPr/>
            <p:nvPr/>
          </p:nvSpPr>
          <p:spPr>
            <a:xfrm>
              <a:off x="462009" y="1588860"/>
              <a:ext cx="1025326" cy="1025326"/>
            </a:xfrm>
            <a:prstGeom prst="ellipse">
              <a:avLst/>
            </a:prstGeom>
            <a:noFill/>
            <a:ln w="25400">
              <a:solidFill>
                <a:srgbClr val="3C0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  <a:effectLst/>
              </a:endParaRPr>
            </a:p>
          </p:txBody>
        </p:sp>
      </p:grpSp>
      <p:cxnSp>
        <p:nvCxnSpPr>
          <p:cNvPr id="6" name="Connecteur droit 5"/>
          <p:cNvCxnSpPr/>
          <p:nvPr/>
        </p:nvCxnSpPr>
        <p:spPr>
          <a:xfrm>
            <a:off x="1978876" y="374667"/>
            <a:ext cx="1145550" cy="122905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192" y="4165314"/>
            <a:ext cx="280440" cy="268247"/>
          </a:xfrm>
          <a:prstGeom prst="rect">
            <a:avLst/>
          </a:prstGeom>
          <a:effectLst/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993" y="1804580"/>
            <a:ext cx="280440" cy="268247"/>
          </a:xfrm>
          <a:prstGeom prst="rect">
            <a:avLst/>
          </a:prstGeom>
          <a:effectLst/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250" y="2315359"/>
            <a:ext cx="280440" cy="268247"/>
          </a:xfrm>
          <a:prstGeom prst="rect">
            <a:avLst/>
          </a:prstGeom>
          <a:effectLst/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735" y="2808200"/>
            <a:ext cx="280440" cy="268247"/>
          </a:xfrm>
          <a:prstGeom prst="rect">
            <a:avLst/>
          </a:prstGeom>
          <a:effectLst/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780" y="2326873"/>
            <a:ext cx="280440" cy="268247"/>
          </a:xfrm>
          <a:prstGeom prst="rect">
            <a:avLst/>
          </a:prstGeom>
          <a:effectLst/>
        </p:spPr>
      </p:pic>
      <p:sp>
        <p:nvSpPr>
          <p:cNvPr id="21" name="Ellipse 20"/>
          <p:cNvSpPr/>
          <p:nvPr/>
        </p:nvSpPr>
        <p:spPr>
          <a:xfrm>
            <a:off x="5611542" y="2770619"/>
            <a:ext cx="184800" cy="1717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3454626" y="3329730"/>
            <a:ext cx="184800" cy="171705"/>
          </a:xfrm>
          <a:prstGeom prst="ellipse">
            <a:avLst/>
          </a:prstGeom>
          <a:solidFill>
            <a:srgbClr val="FF4338"/>
          </a:solidFill>
          <a:ln>
            <a:solidFill>
              <a:srgbClr val="FF43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597" y="3336987"/>
            <a:ext cx="280440" cy="268247"/>
          </a:xfrm>
          <a:prstGeom prst="rect">
            <a:avLst/>
          </a:prstGeom>
          <a:effectLst/>
        </p:spPr>
      </p:pic>
      <p:sp>
        <p:nvSpPr>
          <p:cNvPr id="24" name="Ellipse 23"/>
          <p:cNvSpPr/>
          <p:nvPr/>
        </p:nvSpPr>
        <p:spPr>
          <a:xfrm>
            <a:off x="3454626" y="3771138"/>
            <a:ext cx="184800" cy="171705"/>
          </a:xfrm>
          <a:prstGeom prst="ellipse">
            <a:avLst/>
          </a:prstGeom>
          <a:solidFill>
            <a:srgbClr val="FF4338"/>
          </a:solidFill>
          <a:ln>
            <a:solidFill>
              <a:srgbClr val="FF43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780" y="3753687"/>
            <a:ext cx="280440" cy="268247"/>
          </a:xfrm>
          <a:prstGeom prst="rect">
            <a:avLst/>
          </a:prstGeom>
          <a:effectLst/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005" y="3766636"/>
            <a:ext cx="280440" cy="2682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342645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408" y="1792112"/>
            <a:ext cx="1786327" cy="1429255"/>
          </a:xfrm>
          <a:effectLst/>
        </p:spPr>
        <p:txBody>
          <a:bodyPr>
            <a:noAutofit/>
          </a:bodyPr>
          <a:lstStyle/>
          <a:p>
            <a:pPr algn="ctr" rtl="0"/>
            <a:r>
              <a:rPr lang="ru-RU" sz="18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Образцы продукции, уже представленные на рынке </a:t>
            </a:r>
          </a:p>
        </p:txBody>
      </p:sp>
      <p:sp>
        <p:nvSpPr>
          <p:cNvPr id="6" name="Rectangle 5"/>
          <p:cNvSpPr/>
          <p:nvPr/>
        </p:nvSpPr>
        <p:spPr>
          <a:xfrm>
            <a:off x="7249035" y="-78026"/>
            <a:ext cx="2337866" cy="36612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УХОД ЗА ВОЛОСАМИ </a:t>
            </a:r>
          </a:p>
        </p:txBody>
      </p:sp>
      <p:pic>
        <p:nvPicPr>
          <p:cNvPr id="10" name="New picture" descr="Pic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018" y="928987"/>
            <a:ext cx="807758" cy="807758"/>
          </a:xfrm>
          <a:prstGeom prst="rect">
            <a:avLst/>
          </a:prstGeom>
          <a:ln w="9398"/>
          <a:effectLst/>
        </p:spPr>
      </p:pic>
      <p:sp>
        <p:nvSpPr>
          <p:cNvPr id="3" name="Rectangle 2"/>
          <p:cNvSpPr/>
          <p:nvPr/>
        </p:nvSpPr>
        <p:spPr>
          <a:xfrm>
            <a:off x="3233392" y="946600"/>
            <a:ext cx="1982055" cy="7848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Укрепляющий шампунь для сухих и поврежденных волос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Fructis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. Тройное питание и увлажнение без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парабенов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от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Garnier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Производится с апреля 2017 г.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877520" y="5393"/>
            <a:ext cx="1414606" cy="39663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rtl="0"/>
            <a:r>
              <a:rPr lang="ru-RU" sz="2000" b="1" i="0" u="none" strike="noStrike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ШАМПУНИ</a:t>
            </a:r>
          </a:p>
        </p:txBody>
      </p:sp>
      <p:pic>
        <p:nvPicPr>
          <p:cNvPr id="21" name="New picture" descr="Pictur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880" y="1976963"/>
            <a:ext cx="727896" cy="727896"/>
          </a:xfrm>
          <a:prstGeom prst="rect">
            <a:avLst/>
          </a:prstGeom>
          <a:ln w="9398"/>
          <a:effectLst/>
        </p:spPr>
      </p:pic>
      <p:sp>
        <p:nvSpPr>
          <p:cNvPr id="22" name="ZoneTexte 21"/>
          <p:cNvSpPr txBox="1"/>
          <p:nvPr/>
        </p:nvSpPr>
        <p:spPr>
          <a:xfrm>
            <a:off x="1996883" y="744321"/>
            <a:ext cx="578746" cy="36612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PQ7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996883" y="1726601"/>
            <a:ext cx="796665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PQ6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343005" y="2060474"/>
            <a:ext cx="1647273" cy="50342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rtl="0"/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Устойчивая краска для волос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Olia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от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Garnier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Производится с апреля 2017 г.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1968923" y="2747776"/>
            <a:ext cx="893317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PQ22</a:t>
            </a:r>
          </a:p>
        </p:txBody>
      </p:sp>
      <p:pic>
        <p:nvPicPr>
          <p:cNvPr id="36" name="New picture" descr="Pictur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095" y="3040643"/>
            <a:ext cx="728308" cy="728308"/>
          </a:xfrm>
          <a:prstGeom prst="rect">
            <a:avLst/>
          </a:prstGeom>
          <a:ln w="9398"/>
          <a:effectLst/>
        </p:spPr>
      </p:pic>
      <p:sp>
        <p:nvSpPr>
          <p:cNvPr id="37" name="Rectangle 36"/>
          <p:cNvSpPr/>
          <p:nvPr/>
        </p:nvSpPr>
        <p:spPr>
          <a:xfrm>
            <a:off x="3390599" y="3039823"/>
            <a:ext cx="1826411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rtl="0"/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Краска для волос средней устойчивости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Men'Activ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Science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от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Les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Cosmétiques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Производится с декабря 2016 г.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001873" y="3914889"/>
            <a:ext cx="942654" cy="36612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PQ37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958558" y="1326210"/>
            <a:ext cx="1756464" cy="5078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Краска для волос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Eugène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Color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. Цвет и уход от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Eugene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Perma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Производится с марта 2017 г.</a:t>
            </a:r>
          </a:p>
        </p:txBody>
      </p:sp>
      <p:pic>
        <p:nvPicPr>
          <p:cNvPr id="44" name="New picture" descr="Picture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18" y="4154967"/>
            <a:ext cx="767757" cy="81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3390600" y="4207761"/>
            <a:ext cx="1826410" cy="6407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>
              <a:buSzTx/>
            </a:pP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Бондинг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-кондиционер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Gliss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Kur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. Реновация волос с комплексом жидких кератинов от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Schwarzkopf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Производится с марта 2017 г.</a:t>
            </a:r>
          </a:p>
        </p:txBody>
      </p:sp>
      <p:pic>
        <p:nvPicPr>
          <p:cNvPr id="67" name="New picture" descr="Picture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67" y="3221367"/>
            <a:ext cx="807293" cy="807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6958559" y="3355041"/>
            <a:ext cx="1609708" cy="5078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>
              <a:buSzTx/>
            </a:pP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Укрепляющий шампунь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Nourishing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Secrets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от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Dove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Производится с мая 2017 г.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5828047" y="744321"/>
            <a:ext cx="694749" cy="36612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PQ39</a:t>
            </a:r>
          </a:p>
        </p:txBody>
      </p:sp>
      <p:pic>
        <p:nvPicPr>
          <p:cNvPr id="156" name="New picture" descr="Pictur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9404" y="1258011"/>
            <a:ext cx="718952" cy="718952"/>
          </a:xfrm>
          <a:prstGeom prst="rect">
            <a:avLst/>
          </a:prstGeom>
          <a:ln w="9398"/>
          <a:effectLst/>
        </p:spPr>
      </p:pic>
      <p:sp>
        <p:nvSpPr>
          <p:cNvPr id="159" name="ZoneTexte 158"/>
          <p:cNvSpPr txBox="1"/>
          <p:nvPr/>
        </p:nvSpPr>
        <p:spPr>
          <a:xfrm>
            <a:off x="5763340" y="2747776"/>
            <a:ext cx="120199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rtl="0"/>
            <a:r>
              <a:rPr lang="ru-RU" sz="1800" b="1" i="0" u="none" strike="noStrike" dirty="0" err="1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Карбомер</a:t>
            </a:r>
            <a:endParaRPr lang="ru-RU" sz="1800" b="1" i="0" u="none" strike="noStrike" dirty="0">
              <a:solidFill>
                <a:srgbClr val="002060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313900" y="84969"/>
            <a:ext cx="1328155" cy="1283178"/>
            <a:chOff x="462009" y="1588860"/>
            <a:chExt cx="1025326" cy="1025326"/>
          </a:xfrm>
          <a:effectLst/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8806" y="1639279"/>
              <a:ext cx="936132" cy="936132"/>
            </a:xfrm>
            <a:prstGeom prst="rect">
              <a:avLst/>
            </a:prstGeom>
            <a:effectLst/>
          </p:spPr>
        </p:pic>
        <p:sp>
          <p:nvSpPr>
            <p:cNvPr id="29" name="Ellipse 28"/>
            <p:cNvSpPr/>
            <p:nvPr/>
          </p:nvSpPr>
          <p:spPr>
            <a:xfrm>
              <a:off x="462009" y="1588860"/>
              <a:ext cx="1025326" cy="1025326"/>
            </a:xfrm>
            <a:prstGeom prst="ellipse">
              <a:avLst/>
            </a:prstGeom>
            <a:noFill/>
            <a:ln w="25400">
              <a:solidFill>
                <a:srgbClr val="3C0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834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12" name="New picture" descr="Pic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868" y="1831123"/>
            <a:ext cx="574942" cy="669227"/>
          </a:xfrm>
          <a:prstGeom prst="rect">
            <a:avLst/>
          </a:prstGeom>
          <a:ln w="9398"/>
          <a:effectLst/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2096" y="1858936"/>
            <a:ext cx="1786327" cy="1429255"/>
          </a:xfrm>
          <a:effectLst/>
        </p:spPr>
        <p:txBody>
          <a:bodyPr>
            <a:noAutofit/>
          </a:bodyPr>
          <a:lstStyle/>
          <a:p>
            <a:pPr algn="ctr" rtl="0"/>
            <a:r>
              <a:rPr lang="ru-RU" sz="18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Образцы продукции, уже представленные на рынке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988423" y="46682"/>
            <a:ext cx="3845900" cy="5009247"/>
          </a:xfrm>
          <a:effectLst/>
        </p:spPr>
        <p:txBody>
          <a:bodyPr/>
          <a:lstStyle/>
          <a:p>
            <a:pPr marL="0" indent="0" algn="ctr" rtl="0">
              <a:buNone/>
            </a:pPr>
            <a:r>
              <a:rPr lang="ru-RU" sz="20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СРЕДСТВА ДЛЯ УКЛАДКИ ВОЛОС</a:t>
            </a:r>
          </a:p>
          <a:p>
            <a:pPr marL="0" indent="0">
              <a:buNone/>
            </a:pPr>
            <a:endParaRPr lang="fr-FR" dirty="0">
              <a:effectLst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578360" y="0"/>
            <a:ext cx="3538702" cy="5009247"/>
          </a:xfrm>
          <a:effectLst/>
        </p:spPr>
        <p:txBody>
          <a:bodyPr/>
          <a:lstStyle/>
          <a:p>
            <a:pPr marL="0" indent="0" algn="ctr" rtl="0">
              <a:buNone/>
            </a:pPr>
            <a:r>
              <a:rPr lang="ru-RU" sz="20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КРЕМА И МАСКИ</a:t>
            </a:r>
          </a:p>
        </p:txBody>
      </p:sp>
      <p:sp>
        <p:nvSpPr>
          <p:cNvPr id="7" name="Rectangle 6"/>
          <p:cNvSpPr/>
          <p:nvPr/>
        </p:nvSpPr>
        <p:spPr>
          <a:xfrm>
            <a:off x="9174849" y="-88712"/>
            <a:ext cx="2337866" cy="36612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УХОД ЗА ВОЛОСАМИ </a:t>
            </a:r>
          </a:p>
        </p:txBody>
      </p:sp>
      <p:pic>
        <p:nvPicPr>
          <p:cNvPr id="8" name="New picture" descr="Pictur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276" y="982647"/>
            <a:ext cx="788255" cy="788255"/>
          </a:xfrm>
          <a:prstGeom prst="rect">
            <a:avLst/>
          </a:prstGeom>
          <a:ln w="9398"/>
          <a:effectLst/>
        </p:spPr>
      </p:pic>
      <p:sp>
        <p:nvSpPr>
          <p:cNvPr id="9" name="ZoneTexte 8"/>
          <p:cNvSpPr txBox="1"/>
          <p:nvPr/>
        </p:nvSpPr>
        <p:spPr>
          <a:xfrm flipH="1">
            <a:off x="2031460" y="922426"/>
            <a:ext cx="927551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PQ11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00477" y="1216337"/>
            <a:ext cx="2149288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rtl="0"/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Гель с матовым эффектом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Axe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Mature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Производится с апреля 2017 г.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41415" y="1945045"/>
            <a:ext cx="1846235" cy="50342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rtl="0"/>
            <a:r>
              <a:rPr lang="ru-RU" sz="900" b="0" i="0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Профессиональный мусс для укладки Volume Lift серии Syoss Производится с марта 2017 г.</a:t>
            </a:r>
          </a:p>
        </p:txBody>
      </p:sp>
      <p:pic>
        <p:nvPicPr>
          <p:cNvPr id="16" name="New picture" descr="Picture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67" y="3135219"/>
            <a:ext cx="522136" cy="52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988423" y="2877810"/>
            <a:ext cx="1201996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highlight>
                  <a:srgbClr val="000000">
                    <a:alpha val="0"/>
                  </a:srgbClr>
                </a:highlight>
              </a:rPr>
              <a:t>Карбомер</a:t>
            </a:r>
            <a:endParaRPr lang="ru-RU" sz="1800" b="1" i="0" u="none" strike="noStrike" dirty="0">
              <a:solidFill>
                <a:srgbClr val="002060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44203" y="3142370"/>
            <a:ext cx="1403222" cy="5078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>
              <a:buSzTx/>
            </a:pP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Гель для волос от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Avouré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Производится с мая 2017 г.</a:t>
            </a:r>
          </a:p>
        </p:txBody>
      </p:sp>
      <p:pic>
        <p:nvPicPr>
          <p:cNvPr id="19" name="New picture" descr="Picture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949" y="3895973"/>
            <a:ext cx="602582" cy="60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618115" y="3930263"/>
            <a:ext cx="1779272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>
              <a:buSzTx/>
            </a:pP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Профессиональный гель для укладки волос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утрасильной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фиксации от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Coiffeur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Производится с марта 2017 г.</a:t>
            </a:r>
          </a:p>
        </p:txBody>
      </p:sp>
      <p:pic>
        <p:nvPicPr>
          <p:cNvPr id="22" name="New picture" descr="Pictur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9654" y="500988"/>
            <a:ext cx="873185" cy="873185"/>
          </a:xfrm>
          <a:prstGeom prst="rect">
            <a:avLst/>
          </a:prstGeom>
          <a:ln w="9398"/>
          <a:effectLst/>
        </p:spPr>
      </p:pic>
      <p:sp>
        <p:nvSpPr>
          <p:cNvPr id="23" name="ZoneTexte 22"/>
          <p:cNvSpPr txBox="1"/>
          <p:nvPr/>
        </p:nvSpPr>
        <p:spPr>
          <a:xfrm>
            <a:off x="5686636" y="500988"/>
            <a:ext cx="919300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PQ22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41267" y="534642"/>
            <a:ext cx="1199112" cy="77801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rtl="0"/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Краска для волос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Nutrisse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Crème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. Питание от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Garnier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Производится с ноября 2016 г.</a:t>
            </a:r>
          </a:p>
        </p:txBody>
      </p:sp>
      <p:pic>
        <p:nvPicPr>
          <p:cNvPr id="25" name="New picture" descr="Picture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336" y="2830005"/>
            <a:ext cx="781225" cy="7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765719" y="2670544"/>
            <a:ext cx="694749" cy="36612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PQ39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68479" y="2922570"/>
            <a:ext cx="1757356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>
              <a:buSzTx/>
            </a:pP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Оздоравливающая маска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Laboratoires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Kéranove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для окрашенных волос Производится с октября 2016 г.</a:t>
            </a:r>
          </a:p>
        </p:txBody>
      </p:sp>
      <p:pic>
        <p:nvPicPr>
          <p:cNvPr id="28" name="New picture" descr="Picture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630" y="3792973"/>
            <a:ext cx="460855" cy="46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268479" y="3688914"/>
            <a:ext cx="1723153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>
              <a:buSzTx/>
            </a:pP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Профессиональная маска с кератином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Essentiel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от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Eugene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Perma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Производится с октября 2015 г.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49765" y="4250863"/>
            <a:ext cx="1201996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highlight>
                  <a:srgbClr val="000000">
                    <a:alpha val="0"/>
                  </a:srgbClr>
                </a:highlight>
              </a:rPr>
              <a:t>Карбомер</a:t>
            </a:r>
            <a:endParaRPr lang="ru-RU" sz="1800" b="1" i="0" u="none" strike="noStrike" dirty="0">
              <a:solidFill>
                <a:srgbClr val="002060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pic>
        <p:nvPicPr>
          <p:cNvPr id="31" name="New picture" descr="Picture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315" y="4625300"/>
            <a:ext cx="529571" cy="52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268477" y="4338437"/>
            <a:ext cx="1676009" cy="77801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>
              <a:buSzTx/>
            </a:pP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Маска для волос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Essence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Ultîme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. Цитрус и масло для светлых и блестящих волос от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Schwarzkopf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Производится с сентября 2016 г.</a:t>
            </a:r>
          </a:p>
        </p:txBody>
      </p:sp>
      <p:grpSp>
        <p:nvGrpSpPr>
          <p:cNvPr id="58" name="Groupe 57"/>
          <p:cNvGrpSpPr/>
          <p:nvPr/>
        </p:nvGrpSpPr>
        <p:grpSpPr>
          <a:xfrm>
            <a:off x="313900" y="84969"/>
            <a:ext cx="1328155" cy="1283178"/>
            <a:chOff x="462009" y="1588860"/>
            <a:chExt cx="1025326" cy="1025326"/>
          </a:xfrm>
          <a:effectLst/>
        </p:grpSpPr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8806" y="1639279"/>
              <a:ext cx="936132" cy="936132"/>
            </a:xfrm>
            <a:prstGeom prst="rect">
              <a:avLst/>
            </a:prstGeom>
            <a:effectLst/>
          </p:spPr>
        </p:pic>
        <p:sp>
          <p:nvSpPr>
            <p:cNvPr id="60" name="Ellipse 59"/>
            <p:cNvSpPr/>
            <p:nvPr/>
          </p:nvSpPr>
          <p:spPr>
            <a:xfrm>
              <a:off x="462009" y="1588860"/>
              <a:ext cx="1025326" cy="1025326"/>
            </a:xfrm>
            <a:prstGeom prst="ellipse">
              <a:avLst/>
            </a:prstGeom>
            <a:noFill/>
            <a:ln w="25400">
              <a:solidFill>
                <a:srgbClr val="3C0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  <a:effectLst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749765" y="1585766"/>
            <a:ext cx="578746" cy="36612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PQ7</a:t>
            </a:r>
          </a:p>
        </p:txBody>
      </p:sp>
      <p:pic>
        <p:nvPicPr>
          <p:cNvPr id="34" name="New picture" descr="Picture"/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730" y="1534124"/>
            <a:ext cx="502156" cy="50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268479" y="1511546"/>
            <a:ext cx="1757356" cy="50342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 fontAlgn="base"/>
            <a:r>
              <a:rPr lang="ru-RU" sz="9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Легкая маска для красоты волос </a:t>
            </a:r>
            <a:r>
              <a:rPr lang="ru-RU" sz="9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Evoluderm</a:t>
            </a:r>
            <a:r>
              <a:rPr lang="ru-RU" sz="9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. Производится с февраля 2017 г.</a:t>
            </a:r>
          </a:p>
        </p:txBody>
      </p:sp>
      <p:pic>
        <p:nvPicPr>
          <p:cNvPr id="36" name="New picture" descr="Picture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965" y="2162918"/>
            <a:ext cx="485344" cy="48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192064" y="2150040"/>
            <a:ext cx="1799568" cy="50342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>
              <a:buSzTx/>
            </a:pP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Ультраделикатная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маска с маслом 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монои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 и ши от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Cosmia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. Производится с февраля 2017 г.</a:t>
            </a:r>
          </a:p>
        </p:txBody>
      </p:sp>
    </p:spTree>
    <p:extLst>
      <p:ext uri="{BB962C8B-B14F-4D97-AF65-F5344CB8AC3E}">
        <p14:creationId xmlns:p14="http://schemas.microsoft.com/office/powerpoint/2010/main" val="37015300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Ellipse 1"/>
          <p:cNvSpPr/>
          <p:nvPr/>
        </p:nvSpPr>
        <p:spPr>
          <a:xfrm>
            <a:off x="3438657" y="686118"/>
            <a:ext cx="3519586" cy="3455018"/>
          </a:xfrm>
          <a:prstGeom prst="ellipse">
            <a:avLst/>
          </a:prstGeom>
          <a:solidFill>
            <a:schemeClr val="bg1"/>
          </a:solidFill>
          <a:ln w="28575">
            <a:solidFill>
              <a:srgbClr val="3C0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535125" y="1307166"/>
            <a:ext cx="1301365" cy="9153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УХОД ЗА ВОЛОСАМИ </a:t>
            </a:r>
          </a:p>
        </p:txBody>
      </p:sp>
      <p:sp>
        <p:nvSpPr>
          <p:cNvPr id="9" name="Rectangle 8"/>
          <p:cNvSpPr/>
          <p:nvPr/>
        </p:nvSpPr>
        <p:spPr>
          <a:xfrm>
            <a:off x="7563832" y="0"/>
            <a:ext cx="1881797" cy="36612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УХОД ЗА КОЖЕЙ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321419" y="2698866"/>
            <a:ext cx="1824403" cy="6407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СРЕДСТВА ДЛЯ ВАННЫ И ДУША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-152358" y="4008544"/>
            <a:ext cx="219280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1200" b="1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СРЕДСТВА ДЛЯ ВАННЫ</a:t>
            </a:r>
          </a:p>
          <a:p>
            <a:pPr algn="ctr" rtl="0"/>
            <a:r>
              <a:rPr lang="ru-RU" sz="1200" b="1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И ДУША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69333" y="2643120"/>
            <a:ext cx="1591734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200" b="1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УХОД ЗА ВОЛОСАМИ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38667" y="1226926"/>
            <a:ext cx="142240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200" b="1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УХОД ЗА КОЖЕЙ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57" y="174411"/>
            <a:ext cx="936132" cy="936132"/>
          </a:xfrm>
          <a:prstGeom prst="rect">
            <a:avLst/>
          </a:prstGeom>
          <a:effectLst/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36" y="1610412"/>
            <a:ext cx="936132" cy="936132"/>
          </a:xfrm>
          <a:prstGeom prst="rect">
            <a:avLst/>
          </a:prstGeom>
          <a:effectLst/>
        </p:spPr>
      </p:pic>
      <p:grpSp>
        <p:nvGrpSpPr>
          <p:cNvPr id="4" name="Groupe 3"/>
          <p:cNvGrpSpPr/>
          <p:nvPr/>
        </p:nvGrpSpPr>
        <p:grpSpPr>
          <a:xfrm>
            <a:off x="487890" y="2987843"/>
            <a:ext cx="1025326" cy="1025326"/>
            <a:chOff x="487890" y="2987843"/>
            <a:chExt cx="1025326" cy="1025326"/>
          </a:xfrm>
          <a:effectLst/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6852" y="3022044"/>
              <a:ext cx="952299" cy="952299"/>
            </a:xfrm>
            <a:prstGeom prst="rect">
              <a:avLst/>
            </a:prstGeom>
            <a:effectLst/>
          </p:spPr>
        </p:pic>
        <p:sp>
          <p:nvSpPr>
            <p:cNvPr id="21" name="Ellipse 20"/>
            <p:cNvSpPr/>
            <p:nvPr/>
          </p:nvSpPr>
          <p:spPr>
            <a:xfrm>
              <a:off x="487890" y="2987843"/>
              <a:ext cx="1025326" cy="1025326"/>
            </a:xfrm>
            <a:prstGeom prst="ellipse">
              <a:avLst/>
            </a:prstGeom>
            <a:noFill/>
            <a:ln w="25400">
              <a:solidFill>
                <a:srgbClr val="3C0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  <a:effectLst/>
              </a:endParaRPr>
            </a:p>
          </p:txBody>
        </p:sp>
      </p:grp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468" y="740537"/>
            <a:ext cx="3455019" cy="33748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92544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195" y="1773822"/>
            <a:ext cx="1786327" cy="1446634"/>
          </a:xfrm>
          <a:effectLst/>
        </p:spPr>
        <p:txBody>
          <a:bodyPr>
            <a:normAutofit fontScale="90000"/>
          </a:bodyPr>
          <a:lstStyle/>
          <a:p>
            <a:pPr algn="ctr" rtl="0"/>
            <a:r>
              <a:rPr lang="ru-RU" sz="2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Наше предложение для гелей для ванны и душа </a:t>
            </a:r>
          </a:p>
        </p:txBody>
      </p:sp>
      <p:grpSp>
        <p:nvGrpSpPr>
          <p:cNvPr id="20" name="Group 2215"/>
          <p:cNvGrpSpPr/>
          <p:nvPr/>
        </p:nvGrpSpPr>
        <p:grpSpPr>
          <a:xfrm>
            <a:off x="2763838" y="2384426"/>
            <a:ext cx="109537" cy="112713"/>
            <a:chOff x="1741" y="1502"/>
            <a:chExt cx="69" cy="71"/>
          </a:xfrm>
          <a:effectLst/>
        </p:grpSpPr>
        <p:sp>
          <p:nvSpPr>
            <p:cNvPr id="2031" name="Freeform 2015"/>
            <p:cNvSpPr/>
            <p:nvPr/>
          </p:nvSpPr>
          <p:spPr>
            <a:xfrm>
              <a:off x="1746" y="1564"/>
              <a:ext cx="3" cy="3"/>
            </a:xfrm>
            <a:custGeom>
              <a:avLst/>
              <a:gdLst>
                <a:gd name="T0" fmla="*/ 6 w 10"/>
                <a:gd name="T1" fmla="*/ 0 h 10"/>
                <a:gd name="T2" fmla="*/ 7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9 w 10"/>
                <a:gd name="T9" fmla="*/ 7 h 10"/>
                <a:gd name="T10" fmla="*/ 7 w 10"/>
                <a:gd name="T11" fmla="*/ 10 h 10"/>
                <a:gd name="T12" fmla="*/ 5 w 10"/>
                <a:gd name="T13" fmla="*/ 10 h 10"/>
                <a:gd name="T14" fmla="*/ 3 w 10"/>
                <a:gd name="T15" fmla="*/ 10 h 10"/>
                <a:gd name="T16" fmla="*/ 2 w 10"/>
                <a:gd name="T17" fmla="*/ 8 h 10"/>
                <a:gd name="T18" fmla="*/ 0 w 10"/>
                <a:gd name="T19" fmla="*/ 5 h 10"/>
                <a:gd name="T20" fmla="*/ 2 w 10"/>
                <a:gd name="T21" fmla="*/ 3 h 10"/>
                <a:gd name="T22" fmla="*/ 3 w 10"/>
                <a:gd name="T23" fmla="*/ 1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7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9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2" name="Freeform 2016"/>
            <p:cNvSpPr/>
            <p:nvPr/>
          </p:nvSpPr>
          <p:spPr>
            <a:xfrm>
              <a:off x="1748" y="1554"/>
              <a:ext cx="4" cy="3"/>
            </a:xfrm>
            <a:custGeom>
              <a:avLst/>
              <a:gdLst>
                <a:gd name="T0" fmla="*/ 6 w 10"/>
                <a:gd name="T1" fmla="*/ 0 h 10"/>
                <a:gd name="T2" fmla="*/ 8 w 10"/>
                <a:gd name="T3" fmla="*/ 0 h 10"/>
                <a:gd name="T4" fmla="*/ 9 w 10"/>
                <a:gd name="T5" fmla="*/ 3 h 10"/>
                <a:gd name="T6" fmla="*/ 10 w 10"/>
                <a:gd name="T7" fmla="*/ 5 h 10"/>
                <a:gd name="T8" fmla="*/ 9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3 w 10"/>
                <a:gd name="T15" fmla="*/ 10 h 10"/>
                <a:gd name="T16" fmla="*/ 2 w 10"/>
                <a:gd name="T17" fmla="*/ 9 h 10"/>
                <a:gd name="T18" fmla="*/ 0 w 10"/>
                <a:gd name="T19" fmla="*/ 6 h 10"/>
                <a:gd name="T20" fmla="*/ 2 w 10"/>
                <a:gd name="T21" fmla="*/ 3 h 10"/>
                <a:gd name="T22" fmla="*/ 3 w 10"/>
                <a:gd name="T23" fmla="*/ 2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8" y="0"/>
                  </a:lnTo>
                  <a:lnTo>
                    <a:pt x="9" y="3"/>
                  </a:lnTo>
                  <a:lnTo>
                    <a:pt x="10" y="5"/>
                  </a:lnTo>
                  <a:lnTo>
                    <a:pt x="9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3" name="Freeform 2017"/>
            <p:cNvSpPr/>
            <p:nvPr/>
          </p:nvSpPr>
          <p:spPr>
            <a:xfrm>
              <a:off x="1747" y="1557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8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8 h 10"/>
                <a:gd name="T18" fmla="*/ 0 w 10"/>
                <a:gd name="T19" fmla="*/ 6 h 10"/>
                <a:gd name="T20" fmla="*/ 1 w 10"/>
                <a:gd name="T21" fmla="*/ 3 h 10"/>
                <a:gd name="T22" fmla="*/ 3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4" name="Freeform 2018"/>
            <p:cNvSpPr/>
            <p:nvPr/>
          </p:nvSpPr>
          <p:spPr>
            <a:xfrm>
              <a:off x="1752" y="1556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6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5 h 10"/>
                <a:gd name="T20" fmla="*/ 1 w 8"/>
                <a:gd name="T21" fmla="*/ 2 h 10"/>
                <a:gd name="T22" fmla="*/ 3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5" name="Freeform 2019"/>
            <p:cNvSpPr/>
            <p:nvPr/>
          </p:nvSpPr>
          <p:spPr>
            <a:xfrm>
              <a:off x="1752" y="1554"/>
              <a:ext cx="3" cy="3"/>
            </a:xfrm>
            <a:custGeom>
              <a:avLst/>
              <a:gdLst>
                <a:gd name="T0" fmla="*/ 5 w 9"/>
                <a:gd name="T1" fmla="*/ 0 h 10"/>
                <a:gd name="T2" fmla="*/ 8 w 9"/>
                <a:gd name="T3" fmla="*/ 0 h 10"/>
                <a:gd name="T4" fmla="*/ 9 w 9"/>
                <a:gd name="T5" fmla="*/ 2 h 10"/>
                <a:gd name="T6" fmla="*/ 9 w 9"/>
                <a:gd name="T7" fmla="*/ 5 h 10"/>
                <a:gd name="T8" fmla="*/ 8 w 9"/>
                <a:gd name="T9" fmla="*/ 7 h 10"/>
                <a:gd name="T10" fmla="*/ 6 w 9"/>
                <a:gd name="T11" fmla="*/ 9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2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8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8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6" name="Freeform 2020"/>
            <p:cNvSpPr/>
            <p:nvPr/>
          </p:nvSpPr>
          <p:spPr>
            <a:xfrm>
              <a:off x="1752" y="1551"/>
              <a:ext cx="3" cy="4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7 w 8"/>
                <a:gd name="T9" fmla="*/ 7 h 10"/>
                <a:gd name="T10" fmla="*/ 6 w 8"/>
                <a:gd name="T11" fmla="*/ 8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7" name="Freeform 2021"/>
            <p:cNvSpPr/>
            <p:nvPr/>
          </p:nvSpPr>
          <p:spPr>
            <a:xfrm>
              <a:off x="1758" y="1549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7 w 8"/>
                <a:gd name="T9" fmla="*/ 5 h 10"/>
                <a:gd name="T10" fmla="*/ 6 w 8"/>
                <a:gd name="T11" fmla="*/ 8 h 10"/>
                <a:gd name="T12" fmla="*/ 4 w 8"/>
                <a:gd name="T13" fmla="*/ 10 h 10"/>
                <a:gd name="T14" fmla="*/ 1 w 8"/>
                <a:gd name="T15" fmla="*/ 8 h 10"/>
                <a:gd name="T16" fmla="*/ 0 w 8"/>
                <a:gd name="T17" fmla="*/ 7 h 10"/>
                <a:gd name="T18" fmla="*/ 0 w 8"/>
                <a:gd name="T19" fmla="*/ 5 h 10"/>
                <a:gd name="T20" fmla="*/ 1 w 8"/>
                <a:gd name="T21" fmla="*/ 2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8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8" name="Freeform 2022"/>
            <p:cNvSpPr/>
            <p:nvPr/>
          </p:nvSpPr>
          <p:spPr>
            <a:xfrm>
              <a:off x="1757" y="1546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1 h 10"/>
                <a:gd name="T4" fmla="*/ 8 w 10"/>
                <a:gd name="T5" fmla="*/ 3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2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1 w 10"/>
                <a:gd name="T21" fmla="*/ 3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1"/>
                  </a:lnTo>
                  <a:lnTo>
                    <a:pt x="8" y="3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9" name="Freeform 2023"/>
            <p:cNvSpPr/>
            <p:nvPr/>
          </p:nvSpPr>
          <p:spPr>
            <a:xfrm>
              <a:off x="1754" y="1550"/>
              <a:ext cx="3" cy="4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1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6 h 10"/>
                <a:gd name="T20" fmla="*/ 1 w 8"/>
                <a:gd name="T21" fmla="*/ 3 h 10"/>
                <a:gd name="T22" fmla="*/ 2 w 8"/>
                <a:gd name="T23" fmla="*/ 1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1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0" name="Freeform 2024"/>
            <p:cNvSpPr/>
            <p:nvPr/>
          </p:nvSpPr>
          <p:spPr>
            <a:xfrm>
              <a:off x="1759" y="1543"/>
              <a:ext cx="3" cy="3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2 h 10"/>
                <a:gd name="T4" fmla="*/ 9 w 9"/>
                <a:gd name="T5" fmla="*/ 3 h 10"/>
                <a:gd name="T6" fmla="*/ 9 w 9"/>
                <a:gd name="T7" fmla="*/ 5 h 10"/>
                <a:gd name="T8" fmla="*/ 7 w 9"/>
                <a:gd name="T9" fmla="*/ 8 h 10"/>
                <a:gd name="T10" fmla="*/ 6 w 9"/>
                <a:gd name="T11" fmla="*/ 10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2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1" name="Freeform 2025"/>
            <p:cNvSpPr/>
            <p:nvPr/>
          </p:nvSpPr>
          <p:spPr>
            <a:xfrm>
              <a:off x="1762" y="1537"/>
              <a:ext cx="3" cy="3"/>
            </a:xfrm>
            <a:custGeom>
              <a:avLst/>
              <a:gdLst>
                <a:gd name="T0" fmla="*/ 5 w 9"/>
                <a:gd name="T1" fmla="*/ 0 h 10"/>
                <a:gd name="T2" fmla="*/ 7 w 9"/>
                <a:gd name="T3" fmla="*/ 0 h 10"/>
                <a:gd name="T4" fmla="*/ 9 w 9"/>
                <a:gd name="T5" fmla="*/ 3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10 h 10"/>
                <a:gd name="T12" fmla="*/ 5 w 9"/>
                <a:gd name="T13" fmla="*/ 10 h 10"/>
                <a:gd name="T14" fmla="*/ 2 w 9"/>
                <a:gd name="T15" fmla="*/ 10 h 10"/>
                <a:gd name="T16" fmla="*/ 0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1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7" y="0"/>
                  </a:lnTo>
                  <a:lnTo>
                    <a:pt x="9" y="3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2" name="Freeform 2026"/>
            <p:cNvSpPr/>
            <p:nvPr/>
          </p:nvSpPr>
          <p:spPr>
            <a:xfrm>
              <a:off x="1762" y="1533"/>
              <a:ext cx="3" cy="3"/>
            </a:xfrm>
            <a:custGeom>
              <a:avLst/>
              <a:gdLst>
                <a:gd name="T0" fmla="*/ 6 w 10"/>
                <a:gd name="T1" fmla="*/ 0 h 10"/>
                <a:gd name="T2" fmla="*/ 7 w 10"/>
                <a:gd name="T3" fmla="*/ 2 h 10"/>
                <a:gd name="T4" fmla="*/ 9 w 10"/>
                <a:gd name="T5" fmla="*/ 3 h 10"/>
                <a:gd name="T6" fmla="*/ 10 w 10"/>
                <a:gd name="T7" fmla="*/ 4 h 10"/>
                <a:gd name="T8" fmla="*/ 9 w 10"/>
                <a:gd name="T9" fmla="*/ 7 h 10"/>
                <a:gd name="T10" fmla="*/ 7 w 10"/>
                <a:gd name="T11" fmla="*/ 10 h 10"/>
                <a:gd name="T12" fmla="*/ 5 w 10"/>
                <a:gd name="T13" fmla="*/ 10 h 10"/>
                <a:gd name="T14" fmla="*/ 3 w 10"/>
                <a:gd name="T15" fmla="*/ 10 h 10"/>
                <a:gd name="T16" fmla="*/ 2 w 10"/>
                <a:gd name="T17" fmla="*/ 9 h 10"/>
                <a:gd name="T18" fmla="*/ 0 w 10"/>
                <a:gd name="T19" fmla="*/ 6 h 10"/>
                <a:gd name="T20" fmla="*/ 2 w 10"/>
                <a:gd name="T21" fmla="*/ 3 h 10"/>
                <a:gd name="T22" fmla="*/ 3 w 10"/>
                <a:gd name="T23" fmla="*/ 2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7" y="2"/>
                  </a:lnTo>
                  <a:lnTo>
                    <a:pt x="9" y="3"/>
                  </a:lnTo>
                  <a:lnTo>
                    <a:pt x="10" y="4"/>
                  </a:lnTo>
                  <a:lnTo>
                    <a:pt x="9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3" name="Freeform 2027"/>
            <p:cNvSpPr/>
            <p:nvPr/>
          </p:nvSpPr>
          <p:spPr>
            <a:xfrm>
              <a:off x="1762" y="1530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8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5 h 10"/>
                <a:gd name="T20" fmla="*/ 1 w 8"/>
                <a:gd name="T21" fmla="*/ 2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4" name="Freeform 2028"/>
            <p:cNvSpPr/>
            <p:nvPr/>
          </p:nvSpPr>
          <p:spPr>
            <a:xfrm>
              <a:off x="1759" y="1533"/>
              <a:ext cx="3" cy="3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9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5" name="Freeform 2029"/>
            <p:cNvSpPr/>
            <p:nvPr/>
          </p:nvSpPr>
          <p:spPr>
            <a:xfrm>
              <a:off x="1741" y="1570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2 h 10"/>
                <a:gd name="T4" fmla="*/ 8 w 10"/>
                <a:gd name="T5" fmla="*/ 3 h 10"/>
                <a:gd name="T6" fmla="*/ 10 w 10"/>
                <a:gd name="T7" fmla="*/ 5 h 10"/>
                <a:gd name="T8" fmla="*/ 8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1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1 w 10"/>
                <a:gd name="T21" fmla="*/ 3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6" name="Freeform 2030"/>
            <p:cNvSpPr/>
            <p:nvPr/>
          </p:nvSpPr>
          <p:spPr>
            <a:xfrm>
              <a:off x="1751" y="1541"/>
              <a:ext cx="4" cy="4"/>
            </a:xfrm>
            <a:custGeom>
              <a:avLst/>
              <a:gdLst>
                <a:gd name="T0" fmla="*/ 6 w 10"/>
                <a:gd name="T1" fmla="*/ 0 h 10"/>
                <a:gd name="T2" fmla="*/ 7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9 w 10"/>
                <a:gd name="T9" fmla="*/ 7 h 10"/>
                <a:gd name="T10" fmla="*/ 7 w 10"/>
                <a:gd name="T11" fmla="*/ 8 h 10"/>
                <a:gd name="T12" fmla="*/ 4 w 10"/>
                <a:gd name="T13" fmla="*/ 10 h 10"/>
                <a:gd name="T14" fmla="*/ 1 w 10"/>
                <a:gd name="T15" fmla="*/ 10 h 10"/>
                <a:gd name="T16" fmla="*/ 1 w 10"/>
                <a:gd name="T17" fmla="*/ 7 h 10"/>
                <a:gd name="T18" fmla="*/ 0 w 10"/>
                <a:gd name="T19" fmla="*/ 5 h 10"/>
                <a:gd name="T20" fmla="*/ 1 w 10"/>
                <a:gd name="T21" fmla="*/ 3 h 10"/>
                <a:gd name="T22" fmla="*/ 3 w 10"/>
                <a:gd name="T23" fmla="*/ 0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7" name="Freeform 2031"/>
            <p:cNvSpPr/>
            <p:nvPr/>
          </p:nvSpPr>
          <p:spPr>
            <a:xfrm>
              <a:off x="1753" y="1538"/>
              <a:ext cx="4" cy="3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8 h 10"/>
                <a:gd name="T12" fmla="*/ 4 w 10"/>
                <a:gd name="T13" fmla="*/ 10 h 10"/>
                <a:gd name="T14" fmla="*/ 3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1 w 10"/>
                <a:gd name="T21" fmla="*/ 3 h 10"/>
                <a:gd name="T22" fmla="*/ 3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8" name="Freeform 2032"/>
            <p:cNvSpPr/>
            <p:nvPr/>
          </p:nvSpPr>
          <p:spPr>
            <a:xfrm>
              <a:off x="1753" y="1537"/>
              <a:ext cx="3" cy="3"/>
            </a:xfrm>
            <a:custGeom>
              <a:avLst/>
              <a:gdLst>
                <a:gd name="T0" fmla="*/ 4 w 8"/>
                <a:gd name="T1" fmla="*/ 0 h 9"/>
                <a:gd name="T2" fmla="*/ 7 w 8"/>
                <a:gd name="T3" fmla="*/ 0 h 9"/>
                <a:gd name="T4" fmla="*/ 8 w 8"/>
                <a:gd name="T5" fmla="*/ 1 h 9"/>
                <a:gd name="T6" fmla="*/ 8 w 8"/>
                <a:gd name="T7" fmla="*/ 4 h 9"/>
                <a:gd name="T8" fmla="*/ 7 w 8"/>
                <a:gd name="T9" fmla="*/ 7 h 9"/>
                <a:gd name="T10" fmla="*/ 5 w 8"/>
                <a:gd name="T11" fmla="*/ 8 h 9"/>
                <a:gd name="T12" fmla="*/ 3 w 8"/>
                <a:gd name="T13" fmla="*/ 9 h 9"/>
                <a:gd name="T14" fmla="*/ 1 w 8"/>
                <a:gd name="T15" fmla="*/ 9 h 9"/>
                <a:gd name="T16" fmla="*/ 0 w 8"/>
                <a:gd name="T17" fmla="*/ 7 h 9"/>
                <a:gd name="T18" fmla="*/ 0 w 8"/>
                <a:gd name="T19" fmla="*/ 5 h 9"/>
                <a:gd name="T20" fmla="*/ 0 w 8"/>
                <a:gd name="T21" fmla="*/ 2 h 9"/>
                <a:gd name="T22" fmla="*/ 3 w 8"/>
                <a:gd name="T23" fmla="*/ 0 h 9"/>
                <a:gd name="T24" fmla="*/ 4 w 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5" y="8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49" name="Freeform 2033"/>
            <p:cNvSpPr/>
            <p:nvPr/>
          </p:nvSpPr>
          <p:spPr>
            <a:xfrm>
              <a:off x="1757" y="1533"/>
              <a:ext cx="3" cy="3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9 h 10"/>
                <a:gd name="T12" fmla="*/ 3 w 9"/>
                <a:gd name="T13" fmla="*/ 10 h 10"/>
                <a:gd name="T14" fmla="*/ 1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2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0" name="Freeform 2034"/>
            <p:cNvSpPr/>
            <p:nvPr/>
          </p:nvSpPr>
          <p:spPr>
            <a:xfrm>
              <a:off x="1759" y="1536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2 h 10"/>
                <a:gd name="T4" fmla="*/ 8 w 8"/>
                <a:gd name="T5" fmla="*/ 3 h 10"/>
                <a:gd name="T6" fmla="*/ 8 w 8"/>
                <a:gd name="T7" fmla="*/ 4 h 10"/>
                <a:gd name="T8" fmla="*/ 7 w 8"/>
                <a:gd name="T9" fmla="*/ 7 h 10"/>
                <a:gd name="T10" fmla="*/ 5 w 8"/>
                <a:gd name="T11" fmla="*/ 10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3 w 8"/>
                <a:gd name="T23" fmla="*/ 2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7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1" name="Freeform 2035"/>
            <p:cNvSpPr/>
            <p:nvPr/>
          </p:nvSpPr>
          <p:spPr>
            <a:xfrm>
              <a:off x="1758" y="1536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7 w 8"/>
                <a:gd name="T9" fmla="*/ 7 h 10"/>
                <a:gd name="T10" fmla="*/ 6 w 8"/>
                <a:gd name="T11" fmla="*/ 8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3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2" name="Freeform 2036"/>
            <p:cNvSpPr/>
            <p:nvPr/>
          </p:nvSpPr>
          <p:spPr>
            <a:xfrm>
              <a:off x="1752" y="1527"/>
              <a:ext cx="4" cy="3"/>
            </a:xfrm>
            <a:custGeom>
              <a:avLst/>
              <a:gdLst>
                <a:gd name="T0" fmla="*/ 6 w 10"/>
                <a:gd name="T1" fmla="*/ 0 h 10"/>
                <a:gd name="T2" fmla="*/ 8 w 10"/>
                <a:gd name="T3" fmla="*/ 0 h 10"/>
                <a:gd name="T4" fmla="*/ 8 w 10"/>
                <a:gd name="T5" fmla="*/ 2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1 w 10"/>
                <a:gd name="T21" fmla="*/ 2 h 10"/>
                <a:gd name="T22" fmla="*/ 3 w 10"/>
                <a:gd name="T23" fmla="*/ 1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3" name="Freeform 2037"/>
            <p:cNvSpPr/>
            <p:nvPr/>
          </p:nvSpPr>
          <p:spPr>
            <a:xfrm>
              <a:off x="1756" y="1521"/>
              <a:ext cx="3" cy="3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2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6 w 9"/>
                <a:gd name="T11" fmla="*/ 10 h 10"/>
                <a:gd name="T12" fmla="*/ 4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2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4" name="Freeform 2038"/>
            <p:cNvSpPr/>
            <p:nvPr/>
          </p:nvSpPr>
          <p:spPr>
            <a:xfrm>
              <a:off x="1757" y="1525"/>
              <a:ext cx="3" cy="3"/>
            </a:xfrm>
            <a:custGeom>
              <a:avLst/>
              <a:gdLst>
                <a:gd name="T0" fmla="*/ 6 w 10"/>
                <a:gd name="T1" fmla="*/ 0 h 10"/>
                <a:gd name="T2" fmla="*/ 9 w 10"/>
                <a:gd name="T3" fmla="*/ 2 h 10"/>
                <a:gd name="T4" fmla="*/ 10 w 10"/>
                <a:gd name="T5" fmla="*/ 3 h 10"/>
                <a:gd name="T6" fmla="*/ 10 w 10"/>
                <a:gd name="T7" fmla="*/ 6 h 10"/>
                <a:gd name="T8" fmla="*/ 9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1 w 10"/>
                <a:gd name="T21" fmla="*/ 3 h 10"/>
                <a:gd name="T22" fmla="*/ 3 w 10"/>
                <a:gd name="T23" fmla="*/ 2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5" name="Freeform 2039"/>
            <p:cNvSpPr/>
            <p:nvPr/>
          </p:nvSpPr>
          <p:spPr>
            <a:xfrm>
              <a:off x="1756" y="1528"/>
              <a:ext cx="2" cy="4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2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5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1 w 8"/>
                <a:gd name="T21" fmla="*/ 3 h 10"/>
                <a:gd name="T22" fmla="*/ 3 w 8"/>
                <a:gd name="T23" fmla="*/ 2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6" name="Freeform 2040"/>
            <p:cNvSpPr/>
            <p:nvPr/>
          </p:nvSpPr>
          <p:spPr>
            <a:xfrm>
              <a:off x="1757" y="1530"/>
              <a:ext cx="3" cy="4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1 h 10"/>
                <a:gd name="T4" fmla="*/ 8 w 10"/>
                <a:gd name="T5" fmla="*/ 3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1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1 w 10"/>
                <a:gd name="T21" fmla="*/ 3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1"/>
                  </a:lnTo>
                  <a:lnTo>
                    <a:pt x="8" y="3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7" name="Freeform 2041"/>
            <p:cNvSpPr/>
            <p:nvPr/>
          </p:nvSpPr>
          <p:spPr>
            <a:xfrm>
              <a:off x="1765" y="1522"/>
              <a:ext cx="2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5 h 10"/>
                <a:gd name="T8" fmla="*/ 7 w 8"/>
                <a:gd name="T9" fmla="*/ 7 h 10"/>
                <a:gd name="T10" fmla="*/ 6 w 8"/>
                <a:gd name="T11" fmla="*/ 9 h 10"/>
                <a:gd name="T12" fmla="*/ 3 w 8"/>
                <a:gd name="T13" fmla="*/ 10 h 10"/>
                <a:gd name="T14" fmla="*/ 1 w 8"/>
                <a:gd name="T15" fmla="*/ 9 h 10"/>
                <a:gd name="T16" fmla="*/ 0 w 8"/>
                <a:gd name="T17" fmla="*/ 7 h 10"/>
                <a:gd name="T18" fmla="*/ 0 w 8"/>
                <a:gd name="T19" fmla="*/ 6 h 10"/>
                <a:gd name="T20" fmla="*/ 1 w 8"/>
                <a:gd name="T21" fmla="*/ 3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7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8" name="Freeform 2042"/>
            <p:cNvSpPr/>
            <p:nvPr/>
          </p:nvSpPr>
          <p:spPr>
            <a:xfrm>
              <a:off x="1763" y="1518"/>
              <a:ext cx="3" cy="4"/>
            </a:xfrm>
            <a:custGeom>
              <a:avLst/>
              <a:gdLst>
                <a:gd name="T0" fmla="*/ 4 w 8"/>
                <a:gd name="T1" fmla="*/ 0 h 11"/>
                <a:gd name="T2" fmla="*/ 7 w 8"/>
                <a:gd name="T3" fmla="*/ 1 h 11"/>
                <a:gd name="T4" fmla="*/ 8 w 8"/>
                <a:gd name="T5" fmla="*/ 3 h 11"/>
                <a:gd name="T6" fmla="*/ 8 w 8"/>
                <a:gd name="T7" fmla="*/ 6 h 11"/>
                <a:gd name="T8" fmla="*/ 7 w 8"/>
                <a:gd name="T9" fmla="*/ 7 h 11"/>
                <a:gd name="T10" fmla="*/ 5 w 8"/>
                <a:gd name="T11" fmla="*/ 10 h 11"/>
                <a:gd name="T12" fmla="*/ 2 w 8"/>
                <a:gd name="T13" fmla="*/ 11 h 11"/>
                <a:gd name="T14" fmla="*/ 1 w 8"/>
                <a:gd name="T15" fmla="*/ 10 h 11"/>
                <a:gd name="T16" fmla="*/ 0 w 8"/>
                <a:gd name="T17" fmla="*/ 8 h 11"/>
                <a:gd name="T18" fmla="*/ 0 w 8"/>
                <a:gd name="T19" fmla="*/ 6 h 11"/>
                <a:gd name="T20" fmla="*/ 0 w 8"/>
                <a:gd name="T21" fmla="*/ 4 h 11"/>
                <a:gd name="T22" fmla="*/ 2 w 8"/>
                <a:gd name="T23" fmla="*/ 1 h 11"/>
                <a:gd name="T24" fmla="*/ 4 w 8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lnTo>
                    <a:pt x="7" y="1"/>
                  </a:lnTo>
                  <a:lnTo>
                    <a:pt x="8" y="3"/>
                  </a:lnTo>
                  <a:lnTo>
                    <a:pt x="8" y="6"/>
                  </a:lnTo>
                  <a:lnTo>
                    <a:pt x="7" y="7"/>
                  </a:lnTo>
                  <a:lnTo>
                    <a:pt x="5" y="10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59" name="Freeform 2043"/>
            <p:cNvSpPr/>
            <p:nvPr/>
          </p:nvSpPr>
          <p:spPr>
            <a:xfrm>
              <a:off x="1761" y="1517"/>
              <a:ext cx="3" cy="4"/>
            </a:xfrm>
            <a:custGeom>
              <a:avLst/>
              <a:gdLst>
                <a:gd name="T0" fmla="*/ 6 w 9"/>
                <a:gd name="T1" fmla="*/ 0 h 12"/>
                <a:gd name="T2" fmla="*/ 8 w 9"/>
                <a:gd name="T3" fmla="*/ 2 h 12"/>
                <a:gd name="T4" fmla="*/ 9 w 9"/>
                <a:gd name="T5" fmla="*/ 3 h 12"/>
                <a:gd name="T6" fmla="*/ 9 w 9"/>
                <a:gd name="T7" fmla="*/ 6 h 12"/>
                <a:gd name="T8" fmla="*/ 9 w 9"/>
                <a:gd name="T9" fmla="*/ 8 h 12"/>
                <a:gd name="T10" fmla="*/ 6 w 9"/>
                <a:gd name="T11" fmla="*/ 10 h 12"/>
                <a:gd name="T12" fmla="*/ 5 w 9"/>
                <a:gd name="T13" fmla="*/ 12 h 12"/>
                <a:gd name="T14" fmla="*/ 2 w 9"/>
                <a:gd name="T15" fmla="*/ 10 h 12"/>
                <a:gd name="T16" fmla="*/ 0 w 9"/>
                <a:gd name="T17" fmla="*/ 9 h 12"/>
                <a:gd name="T18" fmla="*/ 0 w 9"/>
                <a:gd name="T19" fmla="*/ 6 h 12"/>
                <a:gd name="T20" fmla="*/ 2 w 9"/>
                <a:gd name="T21" fmla="*/ 5 h 12"/>
                <a:gd name="T22" fmla="*/ 3 w 9"/>
                <a:gd name="T23" fmla="*/ 2 h 12"/>
                <a:gd name="T24" fmla="*/ 6 w 9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lnTo>
                    <a:pt x="8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0" name="Freeform 2044"/>
            <p:cNvSpPr/>
            <p:nvPr/>
          </p:nvSpPr>
          <p:spPr>
            <a:xfrm>
              <a:off x="1760" y="1521"/>
              <a:ext cx="3" cy="3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5 h 10"/>
                <a:gd name="T8" fmla="*/ 7 w 9"/>
                <a:gd name="T9" fmla="*/ 8 h 10"/>
                <a:gd name="T10" fmla="*/ 6 w 9"/>
                <a:gd name="T11" fmla="*/ 9 h 10"/>
                <a:gd name="T12" fmla="*/ 4 w 9"/>
                <a:gd name="T13" fmla="*/ 10 h 10"/>
                <a:gd name="T14" fmla="*/ 1 w 9"/>
                <a:gd name="T15" fmla="*/ 9 h 10"/>
                <a:gd name="T16" fmla="*/ 0 w 9"/>
                <a:gd name="T17" fmla="*/ 8 h 10"/>
                <a:gd name="T18" fmla="*/ 0 w 9"/>
                <a:gd name="T19" fmla="*/ 5 h 10"/>
                <a:gd name="T20" fmla="*/ 1 w 9"/>
                <a:gd name="T21" fmla="*/ 3 h 10"/>
                <a:gd name="T22" fmla="*/ 3 w 9"/>
                <a:gd name="T23" fmla="*/ 0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7" y="8"/>
                  </a:lnTo>
                  <a:lnTo>
                    <a:pt x="6" y="9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1" name="Freeform 2045"/>
            <p:cNvSpPr/>
            <p:nvPr/>
          </p:nvSpPr>
          <p:spPr>
            <a:xfrm>
              <a:off x="1760" y="1526"/>
              <a:ext cx="3" cy="3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0 h 10"/>
                <a:gd name="T4" fmla="*/ 9 w 9"/>
                <a:gd name="T5" fmla="*/ 3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10 h 10"/>
                <a:gd name="T12" fmla="*/ 4 w 9"/>
                <a:gd name="T13" fmla="*/ 10 h 10"/>
                <a:gd name="T14" fmla="*/ 1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1 w 9"/>
                <a:gd name="T21" fmla="*/ 3 h 10"/>
                <a:gd name="T22" fmla="*/ 3 w 9"/>
                <a:gd name="T23" fmla="*/ 2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0"/>
                  </a:lnTo>
                  <a:lnTo>
                    <a:pt x="9" y="3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2" name="Freeform 2046"/>
            <p:cNvSpPr/>
            <p:nvPr/>
          </p:nvSpPr>
          <p:spPr>
            <a:xfrm>
              <a:off x="1760" y="1523"/>
              <a:ext cx="3" cy="4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6 w 9"/>
                <a:gd name="T11" fmla="*/ 8 h 10"/>
                <a:gd name="T12" fmla="*/ 4 w 9"/>
                <a:gd name="T13" fmla="*/ 10 h 10"/>
                <a:gd name="T14" fmla="*/ 1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1 w 9"/>
                <a:gd name="T21" fmla="*/ 2 h 10"/>
                <a:gd name="T22" fmla="*/ 3 w 9"/>
                <a:gd name="T23" fmla="*/ 1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3" name="Freeform 2047"/>
            <p:cNvSpPr/>
            <p:nvPr/>
          </p:nvSpPr>
          <p:spPr>
            <a:xfrm>
              <a:off x="1757" y="1522"/>
              <a:ext cx="3" cy="3"/>
            </a:xfrm>
            <a:custGeom>
              <a:avLst/>
              <a:gdLst>
                <a:gd name="T0" fmla="*/ 5 w 9"/>
                <a:gd name="T1" fmla="*/ 0 h 10"/>
                <a:gd name="T2" fmla="*/ 8 w 9"/>
                <a:gd name="T3" fmla="*/ 0 h 10"/>
                <a:gd name="T4" fmla="*/ 9 w 9"/>
                <a:gd name="T5" fmla="*/ 3 h 10"/>
                <a:gd name="T6" fmla="*/ 9 w 9"/>
                <a:gd name="T7" fmla="*/ 5 h 10"/>
                <a:gd name="T8" fmla="*/ 8 w 9"/>
                <a:gd name="T9" fmla="*/ 7 h 10"/>
                <a:gd name="T10" fmla="*/ 6 w 9"/>
                <a:gd name="T11" fmla="*/ 10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2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8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4" name="Freeform 2048"/>
            <p:cNvSpPr/>
            <p:nvPr/>
          </p:nvSpPr>
          <p:spPr>
            <a:xfrm>
              <a:off x="1761" y="1515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5 h 10"/>
                <a:gd name="T8" fmla="*/ 7 w 8"/>
                <a:gd name="T9" fmla="*/ 7 h 10"/>
                <a:gd name="T10" fmla="*/ 6 w 8"/>
                <a:gd name="T11" fmla="*/ 9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7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5" name="Freeform 2049"/>
            <p:cNvSpPr/>
            <p:nvPr/>
          </p:nvSpPr>
          <p:spPr>
            <a:xfrm>
              <a:off x="1762" y="1513"/>
              <a:ext cx="3" cy="3"/>
            </a:xfrm>
            <a:custGeom>
              <a:avLst/>
              <a:gdLst>
                <a:gd name="T0" fmla="*/ 5 w 9"/>
                <a:gd name="T1" fmla="*/ 0 h 10"/>
                <a:gd name="T2" fmla="*/ 7 w 9"/>
                <a:gd name="T3" fmla="*/ 0 h 10"/>
                <a:gd name="T4" fmla="*/ 9 w 9"/>
                <a:gd name="T5" fmla="*/ 3 h 10"/>
                <a:gd name="T6" fmla="*/ 9 w 9"/>
                <a:gd name="T7" fmla="*/ 5 h 10"/>
                <a:gd name="T8" fmla="*/ 7 w 9"/>
                <a:gd name="T9" fmla="*/ 7 h 10"/>
                <a:gd name="T10" fmla="*/ 6 w 9"/>
                <a:gd name="T11" fmla="*/ 10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2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7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7" y="7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6" name="Freeform 2050"/>
            <p:cNvSpPr/>
            <p:nvPr/>
          </p:nvSpPr>
          <p:spPr>
            <a:xfrm>
              <a:off x="1768" y="1512"/>
              <a:ext cx="3" cy="4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7 w 8"/>
                <a:gd name="T9" fmla="*/ 7 h 10"/>
                <a:gd name="T10" fmla="*/ 6 w 8"/>
                <a:gd name="T11" fmla="*/ 8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7 h 10"/>
                <a:gd name="T18" fmla="*/ 0 w 8"/>
                <a:gd name="T19" fmla="*/ 6 h 10"/>
                <a:gd name="T20" fmla="*/ 1 w 8"/>
                <a:gd name="T21" fmla="*/ 3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6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7" name="Freeform 2051"/>
            <p:cNvSpPr/>
            <p:nvPr/>
          </p:nvSpPr>
          <p:spPr>
            <a:xfrm>
              <a:off x="1766" y="1515"/>
              <a:ext cx="2" cy="4"/>
            </a:xfrm>
            <a:custGeom>
              <a:avLst/>
              <a:gdLst>
                <a:gd name="T0" fmla="*/ 5 w 8"/>
                <a:gd name="T1" fmla="*/ 0 h 12"/>
                <a:gd name="T2" fmla="*/ 7 w 8"/>
                <a:gd name="T3" fmla="*/ 2 h 12"/>
                <a:gd name="T4" fmla="*/ 8 w 8"/>
                <a:gd name="T5" fmla="*/ 3 h 12"/>
                <a:gd name="T6" fmla="*/ 8 w 8"/>
                <a:gd name="T7" fmla="*/ 6 h 12"/>
                <a:gd name="T8" fmla="*/ 8 w 8"/>
                <a:gd name="T9" fmla="*/ 7 h 12"/>
                <a:gd name="T10" fmla="*/ 5 w 8"/>
                <a:gd name="T11" fmla="*/ 10 h 12"/>
                <a:gd name="T12" fmla="*/ 4 w 8"/>
                <a:gd name="T13" fmla="*/ 12 h 12"/>
                <a:gd name="T14" fmla="*/ 1 w 8"/>
                <a:gd name="T15" fmla="*/ 10 h 12"/>
                <a:gd name="T16" fmla="*/ 0 w 8"/>
                <a:gd name="T17" fmla="*/ 9 h 12"/>
                <a:gd name="T18" fmla="*/ 0 w 8"/>
                <a:gd name="T19" fmla="*/ 6 h 12"/>
                <a:gd name="T20" fmla="*/ 1 w 8"/>
                <a:gd name="T21" fmla="*/ 5 h 12"/>
                <a:gd name="T22" fmla="*/ 3 w 8"/>
                <a:gd name="T23" fmla="*/ 2 h 12"/>
                <a:gd name="T24" fmla="*/ 5 w 8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2">
                  <a:moveTo>
                    <a:pt x="5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5" y="10"/>
                  </a:lnTo>
                  <a:lnTo>
                    <a:pt x="4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8" name="Freeform 2052"/>
            <p:cNvSpPr/>
            <p:nvPr/>
          </p:nvSpPr>
          <p:spPr>
            <a:xfrm>
              <a:off x="1766" y="1517"/>
              <a:ext cx="3" cy="4"/>
            </a:xfrm>
            <a:custGeom>
              <a:avLst/>
              <a:gdLst>
                <a:gd name="T0" fmla="*/ 4 w 9"/>
                <a:gd name="T1" fmla="*/ 0 h 11"/>
                <a:gd name="T2" fmla="*/ 7 w 9"/>
                <a:gd name="T3" fmla="*/ 1 h 11"/>
                <a:gd name="T4" fmla="*/ 9 w 9"/>
                <a:gd name="T5" fmla="*/ 3 h 11"/>
                <a:gd name="T6" fmla="*/ 9 w 9"/>
                <a:gd name="T7" fmla="*/ 6 h 11"/>
                <a:gd name="T8" fmla="*/ 7 w 9"/>
                <a:gd name="T9" fmla="*/ 7 h 11"/>
                <a:gd name="T10" fmla="*/ 6 w 9"/>
                <a:gd name="T11" fmla="*/ 10 h 11"/>
                <a:gd name="T12" fmla="*/ 3 w 9"/>
                <a:gd name="T13" fmla="*/ 11 h 11"/>
                <a:gd name="T14" fmla="*/ 2 w 9"/>
                <a:gd name="T15" fmla="*/ 10 h 11"/>
                <a:gd name="T16" fmla="*/ 0 w 9"/>
                <a:gd name="T17" fmla="*/ 9 h 11"/>
                <a:gd name="T18" fmla="*/ 0 w 9"/>
                <a:gd name="T19" fmla="*/ 6 h 11"/>
                <a:gd name="T20" fmla="*/ 0 w 9"/>
                <a:gd name="T21" fmla="*/ 4 h 11"/>
                <a:gd name="T22" fmla="*/ 3 w 9"/>
                <a:gd name="T23" fmla="*/ 1 h 11"/>
                <a:gd name="T24" fmla="*/ 4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0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9" y="6"/>
                  </a:lnTo>
                  <a:lnTo>
                    <a:pt x="7" y="7"/>
                  </a:lnTo>
                  <a:lnTo>
                    <a:pt x="6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69" name="Freeform 2053"/>
            <p:cNvSpPr/>
            <p:nvPr/>
          </p:nvSpPr>
          <p:spPr>
            <a:xfrm>
              <a:off x="1770" y="1515"/>
              <a:ext cx="3" cy="3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8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6 h 10"/>
                <a:gd name="T20" fmla="*/ 1 w 8"/>
                <a:gd name="T21" fmla="*/ 3 h 10"/>
                <a:gd name="T22" fmla="*/ 2 w 8"/>
                <a:gd name="T23" fmla="*/ 1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0" name="Freeform 2054"/>
            <p:cNvSpPr/>
            <p:nvPr/>
          </p:nvSpPr>
          <p:spPr>
            <a:xfrm>
              <a:off x="1769" y="1513"/>
              <a:ext cx="3" cy="4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6 w 9"/>
                <a:gd name="T11" fmla="*/ 8 h 10"/>
                <a:gd name="T12" fmla="*/ 4 w 9"/>
                <a:gd name="T13" fmla="*/ 10 h 10"/>
                <a:gd name="T14" fmla="*/ 2 w 9"/>
                <a:gd name="T15" fmla="*/ 8 h 10"/>
                <a:gd name="T16" fmla="*/ 0 w 9"/>
                <a:gd name="T17" fmla="*/ 7 h 10"/>
                <a:gd name="T18" fmla="*/ 0 w 9"/>
                <a:gd name="T19" fmla="*/ 5 h 10"/>
                <a:gd name="T20" fmla="*/ 2 w 9"/>
                <a:gd name="T21" fmla="*/ 3 h 10"/>
                <a:gd name="T22" fmla="*/ 3 w 9"/>
                <a:gd name="T23" fmla="*/ 0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8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1" name="Freeform 2055"/>
            <p:cNvSpPr/>
            <p:nvPr/>
          </p:nvSpPr>
          <p:spPr>
            <a:xfrm>
              <a:off x="1770" y="1512"/>
              <a:ext cx="3" cy="4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7 w 8"/>
                <a:gd name="T9" fmla="*/ 7 h 10"/>
                <a:gd name="T10" fmla="*/ 5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6 h 10"/>
                <a:gd name="T20" fmla="*/ 1 w 8"/>
                <a:gd name="T21" fmla="*/ 3 h 10"/>
                <a:gd name="T22" fmla="*/ 2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2" name="Freeform 2056"/>
            <p:cNvSpPr/>
            <p:nvPr/>
          </p:nvSpPr>
          <p:spPr>
            <a:xfrm>
              <a:off x="1753" y="1531"/>
              <a:ext cx="3" cy="4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8 h 10"/>
                <a:gd name="T12" fmla="*/ 4 w 8"/>
                <a:gd name="T13" fmla="*/ 10 h 10"/>
                <a:gd name="T14" fmla="*/ 1 w 8"/>
                <a:gd name="T15" fmla="*/ 8 h 10"/>
                <a:gd name="T16" fmla="*/ 0 w 8"/>
                <a:gd name="T17" fmla="*/ 7 h 10"/>
                <a:gd name="T18" fmla="*/ 0 w 8"/>
                <a:gd name="T19" fmla="*/ 6 h 10"/>
                <a:gd name="T20" fmla="*/ 1 w 8"/>
                <a:gd name="T21" fmla="*/ 3 h 10"/>
                <a:gd name="T22" fmla="*/ 3 w 8"/>
                <a:gd name="T23" fmla="*/ 0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8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3" name="Freeform 2057"/>
            <p:cNvSpPr/>
            <p:nvPr/>
          </p:nvSpPr>
          <p:spPr>
            <a:xfrm>
              <a:off x="1755" y="1526"/>
              <a:ext cx="2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7 w 8"/>
                <a:gd name="T9" fmla="*/ 7 h 10"/>
                <a:gd name="T10" fmla="*/ 6 w 8"/>
                <a:gd name="T11" fmla="*/ 8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4" name="Freeform 2058"/>
            <p:cNvSpPr/>
            <p:nvPr/>
          </p:nvSpPr>
          <p:spPr>
            <a:xfrm>
              <a:off x="1754" y="1536"/>
              <a:ext cx="3" cy="3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8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7 h 10"/>
                <a:gd name="T18" fmla="*/ 0 w 8"/>
                <a:gd name="T19" fmla="*/ 5 h 10"/>
                <a:gd name="T20" fmla="*/ 1 w 8"/>
                <a:gd name="T21" fmla="*/ 3 h 10"/>
                <a:gd name="T22" fmla="*/ 2 w 8"/>
                <a:gd name="T23" fmla="*/ 0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5" name="Freeform 2059"/>
            <p:cNvSpPr/>
            <p:nvPr/>
          </p:nvSpPr>
          <p:spPr>
            <a:xfrm>
              <a:off x="1749" y="1537"/>
              <a:ext cx="3" cy="3"/>
            </a:xfrm>
            <a:custGeom>
              <a:avLst/>
              <a:gdLst>
                <a:gd name="T0" fmla="*/ 6 w 10"/>
                <a:gd name="T1" fmla="*/ 0 h 11"/>
                <a:gd name="T2" fmla="*/ 8 w 10"/>
                <a:gd name="T3" fmla="*/ 1 h 11"/>
                <a:gd name="T4" fmla="*/ 8 w 10"/>
                <a:gd name="T5" fmla="*/ 2 h 11"/>
                <a:gd name="T6" fmla="*/ 10 w 10"/>
                <a:gd name="T7" fmla="*/ 5 h 11"/>
                <a:gd name="T8" fmla="*/ 8 w 10"/>
                <a:gd name="T9" fmla="*/ 7 h 11"/>
                <a:gd name="T10" fmla="*/ 7 w 10"/>
                <a:gd name="T11" fmla="*/ 9 h 11"/>
                <a:gd name="T12" fmla="*/ 4 w 10"/>
                <a:gd name="T13" fmla="*/ 11 h 11"/>
                <a:gd name="T14" fmla="*/ 3 w 10"/>
                <a:gd name="T15" fmla="*/ 9 h 11"/>
                <a:gd name="T16" fmla="*/ 1 w 10"/>
                <a:gd name="T17" fmla="*/ 8 h 11"/>
                <a:gd name="T18" fmla="*/ 0 w 10"/>
                <a:gd name="T19" fmla="*/ 5 h 11"/>
                <a:gd name="T20" fmla="*/ 1 w 10"/>
                <a:gd name="T21" fmla="*/ 4 h 11"/>
                <a:gd name="T22" fmla="*/ 3 w 10"/>
                <a:gd name="T23" fmla="*/ 1 h 11"/>
                <a:gd name="T24" fmla="*/ 6 w 10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1">
                  <a:moveTo>
                    <a:pt x="6" y="0"/>
                  </a:moveTo>
                  <a:lnTo>
                    <a:pt x="8" y="1"/>
                  </a:lnTo>
                  <a:lnTo>
                    <a:pt x="8" y="2"/>
                  </a:lnTo>
                  <a:lnTo>
                    <a:pt x="10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4" y="11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4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6" name="Freeform 2060"/>
            <p:cNvSpPr/>
            <p:nvPr/>
          </p:nvSpPr>
          <p:spPr>
            <a:xfrm>
              <a:off x="1750" y="1536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7 w 8"/>
                <a:gd name="T9" fmla="*/ 7 h 10"/>
                <a:gd name="T10" fmla="*/ 5 w 8"/>
                <a:gd name="T11" fmla="*/ 8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3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5" y="8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7" name="Freeform 2061"/>
            <p:cNvSpPr/>
            <p:nvPr/>
          </p:nvSpPr>
          <p:spPr>
            <a:xfrm>
              <a:off x="1750" y="1534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8 w 10"/>
                <a:gd name="T9" fmla="*/ 8 h 10"/>
                <a:gd name="T10" fmla="*/ 7 w 10"/>
                <a:gd name="T11" fmla="*/ 10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1 w 10"/>
                <a:gd name="T21" fmla="*/ 3 h 10"/>
                <a:gd name="T22" fmla="*/ 3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8" name="Freeform 2062"/>
            <p:cNvSpPr/>
            <p:nvPr/>
          </p:nvSpPr>
          <p:spPr>
            <a:xfrm>
              <a:off x="1750" y="1541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2 h 10"/>
                <a:gd name="T4" fmla="*/ 8 w 8"/>
                <a:gd name="T5" fmla="*/ 3 h 10"/>
                <a:gd name="T6" fmla="*/ 8 w 8"/>
                <a:gd name="T7" fmla="*/ 5 h 10"/>
                <a:gd name="T8" fmla="*/ 7 w 8"/>
                <a:gd name="T9" fmla="*/ 7 h 10"/>
                <a:gd name="T10" fmla="*/ 5 w 8"/>
                <a:gd name="T11" fmla="*/ 10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3 w 8"/>
                <a:gd name="T23" fmla="*/ 2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5"/>
                  </a:lnTo>
                  <a:lnTo>
                    <a:pt x="7" y="7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79" name="Freeform 2063"/>
            <p:cNvSpPr/>
            <p:nvPr/>
          </p:nvSpPr>
          <p:spPr>
            <a:xfrm>
              <a:off x="1751" y="1538"/>
              <a:ext cx="4" cy="4"/>
            </a:xfrm>
            <a:custGeom>
              <a:avLst/>
              <a:gdLst>
                <a:gd name="T0" fmla="*/ 6 w 10"/>
                <a:gd name="T1" fmla="*/ 0 h 10"/>
                <a:gd name="T2" fmla="*/ 7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9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1 w 10"/>
                <a:gd name="T21" fmla="*/ 3 h 10"/>
                <a:gd name="T22" fmla="*/ 3 w 10"/>
                <a:gd name="T23" fmla="*/ 2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7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9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0" name="Freeform 2064"/>
            <p:cNvSpPr/>
            <p:nvPr/>
          </p:nvSpPr>
          <p:spPr>
            <a:xfrm>
              <a:off x="1751" y="1537"/>
              <a:ext cx="3" cy="4"/>
            </a:xfrm>
            <a:custGeom>
              <a:avLst/>
              <a:gdLst>
                <a:gd name="T0" fmla="*/ 6 w 9"/>
                <a:gd name="T1" fmla="*/ 0 h 12"/>
                <a:gd name="T2" fmla="*/ 7 w 9"/>
                <a:gd name="T3" fmla="*/ 2 h 12"/>
                <a:gd name="T4" fmla="*/ 9 w 9"/>
                <a:gd name="T5" fmla="*/ 3 h 12"/>
                <a:gd name="T6" fmla="*/ 9 w 9"/>
                <a:gd name="T7" fmla="*/ 6 h 12"/>
                <a:gd name="T8" fmla="*/ 9 w 9"/>
                <a:gd name="T9" fmla="*/ 7 h 12"/>
                <a:gd name="T10" fmla="*/ 7 w 9"/>
                <a:gd name="T11" fmla="*/ 10 h 12"/>
                <a:gd name="T12" fmla="*/ 4 w 9"/>
                <a:gd name="T13" fmla="*/ 12 h 12"/>
                <a:gd name="T14" fmla="*/ 1 w 9"/>
                <a:gd name="T15" fmla="*/ 10 h 12"/>
                <a:gd name="T16" fmla="*/ 0 w 9"/>
                <a:gd name="T17" fmla="*/ 9 h 12"/>
                <a:gd name="T18" fmla="*/ 0 w 9"/>
                <a:gd name="T19" fmla="*/ 7 h 12"/>
                <a:gd name="T20" fmla="*/ 1 w 9"/>
                <a:gd name="T21" fmla="*/ 5 h 12"/>
                <a:gd name="T22" fmla="*/ 3 w 9"/>
                <a:gd name="T23" fmla="*/ 2 h 12"/>
                <a:gd name="T24" fmla="*/ 6 w 9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lnTo>
                    <a:pt x="7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4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1" name="Freeform 2065"/>
            <p:cNvSpPr/>
            <p:nvPr/>
          </p:nvSpPr>
          <p:spPr>
            <a:xfrm>
              <a:off x="1750" y="1530"/>
              <a:ext cx="3" cy="4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7 w 9"/>
                <a:gd name="T9" fmla="*/ 6 h 10"/>
                <a:gd name="T10" fmla="*/ 6 w 9"/>
                <a:gd name="T11" fmla="*/ 9 h 10"/>
                <a:gd name="T12" fmla="*/ 3 w 9"/>
                <a:gd name="T13" fmla="*/ 10 h 10"/>
                <a:gd name="T14" fmla="*/ 2 w 9"/>
                <a:gd name="T15" fmla="*/ 9 h 10"/>
                <a:gd name="T16" fmla="*/ 0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7" y="6"/>
                  </a:lnTo>
                  <a:lnTo>
                    <a:pt x="6" y="9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2" name="Freeform 2066"/>
            <p:cNvSpPr/>
            <p:nvPr/>
          </p:nvSpPr>
          <p:spPr>
            <a:xfrm>
              <a:off x="1746" y="1533"/>
              <a:ext cx="3" cy="4"/>
            </a:xfrm>
            <a:custGeom>
              <a:avLst/>
              <a:gdLst>
                <a:gd name="T0" fmla="*/ 5 w 9"/>
                <a:gd name="T1" fmla="*/ 0 h 10"/>
                <a:gd name="T2" fmla="*/ 7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10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1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3" name="Freeform 2067"/>
            <p:cNvSpPr/>
            <p:nvPr/>
          </p:nvSpPr>
          <p:spPr>
            <a:xfrm>
              <a:off x="1747" y="1535"/>
              <a:ext cx="3" cy="3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4 w 9"/>
                <a:gd name="T13" fmla="*/ 10 h 10"/>
                <a:gd name="T14" fmla="*/ 2 w 9"/>
                <a:gd name="T15" fmla="*/ 10 h 10"/>
                <a:gd name="T16" fmla="*/ 0 w 9"/>
                <a:gd name="T17" fmla="*/ 8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1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4" name="Freeform 2068"/>
            <p:cNvSpPr/>
            <p:nvPr/>
          </p:nvSpPr>
          <p:spPr>
            <a:xfrm>
              <a:off x="1745" y="1541"/>
              <a:ext cx="3" cy="4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8 h 10"/>
                <a:gd name="T12" fmla="*/ 4 w 9"/>
                <a:gd name="T13" fmla="*/ 10 h 10"/>
                <a:gd name="T14" fmla="*/ 1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1 w 9"/>
                <a:gd name="T21" fmla="*/ 3 h 10"/>
                <a:gd name="T22" fmla="*/ 3 w 9"/>
                <a:gd name="T23" fmla="*/ 1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5" name="Freeform 2069"/>
            <p:cNvSpPr/>
            <p:nvPr/>
          </p:nvSpPr>
          <p:spPr>
            <a:xfrm>
              <a:off x="1746" y="1552"/>
              <a:ext cx="2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4 h 10"/>
                <a:gd name="T8" fmla="*/ 7 w 8"/>
                <a:gd name="T9" fmla="*/ 7 h 10"/>
                <a:gd name="T10" fmla="*/ 6 w 8"/>
                <a:gd name="T11" fmla="*/ 9 h 10"/>
                <a:gd name="T12" fmla="*/ 3 w 8"/>
                <a:gd name="T13" fmla="*/ 10 h 10"/>
                <a:gd name="T14" fmla="*/ 1 w 8"/>
                <a:gd name="T15" fmla="*/ 9 h 10"/>
                <a:gd name="T16" fmla="*/ 0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3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6" name="Freeform 2070"/>
            <p:cNvSpPr/>
            <p:nvPr/>
          </p:nvSpPr>
          <p:spPr>
            <a:xfrm>
              <a:off x="1747" y="1550"/>
              <a:ext cx="2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2 h 10"/>
                <a:gd name="T4" fmla="*/ 8 w 8"/>
                <a:gd name="T5" fmla="*/ 3 h 10"/>
                <a:gd name="T6" fmla="*/ 8 w 8"/>
                <a:gd name="T7" fmla="*/ 5 h 10"/>
                <a:gd name="T8" fmla="*/ 7 w 8"/>
                <a:gd name="T9" fmla="*/ 8 h 10"/>
                <a:gd name="T10" fmla="*/ 5 w 8"/>
                <a:gd name="T11" fmla="*/ 10 h 10"/>
                <a:gd name="T12" fmla="*/ 3 w 8"/>
                <a:gd name="T13" fmla="*/ 10 h 10"/>
                <a:gd name="T14" fmla="*/ 1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5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7" name="Freeform 2071"/>
            <p:cNvSpPr/>
            <p:nvPr/>
          </p:nvSpPr>
          <p:spPr>
            <a:xfrm>
              <a:off x="1748" y="1549"/>
              <a:ext cx="3" cy="3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6 w 9"/>
                <a:gd name="T11" fmla="*/ 10 h 10"/>
                <a:gd name="T12" fmla="*/ 4 w 9"/>
                <a:gd name="T13" fmla="*/ 10 h 10"/>
                <a:gd name="T14" fmla="*/ 1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1 w 9"/>
                <a:gd name="T21" fmla="*/ 2 h 10"/>
                <a:gd name="T22" fmla="*/ 3 w 9"/>
                <a:gd name="T23" fmla="*/ 1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8" name="Freeform 2072"/>
            <p:cNvSpPr/>
            <p:nvPr/>
          </p:nvSpPr>
          <p:spPr>
            <a:xfrm>
              <a:off x="1750" y="1545"/>
              <a:ext cx="3" cy="3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0 h 10"/>
                <a:gd name="T4" fmla="*/ 8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9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1 w 8"/>
                <a:gd name="T21" fmla="*/ 3 h 10"/>
                <a:gd name="T22" fmla="*/ 3 w 8"/>
                <a:gd name="T23" fmla="*/ 2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9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89" name="Freeform 2073"/>
            <p:cNvSpPr/>
            <p:nvPr/>
          </p:nvSpPr>
          <p:spPr>
            <a:xfrm>
              <a:off x="1747" y="1545"/>
              <a:ext cx="3" cy="3"/>
            </a:xfrm>
            <a:custGeom>
              <a:avLst/>
              <a:gdLst>
                <a:gd name="T0" fmla="*/ 6 w 10"/>
                <a:gd name="T1" fmla="*/ 0 h 10"/>
                <a:gd name="T2" fmla="*/ 9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9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3 w 10"/>
                <a:gd name="T15" fmla="*/ 10 h 10"/>
                <a:gd name="T16" fmla="*/ 2 w 10"/>
                <a:gd name="T17" fmla="*/ 9 h 10"/>
                <a:gd name="T18" fmla="*/ 0 w 10"/>
                <a:gd name="T19" fmla="*/ 6 h 10"/>
                <a:gd name="T20" fmla="*/ 2 w 10"/>
                <a:gd name="T21" fmla="*/ 3 h 10"/>
                <a:gd name="T22" fmla="*/ 3 w 10"/>
                <a:gd name="T23" fmla="*/ 2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9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9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0" name="Freeform 2074"/>
            <p:cNvSpPr/>
            <p:nvPr/>
          </p:nvSpPr>
          <p:spPr>
            <a:xfrm>
              <a:off x="1745" y="1546"/>
              <a:ext cx="3" cy="3"/>
            </a:xfrm>
            <a:custGeom>
              <a:avLst/>
              <a:gdLst>
                <a:gd name="T0" fmla="*/ 6 w 10"/>
                <a:gd name="T1" fmla="*/ 0 h 10"/>
                <a:gd name="T2" fmla="*/ 7 w 10"/>
                <a:gd name="T3" fmla="*/ 0 h 10"/>
                <a:gd name="T4" fmla="*/ 9 w 10"/>
                <a:gd name="T5" fmla="*/ 2 h 10"/>
                <a:gd name="T6" fmla="*/ 10 w 10"/>
                <a:gd name="T7" fmla="*/ 4 h 10"/>
                <a:gd name="T8" fmla="*/ 9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1 w 10"/>
                <a:gd name="T21" fmla="*/ 2 h 10"/>
                <a:gd name="T22" fmla="*/ 3 w 10"/>
                <a:gd name="T23" fmla="*/ 1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10" y="4"/>
                  </a:lnTo>
                  <a:lnTo>
                    <a:pt x="9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1" name="Freeform 2075"/>
            <p:cNvSpPr/>
            <p:nvPr/>
          </p:nvSpPr>
          <p:spPr>
            <a:xfrm>
              <a:off x="1748" y="1541"/>
              <a:ext cx="2" cy="4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0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5 h 10"/>
                <a:gd name="T20" fmla="*/ 1 w 8"/>
                <a:gd name="T21" fmla="*/ 3 h 10"/>
                <a:gd name="T22" fmla="*/ 2 w 8"/>
                <a:gd name="T23" fmla="*/ 1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0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2" name="Freeform 2076"/>
            <p:cNvSpPr/>
            <p:nvPr/>
          </p:nvSpPr>
          <p:spPr>
            <a:xfrm>
              <a:off x="1748" y="1537"/>
              <a:ext cx="3" cy="3"/>
            </a:xfrm>
            <a:custGeom>
              <a:avLst/>
              <a:gdLst>
                <a:gd name="T0" fmla="*/ 4 w 9"/>
                <a:gd name="T1" fmla="*/ 0 h 11"/>
                <a:gd name="T2" fmla="*/ 7 w 9"/>
                <a:gd name="T3" fmla="*/ 1 h 11"/>
                <a:gd name="T4" fmla="*/ 9 w 9"/>
                <a:gd name="T5" fmla="*/ 2 h 11"/>
                <a:gd name="T6" fmla="*/ 9 w 9"/>
                <a:gd name="T7" fmla="*/ 5 h 11"/>
                <a:gd name="T8" fmla="*/ 7 w 9"/>
                <a:gd name="T9" fmla="*/ 7 h 11"/>
                <a:gd name="T10" fmla="*/ 6 w 9"/>
                <a:gd name="T11" fmla="*/ 9 h 11"/>
                <a:gd name="T12" fmla="*/ 3 w 9"/>
                <a:gd name="T13" fmla="*/ 11 h 11"/>
                <a:gd name="T14" fmla="*/ 1 w 9"/>
                <a:gd name="T15" fmla="*/ 9 h 11"/>
                <a:gd name="T16" fmla="*/ 0 w 9"/>
                <a:gd name="T17" fmla="*/ 8 h 11"/>
                <a:gd name="T18" fmla="*/ 0 w 9"/>
                <a:gd name="T19" fmla="*/ 5 h 11"/>
                <a:gd name="T20" fmla="*/ 0 w 9"/>
                <a:gd name="T21" fmla="*/ 4 h 11"/>
                <a:gd name="T22" fmla="*/ 3 w 9"/>
                <a:gd name="T23" fmla="*/ 1 h 11"/>
                <a:gd name="T24" fmla="*/ 4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0"/>
                  </a:moveTo>
                  <a:lnTo>
                    <a:pt x="7" y="1"/>
                  </a:lnTo>
                  <a:lnTo>
                    <a:pt x="9" y="2"/>
                  </a:lnTo>
                  <a:lnTo>
                    <a:pt x="9" y="5"/>
                  </a:lnTo>
                  <a:lnTo>
                    <a:pt x="7" y="7"/>
                  </a:lnTo>
                  <a:lnTo>
                    <a:pt x="6" y="9"/>
                  </a:lnTo>
                  <a:lnTo>
                    <a:pt x="3" y="11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4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3" name="Freeform 2077"/>
            <p:cNvSpPr/>
            <p:nvPr/>
          </p:nvSpPr>
          <p:spPr>
            <a:xfrm>
              <a:off x="1757" y="1540"/>
              <a:ext cx="3" cy="3"/>
            </a:xfrm>
            <a:custGeom>
              <a:avLst/>
              <a:gdLst>
                <a:gd name="T0" fmla="*/ 5 w 9"/>
                <a:gd name="T1" fmla="*/ 0 h 10"/>
                <a:gd name="T2" fmla="*/ 8 w 9"/>
                <a:gd name="T3" fmla="*/ 0 h 10"/>
                <a:gd name="T4" fmla="*/ 9 w 9"/>
                <a:gd name="T5" fmla="*/ 2 h 10"/>
                <a:gd name="T6" fmla="*/ 9 w 9"/>
                <a:gd name="T7" fmla="*/ 5 h 10"/>
                <a:gd name="T8" fmla="*/ 8 w 9"/>
                <a:gd name="T9" fmla="*/ 8 h 10"/>
                <a:gd name="T10" fmla="*/ 6 w 9"/>
                <a:gd name="T11" fmla="*/ 9 h 10"/>
                <a:gd name="T12" fmla="*/ 5 w 9"/>
                <a:gd name="T13" fmla="*/ 10 h 10"/>
                <a:gd name="T14" fmla="*/ 2 w 9"/>
                <a:gd name="T15" fmla="*/ 10 h 10"/>
                <a:gd name="T16" fmla="*/ 0 w 9"/>
                <a:gd name="T17" fmla="*/ 8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0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8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8" y="8"/>
                  </a:lnTo>
                  <a:lnTo>
                    <a:pt x="6" y="9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4" name="Freeform 2078"/>
            <p:cNvSpPr/>
            <p:nvPr/>
          </p:nvSpPr>
          <p:spPr>
            <a:xfrm>
              <a:off x="1755" y="1540"/>
              <a:ext cx="2" cy="3"/>
            </a:xfrm>
            <a:custGeom>
              <a:avLst/>
              <a:gdLst>
                <a:gd name="T0" fmla="*/ 6 w 8"/>
                <a:gd name="T1" fmla="*/ 0 h 10"/>
                <a:gd name="T2" fmla="*/ 7 w 8"/>
                <a:gd name="T3" fmla="*/ 2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6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1 w 8"/>
                <a:gd name="T21" fmla="*/ 5 h 10"/>
                <a:gd name="T22" fmla="*/ 3 w 8"/>
                <a:gd name="T23" fmla="*/ 2 h 10"/>
                <a:gd name="T24" fmla="*/ 6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5" name="Freeform 2079"/>
            <p:cNvSpPr/>
            <p:nvPr/>
          </p:nvSpPr>
          <p:spPr>
            <a:xfrm>
              <a:off x="1761" y="1532"/>
              <a:ext cx="3" cy="4"/>
            </a:xfrm>
            <a:custGeom>
              <a:avLst/>
              <a:gdLst>
                <a:gd name="T0" fmla="*/ 6 w 9"/>
                <a:gd name="T1" fmla="*/ 0 h 10"/>
                <a:gd name="T2" fmla="*/ 8 w 9"/>
                <a:gd name="T3" fmla="*/ 1 h 10"/>
                <a:gd name="T4" fmla="*/ 9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6 w 9"/>
                <a:gd name="T11" fmla="*/ 10 h 10"/>
                <a:gd name="T12" fmla="*/ 5 w 9"/>
                <a:gd name="T13" fmla="*/ 10 h 10"/>
                <a:gd name="T14" fmla="*/ 2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2 w 9"/>
                <a:gd name="T21" fmla="*/ 3 h 10"/>
                <a:gd name="T22" fmla="*/ 3 w 9"/>
                <a:gd name="T23" fmla="*/ 1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8" y="1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6" name="Freeform 2080"/>
            <p:cNvSpPr/>
            <p:nvPr/>
          </p:nvSpPr>
          <p:spPr>
            <a:xfrm>
              <a:off x="1757" y="1534"/>
              <a:ext cx="3" cy="3"/>
            </a:xfrm>
            <a:custGeom>
              <a:avLst/>
              <a:gdLst>
                <a:gd name="T0" fmla="*/ 5 w 9"/>
                <a:gd name="T1" fmla="*/ 0 h 10"/>
                <a:gd name="T2" fmla="*/ 8 w 9"/>
                <a:gd name="T3" fmla="*/ 0 h 10"/>
                <a:gd name="T4" fmla="*/ 9 w 9"/>
                <a:gd name="T5" fmla="*/ 2 h 10"/>
                <a:gd name="T6" fmla="*/ 9 w 9"/>
                <a:gd name="T7" fmla="*/ 5 h 10"/>
                <a:gd name="T8" fmla="*/ 8 w 9"/>
                <a:gd name="T9" fmla="*/ 8 h 10"/>
                <a:gd name="T10" fmla="*/ 6 w 9"/>
                <a:gd name="T11" fmla="*/ 9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8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8" y="8"/>
                  </a:lnTo>
                  <a:lnTo>
                    <a:pt x="6" y="9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7" name="Freeform 2081"/>
            <p:cNvSpPr/>
            <p:nvPr/>
          </p:nvSpPr>
          <p:spPr>
            <a:xfrm>
              <a:off x="1757" y="1537"/>
              <a:ext cx="3" cy="3"/>
            </a:xfrm>
            <a:custGeom>
              <a:avLst/>
              <a:gdLst>
                <a:gd name="T0" fmla="*/ 5 w 10"/>
                <a:gd name="T1" fmla="*/ 0 h 9"/>
                <a:gd name="T2" fmla="*/ 7 w 10"/>
                <a:gd name="T3" fmla="*/ 1 h 9"/>
                <a:gd name="T4" fmla="*/ 8 w 10"/>
                <a:gd name="T5" fmla="*/ 2 h 9"/>
                <a:gd name="T6" fmla="*/ 10 w 10"/>
                <a:gd name="T7" fmla="*/ 4 h 9"/>
                <a:gd name="T8" fmla="*/ 8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2 w 10"/>
                <a:gd name="T15" fmla="*/ 9 h 9"/>
                <a:gd name="T16" fmla="*/ 1 w 10"/>
                <a:gd name="T17" fmla="*/ 8 h 9"/>
                <a:gd name="T18" fmla="*/ 0 w 10"/>
                <a:gd name="T19" fmla="*/ 5 h 9"/>
                <a:gd name="T20" fmla="*/ 1 w 10"/>
                <a:gd name="T21" fmla="*/ 2 h 9"/>
                <a:gd name="T22" fmla="*/ 2 w 10"/>
                <a:gd name="T23" fmla="*/ 1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8" name="Freeform 2082"/>
            <p:cNvSpPr/>
            <p:nvPr/>
          </p:nvSpPr>
          <p:spPr>
            <a:xfrm>
              <a:off x="1759" y="1536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2 h 10"/>
                <a:gd name="T4" fmla="*/ 8 w 8"/>
                <a:gd name="T5" fmla="*/ 3 h 10"/>
                <a:gd name="T6" fmla="*/ 8 w 8"/>
                <a:gd name="T7" fmla="*/ 4 h 10"/>
                <a:gd name="T8" fmla="*/ 7 w 8"/>
                <a:gd name="T9" fmla="*/ 7 h 10"/>
                <a:gd name="T10" fmla="*/ 5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3 w 8"/>
                <a:gd name="T23" fmla="*/ 2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7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99" name="Freeform 2083"/>
            <p:cNvSpPr/>
            <p:nvPr/>
          </p:nvSpPr>
          <p:spPr>
            <a:xfrm>
              <a:off x="1761" y="1527"/>
              <a:ext cx="3" cy="3"/>
            </a:xfrm>
            <a:custGeom>
              <a:avLst/>
              <a:gdLst>
                <a:gd name="T0" fmla="*/ 4 w 8"/>
                <a:gd name="T1" fmla="*/ 0 h 10"/>
                <a:gd name="T2" fmla="*/ 7 w 8"/>
                <a:gd name="T3" fmla="*/ 1 h 10"/>
                <a:gd name="T4" fmla="*/ 8 w 8"/>
                <a:gd name="T5" fmla="*/ 2 h 10"/>
                <a:gd name="T6" fmla="*/ 8 w 8"/>
                <a:gd name="T7" fmla="*/ 4 h 10"/>
                <a:gd name="T8" fmla="*/ 7 w 8"/>
                <a:gd name="T9" fmla="*/ 7 h 10"/>
                <a:gd name="T10" fmla="*/ 6 w 8"/>
                <a:gd name="T11" fmla="*/ 10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8 h 10"/>
                <a:gd name="T18" fmla="*/ 0 w 8"/>
                <a:gd name="T19" fmla="*/ 5 h 10"/>
                <a:gd name="T20" fmla="*/ 1 w 8"/>
                <a:gd name="T21" fmla="*/ 2 h 10"/>
                <a:gd name="T22" fmla="*/ 3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0" name="Freeform 2084"/>
            <p:cNvSpPr/>
            <p:nvPr/>
          </p:nvSpPr>
          <p:spPr>
            <a:xfrm>
              <a:off x="1759" y="1529"/>
              <a:ext cx="3" cy="4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9 h 10"/>
                <a:gd name="T12" fmla="*/ 4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2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9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1" name="Freeform 2085"/>
            <p:cNvSpPr/>
            <p:nvPr/>
          </p:nvSpPr>
          <p:spPr>
            <a:xfrm>
              <a:off x="1765" y="1528"/>
              <a:ext cx="3" cy="3"/>
            </a:xfrm>
            <a:custGeom>
              <a:avLst/>
              <a:gdLst>
                <a:gd name="T0" fmla="*/ 6 w 10"/>
                <a:gd name="T1" fmla="*/ 0 h 10"/>
                <a:gd name="T2" fmla="*/ 7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8 h 10"/>
                <a:gd name="T18" fmla="*/ 0 w 10"/>
                <a:gd name="T19" fmla="*/ 6 h 10"/>
                <a:gd name="T20" fmla="*/ 1 w 10"/>
                <a:gd name="T21" fmla="*/ 3 h 10"/>
                <a:gd name="T22" fmla="*/ 3 w 10"/>
                <a:gd name="T23" fmla="*/ 1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7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2" name="Freeform 2086"/>
            <p:cNvSpPr/>
            <p:nvPr/>
          </p:nvSpPr>
          <p:spPr>
            <a:xfrm>
              <a:off x="1764" y="1527"/>
              <a:ext cx="3" cy="3"/>
            </a:xfrm>
            <a:custGeom>
              <a:avLst/>
              <a:gdLst>
                <a:gd name="T0" fmla="*/ 6 w 9"/>
                <a:gd name="T1" fmla="*/ 0 h 10"/>
                <a:gd name="T2" fmla="*/ 8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6 w 9"/>
                <a:gd name="T11" fmla="*/ 10 h 10"/>
                <a:gd name="T12" fmla="*/ 5 w 9"/>
                <a:gd name="T13" fmla="*/ 10 h 10"/>
                <a:gd name="T14" fmla="*/ 2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2 w 9"/>
                <a:gd name="T21" fmla="*/ 2 h 10"/>
                <a:gd name="T22" fmla="*/ 3 w 9"/>
                <a:gd name="T23" fmla="*/ 1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8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3" name="Freeform 2087"/>
            <p:cNvSpPr/>
            <p:nvPr/>
          </p:nvSpPr>
          <p:spPr>
            <a:xfrm>
              <a:off x="1765" y="1524"/>
              <a:ext cx="2" cy="3"/>
            </a:xfrm>
            <a:custGeom>
              <a:avLst/>
              <a:gdLst>
                <a:gd name="T0" fmla="*/ 6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6 w 8"/>
                <a:gd name="T11" fmla="*/ 9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7 h 10"/>
                <a:gd name="T18" fmla="*/ 0 w 8"/>
                <a:gd name="T19" fmla="*/ 6 h 10"/>
                <a:gd name="T20" fmla="*/ 1 w 8"/>
                <a:gd name="T21" fmla="*/ 3 h 10"/>
                <a:gd name="T22" fmla="*/ 3 w 8"/>
                <a:gd name="T23" fmla="*/ 0 h 10"/>
                <a:gd name="T24" fmla="*/ 6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6" y="9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4" name="Freeform 2088"/>
            <p:cNvSpPr/>
            <p:nvPr/>
          </p:nvSpPr>
          <p:spPr>
            <a:xfrm>
              <a:off x="1770" y="1521"/>
              <a:ext cx="4" cy="4"/>
            </a:xfrm>
            <a:custGeom>
              <a:avLst/>
              <a:gdLst>
                <a:gd name="T0" fmla="*/ 6 w 10"/>
                <a:gd name="T1" fmla="*/ 0 h 10"/>
                <a:gd name="T2" fmla="*/ 7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9 w 10"/>
                <a:gd name="T9" fmla="*/ 7 h 10"/>
                <a:gd name="T10" fmla="*/ 7 w 10"/>
                <a:gd name="T11" fmla="*/ 8 h 10"/>
                <a:gd name="T12" fmla="*/ 4 w 10"/>
                <a:gd name="T13" fmla="*/ 10 h 10"/>
                <a:gd name="T14" fmla="*/ 3 w 10"/>
                <a:gd name="T15" fmla="*/ 8 h 10"/>
                <a:gd name="T16" fmla="*/ 1 w 10"/>
                <a:gd name="T17" fmla="*/ 7 h 10"/>
                <a:gd name="T18" fmla="*/ 0 w 10"/>
                <a:gd name="T19" fmla="*/ 6 h 10"/>
                <a:gd name="T20" fmla="*/ 1 w 10"/>
                <a:gd name="T21" fmla="*/ 3 h 10"/>
                <a:gd name="T22" fmla="*/ 3 w 10"/>
                <a:gd name="T23" fmla="*/ 0 h 10"/>
                <a:gd name="T24" fmla="*/ 6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5" name="Freeform 2089"/>
            <p:cNvSpPr/>
            <p:nvPr/>
          </p:nvSpPr>
          <p:spPr>
            <a:xfrm>
              <a:off x="1769" y="1518"/>
              <a:ext cx="3" cy="4"/>
            </a:xfrm>
            <a:custGeom>
              <a:avLst/>
              <a:gdLst>
                <a:gd name="T0" fmla="*/ 4 w 9"/>
                <a:gd name="T1" fmla="*/ 0 h 12"/>
                <a:gd name="T2" fmla="*/ 7 w 9"/>
                <a:gd name="T3" fmla="*/ 2 h 12"/>
                <a:gd name="T4" fmla="*/ 9 w 9"/>
                <a:gd name="T5" fmla="*/ 3 h 12"/>
                <a:gd name="T6" fmla="*/ 9 w 9"/>
                <a:gd name="T7" fmla="*/ 6 h 12"/>
                <a:gd name="T8" fmla="*/ 7 w 9"/>
                <a:gd name="T9" fmla="*/ 7 h 12"/>
                <a:gd name="T10" fmla="*/ 6 w 9"/>
                <a:gd name="T11" fmla="*/ 10 h 12"/>
                <a:gd name="T12" fmla="*/ 3 w 9"/>
                <a:gd name="T13" fmla="*/ 12 h 12"/>
                <a:gd name="T14" fmla="*/ 2 w 9"/>
                <a:gd name="T15" fmla="*/ 10 h 12"/>
                <a:gd name="T16" fmla="*/ 0 w 9"/>
                <a:gd name="T17" fmla="*/ 9 h 12"/>
                <a:gd name="T18" fmla="*/ 0 w 9"/>
                <a:gd name="T19" fmla="*/ 6 h 12"/>
                <a:gd name="T20" fmla="*/ 0 w 9"/>
                <a:gd name="T21" fmla="*/ 5 h 12"/>
                <a:gd name="T22" fmla="*/ 3 w 9"/>
                <a:gd name="T23" fmla="*/ 2 h 12"/>
                <a:gd name="T24" fmla="*/ 4 w 9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2">
                  <a:moveTo>
                    <a:pt x="4" y="0"/>
                  </a:moveTo>
                  <a:lnTo>
                    <a:pt x="7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7" y="7"/>
                  </a:lnTo>
                  <a:lnTo>
                    <a:pt x="6" y="10"/>
                  </a:lnTo>
                  <a:lnTo>
                    <a:pt x="3" y="12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6" name="Freeform 2090"/>
            <p:cNvSpPr/>
            <p:nvPr/>
          </p:nvSpPr>
          <p:spPr>
            <a:xfrm>
              <a:off x="1767" y="1523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2 h 10"/>
                <a:gd name="T4" fmla="*/ 8 w 10"/>
                <a:gd name="T5" fmla="*/ 3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10 h 10"/>
                <a:gd name="T12" fmla="*/ 4 w 10"/>
                <a:gd name="T13" fmla="*/ 10 h 10"/>
                <a:gd name="T14" fmla="*/ 2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1 w 10"/>
                <a:gd name="T21" fmla="*/ 4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7" name="Freeform 2091"/>
            <p:cNvSpPr/>
            <p:nvPr/>
          </p:nvSpPr>
          <p:spPr>
            <a:xfrm>
              <a:off x="1772" y="1516"/>
              <a:ext cx="3" cy="3"/>
            </a:xfrm>
            <a:custGeom>
              <a:avLst/>
              <a:gdLst>
                <a:gd name="T0" fmla="*/ 6 w 9"/>
                <a:gd name="T1" fmla="*/ 0 h 11"/>
                <a:gd name="T2" fmla="*/ 7 w 9"/>
                <a:gd name="T3" fmla="*/ 1 h 11"/>
                <a:gd name="T4" fmla="*/ 9 w 9"/>
                <a:gd name="T5" fmla="*/ 3 h 11"/>
                <a:gd name="T6" fmla="*/ 9 w 9"/>
                <a:gd name="T7" fmla="*/ 5 h 11"/>
                <a:gd name="T8" fmla="*/ 9 w 9"/>
                <a:gd name="T9" fmla="*/ 7 h 11"/>
                <a:gd name="T10" fmla="*/ 6 w 9"/>
                <a:gd name="T11" fmla="*/ 10 h 11"/>
                <a:gd name="T12" fmla="*/ 5 w 9"/>
                <a:gd name="T13" fmla="*/ 11 h 11"/>
                <a:gd name="T14" fmla="*/ 2 w 9"/>
                <a:gd name="T15" fmla="*/ 10 h 11"/>
                <a:gd name="T16" fmla="*/ 0 w 9"/>
                <a:gd name="T17" fmla="*/ 8 h 11"/>
                <a:gd name="T18" fmla="*/ 0 w 9"/>
                <a:gd name="T19" fmla="*/ 5 h 11"/>
                <a:gd name="T20" fmla="*/ 2 w 9"/>
                <a:gd name="T21" fmla="*/ 4 h 11"/>
                <a:gd name="T22" fmla="*/ 3 w 9"/>
                <a:gd name="T23" fmla="*/ 1 h 11"/>
                <a:gd name="T24" fmla="*/ 6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6" y="0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6" y="10"/>
                  </a:lnTo>
                  <a:lnTo>
                    <a:pt x="5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4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8" name="Freeform 2092"/>
            <p:cNvSpPr/>
            <p:nvPr/>
          </p:nvSpPr>
          <p:spPr>
            <a:xfrm>
              <a:off x="1774" y="1509"/>
              <a:ext cx="3" cy="4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2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6 w 9"/>
                <a:gd name="T11" fmla="*/ 10 h 10"/>
                <a:gd name="T12" fmla="*/ 5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2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09" name="Freeform 2093"/>
            <p:cNvSpPr/>
            <p:nvPr/>
          </p:nvSpPr>
          <p:spPr>
            <a:xfrm>
              <a:off x="1775" y="1505"/>
              <a:ext cx="2" cy="4"/>
            </a:xfrm>
            <a:custGeom>
              <a:avLst/>
              <a:gdLst>
                <a:gd name="T0" fmla="*/ 4 w 8"/>
                <a:gd name="T1" fmla="*/ 0 h 12"/>
                <a:gd name="T2" fmla="*/ 7 w 8"/>
                <a:gd name="T3" fmla="*/ 2 h 12"/>
                <a:gd name="T4" fmla="*/ 8 w 8"/>
                <a:gd name="T5" fmla="*/ 3 h 12"/>
                <a:gd name="T6" fmla="*/ 8 w 8"/>
                <a:gd name="T7" fmla="*/ 6 h 12"/>
                <a:gd name="T8" fmla="*/ 7 w 8"/>
                <a:gd name="T9" fmla="*/ 8 h 12"/>
                <a:gd name="T10" fmla="*/ 5 w 8"/>
                <a:gd name="T11" fmla="*/ 10 h 12"/>
                <a:gd name="T12" fmla="*/ 3 w 8"/>
                <a:gd name="T13" fmla="*/ 12 h 12"/>
                <a:gd name="T14" fmla="*/ 1 w 8"/>
                <a:gd name="T15" fmla="*/ 10 h 12"/>
                <a:gd name="T16" fmla="*/ 0 w 8"/>
                <a:gd name="T17" fmla="*/ 9 h 12"/>
                <a:gd name="T18" fmla="*/ 0 w 8"/>
                <a:gd name="T19" fmla="*/ 6 h 12"/>
                <a:gd name="T20" fmla="*/ 0 w 8"/>
                <a:gd name="T21" fmla="*/ 5 h 12"/>
                <a:gd name="T22" fmla="*/ 3 w 8"/>
                <a:gd name="T23" fmla="*/ 2 h 12"/>
                <a:gd name="T24" fmla="*/ 4 w 8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2">
                  <a:moveTo>
                    <a:pt x="4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0" name="Freeform 2094"/>
            <p:cNvSpPr/>
            <p:nvPr/>
          </p:nvSpPr>
          <p:spPr>
            <a:xfrm>
              <a:off x="1775" y="1502"/>
              <a:ext cx="3" cy="4"/>
            </a:xfrm>
            <a:custGeom>
              <a:avLst/>
              <a:gdLst>
                <a:gd name="T0" fmla="*/ 5 w 10"/>
                <a:gd name="T1" fmla="*/ 0 h 10"/>
                <a:gd name="T2" fmla="*/ 7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8 w 10"/>
                <a:gd name="T9" fmla="*/ 7 h 10"/>
                <a:gd name="T10" fmla="*/ 7 w 10"/>
                <a:gd name="T11" fmla="*/ 8 h 10"/>
                <a:gd name="T12" fmla="*/ 4 w 10"/>
                <a:gd name="T13" fmla="*/ 10 h 10"/>
                <a:gd name="T14" fmla="*/ 3 w 10"/>
                <a:gd name="T15" fmla="*/ 10 h 10"/>
                <a:gd name="T16" fmla="*/ 1 w 10"/>
                <a:gd name="T17" fmla="*/ 8 h 10"/>
                <a:gd name="T18" fmla="*/ 0 w 10"/>
                <a:gd name="T19" fmla="*/ 6 h 10"/>
                <a:gd name="T20" fmla="*/ 1 w 10"/>
                <a:gd name="T21" fmla="*/ 3 h 10"/>
                <a:gd name="T22" fmla="*/ 3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1" name="Freeform 2095"/>
            <p:cNvSpPr/>
            <p:nvPr/>
          </p:nvSpPr>
          <p:spPr>
            <a:xfrm>
              <a:off x="1772" y="1505"/>
              <a:ext cx="3" cy="3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6 w 9"/>
                <a:gd name="T11" fmla="*/ 9 h 10"/>
                <a:gd name="T12" fmla="*/ 5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2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6" y="9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2" name="Freeform 2096"/>
            <p:cNvSpPr/>
            <p:nvPr/>
          </p:nvSpPr>
          <p:spPr>
            <a:xfrm>
              <a:off x="1754" y="1542"/>
              <a:ext cx="3" cy="4"/>
            </a:xfrm>
            <a:custGeom>
              <a:avLst/>
              <a:gdLst>
                <a:gd name="T0" fmla="*/ 4 w 9"/>
                <a:gd name="T1" fmla="*/ 0 h 11"/>
                <a:gd name="T2" fmla="*/ 7 w 9"/>
                <a:gd name="T3" fmla="*/ 1 h 11"/>
                <a:gd name="T4" fmla="*/ 9 w 9"/>
                <a:gd name="T5" fmla="*/ 2 h 11"/>
                <a:gd name="T6" fmla="*/ 9 w 9"/>
                <a:gd name="T7" fmla="*/ 4 h 11"/>
                <a:gd name="T8" fmla="*/ 7 w 9"/>
                <a:gd name="T9" fmla="*/ 7 h 11"/>
                <a:gd name="T10" fmla="*/ 6 w 9"/>
                <a:gd name="T11" fmla="*/ 10 h 11"/>
                <a:gd name="T12" fmla="*/ 3 w 9"/>
                <a:gd name="T13" fmla="*/ 11 h 11"/>
                <a:gd name="T14" fmla="*/ 2 w 9"/>
                <a:gd name="T15" fmla="*/ 10 h 11"/>
                <a:gd name="T16" fmla="*/ 0 w 9"/>
                <a:gd name="T17" fmla="*/ 8 h 11"/>
                <a:gd name="T18" fmla="*/ 0 w 9"/>
                <a:gd name="T19" fmla="*/ 5 h 11"/>
                <a:gd name="T20" fmla="*/ 0 w 9"/>
                <a:gd name="T21" fmla="*/ 4 h 11"/>
                <a:gd name="T22" fmla="*/ 3 w 9"/>
                <a:gd name="T23" fmla="*/ 1 h 11"/>
                <a:gd name="T24" fmla="*/ 4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0"/>
                  </a:moveTo>
                  <a:lnTo>
                    <a:pt x="7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4"/>
                  </a:lnTo>
                  <a:lnTo>
                    <a:pt x="3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3" name="Freeform 2097"/>
            <p:cNvSpPr/>
            <p:nvPr/>
          </p:nvSpPr>
          <p:spPr>
            <a:xfrm>
              <a:off x="1764" y="1514"/>
              <a:ext cx="3" cy="3"/>
            </a:xfrm>
            <a:custGeom>
              <a:avLst/>
              <a:gdLst>
                <a:gd name="T0" fmla="*/ 5 w 9"/>
                <a:gd name="T1" fmla="*/ 0 h 10"/>
                <a:gd name="T2" fmla="*/ 8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8 w 9"/>
                <a:gd name="T9" fmla="*/ 7 h 10"/>
                <a:gd name="T10" fmla="*/ 6 w 9"/>
                <a:gd name="T11" fmla="*/ 9 h 10"/>
                <a:gd name="T12" fmla="*/ 3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2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8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8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4" name="Freeform 2098"/>
            <p:cNvSpPr/>
            <p:nvPr/>
          </p:nvSpPr>
          <p:spPr>
            <a:xfrm>
              <a:off x="1766" y="1510"/>
              <a:ext cx="3" cy="4"/>
            </a:xfrm>
            <a:custGeom>
              <a:avLst/>
              <a:gdLst>
                <a:gd name="T0" fmla="*/ 4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7 w 9"/>
                <a:gd name="T9" fmla="*/ 7 h 10"/>
                <a:gd name="T10" fmla="*/ 6 w 9"/>
                <a:gd name="T11" fmla="*/ 9 h 10"/>
                <a:gd name="T12" fmla="*/ 3 w 9"/>
                <a:gd name="T13" fmla="*/ 10 h 10"/>
                <a:gd name="T14" fmla="*/ 2 w 9"/>
                <a:gd name="T15" fmla="*/ 9 h 10"/>
                <a:gd name="T16" fmla="*/ 0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3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7"/>
                  </a:lnTo>
                  <a:lnTo>
                    <a:pt x="6" y="9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5" name="Freeform 2099"/>
            <p:cNvSpPr/>
            <p:nvPr/>
          </p:nvSpPr>
          <p:spPr>
            <a:xfrm>
              <a:off x="1766" y="1509"/>
              <a:ext cx="2" cy="3"/>
            </a:xfrm>
            <a:custGeom>
              <a:avLst/>
              <a:gdLst>
                <a:gd name="T0" fmla="*/ 5 w 8"/>
                <a:gd name="T1" fmla="*/ 0 h 10"/>
                <a:gd name="T2" fmla="*/ 7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5 w 8"/>
                <a:gd name="T11" fmla="*/ 8 h 10"/>
                <a:gd name="T12" fmla="*/ 4 w 8"/>
                <a:gd name="T13" fmla="*/ 10 h 10"/>
                <a:gd name="T14" fmla="*/ 1 w 8"/>
                <a:gd name="T15" fmla="*/ 10 h 10"/>
                <a:gd name="T16" fmla="*/ 0 w 8"/>
                <a:gd name="T17" fmla="*/ 7 h 10"/>
                <a:gd name="T18" fmla="*/ 0 w 8"/>
                <a:gd name="T19" fmla="*/ 6 h 10"/>
                <a:gd name="T20" fmla="*/ 1 w 8"/>
                <a:gd name="T21" fmla="*/ 3 h 10"/>
                <a:gd name="T22" fmla="*/ 3 w 8"/>
                <a:gd name="T23" fmla="*/ 0 h 10"/>
                <a:gd name="T24" fmla="*/ 5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lnTo>
                    <a:pt x="7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6" name="Freeform 2100"/>
            <p:cNvSpPr/>
            <p:nvPr/>
          </p:nvSpPr>
          <p:spPr>
            <a:xfrm>
              <a:off x="1769" y="1505"/>
              <a:ext cx="3" cy="3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6 w 9"/>
                <a:gd name="T11" fmla="*/ 9 h 10"/>
                <a:gd name="T12" fmla="*/ 4 w 9"/>
                <a:gd name="T13" fmla="*/ 10 h 10"/>
                <a:gd name="T14" fmla="*/ 2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2 w 9"/>
                <a:gd name="T21" fmla="*/ 3 h 10"/>
                <a:gd name="T22" fmla="*/ 3 w 9"/>
                <a:gd name="T23" fmla="*/ 2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6" y="9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7" name="Freeform 2101"/>
            <p:cNvSpPr/>
            <p:nvPr/>
          </p:nvSpPr>
          <p:spPr>
            <a:xfrm>
              <a:off x="1771" y="1508"/>
              <a:ext cx="3" cy="4"/>
            </a:xfrm>
            <a:custGeom>
              <a:avLst/>
              <a:gdLst>
                <a:gd name="T0" fmla="*/ 6 w 8"/>
                <a:gd name="T1" fmla="*/ 0 h 12"/>
                <a:gd name="T2" fmla="*/ 7 w 8"/>
                <a:gd name="T3" fmla="*/ 2 h 12"/>
                <a:gd name="T4" fmla="*/ 8 w 8"/>
                <a:gd name="T5" fmla="*/ 3 h 12"/>
                <a:gd name="T6" fmla="*/ 8 w 8"/>
                <a:gd name="T7" fmla="*/ 6 h 12"/>
                <a:gd name="T8" fmla="*/ 8 w 8"/>
                <a:gd name="T9" fmla="*/ 8 h 12"/>
                <a:gd name="T10" fmla="*/ 6 w 8"/>
                <a:gd name="T11" fmla="*/ 10 h 12"/>
                <a:gd name="T12" fmla="*/ 4 w 8"/>
                <a:gd name="T13" fmla="*/ 12 h 12"/>
                <a:gd name="T14" fmla="*/ 1 w 8"/>
                <a:gd name="T15" fmla="*/ 10 h 12"/>
                <a:gd name="T16" fmla="*/ 0 w 8"/>
                <a:gd name="T17" fmla="*/ 9 h 12"/>
                <a:gd name="T18" fmla="*/ 0 w 8"/>
                <a:gd name="T19" fmla="*/ 6 h 12"/>
                <a:gd name="T20" fmla="*/ 1 w 8"/>
                <a:gd name="T21" fmla="*/ 3 h 12"/>
                <a:gd name="T22" fmla="*/ 3 w 8"/>
                <a:gd name="T23" fmla="*/ 2 h 12"/>
                <a:gd name="T24" fmla="*/ 6 w 8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2">
                  <a:moveTo>
                    <a:pt x="6" y="0"/>
                  </a:moveTo>
                  <a:lnTo>
                    <a:pt x="7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8" name="Freeform 2102"/>
            <p:cNvSpPr/>
            <p:nvPr/>
          </p:nvSpPr>
          <p:spPr>
            <a:xfrm>
              <a:off x="1770" y="1508"/>
              <a:ext cx="3" cy="3"/>
            </a:xfrm>
            <a:custGeom>
              <a:avLst/>
              <a:gdLst>
                <a:gd name="T0" fmla="*/ 6 w 9"/>
                <a:gd name="T1" fmla="*/ 0 h 10"/>
                <a:gd name="T2" fmla="*/ 7 w 9"/>
                <a:gd name="T3" fmla="*/ 0 h 10"/>
                <a:gd name="T4" fmla="*/ 9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6 w 9"/>
                <a:gd name="T11" fmla="*/ 10 h 10"/>
                <a:gd name="T12" fmla="*/ 4 w 9"/>
                <a:gd name="T13" fmla="*/ 10 h 10"/>
                <a:gd name="T14" fmla="*/ 1 w 9"/>
                <a:gd name="T15" fmla="*/ 10 h 10"/>
                <a:gd name="T16" fmla="*/ 0 w 9"/>
                <a:gd name="T17" fmla="*/ 9 h 10"/>
                <a:gd name="T18" fmla="*/ 0 w 9"/>
                <a:gd name="T19" fmla="*/ 6 h 10"/>
                <a:gd name="T20" fmla="*/ 1 w 9"/>
                <a:gd name="T21" fmla="*/ 3 h 10"/>
                <a:gd name="T22" fmla="*/ 3 w 9"/>
                <a:gd name="T23" fmla="*/ 1 h 10"/>
                <a:gd name="T24" fmla="*/ 6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7" y="0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19" name="Freeform 2103"/>
            <p:cNvSpPr/>
            <p:nvPr/>
          </p:nvSpPr>
          <p:spPr>
            <a:xfrm>
              <a:off x="1794" y="153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4 w 9"/>
                <a:gd name="T3" fmla="*/ 1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4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4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0" name="Freeform 2104"/>
            <p:cNvSpPr/>
            <p:nvPr/>
          </p:nvSpPr>
          <p:spPr>
            <a:xfrm>
              <a:off x="1797" y="1539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10 w 10"/>
                <a:gd name="T7" fmla="*/ 5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2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1" name="Freeform 2105"/>
            <p:cNvSpPr/>
            <p:nvPr/>
          </p:nvSpPr>
          <p:spPr>
            <a:xfrm>
              <a:off x="1793" y="1538"/>
              <a:ext cx="3" cy="4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2 w 9"/>
                <a:gd name="T23" fmla="*/ 0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2" name="Freeform 2106"/>
            <p:cNvSpPr/>
            <p:nvPr/>
          </p:nvSpPr>
          <p:spPr>
            <a:xfrm>
              <a:off x="1791" y="153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3" name="Freeform 2107"/>
            <p:cNvSpPr/>
            <p:nvPr/>
          </p:nvSpPr>
          <p:spPr>
            <a:xfrm>
              <a:off x="1789" y="1536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0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4" name="Freeform 2108"/>
            <p:cNvSpPr/>
            <p:nvPr/>
          </p:nvSpPr>
          <p:spPr>
            <a:xfrm>
              <a:off x="1794" y="1546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5" name="Freeform 2109"/>
            <p:cNvSpPr/>
            <p:nvPr/>
          </p:nvSpPr>
          <p:spPr>
            <a:xfrm>
              <a:off x="1797" y="1546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6" name="Freeform 2110"/>
            <p:cNvSpPr/>
            <p:nvPr/>
          </p:nvSpPr>
          <p:spPr>
            <a:xfrm>
              <a:off x="1799" y="154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7" name="Freeform 2111"/>
            <p:cNvSpPr/>
            <p:nvPr/>
          </p:nvSpPr>
          <p:spPr>
            <a:xfrm>
              <a:off x="1796" y="154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8" name="Freeform 2112"/>
            <p:cNvSpPr/>
            <p:nvPr/>
          </p:nvSpPr>
          <p:spPr>
            <a:xfrm>
              <a:off x="1791" y="1541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29" name="Freeform 2113"/>
            <p:cNvSpPr/>
            <p:nvPr/>
          </p:nvSpPr>
          <p:spPr>
            <a:xfrm>
              <a:off x="1794" y="1542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4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0" name="Freeform 2114"/>
            <p:cNvSpPr/>
            <p:nvPr/>
          </p:nvSpPr>
          <p:spPr>
            <a:xfrm>
              <a:off x="1796" y="154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1" name="Freeform 2115"/>
            <p:cNvSpPr/>
            <p:nvPr/>
          </p:nvSpPr>
          <p:spPr>
            <a:xfrm>
              <a:off x="1801" y="1546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2" name="Freeform 2116"/>
            <p:cNvSpPr/>
            <p:nvPr/>
          </p:nvSpPr>
          <p:spPr>
            <a:xfrm>
              <a:off x="1803" y="154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3" name="Freeform 2117"/>
            <p:cNvSpPr/>
            <p:nvPr/>
          </p:nvSpPr>
          <p:spPr>
            <a:xfrm>
              <a:off x="1801" y="1553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4" name="Freeform 2118"/>
            <p:cNvSpPr/>
            <p:nvPr/>
          </p:nvSpPr>
          <p:spPr>
            <a:xfrm>
              <a:off x="1799" y="1550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4 w 8"/>
                <a:gd name="T13" fmla="*/ 10 h 10"/>
                <a:gd name="T14" fmla="*/ 3 w 8"/>
                <a:gd name="T15" fmla="*/ 9 h 10"/>
                <a:gd name="T16" fmla="*/ 0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5" name="Freeform 2119"/>
            <p:cNvSpPr/>
            <p:nvPr/>
          </p:nvSpPr>
          <p:spPr>
            <a:xfrm>
              <a:off x="1797" y="1549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6" name="Freeform 2120"/>
            <p:cNvSpPr/>
            <p:nvPr/>
          </p:nvSpPr>
          <p:spPr>
            <a:xfrm>
              <a:off x="1798" y="1554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7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7" name="Freeform 2121"/>
            <p:cNvSpPr/>
            <p:nvPr/>
          </p:nvSpPr>
          <p:spPr>
            <a:xfrm>
              <a:off x="1800" y="155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8" name="Freeform 2122"/>
            <p:cNvSpPr/>
            <p:nvPr/>
          </p:nvSpPr>
          <p:spPr>
            <a:xfrm>
              <a:off x="1800" y="1555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39" name="Freeform 2123"/>
            <p:cNvSpPr/>
            <p:nvPr/>
          </p:nvSpPr>
          <p:spPr>
            <a:xfrm>
              <a:off x="1789" y="1532"/>
              <a:ext cx="3" cy="4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0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8 w 8"/>
                <a:gd name="T11" fmla="*/ 10 h 10"/>
                <a:gd name="T12" fmla="*/ 6 w 8"/>
                <a:gd name="T13" fmla="*/ 10 h 10"/>
                <a:gd name="T14" fmla="*/ 4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0" name="Freeform 2124"/>
            <p:cNvSpPr/>
            <p:nvPr/>
          </p:nvSpPr>
          <p:spPr>
            <a:xfrm>
              <a:off x="1794" y="153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1" name="Freeform 2125"/>
            <p:cNvSpPr/>
            <p:nvPr/>
          </p:nvSpPr>
          <p:spPr>
            <a:xfrm>
              <a:off x="1785" y="153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2" name="Freeform 2126"/>
            <p:cNvSpPr/>
            <p:nvPr/>
          </p:nvSpPr>
          <p:spPr>
            <a:xfrm>
              <a:off x="1786" y="1526"/>
              <a:ext cx="3" cy="4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7 w 9"/>
                <a:gd name="T5" fmla="*/ 3 h 12"/>
                <a:gd name="T6" fmla="*/ 9 w 9"/>
                <a:gd name="T7" fmla="*/ 6 h 12"/>
                <a:gd name="T8" fmla="*/ 9 w 9"/>
                <a:gd name="T9" fmla="*/ 9 h 12"/>
                <a:gd name="T10" fmla="*/ 7 w 9"/>
                <a:gd name="T11" fmla="*/ 10 h 12"/>
                <a:gd name="T12" fmla="*/ 6 w 9"/>
                <a:gd name="T13" fmla="*/ 12 h 12"/>
                <a:gd name="T14" fmla="*/ 3 w 9"/>
                <a:gd name="T15" fmla="*/ 10 h 12"/>
                <a:gd name="T16" fmla="*/ 1 w 9"/>
                <a:gd name="T17" fmla="*/ 9 h 12"/>
                <a:gd name="T18" fmla="*/ 0 w 9"/>
                <a:gd name="T19" fmla="*/ 6 h 12"/>
                <a:gd name="T20" fmla="*/ 0 w 9"/>
                <a:gd name="T21" fmla="*/ 3 h 12"/>
                <a:gd name="T22" fmla="*/ 1 w 9"/>
                <a:gd name="T23" fmla="*/ 2 h 12"/>
                <a:gd name="T24" fmla="*/ 3 w 9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2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3" name="Freeform 2127"/>
            <p:cNvSpPr/>
            <p:nvPr/>
          </p:nvSpPr>
          <p:spPr>
            <a:xfrm>
              <a:off x="1787" y="1527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9 h 10"/>
                <a:gd name="T12" fmla="*/ 4 w 8"/>
                <a:gd name="T13" fmla="*/ 10 h 10"/>
                <a:gd name="T14" fmla="*/ 3 w 8"/>
                <a:gd name="T15" fmla="*/ 9 h 10"/>
                <a:gd name="T16" fmla="*/ 0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4" y="10"/>
                  </a:lnTo>
                  <a:lnTo>
                    <a:pt x="3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4" name="Freeform 2128"/>
            <p:cNvSpPr/>
            <p:nvPr/>
          </p:nvSpPr>
          <p:spPr>
            <a:xfrm>
              <a:off x="1788" y="1528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5" name="Freeform 2129"/>
            <p:cNvSpPr/>
            <p:nvPr/>
          </p:nvSpPr>
          <p:spPr>
            <a:xfrm>
              <a:off x="1782" y="152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6" name="Freeform 2130"/>
            <p:cNvSpPr/>
            <p:nvPr/>
          </p:nvSpPr>
          <p:spPr>
            <a:xfrm>
              <a:off x="1783" y="1528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7" name="Freeform 2131"/>
            <p:cNvSpPr/>
            <p:nvPr/>
          </p:nvSpPr>
          <p:spPr>
            <a:xfrm>
              <a:off x="1784" y="152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8" name="Freeform 2132"/>
            <p:cNvSpPr/>
            <p:nvPr/>
          </p:nvSpPr>
          <p:spPr>
            <a:xfrm>
              <a:off x="1792" y="153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49" name="Freeform 2133"/>
            <p:cNvSpPr/>
            <p:nvPr/>
          </p:nvSpPr>
          <p:spPr>
            <a:xfrm>
              <a:off x="1790" y="1525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8 w 8"/>
                <a:gd name="T11" fmla="*/ 10 h 10"/>
                <a:gd name="T12" fmla="*/ 5 w 8"/>
                <a:gd name="T13" fmla="*/ 10 h 10"/>
                <a:gd name="T14" fmla="*/ 4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0" name="Freeform 2134"/>
            <p:cNvSpPr/>
            <p:nvPr/>
          </p:nvSpPr>
          <p:spPr>
            <a:xfrm>
              <a:off x="1789" y="1525"/>
              <a:ext cx="3" cy="3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1" name="Freeform 2135"/>
            <p:cNvSpPr/>
            <p:nvPr/>
          </p:nvSpPr>
          <p:spPr>
            <a:xfrm>
              <a:off x="1784" y="1520"/>
              <a:ext cx="2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6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2" name="Freeform 2136"/>
            <p:cNvSpPr/>
            <p:nvPr/>
          </p:nvSpPr>
          <p:spPr>
            <a:xfrm>
              <a:off x="1774" y="1517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8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3" name="Freeform 2137"/>
            <p:cNvSpPr/>
            <p:nvPr/>
          </p:nvSpPr>
          <p:spPr>
            <a:xfrm>
              <a:off x="1775" y="1518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4" name="Freeform 2138"/>
            <p:cNvSpPr/>
            <p:nvPr/>
          </p:nvSpPr>
          <p:spPr>
            <a:xfrm>
              <a:off x="1775" y="1520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5" name="Freeform 2139"/>
            <p:cNvSpPr/>
            <p:nvPr/>
          </p:nvSpPr>
          <p:spPr>
            <a:xfrm>
              <a:off x="1778" y="152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6" name="Freeform 2140"/>
            <p:cNvSpPr/>
            <p:nvPr/>
          </p:nvSpPr>
          <p:spPr>
            <a:xfrm>
              <a:off x="1779" y="1521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7" name="Freeform 2141"/>
            <p:cNvSpPr/>
            <p:nvPr/>
          </p:nvSpPr>
          <p:spPr>
            <a:xfrm>
              <a:off x="1779" y="151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8" name="Freeform 2142"/>
            <p:cNvSpPr/>
            <p:nvPr/>
          </p:nvSpPr>
          <p:spPr>
            <a:xfrm>
              <a:off x="1782" y="1523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59" name="Freeform 2143"/>
            <p:cNvSpPr/>
            <p:nvPr/>
          </p:nvSpPr>
          <p:spPr>
            <a:xfrm>
              <a:off x="1786" y="152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0" name="Freeform 2144"/>
            <p:cNvSpPr/>
            <p:nvPr/>
          </p:nvSpPr>
          <p:spPr>
            <a:xfrm>
              <a:off x="1780" y="153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1" name="Freeform 2145"/>
            <p:cNvSpPr/>
            <p:nvPr/>
          </p:nvSpPr>
          <p:spPr>
            <a:xfrm>
              <a:off x="1781" y="1530"/>
              <a:ext cx="3" cy="4"/>
            </a:xfrm>
            <a:custGeom>
              <a:avLst/>
              <a:gdLst>
                <a:gd name="T0" fmla="*/ 3 w 9"/>
                <a:gd name="T1" fmla="*/ 0 h 11"/>
                <a:gd name="T2" fmla="*/ 6 w 9"/>
                <a:gd name="T3" fmla="*/ 1 h 11"/>
                <a:gd name="T4" fmla="*/ 7 w 9"/>
                <a:gd name="T5" fmla="*/ 2 h 11"/>
                <a:gd name="T6" fmla="*/ 9 w 9"/>
                <a:gd name="T7" fmla="*/ 5 h 11"/>
                <a:gd name="T8" fmla="*/ 9 w 9"/>
                <a:gd name="T9" fmla="*/ 8 h 11"/>
                <a:gd name="T10" fmla="*/ 7 w 9"/>
                <a:gd name="T11" fmla="*/ 10 h 11"/>
                <a:gd name="T12" fmla="*/ 6 w 9"/>
                <a:gd name="T13" fmla="*/ 11 h 11"/>
                <a:gd name="T14" fmla="*/ 3 w 9"/>
                <a:gd name="T15" fmla="*/ 10 h 11"/>
                <a:gd name="T16" fmla="*/ 2 w 9"/>
                <a:gd name="T17" fmla="*/ 8 h 11"/>
                <a:gd name="T18" fmla="*/ 0 w 9"/>
                <a:gd name="T19" fmla="*/ 5 h 11"/>
                <a:gd name="T20" fmla="*/ 0 w 9"/>
                <a:gd name="T21" fmla="*/ 2 h 11"/>
                <a:gd name="T22" fmla="*/ 2 w 9"/>
                <a:gd name="T23" fmla="*/ 1 h 11"/>
                <a:gd name="T24" fmla="*/ 3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2" name="Freeform 2146"/>
            <p:cNvSpPr/>
            <p:nvPr/>
          </p:nvSpPr>
          <p:spPr>
            <a:xfrm>
              <a:off x="1786" y="1539"/>
              <a:ext cx="2" cy="3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4 w 8"/>
                <a:gd name="T13" fmla="*/ 10 h 10"/>
                <a:gd name="T14" fmla="*/ 2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0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3" name="Freeform 2147"/>
            <p:cNvSpPr/>
            <p:nvPr/>
          </p:nvSpPr>
          <p:spPr>
            <a:xfrm>
              <a:off x="1785" y="153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4" name="Freeform 2148"/>
            <p:cNvSpPr/>
            <p:nvPr/>
          </p:nvSpPr>
          <p:spPr>
            <a:xfrm>
              <a:off x="1783" y="153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8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8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5" name="Freeform 2149"/>
            <p:cNvSpPr/>
            <p:nvPr/>
          </p:nvSpPr>
          <p:spPr>
            <a:xfrm>
              <a:off x="1783" y="153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6" name="Freeform 2150"/>
            <p:cNvSpPr/>
            <p:nvPr/>
          </p:nvSpPr>
          <p:spPr>
            <a:xfrm>
              <a:off x="1790" y="1541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8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7" name="Freeform 2151"/>
            <p:cNvSpPr/>
            <p:nvPr/>
          </p:nvSpPr>
          <p:spPr>
            <a:xfrm>
              <a:off x="1789" y="1538"/>
              <a:ext cx="3" cy="4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8" name="Freeform 2152"/>
            <p:cNvSpPr/>
            <p:nvPr/>
          </p:nvSpPr>
          <p:spPr>
            <a:xfrm>
              <a:off x="1788" y="154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9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69" name="Freeform 2153"/>
            <p:cNvSpPr/>
            <p:nvPr/>
          </p:nvSpPr>
          <p:spPr>
            <a:xfrm>
              <a:off x="1789" y="154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0" name="Freeform 2154"/>
            <p:cNvSpPr/>
            <p:nvPr/>
          </p:nvSpPr>
          <p:spPr>
            <a:xfrm>
              <a:off x="1792" y="154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9 w 10"/>
                <a:gd name="T5" fmla="*/ 2 h 10"/>
                <a:gd name="T6" fmla="*/ 10 w 10"/>
                <a:gd name="T7" fmla="*/ 5 h 10"/>
                <a:gd name="T8" fmla="*/ 10 w 10"/>
                <a:gd name="T9" fmla="*/ 8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1" name="Freeform 2155"/>
            <p:cNvSpPr/>
            <p:nvPr/>
          </p:nvSpPr>
          <p:spPr>
            <a:xfrm>
              <a:off x="1792" y="1552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2" name="Freeform 2156"/>
            <p:cNvSpPr/>
            <p:nvPr/>
          </p:nvSpPr>
          <p:spPr>
            <a:xfrm>
              <a:off x="1795" y="1552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3" name="Freeform 2157"/>
            <p:cNvSpPr/>
            <p:nvPr/>
          </p:nvSpPr>
          <p:spPr>
            <a:xfrm>
              <a:off x="1792" y="154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4" name="Freeform 2158"/>
            <p:cNvSpPr/>
            <p:nvPr/>
          </p:nvSpPr>
          <p:spPr>
            <a:xfrm>
              <a:off x="1796" y="155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5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5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5" name="Freeform 2159"/>
            <p:cNvSpPr/>
            <p:nvPr/>
          </p:nvSpPr>
          <p:spPr>
            <a:xfrm>
              <a:off x="1801" y="1560"/>
              <a:ext cx="3" cy="3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6" name="Freeform 2160"/>
            <p:cNvSpPr/>
            <p:nvPr/>
          </p:nvSpPr>
          <p:spPr>
            <a:xfrm>
              <a:off x="1805" y="1562"/>
              <a:ext cx="3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4 w 8"/>
                <a:gd name="T13" fmla="*/ 10 h 10"/>
                <a:gd name="T14" fmla="*/ 3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7" name="Freeform 2161"/>
            <p:cNvSpPr/>
            <p:nvPr/>
          </p:nvSpPr>
          <p:spPr>
            <a:xfrm>
              <a:off x="1807" y="1564"/>
              <a:ext cx="3" cy="3"/>
            </a:xfrm>
            <a:custGeom>
              <a:avLst/>
              <a:gdLst>
                <a:gd name="T0" fmla="*/ 4 w 9"/>
                <a:gd name="T1" fmla="*/ 0 h 10"/>
                <a:gd name="T2" fmla="*/ 6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8 h 10"/>
                <a:gd name="T12" fmla="*/ 6 w 9"/>
                <a:gd name="T13" fmla="*/ 10 h 10"/>
                <a:gd name="T14" fmla="*/ 4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8" name="Freeform 2162"/>
            <p:cNvSpPr/>
            <p:nvPr/>
          </p:nvSpPr>
          <p:spPr>
            <a:xfrm>
              <a:off x="1806" y="1559"/>
              <a:ext cx="3" cy="4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1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8 w 8"/>
                <a:gd name="T11" fmla="*/ 10 h 10"/>
                <a:gd name="T12" fmla="*/ 5 w 8"/>
                <a:gd name="T13" fmla="*/ 10 h 10"/>
                <a:gd name="T14" fmla="*/ 4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79" name="Freeform 2163"/>
            <p:cNvSpPr/>
            <p:nvPr/>
          </p:nvSpPr>
          <p:spPr>
            <a:xfrm>
              <a:off x="1779" y="1528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0" name="Freeform 2164"/>
            <p:cNvSpPr/>
            <p:nvPr/>
          </p:nvSpPr>
          <p:spPr>
            <a:xfrm>
              <a:off x="1801" y="1549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8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1" name="Freeform 2165"/>
            <p:cNvSpPr/>
            <p:nvPr/>
          </p:nvSpPr>
          <p:spPr>
            <a:xfrm>
              <a:off x="1804" y="1552"/>
              <a:ext cx="2" cy="4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0 h 10"/>
                <a:gd name="T4" fmla="*/ 8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8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2" name="Freeform 2166"/>
            <p:cNvSpPr/>
            <p:nvPr/>
          </p:nvSpPr>
          <p:spPr>
            <a:xfrm>
              <a:off x="1805" y="1552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3" name="Freeform 2167"/>
            <p:cNvSpPr/>
            <p:nvPr/>
          </p:nvSpPr>
          <p:spPr>
            <a:xfrm>
              <a:off x="1807" y="1557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4" name="Freeform 2168"/>
            <p:cNvSpPr/>
            <p:nvPr/>
          </p:nvSpPr>
          <p:spPr>
            <a:xfrm>
              <a:off x="1803" y="155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5" name="Freeform 2169"/>
            <p:cNvSpPr/>
            <p:nvPr/>
          </p:nvSpPr>
          <p:spPr>
            <a:xfrm>
              <a:off x="1804" y="155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6" name="Freeform 2170"/>
            <p:cNvSpPr/>
            <p:nvPr/>
          </p:nvSpPr>
          <p:spPr>
            <a:xfrm>
              <a:off x="1798" y="1532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7" name="Freeform 2171"/>
            <p:cNvSpPr/>
            <p:nvPr/>
          </p:nvSpPr>
          <p:spPr>
            <a:xfrm>
              <a:off x="1802" y="153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8" name="Freeform 2172"/>
            <p:cNvSpPr/>
            <p:nvPr/>
          </p:nvSpPr>
          <p:spPr>
            <a:xfrm>
              <a:off x="1797" y="1537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89" name="Freeform 2173"/>
            <p:cNvSpPr/>
            <p:nvPr/>
          </p:nvSpPr>
          <p:spPr>
            <a:xfrm>
              <a:off x="1795" y="153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0" name="Freeform 2174"/>
            <p:cNvSpPr/>
            <p:nvPr/>
          </p:nvSpPr>
          <p:spPr>
            <a:xfrm>
              <a:off x="1793" y="1535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8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1" name="Freeform 2175"/>
            <p:cNvSpPr/>
            <p:nvPr/>
          </p:nvSpPr>
          <p:spPr>
            <a:xfrm>
              <a:off x="1798" y="1546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2" name="Freeform 2176"/>
            <p:cNvSpPr/>
            <p:nvPr/>
          </p:nvSpPr>
          <p:spPr>
            <a:xfrm>
              <a:off x="1802" y="154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3" name="Freeform 2177"/>
            <p:cNvSpPr/>
            <p:nvPr/>
          </p:nvSpPr>
          <p:spPr>
            <a:xfrm>
              <a:off x="1803" y="1544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4" name="Freeform 2178"/>
            <p:cNvSpPr/>
            <p:nvPr/>
          </p:nvSpPr>
          <p:spPr>
            <a:xfrm>
              <a:off x="1800" y="1542"/>
              <a:ext cx="4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5" name="Freeform 2179"/>
            <p:cNvSpPr/>
            <p:nvPr/>
          </p:nvSpPr>
          <p:spPr>
            <a:xfrm>
              <a:off x="1795" y="154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0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6" name="Freeform 2180"/>
            <p:cNvSpPr/>
            <p:nvPr/>
          </p:nvSpPr>
          <p:spPr>
            <a:xfrm>
              <a:off x="1798" y="1541"/>
              <a:ext cx="3" cy="4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7" name="Freeform 2181"/>
            <p:cNvSpPr/>
            <p:nvPr/>
          </p:nvSpPr>
          <p:spPr>
            <a:xfrm>
              <a:off x="1800" y="1539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8" name="Freeform 2182"/>
            <p:cNvSpPr/>
            <p:nvPr/>
          </p:nvSpPr>
          <p:spPr>
            <a:xfrm>
              <a:off x="1805" y="154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9 h 10"/>
                <a:gd name="T12" fmla="*/ 5 w 9"/>
                <a:gd name="T13" fmla="*/ 10 h 10"/>
                <a:gd name="T14" fmla="*/ 3 w 9"/>
                <a:gd name="T15" fmla="*/ 9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199" name="Freeform 2183"/>
            <p:cNvSpPr/>
            <p:nvPr/>
          </p:nvSpPr>
          <p:spPr>
            <a:xfrm>
              <a:off x="1807" y="1546"/>
              <a:ext cx="3" cy="4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0 h 10"/>
                <a:gd name="T4" fmla="*/ 8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8 w 8"/>
                <a:gd name="T11" fmla="*/ 9 h 10"/>
                <a:gd name="T12" fmla="*/ 5 w 8"/>
                <a:gd name="T13" fmla="*/ 10 h 10"/>
                <a:gd name="T14" fmla="*/ 4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0" name="Freeform 2184"/>
            <p:cNvSpPr/>
            <p:nvPr/>
          </p:nvSpPr>
          <p:spPr>
            <a:xfrm>
              <a:off x="1805" y="1552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2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1" name="Freeform 2185"/>
            <p:cNvSpPr/>
            <p:nvPr/>
          </p:nvSpPr>
          <p:spPr>
            <a:xfrm>
              <a:off x="1803" y="1549"/>
              <a:ext cx="3" cy="3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1 h 10"/>
                <a:gd name="T4" fmla="*/ 9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2 w 9"/>
                <a:gd name="T23" fmla="*/ 1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1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2" name="Freeform 2186"/>
            <p:cNvSpPr/>
            <p:nvPr/>
          </p:nvSpPr>
          <p:spPr>
            <a:xfrm>
              <a:off x="1801" y="1548"/>
              <a:ext cx="4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8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8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3" name="Freeform 2187"/>
            <p:cNvSpPr/>
            <p:nvPr/>
          </p:nvSpPr>
          <p:spPr>
            <a:xfrm>
              <a:off x="1802" y="155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4" name="Freeform 2188"/>
            <p:cNvSpPr/>
            <p:nvPr/>
          </p:nvSpPr>
          <p:spPr>
            <a:xfrm>
              <a:off x="1804" y="1554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5" name="Freeform 2189"/>
            <p:cNvSpPr/>
            <p:nvPr/>
          </p:nvSpPr>
          <p:spPr>
            <a:xfrm>
              <a:off x="1805" y="1554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4 w 8"/>
                <a:gd name="T13" fmla="*/ 10 h 10"/>
                <a:gd name="T14" fmla="*/ 2 w 8"/>
                <a:gd name="T15" fmla="*/ 9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4" y="10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6" name="Freeform 2190"/>
            <p:cNvSpPr/>
            <p:nvPr/>
          </p:nvSpPr>
          <p:spPr>
            <a:xfrm>
              <a:off x="1794" y="1531"/>
              <a:ext cx="2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7" name="Freeform 2191"/>
            <p:cNvSpPr/>
            <p:nvPr/>
          </p:nvSpPr>
          <p:spPr>
            <a:xfrm>
              <a:off x="1798" y="153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8" name="Freeform 2192"/>
            <p:cNvSpPr/>
            <p:nvPr/>
          </p:nvSpPr>
          <p:spPr>
            <a:xfrm>
              <a:off x="1789" y="1530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09" name="Freeform 2193"/>
            <p:cNvSpPr/>
            <p:nvPr/>
          </p:nvSpPr>
          <p:spPr>
            <a:xfrm>
              <a:off x="1790" y="1526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0" name="Freeform 2194"/>
            <p:cNvSpPr/>
            <p:nvPr/>
          </p:nvSpPr>
          <p:spPr>
            <a:xfrm>
              <a:off x="1791" y="152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1" name="Freeform 2195"/>
            <p:cNvSpPr/>
            <p:nvPr/>
          </p:nvSpPr>
          <p:spPr>
            <a:xfrm>
              <a:off x="1792" y="1527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10 w 10"/>
                <a:gd name="T7" fmla="*/ 5 h 10"/>
                <a:gd name="T8" fmla="*/ 10 w 10"/>
                <a:gd name="T9" fmla="*/ 8 h 10"/>
                <a:gd name="T10" fmla="*/ 9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2" name="Freeform 2196"/>
            <p:cNvSpPr/>
            <p:nvPr/>
          </p:nvSpPr>
          <p:spPr>
            <a:xfrm>
              <a:off x="1786" y="152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1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3" name="Freeform 2197"/>
            <p:cNvSpPr/>
            <p:nvPr/>
          </p:nvSpPr>
          <p:spPr>
            <a:xfrm>
              <a:off x="1787" y="152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4" name="Freeform 2198"/>
            <p:cNvSpPr/>
            <p:nvPr/>
          </p:nvSpPr>
          <p:spPr>
            <a:xfrm>
              <a:off x="1788" y="152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4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4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5" name="Freeform 2199"/>
            <p:cNvSpPr/>
            <p:nvPr/>
          </p:nvSpPr>
          <p:spPr>
            <a:xfrm>
              <a:off x="1795" y="152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5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6" name="Freeform 2200"/>
            <p:cNvSpPr/>
            <p:nvPr/>
          </p:nvSpPr>
          <p:spPr>
            <a:xfrm>
              <a:off x="1795" y="1524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7" name="Freeform 2201"/>
            <p:cNvSpPr/>
            <p:nvPr/>
          </p:nvSpPr>
          <p:spPr>
            <a:xfrm>
              <a:off x="1793" y="1525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8" name="Freeform 2202"/>
            <p:cNvSpPr/>
            <p:nvPr/>
          </p:nvSpPr>
          <p:spPr>
            <a:xfrm>
              <a:off x="1787" y="1519"/>
              <a:ext cx="4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9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19" name="Freeform 2203"/>
            <p:cNvSpPr/>
            <p:nvPr/>
          </p:nvSpPr>
          <p:spPr>
            <a:xfrm>
              <a:off x="1778" y="1516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0" name="Freeform 2204"/>
            <p:cNvSpPr/>
            <p:nvPr/>
          </p:nvSpPr>
          <p:spPr>
            <a:xfrm>
              <a:off x="1779" y="1517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1" name="Freeform 2205"/>
            <p:cNvSpPr/>
            <p:nvPr/>
          </p:nvSpPr>
          <p:spPr>
            <a:xfrm>
              <a:off x="1779" y="152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2" name="Freeform 2206"/>
            <p:cNvSpPr/>
            <p:nvPr/>
          </p:nvSpPr>
          <p:spPr>
            <a:xfrm>
              <a:off x="1782" y="1523"/>
              <a:ext cx="3" cy="3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3" name="Freeform 2207"/>
            <p:cNvSpPr/>
            <p:nvPr/>
          </p:nvSpPr>
          <p:spPr>
            <a:xfrm>
              <a:off x="1783" y="1520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4" name="Freeform 2208"/>
            <p:cNvSpPr/>
            <p:nvPr/>
          </p:nvSpPr>
          <p:spPr>
            <a:xfrm>
              <a:off x="1784" y="1518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5" name="Freeform 2209"/>
            <p:cNvSpPr/>
            <p:nvPr/>
          </p:nvSpPr>
          <p:spPr>
            <a:xfrm>
              <a:off x="1786" y="1522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6" name="Freeform 2210"/>
            <p:cNvSpPr/>
            <p:nvPr/>
          </p:nvSpPr>
          <p:spPr>
            <a:xfrm>
              <a:off x="1790" y="1524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8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7" name="Freeform 2211"/>
            <p:cNvSpPr/>
            <p:nvPr/>
          </p:nvSpPr>
          <p:spPr>
            <a:xfrm>
              <a:off x="1784" y="153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8" name="Freeform 2212"/>
            <p:cNvSpPr/>
            <p:nvPr/>
          </p:nvSpPr>
          <p:spPr>
            <a:xfrm>
              <a:off x="1785" y="1529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2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29" name="Freeform 2213"/>
            <p:cNvSpPr/>
            <p:nvPr/>
          </p:nvSpPr>
          <p:spPr>
            <a:xfrm>
              <a:off x="1789" y="1538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230" name="Freeform 2214"/>
            <p:cNvSpPr/>
            <p:nvPr/>
          </p:nvSpPr>
          <p:spPr>
            <a:xfrm>
              <a:off x="1789" y="1534"/>
              <a:ext cx="3" cy="3"/>
            </a:xfrm>
            <a:custGeom>
              <a:avLst/>
              <a:gdLst>
                <a:gd name="T0" fmla="*/ 3 w 8"/>
                <a:gd name="T1" fmla="*/ 0 h 11"/>
                <a:gd name="T2" fmla="*/ 6 w 8"/>
                <a:gd name="T3" fmla="*/ 1 h 11"/>
                <a:gd name="T4" fmla="*/ 7 w 8"/>
                <a:gd name="T5" fmla="*/ 3 h 11"/>
                <a:gd name="T6" fmla="*/ 8 w 8"/>
                <a:gd name="T7" fmla="*/ 6 h 11"/>
                <a:gd name="T8" fmla="*/ 8 w 8"/>
                <a:gd name="T9" fmla="*/ 9 h 11"/>
                <a:gd name="T10" fmla="*/ 7 w 8"/>
                <a:gd name="T11" fmla="*/ 10 h 11"/>
                <a:gd name="T12" fmla="*/ 6 w 8"/>
                <a:gd name="T13" fmla="*/ 11 h 11"/>
                <a:gd name="T14" fmla="*/ 3 w 8"/>
                <a:gd name="T15" fmla="*/ 10 h 11"/>
                <a:gd name="T16" fmla="*/ 1 w 8"/>
                <a:gd name="T17" fmla="*/ 9 h 11"/>
                <a:gd name="T18" fmla="*/ 0 w 8"/>
                <a:gd name="T19" fmla="*/ 6 h 11"/>
                <a:gd name="T20" fmla="*/ 0 w 8"/>
                <a:gd name="T21" fmla="*/ 3 h 11"/>
                <a:gd name="T22" fmla="*/ 1 w 8"/>
                <a:gd name="T23" fmla="*/ 1 h 11"/>
                <a:gd name="T24" fmla="*/ 3 w 8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1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</p:grpSp>
      <p:grpSp>
        <p:nvGrpSpPr>
          <p:cNvPr id="21" name="Group 2416"/>
          <p:cNvGrpSpPr/>
          <p:nvPr/>
        </p:nvGrpSpPr>
        <p:grpSpPr>
          <a:xfrm>
            <a:off x="2817813" y="2376488"/>
            <a:ext cx="92075" cy="117475"/>
            <a:chOff x="1775" y="1497"/>
            <a:chExt cx="58" cy="74"/>
          </a:xfrm>
          <a:effectLst/>
        </p:grpSpPr>
        <p:sp>
          <p:nvSpPr>
            <p:cNvPr id="1831" name="Freeform 2216"/>
            <p:cNvSpPr/>
            <p:nvPr/>
          </p:nvSpPr>
          <p:spPr>
            <a:xfrm>
              <a:off x="1787" y="1532"/>
              <a:ext cx="3" cy="4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1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8 w 8"/>
                <a:gd name="T11" fmla="*/ 10 h 10"/>
                <a:gd name="T12" fmla="*/ 6 w 8"/>
                <a:gd name="T13" fmla="*/ 10 h 10"/>
                <a:gd name="T14" fmla="*/ 4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2" name="Freeform 2217"/>
            <p:cNvSpPr/>
            <p:nvPr/>
          </p:nvSpPr>
          <p:spPr>
            <a:xfrm>
              <a:off x="1786" y="1535"/>
              <a:ext cx="4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3" name="Freeform 2218"/>
            <p:cNvSpPr/>
            <p:nvPr/>
          </p:nvSpPr>
          <p:spPr>
            <a:xfrm>
              <a:off x="1795" y="1540"/>
              <a:ext cx="2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4" name="Freeform 2219"/>
            <p:cNvSpPr/>
            <p:nvPr/>
          </p:nvSpPr>
          <p:spPr>
            <a:xfrm>
              <a:off x="1793" y="1537"/>
              <a:ext cx="2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8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5" name="Freeform 2220"/>
            <p:cNvSpPr/>
            <p:nvPr/>
          </p:nvSpPr>
          <p:spPr>
            <a:xfrm>
              <a:off x="1792" y="154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1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6" name="Freeform 2221"/>
            <p:cNvSpPr/>
            <p:nvPr/>
          </p:nvSpPr>
          <p:spPr>
            <a:xfrm>
              <a:off x="1793" y="1543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8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7" name="Freeform 2222"/>
            <p:cNvSpPr/>
            <p:nvPr/>
          </p:nvSpPr>
          <p:spPr>
            <a:xfrm>
              <a:off x="1796" y="1545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8" name="Freeform 2223"/>
            <p:cNvSpPr/>
            <p:nvPr/>
          </p:nvSpPr>
          <p:spPr>
            <a:xfrm>
              <a:off x="1796" y="1551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9" name="Freeform 2224"/>
            <p:cNvSpPr/>
            <p:nvPr/>
          </p:nvSpPr>
          <p:spPr>
            <a:xfrm>
              <a:off x="1799" y="1551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0" name="Freeform 2225"/>
            <p:cNvSpPr/>
            <p:nvPr/>
          </p:nvSpPr>
          <p:spPr>
            <a:xfrm>
              <a:off x="1796" y="1547"/>
              <a:ext cx="3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4 w 8"/>
                <a:gd name="T13" fmla="*/ 10 h 10"/>
                <a:gd name="T14" fmla="*/ 3 w 8"/>
                <a:gd name="T15" fmla="*/ 10 h 10"/>
                <a:gd name="T16" fmla="*/ 0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1" name="Freeform 2226"/>
            <p:cNvSpPr/>
            <p:nvPr/>
          </p:nvSpPr>
          <p:spPr>
            <a:xfrm>
              <a:off x="1800" y="1555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2" name="Freeform 2227"/>
            <p:cNvSpPr/>
            <p:nvPr/>
          </p:nvSpPr>
          <p:spPr>
            <a:xfrm>
              <a:off x="1805" y="1559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9 h 10"/>
                <a:gd name="T12" fmla="*/ 6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3" name="Freeform 2228"/>
            <p:cNvSpPr/>
            <p:nvPr/>
          </p:nvSpPr>
          <p:spPr>
            <a:xfrm>
              <a:off x="1809" y="156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4" name="Freeform 2229"/>
            <p:cNvSpPr/>
            <p:nvPr/>
          </p:nvSpPr>
          <p:spPr>
            <a:xfrm>
              <a:off x="1812" y="1563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5" name="Freeform 2230"/>
            <p:cNvSpPr/>
            <p:nvPr/>
          </p:nvSpPr>
          <p:spPr>
            <a:xfrm>
              <a:off x="1810" y="1559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6" name="Freeform 2231"/>
            <p:cNvSpPr/>
            <p:nvPr/>
          </p:nvSpPr>
          <p:spPr>
            <a:xfrm>
              <a:off x="1783" y="152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7" name="Freeform 2232"/>
            <p:cNvSpPr/>
            <p:nvPr/>
          </p:nvSpPr>
          <p:spPr>
            <a:xfrm>
              <a:off x="1805" y="1548"/>
              <a:ext cx="3" cy="4"/>
            </a:xfrm>
            <a:custGeom>
              <a:avLst/>
              <a:gdLst>
                <a:gd name="T0" fmla="*/ 3 w 9"/>
                <a:gd name="T1" fmla="*/ 0 h 11"/>
                <a:gd name="T2" fmla="*/ 6 w 9"/>
                <a:gd name="T3" fmla="*/ 1 h 11"/>
                <a:gd name="T4" fmla="*/ 7 w 9"/>
                <a:gd name="T5" fmla="*/ 3 h 11"/>
                <a:gd name="T6" fmla="*/ 9 w 9"/>
                <a:gd name="T7" fmla="*/ 5 h 11"/>
                <a:gd name="T8" fmla="*/ 9 w 9"/>
                <a:gd name="T9" fmla="*/ 8 h 11"/>
                <a:gd name="T10" fmla="*/ 7 w 9"/>
                <a:gd name="T11" fmla="*/ 10 h 11"/>
                <a:gd name="T12" fmla="*/ 6 w 9"/>
                <a:gd name="T13" fmla="*/ 11 h 11"/>
                <a:gd name="T14" fmla="*/ 3 w 9"/>
                <a:gd name="T15" fmla="*/ 10 h 11"/>
                <a:gd name="T16" fmla="*/ 2 w 9"/>
                <a:gd name="T17" fmla="*/ 8 h 11"/>
                <a:gd name="T18" fmla="*/ 0 w 9"/>
                <a:gd name="T19" fmla="*/ 5 h 11"/>
                <a:gd name="T20" fmla="*/ 0 w 9"/>
                <a:gd name="T21" fmla="*/ 3 h 11"/>
                <a:gd name="T22" fmla="*/ 2 w 9"/>
                <a:gd name="T23" fmla="*/ 1 h 11"/>
                <a:gd name="T24" fmla="*/ 3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8" name="Freeform 2233"/>
            <p:cNvSpPr/>
            <p:nvPr/>
          </p:nvSpPr>
          <p:spPr>
            <a:xfrm>
              <a:off x="1808" y="155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8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49" name="Freeform 2234"/>
            <p:cNvSpPr/>
            <p:nvPr/>
          </p:nvSpPr>
          <p:spPr>
            <a:xfrm>
              <a:off x="1809" y="1552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0" name="Freeform 2235"/>
            <p:cNvSpPr/>
            <p:nvPr/>
          </p:nvSpPr>
          <p:spPr>
            <a:xfrm>
              <a:off x="1811" y="1556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8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1" name="Freeform 2236"/>
            <p:cNvSpPr/>
            <p:nvPr/>
          </p:nvSpPr>
          <p:spPr>
            <a:xfrm>
              <a:off x="1807" y="1557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2" name="Freeform 2237"/>
            <p:cNvSpPr/>
            <p:nvPr/>
          </p:nvSpPr>
          <p:spPr>
            <a:xfrm>
              <a:off x="1808" y="1556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3" name="Freeform 2238"/>
            <p:cNvSpPr/>
            <p:nvPr/>
          </p:nvSpPr>
          <p:spPr>
            <a:xfrm>
              <a:off x="1815" y="1537"/>
              <a:ext cx="3" cy="3"/>
            </a:xfrm>
            <a:custGeom>
              <a:avLst/>
              <a:gdLst>
                <a:gd name="T0" fmla="*/ 3 w 8"/>
                <a:gd name="T1" fmla="*/ 0 h 9"/>
                <a:gd name="T2" fmla="*/ 6 w 8"/>
                <a:gd name="T3" fmla="*/ 0 h 9"/>
                <a:gd name="T4" fmla="*/ 7 w 8"/>
                <a:gd name="T5" fmla="*/ 2 h 9"/>
                <a:gd name="T6" fmla="*/ 8 w 8"/>
                <a:gd name="T7" fmla="*/ 4 h 9"/>
                <a:gd name="T8" fmla="*/ 8 w 8"/>
                <a:gd name="T9" fmla="*/ 7 h 9"/>
                <a:gd name="T10" fmla="*/ 7 w 8"/>
                <a:gd name="T11" fmla="*/ 8 h 9"/>
                <a:gd name="T12" fmla="*/ 6 w 8"/>
                <a:gd name="T13" fmla="*/ 9 h 9"/>
                <a:gd name="T14" fmla="*/ 3 w 8"/>
                <a:gd name="T15" fmla="*/ 8 h 9"/>
                <a:gd name="T16" fmla="*/ 1 w 8"/>
                <a:gd name="T17" fmla="*/ 7 h 9"/>
                <a:gd name="T18" fmla="*/ 0 w 8"/>
                <a:gd name="T19" fmla="*/ 4 h 9"/>
                <a:gd name="T20" fmla="*/ 0 w 8"/>
                <a:gd name="T21" fmla="*/ 2 h 9"/>
                <a:gd name="T22" fmla="*/ 1 w 8"/>
                <a:gd name="T23" fmla="*/ 0 h 9"/>
                <a:gd name="T24" fmla="*/ 3 w 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4" name="Freeform 2239"/>
            <p:cNvSpPr/>
            <p:nvPr/>
          </p:nvSpPr>
          <p:spPr>
            <a:xfrm>
              <a:off x="1819" y="1542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5" name="Freeform 2240"/>
            <p:cNvSpPr/>
            <p:nvPr/>
          </p:nvSpPr>
          <p:spPr>
            <a:xfrm>
              <a:off x="1814" y="1541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6" name="Freeform 2241"/>
            <p:cNvSpPr/>
            <p:nvPr/>
          </p:nvSpPr>
          <p:spPr>
            <a:xfrm>
              <a:off x="1812" y="1538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8 w 10"/>
                <a:gd name="T9" fmla="*/ 9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8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7" name="Freeform 2242"/>
            <p:cNvSpPr/>
            <p:nvPr/>
          </p:nvSpPr>
          <p:spPr>
            <a:xfrm>
              <a:off x="1810" y="153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8" name="Freeform 2243"/>
            <p:cNvSpPr/>
            <p:nvPr/>
          </p:nvSpPr>
          <p:spPr>
            <a:xfrm>
              <a:off x="1814" y="1549"/>
              <a:ext cx="4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9 h 10"/>
                <a:gd name="T18" fmla="*/ 0 w 10"/>
                <a:gd name="T19" fmla="*/ 6 h 10"/>
                <a:gd name="T20" fmla="*/ 2 w 10"/>
                <a:gd name="T21" fmla="*/ 3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59" name="Freeform 2244"/>
            <p:cNvSpPr/>
            <p:nvPr/>
          </p:nvSpPr>
          <p:spPr>
            <a:xfrm>
              <a:off x="1818" y="1549"/>
              <a:ext cx="4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0" name="Freeform 2245"/>
            <p:cNvSpPr/>
            <p:nvPr/>
          </p:nvSpPr>
          <p:spPr>
            <a:xfrm>
              <a:off x="1820" y="154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1" name="Freeform 2246"/>
            <p:cNvSpPr/>
            <p:nvPr/>
          </p:nvSpPr>
          <p:spPr>
            <a:xfrm>
              <a:off x="1817" y="154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2" name="Freeform 2247"/>
            <p:cNvSpPr/>
            <p:nvPr/>
          </p:nvSpPr>
          <p:spPr>
            <a:xfrm>
              <a:off x="1812" y="1544"/>
              <a:ext cx="3" cy="3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1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5 w 9"/>
                <a:gd name="T15" fmla="*/ 10 h 10"/>
                <a:gd name="T16" fmla="*/ 2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3" name="Freeform 2248"/>
            <p:cNvSpPr/>
            <p:nvPr/>
          </p:nvSpPr>
          <p:spPr>
            <a:xfrm>
              <a:off x="1815" y="1545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4" name="Freeform 2249"/>
            <p:cNvSpPr/>
            <p:nvPr/>
          </p:nvSpPr>
          <p:spPr>
            <a:xfrm>
              <a:off x="1817" y="154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5" name="Freeform 2250"/>
            <p:cNvSpPr/>
            <p:nvPr/>
          </p:nvSpPr>
          <p:spPr>
            <a:xfrm>
              <a:off x="1822" y="154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9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6" name="Freeform 2251"/>
            <p:cNvSpPr/>
            <p:nvPr/>
          </p:nvSpPr>
          <p:spPr>
            <a:xfrm>
              <a:off x="1824" y="1550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7" name="Freeform 2252"/>
            <p:cNvSpPr/>
            <p:nvPr/>
          </p:nvSpPr>
          <p:spPr>
            <a:xfrm>
              <a:off x="1822" y="1556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8" name="Freeform 2253"/>
            <p:cNvSpPr/>
            <p:nvPr/>
          </p:nvSpPr>
          <p:spPr>
            <a:xfrm>
              <a:off x="1820" y="1553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69" name="Freeform 2254"/>
            <p:cNvSpPr/>
            <p:nvPr/>
          </p:nvSpPr>
          <p:spPr>
            <a:xfrm>
              <a:off x="1818" y="1553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6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0" name="Freeform 2255"/>
            <p:cNvSpPr/>
            <p:nvPr/>
          </p:nvSpPr>
          <p:spPr>
            <a:xfrm>
              <a:off x="1819" y="1557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0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1" name="Freeform 2256"/>
            <p:cNvSpPr/>
            <p:nvPr/>
          </p:nvSpPr>
          <p:spPr>
            <a:xfrm>
              <a:off x="1821" y="1557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2" name="Freeform 2257"/>
            <p:cNvSpPr/>
            <p:nvPr/>
          </p:nvSpPr>
          <p:spPr>
            <a:xfrm>
              <a:off x="1821" y="155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3" name="Freeform 2258"/>
            <p:cNvSpPr/>
            <p:nvPr/>
          </p:nvSpPr>
          <p:spPr>
            <a:xfrm>
              <a:off x="1810" y="1536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4" name="Freeform 2259"/>
            <p:cNvSpPr/>
            <p:nvPr/>
          </p:nvSpPr>
          <p:spPr>
            <a:xfrm>
              <a:off x="1815" y="1539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8 w 10"/>
                <a:gd name="T9" fmla="*/ 7 h 10"/>
                <a:gd name="T10" fmla="*/ 8 w 10"/>
                <a:gd name="T11" fmla="*/ 8 h 10"/>
                <a:gd name="T12" fmla="*/ 6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5" name="Freeform 2260"/>
            <p:cNvSpPr/>
            <p:nvPr/>
          </p:nvSpPr>
          <p:spPr>
            <a:xfrm>
              <a:off x="1806" y="1535"/>
              <a:ext cx="3" cy="3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6" name="Freeform 2261"/>
            <p:cNvSpPr/>
            <p:nvPr/>
          </p:nvSpPr>
          <p:spPr>
            <a:xfrm>
              <a:off x="1807" y="1529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7" name="Freeform 2262"/>
            <p:cNvSpPr/>
            <p:nvPr/>
          </p:nvSpPr>
          <p:spPr>
            <a:xfrm>
              <a:off x="1808" y="1530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8" name="Freeform 2263"/>
            <p:cNvSpPr/>
            <p:nvPr/>
          </p:nvSpPr>
          <p:spPr>
            <a:xfrm>
              <a:off x="1809" y="153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79" name="Freeform 2264"/>
            <p:cNvSpPr/>
            <p:nvPr/>
          </p:nvSpPr>
          <p:spPr>
            <a:xfrm>
              <a:off x="1803" y="1528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7 h 10"/>
                <a:gd name="T10" fmla="*/ 8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0" name="Freeform 2265"/>
            <p:cNvSpPr/>
            <p:nvPr/>
          </p:nvSpPr>
          <p:spPr>
            <a:xfrm>
              <a:off x="1805" y="1531"/>
              <a:ext cx="2" cy="3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1" name="Freeform 2266"/>
            <p:cNvSpPr/>
            <p:nvPr/>
          </p:nvSpPr>
          <p:spPr>
            <a:xfrm>
              <a:off x="1805" y="1531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6 w 8"/>
                <a:gd name="T13" fmla="*/ 10 h 10"/>
                <a:gd name="T14" fmla="*/ 4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2" name="Freeform 2267"/>
            <p:cNvSpPr/>
            <p:nvPr/>
          </p:nvSpPr>
          <p:spPr>
            <a:xfrm>
              <a:off x="1813" y="1533"/>
              <a:ext cx="2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3" name="Freeform 2268"/>
            <p:cNvSpPr/>
            <p:nvPr/>
          </p:nvSpPr>
          <p:spPr>
            <a:xfrm>
              <a:off x="1810" y="152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4" name="Freeform 2269"/>
            <p:cNvSpPr/>
            <p:nvPr/>
          </p:nvSpPr>
          <p:spPr>
            <a:xfrm>
              <a:off x="1805" y="1523"/>
              <a:ext cx="2" cy="4"/>
            </a:xfrm>
            <a:custGeom>
              <a:avLst/>
              <a:gdLst>
                <a:gd name="T0" fmla="*/ 2 w 8"/>
                <a:gd name="T1" fmla="*/ 0 h 11"/>
                <a:gd name="T2" fmla="*/ 5 w 8"/>
                <a:gd name="T3" fmla="*/ 1 h 11"/>
                <a:gd name="T4" fmla="*/ 7 w 8"/>
                <a:gd name="T5" fmla="*/ 2 h 11"/>
                <a:gd name="T6" fmla="*/ 8 w 8"/>
                <a:gd name="T7" fmla="*/ 5 h 11"/>
                <a:gd name="T8" fmla="*/ 8 w 8"/>
                <a:gd name="T9" fmla="*/ 8 h 11"/>
                <a:gd name="T10" fmla="*/ 7 w 8"/>
                <a:gd name="T11" fmla="*/ 10 h 11"/>
                <a:gd name="T12" fmla="*/ 5 w 8"/>
                <a:gd name="T13" fmla="*/ 11 h 11"/>
                <a:gd name="T14" fmla="*/ 2 w 8"/>
                <a:gd name="T15" fmla="*/ 10 h 11"/>
                <a:gd name="T16" fmla="*/ 1 w 8"/>
                <a:gd name="T17" fmla="*/ 8 h 11"/>
                <a:gd name="T18" fmla="*/ 0 w 8"/>
                <a:gd name="T19" fmla="*/ 5 h 11"/>
                <a:gd name="T20" fmla="*/ 0 w 8"/>
                <a:gd name="T21" fmla="*/ 2 h 11"/>
                <a:gd name="T22" fmla="*/ 1 w 8"/>
                <a:gd name="T23" fmla="*/ 1 h 11"/>
                <a:gd name="T24" fmla="*/ 2 w 8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1">
                  <a:moveTo>
                    <a:pt x="2" y="0"/>
                  </a:moveTo>
                  <a:lnTo>
                    <a:pt x="5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1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5" name="Freeform 2270"/>
            <p:cNvSpPr/>
            <p:nvPr/>
          </p:nvSpPr>
          <p:spPr>
            <a:xfrm>
              <a:off x="1795" y="1520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6" name="Freeform 2271"/>
            <p:cNvSpPr/>
            <p:nvPr/>
          </p:nvSpPr>
          <p:spPr>
            <a:xfrm>
              <a:off x="1796" y="1522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6 w 8"/>
                <a:gd name="T13" fmla="*/ 10 h 10"/>
                <a:gd name="T14" fmla="*/ 3 w 8"/>
                <a:gd name="T15" fmla="*/ 9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7" name="Freeform 2272"/>
            <p:cNvSpPr/>
            <p:nvPr/>
          </p:nvSpPr>
          <p:spPr>
            <a:xfrm>
              <a:off x="1796" y="152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8 w 8"/>
                <a:gd name="T11" fmla="*/ 10 h 10"/>
                <a:gd name="T12" fmla="*/ 6 w 8"/>
                <a:gd name="T13" fmla="*/ 10 h 10"/>
                <a:gd name="T14" fmla="*/ 4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8" name="Freeform 2273"/>
            <p:cNvSpPr/>
            <p:nvPr/>
          </p:nvSpPr>
          <p:spPr>
            <a:xfrm>
              <a:off x="1799" y="152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89" name="Freeform 2274"/>
            <p:cNvSpPr/>
            <p:nvPr/>
          </p:nvSpPr>
          <p:spPr>
            <a:xfrm>
              <a:off x="1800" y="152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0" name="Freeform 2275"/>
            <p:cNvSpPr/>
            <p:nvPr/>
          </p:nvSpPr>
          <p:spPr>
            <a:xfrm>
              <a:off x="1800" y="1522"/>
              <a:ext cx="3" cy="3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2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8 w 8"/>
                <a:gd name="T11" fmla="*/ 10 h 10"/>
                <a:gd name="T12" fmla="*/ 5 w 8"/>
                <a:gd name="T13" fmla="*/ 10 h 10"/>
                <a:gd name="T14" fmla="*/ 4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1" name="Freeform 2276"/>
            <p:cNvSpPr/>
            <p:nvPr/>
          </p:nvSpPr>
          <p:spPr>
            <a:xfrm>
              <a:off x="1803" y="1526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2" name="Freeform 2277"/>
            <p:cNvSpPr/>
            <p:nvPr/>
          </p:nvSpPr>
          <p:spPr>
            <a:xfrm>
              <a:off x="1807" y="152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3" name="Freeform 2278"/>
            <p:cNvSpPr/>
            <p:nvPr/>
          </p:nvSpPr>
          <p:spPr>
            <a:xfrm>
              <a:off x="1801" y="153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9 w 10"/>
                <a:gd name="T7" fmla="*/ 4 h 10"/>
                <a:gd name="T8" fmla="*/ 10 w 10"/>
                <a:gd name="T9" fmla="*/ 7 h 10"/>
                <a:gd name="T10" fmla="*/ 9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2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4" name="Freeform 2279"/>
            <p:cNvSpPr/>
            <p:nvPr/>
          </p:nvSpPr>
          <p:spPr>
            <a:xfrm>
              <a:off x="1802" y="153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5" name="Freeform 2280"/>
            <p:cNvSpPr/>
            <p:nvPr/>
          </p:nvSpPr>
          <p:spPr>
            <a:xfrm>
              <a:off x="1806" y="154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6" name="Freeform 2281"/>
            <p:cNvSpPr/>
            <p:nvPr/>
          </p:nvSpPr>
          <p:spPr>
            <a:xfrm>
              <a:off x="1806" y="1538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7" name="Freeform 2282"/>
            <p:cNvSpPr/>
            <p:nvPr/>
          </p:nvSpPr>
          <p:spPr>
            <a:xfrm>
              <a:off x="1804" y="1537"/>
              <a:ext cx="3" cy="3"/>
            </a:xfrm>
            <a:custGeom>
              <a:avLst/>
              <a:gdLst>
                <a:gd name="T0" fmla="*/ 3 w 9"/>
                <a:gd name="T1" fmla="*/ 0 h 9"/>
                <a:gd name="T2" fmla="*/ 6 w 9"/>
                <a:gd name="T3" fmla="*/ 0 h 9"/>
                <a:gd name="T4" fmla="*/ 7 w 9"/>
                <a:gd name="T5" fmla="*/ 2 h 9"/>
                <a:gd name="T6" fmla="*/ 9 w 9"/>
                <a:gd name="T7" fmla="*/ 4 h 9"/>
                <a:gd name="T8" fmla="*/ 9 w 9"/>
                <a:gd name="T9" fmla="*/ 7 h 9"/>
                <a:gd name="T10" fmla="*/ 7 w 9"/>
                <a:gd name="T11" fmla="*/ 8 h 9"/>
                <a:gd name="T12" fmla="*/ 6 w 9"/>
                <a:gd name="T13" fmla="*/ 9 h 9"/>
                <a:gd name="T14" fmla="*/ 3 w 9"/>
                <a:gd name="T15" fmla="*/ 8 h 9"/>
                <a:gd name="T16" fmla="*/ 2 w 9"/>
                <a:gd name="T17" fmla="*/ 7 h 9"/>
                <a:gd name="T18" fmla="*/ 0 w 9"/>
                <a:gd name="T19" fmla="*/ 4 h 9"/>
                <a:gd name="T20" fmla="*/ 0 w 9"/>
                <a:gd name="T21" fmla="*/ 1 h 9"/>
                <a:gd name="T22" fmla="*/ 2 w 9"/>
                <a:gd name="T23" fmla="*/ 0 h 9"/>
                <a:gd name="T24" fmla="*/ 3 w 9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8" name="Freeform 2283"/>
            <p:cNvSpPr/>
            <p:nvPr/>
          </p:nvSpPr>
          <p:spPr>
            <a:xfrm>
              <a:off x="1804" y="1538"/>
              <a:ext cx="2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99" name="Freeform 2284"/>
            <p:cNvSpPr/>
            <p:nvPr/>
          </p:nvSpPr>
          <p:spPr>
            <a:xfrm>
              <a:off x="1811" y="1545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0" name="Freeform 2285"/>
            <p:cNvSpPr/>
            <p:nvPr/>
          </p:nvSpPr>
          <p:spPr>
            <a:xfrm>
              <a:off x="1810" y="154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1" name="Freeform 2286"/>
            <p:cNvSpPr/>
            <p:nvPr/>
          </p:nvSpPr>
          <p:spPr>
            <a:xfrm>
              <a:off x="1809" y="1547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2" name="Freeform 2287"/>
            <p:cNvSpPr/>
            <p:nvPr/>
          </p:nvSpPr>
          <p:spPr>
            <a:xfrm>
              <a:off x="1810" y="1547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3" name="Freeform 2288"/>
            <p:cNvSpPr/>
            <p:nvPr/>
          </p:nvSpPr>
          <p:spPr>
            <a:xfrm>
              <a:off x="1813" y="154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4" name="Freeform 2289"/>
            <p:cNvSpPr/>
            <p:nvPr/>
          </p:nvSpPr>
          <p:spPr>
            <a:xfrm>
              <a:off x="1813" y="155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4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4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0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5" name="Freeform 2290"/>
            <p:cNvSpPr/>
            <p:nvPr/>
          </p:nvSpPr>
          <p:spPr>
            <a:xfrm>
              <a:off x="1815" y="1555"/>
              <a:ext cx="3" cy="3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5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6" name="Freeform 2291"/>
            <p:cNvSpPr/>
            <p:nvPr/>
          </p:nvSpPr>
          <p:spPr>
            <a:xfrm>
              <a:off x="1813" y="1551"/>
              <a:ext cx="2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7" name="Freeform 2292"/>
            <p:cNvSpPr/>
            <p:nvPr/>
          </p:nvSpPr>
          <p:spPr>
            <a:xfrm>
              <a:off x="1817" y="155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1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8" name="Freeform 2293"/>
            <p:cNvSpPr/>
            <p:nvPr/>
          </p:nvSpPr>
          <p:spPr>
            <a:xfrm>
              <a:off x="1822" y="156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09" name="Freeform 2294"/>
            <p:cNvSpPr/>
            <p:nvPr/>
          </p:nvSpPr>
          <p:spPr>
            <a:xfrm>
              <a:off x="1826" y="1565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0" name="Freeform 2295"/>
            <p:cNvSpPr/>
            <p:nvPr/>
          </p:nvSpPr>
          <p:spPr>
            <a:xfrm>
              <a:off x="1828" y="1566"/>
              <a:ext cx="4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1" name="Freeform 2296"/>
            <p:cNvSpPr/>
            <p:nvPr/>
          </p:nvSpPr>
          <p:spPr>
            <a:xfrm>
              <a:off x="1827" y="1563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2" name="Freeform 2297"/>
            <p:cNvSpPr/>
            <p:nvPr/>
          </p:nvSpPr>
          <p:spPr>
            <a:xfrm>
              <a:off x="1800" y="1531"/>
              <a:ext cx="3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3" name="Freeform 2298"/>
            <p:cNvSpPr/>
            <p:nvPr/>
          </p:nvSpPr>
          <p:spPr>
            <a:xfrm>
              <a:off x="1822" y="1552"/>
              <a:ext cx="3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10 w 10"/>
                <a:gd name="T7" fmla="*/ 5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4" name="Freeform 2299"/>
            <p:cNvSpPr/>
            <p:nvPr/>
          </p:nvSpPr>
          <p:spPr>
            <a:xfrm>
              <a:off x="1824" y="1555"/>
              <a:ext cx="4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5" name="Freeform 2300"/>
            <p:cNvSpPr/>
            <p:nvPr/>
          </p:nvSpPr>
          <p:spPr>
            <a:xfrm>
              <a:off x="1826" y="155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2 h 10"/>
                <a:gd name="T6" fmla="*/ 10 w 10"/>
                <a:gd name="T7" fmla="*/ 5 h 10"/>
                <a:gd name="T8" fmla="*/ 8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10" y="5"/>
                  </a:lnTo>
                  <a:lnTo>
                    <a:pt x="8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6" name="Freeform 2301"/>
            <p:cNvSpPr/>
            <p:nvPr/>
          </p:nvSpPr>
          <p:spPr>
            <a:xfrm>
              <a:off x="1828" y="1560"/>
              <a:ext cx="3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8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7" name="Freeform 2302"/>
            <p:cNvSpPr/>
            <p:nvPr/>
          </p:nvSpPr>
          <p:spPr>
            <a:xfrm>
              <a:off x="1824" y="1561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8" name="Freeform 2303"/>
            <p:cNvSpPr/>
            <p:nvPr/>
          </p:nvSpPr>
          <p:spPr>
            <a:xfrm>
              <a:off x="1825" y="1560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19" name="Freeform 2304"/>
            <p:cNvSpPr/>
            <p:nvPr/>
          </p:nvSpPr>
          <p:spPr>
            <a:xfrm>
              <a:off x="1817" y="1538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0" name="Freeform 2305"/>
            <p:cNvSpPr/>
            <p:nvPr/>
          </p:nvSpPr>
          <p:spPr>
            <a:xfrm>
              <a:off x="1821" y="154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1" name="Freeform 2306"/>
            <p:cNvSpPr/>
            <p:nvPr/>
          </p:nvSpPr>
          <p:spPr>
            <a:xfrm>
              <a:off x="1816" y="1543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1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1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2" name="Freeform 2307"/>
            <p:cNvSpPr/>
            <p:nvPr/>
          </p:nvSpPr>
          <p:spPr>
            <a:xfrm>
              <a:off x="1814" y="1540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3" name="Freeform 2308"/>
            <p:cNvSpPr/>
            <p:nvPr/>
          </p:nvSpPr>
          <p:spPr>
            <a:xfrm>
              <a:off x="1812" y="1540"/>
              <a:ext cx="2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4" name="Freeform 2309"/>
            <p:cNvSpPr/>
            <p:nvPr/>
          </p:nvSpPr>
          <p:spPr>
            <a:xfrm>
              <a:off x="1817" y="1551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5" name="Freeform 2310"/>
            <p:cNvSpPr/>
            <p:nvPr/>
          </p:nvSpPr>
          <p:spPr>
            <a:xfrm>
              <a:off x="1820" y="1551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6" name="Freeform 2311"/>
            <p:cNvSpPr/>
            <p:nvPr/>
          </p:nvSpPr>
          <p:spPr>
            <a:xfrm>
              <a:off x="1822" y="1549"/>
              <a:ext cx="2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6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7" name="Freeform 2312"/>
            <p:cNvSpPr/>
            <p:nvPr/>
          </p:nvSpPr>
          <p:spPr>
            <a:xfrm>
              <a:off x="1819" y="1547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8" name="Freeform 2313"/>
            <p:cNvSpPr/>
            <p:nvPr/>
          </p:nvSpPr>
          <p:spPr>
            <a:xfrm>
              <a:off x="1814" y="1545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29" name="Freeform 2314"/>
            <p:cNvSpPr/>
            <p:nvPr/>
          </p:nvSpPr>
          <p:spPr>
            <a:xfrm>
              <a:off x="1817" y="1546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0" name="Freeform 2315"/>
            <p:cNvSpPr/>
            <p:nvPr/>
          </p:nvSpPr>
          <p:spPr>
            <a:xfrm>
              <a:off x="1819" y="154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1" name="Freeform 2316"/>
            <p:cNvSpPr/>
            <p:nvPr/>
          </p:nvSpPr>
          <p:spPr>
            <a:xfrm>
              <a:off x="1824" y="1550"/>
              <a:ext cx="3" cy="4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1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8 w 8"/>
                <a:gd name="T11" fmla="*/ 10 h 10"/>
                <a:gd name="T12" fmla="*/ 6 w 8"/>
                <a:gd name="T13" fmla="*/ 10 h 10"/>
                <a:gd name="T14" fmla="*/ 4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2" name="Freeform 2317"/>
            <p:cNvSpPr/>
            <p:nvPr/>
          </p:nvSpPr>
          <p:spPr>
            <a:xfrm>
              <a:off x="1826" y="1552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3" name="Freeform 2318"/>
            <p:cNvSpPr/>
            <p:nvPr/>
          </p:nvSpPr>
          <p:spPr>
            <a:xfrm>
              <a:off x="1824" y="1558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4" name="Freeform 2319"/>
            <p:cNvSpPr/>
            <p:nvPr/>
          </p:nvSpPr>
          <p:spPr>
            <a:xfrm>
              <a:off x="1822" y="155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5" name="Freeform 2320"/>
            <p:cNvSpPr/>
            <p:nvPr/>
          </p:nvSpPr>
          <p:spPr>
            <a:xfrm>
              <a:off x="1820" y="1554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6" name="Freeform 2321"/>
            <p:cNvSpPr/>
            <p:nvPr/>
          </p:nvSpPr>
          <p:spPr>
            <a:xfrm>
              <a:off x="1821" y="155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7" name="Freeform 2322"/>
            <p:cNvSpPr/>
            <p:nvPr/>
          </p:nvSpPr>
          <p:spPr>
            <a:xfrm>
              <a:off x="1823" y="1559"/>
              <a:ext cx="2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8" name="Freeform 2323"/>
            <p:cNvSpPr/>
            <p:nvPr/>
          </p:nvSpPr>
          <p:spPr>
            <a:xfrm>
              <a:off x="1823" y="1559"/>
              <a:ext cx="3" cy="4"/>
            </a:xfrm>
            <a:custGeom>
              <a:avLst/>
              <a:gdLst>
                <a:gd name="T0" fmla="*/ 4 w 9"/>
                <a:gd name="T1" fmla="*/ 0 h 10"/>
                <a:gd name="T2" fmla="*/ 6 w 9"/>
                <a:gd name="T3" fmla="*/ 1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9 w 9"/>
                <a:gd name="T11" fmla="*/ 10 h 10"/>
                <a:gd name="T12" fmla="*/ 6 w 9"/>
                <a:gd name="T13" fmla="*/ 10 h 10"/>
                <a:gd name="T14" fmla="*/ 4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39" name="Freeform 2324"/>
            <p:cNvSpPr/>
            <p:nvPr/>
          </p:nvSpPr>
          <p:spPr>
            <a:xfrm>
              <a:off x="1813" y="1537"/>
              <a:ext cx="2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4 w 8"/>
                <a:gd name="T13" fmla="*/ 10 h 10"/>
                <a:gd name="T14" fmla="*/ 3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0" name="Freeform 2325"/>
            <p:cNvSpPr/>
            <p:nvPr/>
          </p:nvSpPr>
          <p:spPr>
            <a:xfrm>
              <a:off x="1817" y="1540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1" name="Freeform 2326"/>
            <p:cNvSpPr/>
            <p:nvPr/>
          </p:nvSpPr>
          <p:spPr>
            <a:xfrm>
              <a:off x="1821" y="1545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2" name="Freeform 2327"/>
            <p:cNvSpPr/>
            <p:nvPr/>
          </p:nvSpPr>
          <p:spPr>
            <a:xfrm>
              <a:off x="1819" y="1543"/>
              <a:ext cx="3" cy="3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0 h 10"/>
                <a:gd name="T4" fmla="*/ 8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8 w 8"/>
                <a:gd name="T11" fmla="*/ 9 h 10"/>
                <a:gd name="T12" fmla="*/ 5 w 8"/>
                <a:gd name="T13" fmla="*/ 10 h 10"/>
                <a:gd name="T14" fmla="*/ 4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3" name="Freeform 2328"/>
            <p:cNvSpPr/>
            <p:nvPr/>
          </p:nvSpPr>
          <p:spPr>
            <a:xfrm>
              <a:off x="1822" y="1546"/>
              <a:ext cx="2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4" name="Freeform 2329"/>
            <p:cNvSpPr/>
            <p:nvPr/>
          </p:nvSpPr>
          <p:spPr>
            <a:xfrm>
              <a:off x="1808" y="1536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9 h 10"/>
                <a:gd name="T12" fmla="*/ 6 w 10"/>
                <a:gd name="T13" fmla="*/ 10 h 10"/>
                <a:gd name="T14" fmla="*/ 5 w 10"/>
                <a:gd name="T15" fmla="*/ 9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5" name="Freeform 2330"/>
            <p:cNvSpPr/>
            <p:nvPr/>
          </p:nvSpPr>
          <p:spPr>
            <a:xfrm>
              <a:off x="1809" y="1531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6" name="Freeform 2331"/>
            <p:cNvSpPr/>
            <p:nvPr/>
          </p:nvSpPr>
          <p:spPr>
            <a:xfrm>
              <a:off x="1810" y="153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7" name="Freeform 2332"/>
            <p:cNvSpPr/>
            <p:nvPr/>
          </p:nvSpPr>
          <p:spPr>
            <a:xfrm>
              <a:off x="1811" y="153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8" name="Freeform 2333"/>
            <p:cNvSpPr/>
            <p:nvPr/>
          </p:nvSpPr>
          <p:spPr>
            <a:xfrm>
              <a:off x="1805" y="1530"/>
              <a:ext cx="3" cy="3"/>
            </a:xfrm>
            <a:custGeom>
              <a:avLst/>
              <a:gdLst>
                <a:gd name="T0" fmla="*/ 4 w 9"/>
                <a:gd name="T1" fmla="*/ 0 h 10"/>
                <a:gd name="T2" fmla="*/ 5 w 9"/>
                <a:gd name="T3" fmla="*/ 0 h 10"/>
                <a:gd name="T4" fmla="*/ 8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8 w 9"/>
                <a:gd name="T11" fmla="*/ 10 h 10"/>
                <a:gd name="T12" fmla="*/ 5 w 9"/>
                <a:gd name="T13" fmla="*/ 10 h 10"/>
                <a:gd name="T14" fmla="*/ 4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1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49" name="Freeform 2334"/>
            <p:cNvSpPr/>
            <p:nvPr/>
          </p:nvSpPr>
          <p:spPr>
            <a:xfrm>
              <a:off x="1806" y="1532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0" name="Freeform 2335"/>
            <p:cNvSpPr/>
            <p:nvPr/>
          </p:nvSpPr>
          <p:spPr>
            <a:xfrm>
              <a:off x="1807" y="1533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1" name="Freeform 2336"/>
            <p:cNvSpPr/>
            <p:nvPr/>
          </p:nvSpPr>
          <p:spPr>
            <a:xfrm>
              <a:off x="1814" y="153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2" name="Freeform 2337"/>
            <p:cNvSpPr/>
            <p:nvPr/>
          </p:nvSpPr>
          <p:spPr>
            <a:xfrm>
              <a:off x="1814" y="1529"/>
              <a:ext cx="2" cy="4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4 w 8"/>
                <a:gd name="T13" fmla="*/ 10 h 10"/>
                <a:gd name="T14" fmla="*/ 2 w 8"/>
                <a:gd name="T15" fmla="*/ 9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0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4" y="10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3" name="Freeform 2338"/>
            <p:cNvSpPr/>
            <p:nvPr/>
          </p:nvSpPr>
          <p:spPr>
            <a:xfrm>
              <a:off x="1812" y="1530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4" name="Freeform 2339"/>
            <p:cNvSpPr/>
            <p:nvPr/>
          </p:nvSpPr>
          <p:spPr>
            <a:xfrm>
              <a:off x="1806" y="152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5" name="Freeform 2340"/>
            <p:cNvSpPr/>
            <p:nvPr/>
          </p:nvSpPr>
          <p:spPr>
            <a:xfrm>
              <a:off x="1796" y="1522"/>
              <a:ext cx="4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5 h 10"/>
                <a:gd name="T8" fmla="*/ 10 w 10"/>
                <a:gd name="T9" fmla="*/ 7 h 10"/>
                <a:gd name="T10" fmla="*/ 9 w 10"/>
                <a:gd name="T11" fmla="*/ 9 h 10"/>
                <a:gd name="T12" fmla="*/ 6 w 10"/>
                <a:gd name="T13" fmla="*/ 10 h 10"/>
                <a:gd name="T14" fmla="*/ 5 w 10"/>
                <a:gd name="T15" fmla="*/ 9 h 10"/>
                <a:gd name="T16" fmla="*/ 2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6" name="Freeform 2341"/>
            <p:cNvSpPr/>
            <p:nvPr/>
          </p:nvSpPr>
          <p:spPr>
            <a:xfrm>
              <a:off x="1798" y="1523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7" name="Freeform 2342"/>
            <p:cNvSpPr/>
            <p:nvPr/>
          </p:nvSpPr>
          <p:spPr>
            <a:xfrm>
              <a:off x="1798" y="1525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8" name="Freeform 2343"/>
            <p:cNvSpPr/>
            <p:nvPr/>
          </p:nvSpPr>
          <p:spPr>
            <a:xfrm>
              <a:off x="1801" y="1528"/>
              <a:ext cx="3" cy="4"/>
            </a:xfrm>
            <a:custGeom>
              <a:avLst/>
              <a:gdLst>
                <a:gd name="T0" fmla="*/ 4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4 w 9"/>
                <a:gd name="T15" fmla="*/ 9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59" name="Freeform 2344"/>
            <p:cNvSpPr/>
            <p:nvPr/>
          </p:nvSpPr>
          <p:spPr>
            <a:xfrm>
              <a:off x="1802" y="152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0" name="Freeform 2345"/>
            <p:cNvSpPr/>
            <p:nvPr/>
          </p:nvSpPr>
          <p:spPr>
            <a:xfrm>
              <a:off x="1802" y="1523"/>
              <a:ext cx="3" cy="4"/>
            </a:xfrm>
            <a:custGeom>
              <a:avLst/>
              <a:gdLst>
                <a:gd name="T0" fmla="*/ 5 w 10"/>
                <a:gd name="T1" fmla="*/ 0 h 11"/>
                <a:gd name="T2" fmla="*/ 6 w 10"/>
                <a:gd name="T3" fmla="*/ 1 h 11"/>
                <a:gd name="T4" fmla="*/ 9 w 10"/>
                <a:gd name="T5" fmla="*/ 2 h 11"/>
                <a:gd name="T6" fmla="*/ 10 w 10"/>
                <a:gd name="T7" fmla="*/ 5 h 11"/>
                <a:gd name="T8" fmla="*/ 10 w 10"/>
                <a:gd name="T9" fmla="*/ 8 h 11"/>
                <a:gd name="T10" fmla="*/ 9 w 10"/>
                <a:gd name="T11" fmla="*/ 10 h 11"/>
                <a:gd name="T12" fmla="*/ 6 w 10"/>
                <a:gd name="T13" fmla="*/ 11 h 11"/>
                <a:gd name="T14" fmla="*/ 5 w 10"/>
                <a:gd name="T15" fmla="*/ 10 h 11"/>
                <a:gd name="T16" fmla="*/ 2 w 10"/>
                <a:gd name="T17" fmla="*/ 8 h 11"/>
                <a:gd name="T18" fmla="*/ 0 w 10"/>
                <a:gd name="T19" fmla="*/ 5 h 11"/>
                <a:gd name="T20" fmla="*/ 0 w 10"/>
                <a:gd name="T21" fmla="*/ 2 h 11"/>
                <a:gd name="T22" fmla="*/ 2 w 10"/>
                <a:gd name="T23" fmla="*/ 1 h 11"/>
                <a:gd name="T24" fmla="*/ 5 w 10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1">
                  <a:moveTo>
                    <a:pt x="5" y="0"/>
                  </a:moveTo>
                  <a:lnTo>
                    <a:pt x="6" y="1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6" y="11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1" name="Freeform 2346"/>
            <p:cNvSpPr/>
            <p:nvPr/>
          </p:nvSpPr>
          <p:spPr>
            <a:xfrm>
              <a:off x="1805" y="1527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2" name="Freeform 2347"/>
            <p:cNvSpPr/>
            <p:nvPr/>
          </p:nvSpPr>
          <p:spPr>
            <a:xfrm>
              <a:off x="1809" y="1530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3" name="Freeform 2348"/>
            <p:cNvSpPr/>
            <p:nvPr/>
          </p:nvSpPr>
          <p:spPr>
            <a:xfrm>
              <a:off x="1803" y="1537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7 h 10"/>
                <a:gd name="T10" fmla="*/ 8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4" name="Freeform 2349"/>
            <p:cNvSpPr/>
            <p:nvPr/>
          </p:nvSpPr>
          <p:spPr>
            <a:xfrm>
              <a:off x="1804" y="1535"/>
              <a:ext cx="2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5" name="Freeform 2350"/>
            <p:cNvSpPr/>
            <p:nvPr/>
          </p:nvSpPr>
          <p:spPr>
            <a:xfrm>
              <a:off x="1808" y="1543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6" name="Freeform 2351"/>
            <p:cNvSpPr/>
            <p:nvPr/>
          </p:nvSpPr>
          <p:spPr>
            <a:xfrm>
              <a:off x="1808" y="1539"/>
              <a:ext cx="3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7" name="Freeform 2352"/>
            <p:cNvSpPr/>
            <p:nvPr/>
          </p:nvSpPr>
          <p:spPr>
            <a:xfrm>
              <a:off x="1806" y="1538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8" name="Freeform 2353"/>
            <p:cNvSpPr/>
            <p:nvPr/>
          </p:nvSpPr>
          <p:spPr>
            <a:xfrm>
              <a:off x="1805" y="154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69" name="Freeform 2354"/>
            <p:cNvSpPr/>
            <p:nvPr/>
          </p:nvSpPr>
          <p:spPr>
            <a:xfrm>
              <a:off x="1813" y="154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0" name="Freeform 2355"/>
            <p:cNvSpPr/>
            <p:nvPr/>
          </p:nvSpPr>
          <p:spPr>
            <a:xfrm>
              <a:off x="1812" y="1543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1" name="Freeform 2356"/>
            <p:cNvSpPr/>
            <p:nvPr/>
          </p:nvSpPr>
          <p:spPr>
            <a:xfrm>
              <a:off x="1811" y="154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2" name="Freeform 2357"/>
            <p:cNvSpPr/>
            <p:nvPr/>
          </p:nvSpPr>
          <p:spPr>
            <a:xfrm>
              <a:off x="1812" y="154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3" name="Freeform 2358"/>
            <p:cNvSpPr/>
            <p:nvPr/>
          </p:nvSpPr>
          <p:spPr>
            <a:xfrm>
              <a:off x="1815" y="1550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4" name="Freeform 2359"/>
            <p:cNvSpPr/>
            <p:nvPr/>
          </p:nvSpPr>
          <p:spPr>
            <a:xfrm>
              <a:off x="1815" y="1556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0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5" name="Freeform 2360"/>
            <p:cNvSpPr/>
            <p:nvPr/>
          </p:nvSpPr>
          <p:spPr>
            <a:xfrm>
              <a:off x="1817" y="1556"/>
              <a:ext cx="4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8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6" name="Freeform 2361"/>
            <p:cNvSpPr/>
            <p:nvPr/>
          </p:nvSpPr>
          <p:spPr>
            <a:xfrm>
              <a:off x="1814" y="1553"/>
              <a:ext cx="3" cy="3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5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7" name="Freeform 2362"/>
            <p:cNvSpPr/>
            <p:nvPr/>
          </p:nvSpPr>
          <p:spPr>
            <a:xfrm>
              <a:off x="1819" y="1560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8" name="Freeform 2363"/>
            <p:cNvSpPr/>
            <p:nvPr/>
          </p:nvSpPr>
          <p:spPr>
            <a:xfrm>
              <a:off x="1824" y="1565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79" name="Freeform 2364"/>
            <p:cNvSpPr/>
            <p:nvPr/>
          </p:nvSpPr>
          <p:spPr>
            <a:xfrm>
              <a:off x="1828" y="1566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0" name="Freeform 2365"/>
            <p:cNvSpPr/>
            <p:nvPr/>
          </p:nvSpPr>
          <p:spPr>
            <a:xfrm>
              <a:off x="1831" y="1568"/>
              <a:ext cx="2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1" name="Freeform 2366"/>
            <p:cNvSpPr/>
            <p:nvPr/>
          </p:nvSpPr>
          <p:spPr>
            <a:xfrm>
              <a:off x="1829" y="1564"/>
              <a:ext cx="3" cy="3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2" name="Freeform 2367"/>
            <p:cNvSpPr/>
            <p:nvPr/>
          </p:nvSpPr>
          <p:spPr>
            <a:xfrm>
              <a:off x="1802" y="1533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3" name="Freeform 2368"/>
            <p:cNvSpPr/>
            <p:nvPr/>
          </p:nvSpPr>
          <p:spPr>
            <a:xfrm>
              <a:off x="1824" y="1554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4" name="Freeform 2369"/>
            <p:cNvSpPr/>
            <p:nvPr/>
          </p:nvSpPr>
          <p:spPr>
            <a:xfrm>
              <a:off x="1827" y="155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5 w 9"/>
                <a:gd name="T3" fmla="*/ 0 h 10"/>
                <a:gd name="T4" fmla="*/ 8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8 h 10"/>
                <a:gd name="T12" fmla="*/ 5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5" name="Freeform 2370"/>
            <p:cNvSpPr/>
            <p:nvPr/>
          </p:nvSpPr>
          <p:spPr>
            <a:xfrm>
              <a:off x="1828" y="1557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6" name="Freeform 2371"/>
            <p:cNvSpPr/>
            <p:nvPr/>
          </p:nvSpPr>
          <p:spPr>
            <a:xfrm>
              <a:off x="1830" y="1562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7" name="Freeform 2372"/>
            <p:cNvSpPr/>
            <p:nvPr/>
          </p:nvSpPr>
          <p:spPr>
            <a:xfrm>
              <a:off x="1826" y="1562"/>
              <a:ext cx="3" cy="3"/>
            </a:xfrm>
            <a:custGeom>
              <a:avLst/>
              <a:gdLst>
                <a:gd name="T0" fmla="*/ 2 w 8"/>
                <a:gd name="T1" fmla="*/ 0 h 9"/>
                <a:gd name="T2" fmla="*/ 5 w 8"/>
                <a:gd name="T3" fmla="*/ 1 h 9"/>
                <a:gd name="T4" fmla="*/ 7 w 8"/>
                <a:gd name="T5" fmla="*/ 2 h 9"/>
                <a:gd name="T6" fmla="*/ 8 w 8"/>
                <a:gd name="T7" fmla="*/ 5 h 9"/>
                <a:gd name="T8" fmla="*/ 8 w 8"/>
                <a:gd name="T9" fmla="*/ 8 h 9"/>
                <a:gd name="T10" fmla="*/ 7 w 8"/>
                <a:gd name="T11" fmla="*/ 9 h 9"/>
                <a:gd name="T12" fmla="*/ 5 w 8"/>
                <a:gd name="T13" fmla="*/ 9 h 9"/>
                <a:gd name="T14" fmla="*/ 2 w 8"/>
                <a:gd name="T15" fmla="*/ 9 h 9"/>
                <a:gd name="T16" fmla="*/ 1 w 8"/>
                <a:gd name="T17" fmla="*/ 8 h 9"/>
                <a:gd name="T18" fmla="*/ 0 w 8"/>
                <a:gd name="T19" fmla="*/ 5 h 9"/>
                <a:gd name="T20" fmla="*/ 0 w 8"/>
                <a:gd name="T21" fmla="*/ 2 h 9"/>
                <a:gd name="T22" fmla="*/ 1 w 8"/>
                <a:gd name="T23" fmla="*/ 1 h 9"/>
                <a:gd name="T24" fmla="*/ 2 w 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2" y="0"/>
                  </a:moveTo>
                  <a:lnTo>
                    <a:pt x="5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8" name="Freeform 2373"/>
            <p:cNvSpPr/>
            <p:nvPr/>
          </p:nvSpPr>
          <p:spPr>
            <a:xfrm>
              <a:off x="1827" y="156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89" name="Freeform 2374"/>
            <p:cNvSpPr/>
            <p:nvPr/>
          </p:nvSpPr>
          <p:spPr>
            <a:xfrm>
              <a:off x="1795" y="1513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1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0" name="Freeform 2375"/>
            <p:cNvSpPr/>
            <p:nvPr/>
          </p:nvSpPr>
          <p:spPr>
            <a:xfrm>
              <a:off x="1798" y="1519"/>
              <a:ext cx="3" cy="3"/>
            </a:xfrm>
            <a:custGeom>
              <a:avLst/>
              <a:gdLst>
                <a:gd name="T0" fmla="*/ 4 w 9"/>
                <a:gd name="T1" fmla="*/ 0 h 10"/>
                <a:gd name="T2" fmla="*/ 6 w 9"/>
                <a:gd name="T3" fmla="*/ 1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4 w 9"/>
                <a:gd name="T15" fmla="*/ 10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1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1" name="Freeform 2376"/>
            <p:cNvSpPr/>
            <p:nvPr/>
          </p:nvSpPr>
          <p:spPr>
            <a:xfrm>
              <a:off x="1794" y="151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2" name="Freeform 2377"/>
            <p:cNvSpPr/>
            <p:nvPr/>
          </p:nvSpPr>
          <p:spPr>
            <a:xfrm>
              <a:off x="1792" y="151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3" name="Freeform 2378"/>
            <p:cNvSpPr/>
            <p:nvPr/>
          </p:nvSpPr>
          <p:spPr>
            <a:xfrm>
              <a:off x="1789" y="1516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4" name="Freeform 2379"/>
            <p:cNvSpPr/>
            <p:nvPr/>
          </p:nvSpPr>
          <p:spPr>
            <a:xfrm>
              <a:off x="1795" y="1527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8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5" name="Freeform 2380"/>
            <p:cNvSpPr/>
            <p:nvPr/>
          </p:nvSpPr>
          <p:spPr>
            <a:xfrm>
              <a:off x="1798" y="152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6" name="Freeform 2381"/>
            <p:cNvSpPr/>
            <p:nvPr/>
          </p:nvSpPr>
          <p:spPr>
            <a:xfrm>
              <a:off x="1800" y="152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7" name="Freeform 2382"/>
            <p:cNvSpPr/>
            <p:nvPr/>
          </p:nvSpPr>
          <p:spPr>
            <a:xfrm>
              <a:off x="1797" y="152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4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4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4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8" name="Freeform 2383"/>
            <p:cNvSpPr/>
            <p:nvPr/>
          </p:nvSpPr>
          <p:spPr>
            <a:xfrm>
              <a:off x="1792" y="1521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999" name="Freeform 2384"/>
            <p:cNvSpPr/>
            <p:nvPr/>
          </p:nvSpPr>
          <p:spPr>
            <a:xfrm>
              <a:off x="1795" y="1522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0" name="Freeform 2385"/>
            <p:cNvSpPr/>
            <p:nvPr/>
          </p:nvSpPr>
          <p:spPr>
            <a:xfrm>
              <a:off x="1797" y="152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4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1" name="Freeform 2386"/>
            <p:cNvSpPr/>
            <p:nvPr/>
          </p:nvSpPr>
          <p:spPr>
            <a:xfrm>
              <a:off x="1802" y="152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2" name="Freeform 2387"/>
            <p:cNvSpPr/>
            <p:nvPr/>
          </p:nvSpPr>
          <p:spPr>
            <a:xfrm>
              <a:off x="1804" y="1527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3" name="Freeform 2388"/>
            <p:cNvSpPr/>
            <p:nvPr/>
          </p:nvSpPr>
          <p:spPr>
            <a:xfrm>
              <a:off x="1802" y="153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8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8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4" name="Freeform 2389"/>
            <p:cNvSpPr/>
            <p:nvPr/>
          </p:nvSpPr>
          <p:spPr>
            <a:xfrm>
              <a:off x="1800" y="1530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2 h 10"/>
                <a:gd name="T6" fmla="*/ 10 w 10"/>
                <a:gd name="T7" fmla="*/ 5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5" name="Freeform 2390"/>
            <p:cNvSpPr/>
            <p:nvPr/>
          </p:nvSpPr>
          <p:spPr>
            <a:xfrm>
              <a:off x="1798" y="1529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1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6" name="Freeform 2391"/>
            <p:cNvSpPr/>
            <p:nvPr/>
          </p:nvSpPr>
          <p:spPr>
            <a:xfrm>
              <a:off x="1799" y="1534"/>
              <a:ext cx="3" cy="3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9 w 9"/>
                <a:gd name="T11" fmla="*/ 10 h 10"/>
                <a:gd name="T12" fmla="*/ 6 w 9"/>
                <a:gd name="T13" fmla="*/ 10 h 10"/>
                <a:gd name="T14" fmla="*/ 5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7" name="Freeform 2392"/>
            <p:cNvSpPr/>
            <p:nvPr/>
          </p:nvSpPr>
          <p:spPr>
            <a:xfrm>
              <a:off x="1801" y="153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4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8" name="Freeform 2393"/>
            <p:cNvSpPr/>
            <p:nvPr/>
          </p:nvSpPr>
          <p:spPr>
            <a:xfrm>
              <a:off x="1801" y="1535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09" name="Freeform 2394"/>
            <p:cNvSpPr/>
            <p:nvPr/>
          </p:nvSpPr>
          <p:spPr>
            <a:xfrm>
              <a:off x="1790" y="1512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0" name="Freeform 2395"/>
            <p:cNvSpPr/>
            <p:nvPr/>
          </p:nvSpPr>
          <p:spPr>
            <a:xfrm>
              <a:off x="1795" y="151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1" name="Freeform 2396"/>
            <p:cNvSpPr/>
            <p:nvPr/>
          </p:nvSpPr>
          <p:spPr>
            <a:xfrm>
              <a:off x="1786" y="151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2" name="Freeform 2397"/>
            <p:cNvSpPr/>
            <p:nvPr/>
          </p:nvSpPr>
          <p:spPr>
            <a:xfrm>
              <a:off x="1787" y="1507"/>
              <a:ext cx="3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4 w 8"/>
                <a:gd name="T13" fmla="*/ 10 h 10"/>
                <a:gd name="T14" fmla="*/ 3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3" name="Freeform 2398"/>
            <p:cNvSpPr/>
            <p:nvPr/>
          </p:nvSpPr>
          <p:spPr>
            <a:xfrm>
              <a:off x="1787" y="1508"/>
              <a:ext cx="4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4" name="Freeform 2399"/>
            <p:cNvSpPr/>
            <p:nvPr/>
          </p:nvSpPr>
          <p:spPr>
            <a:xfrm>
              <a:off x="1789" y="1508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0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5" name="Freeform 2400"/>
            <p:cNvSpPr/>
            <p:nvPr/>
          </p:nvSpPr>
          <p:spPr>
            <a:xfrm>
              <a:off x="1783" y="150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1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6" name="Freeform 2401"/>
            <p:cNvSpPr/>
            <p:nvPr/>
          </p:nvSpPr>
          <p:spPr>
            <a:xfrm>
              <a:off x="1784" y="150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7" name="Freeform 2402"/>
            <p:cNvSpPr/>
            <p:nvPr/>
          </p:nvSpPr>
          <p:spPr>
            <a:xfrm>
              <a:off x="1785" y="150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8" name="Freeform 2403"/>
            <p:cNvSpPr/>
            <p:nvPr/>
          </p:nvSpPr>
          <p:spPr>
            <a:xfrm>
              <a:off x="1792" y="1510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8 h 10"/>
                <a:gd name="T18" fmla="*/ 0 w 10"/>
                <a:gd name="T19" fmla="*/ 5 h 10"/>
                <a:gd name="T20" fmla="*/ 0 w 10"/>
                <a:gd name="T21" fmla="*/ 3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19" name="Freeform 2404"/>
            <p:cNvSpPr/>
            <p:nvPr/>
          </p:nvSpPr>
          <p:spPr>
            <a:xfrm>
              <a:off x="1791" y="1505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0" name="Freeform 2405"/>
            <p:cNvSpPr/>
            <p:nvPr/>
          </p:nvSpPr>
          <p:spPr>
            <a:xfrm>
              <a:off x="1789" y="1506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6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1" name="Freeform 2406"/>
            <p:cNvSpPr/>
            <p:nvPr/>
          </p:nvSpPr>
          <p:spPr>
            <a:xfrm>
              <a:off x="1784" y="1500"/>
              <a:ext cx="3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2 w 10"/>
                <a:gd name="T19" fmla="*/ 6 h 10"/>
                <a:gd name="T20" fmla="*/ 0 w 10"/>
                <a:gd name="T21" fmla="*/ 3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2" name="Freeform 2407"/>
            <p:cNvSpPr/>
            <p:nvPr/>
          </p:nvSpPr>
          <p:spPr>
            <a:xfrm>
              <a:off x="1775" y="1497"/>
              <a:ext cx="2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3" name="Freeform 2408"/>
            <p:cNvSpPr/>
            <p:nvPr/>
          </p:nvSpPr>
          <p:spPr>
            <a:xfrm>
              <a:off x="1776" y="1498"/>
              <a:ext cx="2" cy="4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2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8 w 8"/>
                <a:gd name="T11" fmla="*/ 10 h 10"/>
                <a:gd name="T12" fmla="*/ 5 w 8"/>
                <a:gd name="T13" fmla="*/ 10 h 10"/>
                <a:gd name="T14" fmla="*/ 4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4" name="Freeform 2409"/>
            <p:cNvSpPr/>
            <p:nvPr/>
          </p:nvSpPr>
          <p:spPr>
            <a:xfrm>
              <a:off x="1776" y="1501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5" name="Freeform 2410"/>
            <p:cNvSpPr/>
            <p:nvPr/>
          </p:nvSpPr>
          <p:spPr>
            <a:xfrm>
              <a:off x="1779" y="1504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6" name="Freeform 2411"/>
            <p:cNvSpPr/>
            <p:nvPr/>
          </p:nvSpPr>
          <p:spPr>
            <a:xfrm>
              <a:off x="1780" y="150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7" name="Freeform 2412"/>
            <p:cNvSpPr/>
            <p:nvPr/>
          </p:nvSpPr>
          <p:spPr>
            <a:xfrm>
              <a:off x="1780" y="1499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8" name="Freeform 2413"/>
            <p:cNvSpPr/>
            <p:nvPr/>
          </p:nvSpPr>
          <p:spPr>
            <a:xfrm>
              <a:off x="1783" y="150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29" name="Freeform 2414"/>
            <p:cNvSpPr/>
            <p:nvPr/>
          </p:nvSpPr>
          <p:spPr>
            <a:xfrm>
              <a:off x="1787" y="150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0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2030" name="Freeform 2415"/>
            <p:cNvSpPr/>
            <p:nvPr/>
          </p:nvSpPr>
          <p:spPr>
            <a:xfrm>
              <a:off x="1781" y="151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</p:grpSp>
      <p:grpSp>
        <p:nvGrpSpPr>
          <p:cNvPr id="22" name="Group 2617"/>
          <p:cNvGrpSpPr/>
          <p:nvPr/>
        </p:nvGrpSpPr>
        <p:grpSpPr>
          <a:xfrm>
            <a:off x="2778125" y="2393951"/>
            <a:ext cx="96837" cy="90488"/>
            <a:chOff x="1750" y="1508"/>
            <a:chExt cx="61" cy="57"/>
          </a:xfrm>
          <a:effectLst/>
        </p:grpSpPr>
        <p:sp>
          <p:nvSpPr>
            <p:cNvPr id="1631" name="Freeform 2417"/>
            <p:cNvSpPr/>
            <p:nvPr/>
          </p:nvSpPr>
          <p:spPr>
            <a:xfrm>
              <a:off x="1782" y="1510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2" name="Freeform 2418"/>
            <p:cNvSpPr/>
            <p:nvPr/>
          </p:nvSpPr>
          <p:spPr>
            <a:xfrm>
              <a:off x="1786" y="1519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3" name="Freeform 2419"/>
            <p:cNvSpPr/>
            <p:nvPr/>
          </p:nvSpPr>
          <p:spPr>
            <a:xfrm>
              <a:off x="1786" y="151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4" name="Freeform 2420"/>
            <p:cNvSpPr/>
            <p:nvPr/>
          </p:nvSpPr>
          <p:spPr>
            <a:xfrm>
              <a:off x="1784" y="1513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5" name="Freeform 2421"/>
            <p:cNvSpPr/>
            <p:nvPr/>
          </p:nvSpPr>
          <p:spPr>
            <a:xfrm>
              <a:off x="1784" y="1516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6" name="Freeform 2422"/>
            <p:cNvSpPr/>
            <p:nvPr/>
          </p:nvSpPr>
          <p:spPr>
            <a:xfrm>
              <a:off x="1791" y="1521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7" name="Freeform 2423"/>
            <p:cNvSpPr/>
            <p:nvPr/>
          </p:nvSpPr>
          <p:spPr>
            <a:xfrm>
              <a:off x="1789" y="1518"/>
              <a:ext cx="4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8" name="Freeform 2424"/>
            <p:cNvSpPr/>
            <p:nvPr/>
          </p:nvSpPr>
          <p:spPr>
            <a:xfrm>
              <a:off x="1788" y="1524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8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2 w 10"/>
                <a:gd name="T17" fmla="*/ 8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9" name="Freeform 2425"/>
            <p:cNvSpPr/>
            <p:nvPr/>
          </p:nvSpPr>
          <p:spPr>
            <a:xfrm>
              <a:off x="1790" y="152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0" name="Freeform 2426"/>
            <p:cNvSpPr/>
            <p:nvPr/>
          </p:nvSpPr>
          <p:spPr>
            <a:xfrm>
              <a:off x="1793" y="1526"/>
              <a:ext cx="2" cy="3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0 h 10"/>
                <a:gd name="T4" fmla="*/ 8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9 h 10"/>
                <a:gd name="T12" fmla="*/ 6 w 8"/>
                <a:gd name="T13" fmla="*/ 10 h 10"/>
                <a:gd name="T14" fmla="*/ 4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6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1" name="Freeform 2427"/>
            <p:cNvSpPr/>
            <p:nvPr/>
          </p:nvSpPr>
          <p:spPr>
            <a:xfrm>
              <a:off x="1793" y="1532"/>
              <a:ext cx="2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2" name="Freeform 2428"/>
            <p:cNvSpPr/>
            <p:nvPr/>
          </p:nvSpPr>
          <p:spPr>
            <a:xfrm>
              <a:off x="1795" y="1532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3" name="Freeform 2429"/>
            <p:cNvSpPr/>
            <p:nvPr/>
          </p:nvSpPr>
          <p:spPr>
            <a:xfrm>
              <a:off x="1793" y="1528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4" name="Freeform 2430"/>
            <p:cNvSpPr/>
            <p:nvPr/>
          </p:nvSpPr>
          <p:spPr>
            <a:xfrm>
              <a:off x="1797" y="153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5" name="Freeform 2431"/>
            <p:cNvSpPr/>
            <p:nvPr/>
          </p:nvSpPr>
          <p:spPr>
            <a:xfrm>
              <a:off x="1802" y="1540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6" name="Freeform 2432"/>
            <p:cNvSpPr/>
            <p:nvPr/>
          </p:nvSpPr>
          <p:spPr>
            <a:xfrm>
              <a:off x="1805" y="1542"/>
              <a:ext cx="4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7" name="Freeform 2433"/>
            <p:cNvSpPr/>
            <p:nvPr/>
          </p:nvSpPr>
          <p:spPr>
            <a:xfrm>
              <a:off x="1808" y="154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8" name="Freeform 2434"/>
            <p:cNvSpPr/>
            <p:nvPr/>
          </p:nvSpPr>
          <p:spPr>
            <a:xfrm>
              <a:off x="1807" y="1540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49" name="Freeform 2435"/>
            <p:cNvSpPr/>
            <p:nvPr/>
          </p:nvSpPr>
          <p:spPr>
            <a:xfrm>
              <a:off x="1780" y="150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8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0" name="Freeform 2436"/>
            <p:cNvSpPr/>
            <p:nvPr/>
          </p:nvSpPr>
          <p:spPr>
            <a:xfrm>
              <a:off x="1802" y="1529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1" name="Freeform 2437"/>
            <p:cNvSpPr/>
            <p:nvPr/>
          </p:nvSpPr>
          <p:spPr>
            <a:xfrm>
              <a:off x="1805" y="1532"/>
              <a:ext cx="2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2" name="Freeform 2438"/>
            <p:cNvSpPr/>
            <p:nvPr/>
          </p:nvSpPr>
          <p:spPr>
            <a:xfrm>
              <a:off x="1806" y="1533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3" name="Freeform 2439"/>
            <p:cNvSpPr/>
            <p:nvPr/>
          </p:nvSpPr>
          <p:spPr>
            <a:xfrm>
              <a:off x="1808" y="1537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4" name="Freeform 2440"/>
            <p:cNvSpPr/>
            <p:nvPr/>
          </p:nvSpPr>
          <p:spPr>
            <a:xfrm>
              <a:off x="1804" y="153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4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4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4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5" name="Freeform 2441"/>
            <p:cNvSpPr/>
            <p:nvPr/>
          </p:nvSpPr>
          <p:spPr>
            <a:xfrm>
              <a:off x="1805" y="1537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4 w 8"/>
                <a:gd name="T13" fmla="*/ 10 h 10"/>
                <a:gd name="T14" fmla="*/ 3 w 8"/>
                <a:gd name="T15" fmla="*/ 10 h 10"/>
                <a:gd name="T16" fmla="*/ 0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6" name="Freeform 2442"/>
            <p:cNvSpPr/>
            <p:nvPr/>
          </p:nvSpPr>
          <p:spPr>
            <a:xfrm>
              <a:off x="1794" y="1527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8 h 10"/>
                <a:gd name="T12" fmla="*/ 6 w 10"/>
                <a:gd name="T13" fmla="*/ 10 h 10"/>
                <a:gd name="T14" fmla="*/ 4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2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7" name="Freeform 2443"/>
            <p:cNvSpPr/>
            <p:nvPr/>
          </p:nvSpPr>
          <p:spPr>
            <a:xfrm>
              <a:off x="1798" y="1532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8" name="Freeform 2444"/>
            <p:cNvSpPr/>
            <p:nvPr/>
          </p:nvSpPr>
          <p:spPr>
            <a:xfrm>
              <a:off x="1794" y="1531"/>
              <a:ext cx="2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59" name="Freeform 2445"/>
            <p:cNvSpPr/>
            <p:nvPr/>
          </p:nvSpPr>
          <p:spPr>
            <a:xfrm>
              <a:off x="1791" y="1528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0" name="Freeform 2446"/>
            <p:cNvSpPr/>
            <p:nvPr/>
          </p:nvSpPr>
          <p:spPr>
            <a:xfrm>
              <a:off x="1789" y="1529"/>
              <a:ext cx="3" cy="3"/>
            </a:xfrm>
            <a:custGeom>
              <a:avLst/>
              <a:gdLst>
                <a:gd name="T0" fmla="*/ 4 w 9"/>
                <a:gd name="T1" fmla="*/ 0 h 10"/>
                <a:gd name="T2" fmla="*/ 5 w 9"/>
                <a:gd name="T3" fmla="*/ 0 h 10"/>
                <a:gd name="T4" fmla="*/ 8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8 h 10"/>
                <a:gd name="T12" fmla="*/ 5 w 9"/>
                <a:gd name="T13" fmla="*/ 10 h 10"/>
                <a:gd name="T14" fmla="*/ 4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1" name="Freeform 2447"/>
            <p:cNvSpPr/>
            <p:nvPr/>
          </p:nvSpPr>
          <p:spPr>
            <a:xfrm>
              <a:off x="1794" y="1539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2" name="Freeform 2448"/>
            <p:cNvSpPr/>
            <p:nvPr/>
          </p:nvSpPr>
          <p:spPr>
            <a:xfrm>
              <a:off x="1798" y="1539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3" name="Freeform 2449"/>
            <p:cNvSpPr/>
            <p:nvPr/>
          </p:nvSpPr>
          <p:spPr>
            <a:xfrm>
              <a:off x="1799" y="1537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4" name="Freeform 2450"/>
            <p:cNvSpPr/>
            <p:nvPr/>
          </p:nvSpPr>
          <p:spPr>
            <a:xfrm>
              <a:off x="1797" y="1536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4 w 8"/>
                <a:gd name="T13" fmla="*/ 10 h 10"/>
                <a:gd name="T14" fmla="*/ 3 w 8"/>
                <a:gd name="T15" fmla="*/ 9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4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5" name="Freeform 2451"/>
            <p:cNvSpPr/>
            <p:nvPr/>
          </p:nvSpPr>
          <p:spPr>
            <a:xfrm>
              <a:off x="1792" y="153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6" name="Freeform 2452"/>
            <p:cNvSpPr/>
            <p:nvPr/>
          </p:nvSpPr>
          <p:spPr>
            <a:xfrm>
              <a:off x="1794" y="1535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9 h 10"/>
                <a:gd name="T16" fmla="*/ 2 w 10"/>
                <a:gd name="T17" fmla="*/ 7 h 10"/>
                <a:gd name="T18" fmla="*/ 0 w 10"/>
                <a:gd name="T19" fmla="*/ 5 h 10"/>
                <a:gd name="T20" fmla="*/ 0 w 10"/>
                <a:gd name="T21" fmla="*/ 3 h 10"/>
                <a:gd name="T22" fmla="*/ 2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7" name="Freeform 2453"/>
            <p:cNvSpPr/>
            <p:nvPr/>
          </p:nvSpPr>
          <p:spPr>
            <a:xfrm>
              <a:off x="1797" y="1533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3 w 8"/>
                <a:gd name="T15" fmla="*/ 9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8" name="Freeform 2454"/>
            <p:cNvSpPr/>
            <p:nvPr/>
          </p:nvSpPr>
          <p:spPr>
            <a:xfrm>
              <a:off x="1802" y="153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69" name="Freeform 2455"/>
            <p:cNvSpPr/>
            <p:nvPr/>
          </p:nvSpPr>
          <p:spPr>
            <a:xfrm>
              <a:off x="1804" y="1540"/>
              <a:ext cx="2" cy="4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4 w 8"/>
                <a:gd name="T13" fmla="*/ 10 h 10"/>
                <a:gd name="T14" fmla="*/ 3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0" name="Freeform 2456"/>
            <p:cNvSpPr/>
            <p:nvPr/>
          </p:nvSpPr>
          <p:spPr>
            <a:xfrm>
              <a:off x="1802" y="154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1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1" name="Freeform 2457"/>
            <p:cNvSpPr/>
            <p:nvPr/>
          </p:nvSpPr>
          <p:spPr>
            <a:xfrm>
              <a:off x="1799" y="1543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2" name="Freeform 2458"/>
            <p:cNvSpPr/>
            <p:nvPr/>
          </p:nvSpPr>
          <p:spPr>
            <a:xfrm>
              <a:off x="1798" y="1542"/>
              <a:ext cx="3" cy="4"/>
            </a:xfrm>
            <a:custGeom>
              <a:avLst/>
              <a:gdLst>
                <a:gd name="T0" fmla="*/ 2 w 8"/>
                <a:gd name="T1" fmla="*/ 0 h 10"/>
                <a:gd name="T2" fmla="*/ 4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4 w 8"/>
                <a:gd name="T13" fmla="*/ 10 h 10"/>
                <a:gd name="T14" fmla="*/ 2 w 8"/>
                <a:gd name="T15" fmla="*/ 10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4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3" name="Freeform 2459"/>
            <p:cNvSpPr/>
            <p:nvPr/>
          </p:nvSpPr>
          <p:spPr>
            <a:xfrm>
              <a:off x="1798" y="1547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4" name="Freeform 2460"/>
            <p:cNvSpPr/>
            <p:nvPr/>
          </p:nvSpPr>
          <p:spPr>
            <a:xfrm>
              <a:off x="1800" y="1547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3 w 8"/>
                <a:gd name="T15" fmla="*/ 9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5" name="Freeform 2461"/>
            <p:cNvSpPr/>
            <p:nvPr/>
          </p:nvSpPr>
          <p:spPr>
            <a:xfrm>
              <a:off x="1801" y="154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6" name="Freeform 2462"/>
            <p:cNvSpPr/>
            <p:nvPr/>
          </p:nvSpPr>
          <p:spPr>
            <a:xfrm>
              <a:off x="1790" y="152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7" name="Freeform 2463"/>
            <p:cNvSpPr/>
            <p:nvPr/>
          </p:nvSpPr>
          <p:spPr>
            <a:xfrm>
              <a:off x="1795" y="1528"/>
              <a:ext cx="2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7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8" name="Freeform 2464"/>
            <p:cNvSpPr/>
            <p:nvPr/>
          </p:nvSpPr>
          <p:spPr>
            <a:xfrm>
              <a:off x="1786" y="1525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79" name="Freeform 2465"/>
            <p:cNvSpPr/>
            <p:nvPr/>
          </p:nvSpPr>
          <p:spPr>
            <a:xfrm>
              <a:off x="1786" y="1519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9 h 10"/>
                <a:gd name="T12" fmla="*/ 5 w 9"/>
                <a:gd name="T13" fmla="*/ 10 h 10"/>
                <a:gd name="T14" fmla="*/ 3 w 9"/>
                <a:gd name="T15" fmla="*/ 9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0" name="Freeform 2466"/>
            <p:cNvSpPr/>
            <p:nvPr/>
          </p:nvSpPr>
          <p:spPr>
            <a:xfrm>
              <a:off x="1787" y="1520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1" name="Freeform 2467"/>
            <p:cNvSpPr/>
            <p:nvPr/>
          </p:nvSpPr>
          <p:spPr>
            <a:xfrm>
              <a:off x="1788" y="152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2" name="Freeform 2468"/>
            <p:cNvSpPr/>
            <p:nvPr/>
          </p:nvSpPr>
          <p:spPr>
            <a:xfrm>
              <a:off x="1782" y="1518"/>
              <a:ext cx="3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3" name="Freeform 2469"/>
            <p:cNvSpPr/>
            <p:nvPr/>
          </p:nvSpPr>
          <p:spPr>
            <a:xfrm>
              <a:off x="1784" y="1521"/>
              <a:ext cx="2" cy="3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0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8 w 8"/>
                <a:gd name="T11" fmla="*/ 10 h 10"/>
                <a:gd name="T12" fmla="*/ 6 w 8"/>
                <a:gd name="T13" fmla="*/ 10 h 10"/>
                <a:gd name="T14" fmla="*/ 3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4" name="Freeform 2470"/>
            <p:cNvSpPr/>
            <p:nvPr/>
          </p:nvSpPr>
          <p:spPr>
            <a:xfrm>
              <a:off x="1785" y="1521"/>
              <a:ext cx="2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5" name="Freeform 2471"/>
            <p:cNvSpPr/>
            <p:nvPr/>
          </p:nvSpPr>
          <p:spPr>
            <a:xfrm>
              <a:off x="1792" y="1523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6" name="Freeform 2472"/>
            <p:cNvSpPr/>
            <p:nvPr/>
          </p:nvSpPr>
          <p:spPr>
            <a:xfrm>
              <a:off x="1791" y="1517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7" name="Freeform 2473"/>
            <p:cNvSpPr/>
            <p:nvPr/>
          </p:nvSpPr>
          <p:spPr>
            <a:xfrm>
              <a:off x="1789" y="1518"/>
              <a:ext cx="3" cy="4"/>
            </a:xfrm>
            <a:custGeom>
              <a:avLst/>
              <a:gdLst>
                <a:gd name="T0" fmla="*/ 4 w 9"/>
                <a:gd name="T1" fmla="*/ 0 h 10"/>
                <a:gd name="T2" fmla="*/ 5 w 9"/>
                <a:gd name="T3" fmla="*/ 0 h 10"/>
                <a:gd name="T4" fmla="*/ 8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8 w 9"/>
                <a:gd name="T11" fmla="*/ 9 h 10"/>
                <a:gd name="T12" fmla="*/ 5 w 9"/>
                <a:gd name="T13" fmla="*/ 10 h 10"/>
                <a:gd name="T14" fmla="*/ 4 w 9"/>
                <a:gd name="T15" fmla="*/ 9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8" name="Freeform 2474"/>
            <p:cNvSpPr/>
            <p:nvPr/>
          </p:nvSpPr>
          <p:spPr>
            <a:xfrm>
              <a:off x="1784" y="151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5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89" name="Freeform 2475"/>
            <p:cNvSpPr/>
            <p:nvPr/>
          </p:nvSpPr>
          <p:spPr>
            <a:xfrm>
              <a:off x="1774" y="151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0" name="Freeform 2476"/>
            <p:cNvSpPr/>
            <p:nvPr/>
          </p:nvSpPr>
          <p:spPr>
            <a:xfrm>
              <a:off x="1775" y="1511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2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1" name="Freeform 2477"/>
            <p:cNvSpPr/>
            <p:nvPr/>
          </p:nvSpPr>
          <p:spPr>
            <a:xfrm>
              <a:off x="1776" y="1514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2" name="Freeform 2478"/>
            <p:cNvSpPr/>
            <p:nvPr/>
          </p:nvSpPr>
          <p:spPr>
            <a:xfrm>
              <a:off x="1778" y="151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3" name="Freeform 2479"/>
            <p:cNvSpPr/>
            <p:nvPr/>
          </p:nvSpPr>
          <p:spPr>
            <a:xfrm>
              <a:off x="1779" y="1514"/>
              <a:ext cx="3" cy="3"/>
            </a:xfrm>
            <a:custGeom>
              <a:avLst/>
              <a:gdLst>
                <a:gd name="T0" fmla="*/ 3 w 9"/>
                <a:gd name="T1" fmla="*/ 0 h 9"/>
                <a:gd name="T2" fmla="*/ 6 w 9"/>
                <a:gd name="T3" fmla="*/ 1 h 9"/>
                <a:gd name="T4" fmla="*/ 7 w 9"/>
                <a:gd name="T5" fmla="*/ 2 h 9"/>
                <a:gd name="T6" fmla="*/ 9 w 9"/>
                <a:gd name="T7" fmla="*/ 5 h 9"/>
                <a:gd name="T8" fmla="*/ 9 w 9"/>
                <a:gd name="T9" fmla="*/ 8 h 9"/>
                <a:gd name="T10" fmla="*/ 7 w 9"/>
                <a:gd name="T11" fmla="*/ 9 h 9"/>
                <a:gd name="T12" fmla="*/ 6 w 9"/>
                <a:gd name="T13" fmla="*/ 9 h 9"/>
                <a:gd name="T14" fmla="*/ 3 w 9"/>
                <a:gd name="T15" fmla="*/ 9 h 9"/>
                <a:gd name="T16" fmla="*/ 1 w 9"/>
                <a:gd name="T17" fmla="*/ 7 h 9"/>
                <a:gd name="T18" fmla="*/ 0 w 9"/>
                <a:gd name="T19" fmla="*/ 5 h 9"/>
                <a:gd name="T20" fmla="*/ 0 w 9"/>
                <a:gd name="T21" fmla="*/ 2 h 9"/>
                <a:gd name="T22" fmla="*/ 1 w 9"/>
                <a:gd name="T23" fmla="*/ 1 h 9"/>
                <a:gd name="T24" fmla="*/ 3 w 9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4" name="Freeform 2480"/>
            <p:cNvSpPr/>
            <p:nvPr/>
          </p:nvSpPr>
          <p:spPr>
            <a:xfrm>
              <a:off x="1780" y="151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5" name="Freeform 2481"/>
            <p:cNvSpPr/>
            <p:nvPr/>
          </p:nvSpPr>
          <p:spPr>
            <a:xfrm>
              <a:off x="1783" y="151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6" name="Freeform 2482"/>
            <p:cNvSpPr/>
            <p:nvPr/>
          </p:nvSpPr>
          <p:spPr>
            <a:xfrm>
              <a:off x="1787" y="1518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7" name="Freeform 2483"/>
            <p:cNvSpPr/>
            <p:nvPr/>
          </p:nvSpPr>
          <p:spPr>
            <a:xfrm>
              <a:off x="1780" y="1526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8" name="Freeform 2484"/>
            <p:cNvSpPr/>
            <p:nvPr/>
          </p:nvSpPr>
          <p:spPr>
            <a:xfrm>
              <a:off x="1781" y="1523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99" name="Freeform 2485"/>
            <p:cNvSpPr/>
            <p:nvPr/>
          </p:nvSpPr>
          <p:spPr>
            <a:xfrm>
              <a:off x="1786" y="1532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0" name="Freeform 2486"/>
            <p:cNvSpPr/>
            <p:nvPr/>
          </p:nvSpPr>
          <p:spPr>
            <a:xfrm>
              <a:off x="1786" y="1528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2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1" name="Freeform 2487"/>
            <p:cNvSpPr/>
            <p:nvPr/>
          </p:nvSpPr>
          <p:spPr>
            <a:xfrm>
              <a:off x="1784" y="1527"/>
              <a:ext cx="2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4 w 8"/>
                <a:gd name="T13" fmla="*/ 10 h 10"/>
                <a:gd name="T14" fmla="*/ 3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2" name="Freeform 2488"/>
            <p:cNvSpPr/>
            <p:nvPr/>
          </p:nvSpPr>
          <p:spPr>
            <a:xfrm>
              <a:off x="1783" y="152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3" name="Freeform 2489"/>
            <p:cNvSpPr/>
            <p:nvPr/>
          </p:nvSpPr>
          <p:spPr>
            <a:xfrm>
              <a:off x="1791" y="1534"/>
              <a:ext cx="3" cy="4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7 w 9"/>
                <a:gd name="T5" fmla="*/ 3 h 12"/>
                <a:gd name="T6" fmla="*/ 9 w 9"/>
                <a:gd name="T7" fmla="*/ 6 h 12"/>
                <a:gd name="T8" fmla="*/ 9 w 9"/>
                <a:gd name="T9" fmla="*/ 9 h 12"/>
                <a:gd name="T10" fmla="*/ 7 w 9"/>
                <a:gd name="T11" fmla="*/ 10 h 12"/>
                <a:gd name="T12" fmla="*/ 6 w 9"/>
                <a:gd name="T13" fmla="*/ 12 h 12"/>
                <a:gd name="T14" fmla="*/ 3 w 9"/>
                <a:gd name="T15" fmla="*/ 10 h 12"/>
                <a:gd name="T16" fmla="*/ 2 w 9"/>
                <a:gd name="T17" fmla="*/ 9 h 12"/>
                <a:gd name="T18" fmla="*/ 0 w 9"/>
                <a:gd name="T19" fmla="*/ 6 h 12"/>
                <a:gd name="T20" fmla="*/ 0 w 9"/>
                <a:gd name="T21" fmla="*/ 3 h 12"/>
                <a:gd name="T22" fmla="*/ 2 w 9"/>
                <a:gd name="T23" fmla="*/ 2 h 12"/>
                <a:gd name="T24" fmla="*/ 3 w 9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2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4" name="Freeform 2490"/>
            <p:cNvSpPr/>
            <p:nvPr/>
          </p:nvSpPr>
          <p:spPr>
            <a:xfrm>
              <a:off x="1789" y="1532"/>
              <a:ext cx="3" cy="3"/>
            </a:xfrm>
            <a:custGeom>
              <a:avLst/>
              <a:gdLst>
                <a:gd name="T0" fmla="*/ 4 w 9"/>
                <a:gd name="T1" fmla="*/ 0 h 10"/>
                <a:gd name="T2" fmla="*/ 5 w 9"/>
                <a:gd name="T3" fmla="*/ 0 h 10"/>
                <a:gd name="T4" fmla="*/ 8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8 w 9"/>
                <a:gd name="T11" fmla="*/ 9 h 10"/>
                <a:gd name="T12" fmla="*/ 5 w 9"/>
                <a:gd name="T13" fmla="*/ 10 h 10"/>
                <a:gd name="T14" fmla="*/ 4 w 9"/>
                <a:gd name="T15" fmla="*/ 9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1 w 9"/>
                <a:gd name="T23" fmla="*/ 0 h 10"/>
                <a:gd name="T24" fmla="*/ 4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5" name="Freeform 2491"/>
            <p:cNvSpPr/>
            <p:nvPr/>
          </p:nvSpPr>
          <p:spPr>
            <a:xfrm>
              <a:off x="1788" y="1537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1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8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6" name="Freeform 2492"/>
            <p:cNvSpPr/>
            <p:nvPr/>
          </p:nvSpPr>
          <p:spPr>
            <a:xfrm>
              <a:off x="1790" y="153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8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7" name="Freeform 2493"/>
            <p:cNvSpPr/>
            <p:nvPr/>
          </p:nvSpPr>
          <p:spPr>
            <a:xfrm>
              <a:off x="1792" y="1539"/>
              <a:ext cx="3" cy="3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0 h 10"/>
                <a:gd name="T4" fmla="*/ 9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8 h 10"/>
                <a:gd name="T12" fmla="*/ 6 w 9"/>
                <a:gd name="T13" fmla="*/ 10 h 10"/>
                <a:gd name="T14" fmla="*/ 5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8" name="Freeform 2494"/>
            <p:cNvSpPr/>
            <p:nvPr/>
          </p:nvSpPr>
          <p:spPr>
            <a:xfrm>
              <a:off x="1792" y="154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09" name="Freeform 2495"/>
            <p:cNvSpPr/>
            <p:nvPr/>
          </p:nvSpPr>
          <p:spPr>
            <a:xfrm>
              <a:off x="1795" y="154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0" name="Freeform 2496"/>
            <p:cNvSpPr/>
            <p:nvPr/>
          </p:nvSpPr>
          <p:spPr>
            <a:xfrm>
              <a:off x="1792" y="1541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9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1" name="Freeform 2497"/>
            <p:cNvSpPr/>
            <p:nvPr/>
          </p:nvSpPr>
          <p:spPr>
            <a:xfrm>
              <a:off x="1796" y="1548"/>
              <a:ext cx="4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2" name="Freeform 2498"/>
            <p:cNvSpPr/>
            <p:nvPr/>
          </p:nvSpPr>
          <p:spPr>
            <a:xfrm>
              <a:off x="1801" y="1553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3" name="Freeform 2499"/>
            <p:cNvSpPr/>
            <p:nvPr/>
          </p:nvSpPr>
          <p:spPr>
            <a:xfrm>
              <a:off x="1805" y="1555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3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4" name="Freeform 2500"/>
            <p:cNvSpPr/>
            <p:nvPr/>
          </p:nvSpPr>
          <p:spPr>
            <a:xfrm>
              <a:off x="1808" y="1556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9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5" name="Freeform 2501"/>
            <p:cNvSpPr/>
            <p:nvPr/>
          </p:nvSpPr>
          <p:spPr>
            <a:xfrm>
              <a:off x="1806" y="155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6" name="Freeform 2502"/>
            <p:cNvSpPr/>
            <p:nvPr/>
          </p:nvSpPr>
          <p:spPr>
            <a:xfrm>
              <a:off x="1779" y="152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7" name="Freeform 2503"/>
            <p:cNvSpPr/>
            <p:nvPr/>
          </p:nvSpPr>
          <p:spPr>
            <a:xfrm>
              <a:off x="1802" y="1542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8" name="Freeform 2504"/>
            <p:cNvSpPr/>
            <p:nvPr/>
          </p:nvSpPr>
          <p:spPr>
            <a:xfrm>
              <a:off x="1804" y="1545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19" name="Freeform 2505"/>
            <p:cNvSpPr/>
            <p:nvPr/>
          </p:nvSpPr>
          <p:spPr>
            <a:xfrm>
              <a:off x="1805" y="154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0" name="Freeform 2506"/>
            <p:cNvSpPr/>
            <p:nvPr/>
          </p:nvSpPr>
          <p:spPr>
            <a:xfrm>
              <a:off x="1807" y="1550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1" name="Freeform 2507"/>
            <p:cNvSpPr/>
            <p:nvPr/>
          </p:nvSpPr>
          <p:spPr>
            <a:xfrm>
              <a:off x="1804" y="1551"/>
              <a:ext cx="2" cy="3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4 w 8"/>
                <a:gd name="T13" fmla="*/ 10 h 10"/>
                <a:gd name="T14" fmla="*/ 3 w 8"/>
                <a:gd name="T15" fmla="*/ 10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0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2" name="Freeform 2508"/>
            <p:cNvSpPr/>
            <p:nvPr/>
          </p:nvSpPr>
          <p:spPr>
            <a:xfrm>
              <a:off x="1805" y="1550"/>
              <a:ext cx="2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4 w 8"/>
                <a:gd name="T13" fmla="*/ 10 h 10"/>
                <a:gd name="T14" fmla="*/ 2 w 8"/>
                <a:gd name="T15" fmla="*/ 8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3" name="Freeform 2509"/>
            <p:cNvSpPr/>
            <p:nvPr/>
          </p:nvSpPr>
          <p:spPr>
            <a:xfrm>
              <a:off x="1788" y="1531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8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5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4" name="Freeform 2510"/>
            <p:cNvSpPr/>
            <p:nvPr/>
          </p:nvSpPr>
          <p:spPr>
            <a:xfrm>
              <a:off x="1792" y="1537"/>
              <a:ext cx="3" cy="3"/>
            </a:xfrm>
            <a:custGeom>
              <a:avLst/>
              <a:gdLst>
                <a:gd name="T0" fmla="*/ 3 w 9"/>
                <a:gd name="T1" fmla="*/ 0 h 9"/>
                <a:gd name="T2" fmla="*/ 6 w 9"/>
                <a:gd name="T3" fmla="*/ 1 h 9"/>
                <a:gd name="T4" fmla="*/ 7 w 9"/>
                <a:gd name="T5" fmla="*/ 2 h 9"/>
                <a:gd name="T6" fmla="*/ 9 w 9"/>
                <a:gd name="T7" fmla="*/ 5 h 9"/>
                <a:gd name="T8" fmla="*/ 9 w 9"/>
                <a:gd name="T9" fmla="*/ 8 h 9"/>
                <a:gd name="T10" fmla="*/ 7 w 9"/>
                <a:gd name="T11" fmla="*/ 9 h 9"/>
                <a:gd name="T12" fmla="*/ 6 w 9"/>
                <a:gd name="T13" fmla="*/ 9 h 9"/>
                <a:gd name="T14" fmla="*/ 3 w 9"/>
                <a:gd name="T15" fmla="*/ 9 h 9"/>
                <a:gd name="T16" fmla="*/ 1 w 9"/>
                <a:gd name="T17" fmla="*/ 7 h 9"/>
                <a:gd name="T18" fmla="*/ 0 w 9"/>
                <a:gd name="T19" fmla="*/ 5 h 9"/>
                <a:gd name="T20" fmla="*/ 0 w 9"/>
                <a:gd name="T21" fmla="*/ 2 h 9"/>
                <a:gd name="T22" fmla="*/ 1 w 9"/>
                <a:gd name="T23" fmla="*/ 1 h 9"/>
                <a:gd name="T24" fmla="*/ 3 w 9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5" name="Freeform 2511"/>
            <p:cNvSpPr/>
            <p:nvPr/>
          </p:nvSpPr>
          <p:spPr>
            <a:xfrm>
              <a:off x="1787" y="153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6" name="Freeform 2512"/>
            <p:cNvSpPr/>
            <p:nvPr/>
          </p:nvSpPr>
          <p:spPr>
            <a:xfrm>
              <a:off x="1785" y="153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7" name="Freeform 2513"/>
            <p:cNvSpPr/>
            <p:nvPr/>
          </p:nvSpPr>
          <p:spPr>
            <a:xfrm>
              <a:off x="1783" y="1533"/>
              <a:ext cx="3" cy="4"/>
            </a:xfrm>
            <a:custGeom>
              <a:avLst/>
              <a:gdLst>
                <a:gd name="T0" fmla="*/ 4 w 9"/>
                <a:gd name="T1" fmla="*/ 0 h 11"/>
                <a:gd name="T2" fmla="*/ 6 w 9"/>
                <a:gd name="T3" fmla="*/ 1 h 11"/>
                <a:gd name="T4" fmla="*/ 9 w 9"/>
                <a:gd name="T5" fmla="*/ 2 h 11"/>
                <a:gd name="T6" fmla="*/ 9 w 9"/>
                <a:gd name="T7" fmla="*/ 5 h 11"/>
                <a:gd name="T8" fmla="*/ 9 w 9"/>
                <a:gd name="T9" fmla="*/ 8 h 11"/>
                <a:gd name="T10" fmla="*/ 9 w 9"/>
                <a:gd name="T11" fmla="*/ 10 h 11"/>
                <a:gd name="T12" fmla="*/ 6 w 9"/>
                <a:gd name="T13" fmla="*/ 11 h 11"/>
                <a:gd name="T14" fmla="*/ 3 w 9"/>
                <a:gd name="T15" fmla="*/ 10 h 11"/>
                <a:gd name="T16" fmla="*/ 1 w 9"/>
                <a:gd name="T17" fmla="*/ 8 h 11"/>
                <a:gd name="T18" fmla="*/ 0 w 9"/>
                <a:gd name="T19" fmla="*/ 5 h 11"/>
                <a:gd name="T20" fmla="*/ 0 w 9"/>
                <a:gd name="T21" fmla="*/ 2 h 11"/>
                <a:gd name="T22" fmla="*/ 1 w 9"/>
                <a:gd name="T23" fmla="*/ 1 h 11"/>
                <a:gd name="T24" fmla="*/ 4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0"/>
                  </a:moveTo>
                  <a:lnTo>
                    <a:pt x="6" y="1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10"/>
                  </a:lnTo>
                  <a:lnTo>
                    <a:pt x="6" y="11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8" name="Freeform 2514"/>
            <p:cNvSpPr/>
            <p:nvPr/>
          </p:nvSpPr>
          <p:spPr>
            <a:xfrm>
              <a:off x="1788" y="1544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29" name="Freeform 2515"/>
            <p:cNvSpPr/>
            <p:nvPr/>
          </p:nvSpPr>
          <p:spPr>
            <a:xfrm>
              <a:off x="1792" y="154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0" name="Freeform 2516"/>
            <p:cNvSpPr/>
            <p:nvPr/>
          </p:nvSpPr>
          <p:spPr>
            <a:xfrm>
              <a:off x="1793" y="1542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1 h 10"/>
                <a:gd name="T4" fmla="*/ 8 w 10"/>
                <a:gd name="T5" fmla="*/ 2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1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1" name="Freeform 2517"/>
            <p:cNvSpPr/>
            <p:nvPr/>
          </p:nvSpPr>
          <p:spPr>
            <a:xfrm>
              <a:off x="1790" y="1541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7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2" name="Freeform 2518"/>
            <p:cNvSpPr/>
            <p:nvPr/>
          </p:nvSpPr>
          <p:spPr>
            <a:xfrm>
              <a:off x="1786" y="1538"/>
              <a:ext cx="2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3" name="Freeform 2519"/>
            <p:cNvSpPr/>
            <p:nvPr/>
          </p:nvSpPr>
          <p:spPr>
            <a:xfrm>
              <a:off x="1788" y="1540"/>
              <a:ext cx="3" cy="3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8 w 8"/>
                <a:gd name="T11" fmla="*/ 9 h 10"/>
                <a:gd name="T12" fmla="*/ 5 w 8"/>
                <a:gd name="T13" fmla="*/ 10 h 10"/>
                <a:gd name="T14" fmla="*/ 3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4" name="Freeform 2520"/>
            <p:cNvSpPr/>
            <p:nvPr/>
          </p:nvSpPr>
          <p:spPr>
            <a:xfrm>
              <a:off x="1790" y="1537"/>
              <a:ext cx="4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7 h 10"/>
                <a:gd name="T10" fmla="*/ 8 w 10"/>
                <a:gd name="T11" fmla="*/ 9 h 10"/>
                <a:gd name="T12" fmla="*/ 5 w 10"/>
                <a:gd name="T13" fmla="*/ 10 h 10"/>
                <a:gd name="T14" fmla="*/ 4 w 10"/>
                <a:gd name="T15" fmla="*/ 9 h 10"/>
                <a:gd name="T16" fmla="*/ 1 w 10"/>
                <a:gd name="T17" fmla="*/ 7 h 10"/>
                <a:gd name="T18" fmla="*/ 0 w 10"/>
                <a:gd name="T19" fmla="*/ 5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5" name="Freeform 2521"/>
            <p:cNvSpPr/>
            <p:nvPr/>
          </p:nvSpPr>
          <p:spPr>
            <a:xfrm>
              <a:off x="1795" y="154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8 h 10"/>
                <a:gd name="T12" fmla="*/ 5 w 9"/>
                <a:gd name="T13" fmla="*/ 10 h 10"/>
                <a:gd name="T14" fmla="*/ 3 w 9"/>
                <a:gd name="T15" fmla="*/ 8 h 10"/>
                <a:gd name="T16" fmla="*/ 0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6" name="Freeform 2522"/>
            <p:cNvSpPr/>
            <p:nvPr/>
          </p:nvSpPr>
          <p:spPr>
            <a:xfrm>
              <a:off x="1797" y="1545"/>
              <a:ext cx="3" cy="3"/>
            </a:xfrm>
            <a:custGeom>
              <a:avLst/>
              <a:gdLst>
                <a:gd name="T0" fmla="*/ 4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4 h 10"/>
                <a:gd name="T8" fmla="*/ 8 w 8"/>
                <a:gd name="T9" fmla="*/ 7 h 10"/>
                <a:gd name="T10" fmla="*/ 8 w 8"/>
                <a:gd name="T11" fmla="*/ 9 h 10"/>
                <a:gd name="T12" fmla="*/ 5 w 8"/>
                <a:gd name="T13" fmla="*/ 10 h 10"/>
                <a:gd name="T14" fmla="*/ 4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4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7" name="Freeform 2523"/>
            <p:cNvSpPr/>
            <p:nvPr/>
          </p:nvSpPr>
          <p:spPr>
            <a:xfrm>
              <a:off x="1795" y="1551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8" name="Freeform 2524"/>
            <p:cNvSpPr/>
            <p:nvPr/>
          </p:nvSpPr>
          <p:spPr>
            <a:xfrm>
              <a:off x="1793" y="1547"/>
              <a:ext cx="3" cy="4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9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39" name="Freeform 2525"/>
            <p:cNvSpPr/>
            <p:nvPr/>
          </p:nvSpPr>
          <p:spPr>
            <a:xfrm>
              <a:off x="1791" y="1547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1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8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0" name="Freeform 2526"/>
            <p:cNvSpPr/>
            <p:nvPr/>
          </p:nvSpPr>
          <p:spPr>
            <a:xfrm>
              <a:off x="1792" y="155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8 w 9"/>
                <a:gd name="T5" fmla="*/ 3 h 10"/>
                <a:gd name="T6" fmla="*/ 9 w 9"/>
                <a:gd name="T7" fmla="*/ 6 h 10"/>
                <a:gd name="T8" fmla="*/ 9 w 9"/>
                <a:gd name="T9" fmla="*/ 7 h 10"/>
                <a:gd name="T10" fmla="*/ 8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1" name="Freeform 2527"/>
            <p:cNvSpPr/>
            <p:nvPr/>
          </p:nvSpPr>
          <p:spPr>
            <a:xfrm>
              <a:off x="1794" y="1552"/>
              <a:ext cx="3" cy="4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1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2" name="Freeform 2528"/>
            <p:cNvSpPr/>
            <p:nvPr/>
          </p:nvSpPr>
          <p:spPr>
            <a:xfrm>
              <a:off x="1795" y="1553"/>
              <a:ext cx="2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9 h 10"/>
                <a:gd name="T12" fmla="*/ 4 w 8"/>
                <a:gd name="T13" fmla="*/ 10 h 10"/>
                <a:gd name="T14" fmla="*/ 2 w 8"/>
                <a:gd name="T15" fmla="*/ 9 h 10"/>
                <a:gd name="T16" fmla="*/ 0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0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9"/>
                  </a:lnTo>
                  <a:lnTo>
                    <a:pt x="4" y="10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3" name="Freeform 2529"/>
            <p:cNvSpPr/>
            <p:nvPr/>
          </p:nvSpPr>
          <p:spPr>
            <a:xfrm>
              <a:off x="1784" y="1530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4" name="Freeform 2530"/>
            <p:cNvSpPr/>
            <p:nvPr/>
          </p:nvSpPr>
          <p:spPr>
            <a:xfrm>
              <a:off x="1788" y="153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5" name="Freeform 2531"/>
            <p:cNvSpPr/>
            <p:nvPr/>
          </p:nvSpPr>
          <p:spPr>
            <a:xfrm>
              <a:off x="1779" y="1529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6" name="Freeform 2532"/>
            <p:cNvSpPr/>
            <p:nvPr/>
          </p:nvSpPr>
          <p:spPr>
            <a:xfrm>
              <a:off x="1780" y="1524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9 w 10"/>
                <a:gd name="T11" fmla="*/ 9 h 10"/>
                <a:gd name="T12" fmla="*/ 6 w 10"/>
                <a:gd name="T13" fmla="*/ 10 h 10"/>
                <a:gd name="T14" fmla="*/ 5 w 10"/>
                <a:gd name="T15" fmla="*/ 9 h 10"/>
                <a:gd name="T16" fmla="*/ 2 w 10"/>
                <a:gd name="T17" fmla="*/ 8 h 10"/>
                <a:gd name="T18" fmla="*/ 0 w 10"/>
                <a:gd name="T19" fmla="*/ 5 h 10"/>
                <a:gd name="T20" fmla="*/ 0 w 10"/>
                <a:gd name="T21" fmla="*/ 2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6" y="10"/>
                  </a:lnTo>
                  <a:lnTo>
                    <a:pt x="5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7" name="Freeform 2533"/>
            <p:cNvSpPr/>
            <p:nvPr/>
          </p:nvSpPr>
          <p:spPr>
            <a:xfrm>
              <a:off x="1781" y="1525"/>
              <a:ext cx="3" cy="3"/>
            </a:xfrm>
            <a:custGeom>
              <a:avLst/>
              <a:gdLst>
                <a:gd name="T0" fmla="*/ 5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7 h 10"/>
                <a:gd name="T10" fmla="*/ 9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7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5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8" name="Freeform 2534"/>
            <p:cNvSpPr/>
            <p:nvPr/>
          </p:nvSpPr>
          <p:spPr>
            <a:xfrm>
              <a:off x="1782" y="152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10 w 10"/>
                <a:gd name="T7" fmla="*/ 4 h 10"/>
                <a:gd name="T8" fmla="*/ 10 w 10"/>
                <a:gd name="T9" fmla="*/ 7 h 10"/>
                <a:gd name="T10" fmla="*/ 9 w 10"/>
                <a:gd name="T11" fmla="*/ 9 h 10"/>
                <a:gd name="T12" fmla="*/ 6 w 10"/>
                <a:gd name="T13" fmla="*/ 10 h 10"/>
                <a:gd name="T14" fmla="*/ 4 w 10"/>
                <a:gd name="T15" fmla="*/ 9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2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10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49" name="Freeform 2535"/>
            <p:cNvSpPr/>
            <p:nvPr/>
          </p:nvSpPr>
          <p:spPr>
            <a:xfrm>
              <a:off x="1776" y="152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0" name="Freeform 2536"/>
            <p:cNvSpPr/>
            <p:nvPr/>
          </p:nvSpPr>
          <p:spPr>
            <a:xfrm>
              <a:off x="1777" y="152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1" name="Freeform 2537"/>
            <p:cNvSpPr/>
            <p:nvPr/>
          </p:nvSpPr>
          <p:spPr>
            <a:xfrm>
              <a:off x="1778" y="152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2" name="Freeform 2538"/>
            <p:cNvSpPr/>
            <p:nvPr/>
          </p:nvSpPr>
          <p:spPr>
            <a:xfrm>
              <a:off x="1786" y="1527"/>
              <a:ext cx="2" cy="4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8 w 8"/>
                <a:gd name="T11" fmla="*/ 10 h 10"/>
                <a:gd name="T12" fmla="*/ 5 w 8"/>
                <a:gd name="T13" fmla="*/ 10 h 10"/>
                <a:gd name="T14" fmla="*/ 4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3" name="Freeform 2539"/>
            <p:cNvSpPr/>
            <p:nvPr/>
          </p:nvSpPr>
          <p:spPr>
            <a:xfrm>
              <a:off x="1785" y="1522"/>
              <a:ext cx="2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4" name="Freeform 2540"/>
            <p:cNvSpPr/>
            <p:nvPr/>
          </p:nvSpPr>
          <p:spPr>
            <a:xfrm>
              <a:off x="1783" y="1523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5" name="Freeform 2541"/>
            <p:cNvSpPr/>
            <p:nvPr/>
          </p:nvSpPr>
          <p:spPr>
            <a:xfrm>
              <a:off x="1777" y="1518"/>
              <a:ext cx="4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1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7 h 10"/>
                <a:gd name="T18" fmla="*/ 0 w 10"/>
                <a:gd name="T19" fmla="*/ 6 h 10"/>
                <a:gd name="T20" fmla="*/ 0 w 10"/>
                <a:gd name="T21" fmla="*/ 3 h 10"/>
                <a:gd name="T22" fmla="*/ 2 w 10"/>
                <a:gd name="T23" fmla="*/ 1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6" name="Freeform 2542"/>
            <p:cNvSpPr/>
            <p:nvPr/>
          </p:nvSpPr>
          <p:spPr>
            <a:xfrm>
              <a:off x="1768" y="1515"/>
              <a:ext cx="3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7" name="Freeform 2543"/>
            <p:cNvSpPr/>
            <p:nvPr/>
          </p:nvSpPr>
          <p:spPr>
            <a:xfrm>
              <a:off x="1769" y="1516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9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8" name="Freeform 2544"/>
            <p:cNvSpPr/>
            <p:nvPr/>
          </p:nvSpPr>
          <p:spPr>
            <a:xfrm>
              <a:off x="1769" y="1518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0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0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59" name="Freeform 2545"/>
            <p:cNvSpPr/>
            <p:nvPr/>
          </p:nvSpPr>
          <p:spPr>
            <a:xfrm>
              <a:off x="1772" y="1521"/>
              <a:ext cx="3" cy="4"/>
            </a:xfrm>
            <a:custGeom>
              <a:avLst/>
              <a:gdLst>
                <a:gd name="T0" fmla="*/ 3 w 8"/>
                <a:gd name="T1" fmla="*/ 0 h 10"/>
                <a:gd name="T2" fmla="*/ 4 w 8"/>
                <a:gd name="T3" fmla="*/ 1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0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0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4" y="1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0" name="Freeform 2546"/>
            <p:cNvSpPr/>
            <p:nvPr/>
          </p:nvSpPr>
          <p:spPr>
            <a:xfrm>
              <a:off x="1773" y="1519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1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0 w 8"/>
                <a:gd name="T17" fmla="*/ 7 h 10"/>
                <a:gd name="T18" fmla="*/ 0 w 8"/>
                <a:gd name="T19" fmla="*/ 5 h 10"/>
                <a:gd name="T20" fmla="*/ 0 w 8"/>
                <a:gd name="T21" fmla="*/ 3 h 10"/>
                <a:gd name="T22" fmla="*/ 0 w 8"/>
                <a:gd name="T23" fmla="*/ 1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1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1" name="Freeform 2547"/>
            <p:cNvSpPr/>
            <p:nvPr/>
          </p:nvSpPr>
          <p:spPr>
            <a:xfrm>
              <a:off x="1774" y="1517"/>
              <a:ext cx="2" cy="3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10 h 10"/>
                <a:gd name="T12" fmla="*/ 6 w 8"/>
                <a:gd name="T13" fmla="*/ 10 h 10"/>
                <a:gd name="T14" fmla="*/ 3 w 8"/>
                <a:gd name="T15" fmla="*/ 10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2" name="Freeform 2548"/>
            <p:cNvSpPr/>
            <p:nvPr/>
          </p:nvSpPr>
          <p:spPr>
            <a:xfrm>
              <a:off x="1776" y="1521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8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3" name="Freeform 2549"/>
            <p:cNvSpPr/>
            <p:nvPr/>
          </p:nvSpPr>
          <p:spPr>
            <a:xfrm>
              <a:off x="1780" y="1523"/>
              <a:ext cx="4" cy="3"/>
            </a:xfrm>
            <a:custGeom>
              <a:avLst/>
              <a:gdLst>
                <a:gd name="T0" fmla="*/ 4 w 10"/>
                <a:gd name="T1" fmla="*/ 0 h 10"/>
                <a:gd name="T2" fmla="*/ 6 w 10"/>
                <a:gd name="T3" fmla="*/ 2 h 10"/>
                <a:gd name="T4" fmla="*/ 8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8 w 10"/>
                <a:gd name="T11" fmla="*/ 10 h 10"/>
                <a:gd name="T12" fmla="*/ 6 w 10"/>
                <a:gd name="T13" fmla="*/ 10 h 10"/>
                <a:gd name="T14" fmla="*/ 4 w 10"/>
                <a:gd name="T15" fmla="*/ 10 h 10"/>
                <a:gd name="T16" fmla="*/ 1 w 10"/>
                <a:gd name="T17" fmla="*/ 9 h 10"/>
                <a:gd name="T18" fmla="*/ 0 w 10"/>
                <a:gd name="T19" fmla="*/ 6 h 10"/>
                <a:gd name="T20" fmla="*/ 0 w 10"/>
                <a:gd name="T21" fmla="*/ 3 h 10"/>
                <a:gd name="T22" fmla="*/ 1 w 10"/>
                <a:gd name="T23" fmla="*/ 2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4" name="Freeform 2550"/>
            <p:cNvSpPr/>
            <p:nvPr/>
          </p:nvSpPr>
          <p:spPr>
            <a:xfrm>
              <a:off x="1774" y="1530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1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5" name="Freeform 2551"/>
            <p:cNvSpPr/>
            <p:nvPr/>
          </p:nvSpPr>
          <p:spPr>
            <a:xfrm>
              <a:off x="1775" y="1528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0 h 10"/>
                <a:gd name="T4" fmla="*/ 8 w 10"/>
                <a:gd name="T5" fmla="*/ 3 h 10"/>
                <a:gd name="T6" fmla="*/ 10 w 10"/>
                <a:gd name="T7" fmla="*/ 4 h 10"/>
                <a:gd name="T8" fmla="*/ 10 w 10"/>
                <a:gd name="T9" fmla="*/ 7 h 10"/>
                <a:gd name="T10" fmla="*/ 8 w 10"/>
                <a:gd name="T11" fmla="*/ 8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1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6" name="Freeform 2552"/>
            <p:cNvSpPr/>
            <p:nvPr/>
          </p:nvSpPr>
          <p:spPr>
            <a:xfrm>
              <a:off x="1779" y="1537"/>
              <a:ext cx="3" cy="3"/>
            </a:xfrm>
            <a:custGeom>
              <a:avLst/>
              <a:gdLst>
                <a:gd name="T0" fmla="*/ 3 w 9"/>
                <a:gd name="T1" fmla="*/ 0 h 9"/>
                <a:gd name="T2" fmla="*/ 6 w 9"/>
                <a:gd name="T3" fmla="*/ 0 h 9"/>
                <a:gd name="T4" fmla="*/ 9 w 9"/>
                <a:gd name="T5" fmla="*/ 2 h 9"/>
                <a:gd name="T6" fmla="*/ 9 w 9"/>
                <a:gd name="T7" fmla="*/ 5 h 9"/>
                <a:gd name="T8" fmla="*/ 9 w 9"/>
                <a:gd name="T9" fmla="*/ 7 h 9"/>
                <a:gd name="T10" fmla="*/ 9 w 9"/>
                <a:gd name="T11" fmla="*/ 8 h 9"/>
                <a:gd name="T12" fmla="*/ 6 w 9"/>
                <a:gd name="T13" fmla="*/ 9 h 9"/>
                <a:gd name="T14" fmla="*/ 3 w 9"/>
                <a:gd name="T15" fmla="*/ 8 h 9"/>
                <a:gd name="T16" fmla="*/ 1 w 9"/>
                <a:gd name="T17" fmla="*/ 7 h 9"/>
                <a:gd name="T18" fmla="*/ 0 w 9"/>
                <a:gd name="T19" fmla="*/ 4 h 9"/>
                <a:gd name="T20" fmla="*/ 0 w 9"/>
                <a:gd name="T21" fmla="*/ 2 h 9"/>
                <a:gd name="T22" fmla="*/ 1 w 9"/>
                <a:gd name="T23" fmla="*/ 0 h 9"/>
                <a:gd name="T24" fmla="*/ 3 w 9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7" name="Freeform 2553"/>
            <p:cNvSpPr/>
            <p:nvPr/>
          </p:nvSpPr>
          <p:spPr>
            <a:xfrm>
              <a:off x="1779" y="1533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2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2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8" name="Freeform 2554"/>
            <p:cNvSpPr/>
            <p:nvPr/>
          </p:nvSpPr>
          <p:spPr>
            <a:xfrm>
              <a:off x="1777" y="1531"/>
              <a:ext cx="3" cy="4"/>
            </a:xfrm>
            <a:custGeom>
              <a:avLst/>
              <a:gdLst>
                <a:gd name="T0" fmla="*/ 4 w 10"/>
                <a:gd name="T1" fmla="*/ 0 h 12"/>
                <a:gd name="T2" fmla="*/ 6 w 10"/>
                <a:gd name="T3" fmla="*/ 2 h 12"/>
                <a:gd name="T4" fmla="*/ 8 w 10"/>
                <a:gd name="T5" fmla="*/ 3 h 12"/>
                <a:gd name="T6" fmla="*/ 8 w 10"/>
                <a:gd name="T7" fmla="*/ 6 h 12"/>
                <a:gd name="T8" fmla="*/ 10 w 10"/>
                <a:gd name="T9" fmla="*/ 9 h 12"/>
                <a:gd name="T10" fmla="*/ 8 w 10"/>
                <a:gd name="T11" fmla="*/ 10 h 12"/>
                <a:gd name="T12" fmla="*/ 6 w 10"/>
                <a:gd name="T13" fmla="*/ 12 h 12"/>
                <a:gd name="T14" fmla="*/ 4 w 10"/>
                <a:gd name="T15" fmla="*/ 10 h 12"/>
                <a:gd name="T16" fmla="*/ 1 w 10"/>
                <a:gd name="T17" fmla="*/ 9 h 12"/>
                <a:gd name="T18" fmla="*/ 0 w 10"/>
                <a:gd name="T19" fmla="*/ 6 h 12"/>
                <a:gd name="T20" fmla="*/ 0 w 10"/>
                <a:gd name="T21" fmla="*/ 3 h 12"/>
                <a:gd name="T22" fmla="*/ 1 w 10"/>
                <a:gd name="T23" fmla="*/ 2 h 12"/>
                <a:gd name="T24" fmla="*/ 4 w 1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4" y="0"/>
                  </a:moveTo>
                  <a:lnTo>
                    <a:pt x="6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4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69" name="Freeform 2555"/>
            <p:cNvSpPr/>
            <p:nvPr/>
          </p:nvSpPr>
          <p:spPr>
            <a:xfrm>
              <a:off x="1776" y="1533"/>
              <a:ext cx="4" cy="4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0 h 10"/>
                <a:gd name="T4" fmla="*/ 9 w 10"/>
                <a:gd name="T5" fmla="*/ 2 h 10"/>
                <a:gd name="T6" fmla="*/ 10 w 10"/>
                <a:gd name="T7" fmla="*/ 5 h 10"/>
                <a:gd name="T8" fmla="*/ 10 w 10"/>
                <a:gd name="T9" fmla="*/ 7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8 h 10"/>
                <a:gd name="T16" fmla="*/ 2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2 w 10"/>
                <a:gd name="T23" fmla="*/ 0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0" name="Freeform 2556"/>
            <p:cNvSpPr/>
            <p:nvPr/>
          </p:nvSpPr>
          <p:spPr>
            <a:xfrm>
              <a:off x="1785" y="1539"/>
              <a:ext cx="2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1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10 h 10"/>
                <a:gd name="T12" fmla="*/ 5 w 8"/>
                <a:gd name="T13" fmla="*/ 10 h 10"/>
                <a:gd name="T14" fmla="*/ 3 w 8"/>
                <a:gd name="T15" fmla="*/ 10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1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1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1" name="Freeform 2557"/>
            <p:cNvSpPr/>
            <p:nvPr/>
          </p:nvSpPr>
          <p:spPr>
            <a:xfrm>
              <a:off x="1783" y="1537"/>
              <a:ext cx="3" cy="3"/>
            </a:xfrm>
            <a:custGeom>
              <a:avLst/>
              <a:gdLst>
                <a:gd name="T0" fmla="*/ 3 w 9"/>
                <a:gd name="T1" fmla="*/ 0 h 9"/>
                <a:gd name="T2" fmla="*/ 6 w 9"/>
                <a:gd name="T3" fmla="*/ 0 h 9"/>
                <a:gd name="T4" fmla="*/ 9 w 9"/>
                <a:gd name="T5" fmla="*/ 1 h 9"/>
                <a:gd name="T6" fmla="*/ 9 w 9"/>
                <a:gd name="T7" fmla="*/ 4 h 9"/>
                <a:gd name="T8" fmla="*/ 9 w 9"/>
                <a:gd name="T9" fmla="*/ 7 h 9"/>
                <a:gd name="T10" fmla="*/ 9 w 9"/>
                <a:gd name="T11" fmla="*/ 8 h 9"/>
                <a:gd name="T12" fmla="*/ 6 w 9"/>
                <a:gd name="T13" fmla="*/ 9 h 9"/>
                <a:gd name="T14" fmla="*/ 3 w 9"/>
                <a:gd name="T15" fmla="*/ 8 h 9"/>
                <a:gd name="T16" fmla="*/ 1 w 9"/>
                <a:gd name="T17" fmla="*/ 7 h 9"/>
                <a:gd name="T18" fmla="*/ 0 w 9"/>
                <a:gd name="T19" fmla="*/ 4 h 9"/>
                <a:gd name="T20" fmla="*/ 0 w 9"/>
                <a:gd name="T21" fmla="*/ 1 h 9"/>
                <a:gd name="T22" fmla="*/ 1 w 9"/>
                <a:gd name="T23" fmla="*/ 0 h 9"/>
                <a:gd name="T24" fmla="*/ 3 w 9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lnTo>
                    <a:pt x="6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2" name="Freeform 2558"/>
            <p:cNvSpPr/>
            <p:nvPr/>
          </p:nvSpPr>
          <p:spPr>
            <a:xfrm>
              <a:off x="1782" y="1542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2 h 10"/>
                <a:gd name="T4" fmla="*/ 9 w 9"/>
                <a:gd name="T5" fmla="*/ 3 h 10"/>
                <a:gd name="T6" fmla="*/ 9 w 9"/>
                <a:gd name="T7" fmla="*/ 6 h 10"/>
                <a:gd name="T8" fmla="*/ 9 w 9"/>
                <a:gd name="T9" fmla="*/ 9 h 10"/>
                <a:gd name="T10" fmla="*/ 9 w 9"/>
                <a:gd name="T11" fmla="*/ 10 h 10"/>
                <a:gd name="T12" fmla="*/ 6 w 9"/>
                <a:gd name="T13" fmla="*/ 10 h 10"/>
                <a:gd name="T14" fmla="*/ 4 w 9"/>
                <a:gd name="T15" fmla="*/ 10 h 10"/>
                <a:gd name="T16" fmla="*/ 2 w 9"/>
                <a:gd name="T17" fmla="*/ 7 h 10"/>
                <a:gd name="T18" fmla="*/ 0 w 9"/>
                <a:gd name="T19" fmla="*/ 6 h 10"/>
                <a:gd name="T20" fmla="*/ 0 w 9"/>
                <a:gd name="T21" fmla="*/ 3 h 10"/>
                <a:gd name="T22" fmla="*/ 2 w 9"/>
                <a:gd name="T23" fmla="*/ 2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3" name="Freeform 2559"/>
            <p:cNvSpPr/>
            <p:nvPr/>
          </p:nvSpPr>
          <p:spPr>
            <a:xfrm>
              <a:off x="1783" y="1542"/>
              <a:ext cx="3" cy="3"/>
            </a:xfrm>
            <a:custGeom>
              <a:avLst/>
              <a:gdLst>
                <a:gd name="T0" fmla="*/ 5 w 10"/>
                <a:gd name="T1" fmla="*/ 0 h 10"/>
                <a:gd name="T2" fmla="*/ 6 w 10"/>
                <a:gd name="T3" fmla="*/ 2 h 10"/>
                <a:gd name="T4" fmla="*/ 9 w 10"/>
                <a:gd name="T5" fmla="*/ 3 h 10"/>
                <a:gd name="T6" fmla="*/ 10 w 10"/>
                <a:gd name="T7" fmla="*/ 6 h 10"/>
                <a:gd name="T8" fmla="*/ 10 w 10"/>
                <a:gd name="T9" fmla="*/ 9 h 10"/>
                <a:gd name="T10" fmla="*/ 9 w 10"/>
                <a:gd name="T11" fmla="*/ 10 h 10"/>
                <a:gd name="T12" fmla="*/ 6 w 10"/>
                <a:gd name="T13" fmla="*/ 10 h 10"/>
                <a:gd name="T14" fmla="*/ 5 w 10"/>
                <a:gd name="T15" fmla="*/ 10 h 10"/>
                <a:gd name="T16" fmla="*/ 2 w 10"/>
                <a:gd name="T17" fmla="*/ 9 h 10"/>
                <a:gd name="T18" fmla="*/ 2 w 10"/>
                <a:gd name="T19" fmla="*/ 6 h 10"/>
                <a:gd name="T20" fmla="*/ 0 w 10"/>
                <a:gd name="T21" fmla="*/ 3 h 10"/>
                <a:gd name="T22" fmla="*/ 2 w 10"/>
                <a:gd name="T23" fmla="*/ 2 h 10"/>
                <a:gd name="T24" fmla="*/ 5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2" y="9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4" name="Freeform 2560"/>
            <p:cNvSpPr/>
            <p:nvPr/>
          </p:nvSpPr>
          <p:spPr>
            <a:xfrm>
              <a:off x="1786" y="1544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5" name="Freeform 2561"/>
            <p:cNvSpPr/>
            <p:nvPr/>
          </p:nvSpPr>
          <p:spPr>
            <a:xfrm>
              <a:off x="1786" y="155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6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9 h 10"/>
                <a:gd name="T16" fmla="*/ 1 w 9"/>
                <a:gd name="T17" fmla="*/ 8 h 10"/>
                <a:gd name="T18" fmla="*/ 0 w 9"/>
                <a:gd name="T19" fmla="*/ 5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6" name="Freeform 2562"/>
            <p:cNvSpPr/>
            <p:nvPr/>
          </p:nvSpPr>
          <p:spPr>
            <a:xfrm>
              <a:off x="1789" y="1550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5 h 10"/>
                <a:gd name="T8" fmla="*/ 8 w 8"/>
                <a:gd name="T9" fmla="*/ 8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7" name="Freeform 2563"/>
            <p:cNvSpPr/>
            <p:nvPr/>
          </p:nvSpPr>
          <p:spPr>
            <a:xfrm>
              <a:off x="1786" y="1546"/>
              <a:ext cx="3" cy="3"/>
            </a:xfrm>
            <a:custGeom>
              <a:avLst/>
              <a:gdLst>
                <a:gd name="T0" fmla="*/ 3 w 9"/>
                <a:gd name="T1" fmla="*/ 0 h 10"/>
                <a:gd name="T2" fmla="*/ 4 w 9"/>
                <a:gd name="T3" fmla="*/ 1 h 10"/>
                <a:gd name="T4" fmla="*/ 7 w 9"/>
                <a:gd name="T5" fmla="*/ 2 h 10"/>
                <a:gd name="T6" fmla="*/ 9 w 9"/>
                <a:gd name="T7" fmla="*/ 5 h 10"/>
                <a:gd name="T8" fmla="*/ 9 w 9"/>
                <a:gd name="T9" fmla="*/ 8 h 10"/>
                <a:gd name="T10" fmla="*/ 7 w 9"/>
                <a:gd name="T11" fmla="*/ 10 h 10"/>
                <a:gd name="T12" fmla="*/ 6 w 9"/>
                <a:gd name="T13" fmla="*/ 10 h 10"/>
                <a:gd name="T14" fmla="*/ 3 w 9"/>
                <a:gd name="T15" fmla="*/ 10 h 10"/>
                <a:gd name="T16" fmla="*/ 0 w 9"/>
                <a:gd name="T17" fmla="*/ 7 h 10"/>
                <a:gd name="T18" fmla="*/ 0 w 9"/>
                <a:gd name="T19" fmla="*/ 5 h 10"/>
                <a:gd name="T20" fmla="*/ 0 w 9"/>
                <a:gd name="T21" fmla="*/ 2 h 10"/>
                <a:gd name="T22" fmla="*/ 0 w 9"/>
                <a:gd name="T23" fmla="*/ 1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4" y="1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8" name="Freeform 2564"/>
            <p:cNvSpPr/>
            <p:nvPr/>
          </p:nvSpPr>
          <p:spPr>
            <a:xfrm>
              <a:off x="1790" y="1553"/>
              <a:ext cx="3" cy="3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8 w 8"/>
                <a:gd name="T5" fmla="*/ 3 h 10"/>
                <a:gd name="T6" fmla="*/ 8 w 8"/>
                <a:gd name="T7" fmla="*/ 6 h 10"/>
                <a:gd name="T8" fmla="*/ 8 w 8"/>
                <a:gd name="T9" fmla="*/ 8 h 10"/>
                <a:gd name="T10" fmla="*/ 8 w 8"/>
                <a:gd name="T11" fmla="*/ 10 h 10"/>
                <a:gd name="T12" fmla="*/ 5 w 8"/>
                <a:gd name="T13" fmla="*/ 10 h 10"/>
                <a:gd name="T14" fmla="*/ 3 w 8"/>
                <a:gd name="T15" fmla="*/ 9 h 10"/>
                <a:gd name="T16" fmla="*/ 1 w 8"/>
                <a:gd name="T17" fmla="*/ 8 h 10"/>
                <a:gd name="T18" fmla="*/ 0 w 8"/>
                <a:gd name="T19" fmla="*/ 5 h 10"/>
                <a:gd name="T20" fmla="*/ 0 w 8"/>
                <a:gd name="T21" fmla="*/ 3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79" name="Freeform 2565"/>
            <p:cNvSpPr/>
            <p:nvPr/>
          </p:nvSpPr>
          <p:spPr>
            <a:xfrm>
              <a:off x="1795" y="1558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9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9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0" name="Freeform 2566"/>
            <p:cNvSpPr/>
            <p:nvPr/>
          </p:nvSpPr>
          <p:spPr>
            <a:xfrm>
              <a:off x="1799" y="1560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9 w 9"/>
                <a:gd name="T5" fmla="*/ 3 h 10"/>
                <a:gd name="T6" fmla="*/ 9 w 9"/>
                <a:gd name="T7" fmla="*/ 5 h 10"/>
                <a:gd name="T8" fmla="*/ 9 w 9"/>
                <a:gd name="T9" fmla="*/ 8 h 10"/>
                <a:gd name="T10" fmla="*/ 9 w 9"/>
                <a:gd name="T11" fmla="*/ 9 h 10"/>
                <a:gd name="T12" fmla="*/ 6 w 9"/>
                <a:gd name="T13" fmla="*/ 10 h 10"/>
                <a:gd name="T14" fmla="*/ 3 w 9"/>
                <a:gd name="T15" fmla="*/ 9 h 10"/>
                <a:gd name="T16" fmla="*/ 2 w 9"/>
                <a:gd name="T17" fmla="*/ 8 h 10"/>
                <a:gd name="T18" fmla="*/ 0 w 9"/>
                <a:gd name="T19" fmla="*/ 5 h 10"/>
                <a:gd name="T20" fmla="*/ 0 w 9"/>
                <a:gd name="T21" fmla="*/ 2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9"/>
                  </a:lnTo>
                  <a:lnTo>
                    <a:pt x="6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1" name="Freeform 2567"/>
            <p:cNvSpPr/>
            <p:nvPr/>
          </p:nvSpPr>
          <p:spPr>
            <a:xfrm>
              <a:off x="1802" y="1561"/>
              <a:ext cx="3" cy="4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7 w 9"/>
                <a:gd name="T5" fmla="*/ 3 h 10"/>
                <a:gd name="T6" fmla="*/ 9 w 9"/>
                <a:gd name="T7" fmla="*/ 4 h 10"/>
                <a:gd name="T8" fmla="*/ 9 w 9"/>
                <a:gd name="T9" fmla="*/ 7 h 10"/>
                <a:gd name="T10" fmla="*/ 7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1 w 9"/>
                <a:gd name="T17" fmla="*/ 7 h 10"/>
                <a:gd name="T18" fmla="*/ 0 w 9"/>
                <a:gd name="T19" fmla="*/ 4 h 10"/>
                <a:gd name="T20" fmla="*/ 0 w 9"/>
                <a:gd name="T21" fmla="*/ 3 h 10"/>
                <a:gd name="T22" fmla="*/ 1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7" y="3"/>
                  </a:lnTo>
                  <a:lnTo>
                    <a:pt x="9" y="4"/>
                  </a:lnTo>
                  <a:lnTo>
                    <a:pt x="9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2" name="Freeform 2568"/>
            <p:cNvSpPr/>
            <p:nvPr/>
          </p:nvSpPr>
          <p:spPr>
            <a:xfrm>
              <a:off x="1800" y="1557"/>
              <a:ext cx="3" cy="4"/>
            </a:xfrm>
            <a:custGeom>
              <a:avLst/>
              <a:gdLst>
                <a:gd name="T0" fmla="*/ 3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5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3 w 8"/>
                <a:gd name="T15" fmla="*/ 9 h 10"/>
                <a:gd name="T16" fmla="*/ 1 w 8"/>
                <a:gd name="T17" fmla="*/ 7 h 10"/>
                <a:gd name="T18" fmla="*/ 0 w 8"/>
                <a:gd name="T19" fmla="*/ 5 h 10"/>
                <a:gd name="T20" fmla="*/ 0 w 8"/>
                <a:gd name="T21" fmla="*/ 2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3" name="Freeform 2569"/>
            <p:cNvSpPr/>
            <p:nvPr/>
          </p:nvSpPr>
          <p:spPr>
            <a:xfrm>
              <a:off x="1773" y="1526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2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9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2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4" name="Freeform 2570"/>
            <p:cNvSpPr/>
            <p:nvPr/>
          </p:nvSpPr>
          <p:spPr>
            <a:xfrm>
              <a:off x="1795" y="1547"/>
              <a:ext cx="3" cy="3"/>
            </a:xfrm>
            <a:custGeom>
              <a:avLst/>
              <a:gdLst>
                <a:gd name="T0" fmla="*/ 3 w 9"/>
                <a:gd name="T1" fmla="*/ 0 h 10"/>
                <a:gd name="T2" fmla="*/ 6 w 9"/>
                <a:gd name="T3" fmla="*/ 0 h 10"/>
                <a:gd name="T4" fmla="*/ 8 w 9"/>
                <a:gd name="T5" fmla="*/ 1 h 10"/>
                <a:gd name="T6" fmla="*/ 9 w 9"/>
                <a:gd name="T7" fmla="*/ 4 h 10"/>
                <a:gd name="T8" fmla="*/ 9 w 9"/>
                <a:gd name="T9" fmla="*/ 7 h 10"/>
                <a:gd name="T10" fmla="*/ 8 w 9"/>
                <a:gd name="T11" fmla="*/ 8 h 10"/>
                <a:gd name="T12" fmla="*/ 6 w 9"/>
                <a:gd name="T13" fmla="*/ 10 h 10"/>
                <a:gd name="T14" fmla="*/ 3 w 9"/>
                <a:gd name="T15" fmla="*/ 8 h 10"/>
                <a:gd name="T16" fmla="*/ 2 w 9"/>
                <a:gd name="T17" fmla="*/ 7 h 10"/>
                <a:gd name="T18" fmla="*/ 0 w 9"/>
                <a:gd name="T19" fmla="*/ 4 h 10"/>
                <a:gd name="T20" fmla="*/ 0 w 9"/>
                <a:gd name="T21" fmla="*/ 1 h 10"/>
                <a:gd name="T22" fmla="*/ 2 w 9"/>
                <a:gd name="T23" fmla="*/ 0 h 10"/>
                <a:gd name="T24" fmla="*/ 3 w 9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3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9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5" name="Freeform 2571"/>
            <p:cNvSpPr/>
            <p:nvPr/>
          </p:nvSpPr>
          <p:spPr>
            <a:xfrm>
              <a:off x="1798" y="1550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2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9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10 h 10"/>
                <a:gd name="T16" fmla="*/ 1 w 8"/>
                <a:gd name="T17" fmla="*/ 8 h 10"/>
                <a:gd name="T18" fmla="*/ 0 w 8"/>
                <a:gd name="T19" fmla="*/ 6 h 10"/>
                <a:gd name="T20" fmla="*/ 0 w 8"/>
                <a:gd name="T21" fmla="*/ 3 h 10"/>
                <a:gd name="T22" fmla="*/ 1 w 8"/>
                <a:gd name="T23" fmla="*/ 2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6" name="Freeform 2572"/>
            <p:cNvSpPr/>
            <p:nvPr/>
          </p:nvSpPr>
          <p:spPr>
            <a:xfrm>
              <a:off x="1799" y="1550"/>
              <a:ext cx="3" cy="4"/>
            </a:xfrm>
            <a:custGeom>
              <a:avLst/>
              <a:gdLst>
                <a:gd name="T0" fmla="*/ 3 w 8"/>
                <a:gd name="T1" fmla="*/ 0 h 10"/>
                <a:gd name="T2" fmla="*/ 6 w 8"/>
                <a:gd name="T3" fmla="*/ 0 h 10"/>
                <a:gd name="T4" fmla="*/ 7 w 8"/>
                <a:gd name="T5" fmla="*/ 1 h 10"/>
                <a:gd name="T6" fmla="*/ 8 w 8"/>
                <a:gd name="T7" fmla="*/ 4 h 10"/>
                <a:gd name="T8" fmla="*/ 8 w 8"/>
                <a:gd name="T9" fmla="*/ 7 h 10"/>
                <a:gd name="T10" fmla="*/ 7 w 8"/>
                <a:gd name="T11" fmla="*/ 8 h 10"/>
                <a:gd name="T12" fmla="*/ 6 w 8"/>
                <a:gd name="T13" fmla="*/ 10 h 10"/>
                <a:gd name="T14" fmla="*/ 3 w 8"/>
                <a:gd name="T15" fmla="*/ 8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1 h 10"/>
                <a:gd name="T22" fmla="*/ 1 w 8"/>
                <a:gd name="T23" fmla="*/ 0 h 10"/>
                <a:gd name="T24" fmla="*/ 3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7" y="8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7" name="Freeform 2573"/>
            <p:cNvSpPr/>
            <p:nvPr/>
          </p:nvSpPr>
          <p:spPr>
            <a:xfrm>
              <a:off x="1801" y="1555"/>
              <a:ext cx="3" cy="3"/>
            </a:xfrm>
            <a:custGeom>
              <a:avLst/>
              <a:gdLst>
                <a:gd name="T0" fmla="*/ 2 w 8"/>
                <a:gd name="T1" fmla="*/ 0 h 10"/>
                <a:gd name="T2" fmla="*/ 5 w 8"/>
                <a:gd name="T3" fmla="*/ 0 h 10"/>
                <a:gd name="T4" fmla="*/ 7 w 8"/>
                <a:gd name="T5" fmla="*/ 3 h 10"/>
                <a:gd name="T6" fmla="*/ 8 w 8"/>
                <a:gd name="T7" fmla="*/ 6 h 10"/>
                <a:gd name="T8" fmla="*/ 8 w 8"/>
                <a:gd name="T9" fmla="*/ 7 h 10"/>
                <a:gd name="T10" fmla="*/ 7 w 8"/>
                <a:gd name="T11" fmla="*/ 10 h 10"/>
                <a:gd name="T12" fmla="*/ 5 w 8"/>
                <a:gd name="T13" fmla="*/ 10 h 10"/>
                <a:gd name="T14" fmla="*/ 2 w 8"/>
                <a:gd name="T15" fmla="*/ 9 h 10"/>
                <a:gd name="T16" fmla="*/ 1 w 8"/>
                <a:gd name="T17" fmla="*/ 7 h 10"/>
                <a:gd name="T18" fmla="*/ 0 w 8"/>
                <a:gd name="T19" fmla="*/ 4 h 10"/>
                <a:gd name="T20" fmla="*/ 0 w 8"/>
                <a:gd name="T21" fmla="*/ 3 h 10"/>
                <a:gd name="T22" fmla="*/ 1 w 8"/>
                <a:gd name="T23" fmla="*/ 0 h 10"/>
                <a:gd name="T24" fmla="*/ 2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8" name="Freeform 2574"/>
            <p:cNvSpPr/>
            <p:nvPr/>
          </p:nvSpPr>
          <p:spPr>
            <a:xfrm>
              <a:off x="1797" y="1556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1 h 10"/>
                <a:gd name="T4" fmla="*/ 8 w 10"/>
                <a:gd name="T5" fmla="*/ 2 h 10"/>
                <a:gd name="T6" fmla="*/ 10 w 10"/>
                <a:gd name="T7" fmla="*/ 5 h 10"/>
                <a:gd name="T8" fmla="*/ 10 w 10"/>
                <a:gd name="T9" fmla="*/ 7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8 h 10"/>
                <a:gd name="T16" fmla="*/ 1 w 10"/>
                <a:gd name="T17" fmla="*/ 7 h 10"/>
                <a:gd name="T18" fmla="*/ 0 w 10"/>
                <a:gd name="T19" fmla="*/ 4 h 10"/>
                <a:gd name="T20" fmla="*/ 0 w 10"/>
                <a:gd name="T21" fmla="*/ 2 h 10"/>
                <a:gd name="T22" fmla="*/ 1 w 10"/>
                <a:gd name="T23" fmla="*/ 0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1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89" name="Freeform 2575"/>
            <p:cNvSpPr/>
            <p:nvPr/>
          </p:nvSpPr>
          <p:spPr>
            <a:xfrm>
              <a:off x="1798" y="1555"/>
              <a:ext cx="3" cy="3"/>
            </a:xfrm>
            <a:custGeom>
              <a:avLst/>
              <a:gdLst>
                <a:gd name="T0" fmla="*/ 4 w 10"/>
                <a:gd name="T1" fmla="*/ 0 h 10"/>
                <a:gd name="T2" fmla="*/ 5 w 10"/>
                <a:gd name="T3" fmla="*/ 1 h 10"/>
                <a:gd name="T4" fmla="*/ 8 w 10"/>
                <a:gd name="T5" fmla="*/ 3 h 10"/>
                <a:gd name="T6" fmla="*/ 10 w 10"/>
                <a:gd name="T7" fmla="*/ 5 h 10"/>
                <a:gd name="T8" fmla="*/ 10 w 10"/>
                <a:gd name="T9" fmla="*/ 8 h 10"/>
                <a:gd name="T10" fmla="*/ 8 w 10"/>
                <a:gd name="T11" fmla="*/ 10 h 10"/>
                <a:gd name="T12" fmla="*/ 5 w 10"/>
                <a:gd name="T13" fmla="*/ 10 h 10"/>
                <a:gd name="T14" fmla="*/ 4 w 10"/>
                <a:gd name="T15" fmla="*/ 10 h 10"/>
                <a:gd name="T16" fmla="*/ 1 w 10"/>
                <a:gd name="T17" fmla="*/ 8 h 10"/>
                <a:gd name="T18" fmla="*/ 0 w 10"/>
                <a:gd name="T19" fmla="*/ 5 h 10"/>
                <a:gd name="T20" fmla="*/ 0 w 10"/>
                <a:gd name="T21" fmla="*/ 3 h 10"/>
                <a:gd name="T22" fmla="*/ 1 w 10"/>
                <a:gd name="T23" fmla="*/ 1 h 10"/>
                <a:gd name="T24" fmla="*/ 4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5" y="1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0" name="Freeform 2576"/>
            <p:cNvSpPr/>
            <p:nvPr/>
          </p:nvSpPr>
          <p:spPr>
            <a:xfrm>
              <a:off x="1776" y="1536"/>
              <a:ext cx="3" cy="2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1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1" name="Freeform 2577"/>
            <p:cNvSpPr/>
            <p:nvPr/>
          </p:nvSpPr>
          <p:spPr>
            <a:xfrm>
              <a:off x="1783" y="1537"/>
              <a:ext cx="3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5 h 7"/>
                <a:gd name="T18" fmla="*/ 0 w 10"/>
                <a:gd name="T19" fmla="*/ 2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2" name="Freeform 2578"/>
            <p:cNvSpPr/>
            <p:nvPr/>
          </p:nvSpPr>
          <p:spPr>
            <a:xfrm>
              <a:off x="1779" y="1539"/>
              <a:ext cx="4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0 h 9"/>
                <a:gd name="T4" fmla="*/ 10 w 10"/>
                <a:gd name="T5" fmla="*/ 1 h 9"/>
                <a:gd name="T6" fmla="*/ 10 w 10"/>
                <a:gd name="T7" fmla="*/ 4 h 9"/>
                <a:gd name="T8" fmla="*/ 10 w 10"/>
                <a:gd name="T9" fmla="*/ 6 h 9"/>
                <a:gd name="T10" fmla="*/ 7 w 10"/>
                <a:gd name="T11" fmla="*/ 7 h 9"/>
                <a:gd name="T12" fmla="*/ 4 w 10"/>
                <a:gd name="T13" fmla="*/ 9 h 9"/>
                <a:gd name="T14" fmla="*/ 3 w 10"/>
                <a:gd name="T15" fmla="*/ 7 h 9"/>
                <a:gd name="T16" fmla="*/ 0 w 10"/>
                <a:gd name="T17" fmla="*/ 6 h 9"/>
                <a:gd name="T18" fmla="*/ 0 w 10"/>
                <a:gd name="T19" fmla="*/ 3 h 9"/>
                <a:gd name="T20" fmla="*/ 0 w 10"/>
                <a:gd name="T21" fmla="*/ 1 h 9"/>
                <a:gd name="T22" fmla="*/ 3 w 10"/>
                <a:gd name="T23" fmla="*/ 0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3" name="Freeform 2579"/>
            <p:cNvSpPr/>
            <p:nvPr/>
          </p:nvSpPr>
          <p:spPr>
            <a:xfrm>
              <a:off x="1776" y="1539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1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2 w 11"/>
                <a:gd name="T15" fmla="*/ 7 h 9"/>
                <a:gd name="T16" fmla="*/ 1 w 11"/>
                <a:gd name="T17" fmla="*/ 6 h 9"/>
                <a:gd name="T18" fmla="*/ 0 w 11"/>
                <a:gd name="T19" fmla="*/ 4 h 9"/>
                <a:gd name="T20" fmla="*/ 1 w 11"/>
                <a:gd name="T21" fmla="*/ 1 h 9"/>
                <a:gd name="T22" fmla="*/ 2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4" name="Freeform 2580"/>
            <p:cNvSpPr/>
            <p:nvPr/>
          </p:nvSpPr>
          <p:spPr>
            <a:xfrm>
              <a:off x="1775" y="1541"/>
              <a:ext cx="3" cy="3"/>
            </a:xfrm>
            <a:custGeom>
              <a:avLst/>
              <a:gdLst>
                <a:gd name="T0" fmla="*/ 4 w 10"/>
                <a:gd name="T1" fmla="*/ 0 h 8"/>
                <a:gd name="T2" fmla="*/ 7 w 10"/>
                <a:gd name="T3" fmla="*/ 0 h 8"/>
                <a:gd name="T4" fmla="*/ 10 w 10"/>
                <a:gd name="T5" fmla="*/ 1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3 h 8"/>
                <a:gd name="T20" fmla="*/ 0 w 10"/>
                <a:gd name="T21" fmla="*/ 1 h 8"/>
                <a:gd name="T22" fmla="*/ 3 w 10"/>
                <a:gd name="T23" fmla="*/ 0 h 8"/>
                <a:gd name="T24" fmla="*/ 4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4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5" name="Freeform 2581"/>
            <p:cNvSpPr/>
            <p:nvPr/>
          </p:nvSpPr>
          <p:spPr>
            <a:xfrm>
              <a:off x="1786" y="1544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0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6 h 9"/>
                <a:gd name="T10" fmla="*/ 7 w 10"/>
                <a:gd name="T11" fmla="*/ 7 h 9"/>
                <a:gd name="T12" fmla="*/ 4 w 10"/>
                <a:gd name="T13" fmla="*/ 9 h 9"/>
                <a:gd name="T14" fmla="*/ 1 w 10"/>
                <a:gd name="T15" fmla="*/ 7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2 h 9"/>
                <a:gd name="T22" fmla="*/ 3 w 10"/>
                <a:gd name="T23" fmla="*/ 0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6" name="Freeform 2582"/>
            <p:cNvSpPr/>
            <p:nvPr/>
          </p:nvSpPr>
          <p:spPr>
            <a:xfrm>
              <a:off x="1788" y="1541"/>
              <a:ext cx="4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1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2 w 10"/>
                <a:gd name="T15" fmla="*/ 7 h 8"/>
                <a:gd name="T16" fmla="*/ 0 w 10"/>
                <a:gd name="T17" fmla="*/ 5 h 8"/>
                <a:gd name="T18" fmla="*/ 0 w 10"/>
                <a:gd name="T19" fmla="*/ 3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7" name="Freeform 2583"/>
            <p:cNvSpPr/>
            <p:nvPr/>
          </p:nvSpPr>
          <p:spPr>
            <a:xfrm>
              <a:off x="1787" y="1539"/>
              <a:ext cx="4" cy="3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1 h 8"/>
                <a:gd name="T4" fmla="*/ 12 w 12"/>
                <a:gd name="T5" fmla="*/ 2 h 8"/>
                <a:gd name="T6" fmla="*/ 12 w 12"/>
                <a:gd name="T7" fmla="*/ 4 h 8"/>
                <a:gd name="T8" fmla="*/ 12 w 12"/>
                <a:gd name="T9" fmla="*/ 7 h 8"/>
                <a:gd name="T10" fmla="*/ 9 w 12"/>
                <a:gd name="T11" fmla="*/ 8 h 8"/>
                <a:gd name="T12" fmla="*/ 6 w 12"/>
                <a:gd name="T13" fmla="*/ 8 h 8"/>
                <a:gd name="T14" fmla="*/ 3 w 12"/>
                <a:gd name="T15" fmla="*/ 8 h 8"/>
                <a:gd name="T16" fmla="*/ 2 w 12"/>
                <a:gd name="T17" fmla="*/ 5 h 8"/>
                <a:gd name="T18" fmla="*/ 0 w 12"/>
                <a:gd name="T19" fmla="*/ 4 h 8"/>
                <a:gd name="T20" fmla="*/ 2 w 12"/>
                <a:gd name="T21" fmla="*/ 2 h 8"/>
                <a:gd name="T22" fmla="*/ 5 w 12"/>
                <a:gd name="T23" fmla="*/ 1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1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8" name="Freeform 2584"/>
            <p:cNvSpPr/>
            <p:nvPr/>
          </p:nvSpPr>
          <p:spPr>
            <a:xfrm>
              <a:off x="1785" y="1540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1 w 11"/>
                <a:gd name="T5" fmla="*/ 3 h 9"/>
                <a:gd name="T6" fmla="*/ 11 w 11"/>
                <a:gd name="T7" fmla="*/ 5 h 9"/>
                <a:gd name="T8" fmla="*/ 11 w 11"/>
                <a:gd name="T9" fmla="*/ 8 h 9"/>
                <a:gd name="T10" fmla="*/ 8 w 11"/>
                <a:gd name="T11" fmla="*/ 8 h 9"/>
                <a:gd name="T12" fmla="*/ 5 w 11"/>
                <a:gd name="T13" fmla="*/ 9 h 9"/>
                <a:gd name="T14" fmla="*/ 3 w 11"/>
                <a:gd name="T15" fmla="*/ 8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4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8"/>
                  </a:lnTo>
                  <a:lnTo>
                    <a:pt x="8" y="8"/>
                  </a:lnTo>
                  <a:lnTo>
                    <a:pt x="5" y="9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799" name="Freeform 2585"/>
            <p:cNvSpPr/>
            <p:nvPr/>
          </p:nvSpPr>
          <p:spPr>
            <a:xfrm>
              <a:off x="1780" y="1542"/>
              <a:ext cx="4" cy="3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1 h 8"/>
                <a:gd name="T4" fmla="*/ 10 w 12"/>
                <a:gd name="T5" fmla="*/ 2 h 8"/>
                <a:gd name="T6" fmla="*/ 12 w 12"/>
                <a:gd name="T7" fmla="*/ 4 h 8"/>
                <a:gd name="T8" fmla="*/ 10 w 12"/>
                <a:gd name="T9" fmla="*/ 7 h 8"/>
                <a:gd name="T10" fmla="*/ 9 w 12"/>
                <a:gd name="T11" fmla="*/ 8 h 8"/>
                <a:gd name="T12" fmla="*/ 6 w 12"/>
                <a:gd name="T13" fmla="*/ 8 h 8"/>
                <a:gd name="T14" fmla="*/ 3 w 12"/>
                <a:gd name="T15" fmla="*/ 8 h 8"/>
                <a:gd name="T16" fmla="*/ 2 w 12"/>
                <a:gd name="T17" fmla="*/ 5 h 8"/>
                <a:gd name="T18" fmla="*/ 0 w 12"/>
                <a:gd name="T19" fmla="*/ 4 h 8"/>
                <a:gd name="T20" fmla="*/ 2 w 12"/>
                <a:gd name="T21" fmla="*/ 2 h 8"/>
                <a:gd name="T22" fmla="*/ 3 w 12"/>
                <a:gd name="T23" fmla="*/ 1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1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0" name="Freeform 2586"/>
            <p:cNvSpPr/>
            <p:nvPr/>
          </p:nvSpPr>
          <p:spPr>
            <a:xfrm>
              <a:off x="1783" y="1541"/>
              <a:ext cx="3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1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3 w 10"/>
                <a:gd name="T15" fmla="*/ 7 h 8"/>
                <a:gd name="T16" fmla="*/ 0 w 10"/>
                <a:gd name="T17" fmla="*/ 5 h 8"/>
                <a:gd name="T18" fmla="*/ 0 w 10"/>
                <a:gd name="T19" fmla="*/ 3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1" name="Freeform 2587"/>
            <p:cNvSpPr/>
            <p:nvPr/>
          </p:nvSpPr>
          <p:spPr>
            <a:xfrm>
              <a:off x="1782" y="1538"/>
              <a:ext cx="4" cy="2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5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1 w 11"/>
                <a:gd name="T17" fmla="*/ 5 h 7"/>
                <a:gd name="T18" fmla="*/ 0 w 11"/>
                <a:gd name="T19" fmla="*/ 3 h 7"/>
                <a:gd name="T20" fmla="*/ 1 w 11"/>
                <a:gd name="T21" fmla="*/ 1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2" name="Freeform 2588"/>
            <p:cNvSpPr/>
            <p:nvPr/>
          </p:nvSpPr>
          <p:spPr>
            <a:xfrm>
              <a:off x="1790" y="1538"/>
              <a:ext cx="4" cy="3"/>
            </a:xfrm>
            <a:custGeom>
              <a:avLst/>
              <a:gdLst>
                <a:gd name="T0" fmla="*/ 5 w 10"/>
                <a:gd name="T1" fmla="*/ 0 h 8"/>
                <a:gd name="T2" fmla="*/ 8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3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3" name="Freeform 2589"/>
            <p:cNvSpPr/>
            <p:nvPr/>
          </p:nvSpPr>
          <p:spPr>
            <a:xfrm>
              <a:off x="1792" y="1537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2 w 12"/>
                <a:gd name="T5" fmla="*/ 3 h 9"/>
                <a:gd name="T6" fmla="*/ 12 w 12"/>
                <a:gd name="T7" fmla="*/ 5 h 9"/>
                <a:gd name="T8" fmla="*/ 10 w 12"/>
                <a:gd name="T9" fmla="*/ 7 h 9"/>
                <a:gd name="T10" fmla="*/ 9 w 12"/>
                <a:gd name="T11" fmla="*/ 9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4" name="Freeform 2590"/>
            <p:cNvSpPr/>
            <p:nvPr/>
          </p:nvSpPr>
          <p:spPr>
            <a:xfrm>
              <a:off x="1796" y="1543"/>
              <a:ext cx="3" cy="3"/>
            </a:xfrm>
            <a:custGeom>
              <a:avLst/>
              <a:gdLst>
                <a:gd name="T0" fmla="*/ 6 w 10"/>
                <a:gd name="T1" fmla="*/ 0 h 9"/>
                <a:gd name="T2" fmla="*/ 8 w 10"/>
                <a:gd name="T3" fmla="*/ 1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1 h 9"/>
                <a:gd name="T22" fmla="*/ 3 w 10"/>
                <a:gd name="T23" fmla="*/ 0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5" name="Freeform 2591"/>
            <p:cNvSpPr/>
            <p:nvPr/>
          </p:nvSpPr>
          <p:spPr>
            <a:xfrm>
              <a:off x="1792" y="1542"/>
              <a:ext cx="3" cy="3"/>
            </a:xfrm>
            <a:custGeom>
              <a:avLst/>
              <a:gdLst>
                <a:gd name="T0" fmla="*/ 6 w 11"/>
                <a:gd name="T1" fmla="*/ 0 h 8"/>
                <a:gd name="T2" fmla="*/ 9 w 11"/>
                <a:gd name="T3" fmla="*/ 0 h 8"/>
                <a:gd name="T4" fmla="*/ 11 w 11"/>
                <a:gd name="T5" fmla="*/ 1 h 8"/>
                <a:gd name="T6" fmla="*/ 11 w 11"/>
                <a:gd name="T7" fmla="*/ 4 h 8"/>
                <a:gd name="T8" fmla="*/ 10 w 11"/>
                <a:gd name="T9" fmla="*/ 5 h 8"/>
                <a:gd name="T10" fmla="*/ 9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5 h 8"/>
                <a:gd name="T18" fmla="*/ 0 w 11"/>
                <a:gd name="T19" fmla="*/ 2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6" name="Freeform 2592"/>
            <p:cNvSpPr/>
            <p:nvPr/>
          </p:nvSpPr>
          <p:spPr>
            <a:xfrm>
              <a:off x="1790" y="1543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8 h 9"/>
                <a:gd name="T10" fmla="*/ 8 w 11"/>
                <a:gd name="T11" fmla="*/ 9 h 9"/>
                <a:gd name="T12" fmla="*/ 5 w 11"/>
                <a:gd name="T13" fmla="*/ 9 h 9"/>
                <a:gd name="T14" fmla="*/ 3 w 11"/>
                <a:gd name="T15" fmla="*/ 8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2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5" y="9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7" name="Freeform 2593"/>
            <p:cNvSpPr/>
            <p:nvPr/>
          </p:nvSpPr>
          <p:spPr>
            <a:xfrm>
              <a:off x="1795" y="1546"/>
              <a:ext cx="3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2 h 8"/>
                <a:gd name="T6" fmla="*/ 11 w 11"/>
                <a:gd name="T7" fmla="*/ 4 h 8"/>
                <a:gd name="T8" fmla="*/ 10 w 11"/>
                <a:gd name="T9" fmla="*/ 7 h 8"/>
                <a:gd name="T10" fmla="*/ 7 w 11"/>
                <a:gd name="T11" fmla="*/ 8 h 8"/>
                <a:gd name="T12" fmla="*/ 5 w 11"/>
                <a:gd name="T13" fmla="*/ 8 h 8"/>
                <a:gd name="T14" fmla="*/ 2 w 11"/>
                <a:gd name="T15" fmla="*/ 7 h 8"/>
                <a:gd name="T16" fmla="*/ 0 w 11"/>
                <a:gd name="T17" fmla="*/ 5 h 8"/>
                <a:gd name="T18" fmla="*/ 0 w 11"/>
                <a:gd name="T19" fmla="*/ 4 h 8"/>
                <a:gd name="T20" fmla="*/ 0 w 11"/>
                <a:gd name="T21" fmla="*/ 1 h 8"/>
                <a:gd name="T22" fmla="*/ 2 w 11"/>
                <a:gd name="T23" fmla="*/ 0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8" name="Freeform 2594"/>
            <p:cNvSpPr/>
            <p:nvPr/>
          </p:nvSpPr>
          <p:spPr>
            <a:xfrm>
              <a:off x="1795" y="1545"/>
              <a:ext cx="4" cy="2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0 h 8"/>
                <a:gd name="T4" fmla="*/ 12 w 12"/>
                <a:gd name="T5" fmla="*/ 3 h 8"/>
                <a:gd name="T6" fmla="*/ 12 w 12"/>
                <a:gd name="T7" fmla="*/ 4 h 8"/>
                <a:gd name="T8" fmla="*/ 10 w 12"/>
                <a:gd name="T9" fmla="*/ 5 h 8"/>
                <a:gd name="T10" fmla="*/ 9 w 12"/>
                <a:gd name="T11" fmla="*/ 7 h 8"/>
                <a:gd name="T12" fmla="*/ 6 w 12"/>
                <a:gd name="T13" fmla="*/ 8 h 8"/>
                <a:gd name="T14" fmla="*/ 3 w 12"/>
                <a:gd name="T15" fmla="*/ 7 h 8"/>
                <a:gd name="T16" fmla="*/ 2 w 12"/>
                <a:gd name="T17" fmla="*/ 5 h 8"/>
                <a:gd name="T18" fmla="*/ 0 w 12"/>
                <a:gd name="T19" fmla="*/ 4 h 8"/>
                <a:gd name="T20" fmla="*/ 2 w 12"/>
                <a:gd name="T21" fmla="*/ 1 h 8"/>
                <a:gd name="T22" fmla="*/ 3 w 12"/>
                <a:gd name="T23" fmla="*/ 0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09" name="Freeform 2595"/>
            <p:cNvSpPr/>
            <p:nvPr/>
          </p:nvSpPr>
          <p:spPr>
            <a:xfrm>
              <a:off x="1796" y="1545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5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5 h 7"/>
                <a:gd name="T18" fmla="*/ 0 w 12"/>
                <a:gd name="T19" fmla="*/ 3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0" name="Freeform 2596"/>
            <p:cNvSpPr/>
            <p:nvPr/>
          </p:nvSpPr>
          <p:spPr>
            <a:xfrm>
              <a:off x="1772" y="1538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0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6 h 9"/>
                <a:gd name="T10" fmla="*/ 8 w 11"/>
                <a:gd name="T11" fmla="*/ 7 h 9"/>
                <a:gd name="T12" fmla="*/ 5 w 11"/>
                <a:gd name="T13" fmla="*/ 9 h 9"/>
                <a:gd name="T14" fmla="*/ 3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1 w 11"/>
                <a:gd name="T21" fmla="*/ 2 h 9"/>
                <a:gd name="T22" fmla="*/ 3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0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1" name="Freeform 2597"/>
            <p:cNvSpPr/>
            <p:nvPr/>
          </p:nvSpPr>
          <p:spPr>
            <a:xfrm>
              <a:off x="1778" y="1537"/>
              <a:ext cx="3" cy="2"/>
            </a:xfrm>
            <a:custGeom>
              <a:avLst/>
              <a:gdLst>
                <a:gd name="T0" fmla="*/ 5 w 10"/>
                <a:gd name="T1" fmla="*/ 0 h 7"/>
                <a:gd name="T2" fmla="*/ 8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2" name="Freeform 2598"/>
            <p:cNvSpPr/>
            <p:nvPr/>
          </p:nvSpPr>
          <p:spPr>
            <a:xfrm>
              <a:off x="1769" y="1541"/>
              <a:ext cx="3" cy="3"/>
            </a:xfrm>
            <a:custGeom>
              <a:avLst/>
              <a:gdLst>
                <a:gd name="T0" fmla="*/ 5 w 10"/>
                <a:gd name="T1" fmla="*/ 0 h 8"/>
                <a:gd name="T2" fmla="*/ 8 w 10"/>
                <a:gd name="T3" fmla="*/ 0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3 h 8"/>
                <a:gd name="T20" fmla="*/ 0 w 10"/>
                <a:gd name="T21" fmla="*/ 1 h 8"/>
                <a:gd name="T22" fmla="*/ 3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8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3" name="Freeform 2599"/>
            <p:cNvSpPr/>
            <p:nvPr/>
          </p:nvSpPr>
          <p:spPr>
            <a:xfrm>
              <a:off x="1766" y="1537"/>
              <a:ext cx="3" cy="3"/>
            </a:xfrm>
            <a:custGeom>
              <a:avLst/>
              <a:gdLst>
                <a:gd name="T0" fmla="*/ 5 w 10"/>
                <a:gd name="T1" fmla="*/ 0 h 7"/>
                <a:gd name="T2" fmla="*/ 7 w 10"/>
                <a:gd name="T3" fmla="*/ 0 h 7"/>
                <a:gd name="T4" fmla="*/ 10 w 10"/>
                <a:gd name="T5" fmla="*/ 2 h 7"/>
                <a:gd name="T6" fmla="*/ 10 w 10"/>
                <a:gd name="T7" fmla="*/ 5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4" name="Freeform 2600"/>
            <p:cNvSpPr/>
            <p:nvPr/>
          </p:nvSpPr>
          <p:spPr>
            <a:xfrm>
              <a:off x="1767" y="1537"/>
              <a:ext cx="3" cy="3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2 h 7"/>
                <a:gd name="T6" fmla="*/ 11 w 11"/>
                <a:gd name="T7" fmla="*/ 5 h 7"/>
                <a:gd name="T8" fmla="*/ 10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5" name="Freeform 2601"/>
            <p:cNvSpPr/>
            <p:nvPr/>
          </p:nvSpPr>
          <p:spPr>
            <a:xfrm>
              <a:off x="1768" y="1537"/>
              <a:ext cx="4" cy="3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6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6" name="Freeform 2602"/>
            <p:cNvSpPr/>
            <p:nvPr/>
          </p:nvSpPr>
          <p:spPr>
            <a:xfrm>
              <a:off x="1762" y="1540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2 w 12"/>
                <a:gd name="T5" fmla="*/ 3 h 9"/>
                <a:gd name="T6" fmla="*/ 12 w 12"/>
                <a:gd name="T7" fmla="*/ 5 h 9"/>
                <a:gd name="T8" fmla="*/ 10 w 12"/>
                <a:gd name="T9" fmla="*/ 6 h 9"/>
                <a:gd name="T10" fmla="*/ 9 w 12"/>
                <a:gd name="T11" fmla="*/ 8 h 9"/>
                <a:gd name="T12" fmla="*/ 6 w 12"/>
                <a:gd name="T13" fmla="*/ 9 h 9"/>
                <a:gd name="T14" fmla="*/ 3 w 12"/>
                <a:gd name="T15" fmla="*/ 8 h 9"/>
                <a:gd name="T16" fmla="*/ 2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7" name="Freeform 2603"/>
            <p:cNvSpPr/>
            <p:nvPr/>
          </p:nvSpPr>
          <p:spPr>
            <a:xfrm>
              <a:off x="1765" y="1540"/>
              <a:ext cx="3" cy="3"/>
            </a:xfrm>
            <a:custGeom>
              <a:avLst/>
              <a:gdLst>
                <a:gd name="T0" fmla="*/ 6 w 10"/>
                <a:gd name="T1" fmla="*/ 0 h 8"/>
                <a:gd name="T2" fmla="*/ 7 w 10"/>
                <a:gd name="T3" fmla="*/ 0 h 8"/>
                <a:gd name="T4" fmla="*/ 10 w 10"/>
                <a:gd name="T5" fmla="*/ 1 h 8"/>
                <a:gd name="T6" fmla="*/ 10 w 10"/>
                <a:gd name="T7" fmla="*/ 4 h 8"/>
                <a:gd name="T8" fmla="*/ 10 w 10"/>
                <a:gd name="T9" fmla="*/ 6 h 8"/>
                <a:gd name="T10" fmla="*/ 7 w 10"/>
                <a:gd name="T11" fmla="*/ 7 h 8"/>
                <a:gd name="T12" fmla="*/ 5 w 10"/>
                <a:gd name="T13" fmla="*/ 8 h 8"/>
                <a:gd name="T14" fmla="*/ 2 w 10"/>
                <a:gd name="T15" fmla="*/ 7 h 8"/>
                <a:gd name="T16" fmla="*/ 0 w 10"/>
                <a:gd name="T17" fmla="*/ 6 h 8"/>
                <a:gd name="T18" fmla="*/ 0 w 10"/>
                <a:gd name="T19" fmla="*/ 3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8" name="Freeform 2604"/>
            <p:cNvSpPr/>
            <p:nvPr/>
          </p:nvSpPr>
          <p:spPr>
            <a:xfrm>
              <a:off x="1766" y="1540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0 h 9"/>
                <a:gd name="T4" fmla="*/ 10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8 w 11"/>
                <a:gd name="T11" fmla="*/ 8 h 9"/>
                <a:gd name="T12" fmla="*/ 5 w 11"/>
                <a:gd name="T13" fmla="*/ 9 h 9"/>
                <a:gd name="T14" fmla="*/ 3 w 11"/>
                <a:gd name="T15" fmla="*/ 8 h 9"/>
                <a:gd name="T16" fmla="*/ 0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8"/>
                  </a:lnTo>
                  <a:lnTo>
                    <a:pt x="5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19" name="Freeform 2605"/>
            <p:cNvSpPr/>
            <p:nvPr/>
          </p:nvSpPr>
          <p:spPr>
            <a:xfrm>
              <a:off x="1772" y="1535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0 w 12"/>
                <a:gd name="T5" fmla="*/ 3 h 9"/>
                <a:gd name="T6" fmla="*/ 12 w 12"/>
                <a:gd name="T7" fmla="*/ 5 h 9"/>
                <a:gd name="T8" fmla="*/ 10 w 12"/>
                <a:gd name="T9" fmla="*/ 7 h 9"/>
                <a:gd name="T10" fmla="*/ 9 w 12"/>
                <a:gd name="T11" fmla="*/ 9 h 9"/>
                <a:gd name="T12" fmla="*/ 6 w 12"/>
                <a:gd name="T13" fmla="*/ 9 h 9"/>
                <a:gd name="T14" fmla="*/ 3 w 12"/>
                <a:gd name="T15" fmla="*/ 9 h 9"/>
                <a:gd name="T16" fmla="*/ 2 w 12"/>
                <a:gd name="T17" fmla="*/ 7 h 9"/>
                <a:gd name="T18" fmla="*/ 0 w 12"/>
                <a:gd name="T19" fmla="*/ 5 h 9"/>
                <a:gd name="T20" fmla="*/ 2 w 12"/>
                <a:gd name="T21" fmla="*/ 3 h 9"/>
                <a:gd name="T22" fmla="*/ 3 w 12"/>
                <a:gd name="T23" fmla="*/ 2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0" name="Freeform 2606"/>
            <p:cNvSpPr/>
            <p:nvPr/>
          </p:nvSpPr>
          <p:spPr>
            <a:xfrm>
              <a:off x="1767" y="1533"/>
              <a:ext cx="4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2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9 w 11"/>
                <a:gd name="T11" fmla="*/ 9 h 9"/>
                <a:gd name="T12" fmla="*/ 6 w 11"/>
                <a:gd name="T13" fmla="*/ 9 h 9"/>
                <a:gd name="T14" fmla="*/ 3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1 w 11"/>
                <a:gd name="T21" fmla="*/ 2 h 9"/>
                <a:gd name="T22" fmla="*/ 3 w 11"/>
                <a:gd name="T23" fmla="*/ 2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1" name="Freeform 2607"/>
            <p:cNvSpPr/>
            <p:nvPr/>
          </p:nvSpPr>
          <p:spPr>
            <a:xfrm>
              <a:off x="1767" y="1535"/>
              <a:ext cx="3" cy="2"/>
            </a:xfrm>
            <a:custGeom>
              <a:avLst/>
              <a:gdLst>
                <a:gd name="T0" fmla="*/ 5 w 10"/>
                <a:gd name="T1" fmla="*/ 0 h 8"/>
                <a:gd name="T2" fmla="*/ 8 w 10"/>
                <a:gd name="T3" fmla="*/ 0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6 h 8"/>
                <a:gd name="T10" fmla="*/ 7 w 10"/>
                <a:gd name="T11" fmla="*/ 7 h 8"/>
                <a:gd name="T12" fmla="*/ 4 w 10"/>
                <a:gd name="T13" fmla="*/ 8 h 8"/>
                <a:gd name="T14" fmla="*/ 2 w 10"/>
                <a:gd name="T15" fmla="*/ 7 h 8"/>
                <a:gd name="T16" fmla="*/ 0 w 10"/>
                <a:gd name="T17" fmla="*/ 6 h 8"/>
                <a:gd name="T18" fmla="*/ 0 w 10"/>
                <a:gd name="T19" fmla="*/ 4 h 8"/>
                <a:gd name="T20" fmla="*/ 0 w 10"/>
                <a:gd name="T21" fmla="*/ 1 h 8"/>
                <a:gd name="T22" fmla="*/ 2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8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2" name="Freeform 2608"/>
            <p:cNvSpPr/>
            <p:nvPr/>
          </p:nvSpPr>
          <p:spPr>
            <a:xfrm>
              <a:off x="1759" y="1536"/>
              <a:ext cx="4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5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3" name="Freeform 2609"/>
            <p:cNvSpPr/>
            <p:nvPr/>
          </p:nvSpPr>
          <p:spPr>
            <a:xfrm>
              <a:off x="1750" y="1541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0 w 12"/>
                <a:gd name="T5" fmla="*/ 3 h 9"/>
                <a:gd name="T6" fmla="*/ 12 w 12"/>
                <a:gd name="T7" fmla="*/ 5 h 9"/>
                <a:gd name="T8" fmla="*/ 10 w 12"/>
                <a:gd name="T9" fmla="*/ 6 h 9"/>
                <a:gd name="T10" fmla="*/ 9 w 12"/>
                <a:gd name="T11" fmla="*/ 7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4" name="Freeform 2610"/>
            <p:cNvSpPr/>
            <p:nvPr/>
          </p:nvSpPr>
          <p:spPr>
            <a:xfrm>
              <a:off x="1752" y="1541"/>
              <a:ext cx="4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7 h 9"/>
                <a:gd name="T10" fmla="*/ 8 w 11"/>
                <a:gd name="T11" fmla="*/ 9 h 9"/>
                <a:gd name="T12" fmla="*/ 6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2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5" name="Freeform 2611"/>
            <p:cNvSpPr/>
            <p:nvPr/>
          </p:nvSpPr>
          <p:spPr>
            <a:xfrm>
              <a:off x="1754" y="1542"/>
              <a:ext cx="3" cy="3"/>
            </a:xfrm>
            <a:custGeom>
              <a:avLst/>
              <a:gdLst>
                <a:gd name="T0" fmla="*/ 5 w 9"/>
                <a:gd name="T1" fmla="*/ 0 h 7"/>
                <a:gd name="T2" fmla="*/ 8 w 9"/>
                <a:gd name="T3" fmla="*/ 0 h 7"/>
                <a:gd name="T4" fmla="*/ 9 w 9"/>
                <a:gd name="T5" fmla="*/ 1 h 7"/>
                <a:gd name="T6" fmla="*/ 9 w 9"/>
                <a:gd name="T7" fmla="*/ 4 h 7"/>
                <a:gd name="T8" fmla="*/ 9 w 9"/>
                <a:gd name="T9" fmla="*/ 5 h 7"/>
                <a:gd name="T10" fmla="*/ 7 w 9"/>
                <a:gd name="T11" fmla="*/ 7 h 7"/>
                <a:gd name="T12" fmla="*/ 4 w 9"/>
                <a:gd name="T13" fmla="*/ 7 h 7"/>
                <a:gd name="T14" fmla="*/ 2 w 9"/>
                <a:gd name="T15" fmla="*/ 7 h 7"/>
                <a:gd name="T16" fmla="*/ 0 w 9"/>
                <a:gd name="T17" fmla="*/ 5 h 7"/>
                <a:gd name="T18" fmla="*/ 0 w 9"/>
                <a:gd name="T19" fmla="*/ 2 h 7"/>
                <a:gd name="T20" fmla="*/ 0 w 9"/>
                <a:gd name="T21" fmla="*/ 1 h 7"/>
                <a:gd name="T22" fmla="*/ 2 w 9"/>
                <a:gd name="T23" fmla="*/ 0 h 7"/>
                <a:gd name="T24" fmla="*/ 5 w 9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7">
                  <a:moveTo>
                    <a:pt x="5" y="0"/>
                  </a:moveTo>
                  <a:lnTo>
                    <a:pt x="8" y="0"/>
                  </a:lnTo>
                  <a:lnTo>
                    <a:pt x="9" y="1"/>
                  </a:lnTo>
                  <a:lnTo>
                    <a:pt x="9" y="4"/>
                  </a:lnTo>
                  <a:lnTo>
                    <a:pt x="9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6" name="Freeform 2612"/>
            <p:cNvSpPr/>
            <p:nvPr/>
          </p:nvSpPr>
          <p:spPr>
            <a:xfrm>
              <a:off x="1758" y="1542"/>
              <a:ext cx="4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5 w 10"/>
                <a:gd name="T13" fmla="*/ 9 h 9"/>
                <a:gd name="T14" fmla="*/ 3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5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7" name="Freeform 2613"/>
            <p:cNvSpPr/>
            <p:nvPr/>
          </p:nvSpPr>
          <p:spPr>
            <a:xfrm>
              <a:off x="1757" y="1539"/>
              <a:ext cx="4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1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9 w 11"/>
                <a:gd name="T11" fmla="*/ 9 h 9"/>
                <a:gd name="T12" fmla="*/ 6 w 11"/>
                <a:gd name="T13" fmla="*/ 9 h 9"/>
                <a:gd name="T14" fmla="*/ 3 w 11"/>
                <a:gd name="T15" fmla="*/ 9 h 9"/>
                <a:gd name="T16" fmla="*/ 0 w 11"/>
                <a:gd name="T17" fmla="*/ 6 h 9"/>
                <a:gd name="T18" fmla="*/ 0 w 11"/>
                <a:gd name="T19" fmla="*/ 4 h 9"/>
                <a:gd name="T20" fmla="*/ 1 w 11"/>
                <a:gd name="T21" fmla="*/ 3 h 9"/>
                <a:gd name="T22" fmla="*/ 3 w 11"/>
                <a:gd name="T23" fmla="*/ 1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8" name="Freeform 2614"/>
            <p:cNvSpPr/>
            <p:nvPr/>
          </p:nvSpPr>
          <p:spPr>
            <a:xfrm>
              <a:off x="1756" y="1537"/>
              <a:ext cx="3" cy="3"/>
            </a:xfrm>
            <a:custGeom>
              <a:avLst/>
              <a:gdLst>
                <a:gd name="T0" fmla="*/ 5 w 10"/>
                <a:gd name="T1" fmla="*/ 0 h 9"/>
                <a:gd name="T2" fmla="*/ 8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3 w 10"/>
                <a:gd name="T15" fmla="*/ 7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29" name="Freeform 2615"/>
            <p:cNvSpPr/>
            <p:nvPr/>
          </p:nvSpPr>
          <p:spPr>
            <a:xfrm>
              <a:off x="1760" y="1538"/>
              <a:ext cx="4" cy="3"/>
            </a:xfrm>
            <a:custGeom>
              <a:avLst/>
              <a:gdLst>
                <a:gd name="T0" fmla="*/ 6 w 11"/>
                <a:gd name="T1" fmla="*/ 0 h 8"/>
                <a:gd name="T2" fmla="*/ 9 w 11"/>
                <a:gd name="T3" fmla="*/ 1 h 8"/>
                <a:gd name="T4" fmla="*/ 11 w 11"/>
                <a:gd name="T5" fmla="*/ 3 h 8"/>
                <a:gd name="T6" fmla="*/ 11 w 11"/>
                <a:gd name="T7" fmla="*/ 4 h 8"/>
                <a:gd name="T8" fmla="*/ 11 w 11"/>
                <a:gd name="T9" fmla="*/ 7 h 8"/>
                <a:gd name="T10" fmla="*/ 9 w 11"/>
                <a:gd name="T11" fmla="*/ 8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5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9" y="1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830" name="Freeform 2616"/>
            <p:cNvSpPr/>
            <p:nvPr/>
          </p:nvSpPr>
          <p:spPr>
            <a:xfrm>
              <a:off x="1765" y="1536"/>
              <a:ext cx="3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2 h 9"/>
                <a:gd name="T4" fmla="*/ 11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8 w 11"/>
                <a:gd name="T11" fmla="*/ 9 h 9"/>
                <a:gd name="T12" fmla="*/ 6 w 11"/>
                <a:gd name="T13" fmla="*/ 9 h 9"/>
                <a:gd name="T14" fmla="*/ 3 w 11"/>
                <a:gd name="T15" fmla="*/ 9 h 9"/>
                <a:gd name="T16" fmla="*/ 1 w 11"/>
                <a:gd name="T17" fmla="*/ 6 h 9"/>
                <a:gd name="T18" fmla="*/ 0 w 11"/>
                <a:gd name="T19" fmla="*/ 4 h 9"/>
                <a:gd name="T20" fmla="*/ 1 w 11"/>
                <a:gd name="T21" fmla="*/ 3 h 9"/>
                <a:gd name="T22" fmla="*/ 3 w 11"/>
                <a:gd name="T23" fmla="*/ 2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</p:grpSp>
      <p:grpSp>
        <p:nvGrpSpPr>
          <p:cNvPr id="23" name="Group 2818"/>
          <p:cNvGrpSpPr/>
          <p:nvPr/>
        </p:nvGrpSpPr>
        <p:grpSpPr>
          <a:xfrm>
            <a:off x="2767013" y="2443163"/>
            <a:ext cx="128587" cy="50800"/>
            <a:chOff x="1743" y="1539"/>
            <a:chExt cx="81" cy="32"/>
          </a:xfrm>
          <a:effectLst/>
        </p:grpSpPr>
        <p:sp>
          <p:nvSpPr>
            <p:cNvPr id="1431" name="Freeform 2618"/>
            <p:cNvSpPr/>
            <p:nvPr/>
          </p:nvSpPr>
          <p:spPr>
            <a:xfrm>
              <a:off x="1767" y="1546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1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8 w 11"/>
                <a:gd name="T11" fmla="*/ 7 h 9"/>
                <a:gd name="T12" fmla="*/ 5 w 11"/>
                <a:gd name="T13" fmla="*/ 9 h 9"/>
                <a:gd name="T14" fmla="*/ 2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1 w 11"/>
                <a:gd name="T21" fmla="*/ 1 h 9"/>
                <a:gd name="T22" fmla="*/ 2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7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2" name="Freeform 2619"/>
            <p:cNvSpPr/>
            <p:nvPr/>
          </p:nvSpPr>
          <p:spPr>
            <a:xfrm>
              <a:off x="1765" y="1544"/>
              <a:ext cx="3" cy="2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5 w 10"/>
                <a:gd name="T13" fmla="*/ 8 h 8"/>
                <a:gd name="T14" fmla="*/ 3 w 10"/>
                <a:gd name="T15" fmla="*/ 7 h 8"/>
                <a:gd name="T16" fmla="*/ 0 w 10"/>
                <a:gd name="T17" fmla="*/ 6 h 8"/>
                <a:gd name="T18" fmla="*/ 0 w 10"/>
                <a:gd name="T19" fmla="*/ 4 h 8"/>
                <a:gd name="T20" fmla="*/ 0 w 10"/>
                <a:gd name="T21" fmla="*/ 3 h 8"/>
                <a:gd name="T22" fmla="*/ 3 w 10"/>
                <a:gd name="T23" fmla="*/ 1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5" y="8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3" name="Freeform 2620"/>
            <p:cNvSpPr/>
            <p:nvPr/>
          </p:nvSpPr>
          <p:spPr>
            <a:xfrm>
              <a:off x="1775" y="1546"/>
              <a:ext cx="3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2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8 h 8"/>
                <a:gd name="T16" fmla="*/ 0 w 11"/>
                <a:gd name="T17" fmla="*/ 5 h 8"/>
                <a:gd name="T18" fmla="*/ 0 w 11"/>
                <a:gd name="T19" fmla="*/ 4 h 8"/>
                <a:gd name="T20" fmla="*/ 1 w 11"/>
                <a:gd name="T21" fmla="*/ 2 h 8"/>
                <a:gd name="T22" fmla="*/ 3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4" name="Freeform 2621"/>
            <p:cNvSpPr/>
            <p:nvPr/>
          </p:nvSpPr>
          <p:spPr>
            <a:xfrm>
              <a:off x="1771" y="1543"/>
              <a:ext cx="4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2 h 9"/>
                <a:gd name="T4" fmla="*/ 11 w 11"/>
                <a:gd name="T5" fmla="*/ 3 h 9"/>
                <a:gd name="T6" fmla="*/ 11 w 11"/>
                <a:gd name="T7" fmla="*/ 5 h 9"/>
                <a:gd name="T8" fmla="*/ 10 w 11"/>
                <a:gd name="T9" fmla="*/ 8 h 9"/>
                <a:gd name="T10" fmla="*/ 8 w 11"/>
                <a:gd name="T11" fmla="*/ 9 h 9"/>
                <a:gd name="T12" fmla="*/ 6 w 11"/>
                <a:gd name="T13" fmla="*/ 9 h 9"/>
                <a:gd name="T14" fmla="*/ 3 w 11"/>
                <a:gd name="T15" fmla="*/ 9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3 h 9"/>
                <a:gd name="T22" fmla="*/ 3 w 11"/>
                <a:gd name="T23" fmla="*/ 2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5" name="Freeform 2622"/>
            <p:cNvSpPr/>
            <p:nvPr/>
          </p:nvSpPr>
          <p:spPr>
            <a:xfrm>
              <a:off x="1769" y="1544"/>
              <a:ext cx="4" cy="2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0 w 11"/>
                <a:gd name="T5" fmla="*/ 2 h 7"/>
                <a:gd name="T6" fmla="*/ 11 w 11"/>
                <a:gd name="T7" fmla="*/ 5 h 7"/>
                <a:gd name="T8" fmla="*/ 10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3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6" name="Freeform 2623"/>
            <p:cNvSpPr/>
            <p:nvPr/>
          </p:nvSpPr>
          <p:spPr>
            <a:xfrm>
              <a:off x="1770" y="1546"/>
              <a:ext cx="4" cy="2"/>
            </a:xfrm>
            <a:custGeom>
              <a:avLst/>
              <a:gdLst>
                <a:gd name="T0" fmla="*/ 6 w 11"/>
                <a:gd name="T1" fmla="*/ 0 h 8"/>
                <a:gd name="T2" fmla="*/ 9 w 11"/>
                <a:gd name="T3" fmla="*/ 1 h 8"/>
                <a:gd name="T4" fmla="*/ 10 w 11"/>
                <a:gd name="T5" fmla="*/ 2 h 8"/>
                <a:gd name="T6" fmla="*/ 11 w 11"/>
                <a:gd name="T7" fmla="*/ 4 h 8"/>
                <a:gd name="T8" fmla="*/ 10 w 11"/>
                <a:gd name="T9" fmla="*/ 7 h 8"/>
                <a:gd name="T10" fmla="*/ 9 w 11"/>
                <a:gd name="T11" fmla="*/ 8 h 8"/>
                <a:gd name="T12" fmla="*/ 6 w 11"/>
                <a:gd name="T13" fmla="*/ 8 h 8"/>
                <a:gd name="T14" fmla="*/ 3 w 11"/>
                <a:gd name="T15" fmla="*/ 8 h 8"/>
                <a:gd name="T16" fmla="*/ 0 w 11"/>
                <a:gd name="T17" fmla="*/ 5 h 8"/>
                <a:gd name="T18" fmla="*/ 0 w 11"/>
                <a:gd name="T19" fmla="*/ 4 h 8"/>
                <a:gd name="T20" fmla="*/ 1 w 11"/>
                <a:gd name="T21" fmla="*/ 2 h 8"/>
                <a:gd name="T22" fmla="*/ 3 w 11"/>
                <a:gd name="T23" fmla="*/ 1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9" y="1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7" name="Freeform 2624"/>
            <p:cNvSpPr/>
            <p:nvPr/>
          </p:nvSpPr>
          <p:spPr>
            <a:xfrm>
              <a:off x="1780" y="1544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0 w 12"/>
                <a:gd name="T17" fmla="*/ 6 h 7"/>
                <a:gd name="T18" fmla="*/ 0 w 12"/>
                <a:gd name="T19" fmla="*/ 3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8" name="Freeform 2625"/>
            <p:cNvSpPr/>
            <p:nvPr/>
          </p:nvSpPr>
          <p:spPr>
            <a:xfrm>
              <a:off x="1776" y="1543"/>
              <a:ext cx="4" cy="3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0 h 8"/>
                <a:gd name="T4" fmla="*/ 10 w 12"/>
                <a:gd name="T5" fmla="*/ 2 h 8"/>
                <a:gd name="T6" fmla="*/ 12 w 12"/>
                <a:gd name="T7" fmla="*/ 5 h 8"/>
                <a:gd name="T8" fmla="*/ 10 w 12"/>
                <a:gd name="T9" fmla="*/ 6 h 8"/>
                <a:gd name="T10" fmla="*/ 9 w 12"/>
                <a:gd name="T11" fmla="*/ 8 h 8"/>
                <a:gd name="T12" fmla="*/ 6 w 12"/>
                <a:gd name="T13" fmla="*/ 8 h 8"/>
                <a:gd name="T14" fmla="*/ 3 w 12"/>
                <a:gd name="T15" fmla="*/ 8 h 8"/>
                <a:gd name="T16" fmla="*/ 2 w 12"/>
                <a:gd name="T17" fmla="*/ 6 h 8"/>
                <a:gd name="T18" fmla="*/ 0 w 12"/>
                <a:gd name="T19" fmla="*/ 3 h 8"/>
                <a:gd name="T20" fmla="*/ 2 w 12"/>
                <a:gd name="T21" fmla="*/ 2 h 8"/>
                <a:gd name="T22" fmla="*/ 3 w 12"/>
                <a:gd name="T23" fmla="*/ 0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39" name="Freeform 2626"/>
            <p:cNvSpPr/>
            <p:nvPr/>
          </p:nvSpPr>
          <p:spPr>
            <a:xfrm>
              <a:off x="1780" y="1547"/>
              <a:ext cx="4" cy="3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2 h 7"/>
                <a:gd name="T6" fmla="*/ 11 w 11"/>
                <a:gd name="T7" fmla="*/ 5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0 w 11"/>
                <a:gd name="T17" fmla="*/ 6 h 7"/>
                <a:gd name="T18" fmla="*/ 0 w 11"/>
                <a:gd name="T19" fmla="*/ 3 h 7"/>
                <a:gd name="T20" fmla="*/ 0 w 11"/>
                <a:gd name="T21" fmla="*/ 2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0" name="Freeform 2627"/>
            <p:cNvSpPr/>
            <p:nvPr/>
          </p:nvSpPr>
          <p:spPr>
            <a:xfrm>
              <a:off x="1781" y="1546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1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4 h 9"/>
                <a:gd name="T20" fmla="*/ 1 w 11"/>
                <a:gd name="T21" fmla="*/ 1 h 9"/>
                <a:gd name="T22" fmla="*/ 3 w 11"/>
                <a:gd name="T23" fmla="*/ 1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1" name="Freeform 2628"/>
            <p:cNvSpPr/>
            <p:nvPr/>
          </p:nvSpPr>
          <p:spPr>
            <a:xfrm>
              <a:off x="1784" y="1545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0 w 12"/>
                <a:gd name="T5" fmla="*/ 3 h 9"/>
                <a:gd name="T6" fmla="*/ 12 w 12"/>
                <a:gd name="T7" fmla="*/ 4 h 9"/>
                <a:gd name="T8" fmla="*/ 10 w 12"/>
                <a:gd name="T9" fmla="*/ 6 h 9"/>
                <a:gd name="T10" fmla="*/ 9 w 12"/>
                <a:gd name="T11" fmla="*/ 7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4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2" name="Freeform 2629"/>
            <p:cNvSpPr/>
            <p:nvPr/>
          </p:nvSpPr>
          <p:spPr>
            <a:xfrm>
              <a:off x="1789" y="1549"/>
              <a:ext cx="4" cy="3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1 h 7"/>
                <a:gd name="T6" fmla="*/ 11 w 11"/>
                <a:gd name="T7" fmla="*/ 4 h 7"/>
                <a:gd name="T8" fmla="*/ 9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1"/>
                  </a:lnTo>
                  <a:lnTo>
                    <a:pt x="11" y="4"/>
                  </a:lnTo>
                  <a:lnTo>
                    <a:pt x="9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3" name="Freeform 2630"/>
            <p:cNvSpPr/>
            <p:nvPr/>
          </p:nvSpPr>
          <p:spPr>
            <a:xfrm>
              <a:off x="1791" y="1547"/>
              <a:ext cx="3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6 h 8"/>
                <a:gd name="T10" fmla="*/ 7 w 10"/>
                <a:gd name="T11" fmla="*/ 7 h 8"/>
                <a:gd name="T12" fmla="*/ 4 w 10"/>
                <a:gd name="T13" fmla="*/ 8 h 8"/>
                <a:gd name="T14" fmla="*/ 3 w 10"/>
                <a:gd name="T15" fmla="*/ 7 h 8"/>
                <a:gd name="T16" fmla="*/ 0 w 10"/>
                <a:gd name="T17" fmla="*/ 6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8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4" name="Freeform 2631"/>
            <p:cNvSpPr/>
            <p:nvPr/>
          </p:nvSpPr>
          <p:spPr>
            <a:xfrm>
              <a:off x="1786" y="1546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1 w 11"/>
                <a:gd name="T5" fmla="*/ 3 h 9"/>
                <a:gd name="T6" fmla="*/ 11 w 11"/>
                <a:gd name="T7" fmla="*/ 5 h 9"/>
                <a:gd name="T8" fmla="*/ 10 w 11"/>
                <a:gd name="T9" fmla="*/ 8 h 9"/>
                <a:gd name="T10" fmla="*/ 8 w 11"/>
                <a:gd name="T11" fmla="*/ 9 h 9"/>
                <a:gd name="T12" fmla="*/ 5 w 11"/>
                <a:gd name="T13" fmla="*/ 9 h 9"/>
                <a:gd name="T14" fmla="*/ 2 w 11"/>
                <a:gd name="T15" fmla="*/ 9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3 h 9"/>
                <a:gd name="T22" fmla="*/ 2 w 11"/>
                <a:gd name="T23" fmla="*/ 2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5" name="Freeform 2632"/>
            <p:cNvSpPr/>
            <p:nvPr/>
          </p:nvSpPr>
          <p:spPr>
            <a:xfrm>
              <a:off x="1795" y="1548"/>
              <a:ext cx="3" cy="3"/>
            </a:xfrm>
            <a:custGeom>
              <a:avLst/>
              <a:gdLst>
                <a:gd name="T0" fmla="*/ 5 w 10"/>
                <a:gd name="T1" fmla="*/ 0 h 8"/>
                <a:gd name="T2" fmla="*/ 7 w 10"/>
                <a:gd name="T3" fmla="*/ 0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2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7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6" name="Freeform 2633"/>
            <p:cNvSpPr/>
            <p:nvPr/>
          </p:nvSpPr>
          <p:spPr>
            <a:xfrm>
              <a:off x="1801" y="1547"/>
              <a:ext cx="4" cy="3"/>
            </a:xfrm>
            <a:custGeom>
              <a:avLst/>
              <a:gdLst>
                <a:gd name="T0" fmla="*/ 4 w 10"/>
                <a:gd name="T1" fmla="*/ 0 h 7"/>
                <a:gd name="T2" fmla="*/ 7 w 10"/>
                <a:gd name="T3" fmla="*/ 0 h 7"/>
                <a:gd name="T4" fmla="*/ 10 w 10"/>
                <a:gd name="T5" fmla="*/ 2 h 7"/>
                <a:gd name="T6" fmla="*/ 10 w 10"/>
                <a:gd name="T7" fmla="*/ 5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2 w 10"/>
                <a:gd name="T23" fmla="*/ 0 h 7"/>
                <a:gd name="T24" fmla="*/ 4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4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7" name="Freeform 2634"/>
            <p:cNvSpPr/>
            <p:nvPr/>
          </p:nvSpPr>
          <p:spPr>
            <a:xfrm>
              <a:off x="1805" y="1546"/>
              <a:ext cx="3" cy="2"/>
            </a:xfrm>
            <a:custGeom>
              <a:avLst/>
              <a:gdLst>
                <a:gd name="T0" fmla="*/ 6 w 10"/>
                <a:gd name="T1" fmla="*/ 0 h 8"/>
                <a:gd name="T2" fmla="*/ 8 w 10"/>
                <a:gd name="T3" fmla="*/ 0 h 8"/>
                <a:gd name="T4" fmla="*/ 10 w 10"/>
                <a:gd name="T5" fmla="*/ 2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3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8" name="Freeform 2635"/>
            <p:cNvSpPr/>
            <p:nvPr/>
          </p:nvSpPr>
          <p:spPr>
            <a:xfrm>
              <a:off x="1808" y="1544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6 h 9"/>
                <a:gd name="T8" fmla="*/ 10 w 10"/>
                <a:gd name="T9" fmla="*/ 7 h 9"/>
                <a:gd name="T10" fmla="*/ 8 w 10"/>
                <a:gd name="T11" fmla="*/ 9 h 9"/>
                <a:gd name="T12" fmla="*/ 5 w 10"/>
                <a:gd name="T13" fmla="*/ 9 h 9"/>
                <a:gd name="T14" fmla="*/ 3 w 10"/>
                <a:gd name="T15" fmla="*/ 9 h 9"/>
                <a:gd name="T16" fmla="*/ 0 w 10"/>
                <a:gd name="T17" fmla="*/ 7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49" name="Freeform 2636"/>
            <p:cNvSpPr/>
            <p:nvPr/>
          </p:nvSpPr>
          <p:spPr>
            <a:xfrm>
              <a:off x="1804" y="1543"/>
              <a:ext cx="3" cy="3"/>
            </a:xfrm>
            <a:custGeom>
              <a:avLst/>
              <a:gdLst>
                <a:gd name="T0" fmla="*/ 6 w 10"/>
                <a:gd name="T1" fmla="*/ 0 h 8"/>
                <a:gd name="T2" fmla="*/ 7 w 10"/>
                <a:gd name="T3" fmla="*/ 0 h 8"/>
                <a:gd name="T4" fmla="*/ 10 w 10"/>
                <a:gd name="T5" fmla="*/ 2 h 8"/>
                <a:gd name="T6" fmla="*/ 10 w 10"/>
                <a:gd name="T7" fmla="*/ 5 h 8"/>
                <a:gd name="T8" fmla="*/ 10 w 10"/>
                <a:gd name="T9" fmla="*/ 6 h 8"/>
                <a:gd name="T10" fmla="*/ 7 w 10"/>
                <a:gd name="T11" fmla="*/ 8 h 8"/>
                <a:gd name="T12" fmla="*/ 4 w 10"/>
                <a:gd name="T13" fmla="*/ 8 h 8"/>
                <a:gd name="T14" fmla="*/ 2 w 10"/>
                <a:gd name="T15" fmla="*/ 8 h 8"/>
                <a:gd name="T16" fmla="*/ 0 w 10"/>
                <a:gd name="T17" fmla="*/ 6 h 8"/>
                <a:gd name="T18" fmla="*/ 0 w 10"/>
                <a:gd name="T19" fmla="*/ 3 h 8"/>
                <a:gd name="T20" fmla="*/ 0 w 10"/>
                <a:gd name="T21" fmla="*/ 2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0" name="Freeform 2637"/>
            <p:cNvSpPr/>
            <p:nvPr/>
          </p:nvSpPr>
          <p:spPr>
            <a:xfrm>
              <a:off x="1762" y="1544"/>
              <a:ext cx="4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6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8 h 8"/>
                <a:gd name="T16" fmla="*/ 1 w 11"/>
                <a:gd name="T17" fmla="*/ 7 h 8"/>
                <a:gd name="T18" fmla="*/ 0 w 11"/>
                <a:gd name="T19" fmla="*/ 4 h 8"/>
                <a:gd name="T20" fmla="*/ 1 w 11"/>
                <a:gd name="T21" fmla="*/ 3 h 8"/>
                <a:gd name="T22" fmla="*/ 3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6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1" name="Freeform 2638"/>
            <p:cNvSpPr/>
            <p:nvPr/>
          </p:nvSpPr>
          <p:spPr>
            <a:xfrm>
              <a:off x="1793" y="1540"/>
              <a:ext cx="3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8 h 9"/>
                <a:gd name="T10" fmla="*/ 8 w 11"/>
                <a:gd name="T11" fmla="*/ 9 h 9"/>
                <a:gd name="T12" fmla="*/ 6 w 11"/>
                <a:gd name="T13" fmla="*/ 9 h 9"/>
                <a:gd name="T14" fmla="*/ 3 w 11"/>
                <a:gd name="T15" fmla="*/ 9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3 h 9"/>
                <a:gd name="T22" fmla="*/ 3 w 11"/>
                <a:gd name="T23" fmla="*/ 2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2" name="Freeform 2639"/>
            <p:cNvSpPr/>
            <p:nvPr/>
          </p:nvSpPr>
          <p:spPr>
            <a:xfrm>
              <a:off x="1796" y="1540"/>
              <a:ext cx="4" cy="3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2 w 12"/>
                <a:gd name="T5" fmla="*/ 1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6 h 7"/>
                <a:gd name="T18" fmla="*/ 0 w 12"/>
                <a:gd name="T19" fmla="*/ 3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2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3" name="Freeform 2640"/>
            <p:cNvSpPr/>
            <p:nvPr/>
          </p:nvSpPr>
          <p:spPr>
            <a:xfrm>
              <a:off x="1798" y="1539"/>
              <a:ext cx="3" cy="3"/>
            </a:xfrm>
            <a:custGeom>
              <a:avLst/>
              <a:gdLst>
                <a:gd name="T0" fmla="*/ 5 w 10"/>
                <a:gd name="T1" fmla="*/ 0 h 7"/>
                <a:gd name="T2" fmla="*/ 7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1 h 7"/>
                <a:gd name="T22" fmla="*/ 2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4" name="Freeform 2641"/>
            <p:cNvSpPr/>
            <p:nvPr/>
          </p:nvSpPr>
          <p:spPr>
            <a:xfrm>
              <a:off x="1803" y="1541"/>
              <a:ext cx="3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7 h 9"/>
                <a:gd name="T10" fmla="*/ 8 w 11"/>
                <a:gd name="T11" fmla="*/ 9 h 9"/>
                <a:gd name="T12" fmla="*/ 6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5" name="Freeform 2642"/>
            <p:cNvSpPr/>
            <p:nvPr/>
          </p:nvSpPr>
          <p:spPr>
            <a:xfrm>
              <a:off x="1801" y="1544"/>
              <a:ext cx="3" cy="3"/>
            </a:xfrm>
            <a:custGeom>
              <a:avLst/>
              <a:gdLst>
                <a:gd name="T0" fmla="*/ 6 w 10"/>
                <a:gd name="T1" fmla="*/ 0 h 9"/>
                <a:gd name="T2" fmla="*/ 7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2 w 10"/>
                <a:gd name="T15" fmla="*/ 7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7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6" name="Freeform 2643"/>
            <p:cNvSpPr/>
            <p:nvPr/>
          </p:nvSpPr>
          <p:spPr>
            <a:xfrm>
              <a:off x="1801" y="1543"/>
              <a:ext cx="3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2 h 8"/>
                <a:gd name="T6" fmla="*/ 10 w 10"/>
                <a:gd name="T7" fmla="*/ 5 h 8"/>
                <a:gd name="T8" fmla="*/ 10 w 10"/>
                <a:gd name="T9" fmla="*/ 6 h 8"/>
                <a:gd name="T10" fmla="*/ 7 w 10"/>
                <a:gd name="T11" fmla="*/ 8 h 8"/>
                <a:gd name="T12" fmla="*/ 4 w 10"/>
                <a:gd name="T13" fmla="*/ 8 h 8"/>
                <a:gd name="T14" fmla="*/ 2 w 10"/>
                <a:gd name="T15" fmla="*/ 8 h 8"/>
                <a:gd name="T16" fmla="*/ 0 w 10"/>
                <a:gd name="T17" fmla="*/ 6 h 8"/>
                <a:gd name="T18" fmla="*/ 0 w 10"/>
                <a:gd name="T19" fmla="*/ 3 h 8"/>
                <a:gd name="T20" fmla="*/ 0 w 10"/>
                <a:gd name="T21" fmla="*/ 2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7" name="Freeform 2644"/>
            <p:cNvSpPr/>
            <p:nvPr/>
          </p:nvSpPr>
          <p:spPr>
            <a:xfrm>
              <a:off x="1788" y="1546"/>
              <a:ext cx="4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2 h 8"/>
                <a:gd name="T6" fmla="*/ 10 w 10"/>
                <a:gd name="T7" fmla="*/ 5 h 8"/>
                <a:gd name="T8" fmla="*/ 10 w 10"/>
                <a:gd name="T9" fmla="*/ 6 h 8"/>
                <a:gd name="T10" fmla="*/ 7 w 10"/>
                <a:gd name="T11" fmla="*/ 8 h 8"/>
                <a:gd name="T12" fmla="*/ 4 w 10"/>
                <a:gd name="T13" fmla="*/ 8 h 8"/>
                <a:gd name="T14" fmla="*/ 2 w 10"/>
                <a:gd name="T15" fmla="*/ 8 h 8"/>
                <a:gd name="T16" fmla="*/ 0 w 10"/>
                <a:gd name="T17" fmla="*/ 6 h 8"/>
                <a:gd name="T18" fmla="*/ 0 w 10"/>
                <a:gd name="T19" fmla="*/ 3 h 8"/>
                <a:gd name="T20" fmla="*/ 0 w 10"/>
                <a:gd name="T21" fmla="*/ 2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8" name="Freeform 2645"/>
            <p:cNvSpPr/>
            <p:nvPr/>
          </p:nvSpPr>
          <p:spPr>
            <a:xfrm>
              <a:off x="1795" y="1547"/>
              <a:ext cx="3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3 w 10"/>
                <a:gd name="T15" fmla="*/ 7 h 8"/>
                <a:gd name="T16" fmla="*/ 0 w 10"/>
                <a:gd name="T17" fmla="*/ 6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59" name="Freeform 2646"/>
            <p:cNvSpPr/>
            <p:nvPr/>
          </p:nvSpPr>
          <p:spPr>
            <a:xfrm>
              <a:off x="1792" y="1550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8 h 9"/>
                <a:gd name="T10" fmla="*/ 7 w 10"/>
                <a:gd name="T11" fmla="*/ 9 h 9"/>
                <a:gd name="T12" fmla="*/ 4 w 10"/>
                <a:gd name="T13" fmla="*/ 9 h 9"/>
                <a:gd name="T14" fmla="*/ 3 w 10"/>
                <a:gd name="T15" fmla="*/ 9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0" name="Freeform 2647"/>
            <p:cNvSpPr/>
            <p:nvPr/>
          </p:nvSpPr>
          <p:spPr>
            <a:xfrm>
              <a:off x="1788" y="1550"/>
              <a:ext cx="4" cy="3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1" name="Freeform 2648"/>
            <p:cNvSpPr/>
            <p:nvPr/>
          </p:nvSpPr>
          <p:spPr>
            <a:xfrm>
              <a:off x="1787" y="1552"/>
              <a:ext cx="3" cy="3"/>
            </a:xfrm>
            <a:custGeom>
              <a:avLst/>
              <a:gdLst>
                <a:gd name="T0" fmla="*/ 4 w 10"/>
                <a:gd name="T1" fmla="*/ 0 h 9"/>
                <a:gd name="T2" fmla="*/ 7 w 10"/>
                <a:gd name="T3" fmla="*/ 2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9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2 h 9"/>
                <a:gd name="T24" fmla="*/ 4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7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2" name="Freeform 2649"/>
            <p:cNvSpPr/>
            <p:nvPr/>
          </p:nvSpPr>
          <p:spPr>
            <a:xfrm>
              <a:off x="1798" y="1555"/>
              <a:ext cx="4" cy="2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1 h 8"/>
                <a:gd name="T4" fmla="*/ 10 w 10"/>
                <a:gd name="T5" fmla="*/ 3 h 8"/>
                <a:gd name="T6" fmla="*/ 10 w 10"/>
                <a:gd name="T7" fmla="*/ 5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8 h 8"/>
                <a:gd name="T16" fmla="*/ 0 w 10"/>
                <a:gd name="T17" fmla="*/ 7 h 8"/>
                <a:gd name="T18" fmla="*/ 0 w 10"/>
                <a:gd name="T19" fmla="*/ 4 h 8"/>
                <a:gd name="T20" fmla="*/ 0 w 10"/>
                <a:gd name="T21" fmla="*/ 3 h 8"/>
                <a:gd name="T22" fmla="*/ 3 w 10"/>
                <a:gd name="T23" fmla="*/ 1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3" name="Freeform 2650"/>
            <p:cNvSpPr/>
            <p:nvPr/>
          </p:nvSpPr>
          <p:spPr>
            <a:xfrm>
              <a:off x="1801" y="1552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2 w 10"/>
                <a:gd name="T15" fmla="*/ 9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4" name="Freeform 2651"/>
            <p:cNvSpPr/>
            <p:nvPr/>
          </p:nvSpPr>
          <p:spPr>
            <a:xfrm>
              <a:off x="1800" y="1550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2 w 12"/>
                <a:gd name="T5" fmla="*/ 3 h 9"/>
                <a:gd name="T6" fmla="*/ 12 w 12"/>
                <a:gd name="T7" fmla="*/ 5 h 9"/>
                <a:gd name="T8" fmla="*/ 12 w 12"/>
                <a:gd name="T9" fmla="*/ 6 h 9"/>
                <a:gd name="T10" fmla="*/ 9 w 12"/>
                <a:gd name="T11" fmla="*/ 8 h 9"/>
                <a:gd name="T12" fmla="*/ 6 w 12"/>
                <a:gd name="T13" fmla="*/ 9 h 9"/>
                <a:gd name="T14" fmla="*/ 3 w 12"/>
                <a:gd name="T15" fmla="*/ 8 h 9"/>
                <a:gd name="T16" fmla="*/ 2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5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5" name="Freeform 2652"/>
            <p:cNvSpPr/>
            <p:nvPr/>
          </p:nvSpPr>
          <p:spPr>
            <a:xfrm>
              <a:off x="1797" y="1551"/>
              <a:ext cx="4" cy="2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2 h 7"/>
                <a:gd name="T6" fmla="*/ 11 w 11"/>
                <a:gd name="T7" fmla="*/ 5 h 7"/>
                <a:gd name="T8" fmla="*/ 11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4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6" name="Freeform 2653"/>
            <p:cNvSpPr/>
            <p:nvPr/>
          </p:nvSpPr>
          <p:spPr>
            <a:xfrm>
              <a:off x="1792" y="1553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0 w 12"/>
                <a:gd name="T5" fmla="*/ 2 h 9"/>
                <a:gd name="T6" fmla="*/ 12 w 12"/>
                <a:gd name="T7" fmla="*/ 5 h 9"/>
                <a:gd name="T8" fmla="*/ 10 w 12"/>
                <a:gd name="T9" fmla="*/ 6 h 9"/>
                <a:gd name="T10" fmla="*/ 9 w 12"/>
                <a:gd name="T11" fmla="*/ 8 h 9"/>
                <a:gd name="T12" fmla="*/ 6 w 12"/>
                <a:gd name="T13" fmla="*/ 9 h 9"/>
                <a:gd name="T14" fmla="*/ 3 w 12"/>
                <a:gd name="T15" fmla="*/ 8 h 9"/>
                <a:gd name="T16" fmla="*/ 2 w 12"/>
                <a:gd name="T17" fmla="*/ 6 h 9"/>
                <a:gd name="T18" fmla="*/ 0 w 12"/>
                <a:gd name="T19" fmla="*/ 3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7" name="Freeform 2654"/>
            <p:cNvSpPr/>
            <p:nvPr/>
          </p:nvSpPr>
          <p:spPr>
            <a:xfrm>
              <a:off x="1795" y="1552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3 w 10"/>
                <a:gd name="T15" fmla="*/ 9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8" name="Freeform 2655"/>
            <p:cNvSpPr/>
            <p:nvPr/>
          </p:nvSpPr>
          <p:spPr>
            <a:xfrm>
              <a:off x="1795" y="1548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2 w 11"/>
                <a:gd name="T15" fmla="*/ 7 h 9"/>
                <a:gd name="T16" fmla="*/ 1 w 11"/>
                <a:gd name="T17" fmla="*/ 6 h 9"/>
                <a:gd name="T18" fmla="*/ 0 w 11"/>
                <a:gd name="T19" fmla="*/ 4 h 9"/>
                <a:gd name="T20" fmla="*/ 1 w 11"/>
                <a:gd name="T21" fmla="*/ 2 h 9"/>
                <a:gd name="T22" fmla="*/ 2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69" name="Freeform 2656"/>
            <p:cNvSpPr/>
            <p:nvPr/>
          </p:nvSpPr>
          <p:spPr>
            <a:xfrm>
              <a:off x="1803" y="1549"/>
              <a:ext cx="3" cy="2"/>
            </a:xfrm>
            <a:custGeom>
              <a:avLst/>
              <a:gdLst>
                <a:gd name="T0" fmla="*/ 6 w 10"/>
                <a:gd name="T1" fmla="*/ 0 h 7"/>
                <a:gd name="T2" fmla="*/ 8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5 h 7"/>
                <a:gd name="T18" fmla="*/ 0 w 10"/>
                <a:gd name="T19" fmla="*/ 2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0" name="Freeform 2657"/>
            <p:cNvSpPr/>
            <p:nvPr/>
          </p:nvSpPr>
          <p:spPr>
            <a:xfrm>
              <a:off x="1805" y="1548"/>
              <a:ext cx="3" cy="3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2 h 7"/>
                <a:gd name="T6" fmla="*/ 11 w 11"/>
                <a:gd name="T7" fmla="*/ 4 h 7"/>
                <a:gd name="T8" fmla="*/ 9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9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1" name="Freeform 2658"/>
            <p:cNvSpPr/>
            <p:nvPr/>
          </p:nvSpPr>
          <p:spPr>
            <a:xfrm>
              <a:off x="1808" y="1554"/>
              <a:ext cx="4" cy="2"/>
            </a:xfrm>
            <a:custGeom>
              <a:avLst/>
              <a:gdLst>
                <a:gd name="T0" fmla="*/ 6 w 10"/>
                <a:gd name="T1" fmla="*/ 0 h 7"/>
                <a:gd name="T2" fmla="*/ 8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2" name="Freeform 2659"/>
            <p:cNvSpPr/>
            <p:nvPr/>
          </p:nvSpPr>
          <p:spPr>
            <a:xfrm>
              <a:off x="1804" y="1553"/>
              <a:ext cx="4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1 h 9"/>
                <a:gd name="T4" fmla="*/ 11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9 w 11"/>
                <a:gd name="T11" fmla="*/ 9 h 9"/>
                <a:gd name="T12" fmla="*/ 6 w 11"/>
                <a:gd name="T13" fmla="*/ 9 h 9"/>
                <a:gd name="T14" fmla="*/ 3 w 11"/>
                <a:gd name="T15" fmla="*/ 9 h 9"/>
                <a:gd name="T16" fmla="*/ 2 w 11"/>
                <a:gd name="T17" fmla="*/ 6 h 9"/>
                <a:gd name="T18" fmla="*/ 0 w 11"/>
                <a:gd name="T19" fmla="*/ 4 h 9"/>
                <a:gd name="T20" fmla="*/ 2 w 11"/>
                <a:gd name="T21" fmla="*/ 3 h 9"/>
                <a:gd name="T22" fmla="*/ 3 w 11"/>
                <a:gd name="T23" fmla="*/ 1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1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3" name="Freeform 2660"/>
            <p:cNvSpPr/>
            <p:nvPr/>
          </p:nvSpPr>
          <p:spPr>
            <a:xfrm>
              <a:off x="1803" y="1554"/>
              <a:ext cx="3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2 h 7"/>
                <a:gd name="T6" fmla="*/ 11 w 11"/>
                <a:gd name="T7" fmla="*/ 5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4" name="Freeform 2661"/>
            <p:cNvSpPr/>
            <p:nvPr/>
          </p:nvSpPr>
          <p:spPr>
            <a:xfrm>
              <a:off x="1807" y="1556"/>
              <a:ext cx="4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0 h 8"/>
                <a:gd name="T4" fmla="*/ 10 w 11"/>
                <a:gd name="T5" fmla="*/ 2 h 8"/>
                <a:gd name="T6" fmla="*/ 11 w 11"/>
                <a:gd name="T7" fmla="*/ 5 h 8"/>
                <a:gd name="T8" fmla="*/ 10 w 11"/>
                <a:gd name="T9" fmla="*/ 6 h 8"/>
                <a:gd name="T10" fmla="*/ 7 w 11"/>
                <a:gd name="T11" fmla="*/ 8 h 8"/>
                <a:gd name="T12" fmla="*/ 5 w 11"/>
                <a:gd name="T13" fmla="*/ 8 h 8"/>
                <a:gd name="T14" fmla="*/ 2 w 11"/>
                <a:gd name="T15" fmla="*/ 8 h 8"/>
                <a:gd name="T16" fmla="*/ 0 w 11"/>
                <a:gd name="T17" fmla="*/ 6 h 8"/>
                <a:gd name="T18" fmla="*/ 0 w 11"/>
                <a:gd name="T19" fmla="*/ 3 h 8"/>
                <a:gd name="T20" fmla="*/ 1 w 11"/>
                <a:gd name="T21" fmla="*/ 2 h 8"/>
                <a:gd name="T22" fmla="*/ 2 w 11"/>
                <a:gd name="T23" fmla="*/ 0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5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5" name="Freeform 2662"/>
            <p:cNvSpPr/>
            <p:nvPr/>
          </p:nvSpPr>
          <p:spPr>
            <a:xfrm>
              <a:off x="1808" y="1556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2 w 12"/>
                <a:gd name="T5" fmla="*/ 1 h 7"/>
                <a:gd name="T6" fmla="*/ 12 w 12"/>
                <a:gd name="T7" fmla="*/ 4 h 7"/>
                <a:gd name="T8" fmla="*/ 10 w 12"/>
                <a:gd name="T9" fmla="*/ 5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5 h 7"/>
                <a:gd name="T18" fmla="*/ 0 w 12"/>
                <a:gd name="T19" fmla="*/ 2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2" y="1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6" name="Freeform 2663"/>
            <p:cNvSpPr/>
            <p:nvPr/>
          </p:nvSpPr>
          <p:spPr>
            <a:xfrm>
              <a:off x="1809" y="1555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0 w 12"/>
                <a:gd name="T5" fmla="*/ 3 h 9"/>
                <a:gd name="T6" fmla="*/ 12 w 12"/>
                <a:gd name="T7" fmla="*/ 4 h 9"/>
                <a:gd name="T8" fmla="*/ 10 w 12"/>
                <a:gd name="T9" fmla="*/ 7 h 9"/>
                <a:gd name="T10" fmla="*/ 9 w 12"/>
                <a:gd name="T11" fmla="*/ 9 h 9"/>
                <a:gd name="T12" fmla="*/ 6 w 12"/>
                <a:gd name="T13" fmla="*/ 9 h 9"/>
                <a:gd name="T14" fmla="*/ 3 w 12"/>
                <a:gd name="T15" fmla="*/ 9 h 9"/>
                <a:gd name="T16" fmla="*/ 2 w 12"/>
                <a:gd name="T17" fmla="*/ 6 h 9"/>
                <a:gd name="T18" fmla="*/ 0 w 12"/>
                <a:gd name="T19" fmla="*/ 4 h 9"/>
                <a:gd name="T20" fmla="*/ 2 w 12"/>
                <a:gd name="T21" fmla="*/ 3 h 9"/>
                <a:gd name="T22" fmla="*/ 3 w 12"/>
                <a:gd name="T23" fmla="*/ 2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2" y="4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7" name="Freeform 2664"/>
            <p:cNvSpPr/>
            <p:nvPr/>
          </p:nvSpPr>
          <p:spPr>
            <a:xfrm>
              <a:off x="1785" y="1549"/>
              <a:ext cx="3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2 h 8"/>
                <a:gd name="T6" fmla="*/ 11 w 11"/>
                <a:gd name="T7" fmla="*/ 5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8 h 8"/>
                <a:gd name="T16" fmla="*/ 0 w 11"/>
                <a:gd name="T17" fmla="*/ 7 h 8"/>
                <a:gd name="T18" fmla="*/ 0 w 11"/>
                <a:gd name="T19" fmla="*/ 4 h 8"/>
                <a:gd name="T20" fmla="*/ 1 w 11"/>
                <a:gd name="T21" fmla="*/ 2 h 8"/>
                <a:gd name="T22" fmla="*/ 3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8" name="Freeform 2665"/>
            <p:cNvSpPr/>
            <p:nvPr/>
          </p:nvSpPr>
          <p:spPr>
            <a:xfrm>
              <a:off x="1790" y="1547"/>
              <a:ext cx="4" cy="3"/>
            </a:xfrm>
            <a:custGeom>
              <a:avLst/>
              <a:gdLst>
                <a:gd name="T0" fmla="*/ 5 w 10"/>
                <a:gd name="T1" fmla="*/ 0 h 9"/>
                <a:gd name="T2" fmla="*/ 8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7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79" name="Freeform 2666"/>
            <p:cNvSpPr/>
            <p:nvPr/>
          </p:nvSpPr>
          <p:spPr>
            <a:xfrm>
              <a:off x="1781" y="1552"/>
              <a:ext cx="4" cy="3"/>
            </a:xfrm>
            <a:custGeom>
              <a:avLst/>
              <a:gdLst>
                <a:gd name="T0" fmla="*/ 5 w 10"/>
                <a:gd name="T1" fmla="*/ 0 h 9"/>
                <a:gd name="T2" fmla="*/ 8 w 10"/>
                <a:gd name="T3" fmla="*/ 2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9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2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0" name="Freeform 2667"/>
            <p:cNvSpPr/>
            <p:nvPr/>
          </p:nvSpPr>
          <p:spPr>
            <a:xfrm>
              <a:off x="1778" y="1548"/>
              <a:ext cx="3" cy="3"/>
            </a:xfrm>
            <a:custGeom>
              <a:avLst/>
              <a:gdLst>
                <a:gd name="T0" fmla="*/ 5 w 10"/>
                <a:gd name="T1" fmla="*/ 0 h 8"/>
                <a:gd name="T2" fmla="*/ 7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1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7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1" name="Freeform 2668"/>
            <p:cNvSpPr/>
            <p:nvPr/>
          </p:nvSpPr>
          <p:spPr>
            <a:xfrm>
              <a:off x="1779" y="1548"/>
              <a:ext cx="4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1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2 w 11"/>
                <a:gd name="T15" fmla="*/ 7 h 8"/>
                <a:gd name="T16" fmla="*/ 1 w 11"/>
                <a:gd name="T17" fmla="*/ 5 h 8"/>
                <a:gd name="T18" fmla="*/ 0 w 11"/>
                <a:gd name="T19" fmla="*/ 4 h 8"/>
                <a:gd name="T20" fmla="*/ 1 w 11"/>
                <a:gd name="T21" fmla="*/ 1 h 8"/>
                <a:gd name="T22" fmla="*/ 2 w 11"/>
                <a:gd name="T23" fmla="*/ 0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2" name="Freeform 2669"/>
            <p:cNvSpPr/>
            <p:nvPr/>
          </p:nvSpPr>
          <p:spPr>
            <a:xfrm>
              <a:off x="1780" y="1548"/>
              <a:ext cx="4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5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5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3" name="Freeform 2670"/>
            <p:cNvSpPr/>
            <p:nvPr/>
          </p:nvSpPr>
          <p:spPr>
            <a:xfrm>
              <a:off x="1774" y="1550"/>
              <a:ext cx="4" cy="3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1 h 8"/>
                <a:gd name="T4" fmla="*/ 12 w 12"/>
                <a:gd name="T5" fmla="*/ 3 h 8"/>
                <a:gd name="T6" fmla="*/ 12 w 12"/>
                <a:gd name="T7" fmla="*/ 6 h 8"/>
                <a:gd name="T8" fmla="*/ 10 w 12"/>
                <a:gd name="T9" fmla="*/ 7 h 8"/>
                <a:gd name="T10" fmla="*/ 9 w 12"/>
                <a:gd name="T11" fmla="*/ 8 h 8"/>
                <a:gd name="T12" fmla="*/ 6 w 12"/>
                <a:gd name="T13" fmla="*/ 8 h 8"/>
                <a:gd name="T14" fmla="*/ 3 w 12"/>
                <a:gd name="T15" fmla="*/ 8 h 8"/>
                <a:gd name="T16" fmla="*/ 2 w 12"/>
                <a:gd name="T17" fmla="*/ 7 h 8"/>
                <a:gd name="T18" fmla="*/ 0 w 12"/>
                <a:gd name="T19" fmla="*/ 4 h 8"/>
                <a:gd name="T20" fmla="*/ 2 w 12"/>
                <a:gd name="T21" fmla="*/ 3 h 8"/>
                <a:gd name="T22" fmla="*/ 3 w 12"/>
                <a:gd name="T23" fmla="*/ 1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1"/>
                  </a:lnTo>
                  <a:lnTo>
                    <a:pt x="12" y="3"/>
                  </a:lnTo>
                  <a:lnTo>
                    <a:pt x="12" y="6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4" name="Freeform 2671"/>
            <p:cNvSpPr/>
            <p:nvPr/>
          </p:nvSpPr>
          <p:spPr>
            <a:xfrm>
              <a:off x="1777" y="1551"/>
              <a:ext cx="4" cy="3"/>
            </a:xfrm>
            <a:custGeom>
              <a:avLst/>
              <a:gdLst>
                <a:gd name="T0" fmla="*/ 6 w 10"/>
                <a:gd name="T1" fmla="*/ 0 h 9"/>
                <a:gd name="T2" fmla="*/ 7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7 h 9"/>
                <a:gd name="T10" fmla="*/ 7 w 10"/>
                <a:gd name="T11" fmla="*/ 9 h 9"/>
                <a:gd name="T12" fmla="*/ 5 w 10"/>
                <a:gd name="T13" fmla="*/ 9 h 9"/>
                <a:gd name="T14" fmla="*/ 2 w 10"/>
                <a:gd name="T15" fmla="*/ 9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7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5" name="Freeform 2672"/>
            <p:cNvSpPr/>
            <p:nvPr/>
          </p:nvSpPr>
          <p:spPr>
            <a:xfrm>
              <a:off x="1778" y="1550"/>
              <a:ext cx="4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8 h 8"/>
                <a:gd name="T16" fmla="*/ 0 w 11"/>
                <a:gd name="T17" fmla="*/ 7 h 8"/>
                <a:gd name="T18" fmla="*/ 0 w 11"/>
                <a:gd name="T19" fmla="*/ 4 h 8"/>
                <a:gd name="T20" fmla="*/ 1 w 11"/>
                <a:gd name="T21" fmla="*/ 3 h 8"/>
                <a:gd name="T22" fmla="*/ 3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6" name="Freeform 2673"/>
            <p:cNvSpPr/>
            <p:nvPr/>
          </p:nvSpPr>
          <p:spPr>
            <a:xfrm>
              <a:off x="1784" y="1546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0 w 12"/>
                <a:gd name="T5" fmla="*/ 3 h 9"/>
                <a:gd name="T6" fmla="*/ 12 w 12"/>
                <a:gd name="T7" fmla="*/ 4 h 9"/>
                <a:gd name="T8" fmla="*/ 10 w 12"/>
                <a:gd name="T9" fmla="*/ 6 h 9"/>
                <a:gd name="T10" fmla="*/ 9 w 12"/>
                <a:gd name="T11" fmla="*/ 7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4 h 9"/>
                <a:gd name="T20" fmla="*/ 2 w 12"/>
                <a:gd name="T21" fmla="*/ 1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7" name="Freeform 2674"/>
            <p:cNvSpPr/>
            <p:nvPr/>
          </p:nvSpPr>
          <p:spPr>
            <a:xfrm>
              <a:off x="1779" y="1544"/>
              <a:ext cx="4" cy="2"/>
            </a:xfrm>
            <a:custGeom>
              <a:avLst/>
              <a:gdLst>
                <a:gd name="T0" fmla="*/ 6 w 11"/>
                <a:gd name="T1" fmla="*/ 0 h 7"/>
                <a:gd name="T2" fmla="*/ 9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9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0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8" name="Freeform 2675"/>
            <p:cNvSpPr/>
            <p:nvPr/>
          </p:nvSpPr>
          <p:spPr>
            <a:xfrm>
              <a:off x="1779" y="1546"/>
              <a:ext cx="3" cy="2"/>
            </a:xfrm>
            <a:custGeom>
              <a:avLst/>
              <a:gdLst>
                <a:gd name="T0" fmla="*/ 5 w 10"/>
                <a:gd name="T1" fmla="*/ 0 h 7"/>
                <a:gd name="T2" fmla="*/ 8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2 w 10"/>
                <a:gd name="T15" fmla="*/ 7 h 7"/>
                <a:gd name="T16" fmla="*/ 0 w 10"/>
                <a:gd name="T17" fmla="*/ 5 h 7"/>
                <a:gd name="T18" fmla="*/ 0 w 10"/>
                <a:gd name="T19" fmla="*/ 2 h 7"/>
                <a:gd name="T20" fmla="*/ 0 w 10"/>
                <a:gd name="T21" fmla="*/ 1 h 7"/>
                <a:gd name="T22" fmla="*/ 2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89" name="Freeform 2676"/>
            <p:cNvSpPr/>
            <p:nvPr/>
          </p:nvSpPr>
          <p:spPr>
            <a:xfrm>
              <a:off x="1772" y="1546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1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5 w 10"/>
                <a:gd name="T13" fmla="*/ 9 h 9"/>
                <a:gd name="T14" fmla="*/ 3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1 h 9"/>
                <a:gd name="T22" fmla="*/ 3 w 10"/>
                <a:gd name="T23" fmla="*/ 0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5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0" name="Freeform 2677"/>
            <p:cNvSpPr/>
            <p:nvPr/>
          </p:nvSpPr>
          <p:spPr>
            <a:xfrm>
              <a:off x="1763" y="1552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2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6 h 7"/>
                <a:gd name="T18" fmla="*/ 0 w 12"/>
                <a:gd name="T19" fmla="*/ 3 h 7"/>
                <a:gd name="T20" fmla="*/ 2 w 12"/>
                <a:gd name="T21" fmla="*/ 2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1" name="Freeform 2678"/>
            <p:cNvSpPr/>
            <p:nvPr/>
          </p:nvSpPr>
          <p:spPr>
            <a:xfrm>
              <a:off x="1765" y="1552"/>
              <a:ext cx="3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2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2" name="Freeform 2679"/>
            <p:cNvSpPr/>
            <p:nvPr/>
          </p:nvSpPr>
          <p:spPr>
            <a:xfrm>
              <a:off x="1767" y="1553"/>
              <a:ext cx="3" cy="3"/>
            </a:xfrm>
            <a:custGeom>
              <a:avLst/>
              <a:gdLst>
                <a:gd name="T0" fmla="*/ 5 w 10"/>
                <a:gd name="T1" fmla="*/ 0 h 9"/>
                <a:gd name="T2" fmla="*/ 8 w 10"/>
                <a:gd name="T3" fmla="*/ 1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6 h 9"/>
                <a:gd name="T10" fmla="*/ 7 w 10"/>
                <a:gd name="T11" fmla="*/ 7 h 9"/>
                <a:gd name="T12" fmla="*/ 4 w 10"/>
                <a:gd name="T13" fmla="*/ 9 h 9"/>
                <a:gd name="T14" fmla="*/ 2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1 h 9"/>
                <a:gd name="T22" fmla="*/ 2 w 10"/>
                <a:gd name="T23" fmla="*/ 0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3" name="Freeform 2680"/>
            <p:cNvSpPr/>
            <p:nvPr/>
          </p:nvSpPr>
          <p:spPr>
            <a:xfrm>
              <a:off x="1771" y="1553"/>
              <a:ext cx="3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6 h 7"/>
                <a:gd name="T10" fmla="*/ 8 w 10"/>
                <a:gd name="T11" fmla="*/ 7 h 7"/>
                <a:gd name="T12" fmla="*/ 5 w 10"/>
                <a:gd name="T13" fmla="*/ 7 h 7"/>
                <a:gd name="T14" fmla="*/ 3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4" name="Freeform 2681"/>
            <p:cNvSpPr/>
            <p:nvPr/>
          </p:nvSpPr>
          <p:spPr>
            <a:xfrm>
              <a:off x="1769" y="1550"/>
              <a:ext cx="4" cy="3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0 h 8"/>
                <a:gd name="T4" fmla="*/ 10 w 12"/>
                <a:gd name="T5" fmla="*/ 1 h 8"/>
                <a:gd name="T6" fmla="*/ 12 w 12"/>
                <a:gd name="T7" fmla="*/ 4 h 8"/>
                <a:gd name="T8" fmla="*/ 10 w 12"/>
                <a:gd name="T9" fmla="*/ 6 h 8"/>
                <a:gd name="T10" fmla="*/ 9 w 12"/>
                <a:gd name="T11" fmla="*/ 7 h 8"/>
                <a:gd name="T12" fmla="*/ 6 w 12"/>
                <a:gd name="T13" fmla="*/ 8 h 8"/>
                <a:gd name="T14" fmla="*/ 3 w 12"/>
                <a:gd name="T15" fmla="*/ 7 h 8"/>
                <a:gd name="T16" fmla="*/ 0 w 12"/>
                <a:gd name="T17" fmla="*/ 6 h 8"/>
                <a:gd name="T18" fmla="*/ 0 w 12"/>
                <a:gd name="T19" fmla="*/ 3 h 8"/>
                <a:gd name="T20" fmla="*/ 2 w 12"/>
                <a:gd name="T21" fmla="*/ 1 h 8"/>
                <a:gd name="T22" fmla="*/ 3 w 12"/>
                <a:gd name="T23" fmla="*/ 0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5" name="Freeform 2682"/>
            <p:cNvSpPr/>
            <p:nvPr/>
          </p:nvSpPr>
          <p:spPr>
            <a:xfrm>
              <a:off x="1768" y="1548"/>
              <a:ext cx="3" cy="3"/>
            </a:xfrm>
            <a:custGeom>
              <a:avLst/>
              <a:gdLst>
                <a:gd name="T0" fmla="*/ 6 w 10"/>
                <a:gd name="T1" fmla="*/ 0 h 7"/>
                <a:gd name="T2" fmla="*/ 8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6" name="Freeform 2683"/>
            <p:cNvSpPr/>
            <p:nvPr/>
          </p:nvSpPr>
          <p:spPr>
            <a:xfrm>
              <a:off x="1773" y="1549"/>
              <a:ext cx="3" cy="2"/>
            </a:xfrm>
            <a:custGeom>
              <a:avLst/>
              <a:gdLst>
                <a:gd name="T0" fmla="*/ 6 w 11"/>
                <a:gd name="T1" fmla="*/ 0 h 7"/>
                <a:gd name="T2" fmla="*/ 9 w 11"/>
                <a:gd name="T3" fmla="*/ 0 h 7"/>
                <a:gd name="T4" fmla="*/ 11 w 11"/>
                <a:gd name="T5" fmla="*/ 1 h 7"/>
                <a:gd name="T6" fmla="*/ 11 w 11"/>
                <a:gd name="T7" fmla="*/ 4 h 7"/>
                <a:gd name="T8" fmla="*/ 11 w 11"/>
                <a:gd name="T9" fmla="*/ 5 h 7"/>
                <a:gd name="T10" fmla="*/ 9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2 w 11"/>
                <a:gd name="T17" fmla="*/ 5 h 7"/>
                <a:gd name="T18" fmla="*/ 0 w 11"/>
                <a:gd name="T19" fmla="*/ 2 h 7"/>
                <a:gd name="T20" fmla="*/ 2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7" name="Freeform 2684"/>
            <p:cNvSpPr/>
            <p:nvPr/>
          </p:nvSpPr>
          <p:spPr>
            <a:xfrm>
              <a:off x="1777" y="1547"/>
              <a:ext cx="4" cy="3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0 h 8"/>
                <a:gd name="T4" fmla="*/ 11 w 11"/>
                <a:gd name="T5" fmla="*/ 1 h 8"/>
                <a:gd name="T6" fmla="*/ 11 w 11"/>
                <a:gd name="T7" fmla="*/ 4 h 8"/>
                <a:gd name="T8" fmla="*/ 10 w 11"/>
                <a:gd name="T9" fmla="*/ 6 h 8"/>
                <a:gd name="T10" fmla="*/ 8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6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0"/>
                  </a:lnTo>
                  <a:lnTo>
                    <a:pt x="11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8" name="Freeform 2685"/>
            <p:cNvSpPr/>
            <p:nvPr/>
          </p:nvSpPr>
          <p:spPr>
            <a:xfrm>
              <a:off x="1779" y="1557"/>
              <a:ext cx="4" cy="2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0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499" name="Freeform 2686"/>
            <p:cNvSpPr/>
            <p:nvPr/>
          </p:nvSpPr>
          <p:spPr>
            <a:xfrm>
              <a:off x="1777" y="1555"/>
              <a:ext cx="4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5 w 10"/>
                <a:gd name="T13" fmla="*/ 7 h 7"/>
                <a:gd name="T14" fmla="*/ 3 w 10"/>
                <a:gd name="T15" fmla="*/ 7 h 7"/>
                <a:gd name="T16" fmla="*/ 0 w 10"/>
                <a:gd name="T17" fmla="*/ 5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0" name="Freeform 2687"/>
            <p:cNvSpPr/>
            <p:nvPr/>
          </p:nvSpPr>
          <p:spPr>
            <a:xfrm>
              <a:off x="1787" y="1556"/>
              <a:ext cx="4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0 h 9"/>
                <a:gd name="T4" fmla="*/ 10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8 w 11"/>
                <a:gd name="T11" fmla="*/ 8 h 9"/>
                <a:gd name="T12" fmla="*/ 6 w 11"/>
                <a:gd name="T13" fmla="*/ 9 h 9"/>
                <a:gd name="T14" fmla="*/ 3 w 11"/>
                <a:gd name="T15" fmla="*/ 8 h 9"/>
                <a:gd name="T16" fmla="*/ 0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1" name="Freeform 2688"/>
            <p:cNvSpPr/>
            <p:nvPr/>
          </p:nvSpPr>
          <p:spPr>
            <a:xfrm>
              <a:off x="1784" y="1554"/>
              <a:ext cx="3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0 h 9"/>
                <a:gd name="T4" fmla="*/ 11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8 w 11"/>
                <a:gd name="T11" fmla="*/ 7 h 9"/>
                <a:gd name="T12" fmla="*/ 6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3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2" name="Freeform 2689"/>
            <p:cNvSpPr/>
            <p:nvPr/>
          </p:nvSpPr>
          <p:spPr>
            <a:xfrm>
              <a:off x="1781" y="1555"/>
              <a:ext cx="4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8 h 8"/>
                <a:gd name="T16" fmla="*/ 1 w 11"/>
                <a:gd name="T17" fmla="*/ 5 h 8"/>
                <a:gd name="T18" fmla="*/ 0 w 11"/>
                <a:gd name="T19" fmla="*/ 4 h 8"/>
                <a:gd name="T20" fmla="*/ 1 w 11"/>
                <a:gd name="T21" fmla="*/ 3 h 8"/>
                <a:gd name="T22" fmla="*/ 3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3" name="Freeform 2690"/>
            <p:cNvSpPr/>
            <p:nvPr/>
          </p:nvSpPr>
          <p:spPr>
            <a:xfrm>
              <a:off x="1783" y="1556"/>
              <a:ext cx="3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0 h 9"/>
                <a:gd name="T4" fmla="*/ 10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9 w 11"/>
                <a:gd name="T11" fmla="*/ 8 h 9"/>
                <a:gd name="T12" fmla="*/ 6 w 11"/>
                <a:gd name="T13" fmla="*/ 9 h 9"/>
                <a:gd name="T14" fmla="*/ 3 w 11"/>
                <a:gd name="T15" fmla="*/ 8 h 9"/>
                <a:gd name="T16" fmla="*/ 0 w 11"/>
                <a:gd name="T17" fmla="*/ 6 h 9"/>
                <a:gd name="T18" fmla="*/ 0 w 11"/>
                <a:gd name="T19" fmla="*/ 3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4" name="Freeform 2691"/>
            <p:cNvSpPr/>
            <p:nvPr/>
          </p:nvSpPr>
          <p:spPr>
            <a:xfrm>
              <a:off x="1792" y="1554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0 w 12"/>
                <a:gd name="T5" fmla="*/ 3 h 9"/>
                <a:gd name="T6" fmla="*/ 12 w 12"/>
                <a:gd name="T7" fmla="*/ 5 h 9"/>
                <a:gd name="T8" fmla="*/ 10 w 12"/>
                <a:gd name="T9" fmla="*/ 7 h 9"/>
                <a:gd name="T10" fmla="*/ 9 w 12"/>
                <a:gd name="T11" fmla="*/ 9 h 9"/>
                <a:gd name="T12" fmla="*/ 6 w 12"/>
                <a:gd name="T13" fmla="*/ 9 h 9"/>
                <a:gd name="T14" fmla="*/ 3 w 12"/>
                <a:gd name="T15" fmla="*/ 7 h 9"/>
                <a:gd name="T16" fmla="*/ 0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5" name="Freeform 2692"/>
            <p:cNvSpPr/>
            <p:nvPr/>
          </p:nvSpPr>
          <p:spPr>
            <a:xfrm>
              <a:off x="1789" y="1554"/>
              <a:ext cx="4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9 w 11"/>
                <a:gd name="T5" fmla="*/ 3 h 8"/>
                <a:gd name="T6" fmla="*/ 11 w 11"/>
                <a:gd name="T7" fmla="*/ 4 h 8"/>
                <a:gd name="T8" fmla="*/ 9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2 w 11"/>
                <a:gd name="T15" fmla="*/ 7 h 8"/>
                <a:gd name="T16" fmla="*/ 1 w 11"/>
                <a:gd name="T17" fmla="*/ 6 h 8"/>
                <a:gd name="T18" fmla="*/ 0 w 11"/>
                <a:gd name="T19" fmla="*/ 4 h 8"/>
                <a:gd name="T20" fmla="*/ 1 w 11"/>
                <a:gd name="T21" fmla="*/ 1 h 8"/>
                <a:gd name="T22" fmla="*/ 2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9" y="3"/>
                  </a:lnTo>
                  <a:lnTo>
                    <a:pt x="11" y="4"/>
                  </a:lnTo>
                  <a:lnTo>
                    <a:pt x="9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6" name="Freeform 2693"/>
            <p:cNvSpPr/>
            <p:nvPr/>
          </p:nvSpPr>
          <p:spPr>
            <a:xfrm>
              <a:off x="1793" y="1558"/>
              <a:ext cx="3" cy="3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6 w 11"/>
                <a:gd name="T13" fmla="*/ 8 h 8"/>
                <a:gd name="T14" fmla="*/ 3 w 11"/>
                <a:gd name="T15" fmla="*/ 7 h 8"/>
                <a:gd name="T16" fmla="*/ 0 w 11"/>
                <a:gd name="T17" fmla="*/ 5 h 8"/>
                <a:gd name="T18" fmla="*/ 0 w 11"/>
                <a:gd name="T19" fmla="*/ 4 h 8"/>
                <a:gd name="T20" fmla="*/ 0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6" y="8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7" name="Freeform 2694"/>
            <p:cNvSpPr/>
            <p:nvPr/>
          </p:nvSpPr>
          <p:spPr>
            <a:xfrm>
              <a:off x="1794" y="1557"/>
              <a:ext cx="3" cy="2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8" name="Freeform 2695"/>
            <p:cNvSpPr/>
            <p:nvPr/>
          </p:nvSpPr>
          <p:spPr>
            <a:xfrm>
              <a:off x="1796" y="1556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6 h 7"/>
                <a:gd name="T18" fmla="*/ 0 w 12"/>
                <a:gd name="T19" fmla="*/ 3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09" name="Freeform 2696"/>
            <p:cNvSpPr/>
            <p:nvPr/>
          </p:nvSpPr>
          <p:spPr>
            <a:xfrm>
              <a:off x="1801" y="1560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1 w 11"/>
                <a:gd name="T5" fmla="*/ 3 h 9"/>
                <a:gd name="T6" fmla="*/ 11 w 11"/>
                <a:gd name="T7" fmla="*/ 5 h 9"/>
                <a:gd name="T8" fmla="*/ 10 w 11"/>
                <a:gd name="T9" fmla="*/ 8 h 9"/>
                <a:gd name="T10" fmla="*/ 8 w 11"/>
                <a:gd name="T11" fmla="*/ 9 h 9"/>
                <a:gd name="T12" fmla="*/ 5 w 11"/>
                <a:gd name="T13" fmla="*/ 9 h 9"/>
                <a:gd name="T14" fmla="*/ 2 w 11"/>
                <a:gd name="T15" fmla="*/ 8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2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0" name="Freeform 2697"/>
            <p:cNvSpPr/>
            <p:nvPr/>
          </p:nvSpPr>
          <p:spPr>
            <a:xfrm>
              <a:off x="1803" y="1557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6 h 9"/>
                <a:gd name="T8" fmla="*/ 10 w 10"/>
                <a:gd name="T9" fmla="*/ 7 h 9"/>
                <a:gd name="T10" fmla="*/ 7 w 10"/>
                <a:gd name="T11" fmla="*/ 9 h 9"/>
                <a:gd name="T12" fmla="*/ 5 w 10"/>
                <a:gd name="T13" fmla="*/ 9 h 9"/>
                <a:gd name="T14" fmla="*/ 3 w 10"/>
                <a:gd name="T15" fmla="*/ 9 h 9"/>
                <a:gd name="T16" fmla="*/ 0 w 10"/>
                <a:gd name="T17" fmla="*/ 7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7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1" name="Freeform 2698"/>
            <p:cNvSpPr/>
            <p:nvPr/>
          </p:nvSpPr>
          <p:spPr>
            <a:xfrm>
              <a:off x="1798" y="1557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0 h 9"/>
                <a:gd name="T4" fmla="*/ 11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8 w 11"/>
                <a:gd name="T11" fmla="*/ 7 h 9"/>
                <a:gd name="T12" fmla="*/ 5 w 11"/>
                <a:gd name="T13" fmla="*/ 9 h 9"/>
                <a:gd name="T14" fmla="*/ 2 w 11"/>
                <a:gd name="T15" fmla="*/ 7 h 9"/>
                <a:gd name="T16" fmla="*/ 1 w 11"/>
                <a:gd name="T17" fmla="*/ 6 h 9"/>
                <a:gd name="T18" fmla="*/ 0 w 11"/>
                <a:gd name="T19" fmla="*/ 3 h 9"/>
                <a:gd name="T20" fmla="*/ 1 w 11"/>
                <a:gd name="T21" fmla="*/ 2 h 9"/>
                <a:gd name="T22" fmla="*/ 2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9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2" name="Freeform 2699"/>
            <p:cNvSpPr/>
            <p:nvPr/>
          </p:nvSpPr>
          <p:spPr>
            <a:xfrm>
              <a:off x="1807" y="1559"/>
              <a:ext cx="3" cy="2"/>
            </a:xfrm>
            <a:custGeom>
              <a:avLst/>
              <a:gdLst>
                <a:gd name="T0" fmla="*/ 5 w 10"/>
                <a:gd name="T1" fmla="*/ 0 h 7"/>
                <a:gd name="T2" fmla="*/ 7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5 h 7"/>
                <a:gd name="T18" fmla="*/ 0 w 10"/>
                <a:gd name="T19" fmla="*/ 2 h 7"/>
                <a:gd name="T20" fmla="*/ 0 w 10"/>
                <a:gd name="T21" fmla="*/ 1 h 7"/>
                <a:gd name="T22" fmla="*/ 2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3" name="Freeform 2700"/>
            <p:cNvSpPr/>
            <p:nvPr/>
          </p:nvSpPr>
          <p:spPr>
            <a:xfrm>
              <a:off x="1814" y="1558"/>
              <a:ext cx="3" cy="3"/>
            </a:xfrm>
            <a:custGeom>
              <a:avLst/>
              <a:gdLst>
                <a:gd name="T0" fmla="*/ 4 w 10"/>
                <a:gd name="T1" fmla="*/ 0 h 8"/>
                <a:gd name="T2" fmla="*/ 7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2 w 10"/>
                <a:gd name="T23" fmla="*/ 0 h 8"/>
                <a:gd name="T24" fmla="*/ 4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4" y="0"/>
                  </a:moveTo>
                  <a:lnTo>
                    <a:pt x="7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4" name="Freeform 2701"/>
            <p:cNvSpPr/>
            <p:nvPr/>
          </p:nvSpPr>
          <p:spPr>
            <a:xfrm>
              <a:off x="1817" y="1556"/>
              <a:ext cx="4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1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3 w 10"/>
                <a:gd name="T15" fmla="*/ 9 h 9"/>
                <a:gd name="T16" fmla="*/ 0 w 10"/>
                <a:gd name="T17" fmla="*/ 7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1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5" name="Freeform 2702"/>
            <p:cNvSpPr/>
            <p:nvPr/>
          </p:nvSpPr>
          <p:spPr>
            <a:xfrm>
              <a:off x="1820" y="1555"/>
              <a:ext cx="4" cy="3"/>
            </a:xfrm>
            <a:custGeom>
              <a:avLst/>
              <a:gdLst>
                <a:gd name="T0" fmla="*/ 5 w 10"/>
                <a:gd name="T1" fmla="*/ 0 h 9"/>
                <a:gd name="T2" fmla="*/ 8 w 10"/>
                <a:gd name="T3" fmla="*/ 0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6 h 9"/>
                <a:gd name="T10" fmla="*/ 7 w 10"/>
                <a:gd name="T11" fmla="*/ 7 h 9"/>
                <a:gd name="T12" fmla="*/ 4 w 10"/>
                <a:gd name="T13" fmla="*/ 9 h 9"/>
                <a:gd name="T14" fmla="*/ 2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2 h 9"/>
                <a:gd name="T22" fmla="*/ 2 w 10"/>
                <a:gd name="T23" fmla="*/ 0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8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6" name="Freeform 2703"/>
            <p:cNvSpPr/>
            <p:nvPr/>
          </p:nvSpPr>
          <p:spPr>
            <a:xfrm>
              <a:off x="1816" y="1554"/>
              <a:ext cx="4" cy="2"/>
            </a:xfrm>
            <a:custGeom>
              <a:avLst/>
              <a:gdLst>
                <a:gd name="T0" fmla="*/ 6 w 10"/>
                <a:gd name="T1" fmla="*/ 0 h 8"/>
                <a:gd name="T2" fmla="*/ 7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2 w 10"/>
                <a:gd name="T15" fmla="*/ 7 h 8"/>
                <a:gd name="T16" fmla="*/ 0 w 10"/>
                <a:gd name="T17" fmla="*/ 6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7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7" name="Freeform 2704"/>
            <p:cNvSpPr/>
            <p:nvPr/>
          </p:nvSpPr>
          <p:spPr>
            <a:xfrm>
              <a:off x="1775" y="1555"/>
              <a:ext cx="3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0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5 h 8"/>
                <a:gd name="T10" fmla="*/ 8 w 11"/>
                <a:gd name="T11" fmla="*/ 7 h 8"/>
                <a:gd name="T12" fmla="*/ 5 w 11"/>
                <a:gd name="T13" fmla="*/ 8 h 8"/>
                <a:gd name="T14" fmla="*/ 3 w 11"/>
                <a:gd name="T15" fmla="*/ 7 h 8"/>
                <a:gd name="T16" fmla="*/ 1 w 11"/>
                <a:gd name="T17" fmla="*/ 5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0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5" y="8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8" name="Freeform 2705"/>
            <p:cNvSpPr/>
            <p:nvPr/>
          </p:nvSpPr>
          <p:spPr>
            <a:xfrm>
              <a:off x="1805" y="1551"/>
              <a:ext cx="4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0 h 9"/>
                <a:gd name="T4" fmla="*/ 10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8 w 11"/>
                <a:gd name="T11" fmla="*/ 7 h 9"/>
                <a:gd name="T12" fmla="*/ 6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3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19" name="Freeform 2706"/>
            <p:cNvSpPr/>
            <p:nvPr/>
          </p:nvSpPr>
          <p:spPr>
            <a:xfrm>
              <a:off x="1809" y="1551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2 w 12"/>
                <a:gd name="T5" fmla="*/ 3 h 9"/>
                <a:gd name="T6" fmla="*/ 12 w 12"/>
                <a:gd name="T7" fmla="*/ 5 h 9"/>
                <a:gd name="T8" fmla="*/ 10 w 12"/>
                <a:gd name="T9" fmla="*/ 7 h 9"/>
                <a:gd name="T10" fmla="*/ 9 w 12"/>
                <a:gd name="T11" fmla="*/ 9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0" name="Freeform 2707"/>
            <p:cNvSpPr/>
            <p:nvPr/>
          </p:nvSpPr>
          <p:spPr>
            <a:xfrm>
              <a:off x="1810" y="1550"/>
              <a:ext cx="4" cy="3"/>
            </a:xfrm>
            <a:custGeom>
              <a:avLst/>
              <a:gdLst>
                <a:gd name="T0" fmla="*/ 5 w 10"/>
                <a:gd name="T1" fmla="*/ 0 h 9"/>
                <a:gd name="T2" fmla="*/ 7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8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8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2 h 9"/>
                <a:gd name="T22" fmla="*/ 2 w 10"/>
                <a:gd name="T23" fmla="*/ 0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7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1" name="Freeform 2708"/>
            <p:cNvSpPr/>
            <p:nvPr/>
          </p:nvSpPr>
          <p:spPr>
            <a:xfrm>
              <a:off x="1815" y="1552"/>
              <a:ext cx="4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2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2" name="Freeform 2709"/>
            <p:cNvSpPr/>
            <p:nvPr/>
          </p:nvSpPr>
          <p:spPr>
            <a:xfrm>
              <a:off x="1813" y="1555"/>
              <a:ext cx="3" cy="2"/>
            </a:xfrm>
            <a:custGeom>
              <a:avLst/>
              <a:gdLst>
                <a:gd name="T0" fmla="*/ 6 w 10"/>
                <a:gd name="T1" fmla="*/ 0 h 7"/>
                <a:gd name="T2" fmla="*/ 7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2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3" name="Freeform 2710"/>
            <p:cNvSpPr/>
            <p:nvPr/>
          </p:nvSpPr>
          <p:spPr>
            <a:xfrm>
              <a:off x="1813" y="1554"/>
              <a:ext cx="3" cy="2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2 w 10"/>
                <a:gd name="T15" fmla="*/ 7 h 8"/>
                <a:gd name="T16" fmla="*/ 0 w 10"/>
                <a:gd name="T17" fmla="*/ 6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1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4" name="Freeform 2711"/>
            <p:cNvSpPr/>
            <p:nvPr/>
          </p:nvSpPr>
          <p:spPr>
            <a:xfrm>
              <a:off x="1778" y="1549"/>
              <a:ext cx="4" cy="3"/>
            </a:xfrm>
            <a:custGeom>
              <a:avLst/>
              <a:gdLst>
                <a:gd name="T0" fmla="*/ 6 w 10"/>
                <a:gd name="T1" fmla="*/ 0 h 9"/>
                <a:gd name="T2" fmla="*/ 7 w 10"/>
                <a:gd name="T3" fmla="*/ 0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6 h 9"/>
                <a:gd name="T10" fmla="*/ 7 w 10"/>
                <a:gd name="T11" fmla="*/ 7 h 9"/>
                <a:gd name="T12" fmla="*/ 4 w 10"/>
                <a:gd name="T13" fmla="*/ 9 h 9"/>
                <a:gd name="T14" fmla="*/ 2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1 h 9"/>
                <a:gd name="T22" fmla="*/ 3 w 10"/>
                <a:gd name="T23" fmla="*/ 0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7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5" name="Freeform 2712"/>
            <p:cNvSpPr/>
            <p:nvPr/>
          </p:nvSpPr>
          <p:spPr>
            <a:xfrm>
              <a:off x="1785" y="1550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8 h 9"/>
                <a:gd name="T10" fmla="*/ 7 w 10"/>
                <a:gd name="T11" fmla="*/ 9 h 9"/>
                <a:gd name="T12" fmla="*/ 4 w 10"/>
                <a:gd name="T13" fmla="*/ 9 h 9"/>
                <a:gd name="T14" fmla="*/ 2 w 10"/>
                <a:gd name="T15" fmla="*/ 8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2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6" name="Freeform 2713"/>
            <p:cNvSpPr/>
            <p:nvPr/>
          </p:nvSpPr>
          <p:spPr>
            <a:xfrm>
              <a:off x="1782" y="1553"/>
              <a:ext cx="3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2 h 8"/>
                <a:gd name="T6" fmla="*/ 10 w 10"/>
                <a:gd name="T7" fmla="*/ 5 h 8"/>
                <a:gd name="T8" fmla="*/ 10 w 10"/>
                <a:gd name="T9" fmla="*/ 6 h 8"/>
                <a:gd name="T10" fmla="*/ 7 w 10"/>
                <a:gd name="T11" fmla="*/ 8 h 8"/>
                <a:gd name="T12" fmla="*/ 4 w 10"/>
                <a:gd name="T13" fmla="*/ 8 h 8"/>
                <a:gd name="T14" fmla="*/ 2 w 10"/>
                <a:gd name="T15" fmla="*/ 8 h 8"/>
                <a:gd name="T16" fmla="*/ 0 w 10"/>
                <a:gd name="T17" fmla="*/ 6 h 8"/>
                <a:gd name="T18" fmla="*/ 0 w 10"/>
                <a:gd name="T19" fmla="*/ 3 h 8"/>
                <a:gd name="T20" fmla="*/ 0 w 10"/>
                <a:gd name="T21" fmla="*/ 2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7" name="Freeform 2714"/>
            <p:cNvSpPr/>
            <p:nvPr/>
          </p:nvSpPr>
          <p:spPr>
            <a:xfrm>
              <a:off x="1778" y="1553"/>
              <a:ext cx="4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0 h 8"/>
                <a:gd name="T4" fmla="*/ 10 w 11"/>
                <a:gd name="T5" fmla="*/ 2 h 8"/>
                <a:gd name="T6" fmla="*/ 11 w 11"/>
                <a:gd name="T7" fmla="*/ 5 h 8"/>
                <a:gd name="T8" fmla="*/ 10 w 11"/>
                <a:gd name="T9" fmla="*/ 6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8 h 8"/>
                <a:gd name="T16" fmla="*/ 1 w 11"/>
                <a:gd name="T17" fmla="*/ 6 h 8"/>
                <a:gd name="T18" fmla="*/ 0 w 11"/>
                <a:gd name="T19" fmla="*/ 3 h 8"/>
                <a:gd name="T20" fmla="*/ 1 w 11"/>
                <a:gd name="T21" fmla="*/ 2 h 8"/>
                <a:gd name="T22" fmla="*/ 3 w 11"/>
                <a:gd name="T23" fmla="*/ 0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8" name="Freeform 2715"/>
            <p:cNvSpPr/>
            <p:nvPr/>
          </p:nvSpPr>
          <p:spPr>
            <a:xfrm>
              <a:off x="1776" y="1555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2 w 12"/>
                <a:gd name="T5" fmla="*/ 2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6 h 7"/>
                <a:gd name="T18" fmla="*/ 0 w 12"/>
                <a:gd name="T19" fmla="*/ 3 h 7"/>
                <a:gd name="T20" fmla="*/ 2 w 12"/>
                <a:gd name="T21" fmla="*/ 2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29" name="Freeform 2716"/>
            <p:cNvSpPr/>
            <p:nvPr/>
          </p:nvSpPr>
          <p:spPr>
            <a:xfrm>
              <a:off x="1788" y="1558"/>
              <a:ext cx="4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2 w 10"/>
                <a:gd name="T15" fmla="*/ 7 h 7"/>
                <a:gd name="T16" fmla="*/ 0 w 10"/>
                <a:gd name="T17" fmla="*/ 5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0" name="Freeform 2717"/>
            <p:cNvSpPr/>
            <p:nvPr/>
          </p:nvSpPr>
          <p:spPr>
            <a:xfrm>
              <a:off x="1791" y="1555"/>
              <a:ext cx="3" cy="2"/>
            </a:xfrm>
            <a:custGeom>
              <a:avLst/>
              <a:gdLst>
                <a:gd name="T0" fmla="*/ 6 w 10"/>
                <a:gd name="T1" fmla="*/ 0 h 7"/>
                <a:gd name="T2" fmla="*/ 7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2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1" name="Freeform 2718"/>
            <p:cNvSpPr/>
            <p:nvPr/>
          </p:nvSpPr>
          <p:spPr>
            <a:xfrm>
              <a:off x="1790" y="1553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1 h 9"/>
                <a:gd name="T4" fmla="*/ 12 w 12"/>
                <a:gd name="T5" fmla="*/ 3 h 9"/>
                <a:gd name="T6" fmla="*/ 12 w 12"/>
                <a:gd name="T7" fmla="*/ 4 h 9"/>
                <a:gd name="T8" fmla="*/ 10 w 12"/>
                <a:gd name="T9" fmla="*/ 7 h 9"/>
                <a:gd name="T10" fmla="*/ 9 w 12"/>
                <a:gd name="T11" fmla="*/ 7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4 h 9"/>
                <a:gd name="T20" fmla="*/ 2 w 12"/>
                <a:gd name="T21" fmla="*/ 1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1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0" y="7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2" name="Freeform 2719"/>
            <p:cNvSpPr/>
            <p:nvPr/>
          </p:nvSpPr>
          <p:spPr>
            <a:xfrm>
              <a:off x="1787" y="1554"/>
              <a:ext cx="4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1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1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3" name="Freeform 2720"/>
            <p:cNvSpPr/>
            <p:nvPr/>
          </p:nvSpPr>
          <p:spPr>
            <a:xfrm>
              <a:off x="1782" y="1556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1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6 h 9"/>
                <a:gd name="T10" fmla="*/ 8 w 11"/>
                <a:gd name="T11" fmla="*/ 7 h 9"/>
                <a:gd name="T12" fmla="*/ 5 w 11"/>
                <a:gd name="T13" fmla="*/ 9 h 9"/>
                <a:gd name="T14" fmla="*/ 2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1 w 11"/>
                <a:gd name="T21" fmla="*/ 1 h 9"/>
                <a:gd name="T22" fmla="*/ 2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4" name="Freeform 2721"/>
            <p:cNvSpPr/>
            <p:nvPr/>
          </p:nvSpPr>
          <p:spPr>
            <a:xfrm>
              <a:off x="1785" y="1555"/>
              <a:ext cx="3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2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5" name="Freeform 2722"/>
            <p:cNvSpPr/>
            <p:nvPr/>
          </p:nvSpPr>
          <p:spPr>
            <a:xfrm>
              <a:off x="1785" y="1551"/>
              <a:ext cx="3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7 h 8"/>
                <a:gd name="T16" fmla="*/ 1 w 11"/>
                <a:gd name="T17" fmla="*/ 5 h 8"/>
                <a:gd name="T18" fmla="*/ 0 w 11"/>
                <a:gd name="T19" fmla="*/ 4 h 8"/>
                <a:gd name="T20" fmla="*/ 1 w 11"/>
                <a:gd name="T21" fmla="*/ 3 h 8"/>
                <a:gd name="T22" fmla="*/ 3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6" name="Freeform 2723"/>
            <p:cNvSpPr/>
            <p:nvPr/>
          </p:nvSpPr>
          <p:spPr>
            <a:xfrm>
              <a:off x="1793" y="1552"/>
              <a:ext cx="3" cy="3"/>
            </a:xfrm>
            <a:custGeom>
              <a:avLst/>
              <a:gdLst>
                <a:gd name="T0" fmla="*/ 6 w 10"/>
                <a:gd name="T1" fmla="*/ 0 h 9"/>
                <a:gd name="T2" fmla="*/ 8 w 10"/>
                <a:gd name="T3" fmla="*/ 0 h 9"/>
                <a:gd name="T4" fmla="*/ 10 w 10"/>
                <a:gd name="T5" fmla="*/ 2 h 9"/>
                <a:gd name="T6" fmla="*/ 10 w 10"/>
                <a:gd name="T7" fmla="*/ 4 h 9"/>
                <a:gd name="T8" fmla="*/ 10 w 10"/>
                <a:gd name="T9" fmla="*/ 6 h 9"/>
                <a:gd name="T10" fmla="*/ 7 w 10"/>
                <a:gd name="T11" fmla="*/ 7 h 9"/>
                <a:gd name="T12" fmla="*/ 4 w 10"/>
                <a:gd name="T13" fmla="*/ 9 h 9"/>
                <a:gd name="T14" fmla="*/ 1 w 10"/>
                <a:gd name="T15" fmla="*/ 7 h 9"/>
                <a:gd name="T16" fmla="*/ 0 w 10"/>
                <a:gd name="T17" fmla="*/ 6 h 9"/>
                <a:gd name="T18" fmla="*/ 0 w 10"/>
                <a:gd name="T19" fmla="*/ 3 h 9"/>
                <a:gd name="T20" fmla="*/ 0 w 10"/>
                <a:gd name="T21" fmla="*/ 2 h 9"/>
                <a:gd name="T22" fmla="*/ 3 w 10"/>
                <a:gd name="T23" fmla="*/ 0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7" name="Freeform 2724"/>
            <p:cNvSpPr/>
            <p:nvPr/>
          </p:nvSpPr>
          <p:spPr>
            <a:xfrm>
              <a:off x="1795" y="1551"/>
              <a:ext cx="3" cy="3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1 h 7"/>
                <a:gd name="T6" fmla="*/ 11 w 11"/>
                <a:gd name="T7" fmla="*/ 4 h 7"/>
                <a:gd name="T8" fmla="*/ 10 w 11"/>
                <a:gd name="T9" fmla="*/ 5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1 w 11"/>
                <a:gd name="T17" fmla="*/ 5 h 7"/>
                <a:gd name="T18" fmla="*/ 0 w 11"/>
                <a:gd name="T19" fmla="*/ 3 h 7"/>
                <a:gd name="T20" fmla="*/ 1 w 11"/>
                <a:gd name="T21" fmla="*/ 1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8" name="Freeform 2725"/>
            <p:cNvSpPr/>
            <p:nvPr/>
          </p:nvSpPr>
          <p:spPr>
            <a:xfrm>
              <a:off x="1798" y="1556"/>
              <a:ext cx="4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2 h 8"/>
                <a:gd name="T6" fmla="*/ 10 w 10"/>
                <a:gd name="T7" fmla="*/ 5 h 8"/>
                <a:gd name="T8" fmla="*/ 10 w 10"/>
                <a:gd name="T9" fmla="*/ 6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8 h 8"/>
                <a:gd name="T16" fmla="*/ 0 w 10"/>
                <a:gd name="T17" fmla="*/ 6 h 8"/>
                <a:gd name="T18" fmla="*/ 0 w 10"/>
                <a:gd name="T19" fmla="*/ 3 h 8"/>
                <a:gd name="T20" fmla="*/ 0 w 10"/>
                <a:gd name="T21" fmla="*/ 2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39" name="Freeform 2726"/>
            <p:cNvSpPr/>
            <p:nvPr/>
          </p:nvSpPr>
          <p:spPr>
            <a:xfrm>
              <a:off x="1794" y="1556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2 w 12"/>
                <a:gd name="T5" fmla="*/ 1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6 h 7"/>
                <a:gd name="T18" fmla="*/ 0 w 12"/>
                <a:gd name="T19" fmla="*/ 3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2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0" name="Freeform 2727"/>
            <p:cNvSpPr/>
            <p:nvPr/>
          </p:nvSpPr>
          <p:spPr>
            <a:xfrm>
              <a:off x="1793" y="1557"/>
              <a:ext cx="3" cy="3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0 h 8"/>
                <a:gd name="T4" fmla="*/ 10 w 11"/>
                <a:gd name="T5" fmla="*/ 1 h 8"/>
                <a:gd name="T6" fmla="*/ 11 w 11"/>
                <a:gd name="T7" fmla="*/ 4 h 8"/>
                <a:gd name="T8" fmla="*/ 10 w 11"/>
                <a:gd name="T9" fmla="*/ 6 h 8"/>
                <a:gd name="T10" fmla="*/ 8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6 h 8"/>
                <a:gd name="T18" fmla="*/ 0 w 11"/>
                <a:gd name="T19" fmla="*/ 3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1" name="Freeform 2728"/>
            <p:cNvSpPr/>
            <p:nvPr/>
          </p:nvSpPr>
          <p:spPr>
            <a:xfrm>
              <a:off x="1797" y="1559"/>
              <a:ext cx="3" cy="3"/>
            </a:xfrm>
            <a:custGeom>
              <a:avLst/>
              <a:gdLst>
                <a:gd name="T0" fmla="*/ 5 w 10"/>
                <a:gd name="T1" fmla="*/ 0 h 7"/>
                <a:gd name="T2" fmla="*/ 8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2" name="Freeform 2729"/>
            <p:cNvSpPr/>
            <p:nvPr/>
          </p:nvSpPr>
          <p:spPr>
            <a:xfrm>
              <a:off x="1798" y="1558"/>
              <a:ext cx="4" cy="3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2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3" name="Freeform 2730"/>
            <p:cNvSpPr/>
            <p:nvPr/>
          </p:nvSpPr>
          <p:spPr>
            <a:xfrm>
              <a:off x="1799" y="1558"/>
              <a:ext cx="4" cy="3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1 h 8"/>
                <a:gd name="T4" fmla="*/ 10 w 12"/>
                <a:gd name="T5" fmla="*/ 3 h 8"/>
                <a:gd name="T6" fmla="*/ 12 w 12"/>
                <a:gd name="T7" fmla="*/ 5 h 8"/>
                <a:gd name="T8" fmla="*/ 10 w 12"/>
                <a:gd name="T9" fmla="*/ 7 h 8"/>
                <a:gd name="T10" fmla="*/ 9 w 12"/>
                <a:gd name="T11" fmla="*/ 8 h 8"/>
                <a:gd name="T12" fmla="*/ 6 w 12"/>
                <a:gd name="T13" fmla="*/ 8 h 8"/>
                <a:gd name="T14" fmla="*/ 3 w 12"/>
                <a:gd name="T15" fmla="*/ 8 h 8"/>
                <a:gd name="T16" fmla="*/ 2 w 12"/>
                <a:gd name="T17" fmla="*/ 7 h 8"/>
                <a:gd name="T18" fmla="*/ 0 w 12"/>
                <a:gd name="T19" fmla="*/ 4 h 8"/>
                <a:gd name="T20" fmla="*/ 2 w 12"/>
                <a:gd name="T21" fmla="*/ 3 h 8"/>
                <a:gd name="T22" fmla="*/ 3 w 12"/>
                <a:gd name="T23" fmla="*/ 1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4" name="Freeform 2731"/>
            <p:cNvSpPr/>
            <p:nvPr/>
          </p:nvSpPr>
          <p:spPr>
            <a:xfrm>
              <a:off x="1775" y="1552"/>
              <a:ext cx="3" cy="3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5 h 7"/>
                <a:gd name="T10" fmla="*/ 8 w 11"/>
                <a:gd name="T11" fmla="*/ 7 h 7"/>
                <a:gd name="T12" fmla="*/ 5 w 11"/>
                <a:gd name="T13" fmla="*/ 7 h 7"/>
                <a:gd name="T14" fmla="*/ 3 w 11"/>
                <a:gd name="T15" fmla="*/ 7 h 7"/>
                <a:gd name="T16" fmla="*/ 0 w 11"/>
                <a:gd name="T17" fmla="*/ 5 h 7"/>
                <a:gd name="T18" fmla="*/ 0 w 11"/>
                <a:gd name="T19" fmla="*/ 2 h 7"/>
                <a:gd name="T20" fmla="*/ 1 w 11"/>
                <a:gd name="T21" fmla="*/ 1 h 7"/>
                <a:gd name="T22" fmla="*/ 3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5" name="Freeform 2732"/>
            <p:cNvSpPr/>
            <p:nvPr/>
          </p:nvSpPr>
          <p:spPr>
            <a:xfrm>
              <a:off x="1780" y="1550"/>
              <a:ext cx="4" cy="3"/>
            </a:xfrm>
            <a:custGeom>
              <a:avLst/>
              <a:gdLst>
                <a:gd name="T0" fmla="*/ 6 w 10"/>
                <a:gd name="T1" fmla="*/ 0 h 8"/>
                <a:gd name="T2" fmla="*/ 7 w 10"/>
                <a:gd name="T3" fmla="*/ 1 h 8"/>
                <a:gd name="T4" fmla="*/ 10 w 10"/>
                <a:gd name="T5" fmla="*/ 3 h 8"/>
                <a:gd name="T6" fmla="*/ 10 w 10"/>
                <a:gd name="T7" fmla="*/ 6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8 h 8"/>
                <a:gd name="T16" fmla="*/ 0 w 10"/>
                <a:gd name="T17" fmla="*/ 7 h 8"/>
                <a:gd name="T18" fmla="*/ 0 w 10"/>
                <a:gd name="T19" fmla="*/ 4 h 8"/>
                <a:gd name="T20" fmla="*/ 0 w 10"/>
                <a:gd name="T21" fmla="*/ 3 h 8"/>
                <a:gd name="T22" fmla="*/ 3 w 10"/>
                <a:gd name="T23" fmla="*/ 1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7" y="1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6" name="Freeform 2733"/>
            <p:cNvSpPr/>
            <p:nvPr/>
          </p:nvSpPr>
          <p:spPr>
            <a:xfrm>
              <a:off x="1771" y="1555"/>
              <a:ext cx="4" cy="2"/>
            </a:xfrm>
            <a:custGeom>
              <a:avLst/>
              <a:gdLst>
                <a:gd name="T0" fmla="*/ 6 w 10"/>
                <a:gd name="T1" fmla="*/ 0 h 7"/>
                <a:gd name="T2" fmla="*/ 8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7" name="Freeform 2734"/>
            <p:cNvSpPr/>
            <p:nvPr/>
          </p:nvSpPr>
          <p:spPr>
            <a:xfrm>
              <a:off x="1768" y="1551"/>
              <a:ext cx="3" cy="3"/>
            </a:xfrm>
            <a:custGeom>
              <a:avLst/>
              <a:gdLst>
                <a:gd name="T0" fmla="*/ 6 w 10"/>
                <a:gd name="T1" fmla="*/ 0 h 9"/>
                <a:gd name="T2" fmla="*/ 7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9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7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8" name="Freeform 2735"/>
            <p:cNvSpPr/>
            <p:nvPr/>
          </p:nvSpPr>
          <p:spPr>
            <a:xfrm>
              <a:off x="1769" y="1551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1 w 11"/>
                <a:gd name="T5" fmla="*/ 3 h 9"/>
                <a:gd name="T6" fmla="*/ 11 w 11"/>
                <a:gd name="T7" fmla="*/ 5 h 9"/>
                <a:gd name="T8" fmla="*/ 10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3 w 11"/>
                <a:gd name="T15" fmla="*/ 9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3 h 9"/>
                <a:gd name="T22" fmla="*/ 3 w 11"/>
                <a:gd name="T23" fmla="*/ 2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49" name="Freeform 2736"/>
            <p:cNvSpPr/>
            <p:nvPr/>
          </p:nvSpPr>
          <p:spPr>
            <a:xfrm>
              <a:off x="1770" y="1551"/>
              <a:ext cx="4" cy="2"/>
            </a:xfrm>
            <a:custGeom>
              <a:avLst/>
              <a:gdLst>
                <a:gd name="T0" fmla="*/ 6 w 11"/>
                <a:gd name="T1" fmla="*/ 0 h 7"/>
                <a:gd name="T2" fmla="*/ 9 w 11"/>
                <a:gd name="T3" fmla="*/ 0 h 7"/>
                <a:gd name="T4" fmla="*/ 10 w 11"/>
                <a:gd name="T5" fmla="*/ 2 h 7"/>
                <a:gd name="T6" fmla="*/ 11 w 11"/>
                <a:gd name="T7" fmla="*/ 5 h 7"/>
                <a:gd name="T8" fmla="*/ 10 w 11"/>
                <a:gd name="T9" fmla="*/ 6 h 7"/>
                <a:gd name="T10" fmla="*/ 9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0" name="Freeform 2737"/>
            <p:cNvSpPr/>
            <p:nvPr/>
          </p:nvSpPr>
          <p:spPr>
            <a:xfrm>
              <a:off x="1764" y="1554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6 h 7"/>
                <a:gd name="T18" fmla="*/ 0 w 12"/>
                <a:gd name="T19" fmla="*/ 3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1" name="Freeform 2738"/>
            <p:cNvSpPr/>
            <p:nvPr/>
          </p:nvSpPr>
          <p:spPr>
            <a:xfrm>
              <a:off x="1767" y="1554"/>
              <a:ext cx="4" cy="2"/>
            </a:xfrm>
            <a:custGeom>
              <a:avLst/>
              <a:gdLst>
                <a:gd name="T0" fmla="*/ 6 w 11"/>
                <a:gd name="T1" fmla="*/ 0 h 7"/>
                <a:gd name="T2" fmla="*/ 9 w 11"/>
                <a:gd name="T3" fmla="*/ 0 h 7"/>
                <a:gd name="T4" fmla="*/ 11 w 11"/>
                <a:gd name="T5" fmla="*/ 2 h 7"/>
                <a:gd name="T6" fmla="*/ 11 w 11"/>
                <a:gd name="T7" fmla="*/ 5 h 7"/>
                <a:gd name="T8" fmla="*/ 10 w 11"/>
                <a:gd name="T9" fmla="*/ 6 h 7"/>
                <a:gd name="T10" fmla="*/ 9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4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9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2" name="Freeform 2739"/>
            <p:cNvSpPr/>
            <p:nvPr/>
          </p:nvSpPr>
          <p:spPr>
            <a:xfrm>
              <a:off x="1768" y="1554"/>
              <a:ext cx="4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0 w 11"/>
                <a:gd name="T17" fmla="*/ 6 h 7"/>
                <a:gd name="T18" fmla="*/ 0 w 11"/>
                <a:gd name="T19" fmla="*/ 3 h 7"/>
                <a:gd name="T20" fmla="*/ 0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3" name="Freeform 2740"/>
            <p:cNvSpPr/>
            <p:nvPr/>
          </p:nvSpPr>
          <p:spPr>
            <a:xfrm>
              <a:off x="1774" y="1549"/>
              <a:ext cx="4" cy="3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1 h 8"/>
                <a:gd name="T4" fmla="*/ 10 w 12"/>
                <a:gd name="T5" fmla="*/ 2 h 8"/>
                <a:gd name="T6" fmla="*/ 12 w 12"/>
                <a:gd name="T7" fmla="*/ 4 h 8"/>
                <a:gd name="T8" fmla="*/ 10 w 12"/>
                <a:gd name="T9" fmla="*/ 7 h 8"/>
                <a:gd name="T10" fmla="*/ 9 w 12"/>
                <a:gd name="T11" fmla="*/ 7 h 8"/>
                <a:gd name="T12" fmla="*/ 6 w 12"/>
                <a:gd name="T13" fmla="*/ 8 h 8"/>
                <a:gd name="T14" fmla="*/ 3 w 12"/>
                <a:gd name="T15" fmla="*/ 7 h 8"/>
                <a:gd name="T16" fmla="*/ 0 w 12"/>
                <a:gd name="T17" fmla="*/ 5 h 8"/>
                <a:gd name="T18" fmla="*/ 0 w 12"/>
                <a:gd name="T19" fmla="*/ 4 h 8"/>
                <a:gd name="T20" fmla="*/ 2 w 12"/>
                <a:gd name="T21" fmla="*/ 1 h 8"/>
                <a:gd name="T22" fmla="*/ 3 w 12"/>
                <a:gd name="T23" fmla="*/ 0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1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0" y="7"/>
                  </a:lnTo>
                  <a:lnTo>
                    <a:pt x="9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4" name="Freeform 2741"/>
            <p:cNvSpPr/>
            <p:nvPr/>
          </p:nvSpPr>
          <p:spPr>
            <a:xfrm>
              <a:off x="1769" y="1546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0 w 12"/>
                <a:gd name="T5" fmla="*/ 2 h 9"/>
                <a:gd name="T6" fmla="*/ 12 w 12"/>
                <a:gd name="T7" fmla="*/ 5 h 9"/>
                <a:gd name="T8" fmla="*/ 10 w 12"/>
                <a:gd name="T9" fmla="*/ 6 h 9"/>
                <a:gd name="T10" fmla="*/ 9 w 12"/>
                <a:gd name="T11" fmla="*/ 8 h 9"/>
                <a:gd name="T12" fmla="*/ 6 w 12"/>
                <a:gd name="T13" fmla="*/ 9 h 9"/>
                <a:gd name="T14" fmla="*/ 3 w 12"/>
                <a:gd name="T15" fmla="*/ 8 h 9"/>
                <a:gd name="T16" fmla="*/ 0 w 12"/>
                <a:gd name="T17" fmla="*/ 6 h 9"/>
                <a:gd name="T18" fmla="*/ 0 w 12"/>
                <a:gd name="T19" fmla="*/ 5 h 9"/>
                <a:gd name="T20" fmla="*/ 0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5" name="Freeform 2742"/>
            <p:cNvSpPr/>
            <p:nvPr/>
          </p:nvSpPr>
          <p:spPr>
            <a:xfrm>
              <a:off x="1769" y="1548"/>
              <a:ext cx="3" cy="3"/>
            </a:xfrm>
            <a:custGeom>
              <a:avLst/>
              <a:gdLst>
                <a:gd name="T0" fmla="*/ 5 w 10"/>
                <a:gd name="T1" fmla="*/ 0 h 7"/>
                <a:gd name="T2" fmla="*/ 7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6" name="Freeform 2743"/>
            <p:cNvSpPr/>
            <p:nvPr/>
          </p:nvSpPr>
          <p:spPr>
            <a:xfrm>
              <a:off x="1762" y="1549"/>
              <a:ext cx="3" cy="3"/>
            </a:xfrm>
            <a:custGeom>
              <a:avLst/>
              <a:gdLst>
                <a:gd name="T0" fmla="*/ 6 w 10"/>
                <a:gd name="T1" fmla="*/ 0 h 8"/>
                <a:gd name="T2" fmla="*/ 7 w 10"/>
                <a:gd name="T3" fmla="*/ 1 h 8"/>
                <a:gd name="T4" fmla="*/ 10 w 10"/>
                <a:gd name="T5" fmla="*/ 2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5 w 10"/>
                <a:gd name="T13" fmla="*/ 8 h 8"/>
                <a:gd name="T14" fmla="*/ 2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2 h 8"/>
                <a:gd name="T22" fmla="*/ 3 w 10"/>
                <a:gd name="T23" fmla="*/ 1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7" y="1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7" name="Freeform 2744"/>
            <p:cNvSpPr/>
            <p:nvPr/>
          </p:nvSpPr>
          <p:spPr>
            <a:xfrm>
              <a:off x="1753" y="1555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5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5 h 7"/>
                <a:gd name="T18" fmla="*/ 0 w 12"/>
                <a:gd name="T19" fmla="*/ 3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8" name="Freeform 2745"/>
            <p:cNvSpPr/>
            <p:nvPr/>
          </p:nvSpPr>
          <p:spPr>
            <a:xfrm>
              <a:off x="1755" y="1555"/>
              <a:ext cx="3" cy="2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0 h 8"/>
                <a:gd name="T4" fmla="*/ 10 w 11"/>
                <a:gd name="T5" fmla="*/ 1 h 8"/>
                <a:gd name="T6" fmla="*/ 11 w 11"/>
                <a:gd name="T7" fmla="*/ 4 h 8"/>
                <a:gd name="T8" fmla="*/ 10 w 11"/>
                <a:gd name="T9" fmla="*/ 5 h 8"/>
                <a:gd name="T10" fmla="*/ 8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5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59" name="Freeform 2746"/>
            <p:cNvSpPr/>
            <p:nvPr/>
          </p:nvSpPr>
          <p:spPr>
            <a:xfrm>
              <a:off x="1757" y="1556"/>
              <a:ext cx="3" cy="2"/>
            </a:xfrm>
            <a:custGeom>
              <a:avLst/>
              <a:gdLst>
                <a:gd name="T0" fmla="*/ 5 w 10"/>
                <a:gd name="T1" fmla="*/ 0 h 8"/>
                <a:gd name="T2" fmla="*/ 8 w 10"/>
                <a:gd name="T3" fmla="*/ 1 h 8"/>
                <a:gd name="T4" fmla="*/ 10 w 10"/>
                <a:gd name="T5" fmla="*/ 2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2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8" y="1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0" name="Freeform 2747"/>
            <p:cNvSpPr/>
            <p:nvPr/>
          </p:nvSpPr>
          <p:spPr>
            <a:xfrm>
              <a:off x="1761" y="1556"/>
              <a:ext cx="3" cy="2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2 h 8"/>
                <a:gd name="T6" fmla="*/ 10 w 10"/>
                <a:gd name="T7" fmla="*/ 4 h 8"/>
                <a:gd name="T8" fmla="*/ 10 w 10"/>
                <a:gd name="T9" fmla="*/ 5 h 8"/>
                <a:gd name="T10" fmla="*/ 8 w 10"/>
                <a:gd name="T11" fmla="*/ 7 h 8"/>
                <a:gd name="T12" fmla="*/ 5 w 10"/>
                <a:gd name="T13" fmla="*/ 8 h 8"/>
                <a:gd name="T14" fmla="*/ 2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1" name="Freeform 2748"/>
            <p:cNvSpPr/>
            <p:nvPr/>
          </p:nvSpPr>
          <p:spPr>
            <a:xfrm>
              <a:off x="1759" y="1553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0 w 12"/>
                <a:gd name="T5" fmla="*/ 3 h 9"/>
                <a:gd name="T6" fmla="*/ 12 w 12"/>
                <a:gd name="T7" fmla="*/ 5 h 9"/>
                <a:gd name="T8" fmla="*/ 10 w 12"/>
                <a:gd name="T9" fmla="*/ 6 h 9"/>
                <a:gd name="T10" fmla="*/ 9 w 12"/>
                <a:gd name="T11" fmla="*/ 8 h 9"/>
                <a:gd name="T12" fmla="*/ 6 w 12"/>
                <a:gd name="T13" fmla="*/ 9 h 9"/>
                <a:gd name="T14" fmla="*/ 3 w 12"/>
                <a:gd name="T15" fmla="*/ 8 h 9"/>
                <a:gd name="T16" fmla="*/ 0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2" name="Freeform 2749"/>
            <p:cNvSpPr/>
            <p:nvPr/>
          </p:nvSpPr>
          <p:spPr>
            <a:xfrm>
              <a:off x="1758" y="1551"/>
              <a:ext cx="3" cy="3"/>
            </a:xfrm>
            <a:custGeom>
              <a:avLst/>
              <a:gdLst>
                <a:gd name="T0" fmla="*/ 6 w 10"/>
                <a:gd name="T1" fmla="*/ 0 h 8"/>
                <a:gd name="T2" fmla="*/ 8 w 10"/>
                <a:gd name="T3" fmla="*/ 0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8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3" name="Freeform 2750"/>
            <p:cNvSpPr/>
            <p:nvPr/>
          </p:nvSpPr>
          <p:spPr>
            <a:xfrm>
              <a:off x="1763" y="1552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2 w 12"/>
                <a:gd name="T5" fmla="*/ 2 h 9"/>
                <a:gd name="T6" fmla="*/ 12 w 12"/>
                <a:gd name="T7" fmla="*/ 4 h 9"/>
                <a:gd name="T8" fmla="*/ 10 w 12"/>
                <a:gd name="T9" fmla="*/ 6 h 9"/>
                <a:gd name="T10" fmla="*/ 9 w 12"/>
                <a:gd name="T11" fmla="*/ 7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3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4" name="Freeform 2751"/>
            <p:cNvSpPr/>
            <p:nvPr/>
          </p:nvSpPr>
          <p:spPr>
            <a:xfrm>
              <a:off x="1767" y="1550"/>
              <a:ext cx="4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6 h 9"/>
                <a:gd name="T10" fmla="*/ 9 w 11"/>
                <a:gd name="T11" fmla="*/ 8 h 9"/>
                <a:gd name="T12" fmla="*/ 6 w 11"/>
                <a:gd name="T13" fmla="*/ 9 h 9"/>
                <a:gd name="T14" fmla="*/ 3 w 11"/>
                <a:gd name="T15" fmla="*/ 8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5" name="Freeform 2752"/>
            <p:cNvSpPr/>
            <p:nvPr/>
          </p:nvSpPr>
          <p:spPr>
            <a:xfrm>
              <a:off x="1769" y="1560"/>
              <a:ext cx="4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0 h 8"/>
                <a:gd name="T4" fmla="*/ 10 w 11"/>
                <a:gd name="T5" fmla="*/ 2 h 8"/>
                <a:gd name="T6" fmla="*/ 11 w 11"/>
                <a:gd name="T7" fmla="*/ 5 h 8"/>
                <a:gd name="T8" fmla="*/ 10 w 11"/>
                <a:gd name="T9" fmla="*/ 6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8 h 8"/>
                <a:gd name="T16" fmla="*/ 0 w 11"/>
                <a:gd name="T17" fmla="*/ 6 h 8"/>
                <a:gd name="T18" fmla="*/ 0 w 11"/>
                <a:gd name="T19" fmla="*/ 3 h 8"/>
                <a:gd name="T20" fmla="*/ 0 w 11"/>
                <a:gd name="T21" fmla="*/ 2 h 8"/>
                <a:gd name="T22" fmla="*/ 3 w 11"/>
                <a:gd name="T23" fmla="*/ 0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6" name="Freeform 2753"/>
            <p:cNvSpPr/>
            <p:nvPr/>
          </p:nvSpPr>
          <p:spPr>
            <a:xfrm>
              <a:off x="1767" y="1557"/>
              <a:ext cx="4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0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6 h 9"/>
                <a:gd name="T10" fmla="*/ 8 w 10"/>
                <a:gd name="T11" fmla="*/ 7 h 9"/>
                <a:gd name="T12" fmla="*/ 5 w 10"/>
                <a:gd name="T13" fmla="*/ 9 h 9"/>
                <a:gd name="T14" fmla="*/ 2 w 10"/>
                <a:gd name="T15" fmla="*/ 7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2 h 9"/>
                <a:gd name="T22" fmla="*/ 3 w 10"/>
                <a:gd name="T23" fmla="*/ 0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7" name="Freeform 2754"/>
            <p:cNvSpPr/>
            <p:nvPr/>
          </p:nvSpPr>
          <p:spPr>
            <a:xfrm>
              <a:off x="1777" y="1559"/>
              <a:ext cx="4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1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6 h 9"/>
                <a:gd name="T10" fmla="*/ 8 w 11"/>
                <a:gd name="T11" fmla="*/ 7 h 9"/>
                <a:gd name="T12" fmla="*/ 6 w 11"/>
                <a:gd name="T13" fmla="*/ 9 h 9"/>
                <a:gd name="T14" fmla="*/ 3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0 w 11"/>
                <a:gd name="T21" fmla="*/ 1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8" name="Freeform 2755"/>
            <p:cNvSpPr/>
            <p:nvPr/>
          </p:nvSpPr>
          <p:spPr>
            <a:xfrm>
              <a:off x="1774" y="1557"/>
              <a:ext cx="3" cy="3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6 h 8"/>
                <a:gd name="T10" fmla="*/ 8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6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69" name="Freeform 2756"/>
            <p:cNvSpPr/>
            <p:nvPr/>
          </p:nvSpPr>
          <p:spPr>
            <a:xfrm>
              <a:off x="1771" y="1557"/>
              <a:ext cx="4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6 h 9"/>
                <a:gd name="T8" fmla="*/ 10 w 11"/>
                <a:gd name="T9" fmla="*/ 7 h 9"/>
                <a:gd name="T10" fmla="*/ 8 w 11"/>
                <a:gd name="T11" fmla="*/ 9 h 9"/>
                <a:gd name="T12" fmla="*/ 6 w 11"/>
                <a:gd name="T13" fmla="*/ 9 h 9"/>
                <a:gd name="T14" fmla="*/ 3 w 11"/>
                <a:gd name="T15" fmla="*/ 9 h 9"/>
                <a:gd name="T16" fmla="*/ 0 w 11"/>
                <a:gd name="T17" fmla="*/ 7 h 9"/>
                <a:gd name="T18" fmla="*/ 0 w 11"/>
                <a:gd name="T19" fmla="*/ 5 h 9"/>
                <a:gd name="T20" fmla="*/ 1 w 11"/>
                <a:gd name="T21" fmla="*/ 3 h 9"/>
                <a:gd name="T22" fmla="*/ 3 w 11"/>
                <a:gd name="T23" fmla="*/ 2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6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0" name="Freeform 2757"/>
            <p:cNvSpPr/>
            <p:nvPr/>
          </p:nvSpPr>
          <p:spPr>
            <a:xfrm>
              <a:off x="1773" y="1559"/>
              <a:ext cx="3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0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6 h 9"/>
                <a:gd name="T10" fmla="*/ 9 w 11"/>
                <a:gd name="T11" fmla="*/ 7 h 9"/>
                <a:gd name="T12" fmla="*/ 6 w 11"/>
                <a:gd name="T13" fmla="*/ 9 h 9"/>
                <a:gd name="T14" fmla="*/ 3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0 w 11"/>
                <a:gd name="T21" fmla="*/ 1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1" name="Freeform 2758"/>
            <p:cNvSpPr/>
            <p:nvPr/>
          </p:nvSpPr>
          <p:spPr>
            <a:xfrm>
              <a:off x="1782" y="1557"/>
              <a:ext cx="4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2 w 11"/>
                <a:gd name="T15" fmla="*/ 7 h 8"/>
                <a:gd name="T16" fmla="*/ 0 w 11"/>
                <a:gd name="T17" fmla="*/ 6 h 8"/>
                <a:gd name="T18" fmla="*/ 0 w 11"/>
                <a:gd name="T19" fmla="*/ 4 h 8"/>
                <a:gd name="T20" fmla="*/ 1 w 11"/>
                <a:gd name="T21" fmla="*/ 3 h 8"/>
                <a:gd name="T22" fmla="*/ 2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2" name="Freeform 2759"/>
            <p:cNvSpPr/>
            <p:nvPr/>
          </p:nvSpPr>
          <p:spPr>
            <a:xfrm>
              <a:off x="1779" y="1556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8 h 9"/>
                <a:gd name="T10" fmla="*/ 8 w 11"/>
                <a:gd name="T11" fmla="*/ 9 h 9"/>
                <a:gd name="T12" fmla="*/ 5 w 11"/>
                <a:gd name="T13" fmla="*/ 9 h 9"/>
                <a:gd name="T14" fmla="*/ 2 w 11"/>
                <a:gd name="T15" fmla="*/ 9 h 9"/>
                <a:gd name="T16" fmla="*/ 0 w 11"/>
                <a:gd name="T17" fmla="*/ 6 h 9"/>
                <a:gd name="T18" fmla="*/ 0 w 11"/>
                <a:gd name="T19" fmla="*/ 5 h 9"/>
                <a:gd name="T20" fmla="*/ 1 w 11"/>
                <a:gd name="T21" fmla="*/ 3 h 9"/>
                <a:gd name="T22" fmla="*/ 2 w 11"/>
                <a:gd name="T23" fmla="*/ 2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3" name="Freeform 2760"/>
            <p:cNvSpPr/>
            <p:nvPr/>
          </p:nvSpPr>
          <p:spPr>
            <a:xfrm>
              <a:off x="1783" y="1561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3 w 10"/>
                <a:gd name="T15" fmla="*/ 9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4" name="Freeform 2761"/>
            <p:cNvSpPr/>
            <p:nvPr/>
          </p:nvSpPr>
          <p:spPr>
            <a:xfrm>
              <a:off x="1784" y="1560"/>
              <a:ext cx="3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0 h 9"/>
                <a:gd name="T4" fmla="*/ 10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8 w 11"/>
                <a:gd name="T11" fmla="*/ 8 h 9"/>
                <a:gd name="T12" fmla="*/ 6 w 11"/>
                <a:gd name="T13" fmla="*/ 9 h 9"/>
                <a:gd name="T14" fmla="*/ 3 w 11"/>
                <a:gd name="T15" fmla="*/ 8 h 9"/>
                <a:gd name="T16" fmla="*/ 0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8"/>
                  </a:lnTo>
                  <a:lnTo>
                    <a:pt x="6" y="9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5" name="Freeform 2762"/>
            <p:cNvSpPr/>
            <p:nvPr/>
          </p:nvSpPr>
          <p:spPr>
            <a:xfrm>
              <a:off x="1786" y="1559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5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5 h 7"/>
                <a:gd name="T18" fmla="*/ 0 w 12"/>
                <a:gd name="T19" fmla="*/ 2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6" name="Freeform 2763"/>
            <p:cNvSpPr/>
            <p:nvPr/>
          </p:nvSpPr>
          <p:spPr>
            <a:xfrm>
              <a:off x="1791" y="1563"/>
              <a:ext cx="4" cy="2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2 w 11"/>
                <a:gd name="T15" fmla="*/ 7 h 8"/>
                <a:gd name="T16" fmla="*/ 1 w 11"/>
                <a:gd name="T17" fmla="*/ 6 h 8"/>
                <a:gd name="T18" fmla="*/ 0 w 11"/>
                <a:gd name="T19" fmla="*/ 4 h 8"/>
                <a:gd name="T20" fmla="*/ 1 w 11"/>
                <a:gd name="T21" fmla="*/ 3 h 8"/>
                <a:gd name="T22" fmla="*/ 2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7" name="Freeform 2764"/>
            <p:cNvSpPr/>
            <p:nvPr/>
          </p:nvSpPr>
          <p:spPr>
            <a:xfrm>
              <a:off x="1793" y="1561"/>
              <a:ext cx="3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2 h 7"/>
                <a:gd name="T6" fmla="*/ 10 w 10"/>
                <a:gd name="T7" fmla="*/ 5 h 7"/>
                <a:gd name="T8" fmla="*/ 10 w 10"/>
                <a:gd name="T9" fmla="*/ 6 h 7"/>
                <a:gd name="T10" fmla="*/ 7 w 10"/>
                <a:gd name="T11" fmla="*/ 7 h 7"/>
                <a:gd name="T12" fmla="*/ 5 w 10"/>
                <a:gd name="T13" fmla="*/ 7 h 7"/>
                <a:gd name="T14" fmla="*/ 2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8" name="Freeform 2765"/>
            <p:cNvSpPr/>
            <p:nvPr/>
          </p:nvSpPr>
          <p:spPr>
            <a:xfrm>
              <a:off x="1788" y="1560"/>
              <a:ext cx="4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0 h 8"/>
                <a:gd name="T4" fmla="*/ 11 w 11"/>
                <a:gd name="T5" fmla="*/ 3 h 8"/>
                <a:gd name="T6" fmla="*/ 11 w 11"/>
                <a:gd name="T7" fmla="*/ 4 h 8"/>
                <a:gd name="T8" fmla="*/ 10 w 11"/>
                <a:gd name="T9" fmla="*/ 6 h 8"/>
                <a:gd name="T10" fmla="*/ 8 w 11"/>
                <a:gd name="T11" fmla="*/ 7 h 8"/>
                <a:gd name="T12" fmla="*/ 5 w 11"/>
                <a:gd name="T13" fmla="*/ 8 h 8"/>
                <a:gd name="T14" fmla="*/ 3 w 11"/>
                <a:gd name="T15" fmla="*/ 7 h 8"/>
                <a:gd name="T16" fmla="*/ 1 w 11"/>
                <a:gd name="T17" fmla="*/ 6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8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79" name="Freeform 2766"/>
            <p:cNvSpPr/>
            <p:nvPr/>
          </p:nvSpPr>
          <p:spPr>
            <a:xfrm>
              <a:off x="1797" y="1562"/>
              <a:ext cx="3" cy="2"/>
            </a:xfrm>
            <a:custGeom>
              <a:avLst/>
              <a:gdLst>
                <a:gd name="T0" fmla="*/ 4 w 10"/>
                <a:gd name="T1" fmla="*/ 0 h 7"/>
                <a:gd name="T2" fmla="*/ 7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4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4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0" name="Freeform 2767"/>
            <p:cNvSpPr/>
            <p:nvPr/>
          </p:nvSpPr>
          <p:spPr>
            <a:xfrm>
              <a:off x="1803" y="1561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2 w 12"/>
                <a:gd name="T5" fmla="*/ 3 h 9"/>
                <a:gd name="T6" fmla="*/ 12 w 12"/>
                <a:gd name="T7" fmla="*/ 5 h 9"/>
                <a:gd name="T8" fmla="*/ 12 w 12"/>
                <a:gd name="T9" fmla="*/ 7 h 9"/>
                <a:gd name="T10" fmla="*/ 9 w 12"/>
                <a:gd name="T11" fmla="*/ 9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5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2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1" name="Freeform 2768"/>
            <p:cNvSpPr/>
            <p:nvPr/>
          </p:nvSpPr>
          <p:spPr>
            <a:xfrm>
              <a:off x="1807" y="1559"/>
              <a:ext cx="4" cy="3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2" name="Freeform 2769"/>
            <p:cNvSpPr/>
            <p:nvPr/>
          </p:nvSpPr>
          <p:spPr>
            <a:xfrm>
              <a:off x="1810" y="1558"/>
              <a:ext cx="4" cy="3"/>
            </a:xfrm>
            <a:custGeom>
              <a:avLst/>
              <a:gdLst>
                <a:gd name="T0" fmla="*/ 5 w 10"/>
                <a:gd name="T1" fmla="*/ 0 h 8"/>
                <a:gd name="T2" fmla="*/ 8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2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3" name="Freeform 2770"/>
            <p:cNvSpPr/>
            <p:nvPr/>
          </p:nvSpPr>
          <p:spPr>
            <a:xfrm>
              <a:off x="1806" y="1556"/>
              <a:ext cx="4" cy="3"/>
            </a:xfrm>
            <a:custGeom>
              <a:avLst/>
              <a:gdLst>
                <a:gd name="T0" fmla="*/ 6 w 10"/>
                <a:gd name="T1" fmla="*/ 0 h 9"/>
                <a:gd name="T2" fmla="*/ 7 w 10"/>
                <a:gd name="T3" fmla="*/ 2 h 9"/>
                <a:gd name="T4" fmla="*/ 10 w 10"/>
                <a:gd name="T5" fmla="*/ 3 h 9"/>
                <a:gd name="T6" fmla="*/ 10 w 10"/>
                <a:gd name="T7" fmla="*/ 5 h 9"/>
                <a:gd name="T8" fmla="*/ 10 w 10"/>
                <a:gd name="T9" fmla="*/ 8 h 9"/>
                <a:gd name="T10" fmla="*/ 7 w 10"/>
                <a:gd name="T11" fmla="*/ 9 h 9"/>
                <a:gd name="T12" fmla="*/ 4 w 10"/>
                <a:gd name="T13" fmla="*/ 9 h 9"/>
                <a:gd name="T14" fmla="*/ 2 w 10"/>
                <a:gd name="T15" fmla="*/ 8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7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4" name="Freeform 2771"/>
            <p:cNvSpPr/>
            <p:nvPr/>
          </p:nvSpPr>
          <p:spPr>
            <a:xfrm>
              <a:off x="1765" y="1557"/>
              <a:ext cx="3" cy="3"/>
            </a:xfrm>
            <a:custGeom>
              <a:avLst/>
              <a:gdLst>
                <a:gd name="T0" fmla="*/ 6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7 h 9"/>
                <a:gd name="T10" fmla="*/ 8 w 11"/>
                <a:gd name="T11" fmla="*/ 9 h 9"/>
                <a:gd name="T12" fmla="*/ 6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5" name="Freeform 2772"/>
            <p:cNvSpPr/>
            <p:nvPr/>
          </p:nvSpPr>
          <p:spPr>
            <a:xfrm>
              <a:off x="1795" y="1554"/>
              <a:ext cx="4" cy="2"/>
            </a:xfrm>
            <a:custGeom>
              <a:avLst/>
              <a:gdLst>
                <a:gd name="T0" fmla="*/ 6 w 11"/>
                <a:gd name="T1" fmla="*/ 0 h 8"/>
                <a:gd name="T2" fmla="*/ 9 w 11"/>
                <a:gd name="T3" fmla="*/ 1 h 8"/>
                <a:gd name="T4" fmla="*/ 10 w 11"/>
                <a:gd name="T5" fmla="*/ 3 h 8"/>
                <a:gd name="T6" fmla="*/ 11 w 11"/>
                <a:gd name="T7" fmla="*/ 4 h 8"/>
                <a:gd name="T8" fmla="*/ 10 w 11"/>
                <a:gd name="T9" fmla="*/ 6 h 8"/>
                <a:gd name="T10" fmla="*/ 9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0 w 11"/>
                <a:gd name="T17" fmla="*/ 6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6" name="Freeform 2773"/>
            <p:cNvSpPr/>
            <p:nvPr/>
          </p:nvSpPr>
          <p:spPr>
            <a:xfrm>
              <a:off x="1799" y="1554"/>
              <a:ext cx="4" cy="2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1 h 8"/>
                <a:gd name="T4" fmla="*/ 12 w 12"/>
                <a:gd name="T5" fmla="*/ 3 h 8"/>
                <a:gd name="T6" fmla="*/ 12 w 12"/>
                <a:gd name="T7" fmla="*/ 4 h 8"/>
                <a:gd name="T8" fmla="*/ 10 w 12"/>
                <a:gd name="T9" fmla="*/ 7 h 8"/>
                <a:gd name="T10" fmla="*/ 9 w 12"/>
                <a:gd name="T11" fmla="*/ 8 h 8"/>
                <a:gd name="T12" fmla="*/ 6 w 12"/>
                <a:gd name="T13" fmla="*/ 8 h 8"/>
                <a:gd name="T14" fmla="*/ 3 w 12"/>
                <a:gd name="T15" fmla="*/ 7 h 8"/>
                <a:gd name="T16" fmla="*/ 2 w 12"/>
                <a:gd name="T17" fmla="*/ 6 h 8"/>
                <a:gd name="T18" fmla="*/ 0 w 12"/>
                <a:gd name="T19" fmla="*/ 4 h 8"/>
                <a:gd name="T20" fmla="*/ 2 w 12"/>
                <a:gd name="T21" fmla="*/ 1 h 8"/>
                <a:gd name="T22" fmla="*/ 3 w 12"/>
                <a:gd name="T23" fmla="*/ 1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1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0" y="7"/>
                  </a:lnTo>
                  <a:lnTo>
                    <a:pt x="9" y="8"/>
                  </a:lnTo>
                  <a:lnTo>
                    <a:pt x="6" y="8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7" name="Freeform 2774"/>
            <p:cNvSpPr/>
            <p:nvPr/>
          </p:nvSpPr>
          <p:spPr>
            <a:xfrm>
              <a:off x="1800" y="1553"/>
              <a:ext cx="4" cy="3"/>
            </a:xfrm>
            <a:custGeom>
              <a:avLst/>
              <a:gdLst>
                <a:gd name="T0" fmla="*/ 5 w 10"/>
                <a:gd name="T1" fmla="*/ 0 h 9"/>
                <a:gd name="T2" fmla="*/ 7 w 10"/>
                <a:gd name="T3" fmla="*/ 1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1 h 9"/>
                <a:gd name="T24" fmla="*/ 5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7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8" name="Freeform 2775"/>
            <p:cNvSpPr/>
            <p:nvPr/>
          </p:nvSpPr>
          <p:spPr>
            <a:xfrm>
              <a:off x="1805" y="1555"/>
              <a:ext cx="4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5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0 w 11"/>
                <a:gd name="T17" fmla="*/ 5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89" name="Freeform 2776"/>
            <p:cNvSpPr/>
            <p:nvPr/>
          </p:nvSpPr>
          <p:spPr>
            <a:xfrm>
              <a:off x="1803" y="1558"/>
              <a:ext cx="3" cy="3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0 h 8"/>
                <a:gd name="T4" fmla="*/ 11 w 11"/>
                <a:gd name="T5" fmla="*/ 3 h 8"/>
                <a:gd name="T6" fmla="*/ 11 w 11"/>
                <a:gd name="T7" fmla="*/ 4 h 8"/>
                <a:gd name="T8" fmla="*/ 10 w 11"/>
                <a:gd name="T9" fmla="*/ 5 h 8"/>
                <a:gd name="T10" fmla="*/ 8 w 11"/>
                <a:gd name="T11" fmla="*/ 7 h 8"/>
                <a:gd name="T12" fmla="*/ 6 w 11"/>
                <a:gd name="T13" fmla="*/ 8 h 8"/>
                <a:gd name="T14" fmla="*/ 3 w 11"/>
                <a:gd name="T15" fmla="*/ 7 h 8"/>
                <a:gd name="T16" fmla="*/ 1 w 11"/>
                <a:gd name="T17" fmla="*/ 5 h 8"/>
                <a:gd name="T18" fmla="*/ 0 w 11"/>
                <a:gd name="T19" fmla="*/ 4 h 8"/>
                <a:gd name="T20" fmla="*/ 1 w 11"/>
                <a:gd name="T21" fmla="*/ 1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0" name="Freeform 2777"/>
            <p:cNvSpPr/>
            <p:nvPr/>
          </p:nvSpPr>
          <p:spPr>
            <a:xfrm>
              <a:off x="1803" y="1556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6 h 9"/>
                <a:gd name="T8" fmla="*/ 10 w 10"/>
                <a:gd name="T9" fmla="*/ 8 h 9"/>
                <a:gd name="T10" fmla="*/ 7 w 10"/>
                <a:gd name="T11" fmla="*/ 9 h 9"/>
                <a:gd name="T12" fmla="*/ 5 w 10"/>
                <a:gd name="T13" fmla="*/ 9 h 9"/>
                <a:gd name="T14" fmla="*/ 2 w 10"/>
                <a:gd name="T15" fmla="*/ 9 h 9"/>
                <a:gd name="T16" fmla="*/ 0 w 10"/>
                <a:gd name="T17" fmla="*/ 6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7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1" name="Freeform 2778"/>
            <p:cNvSpPr/>
            <p:nvPr/>
          </p:nvSpPr>
          <p:spPr>
            <a:xfrm>
              <a:off x="1768" y="1559"/>
              <a:ext cx="4" cy="3"/>
            </a:xfrm>
            <a:custGeom>
              <a:avLst/>
              <a:gdLst>
                <a:gd name="T0" fmla="*/ 6 w 10"/>
                <a:gd name="T1" fmla="*/ 0 h 8"/>
                <a:gd name="T2" fmla="*/ 9 w 10"/>
                <a:gd name="T3" fmla="*/ 0 h 8"/>
                <a:gd name="T4" fmla="*/ 10 w 10"/>
                <a:gd name="T5" fmla="*/ 2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5 w 10"/>
                <a:gd name="T13" fmla="*/ 8 h 8"/>
                <a:gd name="T14" fmla="*/ 3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8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2" name="Freeform 2779"/>
            <p:cNvSpPr/>
            <p:nvPr/>
          </p:nvSpPr>
          <p:spPr>
            <a:xfrm>
              <a:off x="1775" y="1559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1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7 w 10"/>
                <a:gd name="T11" fmla="*/ 9 h 9"/>
                <a:gd name="T12" fmla="*/ 4 w 10"/>
                <a:gd name="T13" fmla="*/ 9 h 9"/>
                <a:gd name="T14" fmla="*/ 3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1 h 9"/>
                <a:gd name="T22" fmla="*/ 3 w 10"/>
                <a:gd name="T23" fmla="*/ 1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9"/>
                  </a:lnTo>
                  <a:lnTo>
                    <a:pt x="4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3" name="Freeform 2780"/>
            <p:cNvSpPr/>
            <p:nvPr/>
          </p:nvSpPr>
          <p:spPr>
            <a:xfrm>
              <a:off x="1772" y="1563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6 h 7"/>
                <a:gd name="T10" fmla="*/ 7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0 w 12"/>
                <a:gd name="T17" fmla="*/ 6 h 7"/>
                <a:gd name="T18" fmla="*/ 0 w 12"/>
                <a:gd name="T19" fmla="*/ 3 h 7"/>
                <a:gd name="T20" fmla="*/ 0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4" name="Freeform 2781"/>
            <p:cNvSpPr/>
            <p:nvPr/>
          </p:nvSpPr>
          <p:spPr>
            <a:xfrm>
              <a:off x="1768" y="1563"/>
              <a:ext cx="4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5" name="Freeform 2782"/>
            <p:cNvSpPr/>
            <p:nvPr/>
          </p:nvSpPr>
          <p:spPr>
            <a:xfrm>
              <a:off x="1767" y="1565"/>
              <a:ext cx="3" cy="2"/>
            </a:xfrm>
            <a:custGeom>
              <a:avLst/>
              <a:gdLst>
                <a:gd name="T0" fmla="*/ 6 w 10"/>
                <a:gd name="T1" fmla="*/ 0 h 7"/>
                <a:gd name="T2" fmla="*/ 7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1 w 10"/>
                <a:gd name="T15" fmla="*/ 7 h 7"/>
                <a:gd name="T16" fmla="*/ 0 w 10"/>
                <a:gd name="T17" fmla="*/ 5 h 7"/>
                <a:gd name="T18" fmla="*/ 0 w 10"/>
                <a:gd name="T19" fmla="*/ 2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6" name="Freeform 2783"/>
            <p:cNvSpPr/>
            <p:nvPr/>
          </p:nvSpPr>
          <p:spPr>
            <a:xfrm>
              <a:off x="1778" y="1567"/>
              <a:ext cx="4" cy="3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2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7" name="Freeform 2784"/>
            <p:cNvSpPr/>
            <p:nvPr/>
          </p:nvSpPr>
          <p:spPr>
            <a:xfrm>
              <a:off x="1781" y="1564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6 h 9"/>
                <a:gd name="T8" fmla="*/ 10 w 10"/>
                <a:gd name="T9" fmla="*/ 7 h 9"/>
                <a:gd name="T10" fmla="*/ 7 w 10"/>
                <a:gd name="T11" fmla="*/ 9 h 9"/>
                <a:gd name="T12" fmla="*/ 5 w 10"/>
                <a:gd name="T13" fmla="*/ 9 h 9"/>
                <a:gd name="T14" fmla="*/ 2 w 10"/>
                <a:gd name="T15" fmla="*/ 9 h 9"/>
                <a:gd name="T16" fmla="*/ 0 w 10"/>
                <a:gd name="T17" fmla="*/ 7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7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8" name="Freeform 2785"/>
            <p:cNvSpPr/>
            <p:nvPr/>
          </p:nvSpPr>
          <p:spPr>
            <a:xfrm>
              <a:off x="1780" y="1562"/>
              <a:ext cx="4" cy="3"/>
            </a:xfrm>
            <a:custGeom>
              <a:avLst/>
              <a:gdLst>
                <a:gd name="T0" fmla="*/ 6 w 10"/>
                <a:gd name="T1" fmla="*/ 0 h 8"/>
                <a:gd name="T2" fmla="*/ 7 w 10"/>
                <a:gd name="T3" fmla="*/ 1 h 8"/>
                <a:gd name="T4" fmla="*/ 10 w 10"/>
                <a:gd name="T5" fmla="*/ 2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7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4 h 8"/>
                <a:gd name="T20" fmla="*/ 0 w 10"/>
                <a:gd name="T21" fmla="*/ 1 h 8"/>
                <a:gd name="T22" fmla="*/ 3 w 10"/>
                <a:gd name="T23" fmla="*/ 0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7" y="1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599" name="Freeform 2786"/>
            <p:cNvSpPr/>
            <p:nvPr/>
          </p:nvSpPr>
          <p:spPr>
            <a:xfrm>
              <a:off x="1777" y="1563"/>
              <a:ext cx="4" cy="2"/>
            </a:xfrm>
            <a:custGeom>
              <a:avLst/>
              <a:gdLst>
                <a:gd name="T0" fmla="*/ 6 w 10"/>
                <a:gd name="T1" fmla="*/ 0 h 7"/>
                <a:gd name="T2" fmla="*/ 7 w 10"/>
                <a:gd name="T3" fmla="*/ 0 h 7"/>
                <a:gd name="T4" fmla="*/ 10 w 10"/>
                <a:gd name="T5" fmla="*/ 2 h 7"/>
                <a:gd name="T6" fmla="*/ 10 w 10"/>
                <a:gd name="T7" fmla="*/ 5 h 7"/>
                <a:gd name="T8" fmla="*/ 10 w 10"/>
                <a:gd name="T9" fmla="*/ 6 h 7"/>
                <a:gd name="T10" fmla="*/ 7 w 10"/>
                <a:gd name="T11" fmla="*/ 7 h 7"/>
                <a:gd name="T12" fmla="*/ 5 w 10"/>
                <a:gd name="T13" fmla="*/ 7 h 7"/>
                <a:gd name="T14" fmla="*/ 2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2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0" name="Freeform 2787"/>
            <p:cNvSpPr/>
            <p:nvPr/>
          </p:nvSpPr>
          <p:spPr>
            <a:xfrm>
              <a:off x="1772" y="1565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6 h 9"/>
                <a:gd name="T10" fmla="*/ 8 w 11"/>
                <a:gd name="T11" fmla="*/ 8 h 9"/>
                <a:gd name="T12" fmla="*/ 5 w 11"/>
                <a:gd name="T13" fmla="*/ 9 h 9"/>
                <a:gd name="T14" fmla="*/ 3 w 11"/>
                <a:gd name="T15" fmla="*/ 8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2 h 9"/>
                <a:gd name="T22" fmla="*/ 3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8"/>
                  </a:lnTo>
                  <a:lnTo>
                    <a:pt x="5" y="9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1" name="Freeform 2788"/>
            <p:cNvSpPr/>
            <p:nvPr/>
          </p:nvSpPr>
          <p:spPr>
            <a:xfrm>
              <a:off x="1775" y="1565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0 w 12"/>
                <a:gd name="T5" fmla="*/ 1 h 7"/>
                <a:gd name="T6" fmla="*/ 12 w 12"/>
                <a:gd name="T7" fmla="*/ 4 h 7"/>
                <a:gd name="T8" fmla="*/ 10 w 12"/>
                <a:gd name="T9" fmla="*/ 5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0 w 12"/>
                <a:gd name="T17" fmla="*/ 5 h 7"/>
                <a:gd name="T18" fmla="*/ 0 w 12"/>
                <a:gd name="T19" fmla="*/ 2 h 7"/>
                <a:gd name="T20" fmla="*/ 2 w 12"/>
                <a:gd name="T21" fmla="*/ 1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2" name="Freeform 2789"/>
            <p:cNvSpPr/>
            <p:nvPr/>
          </p:nvSpPr>
          <p:spPr>
            <a:xfrm>
              <a:off x="1775" y="1561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11 w 11"/>
                <a:gd name="T5" fmla="*/ 3 h 9"/>
                <a:gd name="T6" fmla="*/ 11 w 11"/>
                <a:gd name="T7" fmla="*/ 5 h 9"/>
                <a:gd name="T8" fmla="*/ 10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5 h 9"/>
                <a:gd name="T20" fmla="*/ 1 w 11"/>
                <a:gd name="T21" fmla="*/ 3 h 9"/>
                <a:gd name="T22" fmla="*/ 3 w 11"/>
                <a:gd name="T23" fmla="*/ 2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3" name="Freeform 2790"/>
            <p:cNvSpPr/>
            <p:nvPr/>
          </p:nvSpPr>
          <p:spPr>
            <a:xfrm>
              <a:off x="1783" y="1561"/>
              <a:ext cx="3" cy="3"/>
            </a:xfrm>
            <a:custGeom>
              <a:avLst/>
              <a:gdLst>
                <a:gd name="T0" fmla="*/ 6 w 11"/>
                <a:gd name="T1" fmla="*/ 0 h 7"/>
                <a:gd name="T2" fmla="*/ 9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5 h 7"/>
                <a:gd name="T10" fmla="*/ 9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0 w 11"/>
                <a:gd name="T17" fmla="*/ 5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4" name="Freeform 2791"/>
            <p:cNvSpPr/>
            <p:nvPr/>
          </p:nvSpPr>
          <p:spPr>
            <a:xfrm>
              <a:off x="1785" y="1561"/>
              <a:ext cx="3" cy="2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2 h 7"/>
                <a:gd name="T6" fmla="*/ 11 w 11"/>
                <a:gd name="T7" fmla="*/ 5 h 7"/>
                <a:gd name="T8" fmla="*/ 11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4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5" name="Freeform 2792"/>
            <p:cNvSpPr/>
            <p:nvPr/>
          </p:nvSpPr>
          <p:spPr>
            <a:xfrm>
              <a:off x="1788" y="1566"/>
              <a:ext cx="4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6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6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6" name="Freeform 2793"/>
            <p:cNvSpPr/>
            <p:nvPr/>
          </p:nvSpPr>
          <p:spPr>
            <a:xfrm>
              <a:off x="1785" y="1565"/>
              <a:ext cx="3" cy="3"/>
            </a:xfrm>
            <a:custGeom>
              <a:avLst/>
              <a:gdLst>
                <a:gd name="T0" fmla="*/ 5 w 10"/>
                <a:gd name="T1" fmla="*/ 0 h 8"/>
                <a:gd name="T2" fmla="*/ 7 w 10"/>
                <a:gd name="T3" fmla="*/ 0 h 8"/>
                <a:gd name="T4" fmla="*/ 10 w 10"/>
                <a:gd name="T5" fmla="*/ 2 h 8"/>
                <a:gd name="T6" fmla="*/ 10 w 10"/>
                <a:gd name="T7" fmla="*/ 5 h 8"/>
                <a:gd name="T8" fmla="*/ 10 w 10"/>
                <a:gd name="T9" fmla="*/ 6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8 h 8"/>
                <a:gd name="T16" fmla="*/ 0 w 10"/>
                <a:gd name="T17" fmla="*/ 6 h 8"/>
                <a:gd name="T18" fmla="*/ 0 w 10"/>
                <a:gd name="T19" fmla="*/ 3 h 8"/>
                <a:gd name="T20" fmla="*/ 0 w 10"/>
                <a:gd name="T21" fmla="*/ 2 h 8"/>
                <a:gd name="T22" fmla="*/ 3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7" name="Freeform 2794"/>
            <p:cNvSpPr/>
            <p:nvPr/>
          </p:nvSpPr>
          <p:spPr>
            <a:xfrm>
              <a:off x="1783" y="1566"/>
              <a:ext cx="3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0 h 9"/>
                <a:gd name="T4" fmla="*/ 10 w 11"/>
                <a:gd name="T5" fmla="*/ 2 h 9"/>
                <a:gd name="T6" fmla="*/ 11 w 11"/>
                <a:gd name="T7" fmla="*/ 5 h 9"/>
                <a:gd name="T8" fmla="*/ 10 w 11"/>
                <a:gd name="T9" fmla="*/ 6 h 9"/>
                <a:gd name="T10" fmla="*/ 9 w 11"/>
                <a:gd name="T11" fmla="*/ 7 h 9"/>
                <a:gd name="T12" fmla="*/ 6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3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8" name="Freeform 2795"/>
            <p:cNvSpPr/>
            <p:nvPr/>
          </p:nvSpPr>
          <p:spPr>
            <a:xfrm>
              <a:off x="1787" y="1569"/>
              <a:ext cx="4" cy="2"/>
            </a:xfrm>
            <a:custGeom>
              <a:avLst/>
              <a:gdLst>
                <a:gd name="T0" fmla="*/ 6 w 11"/>
                <a:gd name="T1" fmla="*/ 0 h 8"/>
                <a:gd name="T2" fmla="*/ 8 w 11"/>
                <a:gd name="T3" fmla="*/ 0 h 8"/>
                <a:gd name="T4" fmla="*/ 10 w 11"/>
                <a:gd name="T5" fmla="*/ 2 h 8"/>
                <a:gd name="T6" fmla="*/ 11 w 11"/>
                <a:gd name="T7" fmla="*/ 5 h 8"/>
                <a:gd name="T8" fmla="*/ 10 w 11"/>
                <a:gd name="T9" fmla="*/ 6 h 8"/>
                <a:gd name="T10" fmla="*/ 8 w 11"/>
                <a:gd name="T11" fmla="*/ 8 h 8"/>
                <a:gd name="T12" fmla="*/ 6 w 11"/>
                <a:gd name="T13" fmla="*/ 8 h 8"/>
                <a:gd name="T14" fmla="*/ 3 w 11"/>
                <a:gd name="T15" fmla="*/ 8 h 8"/>
                <a:gd name="T16" fmla="*/ 0 w 11"/>
                <a:gd name="T17" fmla="*/ 6 h 8"/>
                <a:gd name="T18" fmla="*/ 0 w 11"/>
                <a:gd name="T19" fmla="*/ 3 h 8"/>
                <a:gd name="T20" fmla="*/ 1 w 11"/>
                <a:gd name="T21" fmla="*/ 2 h 8"/>
                <a:gd name="T22" fmla="*/ 3 w 11"/>
                <a:gd name="T23" fmla="*/ 0 h 8"/>
                <a:gd name="T24" fmla="*/ 6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8"/>
                  </a:lnTo>
                  <a:lnTo>
                    <a:pt x="6" y="8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09" name="Freeform 2796"/>
            <p:cNvSpPr/>
            <p:nvPr/>
          </p:nvSpPr>
          <p:spPr>
            <a:xfrm>
              <a:off x="1788" y="1568"/>
              <a:ext cx="4" cy="2"/>
            </a:xfrm>
            <a:custGeom>
              <a:avLst/>
              <a:gdLst>
                <a:gd name="T0" fmla="*/ 6 w 10"/>
                <a:gd name="T1" fmla="*/ 0 h 7"/>
                <a:gd name="T2" fmla="*/ 7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2 w 10"/>
                <a:gd name="T15" fmla="*/ 7 h 7"/>
                <a:gd name="T16" fmla="*/ 0 w 10"/>
                <a:gd name="T17" fmla="*/ 5 h 7"/>
                <a:gd name="T18" fmla="*/ 0 w 10"/>
                <a:gd name="T19" fmla="*/ 2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0" name="Freeform 2797"/>
            <p:cNvSpPr/>
            <p:nvPr/>
          </p:nvSpPr>
          <p:spPr>
            <a:xfrm>
              <a:off x="1789" y="1567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2 h 9"/>
                <a:gd name="T4" fmla="*/ 9 w 11"/>
                <a:gd name="T5" fmla="*/ 3 h 9"/>
                <a:gd name="T6" fmla="*/ 11 w 11"/>
                <a:gd name="T7" fmla="*/ 6 h 9"/>
                <a:gd name="T8" fmla="*/ 9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2 w 11"/>
                <a:gd name="T15" fmla="*/ 9 h 9"/>
                <a:gd name="T16" fmla="*/ 1 w 11"/>
                <a:gd name="T17" fmla="*/ 7 h 9"/>
                <a:gd name="T18" fmla="*/ 0 w 11"/>
                <a:gd name="T19" fmla="*/ 4 h 9"/>
                <a:gd name="T20" fmla="*/ 1 w 11"/>
                <a:gd name="T21" fmla="*/ 3 h 9"/>
                <a:gd name="T22" fmla="*/ 2 w 11"/>
                <a:gd name="T23" fmla="*/ 2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2"/>
                  </a:lnTo>
                  <a:lnTo>
                    <a:pt x="9" y="3"/>
                  </a:lnTo>
                  <a:lnTo>
                    <a:pt x="11" y="6"/>
                  </a:lnTo>
                  <a:lnTo>
                    <a:pt x="9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1" name="Freeform 2798"/>
            <p:cNvSpPr/>
            <p:nvPr/>
          </p:nvSpPr>
          <p:spPr>
            <a:xfrm>
              <a:off x="1765" y="1562"/>
              <a:ext cx="3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2 h 7"/>
                <a:gd name="T6" fmla="*/ 11 w 11"/>
                <a:gd name="T7" fmla="*/ 4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2" name="Freeform 2799"/>
            <p:cNvSpPr/>
            <p:nvPr/>
          </p:nvSpPr>
          <p:spPr>
            <a:xfrm>
              <a:off x="1770" y="1560"/>
              <a:ext cx="4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6 h 9"/>
                <a:gd name="T8" fmla="*/ 10 w 10"/>
                <a:gd name="T9" fmla="*/ 8 h 9"/>
                <a:gd name="T10" fmla="*/ 7 w 10"/>
                <a:gd name="T11" fmla="*/ 9 h 9"/>
                <a:gd name="T12" fmla="*/ 4 w 10"/>
                <a:gd name="T13" fmla="*/ 9 h 9"/>
                <a:gd name="T14" fmla="*/ 1 w 10"/>
                <a:gd name="T15" fmla="*/ 9 h 9"/>
                <a:gd name="T16" fmla="*/ 0 w 10"/>
                <a:gd name="T17" fmla="*/ 8 h 9"/>
                <a:gd name="T18" fmla="*/ 0 w 10"/>
                <a:gd name="T19" fmla="*/ 5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3" name="Freeform 2800"/>
            <p:cNvSpPr/>
            <p:nvPr/>
          </p:nvSpPr>
          <p:spPr>
            <a:xfrm>
              <a:off x="1761" y="1565"/>
              <a:ext cx="4" cy="2"/>
            </a:xfrm>
            <a:custGeom>
              <a:avLst/>
              <a:gdLst>
                <a:gd name="T0" fmla="*/ 6 w 10"/>
                <a:gd name="T1" fmla="*/ 0 h 7"/>
                <a:gd name="T2" fmla="*/ 8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4 w 10"/>
                <a:gd name="T13" fmla="*/ 7 h 7"/>
                <a:gd name="T14" fmla="*/ 3 w 10"/>
                <a:gd name="T15" fmla="*/ 7 h 7"/>
                <a:gd name="T16" fmla="*/ 0 w 10"/>
                <a:gd name="T17" fmla="*/ 5 h 7"/>
                <a:gd name="T18" fmla="*/ 0 w 10"/>
                <a:gd name="T19" fmla="*/ 2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4" name="Freeform 2801"/>
            <p:cNvSpPr/>
            <p:nvPr/>
          </p:nvSpPr>
          <p:spPr>
            <a:xfrm>
              <a:off x="1758" y="1560"/>
              <a:ext cx="3" cy="3"/>
            </a:xfrm>
            <a:custGeom>
              <a:avLst/>
              <a:gdLst>
                <a:gd name="T0" fmla="*/ 6 w 10"/>
                <a:gd name="T1" fmla="*/ 0 h 8"/>
                <a:gd name="T2" fmla="*/ 8 w 10"/>
                <a:gd name="T3" fmla="*/ 1 h 8"/>
                <a:gd name="T4" fmla="*/ 10 w 10"/>
                <a:gd name="T5" fmla="*/ 3 h 8"/>
                <a:gd name="T6" fmla="*/ 10 w 10"/>
                <a:gd name="T7" fmla="*/ 4 h 8"/>
                <a:gd name="T8" fmla="*/ 10 w 10"/>
                <a:gd name="T9" fmla="*/ 7 h 8"/>
                <a:gd name="T10" fmla="*/ 7 w 10"/>
                <a:gd name="T11" fmla="*/ 8 h 8"/>
                <a:gd name="T12" fmla="*/ 4 w 10"/>
                <a:gd name="T13" fmla="*/ 8 h 8"/>
                <a:gd name="T14" fmla="*/ 1 w 10"/>
                <a:gd name="T15" fmla="*/ 8 h 8"/>
                <a:gd name="T16" fmla="*/ 0 w 10"/>
                <a:gd name="T17" fmla="*/ 6 h 8"/>
                <a:gd name="T18" fmla="*/ 0 w 10"/>
                <a:gd name="T19" fmla="*/ 4 h 8"/>
                <a:gd name="T20" fmla="*/ 0 w 10"/>
                <a:gd name="T21" fmla="*/ 3 h 8"/>
                <a:gd name="T22" fmla="*/ 3 w 10"/>
                <a:gd name="T23" fmla="*/ 1 h 8"/>
                <a:gd name="T24" fmla="*/ 6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5" name="Freeform 2802"/>
            <p:cNvSpPr/>
            <p:nvPr/>
          </p:nvSpPr>
          <p:spPr>
            <a:xfrm>
              <a:off x="1759" y="1560"/>
              <a:ext cx="4" cy="3"/>
            </a:xfrm>
            <a:custGeom>
              <a:avLst/>
              <a:gdLst>
                <a:gd name="T0" fmla="*/ 5 w 11"/>
                <a:gd name="T1" fmla="*/ 0 h 8"/>
                <a:gd name="T2" fmla="*/ 8 w 11"/>
                <a:gd name="T3" fmla="*/ 1 h 8"/>
                <a:gd name="T4" fmla="*/ 11 w 11"/>
                <a:gd name="T5" fmla="*/ 3 h 8"/>
                <a:gd name="T6" fmla="*/ 11 w 11"/>
                <a:gd name="T7" fmla="*/ 4 h 8"/>
                <a:gd name="T8" fmla="*/ 11 w 11"/>
                <a:gd name="T9" fmla="*/ 7 h 8"/>
                <a:gd name="T10" fmla="*/ 8 w 11"/>
                <a:gd name="T11" fmla="*/ 8 h 8"/>
                <a:gd name="T12" fmla="*/ 5 w 11"/>
                <a:gd name="T13" fmla="*/ 8 h 8"/>
                <a:gd name="T14" fmla="*/ 3 w 11"/>
                <a:gd name="T15" fmla="*/ 7 h 8"/>
                <a:gd name="T16" fmla="*/ 1 w 11"/>
                <a:gd name="T17" fmla="*/ 6 h 8"/>
                <a:gd name="T18" fmla="*/ 0 w 11"/>
                <a:gd name="T19" fmla="*/ 4 h 8"/>
                <a:gd name="T20" fmla="*/ 1 w 11"/>
                <a:gd name="T21" fmla="*/ 3 h 8"/>
                <a:gd name="T22" fmla="*/ 4 w 11"/>
                <a:gd name="T23" fmla="*/ 1 h 8"/>
                <a:gd name="T24" fmla="*/ 5 w 11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lnTo>
                    <a:pt x="8" y="1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8" y="8"/>
                  </a:lnTo>
                  <a:lnTo>
                    <a:pt x="5" y="8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3"/>
                  </a:lnTo>
                  <a:lnTo>
                    <a:pt x="4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6" name="Freeform 2803"/>
            <p:cNvSpPr/>
            <p:nvPr/>
          </p:nvSpPr>
          <p:spPr>
            <a:xfrm>
              <a:off x="1760" y="1560"/>
              <a:ext cx="4" cy="3"/>
            </a:xfrm>
            <a:custGeom>
              <a:avLst/>
              <a:gdLst>
                <a:gd name="T0" fmla="*/ 6 w 11"/>
                <a:gd name="T1" fmla="*/ 0 h 7"/>
                <a:gd name="T2" fmla="*/ 9 w 11"/>
                <a:gd name="T3" fmla="*/ 0 h 7"/>
                <a:gd name="T4" fmla="*/ 10 w 11"/>
                <a:gd name="T5" fmla="*/ 1 h 7"/>
                <a:gd name="T6" fmla="*/ 11 w 11"/>
                <a:gd name="T7" fmla="*/ 4 h 7"/>
                <a:gd name="T8" fmla="*/ 10 w 11"/>
                <a:gd name="T9" fmla="*/ 6 h 7"/>
                <a:gd name="T10" fmla="*/ 9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1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7" name="Freeform 2804"/>
            <p:cNvSpPr/>
            <p:nvPr/>
          </p:nvSpPr>
          <p:spPr>
            <a:xfrm>
              <a:off x="1754" y="1563"/>
              <a:ext cx="4" cy="2"/>
            </a:xfrm>
            <a:custGeom>
              <a:avLst/>
              <a:gdLst>
                <a:gd name="T0" fmla="*/ 5 w 11"/>
                <a:gd name="T1" fmla="*/ 0 h 7"/>
                <a:gd name="T2" fmla="*/ 8 w 11"/>
                <a:gd name="T3" fmla="*/ 0 h 7"/>
                <a:gd name="T4" fmla="*/ 11 w 11"/>
                <a:gd name="T5" fmla="*/ 2 h 7"/>
                <a:gd name="T6" fmla="*/ 11 w 11"/>
                <a:gd name="T7" fmla="*/ 5 h 7"/>
                <a:gd name="T8" fmla="*/ 9 w 11"/>
                <a:gd name="T9" fmla="*/ 6 h 7"/>
                <a:gd name="T10" fmla="*/ 8 w 11"/>
                <a:gd name="T11" fmla="*/ 7 h 7"/>
                <a:gd name="T12" fmla="*/ 5 w 11"/>
                <a:gd name="T13" fmla="*/ 7 h 7"/>
                <a:gd name="T14" fmla="*/ 2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2 w 11"/>
                <a:gd name="T23" fmla="*/ 0 h 7"/>
                <a:gd name="T24" fmla="*/ 5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9" y="6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8" name="Freeform 2805"/>
            <p:cNvSpPr/>
            <p:nvPr/>
          </p:nvSpPr>
          <p:spPr>
            <a:xfrm>
              <a:off x="1757" y="1564"/>
              <a:ext cx="4" cy="2"/>
            </a:xfrm>
            <a:custGeom>
              <a:avLst/>
              <a:gdLst>
                <a:gd name="T0" fmla="*/ 6 w 10"/>
                <a:gd name="T1" fmla="*/ 0 h 7"/>
                <a:gd name="T2" fmla="*/ 9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8 w 10"/>
                <a:gd name="T11" fmla="*/ 7 h 7"/>
                <a:gd name="T12" fmla="*/ 5 w 10"/>
                <a:gd name="T13" fmla="*/ 7 h 7"/>
                <a:gd name="T14" fmla="*/ 2 w 10"/>
                <a:gd name="T15" fmla="*/ 7 h 7"/>
                <a:gd name="T16" fmla="*/ 0 w 10"/>
                <a:gd name="T17" fmla="*/ 5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6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19" name="Freeform 2806"/>
            <p:cNvSpPr/>
            <p:nvPr/>
          </p:nvSpPr>
          <p:spPr>
            <a:xfrm>
              <a:off x="1758" y="1563"/>
              <a:ext cx="4" cy="2"/>
            </a:xfrm>
            <a:custGeom>
              <a:avLst/>
              <a:gdLst>
                <a:gd name="T0" fmla="*/ 6 w 11"/>
                <a:gd name="T1" fmla="*/ 0 h 7"/>
                <a:gd name="T2" fmla="*/ 8 w 11"/>
                <a:gd name="T3" fmla="*/ 0 h 7"/>
                <a:gd name="T4" fmla="*/ 10 w 11"/>
                <a:gd name="T5" fmla="*/ 2 h 7"/>
                <a:gd name="T6" fmla="*/ 11 w 11"/>
                <a:gd name="T7" fmla="*/ 5 h 7"/>
                <a:gd name="T8" fmla="*/ 10 w 11"/>
                <a:gd name="T9" fmla="*/ 6 h 7"/>
                <a:gd name="T10" fmla="*/ 8 w 11"/>
                <a:gd name="T11" fmla="*/ 7 h 7"/>
                <a:gd name="T12" fmla="*/ 6 w 11"/>
                <a:gd name="T13" fmla="*/ 7 h 7"/>
                <a:gd name="T14" fmla="*/ 3 w 11"/>
                <a:gd name="T15" fmla="*/ 7 h 7"/>
                <a:gd name="T16" fmla="*/ 1 w 11"/>
                <a:gd name="T17" fmla="*/ 6 h 7"/>
                <a:gd name="T18" fmla="*/ 0 w 11"/>
                <a:gd name="T19" fmla="*/ 3 h 7"/>
                <a:gd name="T20" fmla="*/ 1 w 11"/>
                <a:gd name="T21" fmla="*/ 2 h 7"/>
                <a:gd name="T22" fmla="*/ 3 w 11"/>
                <a:gd name="T23" fmla="*/ 0 h 7"/>
                <a:gd name="T24" fmla="*/ 6 w 1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0" name="Freeform 2807"/>
            <p:cNvSpPr/>
            <p:nvPr/>
          </p:nvSpPr>
          <p:spPr>
            <a:xfrm>
              <a:off x="1764" y="1558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2 h 9"/>
                <a:gd name="T4" fmla="*/ 10 w 12"/>
                <a:gd name="T5" fmla="*/ 3 h 9"/>
                <a:gd name="T6" fmla="*/ 12 w 12"/>
                <a:gd name="T7" fmla="*/ 4 h 9"/>
                <a:gd name="T8" fmla="*/ 10 w 12"/>
                <a:gd name="T9" fmla="*/ 7 h 9"/>
                <a:gd name="T10" fmla="*/ 9 w 12"/>
                <a:gd name="T11" fmla="*/ 7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4 h 9"/>
                <a:gd name="T20" fmla="*/ 2 w 12"/>
                <a:gd name="T21" fmla="*/ 2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2" y="4"/>
                  </a:lnTo>
                  <a:lnTo>
                    <a:pt x="10" y="7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1" name="Freeform 2808"/>
            <p:cNvSpPr/>
            <p:nvPr/>
          </p:nvSpPr>
          <p:spPr>
            <a:xfrm>
              <a:off x="1759" y="1556"/>
              <a:ext cx="4" cy="3"/>
            </a:xfrm>
            <a:custGeom>
              <a:avLst/>
              <a:gdLst>
                <a:gd name="T0" fmla="*/ 6 w 12"/>
                <a:gd name="T1" fmla="*/ 0 h 9"/>
                <a:gd name="T2" fmla="*/ 9 w 12"/>
                <a:gd name="T3" fmla="*/ 0 h 9"/>
                <a:gd name="T4" fmla="*/ 10 w 12"/>
                <a:gd name="T5" fmla="*/ 1 h 9"/>
                <a:gd name="T6" fmla="*/ 12 w 12"/>
                <a:gd name="T7" fmla="*/ 4 h 9"/>
                <a:gd name="T8" fmla="*/ 10 w 12"/>
                <a:gd name="T9" fmla="*/ 6 h 9"/>
                <a:gd name="T10" fmla="*/ 9 w 12"/>
                <a:gd name="T11" fmla="*/ 7 h 9"/>
                <a:gd name="T12" fmla="*/ 6 w 12"/>
                <a:gd name="T13" fmla="*/ 9 h 9"/>
                <a:gd name="T14" fmla="*/ 3 w 12"/>
                <a:gd name="T15" fmla="*/ 7 h 9"/>
                <a:gd name="T16" fmla="*/ 2 w 12"/>
                <a:gd name="T17" fmla="*/ 6 h 9"/>
                <a:gd name="T18" fmla="*/ 0 w 12"/>
                <a:gd name="T19" fmla="*/ 4 h 9"/>
                <a:gd name="T20" fmla="*/ 2 w 12"/>
                <a:gd name="T21" fmla="*/ 1 h 9"/>
                <a:gd name="T22" fmla="*/ 3 w 12"/>
                <a:gd name="T23" fmla="*/ 0 h 9"/>
                <a:gd name="T24" fmla="*/ 6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2" name="Freeform 2809"/>
            <p:cNvSpPr/>
            <p:nvPr/>
          </p:nvSpPr>
          <p:spPr>
            <a:xfrm>
              <a:off x="1759" y="1558"/>
              <a:ext cx="3" cy="2"/>
            </a:xfrm>
            <a:custGeom>
              <a:avLst/>
              <a:gdLst>
                <a:gd name="T0" fmla="*/ 5 w 10"/>
                <a:gd name="T1" fmla="*/ 0 h 7"/>
                <a:gd name="T2" fmla="*/ 8 w 10"/>
                <a:gd name="T3" fmla="*/ 0 h 7"/>
                <a:gd name="T4" fmla="*/ 10 w 10"/>
                <a:gd name="T5" fmla="*/ 1 h 7"/>
                <a:gd name="T6" fmla="*/ 10 w 10"/>
                <a:gd name="T7" fmla="*/ 4 h 7"/>
                <a:gd name="T8" fmla="*/ 10 w 10"/>
                <a:gd name="T9" fmla="*/ 5 h 7"/>
                <a:gd name="T10" fmla="*/ 7 w 10"/>
                <a:gd name="T11" fmla="*/ 7 h 7"/>
                <a:gd name="T12" fmla="*/ 5 w 10"/>
                <a:gd name="T13" fmla="*/ 7 h 7"/>
                <a:gd name="T14" fmla="*/ 3 w 10"/>
                <a:gd name="T15" fmla="*/ 7 h 7"/>
                <a:gd name="T16" fmla="*/ 0 w 10"/>
                <a:gd name="T17" fmla="*/ 5 h 7"/>
                <a:gd name="T18" fmla="*/ 0 w 10"/>
                <a:gd name="T19" fmla="*/ 3 h 7"/>
                <a:gd name="T20" fmla="*/ 0 w 10"/>
                <a:gd name="T21" fmla="*/ 1 h 7"/>
                <a:gd name="T22" fmla="*/ 3 w 10"/>
                <a:gd name="T23" fmla="*/ 0 h 7"/>
                <a:gd name="T24" fmla="*/ 5 w 1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3" name="Freeform 2810"/>
            <p:cNvSpPr/>
            <p:nvPr/>
          </p:nvSpPr>
          <p:spPr>
            <a:xfrm>
              <a:off x="1752" y="1558"/>
              <a:ext cx="3" cy="3"/>
            </a:xfrm>
            <a:custGeom>
              <a:avLst/>
              <a:gdLst>
                <a:gd name="T0" fmla="*/ 6 w 10"/>
                <a:gd name="T1" fmla="*/ 0 h 9"/>
                <a:gd name="T2" fmla="*/ 9 w 10"/>
                <a:gd name="T3" fmla="*/ 2 h 9"/>
                <a:gd name="T4" fmla="*/ 10 w 10"/>
                <a:gd name="T5" fmla="*/ 3 h 9"/>
                <a:gd name="T6" fmla="*/ 10 w 10"/>
                <a:gd name="T7" fmla="*/ 4 h 9"/>
                <a:gd name="T8" fmla="*/ 10 w 10"/>
                <a:gd name="T9" fmla="*/ 7 h 9"/>
                <a:gd name="T10" fmla="*/ 8 w 10"/>
                <a:gd name="T11" fmla="*/ 9 h 9"/>
                <a:gd name="T12" fmla="*/ 6 w 10"/>
                <a:gd name="T13" fmla="*/ 9 h 9"/>
                <a:gd name="T14" fmla="*/ 3 w 10"/>
                <a:gd name="T15" fmla="*/ 7 h 9"/>
                <a:gd name="T16" fmla="*/ 0 w 10"/>
                <a:gd name="T17" fmla="*/ 6 h 9"/>
                <a:gd name="T18" fmla="*/ 0 w 10"/>
                <a:gd name="T19" fmla="*/ 4 h 9"/>
                <a:gd name="T20" fmla="*/ 0 w 10"/>
                <a:gd name="T21" fmla="*/ 3 h 9"/>
                <a:gd name="T22" fmla="*/ 3 w 10"/>
                <a:gd name="T23" fmla="*/ 2 h 9"/>
                <a:gd name="T24" fmla="*/ 6 w 10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9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6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4" name="Freeform 2811"/>
            <p:cNvSpPr/>
            <p:nvPr/>
          </p:nvSpPr>
          <p:spPr>
            <a:xfrm>
              <a:off x="1743" y="1564"/>
              <a:ext cx="4" cy="2"/>
            </a:xfrm>
            <a:custGeom>
              <a:avLst/>
              <a:gdLst>
                <a:gd name="T0" fmla="*/ 6 w 12"/>
                <a:gd name="T1" fmla="*/ 0 h 7"/>
                <a:gd name="T2" fmla="*/ 9 w 12"/>
                <a:gd name="T3" fmla="*/ 0 h 7"/>
                <a:gd name="T4" fmla="*/ 12 w 12"/>
                <a:gd name="T5" fmla="*/ 2 h 7"/>
                <a:gd name="T6" fmla="*/ 12 w 12"/>
                <a:gd name="T7" fmla="*/ 4 h 7"/>
                <a:gd name="T8" fmla="*/ 10 w 12"/>
                <a:gd name="T9" fmla="*/ 6 h 7"/>
                <a:gd name="T10" fmla="*/ 9 w 12"/>
                <a:gd name="T11" fmla="*/ 7 h 7"/>
                <a:gd name="T12" fmla="*/ 6 w 12"/>
                <a:gd name="T13" fmla="*/ 7 h 7"/>
                <a:gd name="T14" fmla="*/ 3 w 12"/>
                <a:gd name="T15" fmla="*/ 7 h 7"/>
                <a:gd name="T16" fmla="*/ 2 w 12"/>
                <a:gd name="T17" fmla="*/ 6 h 7"/>
                <a:gd name="T18" fmla="*/ 0 w 12"/>
                <a:gd name="T19" fmla="*/ 3 h 7"/>
                <a:gd name="T20" fmla="*/ 2 w 12"/>
                <a:gd name="T21" fmla="*/ 2 h 7"/>
                <a:gd name="T22" fmla="*/ 3 w 12"/>
                <a:gd name="T23" fmla="*/ 0 h 7"/>
                <a:gd name="T24" fmla="*/ 6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9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5" name="Freeform 2812"/>
            <p:cNvSpPr/>
            <p:nvPr/>
          </p:nvSpPr>
          <p:spPr>
            <a:xfrm>
              <a:off x="1745" y="1564"/>
              <a:ext cx="3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0 h 9"/>
                <a:gd name="T4" fmla="*/ 10 w 11"/>
                <a:gd name="T5" fmla="*/ 2 h 9"/>
                <a:gd name="T6" fmla="*/ 11 w 11"/>
                <a:gd name="T7" fmla="*/ 4 h 9"/>
                <a:gd name="T8" fmla="*/ 10 w 11"/>
                <a:gd name="T9" fmla="*/ 6 h 9"/>
                <a:gd name="T10" fmla="*/ 9 w 11"/>
                <a:gd name="T11" fmla="*/ 7 h 9"/>
                <a:gd name="T12" fmla="*/ 6 w 11"/>
                <a:gd name="T13" fmla="*/ 9 h 9"/>
                <a:gd name="T14" fmla="*/ 3 w 11"/>
                <a:gd name="T15" fmla="*/ 7 h 9"/>
                <a:gd name="T16" fmla="*/ 1 w 11"/>
                <a:gd name="T17" fmla="*/ 6 h 9"/>
                <a:gd name="T18" fmla="*/ 0 w 11"/>
                <a:gd name="T19" fmla="*/ 4 h 9"/>
                <a:gd name="T20" fmla="*/ 1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6" name="Freeform 2813"/>
            <p:cNvSpPr/>
            <p:nvPr/>
          </p:nvSpPr>
          <p:spPr>
            <a:xfrm>
              <a:off x="1747" y="1565"/>
              <a:ext cx="3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1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3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0 w 11"/>
                <a:gd name="T21" fmla="*/ 1 h 9"/>
                <a:gd name="T22" fmla="*/ 3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7" name="Freeform 2814"/>
            <p:cNvSpPr/>
            <p:nvPr/>
          </p:nvSpPr>
          <p:spPr>
            <a:xfrm>
              <a:off x="1751" y="1565"/>
              <a:ext cx="4" cy="3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0 h 9"/>
                <a:gd name="T4" fmla="*/ 10 w 11"/>
                <a:gd name="T5" fmla="*/ 3 h 9"/>
                <a:gd name="T6" fmla="*/ 11 w 11"/>
                <a:gd name="T7" fmla="*/ 4 h 9"/>
                <a:gd name="T8" fmla="*/ 10 w 11"/>
                <a:gd name="T9" fmla="*/ 6 h 9"/>
                <a:gd name="T10" fmla="*/ 8 w 11"/>
                <a:gd name="T11" fmla="*/ 7 h 9"/>
                <a:gd name="T12" fmla="*/ 5 w 11"/>
                <a:gd name="T13" fmla="*/ 9 h 9"/>
                <a:gd name="T14" fmla="*/ 2 w 11"/>
                <a:gd name="T15" fmla="*/ 7 h 9"/>
                <a:gd name="T16" fmla="*/ 0 w 11"/>
                <a:gd name="T17" fmla="*/ 6 h 9"/>
                <a:gd name="T18" fmla="*/ 0 w 11"/>
                <a:gd name="T19" fmla="*/ 4 h 9"/>
                <a:gd name="T20" fmla="*/ 0 w 11"/>
                <a:gd name="T21" fmla="*/ 1 h 9"/>
                <a:gd name="T22" fmla="*/ 2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0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7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8" name="Freeform 2815"/>
            <p:cNvSpPr/>
            <p:nvPr/>
          </p:nvSpPr>
          <p:spPr>
            <a:xfrm>
              <a:off x="1749" y="1563"/>
              <a:ext cx="4" cy="2"/>
            </a:xfrm>
            <a:custGeom>
              <a:avLst/>
              <a:gdLst>
                <a:gd name="T0" fmla="*/ 6 w 12"/>
                <a:gd name="T1" fmla="*/ 0 h 8"/>
                <a:gd name="T2" fmla="*/ 9 w 12"/>
                <a:gd name="T3" fmla="*/ 0 h 8"/>
                <a:gd name="T4" fmla="*/ 10 w 12"/>
                <a:gd name="T5" fmla="*/ 3 h 8"/>
                <a:gd name="T6" fmla="*/ 12 w 12"/>
                <a:gd name="T7" fmla="*/ 4 h 8"/>
                <a:gd name="T8" fmla="*/ 10 w 12"/>
                <a:gd name="T9" fmla="*/ 6 h 8"/>
                <a:gd name="T10" fmla="*/ 9 w 12"/>
                <a:gd name="T11" fmla="*/ 7 h 8"/>
                <a:gd name="T12" fmla="*/ 6 w 12"/>
                <a:gd name="T13" fmla="*/ 8 h 8"/>
                <a:gd name="T14" fmla="*/ 3 w 12"/>
                <a:gd name="T15" fmla="*/ 7 h 8"/>
                <a:gd name="T16" fmla="*/ 2 w 12"/>
                <a:gd name="T17" fmla="*/ 6 h 8"/>
                <a:gd name="T18" fmla="*/ 0 w 12"/>
                <a:gd name="T19" fmla="*/ 4 h 8"/>
                <a:gd name="T20" fmla="*/ 2 w 12"/>
                <a:gd name="T21" fmla="*/ 1 h 8"/>
                <a:gd name="T22" fmla="*/ 3 w 12"/>
                <a:gd name="T23" fmla="*/ 0 h 8"/>
                <a:gd name="T24" fmla="*/ 6 w 1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8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29" name="Freeform 2816"/>
            <p:cNvSpPr/>
            <p:nvPr/>
          </p:nvSpPr>
          <p:spPr>
            <a:xfrm>
              <a:off x="1748" y="1561"/>
              <a:ext cx="4" cy="3"/>
            </a:xfrm>
            <a:custGeom>
              <a:avLst/>
              <a:gdLst>
                <a:gd name="T0" fmla="*/ 6 w 11"/>
                <a:gd name="T1" fmla="*/ 0 h 9"/>
                <a:gd name="T2" fmla="*/ 9 w 11"/>
                <a:gd name="T3" fmla="*/ 0 h 9"/>
                <a:gd name="T4" fmla="*/ 10 w 11"/>
                <a:gd name="T5" fmla="*/ 3 h 9"/>
                <a:gd name="T6" fmla="*/ 11 w 11"/>
                <a:gd name="T7" fmla="*/ 5 h 9"/>
                <a:gd name="T8" fmla="*/ 10 w 11"/>
                <a:gd name="T9" fmla="*/ 6 h 9"/>
                <a:gd name="T10" fmla="*/ 9 w 11"/>
                <a:gd name="T11" fmla="*/ 7 h 9"/>
                <a:gd name="T12" fmla="*/ 6 w 11"/>
                <a:gd name="T13" fmla="*/ 9 h 9"/>
                <a:gd name="T14" fmla="*/ 3 w 11"/>
                <a:gd name="T15" fmla="*/ 7 h 9"/>
                <a:gd name="T16" fmla="*/ 0 w 11"/>
                <a:gd name="T17" fmla="*/ 6 h 9"/>
                <a:gd name="T18" fmla="*/ 0 w 11"/>
                <a:gd name="T19" fmla="*/ 5 h 9"/>
                <a:gd name="T20" fmla="*/ 0 w 11"/>
                <a:gd name="T21" fmla="*/ 2 h 9"/>
                <a:gd name="T22" fmla="*/ 3 w 11"/>
                <a:gd name="T23" fmla="*/ 0 h 9"/>
                <a:gd name="T24" fmla="*/ 6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7"/>
                  </a:lnTo>
                  <a:lnTo>
                    <a:pt x="6" y="9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  <p:sp>
          <p:nvSpPr>
            <p:cNvPr id="1630" name="Freeform 2817"/>
            <p:cNvSpPr/>
            <p:nvPr/>
          </p:nvSpPr>
          <p:spPr>
            <a:xfrm>
              <a:off x="1753" y="1561"/>
              <a:ext cx="4" cy="3"/>
            </a:xfrm>
            <a:custGeom>
              <a:avLst/>
              <a:gdLst>
                <a:gd name="T0" fmla="*/ 5 w 10"/>
                <a:gd name="T1" fmla="*/ 0 h 8"/>
                <a:gd name="T2" fmla="*/ 7 w 10"/>
                <a:gd name="T3" fmla="*/ 0 h 8"/>
                <a:gd name="T4" fmla="*/ 10 w 10"/>
                <a:gd name="T5" fmla="*/ 1 h 8"/>
                <a:gd name="T6" fmla="*/ 10 w 10"/>
                <a:gd name="T7" fmla="*/ 4 h 8"/>
                <a:gd name="T8" fmla="*/ 10 w 10"/>
                <a:gd name="T9" fmla="*/ 5 h 8"/>
                <a:gd name="T10" fmla="*/ 7 w 10"/>
                <a:gd name="T11" fmla="*/ 7 h 8"/>
                <a:gd name="T12" fmla="*/ 4 w 10"/>
                <a:gd name="T13" fmla="*/ 8 h 8"/>
                <a:gd name="T14" fmla="*/ 1 w 10"/>
                <a:gd name="T15" fmla="*/ 7 h 8"/>
                <a:gd name="T16" fmla="*/ 0 w 10"/>
                <a:gd name="T17" fmla="*/ 5 h 8"/>
                <a:gd name="T18" fmla="*/ 0 w 10"/>
                <a:gd name="T19" fmla="*/ 3 h 8"/>
                <a:gd name="T20" fmla="*/ 0 w 10"/>
                <a:gd name="T21" fmla="*/ 1 h 8"/>
                <a:gd name="T22" fmla="*/ 3 w 10"/>
                <a:gd name="T23" fmla="*/ 0 h 8"/>
                <a:gd name="T24" fmla="*/ 5 w 10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endParaRPr lang="fr-FR">
                <a:effectLst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083206" y="103723"/>
            <a:ext cx="6956648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rtl="0"/>
            <a:r>
              <a:rPr lang="ru-RU" sz="20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НАЙДИТЕ РЕШЕНИЕ, ОТВЕЧАЮЩЕЕ ВАШИМ ПОТРЕБНОСТЯМ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342107"/>
              </p:ext>
            </p:extLst>
          </p:nvPr>
        </p:nvGraphicFramePr>
        <p:xfrm>
          <a:off x="2056604" y="798628"/>
          <a:ext cx="6928699" cy="3628189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754008">
                  <a:extLst>
                    <a:ext uri="{9D8B030D-6E8A-4147-A177-3AD203B41FA5}">
                      <a16:colId xmlns:a16="http://schemas.microsoft.com/office/drawing/2014/main" xmlns="" val="1147456638"/>
                    </a:ext>
                  </a:extLst>
                </a:gridCol>
                <a:gridCol w="1313645">
                  <a:extLst>
                    <a:ext uri="{9D8B030D-6E8A-4147-A177-3AD203B41FA5}">
                      <a16:colId xmlns:a16="http://schemas.microsoft.com/office/drawing/2014/main" xmlns="" val="1573948103"/>
                    </a:ext>
                  </a:extLst>
                </a:gridCol>
                <a:gridCol w="792051">
                  <a:extLst>
                    <a:ext uri="{9D8B030D-6E8A-4147-A177-3AD203B41FA5}">
                      <a16:colId xmlns:a16="http://schemas.microsoft.com/office/drawing/2014/main" xmlns="" val="311202937"/>
                    </a:ext>
                  </a:extLst>
                </a:gridCol>
                <a:gridCol w="1036749">
                  <a:extLst>
                    <a:ext uri="{9D8B030D-6E8A-4147-A177-3AD203B41FA5}">
                      <a16:colId xmlns:a16="http://schemas.microsoft.com/office/drawing/2014/main" xmlns="" val="2453969629"/>
                    </a:ext>
                  </a:extLst>
                </a:gridCol>
                <a:gridCol w="2032246">
                  <a:extLst>
                    <a:ext uri="{9D8B030D-6E8A-4147-A177-3AD203B41FA5}">
                      <a16:colId xmlns:a16="http://schemas.microsoft.com/office/drawing/2014/main" xmlns="" val="14797342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rtl="0"/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Наименование продукта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Наименование по </a:t>
                      </a:r>
                      <a:r>
                        <a:rPr lang="en-GB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INCI</a:t>
                      </a:r>
                      <a:endParaRPr lang="ru-RU" sz="800" b="1" i="0" u="none" strike="noStrike" dirty="0"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% активного ингредиента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Рекомендованная дозировка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kumimoji="0" lang="ru-RU" sz="800" b="1" i="0" u="none" strike="noStrike" kern="1200" cap="none" spc="0" normalizeH="0" baseline="0" noProof="0" dirty="0">
                          <a:solidFill>
                            <a:srgbClr val="FFFF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Основные свойства/ области применения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34670559"/>
                  </a:ext>
                </a:extLst>
              </a:tr>
              <a:tr h="228465"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1600" b="1" i="0" u="none" strike="noStrike" dirty="0">
                          <a:solidFill>
                            <a:srgbClr val="3C07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ПОЛИКВАТЕРНИУМ: FLOCARE С — НЕ СОДЕРЖИТ ПАРАБЕНОВ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5483084"/>
                  </a:ext>
                </a:extLst>
              </a:tr>
              <a:tr h="33460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C107 HW PF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Поликватерниум 7</a:t>
                      </a:r>
                    </a:p>
                    <a:p>
                      <a:endParaRPr lang="fr-FR" sz="8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80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8–10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80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1–5%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endParaRPr lang="fr-FR" sz="800" b="1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1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+mn-cs"/>
                        </a:rPr>
                        <a:t>Обеспечивает обильную пену с кремовой текстурой при использовании в средствах для ванной и душа,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1" i="0" u="none" strike="noStrike" kern="120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  <a:ea typeface="+mn-ea"/>
                          <a:cs typeface="+mn-cs"/>
                        </a:rPr>
                        <a:t>а также превосходное увлажнение.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392835623"/>
                  </a:ext>
                </a:extLst>
              </a:tr>
              <a:tr h="35376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1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C107 LM PF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kumimoji="0" lang="ru-RU" sz="800" b="0" i="0" u="none" strike="noStrike" kern="1200" cap="none" spc="0" normalizeH="0" baseline="0" noProof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Поликватерниум</a:t>
                      </a:r>
                      <a:r>
                        <a:rPr kumimoji="0" lang="ru-RU" sz="800" b="0" i="0" u="none" strike="noStrike" kern="1200" cap="none" spc="0" normalizeH="0" baseline="0" noProof="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 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8–10</a:t>
                      </a:r>
                    </a:p>
                    <a:p>
                      <a:pPr algn="ctr"/>
                      <a:endParaRPr lang="fr-FR" sz="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1–5%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5087847"/>
                  </a:ext>
                </a:extLst>
              </a:tr>
              <a:tr h="35844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1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C122 PF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kumimoji="0" lang="ru-RU" sz="800" b="0" i="0" u="none" strike="noStrike" kern="1200" cap="none" spc="0" normalizeH="0" baseline="0" noProof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Поликватерниум 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80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39–43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8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1–3%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Обеспечивает стойкую обильную плотную пену.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267502302"/>
                  </a:ext>
                </a:extLst>
              </a:tr>
              <a:tr h="49606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1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FLOCARE C139 PF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kumimoji="0" lang="ru-RU" sz="800" b="0" i="0" u="none" strike="noStrike" kern="1200" cap="none" spc="0" normalizeH="0" baseline="0" noProof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Поликватерниум 39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80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9,4–10,4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800" b="0" i="0" u="none" strike="noStrike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2,5–3%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Обеспечивает более обильную и плотную пену с большей стойкостью.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42036575"/>
                  </a:ext>
                </a:extLst>
              </a:tr>
              <a:tr h="325836"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1600" b="1" i="0" u="none" strike="noStrike" dirty="0">
                          <a:solidFill>
                            <a:srgbClr val="3C07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КАРБОМЕР (в порошкообразной  форме)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sz="90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sz="90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90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90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6129950"/>
                  </a:ext>
                </a:extLst>
              </a:tr>
              <a:tr h="49606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FLOGEL FG 1000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0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Карбомер</a:t>
                      </a:r>
                      <a:endParaRPr lang="ru-RU" sz="800" b="0" i="0" u="none" strike="noStrike" dirty="0"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8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100%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>
                          <a:effectLst/>
                        </a:defRPr>
                      </a:pPr>
                      <a:r>
                        <a:rPr lang="ru-RU" sz="8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4 &lt; </a:t>
                      </a:r>
                      <a:r>
                        <a:rPr lang="ru-RU" sz="800" b="0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pH</a:t>
                      </a:r>
                      <a:r>
                        <a:rPr lang="ru-RU" sz="800" b="0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&lt; 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Обеспечивает эффективное </a:t>
                      </a:r>
                      <a:r>
                        <a:rPr lang="ru-RU" sz="800" b="1" i="0" u="none" strike="noStrike" dirty="0" err="1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загущение</a:t>
                      </a:r>
                      <a:r>
                        <a:rPr lang="ru-RU" sz="800" b="1" i="0" u="none" strike="noStrike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Arial"/>
                        </a:rPr>
                        <a:t> и стабилизацию, растворим в воде и в спирте. Превосходный загуститель, гарантирующий высокую вязкость даже при концентрации меньше 1%, предназначен для лаков для волос или гелей для укладки.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48402118"/>
                  </a:ext>
                </a:extLst>
              </a:tr>
            </a:tbl>
          </a:graphicData>
        </a:graphic>
      </p:graphicFrame>
      <p:grpSp>
        <p:nvGrpSpPr>
          <p:cNvPr id="811" name="Groupe 810"/>
          <p:cNvGrpSpPr/>
          <p:nvPr/>
        </p:nvGrpSpPr>
        <p:grpSpPr>
          <a:xfrm>
            <a:off x="352665" y="83656"/>
            <a:ext cx="1237878" cy="1242867"/>
            <a:chOff x="487890" y="2987843"/>
            <a:chExt cx="1025326" cy="1025326"/>
          </a:xfrm>
          <a:effectLst/>
        </p:grpSpPr>
        <p:pic>
          <p:nvPicPr>
            <p:cNvPr id="813" name="Image 8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852" y="3022044"/>
              <a:ext cx="952299" cy="952299"/>
            </a:xfrm>
            <a:prstGeom prst="rect">
              <a:avLst/>
            </a:prstGeom>
            <a:effectLst/>
          </p:spPr>
        </p:pic>
        <p:sp>
          <p:nvSpPr>
            <p:cNvPr id="814" name="Ellipse 813"/>
            <p:cNvSpPr/>
            <p:nvPr/>
          </p:nvSpPr>
          <p:spPr>
            <a:xfrm>
              <a:off x="487890" y="2987843"/>
              <a:ext cx="1025326" cy="1025326"/>
            </a:xfrm>
            <a:prstGeom prst="ellipse">
              <a:avLst/>
            </a:prstGeom>
            <a:noFill/>
            <a:ln w="25400">
              <a:solidFill>
                <a:srgbClr val="3C0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02122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72" y="1545797"/>
            <a:ext cx="1786327" cy="2092585"/>
          </a:xfrm>
          <a:effectLst/>
        </p:spPr>
        <p:txBody>
          <a:bodyPr>
            <a:noAutofit/>
          </a:bodyPr>
          <a:lstStyle/>
          <a:p>
            <a:pPr algn="ctr" rtl="0"/>
            <a:r>
              <a:rPr lang="ru-RU" sz="18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Преимущества катионных полимеров, используемых в гелях для ванны и душа</a:t>
            </a:r>
          </a:p>
        </p:txBody>
      </p:sp>
      <p:sp>
        <p:nvSpPr>
          <p:cNvPr id="5" name="Rectangle 4"/>
          <p:cNvSpPr/>
          <p:nvPr/>
        </p:nvSpPr>
        <p:spPr>
          <a:xfrm>
            <a:off x="2679418" y="-123792"/>
            <a:ext cx="6362079" cy="521729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285750" indent="-28575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Уменьшение </a:t>
            </a:r>
            <a:r>
              <a:rPr lang="ru-RU" sz="2400" b="0" i="0" u="none" strike="noStrike" dirty="0" err="1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стянутости</a:t>
            </a:r>
            <a:r>
              <a:rPr lang="ru-RU" sz="24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кожи после высыхания</a:t>
            </a:r>
          </a:p>
          <a:p>
            <a:pPr marL="285750" indent="-28575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Придание ощущения гладкости и бархатистости</a:t>
            </a:r>
          </a:p>
          <a:p>
            <a:pPr marL="285750" indent="-28575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Превосходное увлажнение </a:t>
            </a:r>
          </a:p>
          <a:p>
            <a:pPr marL="285750" indent="-28575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b="0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Создание обильной стойкой пены с кремовой текстурой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352665" y="83656"/>
            <a:ext cx="1237878" cy="1242867"/>
            <a:chOff x="487890" y="2987843"/>
            <a:chExt cx="1025326" cy="1025326"/>
          </a:xfrm>
          <a:effectLst/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852" y="3022044"/>
              <a:ext cx="952299" cy="952299"/>
            </a:xfrm>
            <a:prstGeom prst="rect">
              <a:avLst/>
            </a:prstGeom>
            <a:effectLst/>
          </p:spPr>
        </p:pic>
        <p:sp>
          <p:nvSpPr>
            <p:cNvPr id="9" name="Ellipse 8"/>
            <p:cNvSpPr/>
            <p:nvPr/>
          </p:nvSpPr>
          <p:spPr>
            <a:xfrm>
              <a:off x="487890" y="2987843"/>
              <a:ext cx="1025326" cy="1025326"/>
            </a:xfrm>
            <a:prstGeom prst="ellipse">
              <a:avLst/>
            </a:prstGeom>
            <a:noFill/>
            <a:ln w="25400">
              <a:solidFill>
                <a:srgbClr val="3C0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9226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7" name="Rectangle 26"/>
          <p:cNvSpPr/>
          <p:nvPr/>
        </p:nvSpPr>
        <p:spPr>
          <a:xfrm>
            <a:off x="5654104" y="130108"/>
            <a:ext cx="2397411" cy="2017551"/>
          </a:xfrm>
          <a:prstGeom prst="rect">
            <a:avLst/>
          </a:prstGeom>
          <a:solidFill>
            <a:schemeClr val="bg1"/>
          </a:solidFill>
          <a:ln>
            <a:solidFill>
              <a:srgbClr val="3C0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SzTx/>
            </a:pPr>
            <a:endParaRPr lang="en-US" altLang="en-US" sz="900">
              <a:solidFill>
                <a:srgbClr val="000000"/>
              </a:solidFill>
              <a:effectLst/>
              <a:sym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27842" y="203030"/>
            <a:ext cx="2372659" cy="2017551"/>
          </a:xfrm>
          <a:prstGeom prst="rect">
            <a:avLst/>
          </a:prstGeom>
          <a:solidFill>
            <a:schemeClr val="bg1"/>
          </a:solidFill>
          <a:ln>
            <a:solidFill>
              <a:srgbClr val="3C0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798" y="1513923"/>
            <a:ext cx="1786327" cy="1787587"/>
          </a:xfrm>
          <a:effectLst/>
        </p:spPr>
        <p:txBody>
          <a:bodyPr>
            <a:noAutofit/>
          </a:bodyPr>
          <a:lstStyle/>
          <a:p>
            <a:pPr algn="ctr" rtl="0"/>
            <a:r>
              <a:rPr lang="ru-RU" sz="14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Образцы продукции, уже представленные на рынке </a:t>
            </a:r>
          </a:p>
        </p:txBody>
      </p:sp>
      <p:pic>
        <p:nvPicPr>
          <p:cNvPr id="12" name="New picture" descr="Picture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20" y="446419"/>
            <a:ext cx="786282" cy="78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65488" y="559322"/>
            <a:ext cx="1729900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>
              <a:buSzTx/>
            </a:pP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Увлажняющий гель для душа Моменты радости. Альпийский мед от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Le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Petit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Marseillais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Производится с мая 2017 г.</a:t>
            </a:r>
          </a:p>
        </p:txBody>
      </p:sp>
      <p:pic>
        <p:nvPicPr>
          <p:cNvPr id="15" name="New picture" descr="Picture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758" y="1333446"/>
            <a:ext cx="862885" cy="86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65489" y="1472067"/>
            <a:ext cx="1746928" cy="6407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>
              <a:buSzTx/>
            </a:pP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Гель для душа 5-в-1 с камфорой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Men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Expert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Invincible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Sport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от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L'Oréal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Производится с мая 2017 г.</a:t>
            </a:r>
          </a:p>
        </p:txBody>
      </p:sp>
      <p:pic>
        <p:nvPicPr>
          <p:cNvPr id="17" name="New picture" descr="Picture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265" y="364123"/>
            <a:ext cx="734494" cy="73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527842" y="2918921"/>
            <a:ext cx="2280255" cy="2010389"/>
          </a:xfrm>
          <a:prstGeom prst="rect">
            <a:avLst/>
          </a:prstGeom>
          <a:solidFill>
            <a:schemeClr val="bg1"/>
          </a:solidFill>
          <a:ln>
            <a:solidFill>
              <a:srgbClr val="3C0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ru-RU" sz="18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PQ7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374553" y="143586"/>
            <a:ext cx="578746" cy="36612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PQ7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54758" y="59250"/>
            <a:ext cx="747189" cy="36612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PQ22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12371" y="451560"/>
            <a:ext cx="1739144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>
              <a:buSzTx/>
            </a:pP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Мужской гель для волос, кожи тела и лица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North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Unlimited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от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Oriflame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Производится с февраля 2017 г.</a:t>
            </a:r>
          </a:p>
        </p:txBody>
      </p:sp>
      <p:pic>
        <p:nvPicPr>
          <p:cNvPr id="28" name="New picture" descr="Picture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265" y="1228974"/>
            <a:ext cx="785352" cy="78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312371" y="1420069"/>
            <a:ext cx="1739144" cy="5078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>
              <a:buSzTx/>
            </a:pP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Эксклюзивный эликсир для тела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Gold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от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Cien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Производится с марта 2017 г.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299368" y="2845215"/>
            <a:ext cx="694749" cy="36612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PQ39</a:t>
            </a:r>
          </a:p>
        </p:txBody>
      </p:sp>
      <p:pic>
        <p:nvPicPr>
          <p:cNvPr id="30" name="New picture" descr="Picture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16" y="3160631"/>
            <a:ext cx="735149" cy="73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3050107" y="3211224"/>
            <a:ext cx="1852245" cy="6407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>
              <a:buSzTx/>
            </a:pP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Насыщенный увлажняющий крем для душа Цветочная коллекция. Магнолия от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Marks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&amp;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Spencer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Производится с апреля 2017 г.</a:t>
            </a:r>
          </a:p>
        </p:txBody>
      </p:sp>
      <p:pic>
        <p:nvPicPr>
          <p:cNvPr id="32" name="New picture" descr="Picture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959" y="4194160"/>
            <a:ext cx="641410" cy="64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2990414" y="4305416"/>
            <a:ext cx="1911998" cy="50342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>
              <a:buSzTx/>
            </a:pP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Пенящийся гель для душа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Lomi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Lomi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от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Therme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Skincare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Производится с февраля 2017 г.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672027" y="2896927"/>
            <a:ext cx="3060088" cy="2067059"/>
          </a:xfrm>
          <a:prstGeom prst="rect">
            <a:avLst/>
          </a:prstGeom>
          <a:solidFill>
            <a:schemeClr val="bg1"/>
          </a:solidFill>
          <a:ln>
            <a:solidFill>
              <a:srgbClr val="3C0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/>
            </a:endParaRPr>
          </a:p>
        </p:txBody>
      </p:sp>
      <p:pic>
        <p:nvPicPr>
          <p:cNvPr id="40" name="New picture" descr="Picture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63" y="3253722"/>
            <a:ext cx="7207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6236179" y="3401469"/>
            <a:ext cx="2726606" cy="36612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>
              <a:buSzTx/>
            </a:pP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Скраб для душа Розовый грейпфрут и малина от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Beauticology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Производится с апреля 2017 г.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632588" y="2834020"/>
            <a:ext cx="1201996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highlight>
                  <a:srgbClr val="000000">
                    <a:alpha val="0"/>
                  </a:srgbClr>
                </a:highlight>
              </a:rPr>
              <a:t>Карбомер</a:t>
            </a:r>
            <a:endParaRPr lang="ru-RU" sz="1800" b="1" i="0" u="none" strike="noStrike" dirty="0">
              <a:solidFill>
                <a:srgbClr val="002060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pic>
        <p:nvPicPr>
          <p:cNvPr id="43" name="New picture" descr="Picture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057" y="4081172"/>
            <a:ext cx="849731" cy="84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6280369" y="4311250"/>
            <a:ext cx="2557059" cy="50342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>
              <a:buSzTx/>
            </a:pP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Гель для тела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Nourishing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Secrets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.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Invigorating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Ritual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Body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от </a:t>
            </a:r>
            <a:r>
              <a:rPr lang="ru-RU" sz="9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Dove</a:t>
            </a:r>
            <a:r>
              <a:rPr lang="ru-RU" sz="9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sym typeface="Verdana"/>
              </a:rPr>
              <a:t> Производится с апреля 2017 г.</a:t>
            </a:r>
          </a:p>
        </p:txBody>
      </p:sp>
      <p:grpSp>
        <p:nvGrpSpPr>
          <p:cNvPr id="45" name="Groupe 44"/>
          <p:cNvGrpSpPr/>
          <p:nvPr/>
        </p:nvGrpSpPr>
        <p:grpSpPr>
          <a:xfrm>
            <a:off x="463422" y="89146"/>
            <a:ext cx="1025326" cy="1025326"/>
            <a:chOff x="487890" y="2987843"/>
            <a:chExt cx="1025326" cy="1025326"/>
          </a:xfrm>
          <a:effectLst/>
        </p:grpSpPr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6852" y="3022044"/>
              <a:ext cx="952299" cy="952299"/>
            </a:xfrm>
            <a:prstGeom prst="rect">
              <a:avLst/>
            </a:prstGeom>
            <a:effectLst/>
          </p:spPr>
        </p:pic>
        <p:sp>
          <p:nvSpPr>
            <p:cNvPr id="48" name="Ellipse 47"/>
            <p:cNvSpPr/>
            <p:nvPr/>
          </p:nvSpPr>
          <p:spPr>
            <a:xfrm>
              <a:off x="487890" y="2987843"/>
              <a:ext cx="1025326" cy="1025326"/>
            </a:xfrm>
            <a:prstGeom prst="ellipse">
              <a:avLst/>
            </a:prstGeom>
            <a:noFill/>
            <a:ln w="25400">
              <a:solidFill>
                <a:srgbClr val="3C0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5854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986" y="1990933"/>
            <a:ext cx="1786327" cy="1898094"/>
          </a:xfrm>
          <a:effectLst/>
        </p:spPr>
        <p:txBody>
          <a:bodyPr>
            <a:noAutofit/>
          </a:bodyPr>
          <a:lstStyle/>
          <a:p>
            <a:pPr algn="ctr" rtl="0"/>
            <a:r>
              <a:rPr lang="ru-RU" sz="20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Наше присутствие в мире</a:t>
            </a:r>
          </a:p>
        </p:txBody>
      </p:sp>
      <p:sp>
        <p:nvSpPr>
          <p:cNvPr id="241" name="ZoneTexte 240"/>
          <p:cNvSpPr txBox="1"/>
          <p:nvPr/>
        </p:nvSpPr>
        <p:spPr>
          <a:xfrm>
            <a:off x="3274795" y="351069"/>
            <a:ext cx="1274766" cy="36612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В регионах</a:t>
            </a:r>
          </a:p>
        </p:txBody>
      </p:sp>
      <p:sp>
        <p:nvSpPr>
          <p:cNvPr id="242" name="Rectangle 241"/>
          <p:cNvSpPr/>
          <p:nvPr/>
        </p:nvSpPr>
        <p:spPr>
          <a:xfrm>
            <a:off x="6945078" y="366236"/>
            <a:ext cx="1235039" cy="36612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На рынках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8722" y="4538357"/>
            <a:ext cx="4224781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ru-RU" sz="2000" b="1" i="0" u="none" strike="noStrike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Объем продаж 2,2 млрд. евро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AE1804D-7E7F-48B5-A543-907D6CCBC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6" y="52244"/>
            <a:ext cx="1762940" cy="15638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00E4C7C-DB26-4D19-A0AE-18F36B390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570" y="1038850"/>
            <a:ext cx="4285104" cy="28567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8343890-9BCE-4741-9F58-7CE6C8A91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502" y="1155700"/>
            <a:ext cx="2616642" cy="197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985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683" y="2079768"/>
            <a:ext cx="1786327" cy="1248017"/>
          </a:xfrm>
          <a:effectLst/>
        </p:spPr>
        <p:txBody>
          <a:bodyPr>
            <a:normAutofit/>
          </a:bodyPr>
          <a:lstStyle/>
          <a:p>
            <a:pPr algn="ctr" rtl="0"/>
            <a:r>
              <a:rPr lang="ru-RU" sz="18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Мировое производство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2107492" y="78168"/>
            <a:ext cx="715697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2000" b="1" i="0" u="none" strike="noStrike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ea typeface="Arial"/>
                <a:cs typeface="Arial"/>
              </a:rPr>
              <a:t>Местное производство должно быть конкурентоспособным и быстро адаптироваться к рыночным условиям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13B0BB2-D1F5-4D39-AFB7-6A69B2DC0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6" y="52244"/>
            <a:ext cx="1762940" cy="15638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EDB9136-4913-43DF-BB5E-AD8A59EEA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962" y="777747"/>
            <a:ext cx="7022016" cy="420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384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5" name="Image 3" descr="Responsible Ca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3789" y="424284"/>
            <a:ext cx="694102" cy="90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space réservé du contenu 4" descr="global compact logo.ai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52" t="-11209" r="25793" b="11209"/>
          <a:stretch>
            <a:fillRect/>
          </a:stretch>
        </p:blipFill>
        <p:spPr>
          <a:xfrm>
            <a:off x="4655432" y="-156279"/>
            <a:ext cx="1442480" cy="1873259"/>
          </a:xfrm>
          <a:effectLst/>
        </p:spPr>
      </p:pic>
      <p:pic>
        <p:nvPicPr>
          <p:cNvPr id="8" name="Image 2" descr="ISO-9001 Nu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337" y="2148586"/>
            <a:ext cx="1672872" cy="77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3" descr="ISO-14001 Nu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5684" y="2148586"/>
            <a:ext cx="1757657" cy="81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1"/>
          <p:cNvSpPr txBox="1"/>
          <p:nvPr/>
        </p:nvSpPr>
        <p:spPr>
          <a:xfrm>
            <a:off x="9345" y="2051672"/>
            <a:ext cx="1835141" cy="1248017"/>
          </a:xfrm>
          <a:prstGeom prst="rect">
            <a:avLst/>
          </a:prstGeom>
          <a:effectLst/>
        </p:spPr>
        <p:txBody>
          <a:bodyPr vert="horz" lIns="9144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FFFFF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algn="ctr" rtl="0"/>
            <a:r>
              <a:rPr lang="ru-RU" sz="18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Сертификация и устойчивое</a:t>
            </a:r>
          </a:p>
          <a:p>
            <a:pPr algn="ctr" rtl="0"/>
            <a:r>
              <a:rPr lang="ru-RU" sz="18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развитие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956819" y="3482834"/>
            <a:ext cx="2896522" cy="158447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ru-RU" sz="1100" b="1" i="0" u="none" strike="noStrike" dirty="0">
                <a:solidFill>
                  <a:srgbClr val="1F497D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Сертификация косметических средств </a:t>
            </a:r>
          </a:p>
          <a:p>
            <a:pPr algn="ctr" rtl="0">
              <a:lnSpc>
                <a:spcPct val="150000"/>
              </a:lnSpc>
            </a:pPr>
            <a:r>
              <a:rPr lang="ru-RU" sz="1100" b="1" i="0" u="none" strike="noStrike" dirty="0">
                <a:solidFill>
                  <a:srgbClr val="1F497D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в соответствии с Правилами производства и контроля качества лекарственных средств Европейской федерации косметических ингредиентов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5178" y="3717634"/>
            <a:ext cx="922988" cy="1304873"/>
          </a:xfrm>
          <a:prstGeom prst="rect">
            <a:avLst/>
          </a:prstGeom>
          <a:effectLst/>
        </p:spPr>
      </p:pic>
      <p:sp>
        <p:nvSpPr>
          <p:cNvPr id="2" name="Rectangle 1"/>
          <p:cNvSpPr/>
          <p:nvPr/>
        </p:nvSpPr>
        <p:spPr>
          <a:xfrm>
            <a:off x="6705602" y="4409"/>
            <a:ext cx="2483437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 rtl="0"/>
            <a:r>
              <a:rPr lang="ru-RU" sz="1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Член программы </a:t>
            </a:r>
            <a:r>
              <a:rPr lang="ru-RU" sz="12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Responsible</a:t>
            </a:r>
            <a:r>
              <a:rPr lang="ru-RU" sz="1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ru-RU" sz="12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Care</a:t>
            </a:r>
            <a:r>
              <a:rPr lang="ru-RU" sz="1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®</a:t>
            </a:r>
          </a:p>
          <a:p>
            <a:pPr algn="ctr" rtl="0"/>
            <a:r>
              <a:rPr lang="ru-RU" sz="1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(Ответственная забота) </a:t>
            </a:r>
          </a:p>
        </p:txBody>
      </p:sp>
      <p:sp>
        <p:nvSpPr>
          <p:cNvPr id="3" name="Rectangle 2"/>
          <p:cNvSpPr/>
          <p:nvPr/>
        </p:nvSpPr>
        <p:spPr>
          <a:xfrm>
            <a:off x="1980365" y="147285"/>
            <a:ext cx="2182135" cy="27459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ru-RU" sz="1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Отчет об устойчивом развитии</a:t>
            </a:r>
          </a:p>
        </p:txBody>
      </p:sp>
      <p:sp>
        <p:nvSpPr>
          <p:cNvPr id="4" name="Rectangle 3"/>
          <p:cNvSpPr/>
          <p:nvPr/>
        </p:nvSpPr>
        <p:spPr>
          <a:xfrm>
            <a:off x="4379493" y="124726"/>
            <a:ext cx="2371236" cy="27459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rtl="0"/>
            <a:r>
              <a:rPr lang="ru-RU" sz="1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Член Глобального договора ООН </a:t>
            </a:r>
          </a:p>
        </p:txBody>
      </p:sp>
      <p:pic>
        <p:nvPicPr>
          <p:cNvPr id="15" name="Image 4" descr="Bilan Carbone Logo 3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48" y="491140"/>
            <a:ext cx="1717924" cy="98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C29C2C4-EF6F-421A-9558-D997D7A9F3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06" y="52244"/>
            <a:ext cx="1762940" cy="156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686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6" name="Titre 1"/>
          <p:cNvSpPr txBox="1"/>
          <p:nvPr/>
        </p:nvSpPr>
        <p:spPr>
          <a:xfrm>
            <a:off x="-25140" y="1835538"/>
            <a:ext cx="1904272" cy="2042714"/>
          </a:xfrm>
          <a:prstGeom prst="rect">
            <a:avLst/>
          </a:prstGeom>
          <a:effectLst/>
        </p:spPr>
        <p:txBody>
          <a:bodyPr vert="horz" lIns="9144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FFFFF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20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Новая бизнес-модель в области </a:t>
            </a:r>
            <a:r>
              <a:rPr lang="ru-RU" sz="2000" dirty="0" err="1">
                <a:highlight>
                  <a:srgbClr val="000000">
                    <a:alpha val="0"/>
                  </a:srgbClr>
                </a:highlight>
              </a:rPr>
              <a:t>косметичес</a:t>
            </a:r>
            <a:r>
              <a:rPr lang="ru-RU" sz="2000" dirty="0">
                <a:highlight>
                  <a:srgbClr val="000000">
                    <a:alpha val="0"/>
                  </a:srgbClr>
                </a:highlight>
              </a:rPr>
              <a:t>-</a:t>
            </a:r>
          </a:p>
          <a:p>
            <a:pPr algn="ctr">
              <a:lnSpc>
                <a:spcPct val="150000"/>
              </a:lnSpc>
            </a:pPr>
            <a:r>
              <a:rPr lang="ru-RU" sz="2000" dirty="0">
                <a:highlight>
                  <a:srgbClr val="000000">
                    <a:alpha val="0"/>
                  </a:srgbClr>
                </a:highlight>
              </a:rPr>
              <a:t>кого сырья</a:t>
            </a:r>
          </a:p>
        </p:txBody>
      </p:sp>
      <p:sp>
        <p:nvSpPr>
          <p:cNvPr id="36" name="Sous-titre 2"/>
          <p:cNvSpPr txBox="1"/>
          <p:nvPr/>
        </p:nvSpPr>
        <p:spPr>
          <a:xfrm>
            <a:off x="2546974" y="218429"/>
            <a:ext cx="1615021" cy="4688390"/>
          </a:xfrm>
          <a:prstGeom prst="rect">
            <a:avLst/>
          </a:prstGeom>
          <a:solidFill>
            <a:srgbClr val="2D2DB9">
              <a:lumMod val="40000"/>
              <a:lumOff val="60000"/>
            </a:srgbClr>
          </a:solidFill>
          <a:effectLst/>
        </p:spPr>
        <p:txBody>
          <a:bodyPr>
            <a:normAutofit fontScale="95000"/>
          </a:bodyPr>
          <a:lstStyle/>
          <a:p>
            <a:pPr marL="342900" marR="0" lvl="0" indent="-342900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r>
              <a:rPr kumimoji="0" lang="ru-RU" sz="2000" b="1" i="0" u="none" strike="noStrike" kern="0" cap="none" spc="0" normalizeH="0" baseline="0" noProof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Arial"/>
                <a:ea typeface="ＭＳ Ｐゴシック" charset="0"/>
                <a:cs typeface="Arial"/>
              </a:rPr>
              <a:t>     </a:t>
            </a:r>
            <a:r>
              <a:rPr kumimoji="0" lang="ru-RU" sz="1900" b="1" i="0" u="none" strike="noStrike" kern="0" cap="none" spc="0" normalizeH="0" baseline="0" noProof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Arial"/>
                <a:ea typeface="ＭＳ Ｐゴシック" charset="0"/>
                <a:cs typeface="Arial"/>
              </a:rPr>
              <a:t>  SNF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r>
              <a:rPr kumimoji="0" lang="en-US" sz="19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    </a:t>
            </a: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180975" marR="0" lvl="0" indent="-180975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>
                <a:tab pos="0" algn="l"/>
              </a:tabLst>
              <a:defRPr>
                <a:effectLst/>
              </a:defRPr>
            </a:pPr>
            <a:r>
              <a:rPr kumimoji="0" lang="ru-RU" sz="1900" b="1" i="0" u="none" strike="noStrike" kern="0" cap="none" spc="0" normalizeH="0" baseline="0" noProof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Arial"/>
                <a:ea typeface="ＭＳ Ｐゴシック" charset="0"/>
                <a:cs typeface="Arial"/>
              </a:rPr>
              <a:t>    </a:t>
            </a:r>
            <a:r>
              <a:rPr kumimoji="0" lang="ru-RU" sz="1600" b="1" i="0" u="none" strike="noStrike" kern="0" cap="none" spc="0" normalizeH="0" baseline="0" noProof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Arial"/>
                <a:ea typeface="ＭＳ Ｐゴシック" charset="0"/>
                <a:cs typeface="Arial"/>
              </a:rPr>
              <a:t>Торговые посредники</a:t>
            </a:r>
            <a:endParaRPr kumimoji="0" lang="ru-RU" sz="1900" b="1" i="0" u="none" strike="noStrike" kern="0" cap="none" spc="0" normalizeH="0" baseline="0" noProof="0" dirty="0">
              <a:solidFill>
                <a:srgbClr val="FFFFFF"/>
              </a:solidFill>
              <a:effectLst/>
              <a:highlight>
                <a:srgbClr val="000000">
                  <a:alpha val="0"/>
                </a:srgbClr>
              </a:highligh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algn="ctr" defTabSz="914400" rtl="0" eaLnBrk="0" hangingPunct="0">
              <a:spcBef>
                <a:spcPct val="20000"/>
              </a:spcBef>
              <a:defRPr>
                <a:effectLst/>
              </a:defRPr>
            </a:pPr>
            <a:r>
              <a:rPr kumimoji="0" lang="ru-RU" sz="1900" b="1" i="0" u="none" strike="noStrike" kern="0" cap="none" spc="0" normalizeH="0" baseline="0" noProof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lang="ru-RU" sz="1700" b="1" i="0" u="none" strike="noStrike" kern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Разработчик рецептур</a:t>
            </a:r>
            <a:endParaRPr lang="ru-RU" sz="1900" b="1" i="0" u="none" strike="noStrike" kern="0" dirty="0">
              <a:solidFill>
                <a:srgbClr val="FFFFFF"/>
              </a:solidFill>
              <a:effectLst/>
              <a:highlight>
                <a:srgbClr val="000000">
                  <a:alpha val="0"/>
                </a:srgbClr>
              </a:highlight>
              <a:latin typeface="Arial"/>
              <a:ea typeface="Arial"/>
              <a:cs typeface="Arial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37" name="Connecteur droit avec flèche 36"/>
          <p:cNvCxnSpPr/>
          <p:nvPr/>
        </p:nvCxnSpPr>
        <p:spPr>
          <a:xfrm rot="5400000">
            <a:off x="2781008" y="1761327"/>
            <a:ext cx="928687" cy="1588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cxnSp>
        <p:nvCxnSpPr>
          <p:cNvPr id="38" name="Connecteur droit avec flèche 37"/>
          <p:cNvCxnSpPr/>
          <p:nvPr/>
        </p:nvCxnSpPr>
        <p:spPr>
          <a:xfrm rot="5400000" flipH="1" flipV="1">
            <a:off x="2953444" y="1756039"/>
            <a:ext cx="928687" cy="1588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ysDot"/>
            <a:tailEnd type="arrow"/>
          </a:ln>
          <a:effectLst/>
        </p:spPr>
      </p:cxnSp>
      <p:cxnSp>
        <p:nvCxnSpPr>
          <p:cNvPr id="39" name="Connecteur droit avec flèche 38"/>
          <p:cNvCxnSpPr/>
          <p:nvPr/>
        </p:nvCxnSpPr>
        <p:spPr>
          <a:xfrm rot="5400000" flipH="1" flipV="1">
            <a:off x="2926833" y="3244293"/>
            <a:ext cx="928687" cy="1588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cxnSp>
        <p:nvCxnSpPr>
          <p:cNvPr id="40" name="Connecteur droit avec flèche 39"/>
          <p:cNvCxnSpPr/>
          <p:nvPr/>
        </p:nvCxnSpPr>
        <p:spPr>
          <a:xfrm rot="5400000">
            <a:off x="2783216" y="3282926"/>
            <a:ext cx="928687" cy="1588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sp>
        <p:nvSpPr>
          <p:cNvPr id="44" name="ZoneTexte 43"/>
          <p:cNvSpPr txBox="1"/>
          <p:nvPr/>
        </p:nvSpPr>
        <p:spPr>
          <a:xfrm>
            <a:off x="2104343" y="218429"/>
            <a:ext cx="369332" cy="4693079"/>
          </a:xfrm>
          <a:prstGeom prst="rect">
            <a:avLst/>
          </a:prstGeom>
          <a:solidFill>
            <a:srgbClr val="2D2DB9">
              <a:lumMod val="20000"/>
              <a:lumOff val="80000"/>
            </a:srgbClr>
          </a:solidFill>
          <a:effectLst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r>
              <a:rPr kumimoji="0" lang="ru-RU" sz="1200" b="0" i="0" u="none" strike="noStrike" kern="0" cap="none" spc="0" normalizeH="0" baseline="0" noProof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Arial"/>
                <a:ea typeface="ＭＳ Ｐゴシック" charset="0"/>
              </a:rPr>
              <a:t>Стандартный ассортимент</a:t>
            </a:r>
          </a:p>
        </p:txBody>
      </p:sp>
      <p:cxnSp>
        <p:nvCxnSpPr>
          <p:cNvPr id="61" name="Connecteur droit avec flèche 60"/>
          <p:cNvCxnSpPr/>
          <p:nvPr/>
        </p:nvCxnSpPr>
        <p:spPr>
          <a:xfrm rot="5400000">
            <a:off x="8033869" y="1341433"/>
            <a:ext cx="928687" cy="1588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cxnSp>
        <p:nvCxnSpPr>
          <p:cNvPr id="62" name="Connecteur droit avec flèche 61"/>
          <p:cNvCxnSpPr/>
          <p:nvPr/>
        </p:nvCxnSpPr>
        <p:spPr>
          <a:xfrm rot="5400000" flipH="1" flipV="1">
            <a:off x="8389469" y="1296983"/>
            <a:ext cx="928687" cy="1588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cxnSp>
        <p:nvCxnSpPr>
          <p:cNvPr id="63" name="Connecteur droit avec flèche 62"/>
          <p:cNvCxnSpPr/>
          <p:nvPr/>
        </p:nvCxnSpPr>
        <p:spPr>
          <a:xfrm rot="5400000" flipH="1" flipV="1">
            <a:off x="8433919" y="2702738"/>
            <a:ext cx="928687" cy="1588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cxnSp>
        <p:nvCxnSpPr>
          <p:cNvPr id="64" name="Connecteur droit avec flèche 63"/>
          <p:cNvCxnSpPr/>
          <p:nvPr/>
        </p:nvCxnSpPr>
        <p:spPr>
          <a:xfrm rot="5400000">
            <a:off x="8033869" y="2712470"/>
            <a:ext cx="928687" cy="1588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cxnSp>
        <p:nvCxnSpPr>
          <p:cNvPr id="68" name="Connecteur droit avec flèche 67"/>
          <p:cNvCxnSpPr/>
          <p:nvPr/>
        </p:nvCxnSpPr>
        <p:spPr>
          <a:xfrm flipH="1">
            <a:off x="5478654" y="1260569"/>
            <a:ext cx="582" cy="2576969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cxnSp>
        <p:nvCxnSpPr>
          <p:cNvPr id="70" name="Connecteur droit avec flèche 69"/>
          <p:cNvCxnSpPr/>
          <p:nvPr/>
        </p:nvCxnSpPr>
        <p:spPr>
          <a:xfrm flipH="1" flipV="1">
            <a:off x="5683246" y="1260570"/>
            <a:ext cx="2206" cy="2576968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sp>
        <p:nvSpPr>
          <p:cNvPr id="72" name="ZoneTexte 71"/>
          <p:cNvSpPr txBox="1"/>
          <p:nvPr/>
        </p:nvSpPr>
        <p:spPr>
          <a:xfrm>
            <a:off x="4351761" y="243504"/>
            <a:ext cx="369332" cy="4693078"/>
          </a:xfrm>
          <a:prstGeom prst="rect">
            <a:avLst/>
          </a:prstGeom>
          <a:solidFill>
            <a:srgbClr val="2D2DB9">
              <a:lumMod val="20000"/>
              <a:lumOff val="80000"/>
            </a:srgbClr>
          </a:solidFill>
          <a:effectLst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r>
              <a:rPr kumimoji="0" lang="ru-RU" sz="1200" b="0" i="0" u="none" strike="noStrike" kern="0" cap="none" spc="0" normalizeH="0" baseline="0" noProof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Arial"/>
                <a:ea typeface="ＭＳ Ｐゴシック" charset="0"/>
              </a:rPr>
              <a:t>Стандартный ассортимент</a:t>
            </a:r>
            <a:r>
              <a:rPr kumimoji="0" lang="ru-RU" sz="1200" b="0" i="0" u="none" strike="noStrike" kern="0" cap="none" spc="0" normalizeH="0" baseline="0" noProof="0" dirty="0">
                <a:solidFill>
                  <a:srgbClr val="0B2C6E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Arial"/>
                <a:ea typeface="ＭＳ Ｐゴシック" charset="0"/>
              </a:rPr>
              <a:t> + спец. разработки</a:t>
            </a:r>
          </a:p>
        </p:txBody>
      </p:sp>
      <p:sp>
        <p:nvSpPr>
          <p:cNvPr id="73" name="Sous-titre 2"/>
          <p:cNvSpPr txBox="1"/>
          <p:nvPr/>
        </p:nvSpPr>
        <p:spPr>
          <a:xfrm>
            <a:off x="7028304" y="208781"/>
            <a:ext cx="1615021" cy="4688390"/>
          </a:xfrm>
          <a:prstGeom prst="rect">
            <a:avLst/>
          </a:prstGeom>
          <a:solidFill>
            <a:srgbClr val="2D2DB9">
              <a:lumMod val="40000"/>
              <a:lumOff val="60000"/>
            </a:srgbClr>
          </a:solidFill>
          <a:effectLst/>
        </p:spPr>
        <p:txBody>
          <a:bodyPr>
            <a:normAutofit fontScale="95000" lnSpcReduction="10000"/>
          </a:bodyPr>
          <a:lstStyle/>
          <a:p>
            <a:pPr marL="342900" marR="0" lvl="0" indent="-342900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r>
              <a:rPr kumimoji="0" lang="ru-RU" sz="2000" b="1" i="0" u="none" strike="noStrike" kern="0" cap="none" spc="0" normalizeH="0" baseline="0" noProof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Arial"/>
                <a:ea typeface="ＭＳ Ｐゴシック" charset="0"/>
                <a:cs typeface="Arial"/>
              </a:rPr>
              <a:t>     </a:t>
            </a:r>
            <a:r>
              <a:rPr kumimoji="0" lang="ru-RU" sz="1900" b="1" i="0" u="none" strike="noStrike" kern="0" cap="none" spc="0" normalizeH="0" baseline="0" noProof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Arial"/>
                <a:ea typeface="ＭＳ Ｐゴシック" charset="0"/>
                <a:cs typeface="Arial"/>
              </a:rPr>
              <a:t>  SNF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r>
              <a:rPr kumimoji="0" lang="en-US" sz="19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    </a:t>
            </a: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84138" marR="0" lvl="0" algn="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r>
              <a:rPr kumimoji="0" lang="ru-RU" sz="1900" b="1" i="0" u="none" strike="noStrike" kern="0" cap="none" spc="0" normalizeH="0" baseline="0" noProof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Arial"/>
                <a:ea typeface="ＭＳ Ｐゴシック" charset="0"/>
                <a:cs typeface="Arial"/>
              </a:rPr>
              <a:t>  </a:t>
            </a:r>
            <a:r>
              <a:rPr lang="ru-RU" sz="1500" b="1" i="0" u="none" strike="noStrike" kern="0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ＭＳ Ｐゴシック" charset="0"/>
                <a:cs typeface="Arial"/>
              </a:rPr>
              <a:t>Дистрибьютор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indent="-342900" algn="ctr" defTabSz="914400" eaLnBrk="0" hangingPunct="0">
              <a:spcBef>
                <a:spcPct val="20000"/>
              </a:spcBef>
              <a:defRPr>
                <a:effectLst/>
              </a:defRPr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</a:p>
          <a:p>
            <a:pPr algn="ctr" defTabSz="914400" rtl="0" eaLnBrk="0" hangingPunct="0">
              <a:spcBef>
                <a:spcPct val="20000"/>
              </a:spcBef>
              <a:defRPr>
                <a:effectLst/>
              </a:defRPr>
            </a:pPr>
            <a:endParaRPr lang="ru-RU" sz="1700" b="1" i="0" u="none" strike="noStrike" kern="0" dirty="0">
              <a:solidFill>
                <a:srgbClr val="FFFFFF"/>
              </a:solidFill>
              <a:effectLst/>
              <a:highlight>
                <a:srgbClr val="000000">
                  <a:alpha val="0"/>
                </a:srgbClr>
              </a:highlight>
              <a:latin typeface="Arial"/>
              <a:ea typeface="Arial"/>
              <a:cs typeface="Arial"/>
            </a:endParaRPr>
          </a:p>
          <a:p>
            <a:pPr algn="ctr" defTabSz="914400" rtl="0" eaLnBrk="0" hangingPunct="0">
              <a:spcBef>
                <a:spcPct val="20000"/>
              </a:spcBef>
              <a:defRPr>
                <a:effectLst/>
              </a:defRPr>
            </a:pPr>
            <a:r>
              <a:rPr lang="ru-RU" sz="1700" b="1" i="0" u="none" strike="noStrike" kern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Разработчик рецептур</a:t>
            </a:r>
          </a:p>
          <a:p>
            <a:pPr algn="ctr" defTabSz="914400" rtl="0" eaLnBrk="0" hangingPunct="0">
              <a:spcBef>
                <a:spcPct val="20000"/>
              </a:spcBef>
              <a:defRPr>
                <a:effectLst/>
              </a:defRPr>
            </a:pPr>
            <a:r>
              <a:rPr lang="ru-RU" sz="1700" b="1" i="0" u="none" strike="noStrike" kern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2017 г.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4" name="Connecteur droit avec flèche 73"/>
          <p:cNvCxnSpPr/>
          <p:nvPr/>
        </p:nvCxnSpPr>
        <p:spPr>
          <a:xfrm rot="5400000">
            <a:off x="7849640" y="1761328"/>
            <a:ext cx="928687" cy="1588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cxnSp>
        <p:nvCxnSpPr>
          <p:cNvPr id="75" name="Connecteur droit avec flèche 74"/>
          <p:cNvCxnSpPr/>
          <p:nvPr/>
        </p:nvCxnSpPr>
        <p:spPr>
          <a:xfrm rot="5400000" flipH="1" flipV="1">
            <a:off x="7999454" y="1746391"/>
            <a:ext cx="928687" cy="1588"/>
          </a:xfrm>
          <a:prstGeom prst="straightConnector1">
            <a:avLst/>
          </a:prstGeom>
          <a:noFill/>
          <a:ln w="19050" cap="flat" cmpd="sng" algn="ctr">
            <a:solidFill>
              <a:srgbClr val="000066"/>
            </a:solidFill>
            <a:prstDash val="solid"/>
            <a:tailEnd type="arrow"/>
          </a:ln>
          <a:effectLst/>
        </p:spPr>
      </p:cxnSp>
      <p:cxnSp>
        <p:nvCxnSpPr>
          <p:cNvPr id="76" name="Connecteur droit avec flèche 75"/>
          <p:cNvCxnSpPr/>
          <p:nvPr/>
        </p:nvCxnSpPr>
        <p:spPr>
          <a:xfrm rot="5400000" flipH="1" flipV="1">
            <a:off x="8019252" y="3252998"/>
            <a:ext cx="928687" cy="1588"/>
          </a:xfrm>
          <a:prstGeom prst="straightConnector1">
            <a:avLst/>
          </a:prstGeom>
          <a:noFill/>
          <a:ln w="19050" cap="flat" cmpd="sng" algn="ctr">
            <a:solidFill>
              <a:schemeClr val="tx2">
                <a:lumMod val="75000"/>
              </a:schemeClr>
            </a:solidFill>
            <a:prstDash val="solid"/>
            <a:tailEnd type="arrow"/>
          </a:ln>
          <a:effectLst/>
        </p:spPr>
      </p:cxnSp>
      <p:cxnSp>
        <p:nvCxnSpPr>
          <p:cNvPr id="77" name="Connecteur droit avec flèche 76"/>
          <p:cNvCxnSpPr/>
          <p:nvPr/>
        </p:nvCxnSpPr>
        <p:spPr>
          <a:xfrm rot="5400000">
            <a:off x="7889367" y="3273280"/>
            <a:ext cx="928687" cy="1588"/>
          </a:xfrm>
          <a:prstGeom prst="straightConnector1">
            <a:avLst/>
          </a:prstGeom>
          <a:noFill/>
          <a:ln w="19050" cap="flat" cmpd="sng" algn="ctr">
            <a:solidFill>
              <a:schemeClr val="tx2">
                <a:lumMod val="75000"/>
              </a:schemeClr>
            </a:solidFill>
            <a:prstDash val="solid"/>
            <a:tailEnd type="arrow"/>
          </a:ln>
          <a:effectLst/>
        </p:spPr>
      </p:cxnSp>
      <p:sp>
        <p:nvSpPr>
          <p:cNvPr id="78" name="ZoneTexte 77"/>
          <p:cNvSpPr txBox="1"/>
          <p:nvPr/>
        </p:nvSpPr>
        <p:spPr>
          <a:xfrm>
            <a:off x="6632079" y="208781"/>
            <a:ext cx="369332" cy="4693078"/>
          </a:xfrm>
          <a:prstGeom prst="rect">
            <a:avLst/>
          </a:prstGeom>
          <a:solidFill>
            <a:srgbClr val="2D2DB9">
              <a:lumMod val="20000"/>
              <a:lumOff val="80000"/>
            </a:srgbClr>
          </a:solidFill>
          <a:effectLst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>
                <a:effectLst/>
              </a:defRPr>
            </a:pPr>
            <a:r>
              <a:rPr kumimoji="0" lang="ru-RU" sz="1200" b="0" i="0" u="none" strike="noStrike" kern="0" cap="none" spc="0" normalizeH="0" baseline="0" noProof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Arial"/>
                <a:ea typeface="ＭＳ Ｐゴシック" charset="0"/>
              </a:rPr>
              <a:t>Стандартный ассортимент</a:t>
            </a:r>
            <a:r>
              <a:rPr kumimoji="0" lang="ru-RU" sz="1200" b="0" i="0" u="none" strike="noStrike" kern="0" cap="none" spc="0" normalizeH="0" baseline="0" noProof="0" dirty="0">
                <a:solidFill>
                  <a:srgbClr val="0B2C6E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Arial"/>
                <a:ea typeface="ＭＳ Ｐゴシック" charset="0"/>
              </a:rPr>
              <a:t> + Инновации + Знание рынка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129396" y="2364388"/>
            <a:ext cx="297477" cy="36612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rtl="0"/>
            <a:r>
              <a:rPr lang="ru-RU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+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353294" y="2334200"/>
            <a:ext cx="297477" cy="36612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rtl="0"/>
            <a:r>
              <a:rPr lang="ru-RU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+</a:t>
            </a:r>
          </a:p>
        </p:txBody>
      </p:sp>
      <p:cxnSp>
        <p:nvCxnSpPr>
          <p:cNvPr id="27" name="Connecteur droit avec flèche 26"/>
          <p:cNvCxnSpPr/>
          <p:nvPr/>
        </p:nvCxnSpPr>
        <p:spPr>
          <a:xfrm flipH="1" flipV="1">
            <a:off x="7193298" y="1257767"/>
            <a:ext cx="2206" cy="2490297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cxnSp>
        <p:nvCxnSpPr>
          <p:cNvPr id="28" name="Connecteur droit avec flèche 27"/>
          <p:cNvCxnSpPr/>
          <p:nvPr/>
        </p:nvCxnSpPr>
        <p:spPr>
          <a:xfrm flipH="1">
            <a:off x="7096473" y="1282842"/>
            <a:ext cx="9774" cy="2499000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1" y="29395"/>
            <a:ext cx="1468950" cy="1471263"/>
          </a:xfrm>
          <a:prstGeom prst="rect">
            <a:avLst/>
          </a:prstGeom>
          <a:effectLst/>
        </p:spPr>
      </p:pic>
      <p:sp>
        <p:nvSpPr>
          <p:cNvPr id="30" name="Sous-titre 2"/>
          <p:cNvSpPr txBox="1"/>
          <p:nvPr/>
        </p:nvSpPr>
        <p:spPr>
          <a:xfrm>
            <a:off x="4807886" y="245431"/>
            <a:ext cx="1615021" cy="4688390"/>
          </a:xfrm>
          <a:prstGeom prst="rect">
            <a:avLst/>
          </a:prstGeom>
          <a:solidFill>
            <a:srgbClr val="2D2DB9">
              <a:lumMod val="40000"/>
              <a:lumOff val="60000"/>
            </a:srgbClr>
          </a:solidFill>
          <a:effectLst/>
        </p:spPr>
        <p:txBody>
          <a:bodyPr>
            <a:normAutofit fontScale="87500" lnSpcReduction="10000"/>
          </a:bodyPr>
          <a:lstStyle/>
          <a:p>
            <a:pPr marL="342900" marR="0" lvl="0" indent="-342900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r>
              <a:rPr kumimoji="0" lang="ru-RU" sz="2000" b="1" i="0" u="none" strike="noStrike" kern="0" cap="none" spc="0" normalizeH="0" baseline="0" noProof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Arial"/>
                <a:ea typeface="ＭＳ Ｐゴシック" charset="0"/>
                <a:cs typeface="Arial"/>
              </a:rPr>
              <a:t>     </a:t>
            </a:r>
            <a:r>
              <a:rPr kumimoji="0" lang="ru-RU" sz="1900" b="1" i="0" u="none" strike="noStrike" kern="0" cap="none" spc="0" normalizeH="0" baseline="0" noProof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Arial"/>
                <a:ea typeface="ＭＳ Ｐゴシック" charset="0"/>
                <a:cs typeface="Arial"/>
              </a:rPr>
              <a:t>  SNF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r>
              <a:rPr kumimoji="0" lang="en-US" sz="19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    </a:t>
            </a: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180975" marR="0" lvl="0" indent="-180975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>
                <a:tab pos="180975" algn="l"/>
              </a:tabLst>
              <a:defRPr>
                <a:effectLst/>
              </a:defRPr>
            </a:pPr>
            <a:r>
              <a:rPr kumimoji="0" lang="ru-RU" sz="1900" b="1" i="0" u="none" strike="noStrike" kern="0" cap="none" spc="0" normalizeH="0" baseline="0" noProof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Arial"/>
                <a:ea typeface="ＭＳ Ｐゴシック" charset="0"/>
                <a:cs typeface="Arial"/>
              </a:rPr>
              <a:t>   </a:t>
            </a:r>
          </a:p>
          <a:p>
            <a:pPr marL="180975" marR="0" lvl="0" indent="-180975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>
                <a:tab pos="180975" algn="l"/>
              </a:tabLst>
              <a:defRPr>
                <a:effectLst/>
              </a:defRPr>
            </a:pPr>
            <a:r>
              <a:rPr kumimoji="0" lang="ru-RU" sz="2100" b="1" i="0" u="none" strike="noStrike" kern="0" cap="none" spc="0" normalizeH="0" baseline="0" noProof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lang="ru-RU" sz="1600" b="1" i="0" u="none" strike="noStrike" kern="0" cap="none" spc="0" normalizeH="0" baseline="0" noProof="0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Arial"/>
                <a:ea typeface="ＭＳ Ｐゴシック" charset="0"/>
                <a:cs typeface="Arial"/>
              </a:rPr>
              <a:t>Торговые посредники</a:t>
            </a:r>
            <a:r>
              <a:rPr lang="ru-RU" sz="1600" b="1" i="0" u="none" strike="noStrike" kern="0" noProof="0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ＭＳ Ｐゴシック" charset="0"/>
                <a:cs typeface="Arial"/>
              </a:rPr>
              <a:t>         </a:t>
            </a:r>
            <a:endParaRPr lang="ru-RU" sz="2100" b="1" i="0" u="none" strike="noStrike" kern="0" noProof="0" dirty="0">
              <a:solidFill>
                <a:srgbClr val="000066"/>
              </a:solidFill>
              <a:effectLst/>
              <a:highlight>
                <a:srgbClr val="000000">
                  <a:alpha val="0"/>
                </a:srgbClr>
              </a:highlight>
              <a:latin typeface="Arial"/>
              <a:ea typeface="ＭＳ Ｐゴシック" charset="0"/>
              <a:cs typeface="Arial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indent="-342900" algn="ctr" defTabSz="914400" eaLnBrk="0" hangingPunct="0">
              <a:spcBef>
                <a:spcPct val="20000"/>
              </a:spcBef>
              <a:defRPr>
                <a:effectLst/>
              </a:defRPr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</a:p>
          <a:p>
            <a:pPr algn="ctr" defTabSz="914400" rtl="0" eaLnBrk="0" hangingPunct="0">
              <a:spcBef>
                <a:spcPct val="20000"/>
              </a:spcBef>
              <a:defRPr>
                <a:effectLst/>
              </a:defRPr>
            </a:pPr>
            <a:endParaRPr lang="ru-RU" sz="1700" b="1" i="0" u="none" strike="noStrike" kern="0" dirty="0">
              <a:solidFill>
                <a:srgbClr val="000066"/>
              </a:solidFill>
              <a:effectLst/>
              <a:highlight>
                <a:srgbClr val="000000">
                  <a:alpha val="0"/>
                </a:srgbClr>
              </a:highlight>
              <a:latin typeface="Arial"/>
              <a:ea typeface="Arial"/>
              <a:cs typeface="Arial"/>
            </a:endParaRPr>
          </a:p>
          <a:p>
            <a:pPr algn="ctr" defTabSz="914400" rtl="0" eaLnBrk="0" hangingPunct="0">
              <a:spcBef>
                <a:spcPct val="20000"/>
              </a:spcBef>
              <a:defRPr>
                <a:effectLst/>
              </a:defRPr>
            </a:pPr>
            <a:r>
              <a:rPr lang="ru-RU" sz="1700" b="1" i="0" u="none" strike="noStrike" kern="0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Разработчик рецептур</a:t>
            </a:r>
          </a:p>
          <a:p>
            <a:pPr algn="ctr" defTabSz="914400" rtl="0" eaLnBrk="0" hangingPunct="0">
              <a:spcBef>
                <a:spcPct val="20000"/>
              </a:spcBef>
              <a:defRPr>
                <a:effectLst/>
              </a:defRPr>
            </a:pPr>
            <a:r>
              <a:rPr lang="ru-RU" sz="1700" b="1" i="0" u="none" strike="noStrike" kern="0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2010 г.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>
                <a:effectLst/>
              </a:defRPr>
            </a:pP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31" name="Connecteur droit avec flèche 30"/>
          <p:cNvCxnSpPr/>
          <p:nvPr/>
        </p:nvCxnSpPr>
        <p:spPr>
          <a:xfrm rot="5400000">
            <a:off x="5629222" y="1832703"/>
            <a:ext cx="928687" cy="1588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cxnSp>
        <p:nvCxnSpPr>
          <p:cNvPr id="33" name="Connecteur droit avec flèche 32"/>
          <p:cNvCxnSpPr/>
          <p:nvPr/>
        </p:nvCxnSpPr>
        <p:spPr>
          <a:xfrm rot="5400000" flipH="1" flipV="1">
            <a:off x="5798834" y="3324373"/>
            <a:ext cx="928687" cy="1588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cxnSp>
        <p:nvCxnSpPr>
          <p:cNvPr id="34" name="Connecteur droit avec flèche 33"/>
          <p:cNvCxnSpPr/>
          <p:nvPr/>
        </p:nvCxnSpPr>
        <p:spPr>
          <a:xfrm rot="5400000">
            <a:off x="5668949" y="3344655"/>
            <a:ext cx="928687" cy="1588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cxnSp>
        <p:nvCxnSpPr>
          <p:cNvPr id="35" name="Connecteur droit avec flèche 34"/>
          <p:cNvCxnSpPr/>
          <p:nvPr/>
        </p:nvCxnSpPr>
        <p:spPr>
          <a:xfrm flipH="1" flipV="1">
            <a:off x="5045072" y="1329142"/>
            <a:ext cx="2206" cy="2490297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cxnSp>
        <p:nvCxnSpPr>
          <p:cNvPr id="41" name="Connecteur droit avec flèche 40"/>
          <p:cNvCxnSpPr/>
          <p:nvPr/>
        </p:nvCxnSpPr>
        <p:spPr>
          <a:xfrm flipH="1">
            <a:off x="4936215" y="1354217"/>
            <a:ext cx="9774" cy="2499000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cxnSp>
        <p:nvCxnSpPr>
          <p:cNvPr id="42" name="Connecteur droit avec flèche 41"/>
          <p:cNvCxnSpPr/>
          <p:nvPr/>
        </p:nvCxnSpPr>
        <p:spPr>
          <a:xfrm rot="5400000" flipH="1" flipV="1">
            <a:off x="5791178" y="1804264"/>
            <a:ext cx="928687" cy="1588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ysDot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224162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8991" y="1937334"/>
            <a:ext cx="1867379" cy="2068287"/>
          </a:xfrm>
          <a:effectLst/>
        </p:spPr>
        <p:txBody>
          <a:bodyPr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ru-RU" sz="20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3 разных технологии </a:t>
            </a:r>
            <a:r>
              <a:rPr lang="ru-RU" sz="22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/>
            </a:r>
            <a:br>
              <a:rPr lang="ru-RU" sz="22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</a:br>
            <a:endParaRPr lang="ru-RU" sz="2200" b="1" i="0" u="none" strike="noStrike">
              <a:effectLst/>
              <a:highlight>
                <a:srgbClr val="000000">
                  <a:alpha val="0"/>
                </a:srgbClr>
              </a:highlight>
              <a:latin typeface="Arial"/>
            </a:endParaRPr>
          </a:p>
        </p:txBody>
      </p:sp>
      <p:cxnSp>
        <p:nvCxnSpPr>
          <p:cNvPr id="123" name="Connecteur droit 122"/>
          <p:cNvCxnSpPr/>
          <p:nvPr/>
        </p:nvCxnSpPr>
        <p:spPr>
          <a:xfrm>
            <a:off x="5664606" y="90559"/>
            <a:ext cx="0" cy="25767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Connecteur droit 123"/>
          <p:cNvCxnSpPr/>
          <p:nvPr/>
        </p:nvCxnSpPr>
        <p:spPr>
          <a:xfrm>
            <a:off x="2007072" y="2667333"/>
            <a:ext cx="69538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5" name="Groupe 124"/>
          <p:cNvGrpSpPr/>
          <p:nvPr/>
        </p:nvGrpSpPr>
        <p:grpSpPr>
          <a:xfrm>
            <a:off x="1908403" y="2649189"/>
            <a:ext cx="7121337" cy="2394929"/>
            <a:chOff x="-177831" y="3023616"/>
            <a:chExt cx="12968464" cy="3196003"/>
          </a:xfrm>
          <a:effectLst/>
        </p:grpSpPr>
        <p:sp>
          <p:nvSpPr>
            <p:cNvPr id="126" name="ZoneTexte 125"/>
            <p:cNvSpPr txBox="1"/>
            <p:nvPr/>
          </p:nvSpPr>
          <p:spPr>
            <a:xfrm>
              <a:off x="-1277" y="5870505"/>
              <a:ext cx="12798304" cy="346085"/>
            </a:xfrm>
            <a:prstGeom prst="rect">
              <a:avLst/>
            </a:prstGeom>
            <a:solidFill>
              <a:srgbClr val="E4E4F8"/>
            </a:solidFill>
            <a:ln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ru-RU" sz="1100" b="0" i="0" u="none" strike="noStrike" dirty="0">
                  <a:solidFill>
                    <a:srgbClr val="000066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Arial"/>
                  <a:ea typeface="Arial"/>
                  <a:cs typeface="Arial"/>
                </a:rPr>
                <a:t>Области применения: уход за кожей, уход при загаре</a:t>
              </a:r>
            </a:p>
          </p:txBody>
        </p:sp>
        <p:grpSp>
          <p:nvGrpSpPr>
            <p:cNvPr id="127" name="Groupe 126"/>
            <p:cNvGrpSpPr/>
            <p:nvPr/>
          </p:nvGrpSpPr>
          <p:grpSpPr>
            <a:xfrm>
              <a:off x="-177831" y="3023616"/>
              <a:ext cx="12870739" cy="2201016"/>
              <a:chOff x="-177831" y="3023616"/>
              <a:chExt cx="12870739" cy="2201016"/>
            </a:xfrm>
            <a:effectLst/>
          </p:grpSpPr>
          <p:sp>
            <p:nvSpPr>
              <p:cNvPr id="128" name="ZoneTexte 127"/>
              <p:cNvSpPr txBox="1"/>
              <p:nvPr/>
            </p:nvSpPr>
            <p:spPr>
              <a:xfrm>
                <a:off x="-184265" y="3023617"/>
                <a:ext cx="12883610" cy="44787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600" b="1" i="0" u="none" strike="noStrike" dirty="0" smtClean="0">
                    <a:solidFill>
                      <a:srgbClr val="000066"/>
                    </a:solidFill>
                    <a:effectLst/>
                    <a:highlight>
                      <a:srgbClr val="000000">
                        <a:alpha val="0"/>
                      </a:srgbClr>
                    </a:highlight>
                    <a:latin typeface="Arial"/>
                    <a:ea typeface="Arial"/>
                    <a:cs typeface="Arial"/>
                  </a:rPr>
                  <a:t>ОБРАТН</a:t>
                </a:r>
                <a:r>
                  <a:rPr lang="ru-RU" sz="1600" b="1" i="0" u="none" strike="noStrike" dirty="0" smtClean="0">
                    <a:solidFill>
                      <a:srgbClr val="000066"/>
                    </a:solidFill>
                    <a:effectLst/>
                    <a:highlight>
                      <a:srgbClr val="000000">
                        <a:alpha val="0"/>
                      </a:srgbClr>
                    </a:highlight>
                    <a:latin typeface="Arial"/>
                    <a:ea typeface="Arial"/>
                    <a:cs typeface="Arial"/>
                  </a:rPr>
                  <a:t>ЫЕ</a:t>
                </a:r>
                <a:r>
                  <a:rPr lang="en-US" sz="1600" b="1" i="0" u="none" strike="noStrike" dirty="0" smtClean="0">
                    <a:solidFill>
                      <a:srgbClr val="000066"/>
                    </a:solidFill>
                    <a:effectLst/>
                    <a:highlight>
                      <a:srgbClr val="000000">
                        <a:alpha val="0"/>
                      </a:srgbClr>
                    </a:highlight>
                    <a:latin typeface="Arial"/>
                    <a:ea typeface="Arial"/>
                    <a:cs typeface="Arial"/>
                  </a:rPr>
                  <a:t> </a:t>
                </a:r>
                <a:r>
                  <a:rPr lang="ru-RU" sz="1600" b="1" i="0" u="none" strike="noStrike" dirty="0" smtClean="0">
                    <a:solidFill>
                      <a:srgbClr val="000066"/>
                    </a:solidFill>
                    <a:effectLst/>
                    <a:highlight>
                      <a:srgbClr val="000000">
                        <a:alpha val="0"/>
                      </a:srgbClr>
                    </a:highlight>
                    <a:latin typeface="Arial"/>
                    <a:ea typeface="Arial"/>
                    <a:cs typeface="Arial"/>
                  </a:rPr>
                  <a:t>ЭМУЛЬСИИ – модификаторы </a:t>
                </a:r>
                <a:r>
                  <a:rPr lang="ru-RU" sz="1600" b="1" i="0" u="none" strike="noStrike" dirty="0" err="1" smtClean="0">
                    <a:solidFill>
                      <a:srgbClr val="000066"/>
                    </a:solidFill>
                    <a:effectLst/>
                    <a:highlight>
                      <a:srgbClr val="000000">
                        <a:alpha val="0"/>
                      </a:srgbClr>
                    </a:highlight>
                    <a:latin typeface="Arial"/>
                    <a:ea typeface="Arial"/>
                    <a:cs typeface="Arial"/>
                  </a:rPr>
                  <a:t>реологи</a:t>
                </a:r>
                <a:r>
                  <a:rPr lang="ru-RU" sz="1600" b="1" i="0" u="none" strike="noStrike" dirty="0" smtClean="0">
                    <a:solidFill>
                      <a:srgbClr val="000066"/>
                    </a:solidFill>
                    <a:effectLst/>
                    <a:highlight>
                      <a:srgbClr val="000000">
                        <a:alpha val="0"/>
                      </a:srgbClr>
                    </a:highlight>
                    <a:latin typeface="Arial"/>
                    <a:ea typeface="Arial"/>
                    <a:cs typeface="Arial"/>
                  </a:rPr>
                  <a:t> </a:t>
                </a:r>
                <a:endParaRPr lang="ru-RU" sz="1600" b="1" i="0" u="none" strike="noStrike" dirty="0">
                  <a:solidFill>
                    <a:srgbClr val="000066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30" name="ZoneTexte 129"/>
              <p:cNvSpPr txBox="1"/>
              <p:nvPr/>
            </p:nvSpPr>
            <p:spPr>
              <a:xfrm>
                <a:off x="1088095" y="3746025"/>
                <a:ext cx="10501534" cy="146577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rtl="0"/>
                <a:r>
                  <a:rPr lang="ru-RU" sz="1100" b="0" i="0" u="none" strike="noStrike" dirty="0">
                    <a:solidFill>
                      <a:srgbClr val="000066"/>
                    </a:solidFill>
                    <a:effectLst/>
                    <a:highlight>
                      <a:srgbClr val="000000">
                        <a:alpha val="0"/>
                      </a:srgbClr>
                    </a:highlight>
                    <a:latin typeface="Arial"/>
                    <a:ea typeface="Arial"/>
                    <a:cs typeface="Arial"/>
                  </a:rPr>
                  <a:t>Выпускается в жидкой и сухой формах</a:t>
                </a:r>
              </a:p>
              <a:p>
                <a:endParaRPr lang="fr-FR" sz="1100" dirty="0">
                  <a:solidFill>
                    <a:srgbClr val="000066"/>
                  </a:solidFill>
                  <a:effectLst/>
                  <a:latin typeface="Arial"/>
                  <a:ea typeface="Arial"/>
                  <a:cs typeface="Arial"/>
                </a:endParaRPr>
              </a:p>
              <a:p>
                <a:pPr rtl="0"/>
                <a:r>
                  <a:rPr lang="ru-RU" sz="1100" b="0" i="0" u="none" strike="noStrike" dirty="0">
                    <a:solidFill>
                      <a:srgbClr val="000066"/>
                    </a:solidFill>
                    <a:effectLst/>
                    <a:highlight>
                      <a:srgbClr val="000000">
                        <a:alpha val="0"/>
                      </a:srgbClr>
                    </a:highlight>
                    <a:latin typeface="Arial"/>
                    <a:ea typeface="Arial"/>
                    <a:cs typeface="Arial"/>
                  </a:rPr>
                  <a:t>Широкий спектр </a:t>
                </a:r>
                <a:r>
                  <a:rPr lang="ru-RU" sz="1100" b="1" i="0" u="none" strike="noStrike" dirty="0">
                    <a:solidFill>
                      <a:srgbClr val="000066"/>
                    </a:solidFill>
                    <a:effectLst/>
                    <a:highlight>
                      <a:srgbClr val="000000">
                        <a:alpha val="0"/>
                      </a:srgbClr>
                    </a:highlight>
                    <a:latin typeface="Arial"/>
                    <a:ea typeface="Arial"/>
                    <a:cs typeface="Arial"/>
                  </a:rPr>
                  <a:t>катионных и анионных</a:t>
                </a:r>
                <a:r>
                  <a:rPr lang="ru-RU" sz="1100" b="0" i="0" u="none" strike="noStrike" dirty="0">
                    <a:solidFill>
                      <a:srgbClr val="000066"/>
                    </a:solidFill>
                    <a:effectLst/>
                    <a:highlight>
                      <a:srgbClr val="000000">
                        <a:alpha val="0"/>
                      </a:srgbClr>
                    </a:highlight>
                    <a:latin typeface="Arial"/>
                    <a:ea typeface="Arial"/>
                    <a:cs typeface="Arial"/>
                  </a:rPr>
                  <a:t> реологических модификаторов</a:t>
                </a:r>
              </a:p>
              <a:p>
                <a:pPr rtl="0"/>
                <a:r>
                  <a:rPr lang="ru-RU" sz="1100" b="0" i="0" u="none" strike="noStrike" dirty="0">
                    <a:solidFill>
                      <a:srgbClr val="000066"/>
                    </a:solidFill>
                    <a:effectLst/>
                    <a:highlight>
                      <a:srgbClr val="000000">
                        <a:alpha val="0"/>
                      </a:srgbClr>
                    </a:highlight>
                    <a:latin typeface="Arial"/>
                    <a:ea typeface="Arial"/>
                    <a:cs typeface="Arial"/>
                  </a:rPr>
                  <a:t>Готова к использованию, холодный способ производства</a:t>
                </a:r>
              </a:p>
              <a:p>
                <a:endParaRPr lang="fr-FR" sz="1100" b="1" dirty="0">
                  <a:solidFill>
                    <a:srgbClr val="000066"/>
                  </a:solidFill>
                  <a:effectLst/>
                  <a:latin typeface="Arial"/>
                  <a:ea typeface="Arial"/>
                  <a:cs typeface="Arial"/>
                </a:endParaRPr>
              </a:p>
              <a:p>
                <a:pPr rtl="0"/>
                <a:r>
                  <a:rPr lang="ru-RU" sz="1100" b="0" i="0" u="none" strike="noStrike" dirty="0">
                    <a:solidFill>
                      <a:srgbClr val="000066"/>
                    </a:solidFill>
                    <a:effectLst/>
                    <a:highlight>
                      <a:srgbClr val="000000">
                        <a:alpha val="0"/>
                      </a:srgbClr>
                    </a:highlight>
                    <a:latin typeface="Arial"/>
                    <a:ea typeface="Arial"/>
                    <a:cs typeface="Arial"/>
                  </a:rPr>
                  <a:t>Различные виды текстур и профилей вязкости</a:t>
                </a:r>
              </a:p>
            </p:txBody>
          </p:sp>
        </p:grpSp>
      </p:grpSp>
      <p:sp>
        <p:nvSpPr>
          <p:cNvPr id="132" name="ZoneTexte 131"/>
          <p:cNvSpPr txBox="1"/>
          <p:nvPr/>
        </p:nvSpPr>
        <p:spPr>
          <a:xfrm>
            <a:off x="5699864" y="2200571"/>
            <a:ext cx="3333205" cy="427147"/>
          </a:xfrm>
          <a:prstGeom prst="rect">
            <a:avLst/>
          </a:prstGeom>
          <a:solidFill>
            <a:srgbClr val="E4E4F8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100" b="0" i="0" u="none" strike="noStrike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Области применения: гели для волос, смолы для фиксации</a:t>
            </a:r>
          </a:p>
        </p:txBody>
      </p:sp>
      <p:sp>
        <p:nvSpPr>
          <p:cNvPr id="134" name="ZoneTexte 133"/>
          <p:cNvSpPr txBox="1"/>
          <p:nvPr/>
        </p:nvSpPr>
        <p:spPr>
          <a:xfrm>
            <a:off x="5752071" y="66047"/>
            <a:ext cx="4334594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600" b="1" i="0" u="none" strike="noStrike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FLOGEL FG = </a:t>
            </a:r>
            <a:r>
              <a:rPr lang="ru-RU" sz="1600" i="0" u="none" strike="noStrike" dirty="0" err="1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К</a:t>
            </a:r>
            <a:r>
              <a:rPr lang="ru-RU" sz="1600" b="0" i="0" u="none" strike="noStrike" dirty="0" err="1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арбомеры</a:t>
            </a:r>
            <a:endParaRPr lang="ru-RU" sz="1600" b="0" i="0" u="none" strike="noStrike" dirty="0">
              <a:solidFill>
                <a:srgbClr val="000066"/>
              </a:solidFill>
              <a:effectLst/>
              <a:highlight>
                <a:srgbClr val="000000">
                  <a:alpha val="0"/>
                </a:srgbClr>
              </a:highlight>
              <a:latin typeface="Arial"/>
              <a:ea typeface="Arial"/>
              <a:cs typeface="Arial"/>
            </a:endParaRPr>
          </a:p>
        </p:txBody>
      </p:sp>
      <p:pic>
        <p:nvPicPr>
          <p:cNvPr id="135" name="Image 1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389" y="1462724"/>
            <a:ext cx="700688" cy="737490"/>
          </a:xfrm>
          <a:prstGeom prst="rect">
            <a:avLst/>
          </a:prstGeom>
          <a:effectLst/>
        </p:spPr>
      </p:pic>
      <p:sp>
        <p:nvSpPr>
          <p:cNvPr id="136" name="ZoneTexte 135"/>
          <p:cNvSpPr txBox="1"/>
          <p:nvPr/>
        </p:nvSpPr>
        <p:spPr>
          <a:xfrm>
            <a:off x="5772483" y="618212"/>
            <a:ext cx="2563918" cy="16158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100" b="0" i="0" u="none" strike="noStrike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Идеально подходит для разработки рецептур гелей для волос:</a:t>
            </a:r>
          </a:p>
          <a:p>
            <a:endParaRPr lang="fr-FR" sz="1100" dirty="0">
              <a:solidFill>
                <a:srgbClr val="000066"/>
              </a:solidFill>
              <a:effectLst/>
              <a:latin typeface="Arial"/>
              <a:ea typeface="Arial"/>
              <a:cs typeface="Arial"/>
            </a:endParaRPr>
          </a:p>
          <a:p>
            <a:pPr marL="171450" indent="-171450" rtl="0">
              <a:buFontTx/>
              <a:buChar char="-"/>
            </a:pPr>
            <a:r>
              <a:rPr lang="ru-RU" sz="1100" b="0" i="0" u="none" strike="noStrike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Возможность создания абсолютно прозрачных средств</a:t>
            </a:r>
          </a:p>
          <a:p>
            <a:pPr marL="171450" indent="-171450" rtl="0">
              <a:buFontTx/>
              <a:buChar char="-"/>
            </a:pPr>
            <a:r>
              <a:rPr lang="ru-RU" sz="1100" b="0" i="0" u="none" strike="noStrike" dirty="0" err="1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Гелевая</a:t>
            </a:r>
            <a:r>
              <a:rPr lang="ru-RU" sz="1100" b="0" i="0" u="none" strike="noStrike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 текстура</a:t>
            </a:r>
          </a:p>
          <a:p>
            <a:pPr marL="171450" indent="-171450" rtl="0">
              <a:buFontTx/>
              <a:buChar char="-"/>
            </a:pPr>
            <a:r>
              <a:rPr lang="ru-RU" sz="1100" b="0" i="0" u="none" strike="noStrike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Широкий диапазон вязкости</a:t>
            </a:r>
          </a:p>
          <a:p>
            <a:pPr marL="171450" indent="-171450">
              <a:buFontTx/>
              <a:buChar char="-"/>
            </a:pPr>
            <a:endParaRPr lang="fr-FR" sz="1100" dirty="0">
              <a:solidFill>
                <a:srgbClr val="000066"/>
              </a:solidFill>
              <a:effectLst/>
              <a:latin typeface="Arial"/>
              <a:ea typeface="Arial"/>
              <a:cs typeface="Arial"/>
            </a:endParaRPr>
          </a:p>
          <a:p>
            <a:pPr rtl="0"/>
            <a:r>
              <a:rPr lang="en-US" sz="1100" b="0" i="0" u="none" strike="noStrike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Т</a:t>
            </a:r>
            <a:r>
              <a:rPr lang="ru-RU" sz="1100" b="0" i="0" u="none" strike="noStrike" dirty="0" err="1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ребуется</a:t>
            </a:r>
            <a:r>
              <a:rPr lang="ru-RU" sz="1100" b="0" i="0" u="none" strike="noStrike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 нейтрализация</a:t>
            </a:r>
          </a:p>
        </p:txBody>
      </p:sp>
      <p:sp>
        <p:nvSpPr>
          <p:cNvPr id="142" name="ZoneTexte 141"/>
          <p:cNvSpPr txBox="1"/>
          <p:nvPr/>
        </p:nvSpPr>
        <p:spPr>
          <a:xfrm>
            <a:off x="1887996" y="54279"/>
            <a:ext cx="3897372" cy="3356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600" b="1" i="0" u="none" strike="noStrike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FLOCARE C = </a:t>
            </a:r>
            <a:r>
              <a:rPr lang="ru-RU" sz="1600" b="0" i="0" u="none" strike="noStrike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Поликватерниумы</a:t>
            </a:r>
          </a:p>
        </p:txBody>
      </p:sp>
      <p:sp>
        <p:nvSpPr>
          <p:cNvPr id="143" name="ZoneTexte 142"/>
          <p:cNvSpPr txBox="1"/>
          <p:nvPr/>
        </p:nvSpPr>
        <p:spPr>
          <a:xfrm>
            <a:off x="2007067" y="2195396"/>
            <a:ext cx="3596737" cy="427147"/>
          </a:xfrm>
          <a:prstGeom prst="rect">
            <a:avLst/>
          </a:prstGeom>
          <a:solidFill>
            <a:srgbClr val="E4E4F8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just" rtl="0"/>
            <a:r>
              <a:rPr lang="ru-RU" sz="1100" b="0" i="0" u="none" strike="noStrike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Области применения: шампуни, гели для душа, кондиционеры</a:t>
            </a:r>
          </a:p>
        </p:txBody>
      </p:sp>
      <p:pic>
        <p:nvPicPr>
          <p:cNvPr id="145" name="Picture 3"/>
          <p:cNvPicPr>
            <a:picLocks noChangeAspect="1"/>
          </p:cNvPicPr>
          <p:nvPr/>
        </p:nvPicPr>
        <p:blipFill>
          <a:blip r:embed="rId4"/>
          <a:srcRect l="34370" t="18188" r="31004" b="28067"/>
          <a:stretch>
            <a:fillRect/>
          </a:stretch>
        </p:blipFill>
        <p:spPr>
          <a:xfrm>
            <a:off x="3483708" y="905992"/>
            <a:ext cx="868348" cy="665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</p:spPr>
      </p:pic>
      <p:sp>
        <p:nvSpPr>
          <p:cNvPr id="146" name="ZoneTexte 6"/>
          <p:cNvSpPr txBox="1">
            <a:spLocks noChangeArrowheads="1"/>
          </p:cNvSpPr>
          <p:nvPr/>
        </p:nvSpPr>
        <p:spPr>
          <a:xfrm>
            <a:off x="2172275" y="1650835"/>
            <a:ext cx="1060714" cy="4576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Ctr="1">
            <a:spAutoFit/>
          </a:bodyPr>
          <a:lstStyle/>
          <a:p>
            <a:pPr algn="ctr" rtl="0" hangingPunct="0"/>
            <a:r>
              <a:rPr lang="ru-RU" sz="800" b="1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Не</a:t>
            </a:r>
            <a:r>
              <a:rPr lang="ru-RU" sz="8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обработанный волос</a:t>
            </a:r>
          </a:p>
          <a:p>
            <a:pPr algn="ctr" rtl="0" hangingPunct="0"/>
            <a:r>
              <a:rPr lang="ru-RU" sz="8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(х700)</a:t>
            </a:r>
          </a:p>
        </p:txBody>
      </p:sp>
      <p:sp>
        <p:nvSpPr>
          <p:cNvPr id="147" name="ZoneTexte 7"/>
          <p:cNvSpPr txBox="1">
            <a:spLocks noChangeArrowheads="1"/>
          </p:cNvSpPr>
          <p:nvPr/>
        </p:nvSpPr>
        <p:spPr>
          <a:xfrm>
            <a:off x="3340865" y="1643915"/>
            <a:ext cx="1156438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Ctr="1">
            <a:spAutoFit/>
          </a:bodyPr>
          <a:lstStyle/>
          <a:p>
            <a:pPr algn="ctr" rtl="0" hangingPunct="0"/>
            <a:r>
              <a:rPr lang="ru-RU" sz="8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Волос, </a:t>
            </a:r>
            <a:r>
              <a:rPr lang="ru-RU" sz="800" b="1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обработанный</a:t>
            </a:r>
            <a:r>
              <a:rPr lang="ru-RU" sz="8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ru-RU" sz="800" b="0" i="0" u="none" strike="noStrike" dirty="0" err="1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Flocare</a:t>
            </a:r>
            <a:r>
              <a:rPr lang="ru-RU" sz="8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C107</a:t>
            </a:r>
          </a:p>
          <a:p>
            <a:pPr algn="ctr" rtl="0" hangingPunct="0"/>
            <a:r>
              <a:rPr lang="ru-RU" sz="8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(х700)</a:t>
            </a:r>
          </a:p>
        </p:txBody>
      </p:sp>
      <p:sp>
        <p:nvSpPr>
          <p:cNvPr id="148" name="ZoneTexte 147"/>
          <p:cNvSpPr txBox="1"/>
          <p:nvPr/>
        </p:nvSpPr>
        <p:spPr>
          <a:xfrm>
            <a:off x="1994777" y="440075"/>
            <a:ext cx="3582366" cy="4154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 rtl="0"/>
            <a:r>
              <a:rPr lang="ru-RU" sz="1050" b="0" i="0" u="none" strike="noStrike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Спектр катионных и амфотерных </a:t>
            </a:r>
            <a:r>
              <a:rPr lang="ru-RU" sz="1050" b="0" i="0" u="none" strike="noStrike" dirty="0" err="1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поликватерниумов</a:t>
            </a:r>
            <a:r>
              <a:rPr lang="ru-RU" sz="1050" b="0" i="0" u="none" strike="noStrike" dirty="0">
                <a:solidFill>
                  <a:srgbClr val="000066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 для придания волосам и коже гладкости и мягкости</a:t>
            </a:r>
          </a:p>
        </p:txBody>
      </p:sp>
      <p:pic>
        <p:nvPicPr>
          <p:cNvPr id="149" name="Picture 2" descr="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67" y="1279618"/>
            <a:ext cx="939306" cy="8595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2275" y="919159"/>
            <a:ext cx="1017891" cy="675378"/>
          </a:xfrm>
          <a:prstGeom prst="rect">
            <a:avLst/>
          </a:prstGeom>
          <a:effectLst/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81" y="29395"/>
            <a:ext cx="1468950" cy="1471263"/>
          </a:xfrm>
          <a:prstGeom prst="rect">
            <a:avLst/>
          </a:prstGeom>
          <a:effectLst/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2019" y="3284189"/>
            <a:ext cx="1152238" cy="83755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603933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6" name="ZoneTexte 5"/>
          <p:cNvSpPr txBox="1"/>
          <p:nvPr/>
        </p:nvSpPr>
        <p:spPr>
          <a:xfrm>
            <a:off x="7535125" y="1307166"/>
            <a:ext cx="1301365" cy="9153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УХОД ЗА ВОЛОСАМИ </a:t>
            </a:r>
          </a:p>
        </p:txBody>
      </p:sp>
      <p:sp>
        <p:nvSpPr>
          <p:cNvPr id="9" name="Rectangle 8"/>
          <p:cNvSpPr/>
          <p:nvPr/>
        </p:nvSpPr>
        <p:spPr>
          <a:xfrm>
            <a:off x="7563832" y="0"/>
            <a:ext cx="1881797" cy="36612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УХОД ЗА КОЖЕЙ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321419" y="2698866"/>
            <a:ext cx="1824403" cy="6407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СРЕДСТВА ДЛЯ ВАННЫ И ДУША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69" y="3060678"/>
            <a:ext cx="888769" cy="888769"/>
          </a:xfrm>
          <a:prstGeom prst="rect">
            <a:avLst/>
          </a:prstGeom>
          <a:effectLst/>
        </p:spPr>
      </p:pic>
      <p:sp>
        <p:nvSpPr>
          <p:cNvPr id="14" name="ZoneTexte 13"/>
          <p:cNvSpPr txBox="1"/>
          <p:nvPr/>
        </p:nvSpPr>
        <p:spPr>
          <a:xfrm>
            <a:off x="-132350" y="4002637"/>
            <a:ext cx="2141620" cy="457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1200" b="1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СРЕДСТВА ДЛЯ ВАННЫ </a:t>
            </a:r>
          </a:p>
          <a:p>
            <a:pPr algn="ctr" rtl="0"/>
            <a:r>
              <a:rPr lang="ru-RU" sz="1200" b="1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И ДУША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68444" y="2648084"/>
            <a:ext cx="158694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200" b="1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УХОД ЗА ВОЛОСАМИ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-36096" y="1162371"/>
            <a:ext cx="2177716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2000" b="1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УХОД ЗА КОЖЕЙ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06" y="1639279"/>
            <a:ext cx="936132" cy="936132"/>
          </a:xfrm>
          <a:prstGeom prst="rect">
            <a:avLst/>
          </a:prstGeom>
          <a:effectLst/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57" y="174411"/>
            <a:ext cx="936132" cy="936132"/>
          </a:xfrm>
          <a:prstGeom prst="rect">
            <a:avLst/>
          </a:prstGeom>
          <a:effectLst/>
        </p:spPr>
      </p:pic>
      <p:sp>
        <p:nvSpPr>
          <p:cNvPr id="30" name="Ellipse 29"/>
          <p:cNvSpPr/>
          <p:nvPr/>
        </p:nvSpPr>
        <p:spPr>
          <a:xfrm>
            <a:off x="419612" y="135409"/>
            <a:ext cx="1025326" cy="1025326"/>
          </a:xfrm>
          <a:prstGeom prst="ellipse">
            <a:avLst/>
          </a:prstGeom>
          <a:noFill/>
          <a:ln w="25400">
            <a:solidFill>
              <a:srgbClr val="3C0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FF0000"/>
              </a:solidFill>
              <a:effectLst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8738" y="692573"/>
            <a:ext cx="3370710" cy="3370710"/>
          </a:xfrm>
          <a:prstGeom prst="rect">
            <a:avLst/>
          </a:prstGeom>
          <a:effectLst/>
        </p:spPr>
      </p:pic>
      <p:sp>
        <p:nvSpPr>
          <p:cNvPr id="19" name="Ellipse 18"/>
          <p:cNvSpPr/>
          <p:nvPr/>
        </p:nvSpPr>
        <p:spPr>
          <a:xfrm>
            <a:off x="3591926" y="631169"/>
            <a:ext cx="3375545" cy="3454883"/>
          </a:xfrm>
          <a:prstGeom prst="ellipse">
            <a:avLst/>
          </a:prstGeom>
          <a:noFill/>
          <a:ln w="25400">
            <a:solidFill>
              <a:srgbClr val="3C0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57690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906" y="2135547"/>
            <a:ext cx="1786327" cy="872405"/>
          </a:xfrm>
          <a:effectLst/>
        </p:spPr>
        <p:txBody>
          <a:bodyPr>
            <a:normAutofit fontScale="90000"/>
          </a:bodyPr>
          <a:lstStyle/>
          <a:p>
            <a:pPr algn="ctr" rtl="0"/>
            <a:r>
              <a:rPr lang="ru-RU" sz="20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Наше предложение по уходу за кожей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222735" y="90233"/>
            <a:ext cx="7044920" cy="6407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en-US" sz="1800" b="1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ОБРАТНЫЕ </a:t>
            </a:r>
            <a:r>
              <a:rPr lang="ru-RU" sz="1800" b="1" i="0" u="none" strike="noStrike" dirty="0">
                <a:solidFill>
                  <a:srgbClr val="002D7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ЭМУЛЬСИИ ДЛЯ ПРИДАНИЯ ВАШИМ РЕЦЕПТУРАМ РАЗЛИЧНЫХ ТИПОВ ТЕКСТУР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272641" y="648044"/>
            <a:ext cx="6392197" cy="3112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 rtl="0"/>
            <a:r>
              <a:rPr lang="ru-RU" sz="1800" b="0" i="0" u="none" strike="noStrike" dirty="0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Компания SNF предлагает множество полимеров, предназначенных для создания средств по уходу за кожей, в виде </a:t>
            </a:r>
            <a:r>
              <a:rPr lang="en-US" sz="1800" b="0" i="0" u="none" strike="noStrike" dirty="0" err="1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обратных</a:t>
            </a:r>
            <a:r>
              <a:rPr lang="en-US" sz="1800" b="0" i="0" u="none" strike="noStrike" dirty="0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ru-RU" sz="1800" b="0" i="0" u="none" strike="noStrike" dirty="0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эмульсий в жидкой и сухой формах.</a:t>
            </a:r>
          </a:p>
          <a:p>
            <a:pPr algn="just" rtl="0"/>
            <a:r>
              <a:rPr lang="en-US" dirty="0" err="1">
                <a:solidFill>
                  <a:srgbClr val="00206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Обра</a:t>
            </a:r>
            <a:r>
              <a:rPr lang="ru-RU" dirty="0" err="1">
                <a:solidFill>
                  <a:srgbClr val="00206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тная</a:t>
            </a:r>
            <a:r>
              <a:rPr lang="ru-RU" dirty="0">
                <a:solidFill>
                  <a:srgbClr val="00206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ru-RU" sz="1800" b="0" i="0" u="none" strike="noStrike" dirty="0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эмульсия представляет собой дисперсию воды в масле; капельки воды действуют как </a:t>
            </a:r>
            <a:r>
              <a:rPr lang="ru-RU" sz="1800" b="0" i="0" u="none" strike="noStrike" dirty="0" err="1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микрореактор</a:t>
            </a:r>
            <a:r>
              <a:rPr lang="ru-RU" sz="1800" b="0" i="0" u="none" strike="noStrike" dirty="0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, в котором синтезируется полимер. </a:t>
            </a:r>
          </a:p>
          <a:p>
            <a:pPr algn="just" rtl="0"/>
            <a:r>
              <a:rPr lang="ru-RU" sz="1800" b="0" i="0" u="none" strike="noStrike" dirty="0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Контроль молекулярного веса и степени </a:t>
            </a:r>
            <a:r>
              <a:rPr lang="ru-RU" sz="1800" b="0" i="0" u="none" strike="noStrike" dirty="0" err="1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анионности</a:t>
            </a:r>
            <a:r>
              <a:rPr lang="ru-RU" sz="1800" b="0" i="0" u="none" strike="noStrike" dirty="0">
                <a:solidFill>
                  <a:srgbClr val="002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осуществляется главным образом посредством параметров реакции (ПАВ с низким ГЛБ, инициатор, мономер и т. д.)</a:t>
            </a:r>
          </a:p>
          <a:p>
            <a:pPr algn="just"/>
            <a:endParaRPr lang="fr-FR" dirty="0">
              <a:solidFill>
                <a:srgbClr val="002060"/>
              </a:solidFill>
              <a:effectLst/>
            </a:endParaRPr>
          </a:p>
          <a:p>
            <a:endParaRPr lang="fr-FR" dirty="0">
              <a:effectLst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83825" y="90233"/>
            <a:ext cx="1286839" cy="1364980"/>
            <a:chOff x="419612" y="135409"/>
            <a:chExt cx="1025326" cy="1025326"/>
          </a:xfrm>
          <a:effectLst/>
        </p:grpSpPr>
        <p:pic>
          <p:nvPicPr>
            <p:cNvPr id="818" name="Image 8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057" y="174411"/>
              <a:ext cx="936132" cy="936132"/>
            </a:xfrm>
            <a:prstGeom prst="rect">
              <a:avLst/>
            </a:prstGeom>
            <a:effectLst/>
          </p:spPr>
        </p:pic>
        <p:sp>
          <p:nvSpPr>
            <p:cNvPr id="819" name="Ellipse 818"/>
            <p:cNvSpPr/>
            <p:nvPr/>
          </p:nvSpPr>
          <p:spPr>
            <a:xfrm>
              <a:off x="419612" y="135409"/>
              <a:ext cx="1025326" cy="1025326"/>
            </a:xfrm>
            <a:prstGeom prst="ellipse">
              <a:avLst/>
            </a:prstGeom>
            <a:noFill/>
            <a:ln w="25400">
              <a:solidFill>
                <a:srgbClr val="3C0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  <a:effectLst/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4700011" y="3252075"/>
            <a:ext cx="3635096" cy="1496689"/>
            <a:chOff x="4348319" y="3131581"/>
            <a:chExt cx="3635096" cy="1496689"/>
          </a:xfrm>
          <a:effectLst/>
        </p:grpSpPr>
        <p:grpSp>
          <p:nvGrpSpPr>
            <p:cNvPr id="816" name="Groupe 815"/>
            <p:cNvGrpSpPr/>
            <p:nvPr/>
          </p:nvGrpSpPr>
          <p:grpSpPr>
            <a:xfrm>
              <a:off x="5919827" y="3131581"/>
              <a:ext cx="2063588" cy="1496689"/>
              <a:chOff x="4916093" y="709133"/>
              <a:chExt cx="1972961" cy="1418371"/>
            </a:xfrm>
            <a:effectLst/>
          </p:grpSpPr>
          <p:pic>
            <p:nvPicPr>
              <p:cNvPr id="817" name="Image 8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16093" y="739234"/>
                <a:ext cx="1972961" cy="1388270"/>
              </a:xfrm>
              <a:prstGeom prst="rect">
                <a:avLst/>
              </a:prstGeom>
              <a:effectLst/>
            </p:spPr>
          </p:pic>
          <p:sp>
            <p:nvSpPr>
              <p:cNvPr id="820" name="ZoneTexte 819"/>
              <p:cNvSpPr txBox="1"/>
              <p:nvPr/>
            </p:nvSpPr>
            <p:spPr>
              <a:xfrm>
                <a:off x="4951263" y="823322"/>
                <a:ext cx="1091161" cy="289139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rtl="0"/>
                <a:r>
                  <a:rPr lang="ru-RU" sz="700" b="0" i="0" u="none" strike="noStrike" dirty="0">
                    <a:effectLst/>
                    <a:highlight>
                      <a:srgbClr val="000000">
                        <a:alpha val="0"/>
                      </a:srgbClr>
                    </a:highlight>
                    <a:latin typeface="Calibri"/>
                  </a:rPr>
                  <a:t>Масло + </a:t>
                </a:r>
              </a:p>
              <a:p>
                <a:pPr rtl="0"/>
                <a:r>
                  <a:rPr lang="ru-RU" sz="700" b="0" i="0" u="none" strike="noStrike" dirty="0">
                    <a:effectLst/>
                    <a:highlight>
                      <a:srgbClr val="000000">
                        <a:alpha val="0"/>
                      </a:srgbClr>
                    </a:highlight>
                    <a:latin typeface="Calibri"/>
                  </a:rPr>
                  <a:t>Инвертирующая добавка</a:t>
                </a:r>
              </a:p>
            </p:txBody>
          </p:sp>
          <p:cxnSp>
            <p:nvCxnSpPr>
              <p:cNvPr id="821" name="Connecteur droit avec flèche 820"/>
              <p:cNvCxnSpPr/>
              <p:nvPr/>
            </p:nvCxnSpPr>
            <p:spPr>
              <a:xfrm>
                <a:off x="5394960" y="1090246"/>
                <a:ext cx="316523" cy="196948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22" name="ZoneTexte 821"/>
              <p:cNvSpPr txBox="1"/>
              <p:nvPr/>
            </p:nvSpPr>
            <p:spPr>
              <a:xfrm>
                <a:off x="5394958" y="709133"/>
                <a:ext cx="1041024" cy="18794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rtl="0"/>
                <a:r>
                  <a:rPr lang="ru-RU" sz="700" b="0" i="0" u="none" strike="noStrike">
                    <a:effectLst/>
                    <a:highlight>
                      <a:srgbClr val="000000">
                        <a:alpha val="0"/>
                      </a:srgbClr>
                    </a:highlight>
                    <a:latin typeface="Calibri"/>
                  </a:rPr>
                  <a:t>Фаза «вода + полимер»</a:t>
                </a:r>
              </a:p>
            </p:txBody>
          </p:sp>
        </p:grpSp>
        <p:cxnSp>
          <p:nvCxnSpPr>
            <p:cNvPr id="9" name="Connecteur droit avec flèche 8"/>
            <p:cNvCxnSpPr/>
            <p:nvPr/>
          </p:nvCxnSpPr>
          <p:spPr>
            <a:xfrm>
              <a:off x="4663440" y="3931920"/>
              <a:ext cx="1033975" cy="7034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4348319" y="3576846"/>
              <a:ext cx="1597351" cy="73225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 rtl="0"/>
              <a:r>
                <a:rPr lang="ru-RU" sz="1400" b="0" i="0" u="none" strike="noStrike">
                  <a:solidFill>
                    <a:srgbClr val="002060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Добавление воды</a:t>
              </a:r>
              <a:r>
                <a:rPr lang="ru-RU" sz="1400" b="0" i="0" u="none" strike="noStrike"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 </a:t>
              </a:r>
            </a:p>
            <a:p>
              <a:pPr algn="ctr" rtl="0"/>
              <a:r>
                <a:rPr lang="ru-RU" sz="1400" b="0" i="0" u="none" strike="noStrike"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и</a:t>
              </a:r>
            </a:p>
            <a:p>
              <a:pPr algn="ctr" rtl="0"/>
              <a:r>
                <a:rPr lang="ru-RU" sz="1400" b="0" i="0" u="none" strike="noStrike">
                  <a:solidFill>
                    <a:srgbClr val="002060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Перемешивание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3AFF5C8-1214-416D-AC5E-764D52724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7135" y="3237972"/>
            <a:ext cx="2219448" cy="150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273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5.05.12"/>
  <p:tag name="AS_TITLE" val="Aspose.Slides for .NET 4.0 Client Profile"/>
  <p:tag name="AS_VERSION" val="15.4.0.0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  <a:extrusionClr>
              <a:prstClr val="black"/>
            </a:extrusionClr>
            <a:contourClr>
              <a:prstClr val="black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  <a:extrusionClr>
              <a:prstClr val="black"/>
            </a:extrusionClr>
            <a:contourClr>
              <a:prstClr val="black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  <a:extrusionClr>
              <a:prstClr val="black"/>
            </a:extrusionClr>
            <a:contourClr>
              <a:prstClr val="black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uvelle pré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  <a:extrusionClr>
              <a:prstClr val="black"/>
            </a:extrusionClr>
            <a:contourClr>
              <a:prstClr val="black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B2C6E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B2C6E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marL="285750" indent="-285750">
          <a:buFontTx/>
          <a:buChar char="-"/>
          <a:defRPr dirty="0" smtClean="0"/>
        </a:defPPr>
      </a:lstStyle>
    </a:tx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  <a:extrusionClr>
              <a:prstClr val="black"/>
            </a:extrusionClr>
            <a:contourClr>
              <a:prstClr val="black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11921</TotalTime>
  <Words>2584</Words>
  <Application>Microsoft Macintosh PowerPoint</Application>
  <PresentationFormat>Экран (16:9)</PresentationFormat>
  <Paragraphs>519</Paragraphs>
  <Slides>29</Slides>
  <Notes>20</Notes>
  <HiddenSlides>0</HiddenSlides>
  <MMClips>1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Thème Office</vt:lpstr>
      <vt:lpstr>2_Thème Office</vt:lpstr>
      <vt:lpstr>1_Thème Office</vt:lpstr>
      <vt:lpstr>1_Nouvelle présentation</vt:lpstr>
      <vt:lpstr>Предложения компании SNF по сырью для производства косметических средств  О. Беликов  Киев,     21.09.2017                          </vt:lpstr>
      <vt:lpstr>SNF — мировой лидер в области производства полиакриламидных полимеров </vt:lpstr>
      <vt:lpstr>Наше присутствие в мире</vt:lpstr>
      <vt:lpstr>Мировое производство</vt:lpstr>
      <vt:lpstr>Презентация PowerPoint</vt:lpstr>
      <vt:lpstr>Презентация PowerPoint</vt:lpstr>
      <vt:lpstr>3 разных технологии  </vt:lpstr>
      <vt:lpstr>Презентация PowerPoint</vt:lpstr>
      <vt:lpstr>Наше предложение по уходу за кожей </vt:lpstr>
      <vt:lpstr>Наше предложение по уходу за кожей </vt:lpstr>
      <vt:lpstr>Преимущества обратной эмульсии</vt:lpstr>
      <vt:lpstr>Наше предложение по уходу за кожей (1) </vt:lpstr>
      <vt:lpstr>Презентация PowerPoint</vt:lpstr>
      <vt:lpstr>Использование обратной эмульсии обеспечивает устойчивость к электролитам</vt:lpstr>
      <vt:lpstr>Образцы продукции, уже представленные на рынке </vt:lpstr>
      <vt:lpstr>Презентация PowerPoint</vt:lpstr>
      <vt:lpstr>Предложение компании SNF для эффективных систем</vt:lpstr>
      <vt:lpstr>Наше предложение по уходу за волосами (1)</vt:lpstr>
      <vt:lpstr>Наше предложение по уходу за волосами (2)</vt:lpstr>
      <vt:lpstr>Наше предложение по уходу за волосами (3)</vt:lpstr>
      <vt:lpstr>Презентация PowerPoint</vt:lpstr>
      <vt:lpstr>Преимущества мономеров  с акцентом на серии FLOCARE, компоненты с кондиционирующим действием</vt:lpstr>
      <vt:lpstr>Какие мономеры подходят для разных полимеров серии FLOCARE?</vt:lpstr>
      <vt:lpstr>Образцы продукции, уже представленные на рынке </vt:lpstr>
      <vt:lpstr>Образцы продукции, уже представленные на рынке </vt:lpstr>
      <vt:lpstr>Презентация PowerPoint</vt:lpstr>
      <vt:lpstr>Наше предложение для гелей для ванны и душа </vt:lpstr>
      <vt:lpstr>Преимущества катионных полимеров, используемых в гелях для ванны и душа</vt:lpstr>
      <vt:lpstr>Образцы продукции, уже представленные на рынке </vt:lpstr>
    </vt:vector>
  </TitlesOfParts>
  <Manager/>
  <Company>SNF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Jean-Philippe LETULLIER</dc:creator>
  <cp:lastModifiedBy>Oleg</cp:lastModifiedBy>
  <cp:revision>1034</cp:revision>
  <cp:lastPrinted>2017-08-28T09:38:18Z</cp:lastPrinted>
  <dcterms:created xsi:type="dcterms:W3CDTF">2016-01-05T08:12:34Z</dcterms:created>
  <dcterms:modified xsi:type="dcterms:W3CDTF">2017-09-21T07:53:53Z</dcterms:modified>
</cp:coreProperties>
</file>