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317" r:id="rId3"/>
    <p:sldId id="318" r:id="rId4"/>
    <p:sldId id="319" r:id="rId5"/>
    <p:sldId id="258" r:id="rId6"/>
    <p:sldId id="259" r:id="rId7"/>
    <p:sldId id="296" r:id="rId8"/>
    <p:sldId id="260" r:id="rId9"/>
    <p:sldId id="261" r:id="rId10"/>
    <p:sldId id="262" r:id="rId11"/>
    <p:sldId id="285" r:id="rId12"/>
    <p:sldId id="263" r:id="rId13"/>
    <p:sldId id="264" r:id="rId14"/>
    <p:sldId id="292" r:id="rId15"/>
    <p:sldId id="295" r:id="rId16"/>
    <p:sldId id="297" r:id="rId17"/>
    <p:sldId id="266" r:id="rId18"/>
    <p:sldId id="267" r:id="rId19"/>
    <p:sldId id="268" r:id="rId20"/>
    <p:sldId id="270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98" r:id="rId33"/>
    <p:sldId id="299" r:id="rId34"/>
    <p:sldId id="300" r:id="rId35"/>
    <p:sldId id="316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</p:sldIdLst>
  <p:sldSz cx="10693400" cy="7556500"/>
  <p:notesSz cx="10693400" cy="75565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56" y="-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C53BE-8D53-4796-80E7-00F221DFD7D4}" type="datetimeFigureOut">
              <a:rPr lang="ru-RU" smtClean="0"/>
              <a:t>21.09.17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589338"/>
            <a:ext cx="8553450" cy="340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9CFB8-AA88-4781-9742-DE324B3C7D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74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 u="sng">
                <a:solidFill>
                  <a:srgbClr val="0B2C6E"/>
                </a:solidFill>
                <a:latin typeface="Times New Roman" charset="0"/>
                <a:ea typeface="Arial" charset="0"/>
              </a:defRPr>
            </a:lvl1pPr>
            <a:lvl2pPr marL="742950" indent="-285750">
              <a:defRPr sz="3600" u="sng">
                <a:solidFill>
                  <a:srgbClr val="0B2C6E"/>
                </a:solidFill>
                <a:latin typeface="Times New Roman" charset="0"/>
                <a:ea typeface="Arial" charset="0"/>
              </a:defRPr>
            </a:lvl2pPr>
            <a:lvl3pPr marL="1143000" indent="-228600">
              <a:defRPr sz="3600" u="sng">
                <a:solidFill>
                  <a:srgbClr val="0B2C6E"/>
                </a:solidFill>
                <a:latin typeface="Times New Roman" charset="0"/>
                <a:ea typeface="Arial" charset="0"/>
              </a:defRPr>
            </a:lvl3pPr>
            <a:lvl4pPr marL="1600200" indent="-228600">
              <a:defRPr sz="3600" u="sng">
                <a:solidFill>
                  <a:srgbClr val="0B2C6E"/>
                </a:solidFill>
                <a:latin typeface="Times New Roman" charset="0"/>
                <a:ea typeface="Arial" charset="0"/>
              </a:defRPr>
            </a:lvl4pPr>
            <a:lvl5pPr marL="2057400" indent="-228600">
              <a:defRPr sz="3600" u="sng">
                <a:solidFill>
                  <a:srgbClr val="0B2C6E"/>
                </a:solidFill>
                <a:latin typeface="Times New Roman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0B2C6E"/>
                </a:solidFill>
                <a:latin typeface="Times New Roman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0B2C6E"/>
                </a:solidFill>
                <a:latin typeface="Times New Roman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0B2C6E"/>
                </a:solidFill>
                <a:latin typeface="Times New Roman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rgbClr val="0B2C6E"/>
                </a:solidFill>
                <a:latin typeface="Times New Roman" charset="0"/>
                <a:ea typeface="Arial" charset="0"/>
              </a:defRPr>
            </a:lvl9pPr>
          </a:lstStyle>
          <a:p>
            <a:fld id="{364E4FF9-29AE-1545-8307-39D97E0EA412}" type="slidenum">
              <a:rPr lang="fr-FR" sz="1200" u="none">
                <a:solidFill>
                  <a:schemeClr val="tx1"/>
                </a:solidFill>
              </a:rPr>
              <a:pPr/>
              <a:t>4</a:t>
            </a:fld>
            <a:endParaRPr lang="fr-FR" sz="1200" u="none">
              <a:solidFill>
                <a:schemeClr val="tx1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fr-F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F317AF9F-B121-4C83-B162-A1F3F858EB54}" type="slidenum">
              <a:rPr lang="fr-FR"/>
              <a:pPr defTabSz="966788"/>
              <a:t>46</a:t>
            </a:fld>
            <a:endParaRPr lang="fr-FR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8038" y="566738"/>
            <a:ext cx="4006850" cy="2832100"/>
          </a:xfrm>
          <a:ln/>
        </p:spPr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5149" y="3586612"/>
            <a:ext cx="7843102" cy="3403765"/>
          </a:xfrm>
          <a:noFill/>
          <a:ln/>
        </p:spPr>
        <p:txBody>
          <a:bodyPr lIns="95737" tIns="47869" rIns="95737" bIns="47869"/>
          <a:lstStyle/>
          <a:p>
            <a:endParaRPr kumimoji="0"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fr-FR" smtClean="0"/>
          </a:p>
        </p:txBody>
      </p:sp>
      <p:sp>
        <p:nvSpPr>
          <p:cNvPr id="9113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EAF53A-1A85-4F79-A3FA-8CD736129556}" type="slidenum">
              <a:rPr lang="fr-FR"/>
              <a:pPr/>
              <a:t>48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4788" y="87313"/>
            <a:ext cx="5210175" cy="3681412"/>
          </a:xfrm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0802" y="3948790"/>
            <a:ext cx="7871796" cy="3360397"/>
          </a:xfrm>
          <a:noFill/>
          <a:ln/>
        </p:spPr>
        <p:txBody>
          <a:bodyPr lIns="93787" tIns="46895" rIns="93787" bIns="46895"/>
          <a:lstStyle/>
          <a:p>
            <a:endParaRPr kumimoji="0" lang="ru-RU" noProof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4788" y="87313"/>
            <a:ext cx="5210175" cy="3681412"/>
          </a:xfrm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0802" y="3948790"/>
            <a:ext cx="7871796" cy="3360397"/>
          </a:xfrm>
          <a:noFill/>
          <a:ln/>
        </p:spPr>
        <p:txBody>
          <a:bodyPr lIns="93787" tIns="46895" rIns="93787" bIns="46895"/>
          <a:lstStyle/>
          <a:p>
            <a:endParaRPr kumimoji="0" lang="ru-RU" noProof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79CFB8-AA88-4781-9742-DE324B3C7D89}" type="slidenum">
              <a:rPr lang="ru-RU" smtClean="0"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8038" y="566738"/>
            <a:ext cx="4006850" cy="2832100"/>
          </a:xfrm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5149" y="3586612"/>
            <a:ext cx="7843102" cy="3403765"/>
          </a:xfrm>
          <a:noFill/>
          <a:ln/>
        </p:spPr>
        <p:txBody>
          <a:bodyPr lIns="95737" tIns="47869" rIns="95737" bIns="47869"/>
          <a:lstStyle/>
          <a:p>
            <a:endParaRPr kumimoji="0"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fr-FR" smtClean="0"/>
          </a:p>
        </p:txBody>
      </p:sp>
      <p:sp>
        <p:nvSpPr>
          <p:cNvPr id="5939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C9038193-8CEA-490B-B8C4-8D5F83593F6F}" type="slidenum">
              <a:rPr lang="fr-FR"/>
              <a:pPr defTabSz="930275"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fr-FR" smtClean="0"/>
          </a:p>
        </p:txBody>
      </p:sp>
      <p:sp>
        <p:nvSpPr>
          <p:cNvPr id="6144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8BE8E0-F065-440F-8BE0-1F297B72F515}" type="slidenum">
              <a:rPr lang="fr-FR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5105128F-C249-4360-B800-400DA2D10EF5}" type="slidenum">
              <a:rPr lang="fr-FR"/>
              <a:pPr defTabSz="963613"/>
              <a:t>36</a:t>
            </a:fld>
            <a:endParaRPr lang="fr-FR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4788" y="87313"/>
            <a:ext cx="5210175" cy="3681412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0802" y="3948790"/>
            <a:ext cx="7871796" cy="3360397"/>
          </a:xfrm>
          <a:noFill/>
          <a:ln/>
        </p:spPr>
        <p:txBody>
          <a:bodyPr lIns="93779" tIns="46891" rIns="93779" bIns="46891"/>
          <a:lstStyle/>
          <a:p>
            <a:endParaRPr kumimoji="0" lang="ru-RU" noProof="1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4788" y="87313"/>
            <a:ext cx="5210175" cy="3681412"/>
          </a:xfrm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0802" y="3948790"/>
            <a:ext cx="7871796" cy="3360397"/>
          </a:xfrm>
          <a:noFill/>
          <a:ln/>
        </p:spPr>
        <p:txBody>
          <a:bodyPr lIns="93787" tIns="46895" rIns="93787" bIns="46895"/>
          <a:lstStyle/>
          <a:p>
            <a:endParaRPr kumimoji="0" lang="ru-RU" noProof="1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8CC92078-B584-470F-B680-2CD144ABB1DA}" type="slidenum">
              <a:rPr lang="fr-FR"/>
              <a:pPr defTabSz="966788"/>
              <a:t>45</a:t>
            </a:fld>
            <a:endParaRPr lang="fr-FR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0"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4"/>
          </a:xfrm>
          <a:prstGeom prst="rect">
            <a:avLst/>
          </a:prstGeom>
        </p:spPr>
        <p:txBody>
          <a:bodyPr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79" cy="1889125"/>
          </a:xfrm>
          <a:prstGeom prst="rect">
            <a:avLst/>
          </a:prstGeom>
        </p:spPr>
        <p:txBody>
          <a:bodyPr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FLOERGER </a:t>
            </a:r>
            <a:r>
              <a:rPr lang="ru-RU" altLang="ru-RU" sz="1500" baseline="17000"/>
              <a:t>®</a:t>
            </a:r>
            <a:endParaRPr lang="ru-RU" altLang="ru-RU" sz="1500" i="0" baseline="17000">
              <a:solidFill>
                <a:schemeClr val="tx1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SNF</a:t>
            </a:r>
            <a:endParaRPr lang="ru-RU" altLang="ru-RU" b="0" i="0">
              <a:solidFill>
                <a:schemeClr val="tx1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0BAFD-85E7-4FDC-85C1-AD5CE6958FC5}" type="slidenum">
              <a:rPr lang="ru-RU" altLang="ru-RU"/>
              <a:pPr>
                <a:defRPr/>
              </a:pPr>
              <a:t>‹#›</a:t>
            </a:fld>
            <a:endParaRPr lang="ru-RU" altLang="ru-RU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FLOERGER </a:t>
            </a:r>
            <a:r>
              <a:rPr lang="ru-RU" altLang="ru-RU" sz="1500" baseline="17000"/>
              <a:t>®</a:t>
            </a:r>
            <a:endParaRPr lang="ru-RU" altLang="ru-RU" sz="1500" i="0" baseline="17000">
              <a:solidFill>
                <a:schemeClr val="tx1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SNF</a:t>
            </a:r>
            <a:endParaRPr lang="ru-RU" altLang="ru-RU" b="0" i="0">
              <a:solidFill>
                <a:schemeClr val="tx1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C092-0A29-4600-8F75-BCF0B8D80EC7}" type="slidenum">
              <a:rPr lang="ru-RU" altLang="ru-RU"/>
              <a:pPr>
                <a:defRPr/>
              </a:pPr>
              <a:t>‹#›</a:t>
            </a:fld>
            <a:endParaRPr lang="ru-RU" altLang="ru-RU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k object 16"/>
          <p:cNvSpPr>
            <a:spLocks/>
          </p:cNvSpPr>
          <p:nvPr/>
        </p:nvSpPr>
        <p:spPr bwMode="auto">
          <a:xfrm>
            <a:off x="2274888" y="938213"/>
            <a:ext cx="7643812" cy="0"/>
          </a:xfrm>
          <a:custGeom>
            <a:avLst/>
            <a:gdLst/>
            <a:ahLst/>
            <a:cxnLst>
              <a:cxn ang="0">
                <a:pos x="7642857" y="0"/>
              </a:cxn>
              <a:cxn ang="0">
                <a:pos x="0" y="0"/>
              </a:cxn>
            </a:cxnLst>
            <a:rect l="0" t="0" r="r" b="b"/>
            <a:pathLst>
              <a:path w="7642857">
                <a:moveTo>
                  <a:pt x="7642857" y="0"/>
                </a:moveTo>
                <a:lnTo>
                  <a:pt x="0" y="0"/>
                </a:lnTo>
              </a:path>
            </a:pathLst>
          </a:custGeom>
          <a:noFill/>
          <a:ln w="13461">
            <a:solidFill>
              <a:srgbClr val="00007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bk object 17"/>
          <p:cNvSpPr>
            <a:spLocks/>
          </p:cNvSpPr>
          <p:nvPr/>
        </p:nvSpPr>
        <p:spPr bwMode="auto">
          <a:xfrm>
            <a:off x="2274888" y="969963"/>
            <a:ext cx="7643812" cy="0"/>
          </a:xfrm>
          <a:custGeom>
            <a:avLst/>
            <a:gdLst/>
            <a:ahLst/>
            <a:cxnLst>
              <a:cxn ang="0">
                <a:pos x="7642857" y="0"/>
              </a:cxn>
              <a:cxn ang="0">
                <a:pos x="0" y="0"/>
              </a:cxn>
            </a:cxnLst>
            <a:rect l="0" t="0" r="r" b="b"/>
            <a:pathLst>
              <a:path w="7642857">
                <a:moveTo>
                  <a:pt x="7642857" y="0"/>
                </a:moveTo>
                <a:lnTo>
                  <a:pt x="0" y="0"/>
                </a:lnTo>
              </a:path>
            </a:pathLst>
          </a:custGeom>
          <a:noFill/>
          <a:ln w="27177">
            <a:solidFill>
              <a:srgbClr val="00007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" name="bk object 18"/>
          <p:cNvSpPr>
            <a:spLocks/>
          </p:cNvSpPr>
          <p:nvPr/>
        </p:nvSpPr>
        <p:spPr bwMode="auto">
          <a:xfrm>
            <a:off x="2274888" y="1001713"/>
            <a:ext cx="7643812" cy="0"/>
          </a:xfrm>
          <a:custGeom>
            <a:avLst/>
            <a:gdLst/>
            <a:ahLst/>
            <a:cxnLst>
              <a:cxn ang="0">
                <a:pos x="7642857" y="0"/>
              </a:cxn>
              <a:cxn ang="0">
                <a:pos x="0" y="0"/>
              </a:cxn>
            </a:cxnLst>
            <a:rect l="0" t="0" r="r" b="b"/>
            <a:pathLst>
              <a:path w="7642857">
                <a:moveTo>
                  <a:pt x="7642857" y="0"/>
                </a:moveTo>
                <a:lnTo>
                  <a:pt x="0" y="0"/>
                </a:lnTo>
              </a:path>
            </a:pathLst>
          </a:custGeom>
          <a:noFill/>
          <a:ln w="14985">
            <a:solidFill>
              <a:srgbClr val="00007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7995"/>
            <a:ext cx="4651629" cy="4987290"/>
          </a:xfrm>
          <a:prstGeom prst="rect">
            <a:avLst/>
          </a:prstGeom>
        </p:spPr>
        <p:txBody>
          <a:bodyPr>
            <a:noAutofit/>
          </a:bodyPr>
          <a:lstStyle/>
          <a:p>
            <a:endParaRPr/>
          </a:p>
        </p:txBody>
      </p:sp>
      <p:sp>
        <p:nvSpPr>
          <p:cNvPr id="8" name="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altLang="ru-RU"/>
              <a:t>FLOERGER </a:t>
            </a:r>
            <a:r>
              <a:rPr lang="ru-RU" altLang="ru-RU" sz="1500" baseline="17000"/>
              <a:t>®</a:t>
            </a:r>
            <a:endParaRPr lang="ru-RU" altLang="ru-RU" sz="1500" i="0" baseline="17000">
              <a:solidFill>
                <a:schemeClr val="tx1"/>
              </a:solidFill>
            </a:endParaRPr>
          </a:p>
        </p:txBody>
      </p:sp>
      <p:sp>
        <p:nvSpPr>
          <p:cNvPr id="9" name="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altLang="ru-RU"/>
              <a:t>SNF</a:t>
            </a:r>
            <a:endParaRPr lang="ru-RU" altLang="ru-RU" b="0" i="0">
              <a:solidFill>
                <a:schemeClr val="tx1"/>
              </a:solidFill>
            </a:endParaRPr>
          </a:p>
        </p:txBody>
      </p:sp>
      <p:sp>
        <p:nvSpPr>
          <p:cNvPr id="10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D38A99-B2C3-462C-B397-C9A736BFEE38}" type="slidenum">
              <a:rPr lang="ru-RU" altLang="ru-RU"/>
              <a:pPr>
                <a:defRPr/>
              </a:pPr>
              <a:t>‹#›</a:t>
            </a:fld>
            <a:endParaRPr lang="ru-RU" altLang="ru-RU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FLOERGER </a:t>
            </a:r>
            <a:r>
              <a:rPr lang="ru-RU" altLang="ru-RU" sz="1500" baseline="17000"/>
              <a:t>®</a:t>
            </a:r>
            <a:endParaRPr lang="ru-RU" altLang="ru-RU" sz="1500" i="0" baseline="17000">
              <a:solidFill>
                <a:schemeClr val="tx1"/>
              </a:solidFill>
            </a:endParaRPr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SNF</a:t>
            </a:r>
            <a:endParaRPr lang="ru-RU" altLang="ru-RU" b="0" i="0">
              <a:solidFill>
                <a:schemeClr val="tx1"/>
              </a:solidFill>
            </a:endParaRPr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AA247-7158-4758-817E-8D28EB7D0656}" type="slidenum">
              <a:rPr lang="ru-RU" altLang="ru-RU"/>
              <a:pPr>
                <a:defRPr/>
              </a:pPr>
              <a:t>‹#›</a:t>
            </a:fld>
            <a:endParaRPr lang="ru-RU" altLang="ru-RU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FLOERGER </a:t>
            </a:r>
            <a:r>
              <a:rPr lang="ru-RU" altLang="ru-RU" sz="1500" baseline="17000"/>
              <a:t>®</a:t>
            </a:r>
            <a:endParaRPr lang="ru-RU" altLang="ru-RU" sz="1500" i="0" baseline="17000">
              <a:solidFill>
                <a:schemeClr val="tx1"/>
              </a:solidFill>
            </a:endParaRPr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SNF</a:t>
            </a:r>
            <a:endParaRPr lang="ru-RU" altLang="ru-RU" b="0" i="0">
              <a:solidFill>
                <a:schemeClr val="tx1"/>
              </a:solidFill>
            </a:endParaRPr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5F5FA-BAB1-423D-8C48-F40E7C121AAB}" type="slidenum">
              <a:rPr lang="ru-RU" altLang="ru-RU"/>
              <a:pPr>
                <a:defRPr/>
              </a:pPr>
              <a:t>‹#›</a:t>
            </a:fld>
            <a:endParaRPr lang="ru-RU" altLang="ru-RU" b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/>
          </p:cNvSpPr>
          <p:nvPr/>
        </p:nvSpPr>
        <p:spPr bwMode="auto">
          <a:xfrm>
            <a:off x="1025525" y="938213"/>
            <a:ext cx="8893175" cy="0"/>
          </a:xfrm>
          <a:custGeom>
            <a:avLst/>
            <a:gdLst/>
            <a:ahLst/>
            <a:cxnLst>
              <a:cxn ang="0">
                <a:pos x="8892536" y="0"/>
              </a:cxn>
              <a:cxn ang="0">
                <a:pos x="0" y="0"/>
              </a:cxn>
            </a:cxnLst>
            <a:rect l="0" t="0" r="r" b="b"/>
            <a:pathLst>
              <a:path w="8892536">
                <a:moveTo>
                  <a:pt x="8892536" y="0"/>
                </a:moveTo>
                <a:lnTo>
                  <a:pt x="0" y="0"/>
                </a:lnTo>
              </a:path>
            </a:pathLst>
          </a:custGeom>
          <a:noFill/>
          <a:ln w="13461">
            <a:solidFill>
              <a:srgbClr val="00007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7" name="bk object 17"/>
          <p:cNvSpPr>
            <a:spLocks/>
          </p:cNvSpPr>
          <p:nvPr/>
        </p:nvSpPr>
        <p:spPr bwMode="auto">
          <a:xfrm>
            <a:off x="1025525" y="969963"/>
            <a:ext cx="8893175" cy="0"/>
          </a:xfrm>
          <a:custGeom>
            <a:avLst/>
            <a:gdLst/>
            <a:ahLst/>
            <a:cxnLst>
              <a:cxn ang="0">
                <a:pos x="8892536" y="0"/>
              </a:cxn>
              <a:cxn ang="0">
                <a:pos x="0" y="0"/>
              </a:cxn>
            </a:cxnLst>
            <a:rect l="0" t="0" r="r" b="b"/>
            <a:pathLst>
              <a:path w="8892536">
                <a:moveTo>
                  <a:pt x="8892536" y="0"/>
                </a:moveTo>
                <a:lnTo>
                  <a:pt x="0" y="0"/>
                </a:lnTo>
              </a:path>
            </a:pathLst>
          </a:custGeom>
          <a:noFill/>
          <a:ln w="27177">
            <a:solidFill>
              <a:srgbClr val="00007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8" name="bk object 18"/>
          <p:cNvSpPr>
            <a:spLocks/>
          </p:cNvSpPr>
          <p:nvPr/>
        </p:nvSpPr>
        <p:spPr bwMode="auto">
          <a:xfrm>
            <a:off x="1025525" y="1001713"/>
            <a:ext cx="8893175" cy="0"/>
          </a:xfrm>
          <a:custGeom>
            <a:avLst/>
            <a:gdLst/>
            <a:ahLst/>
            <a:cxnLst>
              <a:cxn ang="0">
                <a:pos x="8892536" y="0"/>
              </a:cxn>
              <a:cxn ang="0">
                <a:pos x="0" y="0"/>
              </a:cxn>
            </a:cxnLst>
            <a:rect l="0" t="0" r="r" b="b"/>
            <a:pathLst>
              <a:path w="8892536">
                <a:moveTo>
                  <a:pt x="8892536" y="0"/>
                </a:moveTo>
                <a:lnTo>
                  <a:pt x="0" y="0"/>
                </a:lnTo>
              </a:path>
            </a:pathLst>
          </a:custGeom>
          <a:noFill/>
          <a:ln w="14985">
            <a:solidFill>
              <a:srgbClr val="00007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9" name="Holder 2"/>
          <p:cNvSpPr>
            <a:spLocks noGrp="1"/>
          </p:cNvSpPr>
          <p:nvPr>
            <p:ph type="title"/>
          </p:nvPr>
        </p:nvSpPr>
        <p:spPr bwMode="auto">
          <a:xfrm>
            <a:off x="854075" y="463550"/>
            <a:ext cx="89852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1030" name="Holder 3"/>
          <p:cNvSpPr>
            <a:spLocks noGrp="1"/>
          </p:cNvSpPr>
          <p:nvPr>
            <p:ph type="body" idx="1"/>
          </p:nvPr>
        </p:nvSpPr>
        <p:spPr bwMode="auto">
          <a:xfrm>
            <a:off x="1619250" y="2149475"/>
            <a:ext cx="74549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715375" y="6924675"/>
            <a:ext cx="852488" cy="1952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1200" i="1" smtClean="0">
                <a:solidFill>
                  <a:srgbClr val="FFFFFF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FLOERGER </a:t>
            </a:r>
            <a:r>
              <a:rPr lang="ru-RU" altLang="ru-RU" sz="1500" baseline="17000"/>
              <a:t>®</a:t>
            </a:r>
            <a:endParaRPr lang="ru-RU" altLang="ru-RU" sz="1500" i="0" baseline="17000">
              <a:solidFill>
                <a:schemeClr val="tx1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296275" y="6899275"/>
            <a:ext cx="357188" cy="23971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1500" b="1" i="1" smtClean="0">
                <a:solidFill>
                  <a:srgbClr val="4B83FF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SNF</a:t>
            </a:r>
            <a:endParaRPr lang="ru-RU" altLang="ru-RU" b="0" i="0">
              <a:solidFill>
                <a:schemeClr val="tx1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029200" y="6813550"/>
            <a:ext cx="198438" cy="1317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800" b="1" smtClean="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9EF48E77-95AF-4440-93AB-155DF0C9B470}" type="slidenum">
              <a:rPr lang="ru-RU" altLang="ru-RU"/>
              <a:pPr>
                <a:defRPr/>
              </a:pPr>
              <a:t>‹#›</a:t>
            </a:fld>
            <a:endParaRPr lang="ru-RU" altLang="ru-RU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7" r:id="rId3"/>
    <p:sldLayoutId id="2147483675" r:id="rId4"/>
    <p:sldLayoutId id="2147483676" r:id="rId5"/>
    <p:sldLayoutId id="2147483678" r:id="rId6"/>
    <p:sldLayoutId id="2147483679" r:id="rId7"/>
    <p:sldLayoutId id="2147483680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7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1.png"/><Relationship Id="rId12" Type="http://schemas.openxmlformats.org/officeDocument/2006/relationships/image" Target="../media/image62.png"/><Relationship Id="rId13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2.png"/><Relationship Id="rId9" Type="http://schemas.openxmlformats.org/officeDocument/2006/relationships/image" Target="../media/image59.png"/><Relationship Id="rId10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66.png"/><Relationship Id="rId5" Type="http://schemas.openxmlformats.org/officeDocument/2006/relationships/image" Target="../media/image67.jpeg"/><Relationship Id="rId6" Type="http://schemas.openxmlformats.org/officeDocument/2006/relationships/image" Target="../media/image68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jpeg"/><Relationship Id="rId5" Type="http://schemas.openxmlformats.org/officeDocument/2006/relationships/image" Target="../media/image71.png"/><Relationship Id="rId6" Type="http://schemas.openxmlformats.org/officeDocument/2006/relationships/image" Target="../media/image43.png"/><Relationship Id="rId7" Type="http://schemas.openxmlformats.org/officeDocument/2006/relationships/image" Target="../media/image72.png"/><Relationship Id="rId8" Type="http://schemas.openxmlformats.org/officeDocument/2006/relationships/image" Target="../media/image73.png"/><Relationship Id="rId9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43.png"/><Relationship Id="rId5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43.png"/><Relationship Id="rId5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8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Relationship Id="rId3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Relationship Id="rId3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png"/><Relationship Id="rId3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88.png"/><Relationship Id="rId5" Type="http://schemas.openxmlformats.org/officeDocument/2006/relationships/image" Target="../media/image89.jpeg"/><Relationship Id="rId6" Type="http://schemas.openxmlformats.org/officeDocument/2006/relationships/image" Target="../media/image90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4" Type="http://schemas.openxmlformats.org/officeDocument/2006/relationships/image" Target="../media/image92.png"/><Relationship Id="rId5" Type="http://schemas.openxmlformats.org/officeDocument/2006/relationships/image" Target="../media/image93.jpeg"/><Relationship Id="rId6" Type="http://schemas.openxmlformats.org/officeDocument/2006/relationships/image" Target="../media/image94.jpeg"/><Relationship Id="rId7" Type="http://schemas.openxmlformats.org/officeDocument/2006/relationships/image" Target="../media/image46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4" Type="http://schemas.openxmlformats.org/officeDocument/2006/relationships/image" Target="../media/image95.png"/><Relationship Id="rId5" Type="http://schemas.openxmlformats.org/officeDocument/2006/relationships/image" Target="../media/image96.jpeg"/><Relationship Id="rId6" Type="http://schemas.openxmlformats.org/officeDocument/2006/relationships/image" Target="../media/image90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6" Type="http://schemas.openxmlformats.org/officeDocument/2006/relationships/image" Target="../media/image100.jpeg"/><Relationship Id="rId7" Type="http://schemas.openxmlformats.org/officeDocument/2006/relationships/image" Target="../media/image101.png"/><Relationship Id="rId8" Type="http://schemas.openxmlformats.org/officeDocument/2006/relationships/image" Target="../media/image102.png"/><Relationship Id="rId9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9.png"/><Relationship Id="rId3" Type="http://schemas.openxmlformats.org/officeDocument/2006/relationships/image" Target="../media/image48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2.png"/><Relationship Id="rId3" Type="http://schemas.openxmlformats.org/officeDocument/2006/relationships/image" Target="../media/image4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0.jpeg"/><Relationship Id="rId3" Type="http://schemas.openxmlformats.org/officeDocument/2006/relationships/image" Target="../media/image48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8.png"/><Relationship Id="rId3" Type="http://schemas.openxmlformats.org/officeDocument/2006/relationships/image" Target="../media/image48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4" Type="http://schemas.openxmlformats.org/officeDocument/2006/relationships/image" Target="../media/image48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4" Type="http://schemas.openxmlformats.org/officeDocument/2006/relationships/image" Target="../media/image48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4" Type="http://schemas.openxmlformats.org/officeDocument/2006/relationships/image" Target="../media/image88.png"/><Relationship Id="rId5" Type="http://schemas.openxmlformats.org/officeDocument/2006/relationships/image" Target="../media/image46.jpeg"/><Relationship Id="rId6" Type="http://schemas.openxmlformats.org/officeDocument/2006/relationships/image" Target="../media/image107.png"/><Relationship Id="rId7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4" Type="http://schemas.openxmlformats.org/officeDocument/2006/relationships/image" Target="../media/image46.jpeg"/><Relationship Id="rId5" Type="http://schemas.openxmlformats.org/officeDocument/2006/relationships/image" Target="../media/image88.png"/><Relationship Id="rId6" Type="http://schemas.openxmlformats.org/officeDocument/2006/relationships/image" Target="../media/image107.png"/><Relationship Id="rId7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4" Type="http://schemas.openxmlformats.org/officeDocument/2006/relationships/image" Target="../media/image10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4" Type="http://schemas.openxmlformats.org/officeDocument/2006/relationships/image" Target="../media/image110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9.pn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../media/image32.jpeg"/><Relationship Id="rId13" Type="http://schemas.openxmlformats.org/officeDocument/2006/relationships/image" Target="../media/image33.png"/><Relationship Id="rId1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3475038" y="1404938"/>
            <a:ext cx="3929062" cy="6842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3075" name="object 3"/>
          <p:cNvSpPr>
            <a:spLocks noChangeArrowheads="1"/>
          </p:cNvSpPr>
          <p:nvPr/>
        </p:nvSpPr>
        <p:spPr bwMode="auto">
          <a:xfrm>
            <a:off x="773113" y="6802438"/>
            <a:ext cx="9145587" cy="4048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3076" name="object 4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99"/>
              <a:gd name="T1" fmla="*/ 0 h 265175"/>
              <a:gd name="T2" fmla="*/ 1409699 w 1409699"/>
              <a:gd name="T3" fmla="*/ 265175 h 265175"/>
            </a:gdLst>
            <a:ahLst/>
            <a:cxnLst>
              <a:cxn ang="0">
                <a:pos x="1409699" y="0"/>
              </a:cxn>
              <a:cxn ang="0">
                <a:pos x="38099" y="0"/>
              </a:cxn>
              <a:cxn ang="0">
                <a:pos x="0" y="265175"/>
              </a:cxn>
              <a:cxn ang="0">
                <a:pos x="1357883" y="265175"/>
              </a:cxn>
              <a:cxn ang="0">
                <a:pos x="1409699" y="0"/>
              </a:cxn>
            </a:cxnLst>
            <a:rect l="T0" t="T1" r="T2" b="T3"/>
            <a:pathLst>
              <a:path w="1409699" h="265175">
                <a:moveTo>
                  <a:pt x="1409699" y="0"/>
                </a:moveTo>
                <a:lnTo>
                  <a:pt x="38099" y="0"/>
                </a:lnTo>
                <a:lnTo>
                  <a:pt x="0" y="265175"/>
                </a:lnTo>
                <a:lnTo>
                  <a:pt x="1357883" y="265175"/>
                </a:lnTo>
                <a:lnTo>
                  <a:pt x="140969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8" name="object 6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9" name="object 7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07"/>
              <a:gd name="T1" fmla="*/ 0 h 204215"/>
              <a:gd name="T2" fmla="*/ 940307 w 940307"/>
              <a:gd name="T3" fmla="*/ 204215 h 204215"/>
            </a:gdLst>
            <a:ahLst/>
            <a:cxnLst>
              <a:cxn ang="0">
                <a:pos x="940307" y="0"/>
              </a:cxn>
              <a:cxn ang="0">
                <a:pos x="38099" y="0"/>
              </a:cxn>
              <a:cxn ang="0">
                <a:pos x="0" y="204215"/>
              </a:cxn>
              <a:cxn ang="0">
                <a:pos x="902207" y="204215"/>
              </a:cxn>
              <a:cxn ang="0">
                <a:pos x="940307" y="0"/>
              </a:cxn>
            </a:cxnLst>
            <a:rect l="T0" t="T1" r="T2" b="T3"/>
            <a:pathLst>
              <a:path w="940307" h="204215">
                <a:moveTo>
                  <a:pt x="940307" y="0"/>
                </a:moveTo>
                <a:lnTo>
                  <a:pt x="38099" y="0"/>
                </a:lnTo>
                <a:lnTo>
                  <a:pt x="0" y="204215"/>
                </a:lnTo>
                <a:lnTo>
                  <a:pt x="902207" y="204215"/>
                </a:lnTo>
                <a:lnTo>
                  <a:pt x="940307" y="0"/>
                </a:lnTo>
                <a:close/>
              </a:path>
            </a:pathLst>
          </a:custGeom>
          <a:solidFill>
            <a:srgbClr val="4B83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0" name="object 8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10"/>
              <a:gd name="T1" fmla="*/ 0 h 204217"/>
              <a:gd name="T2" fmla="*/ 940310 w 940310"/>
              <a:gd name="T3" fmla="*/ 204217 h 204217"/>
            </a:gdLst>
            <a:ahLst/>
            <a:cxnLst>
              <a:cxn ang="0">
                <a:pos x="38106" y="0"/>
              </a:cxn>
              <a:cxn ang="0">
                <a:pos x="0" y="204217"/>
              </a:cxn>
              <a:cxn ang="0">
                <a:pos x="902204" y="204217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04217">
                <a:moveTo>
                  <a:pt x="38106" y="0"/>
                </a:moveTo>
                <a:lnTo>
                  <a:pt x="0" y="204217"/>
                </a:lnTo>
                <a:lnTo>
                  <a:pt x="902204" y="204217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1" name="object 9"/>
          <p:cNvSpPr>
            <a:spLocks noChangeArrowheads="1"/>
          </p:cNvSpPr>
          <p:nvPr/>
        </p:nvSpPr>
        <p:spPr bwMode="auto">
          <a:xfrm>
            <a:off x="8651875" y="6911975"/>
            <a:ext cx="939800" cy="215900"/>
          </a:xfrm>
          <a:custGeom>
            <a:avLst/>
            <a:gdLst>
              <a:gd name="T0" fmla="*/ 0 w 940310"/>
              <a:gd name="T1" fmla="*/ 0 h 216413"/>
              <a:gd name="T2" fmla="*/ 940310 w 940310"/>
              <a:gd name="T3" fmla="*/ 216413 h 216413"/>
            </a:gdLst>
            <a:ahLst/>
            <a:cxnLst>
              <a:cxn ang="0">
                <a:pos x="38106" y="0"/>
              </a:cxn>
              <a:cxn ang="0">
                <a:pos x="0" y="216413"/>
              </a:cxn>
              <a:cxn ang="0">
                <a:pos x="902204" y="216413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16413">
                <a:moveTo>
                  <a:pt x="38106" y="0"/>
                </a:moveTo>
                <a:lnTo>
                  <a:pt x="0" y="216413"/>
                </a:lnTo>
                <a:lnTo>
                  <a:pt x="902204" y="216413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2" name="object 10"/>
          <p:cNvSpPr txBox="1">
            <a:spLocks noChangeArrowheads="1"/>
          </p:cNvSpPr>
          <p:nvPr/>
        </p:nvSpPr>
        <p:spPr bwMode="auto">
          <a:xfrm>
            <a:off x="2146300" y="2178050"/>
            <a:ext cx="68580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altLang="ru-RU" sz="3600" b="1" i="1" dirty="0">
                <a:solidFill>
                  <a:srgbClr val="15155C"/>
                </a:solidFill>
                <a:cs typeface="Arial" charset="0"/>
              </a:rPr>
              <a:t>Применение полимеров SNF </a:t>
            </a:r>
            <a:br>
              <a:rPr lang="ru-RU" altLang="ru-RU" sz="3600" b="1" i="1" dirty="0">
                <a:solidFill>
                  <a:srgbClr val="15155C"/>
                </a:solidFill>
                <a:cs typeface="Arial" charset="0"/>
              </a:rPr>
            </a:br>
            <a:r>
              <a:rPr lang="ru-RU" altLang="ru-RU" sz="3600" b="1" i="1" dirty="0">
                <a:solidFill>
                  <a:srgbClr val="15155C"/>
                </a:solidFill>
                <a:cs typeface="Arial" charset="0"/>
              </a:rPr>
              <a:t>в товарах для дома </a:t>
            </a:r>
            <a:br>
              <a:rPr lang="ru-RU" altLang="ru-RU" sz="3600" b="1" i="1" dirty="0">
                <a:solidFill>
                  <a:srgbClr val="15155C"/>
                </a:solidFill>
                <a:cs typeface="Arial" charset="0"/>
              </a:rPr>
            </a:br>
            <a:r>
              <a:rPr lang="ru-RU" altLang="ru-RU" sz="3600" b="1" i="1" dirty="0">
                <a:solidFill>
                  <a:srgbClr val="15155C"/>
                </a:solidFill>
                <a:cs typeface="Arial" charset="0"/>
              </a:rPr>
              <a:t>и стирально-моющих </a:t>
            </a:r>
            <a:r>
              <a:rPr lang="ru-RU" altLang="ru-RU" sz="3600" b="1" i="1" dirty="0" smtClean="0">
                <a:solidFill>
                  <a:srgbClr val="15155C"/>
                </a:solidFill>
                <a:cs typeface="Arial" charset="0"/>
              </a:rPr>
              <a:t>средствах</a:t>
            </a:r>
            <a:endParaRPr lang="ru-RU" altLang="ru-RU" b="1" i="1" dirty="0">
              <a:solidFill>
                <a:srgbClr val="15155C"/>
              </a:solidFill>
              <a:cs typeface="Arial" charset="0"/>
            </a:endParaRPr>
          </a:p>
          <a:p>
            <a:pPr algn="ctr"/>
            <a:endParaRPr lang="ru-RU" altLang="ru-RU" b="1" i="1" dirty="0" smtClean="0">
              <a:solidFill>
                <a:srgbClr val="15155C"/>
              </a:solidFill>
              <a:cs typeface="Arial" charset="0"/>
            </a:endParaRPr>
          </a:p>
          <a:p>
            <a:pPr algn="ctr"/>
            <a:r>
              <a:rPr lang="ru-RU" altLang="ru-RU" sz="1600" b="1" i="1" dirty="0" smtClean="0">
                <a:solidFill>
                  <a:srgbClr val="15155C"/>
                </a:solidFill>
                <a:cs typeface="Arial" charset="0"/>
              </a:rPr>
              <a:t>Беликов Олег</a:t>
            </a:r>
          </a:p>
          <a:p>
            <a:pPr algn="ctr"/>
            <a:r>
              <a:rPr lang="ru-RU" altLang="ru-RU" sz="1600" b="1" i="1" dirty="0" smtClean="0">
                <a:solidFill>
                  <a:srgbClr val="15155C"/>
                </a:solidFill>
                <a:cs typeface="Arial" charset="0"/>
              </a:rPr>
              <a:t>Июнь, 2017</a:t>
            </a:r>
            <a:endParaRPr lang="ru-RU" altLang="ru-RU" sz="1600" dirty="0">
              <a:cs typeface="Arial" charset="0"/>
            </a:endParaRPr>
          </a:p>
        </p:txBody>
      </p:sp>
      <p:sp>
        <p:nvSpPr>
          <p:cNvPr id="3083" name="object 11"/>
          <p:cNvSpPr>
            <a:spLocks noChangeArrowheads="1"/>
          </p:cNvSpPr>
          <p:nvPr/>
        </p:nvSpPr>
        <p:spPr bwMode="auto">
          <a:xfrm>
            <a:off x="1917700" y="5378450"/>
            <a:ext cx="1355725" cy="131286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3084" name="object 12"/>
          <p:cNvSpPr>
            <a:spLocks noChangeArrowheads="1"/>
          </p:cNvSpPr>
          <p:nvPr/>
        </p:nvSpPr>
        <p:spPr bwMode="auto">
          <a:xfrm>
            <a:off x="7327900" y="5378450"/>
            <a:ext cx="1360487" cy="130810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3085" name="object 13"/>
          <p:cNvSpPr>
            <a:spLocks noChangeArrowheads="1"/>
          </p:cNvSpPr>
          <p:nvPr/>
        </p:nvSpPr>
        <p:spPr bwMode="auto">
          <a:xfrm>
            <a:off x="4660900" y="5378450"/>
            <a:ext cx="1362075" cy="1290637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3086" name="object 1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25400"/>
            <a:fld id="{DB3F536B-E4B7-47EF-8B2D-1CB87E928624}" type="slidenum">
              <a:rPr lang="ru-RU" altLang="ru-RU"/>
              <a:pPr marL="25400"/>
              <a:t>1</a:t>
            </a:fld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15" name="object 15"/>
          <p:cNvSpPr>
            <a:spLocks noGrp="1"/>
          </p:cNvSpPr>
          <p:nvPr>
            <p:ph type="dt" sz="quarter" idx="11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SNF</a:t>
            </a:r>
            <a:endParaRPr b="0" i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6" name="object 16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FLOERGER</a:t>
            </a:r>
            <a:r>
              <a:rPr spc="-90" dirty="0">
                <a:latin typeface="Trebuchet MS"/>
                <a:cs typeface="Trebuchet MS"/>
              </a:rPr>
              <a:t> </a:t>
            </a:r>
            <a:r>
              <a:rPr sz="1500" spc="-15" baseline="16666" dirty="0">
                <a:latin typeface="Trebuchet MS"/>
                <a:cs typeface="Trebuchet MS"/>
              </a:rPr>
              <a:t>®</a:t>
            </a:r>
            <a:endParaRPr sz="1500" i="0" baseline="16666">
              <a:solidFill>
                <a:schemeClr val="tx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ject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97438" indent="-3017838" algn="r" eaLnBrk="1" hangingPunct="1"/>
            <a:r>
              <a:rPr lang="ru-RU" altLang="ru-RU" sz="2400" b="1" smtClean="0">
                <a:solidFill>
                  <a:srgbClr val="15155C"/>
                </a:solidFill>
                <a:latin typeface="Arial" charset="0"/>
                <a:cs typeface="Arial" charset="0"/>
              </a:rPr>
              <a:t>Преимущества Flosoft на каждом этапе</a:t>
            </a:r>
            <a:endParaRPr lang="ru-RU" altLang="ru-RU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219" name="object 3"/>
          <p:cNvSpPr txBox="1">
            <a:spLocks noChangeArrowheads="1"/>
          </p:cNvSpPr>
          <p:nvPr/>
        </p:nvSpPr>
        <p:spPr bwMode="auto">
          <a:xfrm>
            <a:off x="1209675" y="1817688"/>
            <a:ext cx="38322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55600" indent="-342900">
              <a:buClr>
                <a:srgbClr val="15155C"/>
              </a:buClr>
              <a:buFont typeface="Kozuka Gothic Pr6N EL" pitchFamily="34" charset="-128"/>
              <a:buChar char="✓"/>
              <a:tabLst>
                <a:tab pos="354013" algn="l"/>
              </a:tabLst>
            </a:pPr>
            <a:r>
              <a:rPr lang="ru-RU" altLang="ru-RU" sz="2000" b="1">
                <a:solidFill>
                  <a:srgbClr val="15155C"/>
                </a:solidFill>
                <a:cs typeface="Arial" charset="0"/>
              </a:rPr>
              <a:t>Совместимость Flosoft</a:t>
            </a:r>
            <a:endParaRPr lang="ru-RU" altLang="ru-RU" sz="2000">
              <a:cs typeface="Arial" charset="0"/>
            </a:endParaRPr>
          </a:p>
        </p:txBody>
      </p:sp>
      <p:sp>
        <p:nvSpPr>
          <p:cNvPr id="9220" name="object 4"/>
          <p:cNvSpPr>
            <a:spLocks noChangeArrowheads="1"/>
          </p:cNvSpPr>
          <p:nvPr/>
        </p:nvSpPr>
        <p:spPr bwMode="auto">
          <a:xfrm>
            <a:off x="7785100" y="1992313"/>
            <a:ext cx="1041400" cy="17859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9221" name="object 5"/>
          <p:cNvSpPr>
            <a:spLocks noChangeArrowheads="1"/>
          </p:cNvSpPr>
          <p:nvPr/>
        </p:nvSpPr>
        <p:spPr bwMode="auto">
          <a:xfrm>
            <a:off x="6704013" y="1277938"/>
            <a:ext cx="0" cy="5216525"/>
          </a:xfrm>
          <a:custGeom>
            <a:avLst/>
            <a:gdLst>
              <a:gd name="T0" fmla="*/ 0 h 5215128"/>
              <a:gd name="T1" fmla="*/ 5215128 h 5215128"/>
            </a:gdLst>
            <a:ahLst/>
            <a:cxnLst>
              <a:cxn ang="0">
                <a:pos x="0" y="0"/>
              </a:cxn>
              <a:cxn ang="0">
                <a:pos x="0" y="5215128"/>
              </a:cxn>
            </a:cxnLst>
            <a:rect l="0" t="T0" r="0" b="T1"/>
            <a:pathLst>
              <a:path h="5215128">
                <a:moveTo>
                  <a:pt x="0" y="0"/>
                </a:moveTo>
                <a:lnTo>
                  <a:pt x="0" y="5215128"/>
                </a:lnTo>
              </a:path>
            </a:pathLst>
          </a:custGeom>
          <a:noFill/>
          <a:ln w="10413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22" name="object 6"/>
          <p:cNvSpPr>
            <a:spLocks noChangeArrowheads="1"/>
          </p:cNvSpPr>
          <p:nvPr/>
        </p:nvSpPr>
        <p:spPr bwMode="auto">
          <a:xfrm>
            <a:off x="773113" y="6802438"/>
            <a:ext cx="9145587" cy="4048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9223" name="object 7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99"/>
              <a:gd name="T1" fmla="*/ 0 h 265175"/>
              <a:gd name="T2" fmla="*/ 1409699 w 1409699"/>
              <a:gd name="T3" fmla="*/ 265175 h 265175"/>
            </a:gdLst>
            <a:ahLst/>
            <a:cxnLst>
              <a:cxn ang="0">
                <a:pos x="1409699" y="0"/>
              </a:cxn>
              <a:cxn ang="0">
                <a:pos x="38099" y="0"/>
              </a:cxn>
              <a:cxn ang="0">
                <a:pos x="0" y="265175"/>
              </a:cxn>
              <a:cxn ang="0">
                <a:pos x="1357883" y="265175"/>
              </a:cxn>
              <a:cxn ang="0">
                <a:pos x="1409699" y="0"/>
              </a:cxn>
            </a:cxnLst>
            <a:rect l="T0" t="T1" r="T2" b="T3"/>
            <a:pathLst>
              <a:path w="1409699" h="265175">
                <a:moveTo>
                  <a:pt x="1409699" y="0"/>
                </a:moveTo>
                <a:lnTo>
                  <a:pt x="38099" y="0"/>
                </a:lnTo>
                <a:lnTo>
                  <a:pt x="0" y="265175"/>
                </a:lnTo>
                <a:lnTo>
                  <a:pt x="1357883" y="265175"/>
                </a:lnTo>
                <a:lnTo>
                  <a:pt x="140969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24" name="object 8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25" name="object 9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26" name="object 10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07"/>
              <a:gd name="T1" fmla="*/ 0 h 204215"/>
              <a:gd name="T2" fmla="*/ 940307 w 940307"/>
              <a:gd name="T3" fmla="*/ 204215 h 204215"/>
            </a:gdLst>
            <a:ahLst/>
            <a:cxnLst>
              <a:cxn ang="0">
                <a:pos x="940307" y="0"/>
              </a:cxn>
              <a:cxn ang="0">
                <a:pos x="38099" y="0"/>
              </a:cxn>
              <a:cxn ang="0">
                <a:pos x="0" y="204215"/>
              </a:cxn>
              <a:cxn ang="0">
                <a:pos x="902207" y="204215"/>
              </a:cxn>
              <a:cxn ang="0">
                <a:pos x="940307" y="0"/>
              </a:cxn>
            </a:cxnLst>
            <a:rect l="T0" t="T1" r="T2" b="T3"/>
            <a:pathLst>
              <a:path w="940307" h="204215">
                <a:moveTo>
                  <a:pt x="940307" y="0"/>
                </a:moveTo>
                <a:lnTo>
                  <a:pt x="38099" y="0"/>
                </a:lnTo>
                <a:lnTo>
                  <a:pt x="0" y="204215"/>
                </a:lnTo>
                <a:lnTo>
                  <a:pt x="902207" y="204215"/>
                </a:lnTo>
                <a:lnTo>
                  <a:pt x="940307" y="0"/>
                </a:lnTo>
                <a:close/>
              </a:path>
            </a:pathLst>
          </a:custGeom>
          <a:solidFill>
            <a:srgbClr val="4B83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27" name="object 11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10"/>
              <a:gd name="T1" fmla="*/ 0 h 204217"/>
              <a:gd name="T2" fmla="*/ 940310 w 940310"/>
              <a:gd name="T3" fmla="*/ 204217 h 204217"/>
            </a:gdLst>
            <a:ahLst/>
            <a:cxnLst>
              <a:cxn ang="0">
                <a:pos x="38106" y="0"/>
              </a:cxn>
              <a:cxn ang="0">
                <a:pos x="0" y="204217"/>
              </a:cxn>
              <a:cxn ang="0">
                <a:pos x="902204" y="204217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04217">
                <a:moveTo>
                  <a:pt x="38106" y="0"/>
                </a:moveTo>
                <a:lnTo>
                  <a:pt x="0" y="204217"/>
                </a:lnTo>
                <a:lnTo>
                  <a:pt x="902204" y="204217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28" name="object 12"/>
          <p:cNvSpPr>
            <a:spLocks noChangeArrowheads="1"/>
          </p:cNvSpPr>
          <p:nvPr/>
        </p:nvSpPr>
        <p:spPr bwMode="auto">
          <a:xfrm>
            <a:off x="8651875" y="6911975"/>
            <a:ext cx="939800" cy="215900"/>
          </a:xfrm>
          <a:custGeom>
            <a:avLst/>
            <a:gdLst>
              <a:gd name="T0" fmla="*/ 0 w 940310"/>
              <a:gd name="T1" fmla="*/ 0 h 216413"/>
              <a:gd name="T2" fmla="*/ 940310 w 940310"/>
              <a:gd name="T3" fmla="*/ 216413 h 216413"/>
            </a:gdLst>
            <a:ahLst/>
            <a:cxnLst>
              <a:cxn ang="0">
                <a:pos x="38106" y="0"/>
              </a:cxn>
              <a:cxn ang="0">
                <a:pos x="0" y="216413"/>
              </a:cxn>
              <a:cxn ang="0">
                <a:pos x="902204" y="216413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16413">
                <a:moveTo>
                  <a:pt x="38106" y="0"/>
                </a:moveTo>
                <a:lnTo>
                  <a:pt x="0" y="216413"/>
                </a:lnTo>
                <a:lnTo>
                  <a:pt x="902204" y="216413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29" name="object 13"/>
          <p:cNvSpPr txBox="1">
            <a:spLocks noChangeArrowheads="1"/>
          </p:cNvSpPr>
          <p:nvPr/>
        </p:nvSpPr>
        <p:spPr bwMode="auto">
          <a:xfrm>
            <a:off x="1209675" y="2165350"/>
            <a:ext cx="515620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755650" indent="-285750">
              <a:buClr>
                <a:srgbClr val="15155C"/>
              </a:buClr>
              <a:buFont typeface="Arial" charset="0"/>
              <a:buChar char="–"/>
              <a:tabLst>
                <a:tab pos="755650" algn="l"/>
              </a:tabLst>
            </a:pPr>
            <a:r>
              <a:rPr lang="ru-RU" altLang="ru-RU" sz="1200" b="1" dirty="0">
                <a:solidFill>
                  <a:srgbClr val="15155C"/>
                </a:solidFill>
                <a:cs typeface="Arial" charset="0"/>
              </a:rPr>
              <a:t>Умягчающий реагент, заботящийся о ткани</a:t>
            </a:r>
            <a:endParaRPr lang="ru-RU" altLang="ru-RU" sz="1200" dirty="0">
              <a:cs typeface="Arial" charset="0"/>
            </a:endParaRPr>
          </a:p>
          <a:p>
            <a:pPr marL="755650" indent="-285750">
              <a:spcBef>
                <a:spcPts val="338"/>
              </a:spcBef>
              <a:buClr>
                <a:srgbClr val="15155C"/>
              </a:buClr>
              <a:buFont typeface="Arial" charset="0"/>
              <a:buChar char="–"/>
              <a:tabLst>
                <a:tab pos="755650" algn="l"/>
              </a:tabLst>
            </a:pPr>
            <a:r>
              <a:rPr lang="ru-RU" altLang="ru-RU" sz="1200" b="1" dirty="0">
                <a:solidFill>
                  <a:srgbClr val="15155C"/>
                </a:solidFill>
                <a:cs typeface="Arial" charset="0"/>
              </a:rPr>
              <a:t>Загуститель и стабилизатор для всех катионных систем</a:t>
            </a:r>
            <a:endParaRPr lang="ru-RU" altLang="ru-RU" sz="1200" dirty="0">
              <a:cs typeface="Arial" charset="0"/>
            </a:endParaRPr>
          </a:p>
          <a:p>
            <a:pPr marL="755650" indent="-285750">
              <a:spcBef>
                <a:spcPts val="338"/>
              </a:spcBef>
              <a:buClr>
                <a:srgbClr val="15155C"/>
              </a:buClr>
              <a:buFont typeface="Arial" charset="0"/>
              <a:buChar char="–"/>
              <a:tabLst>
                <a:tab pos="755650" algn="l"/>
              </a:tabLst>
            </a:pPr>
            <a:r>
              <a:rPr lang="ru-RU" altLang="ru-RU" sz="1200" b="1" dirty="0" err="1">
                <a:solidFill>
                  <a:srgbClr val="15155C"/>
                </a:solidFill>
                <a:cs typeface="Arial" charset="0"/>
              </a:rPr>
              <a:t>Эстеркват</a:t>
            </a:r>
            <a:r>
              <a:rPr lang="ru-RU" altLang="ru-RU" sz="1200" b="1" dirty="0">
                <a:solidFill>
                  <a:srgbClr val="15155C"/>
                </a:solidFill>
                <a:cs typeface="Arial" charset="0"/>
              </a:rPr>
              <a:t>, </a:t>
            </a:r>
            <a:r>
              <a:rPr lang="ru-RU" altLang="ru-RU" sz="1200" b="1" dirty="0" err="1">
                <a:solidFill>
                  <a:srgbClr val="15155C"/>
                </a:solidFill>
                <a:cs typeface="Arial" charset="0"/>
              </a:rPr>
              <a:t>амидоамины</a:t>
            </a:r>
            <a:r>
              <a:rPr lang="ru-RU" altLang="ru-RU" sz="1200" b="1" dirty="0">
                <a:solidFill>
                  <a:srgbClr val="15155C"/>
                </a:solidFill>
                <a:cs typeface="Arial" charset="0"/>
              </a:rPr>
              <a:t>, все катионные ПАВ,…</a:t>
            </a:r>
            <a:endParaRPr lang="ru-RU" altLang="ru-RU" sz="1200" dirty="0">
              <a:cs typeface="Arial" charset="0"/>
            </a:endParaRPr>
          </a:p>
          <a:p>
            <a:pPr marL="755650" indent="-285750">
              <a:lnSpc>
                <a:spcPts val="1000"/>
              </a:lnSpc>
              <a:tabLst>
                <a:tab pos="755650" algn="l"/>
              </a:tabLst>
            </a:pPr>
            <a:endParaRPr lang="ru-RU" altLang="ru-RU" sz="1200" dirty="0">
              <a:latin typeface="Calibri" pitchFamily="34" charset="0"/>
            </a:endParaRPr>
          </a:p>
          <a:p>
            <a:pPr marL="755650" indent="-285750">
              <a:lnSpc>
                <a:spcPts val="1000"/>
              </a:lnSpc>
              <a:tabLst>
                <a:tab pos="755650" algn="l"/>
              </a:tabLst>
            </a:pPr>
            <a:endParaRPr lang="ru-RU" altLang="ru-RU" sz="1000" dirty="0">
              <a:latin typeface="Calibri" pitchFamily="34" charset="0"/>
            </a:endParaRPr>
          </a:p>
          <a:p>
            <a:pPr marL="755650" indent="-285750">
              <a:lnSpc>
                <a:spcPts val="1300"/>
              </a:lnSpc>
              <a:spcBef>
                <a:spcPts val="50"/>
              </a:spcBef>
              <a:tabLst>
                <a:tab pos="755650" algn="l"/>
              </a:tabLst>
            </a:pPr>
            <a:endParaRPr lang="ru-RU" altLang="ru-RU" sz="1300" dirty="0">
              <a:latin typeface="Calibri" pitchFamily="34" charset="0"/>
            </a:endParaRPr>
          </a:p>
          <a:p>
            <a:pPr marL="755650" indent="-285750">
              <a:buClr>
                <a:srgbClr val="15155C"/>
              </a:buClr>
              <a:buFont typeface="Kozuka Gothic Pr6N EL" pitchFamily="34" charset="-128"/>
              <a:buChar char="✓"/>
              <a:tabLst>
                <a:tab pos="755650" algn="l"/>
              </a:tabLst>
            </a:pPr>
            <a:r>
              <a:rPr lang="ru-RU" altLang="ru-RU" sz="2000" b="1" dirty="0">
                <a:solidFill>
                  <a:srgbClr val="15155C"/>
                </a:solidFill>
                <a:cs typeface="Arial" charset="0"/>
              </a:rPr>
              <a:t>Применение </a:t>
            </a:r>
            <a:r>
              <a:rPr lang="ru-RU" altLang="ru-RU" sz="2000" b="1" dirty="0" err="1">
                <a:solidFill>
                  <a:srgbClr val="15155C"/>
                </a:solidFill>
                <a:cs typeface="Arial" charset="0"/>
              </a:rPr>
              <a:t>Flosoft</a:t>
            </a:r>
            <a:endParaRPr lang="ru-RU" altLang="ru-RU" sz="2000" dirty="0">
              <a:cs typeface="Arial" charset="0"/>
            </a:endParaRPr>
          </a:p>
          <a:p>
            <a:pPr marL="755650" lvl="1" indent="-285750">
              <a:spcBef>
                <a:spcPts val="350"/>
              </a:spcBef>
              <a:buClr>
                <a:srgbClr val="15155C"/>
              </a:buClr>
              <a:buFontTx/>
              <a:buChar char="–"/>
              <a:tabLst>
                <a:tab pos="755650" algn="l"/>
              </a:tabLst>
            </a:pPr>
            <a:r>
              <a:rPr lang="ru-RU" altLang="ru-RU" sz="1200" b="1" dirty="0">
                <a:solidFill>
                  <a:srgbClr val="15155C"/>
                </a:solidFill>
                <a:cs typeface="Arial" charset="0"/>
              </a:rPr>
              <a:t>Простота в использовании (в виде жидкости)</a:t>
            </a:r>
            <a:endParaRPr lang="ru-RU" altLang="ru-RU" sz="1200" dirty="0">
              <a:cs typeface="Arial" charset="0"/>
            </a:endParaRPr>
          </a:p>
          <a:p>
            <a:pPr marL="755650" lvl="1" indent="-285750">
              <a:spcBef>
                <a:spcPts val="338"/>
              </a:spcBef>
              <a:buClr>
                <a:srgbClr val="15155C"/>
              </a:buClr>
              <a:buFontTx/>
              <a:buChar char="–"/>
              <a:tabLst>
                <a:tab pos="755650" algn="l"/>
              </a:tabLst>
            </a:pPr>
            <a:r>
              <a:rPr lang="ru-RU" altLang="ru-RU" sz="1200" b="1" dirty="0">
                <a:solidFill>
                  <a:srgbClr val="15155C"/>
                </a:solidFill>
                <a:cs typeface="Arial" charset="0"/>
              </a:rPr>
              <a:t>Не требует нейтрализации и предварительного смешивания: гибкий процесс</a:t>
            </a:r>
            <a:endParaRPr lang="ru-RU" altLang="ru-RU" sz="1200" dirty="0">
              <a:cs typeface="Arial" charset="0"/>
            </a:endParaRPr>
          </a:p>
          <a:p>
            <a:pPr marL="755650" lvl="1" indent="-285750">
              <a:spcBef>
                <a:spcPts val="338"/>
              </a:spcBef>
              <a:buClr>
                <a:srgbClr val="15155C"/>
              </a:buClr>
              <a:buFontTx/>
              <a:buChar char="–"/>
              <a:tabLst>
                <a:tab pos="755650" algn="l"/>
              </a:tabLst>
            </a:pPr>
            <a:r>
              <a:rPr lang="ru-RU" altLang="ru-RU" sz="1200" b="1" dirty="0">
                <a:solidFill>
                  <a:srgbClr val="15155C"/>
                </a:solidFill>
                <a:cs typeface="Arial" charset="0"/>
              </a:rPr>
              <a:t>Не чувствителен к температурам</a:t>
            </a:r>
            <a:endParaRPr lang="ru-RU" altLang="ru-RU" sz="1200" dirty="0">
              <a:cs typeface="Arial" charset="0"/>
            </a:endParaRPr>
          </a:p>
          <a:p>
            <a:pPr marL="755650" lvl="1" indent="-285750">
              <a:lnSpc>
                <a:spcPts val="1000"/>
              </a:lnSpc>
              <a:buClr>
                <a:srgbClr val="15155C"/>
              </a:buClr>
              <a:buFontTx/>
              <a:buChar char="–"/>
              <a:tabLst>
                <a:tab pos="755650" algn="l"/>
              </a:tabLst>
            </a:pPr>
            <a:endParaRPr lang="ru-RU" altLang="ru-RU" sz="1200" dirty="0">
              <a:latin typeface="Calibri" pitchFamily="34" charset="0"/>
            </a:endParaRPr>
          </a:p>
          <a:p>
            <a:pPr marL="755650" lvl="1" indent="-285750">
              <a:lnSpc>
                <a:spcPts val="1000"/>
              </a:lnSpc>
              <a:buClr>
                <a:srgbClr val="15155C"/>
              </a:buClr>
              <a:buFontTx/>
              <a:buChar char="–"/>
              <a:tabLst>
                <a:tab pos="755650" algn="l"/>
              </a:tabLst>
            </a:pPr>
            <a:endParaRPr lang="ru-RU" altLang="ru-RU" sz="1000" dirty="0">
              <a:latin typeface="Calibri" pitchFamily="34" charset="0"/>
            </a:endParaRPr>
          </a:p>
          <a:p>
            <a:pPr marL="755650" lvl="1" indent="-285750">
              <a:lnSpc>
                <a:spcPts val="1000"/>
              </a:lnSpc>
              <a:spcBef>
                <a:spcPts val="63"/>
              </a:spcBef>
              <a:buClr>
                <a:srgbClr val="15155C"/>
              </a:buClr>
              <a:buFontTx/>
              <a:buChar char="–"/>
              <a:tabLst>
                <a:tab pos="755650" algn="l"/>
              </a:tabLst>
            </a:pPr>
            <a:endParaRPr lang="ru-RU" altLang="ru-RU" sz="1000" dirty="0">
              <a:latin typeface="Calibri" pitchFamily="34" charset="0"/>
            </a:endParaRPr>
          </a:p>
          <a:p>
            <a:pPr marL="755650" indent="-285750">
              <a:buClr>
                <a:srgbClr val="15155C"/>
              </a:buClr>
              <a:buFont typeface="Kozuka Gothic Pr6N EL" pitchFamily="34" charset="-128"/>
              <a:buChar char="✓"/>
              <a:tabLst>
                <a:tab pos="755650" algn="l"/>
              </a:tabLst>
            </a:pPr>
            <a:r>
              <a:rPr lang="ru-RU" altLang="ru-RU" b="1" dirty="0">
                <a:solidFill>
                  <a:srgbClr val="15155C"/>
                </a:solidFill>
                <a:cs typeface="Arial" charset="0"/>
              </a:rPr>
              <a:t>Влияние </a:t>
            </a:r>
            <a:r>
              <a:rPr lang="ru-RU" altLang="ru-RU" b="1" dirty="0" err="1">
                <a:solidFill>
                  <a:srgbClr val="15155C"/>
                </a:solidFill>
                <a:cs typeface="Arial" charset="0"/>
              </a:rPr>
              <a:t>Flosoft</a:t>
            </a:r>
            <a:r>
              <a:rPr lang="ru-RU" altLang="ru-RU" b="1" dirty="0">
                <a:solidFill>
                  <a:srgbClr val="15155C"/>
                </a:solidFill>
                <a:cs typeface="Arial" charset="0"/>
              </a:rPr>
              <a:t> на готовый продукт</a:t>
            </a:r>
          </a:p>
          <a:p>
            <a:pPr marL="755650" lvl="1" indent="-285750">
              <a:spcBef>
                <a:spcPts val="338"/>
              </a:spcBef>
              <a:buClr>
                <a:srgbClr val="15155C"/>
              </a:buClr>
              <a:buFontTx/>
              <a:buChar char="–"/>
              <a:tabLst>
                <a:tab pos="755650" algn="l"/>
              </a:tabLst>
            </a:pPr>
            <a:r>
              <a:rPr lang="ru-RU" altLang="ru-RU" sz="1200" b="1" dirty="0">
                <a:solidFill>
                  <a:srgbClr val="15155C"/>
                </a:solidFill>
                <a:cs typeface="Arial" charset="0"/>
              </a:rPr>
              <a:t>Стабилизация</a:t>
            </a:r>
          </a:p>
          <a:p>
            <a:pPr marL="755650" lvl="1" indent="-285750">
              <a:spcBef>
                <a:spcPts val="338"/>
              </a:spcBef>
              <a:buClr>
                <a:srgbClr val="15155C"/>
              </a:buClr>
              <a:buFontTx/>
              <a:buChar char="–"/>
              <a:tabLst>
                <a:tab pos="755650" algn="l"/>
              </a:tabLst>
            </a:pPr>
            <a:r>
              <a:rPr lang="ru-RU" altLang="ru-RU" sz="1200" b="1" dirty="0">
                <a:solidFill>
                  <a:srgbClr val="15155C"/>
                </a:solidFill>
                <a:cs typeface="Arial" charset="0"/>
              </a:rPr>
              <a:t>Требуемая вязкость</a:t>
            </a:r>
          </a:p>
          <a:p>
            <a:pPr marL="755650" lvl="1" indent="-285750">
              <a:spcBef>
                <a:spcPts val="338"/>
              </a:spcBef>
              <a:buClr>
                <a:srgbClr val="15155C"/>
              </a:buClr>
              <a:buFontTx/>
              <a:buChar char="–"/>
              <a:tabLst>
                <a:tab pos="755650" algn="l"/>
              </a:tabLst>
            </a:pPr>
            <a:r>
              <a:rPr lang="ru-RU" altLang="ru-RU" sz="1200" b="1" dirty="0">
                <a:solidFill>
                  <a:srgbClr val="15155C"/>
                </a:solidFill>
                <a:cs typeface="Arial" charset="0"/>
              </a:rPr>
              <a:t>Улучшение внешнего вида</a:t>
            </a:r>
          </a:p>
          <a:p>
            <a:pPr marL="755650" lvl="1" indent="-285750">
              <a:spcBef>
                <a:spcPts val="338"/>
              </a:spcBef>
              <a:buClr>
                <a:srgbClr val="15155C"/>
              </a:buClr>
              <a:buFontTx/>
              <a:buChar char="–"/>
              <a:tabLst>
                <a:tab pos="755650" algn="l"/>
              </a:tabLst>
            </a:pPr>
            <a:r>
              <a:rPr lang="ru-RU" altLang="ru-RU" sz="1200" b="1" dirty="0">
                <a:solidFill>
                  <a:srgbClr val="15155C"/>
                </a:solidFill>
                <a:cs typeface="Arial" charset="0"/>
              </a:rPr>
              <a:t>«Шелковистость» </a:t>
            </a:r>
            <a:r>
              <a:rPr lang="ru-RU" altLang="ru-RU" sz="1200" b="1" dirty="0" smtClean="0">
                <a:solidFill>
                  <a:srgbClr val="15155C"/>
                </a:solidFill>
                <a:cs typeface="Arial" charset="0"/>
              </a:rPr>
              <a:t>течения при наливании</a:t>
            </a:r>
            <a:endParaRPr lang="ru-RU" altLang="ru-RU" dirty="0">
              <a:cs typeface="Arial" charset="0"/>
            </a:endParaRPr>
          </a:p>
        </p:txBody>
      </p:sp>
      <p:sp>
        <p:nvSpPr>
          <p:cNvPr id="9230" name="object 14"/>
          <p:cNvSpPr txBox="1">
            <a:spLocks noChangeArrowheads="1"/>
          </p:cNvSpPr>
          <p:nvPr/>
        </p:nvSpPr>
        <p:spPr bwMode="auto">
          <a:xfrm>
            <a:off x="8047038" y="1674813"/>
            <a:ext cx="171926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altLang="ru-RU">
                <a:solidFill>
                  <a:srgbClr val="15155C"/>
                </a:solidFill>
                <a:cs typeface="Arial" charset="0"/>
              </a:rPr>
              <a:t>Волокна ткани</a:t>
            </a:r>
            <a:endParaRPr lang="ru-RU" altLang="ru-RU">
              <a:cs typeface="Arial" charset="0"/>
            </a:endParaRPr>
          </a:p>
        </p:txBody>
      </p:sp>
      <p:sp>
        <p:nvSpPr>
          <p:cNvPr id="9231" name="object 16"/>
          <p:cNvSpPr>
            <a:spLocks noChangeArrowheads="1"/>
          </p:cNvSpPr>
          <p:nvPr/>
        </p:nvSpPr>
        <p:spPr bwMode="auto">
          <a:xfrm>
            <a:off x="7861300" y="3778250"/>
            <a:ext cx="549275" cy="1433513"/>
          </a:xfrm>
          <a:custGeom>
            <a:avLst/>
            <a:gdLst>
              <a:gd name="T0" fmla="*/ 0 w 550163"/>
              <a:gd name="T1" fmla="*/ 0 h 1434084"/>
              <a:gd name="T2" fmla="*/ 550163 w 550163"/>
              <a:gd name="T3" fmla="*/ 1434084 h 1434084"/>
            </a:gdLst>
            <a:ahLst/>
            <a:cxnLst>
              <a:cxn ang="0">
                <a:pos x="550163" y="1348740"/>
              </a:cxn>
              <a:cxn ang="0">
                <a:pos x="550163" y="0"/>
              </a:cxn>
              <a:cxn ang="0">
                <a:pos x="0" y="0"/>
              </a:cxn>
              <a:cxn ang="0">
                <a:pos x="0" y="1339596"/>
              </a:cxn>
              <a:cxn ang="0">
                <a:pos x="1523" y="1348740"/>
              </a:cxn>
              <a:cxn ang="0">
                <a:pos x="3047" y="1359408"/>
              </a:cxn>
              <a:cxn ang="0">
                <a:pos x="22859" y="1400556"/>
              </a:cxn>
              <a:cxn ang="0">
                <a:pos x="59435" y="1426464"/>
              </a:cxn>
              <a:cxn ang="0">
                <a:pos x="67055" y="1429512"/>
              </a:cxn>
              <a:cxn ang="0">
                <a:pos x="76199" y="1432560"/>
              </a:cxn>
              <a:cxn ang="0">
                <a:pos x="85343" y="1434084"/>
              </a:cxn>
              <a:cxn ang="0">
                <a:pos x="464819" y="1434084"/>
              </a:cxn>
              <a:cxn ang="0">
                <a:pos x="473963" y="1432560"/>
              </a:cxn>
              <a:cxn ang="0">
                <a:pos x="501395" y="1423416"/>
              </a:cxn>
              <a:cxn ang="0">
                <a:pos x="509015" y="1417320"/>
              </a:cxn>
              <a:cxn ang="0">
                <a:pos x="515111" y="1412748"/>
              </a:cxn>
              <a:cxn ang="0">
                <a:pos x="522731" y="1406652"/>
              </a:cxn>
              <a:cxn ang="0">
                <a:pos x="528827" y="1399032"/>
              </a:cxn>
              <a:cxn ang="0">
                <a:pos x="533399" y="1392936"/>
              </a:cxn>
              <a:cxn ang="0">
                <a:pos x="537971" y="1383792"/>
              </a:cxn>
              <a:cxn ang="0">
                <a:pos x="542543" y="1376172"/>
              </a:cxn>
              <a:cxn ang="0">
                <a:pos x="548639" y="1357884"/>
              </a:cxn>
              <a:cxn ang="0">
                <a:pos x="550163" y="1348740"/>
              </a:cxn>
            </a:cxnLst>
            <a:rect l="T0" t="T1" r="T2" b="T3"/>
            <a:pathLst>
              <a:path w="550163" h="1434084">
                <a:moveTo>
                  <a:pt x="550163" y="1348740"/>
                </a:moveTo>
                <a:lnTo>
                  <a:pt x="550163" y="0"/>
                </a:lnTo>
                <a:lnTo>
                  <a:pt x="0" y="0"/>
                </a:lnTo>
                <a:lnTo>
                  <a:pt x="0" y="1339596"/>
                </a:lnTo>
                <a:lnTo>
                  <a:pt x="1523" y="1348740"/>
                </a:lnTo>
                <a:lnTo>
                  <a:pt x="3047" y="1359408"/>
                </a:lnTo>
                <a:lnTo>
                  <a:pt x="22859" y="1400556"/>
                </a:lnTo>
                <a:lnTo>
                  <a:pt x="59435" y="1426464"/>
                </a:lnTo>
                <a:lnTo>
                  <a:pt x="67055" y="1429512"/>
                </a:lnTo>
                <a:lnTo>
                  <a:pt x="76199" y="1432560"/>
                </a:lnTo>
                <a:lnTo>
                  <a:pt x="85343" y="1434084"/>
                </a:lnTo>
                <a:lnTo>
                  <a:pt x="464819" y="1434084"/>
                </a:lnTo>
                <a:lnTo>
                  <a:pt x="473963" y="1432560"/>
                </a:lnTo>
                <a:lnTo>
                  <a:pt x="501395" y="1423416"/>
                </a:lnTo>
                <a:lnTo>
                  <a:pt x="509015" y="1417320"/>
                </a:lnTo>
                <a:lnTo>
                  <a:pt x="515111" y="1412748"/>
                </a:lnTo>
                <a:lnTo>
                  <a:pt x="522731" y="1406652"/>
                </a:lnTo>
                <a:lnTo>
                  <a:pt x="528827" y="1399032"/>
                </a:lnTo>
                <a:lnTo>
                  <a:pt x="533399" y="1392936"/>
                </a:lnTo>
                <a:lnTo>
                  <a:pt x="537971" y="1383792"/>
                </a:lnTo>
                <a:lnTo>
                  <a:pt x="542543" y="1376172"/>
                </a:lnTo>
                <a:lnTo>
                  <a:pt x="548639" y="1357884"/>
                </a:lnTo>
                <a:lnTo>
                  <a:pt x="550163" y="134874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32" name="object 17"/>
          <p:cNvSpPr>
            <a:spLocks noChangeArrowheads="1"/>
          </p:cNvSpPr>
          <p:nvPr/>
        </p:nvSpPr>
        <p:spPr bwMode="auto">
          <a:xfrm>
            <a:off x="7934325" y="3822700"/>
            <a:ext cx="477838" cy="1303338"/>
          </a:xfrm>
          <a:custGeom>
            <a:avLst/>
            <a:gdLst>
              <a:gd name="T0" fmla="*/ 0 w 478535"/>
              <a:gd name="T1" fmla="*/ 0 h 1304543"/>
              <a:gd name="T2" fmla="*/ 478535 w 478535"/>
              <a:gd name="T3" fmla="*/ 1304543 h 1304543"/>
            </a:gdLst>
            <a:ahLst/>
            <a:cxnLst>
              <a:cxn ang="0">
                <a:pos x="457199" y="0"/>
              </a:cxn>
              <a:cxn ang="0">
                <a:pos x="454151" y="12191"/>
              </a:cxn>
              <a:cxn ang="0">
                <a:pos x="446531" y="45719"/>
              </a:cxn>
              <a:cxn ang="0">
                <a:pos x="437387" y="88391"/>
              </a:cxn>
              <a:cxn ang="0">
                <a:pos x="425195" y="153923"/>
              </a:cxn>
              <a:cxn ang="0">
                <a:pos x="417575" y="263651"/>
              </a:cxn>
              <a:cxn ang="0">
                <a:pos x="380999" y="342899"/>
              </a:cxn>
              <a:cxn ang="0">
                <a:pos x="353567" y="367283"/>
              </a:cxn>
              <a:cxn ang="0">
                <a:pos x="288035" y="414527"/>
              </a:cxn>
              <a:cxn ang="0">
                <a:pos x="222503" y="455675"/>
              </a:cxn>
              <a:cxn ang="0">
                <a:pos x="150875" y="490727"/>
              </a:cxn>
              <a:cxn ang="0">
                <a:pos x="60959" y="556259"/>
              </a:cxn>
              <a:cxn ang="0">
                <a:pos x="28955" y="594359"/>
              </a:cxn>
              <a:cxn ang="0">
                <a:pos x="9143" y="626363"/>
              </a:cxn>
              <a:cxn ang="0">
                <a:pos x="0" y="662939"/>
              </a:cxn>
              <a:cxn ang="0">
                <a:pos x="4571" y="699515"/>
              </a:cxn>
              <a:cxn ang="0">
                <a:pos x="13715" y="720851"/>
              </a:cxn>
              <a:cxn ang="0">
                <a:pos x="21335" y="665987"/>
              </a:cxn>
              <a:cxn ang="0">
                <a:pos x="77723" y="569975"/>
              </a:cxn>
              <a:cxn ang="0">
                <a:pos x="184403" y="499871"/>
              </a:cxn>
              <a:cxn ang="0">
                <a:pos x="300227" y="432815"/>
              </a:cxn>
              <a:cxn ang="0">
                <a:pos x="377951" y="376427"/>
              </a:cxn>
              <a:cxn ang="0">
                <a:pos x="413003" y="338327"/>
              </a:cxn>
              <a:cxn ang="0">
                <a:pos x="437387" y="280415"/>
              </a:cxn>
              <a:cxn ang="0">
                <a:pos x="446531" y="178307"/>
              </a:cxn>
              <a:cxn ang="0">
                <a:pos x="449579" y="135635"/>
              </a:cxn>
              <a:cxn ang="0">
                <a:pos x="467867" y="50291"/>
              </a:cxn>
              <a:cxn ang="0">
                <a:pos x="473963" y="24383"/>
              </a:cxn>
              <a:cxn ang="0">
                <a:pos x="469391" y="1106423"/>
              </a:cxn>
              <a:cxn ang="0">
                <a:pos x="449579" y="1025651"/>
              </a:cxn>
              <a:cxn ang="0">
                <a:pos x="394715" y="958595"/>
              </a:cxn>
              <a:cxn ang="0">
                <a:pos x="350519" y="926591"/>
              </a:cxn>
              <a:cxn ang="0">
                <a:pos x="281939" y="883919"/>
              </a:cxn>
              <a:cxn ang="0">
                <a:pos x="193547" y="830579"/>
              </a:cxn>
              <a:cxn ang="0">
                <a:pos x="123443" y="787907"/>
              </a:cxn>
              <a:cxn ang="0">
                <a:pos x="88391" y="763523"/>
              </a:cxn>
              <a:cxn ang="0">
                <a:pos x="45719" y="726947"/>
              </a:cxn>
              <a:cxn ang="0">
                <a:pos x="28955" y="702563"/>
              </a:cxn>
              <a:cxn ang="0">
                <a:pos x="22859" y="685799"/>
              </a:cxn>
              <a:cxn ang="0">
                <a:pos x="30479" y="743711"/>
              </a:cxn>
              <a:cxn ang="0">
                <a:pos x="86867" y="789431"/>
              </a:cxn>
              <a:cxn ang="0">
                <a:pos x="124967" y="815339"/>
              </a:cxn>
              <a:cxn ang="0">
                <a:pos x="211835" y="867155"/>
              </a:cxn>
              <a:cxn ang="0">
                <a:pos x="298703" y="918971"/>
              </a:cxn>
              <a:cxn ang="0">
                <a:pos x="370331" y="967739"/>
              </a:cxn>
              <a:cxn ang="0">
                <a:pos x="411479" y="1010411"/>
              </a:cxn>
              <a:cxn ang="0">
                <a:pos x="448055" y="1092707"/>
              </a:cxn>
              <a:cxn ang="0">
                <a:pos x="460247" y="1142999"/>
              </a:cxn>
              <a:cxn ang="0">
                <a:pos x="469391" y="1106423"/>
              </a:cxn>
              <a:cxn ang="0">
                <a:pos x="446531" y="1114043"/>
              </a:cxn>
              <a:cxn ang="0">
                <a:pos x="385571" y="1194815"/>
              </a:cxn>
              <a:cxn ang="0">
                <a:pos x="339851" y="1217675"/>
              </a:cxn>
              <a:cxn ang="0">
                <a:pos x="284987" y="1239011"/>
              </a:cxn>
              <a:cxn ang="0">
                <a:pos x="220979" y="1258823"/>
              </a:cxn>
              <a:cxn ang="0">
                <a:pos x="137159" y="1304543"/>
              </a:cxn>
              <a:cxn ang="0">
                <a:pos x="249935" y="1274063"/>
              </a:cxn>
              <a:cxn ang="0">
                <a:pos x="310895" y="1254251"/>
              </a:cxn>
              <a:cxn ang="0">
                <a:pos x="440435" y="1175003"/>
              </a:cxn>
            </a:cxnLst>
            <a:rect l="T0" t="T1" r="T2" b="T3"/>
            <a:pathLst>
              <a:path w="478535" h="1304543">
                <a:moveTo>
                  <a:pt x="478535" y="9143"/>
                </a:moveTo>
                <a:lnTo>
                  <a:pt x="478535" y="4571"/>
                </a:lnTo>
                <a:lnTo>
                  <a:pt x="457199" y="0"/>
                </a:lnTo>
                <a:lnTo>
                  <a:pt x="455675" y="3047"/>
                </a:lnTo>
                <a:lnTo>
                  <a:pt x="455675" y="7619"/>
                </a:lnTo>
                <a:lnTo>
                  <a:pt x="454151" y="12191"/>
                </a:lnTo>
                <a:lnTo>
                  <a:pt x="451103" y="27431"/>
                </a:lnTo>
                <a:lnTo>
                  <a:pt x="448055" y="36575"/>
                </a:lnTo>
                <a:lnTo>
                  <a:pt x="446531" y="45719"/>
                </a:lnTo>
                <a:lnTo>
                  <a:pt x="443483" y="54863"/>
                </a:lnTo>
                <a:lnTo>
                  <a:pt x="441959" y="65531"/>
                </a:lnTo>
                <a:lnTo>
                  <a:pt x="437387" y="88391"/>
                </a:lnTo>
                <a:lnTo>
                  <a:pt x="431291" y="109727"/>
                </a:lnTo>
                <a:lnTo>
                  <a:pt x="426719" y="141731"/>
                </a:lnTo>
                <a:lnTo>
                  <a:pt x="425195" y="153923"/>
                </a:lnTo>
                <a:lnTo>
                  <a:pt x="422147" y="201167"/>
                </a:lnTo>
                <a:lnTo>
                  <a:pt x="422147" y="227075"/>
                </a:lnTo>
                <a:lnTo>
                  <a:pt x="417575" y="263651"/>
                </a:lnTo>
                <a:lnTo>
                  <a:pt x="400811" y="315467"/>
                </a:lnTo>
                <a:lnTo>
                  <a:pt x="387095" y="333755"/>
                </a:lnTo>
                <a:lnTo>
                  <a:pt x="380999" y="342899"/>
                </a:lnTo>
                <a:lnTo>
                  <a:pt x="371855" y="350519"/>
                </a:lnTo>
                <a:lnTo>
                  <a:pt x="362711" y="359663"/>
                </a:lnTo>
                <a:lnTo>
                  <a:pt x="353567" y="367283"/>
                </a:lnTo>
                <a:lnTo>
                  <a:pt x="332231" y="384047"/>
                </a:lnTo>
                <a:lnTo>
                  <a:pt x="310895" y="399287"/>
                </a:lnTo>
                <a:lnTo>
                  <a:pt x="288035" y="414527"/>
                </a:lnTo>
                <a:lnTo>
                  <a:pt x="265175" y="428243"/>
                </a:lnTo>
                <a:lnTo>
                  <a:pt x="243839" y="443483"/>
                </a:lnTo>
                <a:lnTo>
                  <a:pt x="222503" y="455675"/>
                </a:lnTo>
                <a:lnTo>
                  <a:pt x="199643" y="467867"/>
                </a:lnTo>
                <a:lnTo>
                  <a:pt x="175259" y="480059"/>
                </a:lnTo>
                <a:lnTo>
                  <a:pt x="150875" y="490727"/>
                </a:lnTo>
                <a:lnTo>
                  <a:pt x="126491" y="502919"/>
                </a:lnTo>
                <a:lnTo>
                  <a:pt x="83819" y="530351"/>
                </a:lnTo>
                <a:lnTo>
                  <a:pt x="60959" y="556259"/>
                </a:lnTo>
                <a:lnTo>
                  <a:pt x="53339" y="565403"/>
                </a:lnTo>
                <a:lnTo>
                  <a:pt x="36575" y="583691"/>
                </a:lnTo>
                <a:lnTo>
                  <a:pt x="28955" y="594359"/>
                </a:lnTo>
                <a:lnTo>
                  <a:pt x="22859" y="605027"/>
                </a:lnTo>
                <a:lnTo>
                  <a:pt x="15239" y="615695"/>
                </a:lnTo>
                <a:lnTo>
                  <a:pt x="9143" y="626363"/>
                </a:lnTo>
                <a:lnTo>
                  <a:pt x="4571" y="638555"/>
                </a:lnTo>
                <a:lnTo>
                  <a:pt x="1523" y="652271"/>
                </a:lnTo>
                <a:lnTo>
                  <a:pt x="0" y="662939"/>
                </a:lnTo>
                <a:lnTo>
                  <a:pt x="0" y="678179"/>
                </a:lnTo>
                <a:lnTo>
                  <a:pt x="1523" y="691895"/>
                </a:lnTo>
                <a:lnTo>
                  <a:pt x="4571" y="699515"/>
                </a:lnTo>
                <a:lnTo>
                  <a:pt x="6095" y="707135"/>
                </a:lnTo>
                <a:lnTo>
                  <a:pt x="10667" y="713231"/>
                </a:lnTo>
                <a:lnTo>
                  <a:pt x="13715" y="720851"/>
                </a:lnTo>
                <a:lnTo>
                  <a:pt x="18287" y="728471"/>
                </a:lnTo>
                <a:lnTo>
                  <a:pt x="21335" y="732281"/>
                </a:lnTo>
                <a:lnTo>
                  <a:pt x="21335" y="665987"/>
                </a:lnTo>
                <a:lnTo>
                  <a:pt x="22859" y="655319"/>
                </a:lnTo>
                <a:lnTo>
                  <a:pt x="41147" y="615695"/>
                </a:lnTo>
                <a:lnTo>
                  <a:pt x="77723" y="569975"/>
                </a:lnTo>
                <a:lnTo>
                  <a:pt x="83819" y="560831"/>
                </a:lnTo>
                <a:lnTo>
                  <a:pt x="126491" y="527303"/>
                </a:lnTo>
                <a:lnTo>
                  <a:pt x="184403" y="499871"/>
                </a:lnTo>
                <a:lnTo>
                  <a:pt x="245363" y="469391"/>
                </a:lnTo>
                <a:lnTo>
                  <a:pt x="277367" y="446531"/>
                </a:lnTo>
                <a:lnTo>
                  <a:pt x="300227" y="432815"/>
                </a:lnTo>
                <a:lnTo>
                  <a:pt x="345947" y="402335"/>
                </a:lnTo>
                <a:lnTo>
                  <a:pt x="367283" y="385571"/>
                </a:lnTo>
                <a:lnTo>
                  <a:pt x="377951" y="376427"/>
                </a:lnTo>
                <a:lnTo>
                  <a:pt x="396239" y="358139"/>
                </a:lnTo>
                <a:lnTo>
                  <a:pt x="403859" y="348995"/>
                </a:lnTo>
                <a:lnTo>
                  <a:pt x="413003" y="338327"/>
                </a:lnTo>
                <a:lnTo>
                  <a:pt x="425195" y="316991"/>
                </a:lnTo>
                <a:lnTo>
                  <a:pt x="434339" y="292607"/>
                </a:lnTo>
                <a:lnTo>
                  <a:pt x="437387" y="280415"/>
                </a:lnTo>
                <a:lnTo>
                  <a:pt x="438911" y="266699"/>
                </a:lnTo>
                <a:lnTo>
                  <a:pt x="441959" y="254507"/>
                </a:lnTo>
                <a:lnTo>
                  <a:pt x="446531" y="178307"/>
                </a:lnTo>
                <a:lnTo>
                  <a:pt x="446531" y="155447"/>
                </a:lnTo>
                <a:lnTo>
                  <a:pt x="448055" y="144779"/>
                </a:lnTo>
                <a:lnTo>
                  <a:pt x="449579" y="135635"/>
                </a:lnTo>
                <a:lnTo>
                  <a:pt x="463295" y="71627"/>
                </a:lnTo>
                <a:lnTo>
                  <a:pt x="464819" y="60959"/>
                </a:lnTo>
                <a:lnTo>
                  <a:pt x="467867" y="50291"/>
                </a:lnTo>
                <a:lnTo>
                  <a:pt x="469391" y="41147"/>
                </a:lnTo>
                <a:lnTo>
                  <a:pt x="472439" y="32003"/>
                </a:lnTo>
                <a:lnTo>
                  <a:pt x="473963" y="24383"/>
                </a:lnTo>
                <a:lnTo>
                  <a:pt x="477011" y="12191"/>
                </a:lnTo>
                <a:lnTo>
                  <a:pt x="478535" y="9143"/>
                </a:lnTo>
                <a:close/>
              </a:path>
              <a:path w="478535" h="1304543">
                <a:moveTo>
                  <a:pt x="469391" y="1106423"/>
                </a:moveTo>
                <a:lnTo>
                  <a:pt x="469391" y="1080515"/>
                </a:lnTo>
                <a:lnTo>
                  <a:pt x="466343" y="1066799"/>
                </a:lnTo>
                <a:lnTo>
                  <a:pt x="449579" y="1025651"/>
                </a:lnTo>
                <a:lnTo>
                  <a:pt x="419099" y="982979"/>
                </a:lnTo>
                <a:lnTo>
                  <a:pt x="402335" y="967739"/>
                </a:lnTo>
                <a:lnTo>
                  <a:pt x="394715" y="958595"/>
                </a:lnTo>
                <a:lnTo>
                  <a:pt x="373379" y="943355"/>
                </a:lnTo>
                <a:lnTo>
                  <a:pt x="362711" y="934211"/>
                </a:lnTo>
                <a:lnTo>
                  <a:pt x="350519" y="926591"/>
                </a:lnTo>
                <a:lnTo>
                  <a:pt x="336803" y="917447"/>
                </a:lnTo>
                <a:lnTo>
                  <a:pt x="310895" y="900683"/>
                </a:lnTo>
                <a:lnTo>
                  <a:pt x="281939" y="883919"/>
                </a:lnTo>
                <a:lnTo>
                  <a:pt x="252983" y="865631"/>
                </a:lnTo>
                <a:lnTo>
                  <a:pt x="222503" y="848867"/>
                </a:lnTo>
                <a:lnTo>
                  <a:pt x="193547" y="830579"/>
                </a:lnTo>
                <a:lnTo>
                  <a:pt x="164591" y="813815"/>
                </a:lnTo>
                <a:lnTo>
                  <a:pt x="137159" y="797051"/>
                </a:lnTo>
                <a:lnTo>
                  <a:pt x="123443" y="787907"/>
                </a:lnTo>
                <a:lnTo>
                  <a:pt x="111251" y="780287"/>
                </a:lnTo>
                <a:lnTo>
                  <a:pt x="100583" y="771143"/>
                </a:lnTo>
                <a:lnTo>
                  <a:pt x="88391" y="763523"/>
                </a:lnTo>
                <a:lnTo>
                  <a:pt x="77723" y="755903"/>
                </a:lnTo>
                <a:lnTo>
                  <a:pt x="59435" y="740663"/>
                </a:lnTo>
                <a:lnTo>
                  <a:pt x="45719" y="726947"/>
                </a:lnTo>
                <a:lnTo>
                  <a:pt x="36575" y="714755"/>
                </a:lnTo>
                <a:lnTo>
                  <a:pt x="33527" y="708659"/>
                </a:lnTo>
                <a:lnTo>
                  <a:pt x="28955" y="702563"/>
                </a:lnTo>
                <a:lnTo>
                  <a:pt x="27431" y="697991"/>
                </a:lnTo>
                <a:lnTo>
                  <a:pt x="24383" y="691895"/>
                </a:lnTo>
                <a:lnTo>
                  <a:pt x="22859" y="685799"/>
                </a:lnTo>
                <a:lnTo>
                  <a:pt x="21335" y="675131"/>
                </a:lnTo>
                <a:lnTo>
                  <a:pt x="21335" y="732281"/>
                </a:lnTo>
                <a:lnTo>
                  <a:pt x="30479" y="743711"/>
                </a:lnTo>
                <a:lnTo>
                  <a:pt x="45719" y="758951"/>
                </a:lnTo>
                <a:lnTo>
                  <a:pt x="54863" y="766571"/>
                </a:lnTo>
                <a:lnTo>
                  <a:pt x="86867" y="789431"/>
                </a:lnTo>
                <a:lnTo>
                  <a:pt x="99059" y="798575"/>
                </a:lnTo>
                <a:lnTo>
                  <a:pt x="112775" y="807719"/>
                </a:lnTo>
                <a:lnTo>
                  <a:pt x="124967" y="815339"/>
                </a:lnTo>
                <a:lnTo>
                  <a:pt x="153923" y="832103"/>
                </a:lnTo>
                <a:lnTo>
                  <a:pt x="182879" y="850391"/>
                </a:lnTo>
                <a:lnTo>
                  <a:pt x="211835" y="867155"/>
                </a:lnTo>
                <a:lnTo>
                  <a:pt x="240791" y="885443"/>
                </a:lnTo>
                <a:lnTo>
                  <a:pt x="271271" y="902207"/>
                </a:lnTo>
                <a:lnTo>
                  <a:pt x="298703" y="918971"/>
                </a:lnTo>
                <a:lnTo>
                  <a:pt x="324611" y="937259"/>
                </a:lnTo>
                <a:lnTo>
                  <a:pt x="348995" y="952499"/>
                </a:lnTo>
                <a:lnTo>
                  <a:pt x="370331" y="967739"/>
                </a:lnTo>
                <a:lnTo>
                  <a:pt x="379475" y="975359"/>
                </a:lnTo>
                <a:lnTo>
                  <a:pt x="400811" y="996695"/>
                </a:lnTo>
                <a:lnTo>
                  <a:pt x="411479" y="1010411"/>
                </a:lnTo>
                <a:lnTo>
                  <a:pt x="422147" y="1022603"/>
                </a:lnTo>
                <a:lnTo>
                  <a:pt x="440435" y="1059179"/>
                </a:lnTo>
                <a:lnTo>
                  <a:pt x="448055" y="1092707"/>
                </a:lnTo>
                <a:lnTo>
                  <a:pt x="448055" y="1165859"/>
                </a:lnTo>
                <a:lnTo>
                  <a:pt x="455675" y="1153667"/>
                </a:lnTo>
                <a:lnTo>
                  <a:pt x="460247" y="1142999"/>
                </a:lnTo>
                <a:lnTo>
                  <a:pt x="464819" y="1130807"/>
                </a:lnTo>
                <a:lnTo>
                  <a:pt x="467867" y="1118615"/>
                </a:lnTo>
                <a:lnTo>
                  <a:pt x="469391" y="1106423"/>
                </a:lnTo>
                <a:close/>
              </a:path>
              <a:path w="478535" h="1304543">
                <a:moveTo>
                  <a:pt x="448055" y="1165859"/>
                </a:moveTo>
                <a:lnTo>
                  <a:pt x="448055" y="1103375"/>
                </a:lnTo>
                <a:lnTo>
                  <a:pt x="446531" y="1114043"/>
                </a:lnTo>
                <a:lnTo>
                  <a:pt x="443483" y="1123187"/>
                </a:lnTo>
                <a:lnTo>
                  <a:pt x="408431" y="1179575"/>
                </a:lnTo>
                <a:lnTo>
                  <a:pt x="385571" y="1194815"/>
                </a:lnTo>
                <a:lnTo>
                  <a:pt x="371855" y="1203959"/>
                </a:lnTo>
                <a:lnTo>
                  <a:pt x="356615" y="1211579"/>
                </a:lnTo>
                <a:lnTo>
                  <a:pt x="339851" y="1217675"/>
                </a:lnTo>
                <a:lnTo>
                  <a:pt x="323087" y="1225295"/>
                </a:lnTo>
                <a:lnTo>
                  <a:pt x="304799" y="1232915"/>
                </a:lnTo>
                <a:lnTo>
                  <a:pt x="284987" y="1239011"/>
                </a:lnTo>
                <a:lnTo>
                  <a:pt x="263651" y="1246631"/>
                </a:lnTo>
                <a:lnTo>
                  <a:pt x="243839" y="1252727"/>
                </a:lnTo>
                <a:lnTo>
                  <a:pt x="220979" y="1258823"/>
                </a:lnTo>
                <a:lnTo>
                  <a:pt x="176783" y="1271015"/>
                </a:lnTo>
                <a:lnTo>
                  <a:pt x="131063" y="1283207"/>
                </a:lnTo>
                <a:lnTo>
                  <a:pt x="137159" y="1304543"/>
                </a:lnTo>
                <a:lnTo>
                  <a:pt x="182879" y="1292351"/>
                </a:lnTo>
                <a:lnTo>
                  <a:pt x="227075" y="1280159"/>
                </a:lnTo>
                <a:lnTo>
                  <a:pt x="249935" y="1274063"/>
                </a:lnTo>
                <a:lnTo>
                  <a:pt x="271271" y="1267967"/>
                </a:lnTo>
                <a:lnTo>
                  <a:pt x="291083" y="1260347"/>
                </a:lnTo>
                <a:lnTo>
                  <a:pt x="310895" y="1254251"/>
                </a:lnTo>
                <a:lnTo>
                  <a:pt x="348995" y="1239011"/>
                </a:lnTo>
                <a:lnTo>
                  <a:pt x="409955" y="1205483"/>
                </a:lnTo>
                <a:lnTo>
                  <a:pt x="440435" y="1175003"/>
                </a:lnTo>
                <a:lnTo>
                  <a:pt x="448055" y="1165859"/>
                </a:lnTo>
                <a:close/>
              </a:path>
            </a:pathLst>
          </a:custGeom>
          <a:solidFill>
            <a:srgbClr val="FFB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33" name="object 18"/>
          <p:cNvSpPr>
            <a:spLocks noChangeArrowheads="1"/>
          </p:cNvSpPr>
          <p:nvPr/>
        </p:nvSpPr>
        <p:spPr bwMode="auto">
          <a:xfrm>
            <a:off x="7883525" y="4516438"/>
            <a:ext cx="527050" cy="336550"/>
          </a:xfrm>
          <a:custGeom>
            <a:avLst/>
            <a:gdLst>
              <a:gd name="T0" fmla="*/ 0 w 527303"/>
              <a:gd name="T1" fmla="*/ 0 h 335279"/>
              <a:gd name="T2" fmla="*/ 527303 w 527303"/>
              <a:gd name="T3" fmla="*/ 335279 h 335279"/>
            </a:gdLst>
            <a:ahLst/>
            <a:cxnLst>
              <a:cxn ang="0">
                <a:pos x="284987" y="312419"/>
              </a:cxn>
              <a:cxn ang="0">
                <a:pos x="249935" y="310895"/>
              </a:cxn>
              <a:cxn ang="0">
                <a:pos x="219455" y="303275"/>
              </a:cxn>
              <a:cxn ang="0">
                <a:pos x="172211" y="284987"/>
              </a:cxn>
              <a:cxn ang="0">
                <a:pos x="124967" y="262127"/>
              </a:cxn>
              <a:cxn ang="0">
                <a:pos x="80771" y="237743"/>
              </a:cxn>
              <a:cxn ang="0">
                <a:pos x="38099" y="199643"/>
              </a:cxn>
              <a:cxn ang="0">
                <a:pos x="18287" y="172211"/>
              </a:cxn>
              <a:cxn ang="0">
                <a:pos x="12191" y="202691"/>
              </a:cxn>
              <a:cxn ang="0">
                <a:pos x="27431" y="222503"/>
              </a:cxn>
              <a:cxn ang="0">
                <a:pos x="60959" y="251459"/>
              </a:cxn>
              <a:cxn ang="0">
                <a:pos x="85343" y="265175"/>
              </a:cxn>
              <a:cxn ang="0">
                <a:pos x="115823" y="281939"/>
              </a:cxn>
              <a:cxn ang="0">
                <a:pos x="163067" y="304799"/>
              </a:cxn>
              <a:cxn ang="0">
                <a:pos x="211835" y="324611"/>
              </a:cxn>
              <a:cxn ang="0">
                <a:pos x="245363" y="333755"/>
              </a:cxn>
              <a:cxn ang="0">
                <a:pos x="272795" y="335279"/>
              </a:cxn>
              <a:cxn ang="0">
                <a:pos x="297179" y="331850"/>
              </a:cxn>
              <a:cxn ang="0">
                <a:pos x="283463" y="312419"/>
              </a:cxn>
              <a:cxn ang="0">
                <a:pos x="284987" y="334060"/>
              </a:cxn>
              <a:cxn ang="0">
                <a:pos x="289559" y="333755"/>
              </a:cxn>
              <a:cxn ang="0">
                <a:pos x="527303" y="9143"/>
              </a:cxn>
              <a:cxn ang="0">
                <a:pos x="478535" y="73151"/>
              </a:cxn>
              <a:cxn ang="0">
                <a:pos x="477011" y="74675"/>
              </a:cxn>
              <a:cxn ang="0">
                <a:pos x="475487" y="83819"/>
              </a:cxn>
              <a:cxn ang="0">
                <a:pos x="472439" y="97535"/>
              </a:cxn>
              <a:cxn ang="0">
                <a:pos x="457199" y="131063"/>
              </a:cxn>
              <a:cxn ang="0">
                <a:pos x="446531" y="150875"/>
              </a:cxn>
              <a:cxn ang="0">
                <a:pos x="435863" y="166115"/>
              </a:cxn>
              <a:cxn ang="0">
                <a:pos x="417575" y="192023"/>
              </a:cxn>
              <a:cxn ang="0">
                <a:pos x="376427" y="245363"/>
              </a:cxn>
              <a:cxn ang="0">
                <a:pos x="362711" y="259079"/>
              </a:cxn>
              <a:cxn ang="0">
                <a:pos x="350519" y="271271"/>
              </a:cxn>
              <a:cxn ang="0">
                <a:pos x="295655" y="309371"/>
              </a:cxn>
              <a:cxn ang="0">
                <a:pos x="297179" y="331850"/>
              </a:cxn>
              <a:cxn ang="0">
                <a:pos x="303275" y="330707"/>
              </a:cxn>
              <a:cxn ang="0">
                <a:pos x="315467" y="324611"/>
              </a:cxn>
              <a:cxn ang="0">
                <a:pos x="341375" y="309371"/>
              </a:cxn>
              <a:cxn ang="0">
                <a:pos x="365759" y="288035"/>
              </a:cxn>
              <a:cxn ang="0">
                <a:pos x="379475" y="275843"/>
              </a:cxn>
              <a:cxn ang="0">
                <a:pos x="393191" y="259079"/>
              </a:cxn>
              <a:cxn ang="0">
                <a:pos x="422147" y="224027"/>
              </a:cxn>
              <a:cxn ang="0">
                <a:pos x="448055" y="185927"/>
              </a:cxn>
              <a:cxn ang="0">
                <a:pos x="460247" y="169163"/>
              </a:cxn>
              <a:cxn ang="0">
                <a:pos x="469391" y="155447"/>
              </a:cxn>
              <a:cxn ang="0">
                <a:pos x="483107" y="129539"/>
              </a:cxn>
              <a:cxn ang="0">
                <a:pos x="492251" y="103631"/>
              </a:cxn>
              <a:cxn ang="0">
                <a:pos x="498347" y="86867"/>
              </a:cxn>
              <a:cxn ang="0">
                <a:pos x="527303" y="9143"/>
              </a:cxn>
              <a:cxn ang="0">
                <a:pos x="499871" y="79247"/>
              </a:cxn>
              <a:cxn ang="0">
                <a:pos x="499871" y="80771"/>
              </a:cxn>
            </a:cxnLst>
            <a:rect l="T0" t="T1" r="T2" b="T3"/>
            <a:pathLst>
              <a:path w="527303" h="335279">
                <a:moveTo>
                  <a:pt x="284987" y="334060"/>
                </a:moveTo>
                <a:lnTo>
                  <a:pt x="284987" y="312419"/>
                </a:lnTo>
                <a:lnTo>
                  <a:pt x="257555" y="312419"/>
                </a:lnTo>
                <a:lnTo>
                  <a:pt x="249935" y="310895"/>
                </a:lnTo>
                <a:lnTo>
                  <a:pt x="240791" y="309371"/>
                </a:lnTo>
                <a:lnTo>
                  <a:pt x="219455" y="303275"/>
                </a:lnTo>
                <a:lnTo>
                  <a:pt x="196595" y="294131"/>
                </a:lnTo>
                <a:lnTo>
                  <a:pt x="172211" y="284987"/>
                </a:lnTo>
                <a:lnTo>
                  <a:pt x="147827" y="272795"/>
                </a:lnTo>
                <a:lnTo>
                  <a:pt x="124967" y="262127"/>
                </a:lnTo>
                <a:lnTo>
                  <a:pt x="114299" y="256031"/>
                </a:lnTo>
                <a:lnTo>
                  <a:pt x="80771" y="237743"/>
                </a:lnTo>
                <a:lnTo>
                  <a:pt x="44195" y="207263"/>
                </a:lnTo>
                <a:lnTo>
                  <a:pt x="38099" y="199643"/>
                </a:lnTo>
                <a:lnTo>
                  <a:pt x="30479" y="190499"/>
                </a:lnTo>
                <a:lnTo>
                  <a:pt x="18287" y="172211"/>
                </a:lnTo>
                <a:lnTo>
                  <a:pt x="0" y="184403"/>
                </a:lnTo>
                <a:lnTo>
                  <a:pt x="12191" y="202691"/>
                </a:lnTo>
                <a:lnTo>
                  <a:pt x="19811" y="211835"/>
                </a:lnTo>
                <a:lnTo>
                  <a:pt x="27431" y="222503"/>
                </a:lnTo>
                <a:lnTo>
                  <a:pt x="48767" y="240791"/>
                </a:lnTo>
                <a:lnTo>
                  <a:pt x="60959" y="251459"/>
                </a:lnTo>
                <a:lnTo>
                  <a:pt x="76199" y="260603"/>
                </a:lnTo>
                <a:lnTo>
                  <a:pt x="85343" y="265175"/>
                </a:lnTo>
                <a:lnTo>
                  <a:pt x="94487" y="271271"/>
                </a:lnTo>
                <a:lnTo>
                  <a:pt x="115823" y="281939"/>
                </a:lnTo>
                <a:lnTo>
                  <a:pt x="138683" y="292607"/>
                </a:lnTo>
                <a:lnTo>
                  <a:pt x="163067" y="304799"/>
                </a:lnTo>
                <a:lnTo>
                  <a:pt x="187451" y="315467"/>
                </a:lnTo>
                <a:lnTo>
                  <a:pt x="211835" y="324611"/>
                </a:lnTo>
                <a:lnTo>
                  <a:pt x="224027" y="327659"/>
                </a:lnTo>
                <a:lnTo>
                  <a:pt x="245363" y="333755"/>
                </a:lnTo>
                <a:lnTo>
                  <a:pt x="254507" y="335279"/>
                </a:lnTo>
                <a:lnTo>
                  <a:pt x="272795" y="335279"/>
                </a:lnTo>
                <a:lnTo>
                  <a:pt x="284987" y="334060"/>
                </a:lnTo>
                <a:close/>
              </a:path>
              <a:path w="527303" h="335279">
                <a:moveTo>
                  <a:pt x="297179" y="331850"/>
                </a:moveTo>
                <a:lnTo>
                  <a:pt x="297179" y="309371"/>
                </a:lnTo>
                <a:lnTo>
                  <a:pt x="283463" y="312419"/>
                </a:lnTo>
                <a:lnTo>
                  <a:pt x="284987" y="312419"/>
                </a:lnTo>
                <a:lnTo>
                  <a:pt x="284987" y="334060"/>
                </a:lnTo>
                <a:lnTo>
                  <a:pt x="288035" y="333755"/>
                </a:lnTo>
                <a:lnTo>
                  <a:pt x="289559" y="333755"/>
                </a:lnTo>
                <a:lnTo>
                  <a:pt x="297179" y="331850"/>
                </a:lnTo>
                <a:close/>
              </a:path>
              <a:path w="527303" h="335279">
                <a:moveTo>
                  <a:pt x="527303" y="9143"/>
                </a:moveTo>
                <a:lnTo>
                  <a:pt x="507491" y="0"/>
                </a:lnTo>
                <a:lnTo>
                  <a:pt x="478535" y="73151"/>
                </a:lnTo>
                <a:lnTo>
                  <a:pt x="478535" y="74675"/>
                </a:lnTo>
                <a:lnTo>
                  <a:pt x="477011" y="74675"/>
                </a:lnTo>
                <a:lnTo>
                  <a:pt x="477011" y="80771"/>
                </a:lnTo>
                <a:lnTo>
                  <a:pt x="475487" y="83819"/>
                </a:lnTo>
                <a:lnTo>
                  <a:pt x="473963" y="88391"/>
                </a:lnTo>
                <a:lnTo>
                  <a:pt x="472439" y="97535"/>
                </a:lnTo>
                <a:lnTo>
                  <a:pt x="463295" y="118871"/>
                </a:lnTo>
                <a:lnTo>
                  <a:pt x="457199" y="131063"/>
                </a:lnTo>
                <a:lnTo>
                  <a:pt x="449579" y="143255"/>
                </a:lnTo>
                <a:lnTo>
                  <a:pt x="446531" y="150875"/>
                </a:lnTo>
                <a:lnTo>
                  <a:pt x="440435" y="156971"/>
                </a:lnTo>
                <a:lnTo>
                  <a:pt x="435863" y="166115"/>
                </a:lnTo>
                <a:lnTo>
                  <a:pt x="429767" y="173735"/>
                </a:lnTo>
                <a:lnTo>
                  <a:pt x="417575" y="192023"/>
                </a:lnTo>
                <a:lnTo>
                  <a:pt x="390143" y="228599"/>
                </a:lnTo>
                <a:lnTo>
                  <a:pt x="376427" y="245363"/>
                </a:lnTo>
                <a:lnTo>
                  <a:pt x="370331" y="252983"/>
                </a:lnTo>
                <a:lnTo>
                  <a:pt x="362711" y="259079"/>
                </a:lnTo>
                <a:lnTo>
                  <a:pt x="356615" y="266699"/>
                </a:lnTo>
                <a:lnTo>
                  <a:pt x="350519" y="271271"/>
                </a:lnTo>
                <a:lnTo>
                  <a:pt x="316991" y="298703"/>
                </a:lnTo>
                <a:lnTo>
                  <a:pt x="295655" y="309371"/>
                </a:lnTo>
                <a:lnTo>
                  <a:pt x="297179" y="309371"/>
                </a:lnTo>
                <a:lnTo>
                  <a:pt x="297179" y="331850"/>
                </a:lnTo>
                <a:lnTo>
                  <a:pt x="301751" y="330707"/>
                </a:lnTo>
                <a:lnTo>
                  <a:pt x="303275" y="330707"/>
                </a:lnTo>
                <a:lnTo>
                  <a:pt x="304799" y="329183"/>
                </a:lnTo>
                <a:lnTo>
                  <a:pt x="315467" y="324611"/>
                </a:lnTo>
                <a:lnTo>
                  <a:pt x="329183" y="316991"/>
                </a:lnTo>
                <a:lnTo>
                  <a:pt x="341375" y="309371"/>
                </a:lnTo>
                <a:lnTo>
                  <a:pt x="352043" y="298703"/>
                </a:lnTo>
                <a:lnTo>
                  <a:pt x="365759" y="288035"/>
                </a:lnTo>
                <a:lnTo>
                  <a:pt x="371855" y="281939"/>
                </a:lnTo>
                <a:lnTo>
                  <a:pt x="379475" y="275843"/>
                </a:lnTo>
                <a:lnTo>
                  <a:pt x="385571" y="268223"/>
                </a:lnTo>
                <a:lnTo>
                  <a:pt x="393191" y="259079"/>
                </a:lnTo>
                <a:lnTo>
                  <a:pt x="408431" y="242315"/>
                </a:lnTo>
                <a:lnTo>
                  <a:pt x="422147" y="224027"/>
                </a:lnTo>
                <a:lnTo>
                  <a:pt x="435863" y="204215"/>
                </a:lnTo>
                <a:lnTo>
                  <a:pt x="448055" y="185927"/>
                </a:lnTo>
                <a:lnTo>
                  <a:pt x="454151" y="178307"/>
                </a:lnTo>
                <a:lnTo>
                  <a:pt x="460247" y="169163"/>
                </a:lnTo>
                <a:lnTo>
                  <a:pt x="464819" y="163067"/>
                </a:lnTo>
                <a:lnTo>
                  <a:pt x="469391" y="155447"/>
                </a:lnTo>
                <a:lnTo>
                  <a:pt x="477011" y="141731"/>
                </a:lnTo>
                <a:lnTo>
                  <a:pt x="483107" y="129539"/>
                </a:lnTo>
                <a:lnTo>
                  <a:pt x="489203" y="115823"/>
                </a:lnTo>
                <a:lnTo>
                  <a:pt x="492251" y="103631"/>
                </a:lnTo>
                <a:lnTo>
                  <a:pt x="496823" y="89915"/>
                </a:lnTo>
                <a:lnTo>
                  <a:pt x="498347" y="86867"/>
                </a:lnTo>
                <a:lnTo>
                  <a:pt x="498347" y="80771"/>
                </a:lnTo>
                <a:lnTo>
                  <a:pt x="527303" y="9143"/>
                </a:lnTo>
                <a:close/>
              </a:path>
              <a:path w="527303" h="335279">
                <a:moveTo>
                  <a:pt x="499871" y="80771"/>
                </a:moveTo>
                <a:lnTo>
                  <a:pt x="499871" y="79247"/>
                </a:lnTo>
                <a:lnTo>
                  <a:pt x="498347" y="80771"/>
                </a:lnTo>
                <a:lnTo>
                  <a:pt x="499871" y="80771"/>
                </a:lnTo>
                <a:close/>
              </a:path>
            </a:pathLst>
          </a:custGeom>
          <a:solidFill>
            <a:srgbClr val="FFB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34" name="object 19"/>
          <p:cNvSpPr>
            <a:spLocks noChangeArrowheads="1"/>
          </p:cNvSpPr>
          <p:nvPr/>
        </p:nvSpPr>
        <p:spPr bwMode="auto">
          <a:xfrm>
            <a:off x="7959725" y="3778250"/>
            <a:ext cx="131763" cy="401638"/>
          </a:xfrm>
          <a:custGeom>
            <a:avLst/>
            <a:gdLst>
              <a:gd name="T0" fmla="*/ 0 w 131826"/>
              <a:gd name="T1" fmla="*/ 0 h 402336"/>
              <a:gd name="T2" fmla="*/ 131826 w 131826"/>
              <a:gd name="T3" fmla="*/ 402336 h 402336"/>
            </a:gdLst>
            <a:ahLst/>
            <a:cxnLst>
              <a:cxn ang="0">
                <a:pos x="131826" y="388620"/>
              </a:cxn>
              <a:cxn ang="0">
                <a:pos x="122682" y="379476"/>
              </a:cxn>
              <a:cxn ang="0">
                <a:pos x="121158" y="374904"/>
              </a:cxn>
              <a:cxn ang="0">
                <a:pos x="121158" y="371856"/>
              </a:cxn>
              <a:cxn ang="0">
                <a:pos x="119634" y="365760"/>
              </a:cxn>
              <a:cxn ang="0">
                <a:pos x="119634" y="265176"/>
              </a:cxn>
              <a:cxn ang="0">
                <a:pos x="116586" y="213360"/>
              </a:cxn>
              <a:cxn ang="0">
                <a:pos x="115062" y="201168"/>
              </a:cxn>
              <a:cxn ang="0">
                <a:pos x="108966" y="173736"/>
              </a:cxn>
              <a:cxn ang="0">
                <a:pos x="104394" y="160020"/>
              </a:cxn>
              <a:cxn ang="0">
                <a:pos x="99822" y="144780"/>
              </a:cxn>
              <a:cxn ang="0">
                <a:pos x="84582" y="114300"/>
              </a:cxn>
              <a:cxn ang="0">
                <a:pos x="76962" y="97536"/>
              </a:cxn>
              <a:cxn ang="0">
                <a:pos x="67818" y="82296"/>
              </a:cxn>
              <a:cxn ang="0">
                <a:pos x="52578" y="54864"/>
              </a:cxn>
              <a:cxn ang="0">
                <a:pos x="40386" y="30480"/>
              </a:cxn>
              <a:cxn ang="0">
                <a:pos x="35814" y="19812"/>
              </a:cxn>
              <a:cxn ang="0">
                <a:pos x="26670" y="1524"/>
              </a:cxn>
              <a:cxn ang="0">
                <a:pos x="25654" y="0"/>
              </a:cxn>
              <a:cxn ang="0">
                <a:pos x="0" y="0"/>
              </a:cxn>
              <a:cxn ang="0">
                <a:pos x="2286" y="3048"/>
              </a:cxn>
              <a:cxn ang="0">
                <a:pos x="6858" y="12192"/>
              </a:cxn>
              <a:cxn ang="0">
                <a:pos x="9906" y="19812"/>
              </a:cxn>
              <a:cxn ang="0">
                <a:pos x="16002" y="30480"/>
              </a:cxn>
              <a:cxn ang="0">
                <a:pos x="20574" y="41148"/>
              </a:cxn>
              <a:cxn ang="0">
                <a:pos x="26670" y="51816"/>
              </a:cxn>
              <a:cxn ang="0">
                <a:pos x="32766" y="65532"/>
              </a:cxn>
              <a:cxn ang="0">
                <a:pos x="40386" y="79248"/>
              </a:cxn>
              <a:cxn ang="0">
                <a:pos x="49530" y="92964"/>
              </a:cxn>
              <a:cxn ang="0">
                <a:pos x="72390" y="138684"/>
              </a:cxn>
              <a:cxn ang="0">
                <a:pos x="78486" y="153924"/>
              </a:cxn>
              <a:cxn ang="0">
                <a:pos x="83058" y="167640"/>
              </a:cxn>
              <a:cxn ang="0">
                <a:pos x="87630" y="179832"/>
              </a:cxn>
              <a:cxn ang="0">
                <a:pos x="90678" y="192024"/>
              </a:cxn>
              <a:cxn ang="0">
                <a:pos x="96774" y="240792"/>
              </a:cxn>
              <a:cxn ang="0">
                <a:pos x="98298" y="265176"/>
              </a:cxn>
              <a:cxn ang="0">
                <a:pos x="98298" y="376428"/>
              </a:cxn>
              <a:cxn ang="0">
                <a:pos x="99822" y="382524"/>
              </a:cxn>
              <a:cxn ang="0">
                <a:pos x="101346" y="382524"/>
              </a:cxn>
              <a:cxn ang="0">
                <a:pos x="101346" y="384048"/>
              </a:cxn>
              <a:cxn ang="0">
                <a:pos x="102870" y="388620"/>
              </a:cxn>
              <a:cxn ang="0">
                <a:pos x="105918" y="393192"/>
              </a:cxn>
              <a:cxn ang="0">
                <a:pos x="105918" y="394716"/>
              </a:cxn>
              <a:cxn ang="0">
                <a:pos x="108966" y="396240"/>
              </a:cxn>
              <a:cxn ang="0">
                <a:pos x="110490" y="399288"/>
              </a:cxn>
              <a:cxn ang="0">
                <a:pos x="113538" y="400812"/>
              </a:cxn>
              <a:cxn ang="0">
                <a:pos x="115062" y="402336"/>
              </a:cxn>
              <a:cxn ang="0">
                <a:pos x="121158" y="397348"/>
              </a:cxn>
              <a:cxn ang="0">
                <a:pos x="121158" y="374904"/>
              </a:cxn>
              <a:cxn ang="0">
                <a:pos x="122682" y="376428"/>
              </a:cxn>
              <a:cxn ang="0">
                <a:pos x="122682" y="396101"/>
              </a:cxn>
              <a:cxn ang="0">
                <a:pos x="131826" y="388620"/>
              </a:cxn>
              <a:cxn ang="0">
                <a:pos x="98298" y="367284"/>
              </a:cxn>
              <a:cxn ang="0">
                <a:pos x="98298" y="292608"/>
              </a:cxn>
              <a:cxn ang="0">
                <a:pos x="96774" y="320040"/>
              </a:cxn>
              <a:cxn ang="0">
                <a:pos x="96774" y="358140"/>
              </a:cxn>
              <a:cxn ang="0">
                <a:pos x="98298" y="367284"/>
              </a:cxn>
              <a:cxn ang="0">
                <a:pos x="121158" y="292608"/>
              </a:cxn>
              <a:cxn ang="0">
                <a:pos x="119634" y="277368"/>
              </a:cxn>
              <a:cxn ang="0">
                <a:pos x="119634" y="321564"/>
              </a:cxn>
              <a:cxn ang="0">
                <a:pos x="121158" y="292608"/>
              </a:cxn>
            </a:cxnLst>
            <a:rect l="T0" t="T1" r="T2" b="T3"/>
            <a:pathLst>
              <a:path w="131826" h="402336">
                <a:moveTo>
                  <a:pt x="131826" y="388620"/>
                </a:moveTo>
                <a:lnTo>
                  <a:pt x="122682" y="379476"/>
                </a:lnTo>
                <a:lnTo>
                  <a:pt x="121158" y="374904"/>
                </a:lnTo>
                <a:lnTo>
                  <a:pt x="121158" y="371856"/>
                </a:lnTo>
                <a:lnTo>
                  <a:pt x="119634" y="365760"/>
                </a:lnTo>
                <a:lnTo>
                  <a:pt x="119634" y="265176"/>
                </a:lnTo>
                <a:lnTo>
                  <a:pt x="116586" y="213360"/>
                </a:lnTo>
                <a:lnTo>
                  <a:pt x="115062" y="201168"/>
                </a:lnTo>
                <a:lnTo>
                  <a:pt x="108966" y="173736"/>
                </a:lnTo>
                <a:lnTo>
                  <a:pt x="104394" y="160020"/>
                </a:lnTo>
                <a:lnTo>
                  <a:pt x="99822" y="144780"/>
                </a:lnTo>
                <a:lnTo>
                  <a:pt x="84582" y="114300"/>
                </a:lnTo>
                <a:lnTo>
                  <a:pt x="76962" y="97536"/>
                </a:lnTo>
                <a:lnTo>
                  <a:pt x="67818" y="82296"/>
                </a:lnTo>
                <a:lnTo>
                  <a:pt x="52578" y="54864"/>
                </a:lnTo>
                <a:lnTo>
                  <a:pt x="40386" y="30480"/>
                </a:lnTo>
                <a:lnTo>
                  <a:pt x="35814" y="19812"/>
                </a:lnTo>
                <a:lnTo>
                  <a:pt x="26670" y="1524"/>
                </a:lnTo>
                <a:lnTo>
                  <a:pt x="25654" y="0"/>
                </a:lnTo>
                <a:lnTo>
                  <a:pt x="0" y="0"/>
                </a:lnTo>
                <a:lnTo>
                  <a:pt x="2286" y="3048"/>
                </a:lnTo>
                <a:lnTo>
                  <a:pt x="6858" y="12192"/>
                </a:lnTo>
                <a:lnTo>
                  <a:pt x="9906" y="19812"/>
                </a:lnTo>
                <a:lnTo>
                  <a:pt x="16002" y="30480"/>
                </a:lnTo>
                <a:lnTo>
                  <a:pt x="20574" y="41148"/>
                </a:lnTo>
                <a:lnTo>
                  <a:pt x="26670" y="51816"/>
                </a:lnTo>
                <a:lnTo>
                  <a:pt x="32766" y="65532"/>
                </a:lnTo>
                <a:lnTo>
                  <a:pt x="40386" y="79248"/>
                </a:lnTo>
                <a:lnTo>
                  <a:pt x="49530" y="92964"/>
                </a:lnTo>
                <a:lnTo>
                  <a:pt x="72390" y="138684"/>
                </a:lnTo>
                <a:lnTo>
                  <a:pt x="78486" y="153924"/>
                </a:lnTo>
                <a:lnTo>
                  <a:pt x="83058" y="167640"/>
                </a:lnTo>
                <a:lnTo>
                  <a:pt x="87630" y="179832"/>
                </a:lnTo>
                <a:lnTo>
                  <a:pt x="90678" y="192024"/>
                </a:lnTo>
                <a:lnTo>
                  <a:pt x="96774" y="240792"/>
                </a:lnTo>
                <a:lnTo>
                  <a:pt x="98298" y="265176"/>
                </a:lnTo>
                <a:lnTo>
                  <a:pt x="98298" y="376428"/>
                </a:lnTo>
                <a:lnTo>
                  <a:pt x="99822" y="382524"/>
                </a:lnTo>
                <a:lnTo>
                  <a:pt x="101346" y="382524"/>
                </a:lnTo>
                <a:lnTo>
                  <a:pt x="101346" y="384048"/>
                </a:lnTo>
                <a:lnTo>
                  <a:pt x="102870" y="388620"/>
                </a:lnTo>
                <a:lnTo>
                  <a:pt x="105918" y="393192"/>
                </a:lnTo>
                <a:lnTo>
                  <a:pt x="105918" y="394716"/>
                </a:lnTo>
                <a:lnTo>
                  <a:pt x="108966" y="396240"/>
                </a:lnTo>
                <a:lnTo>
                  <a:pt x="110490" y="399288"/>
                </a:lnTo>
                <a:lnTo>
                  <a:pt x="113538" y="400812"/>
                </a:lnTo>
                <a:lnTo>
                  <a:pt x="115062" y="402336"/>
                </a:lnTo>
                <a:lnTo>
                  <a:pt x="121158" y="397348"/>
                </a:lnTo>
                <a:lnTo>
                  <a:pt x="121158" y="374904"/>
                </a:lnTo>
                <a:lnTo>
                  <a:pt x="122682" y="376428"/>
                </a:lnTo>
                <a:lnTo>
                  <a:pt x="122682" y="396101"/>
                </a:lnTo>
                <a:lnTo>
                  <a:pt x="131826" y="388620"/>
                </a:lnTo>
                <a:close/>
              </a:path>
              <a:path w="131826" h="402336">
                <a:moveTo>
                  <a:pt x="98298" y="367284"/>
                </a:moveTo>
                <a:lnTo>
                  <a:pt x="98298" y="292608"/>
                </a:lnTo>
                <a:lnTo>
                  <a:pt x="96774" y="320040"/>
                </a:lnTo>
                <a:lnTo>
                  <a:pt x="96774" y="358140"/>
                </a:lnTo>
                <a:lnTo>
                  <a:pt x="98298" y="367284"/>
                </a:lnTo>
                <a:close/>
              </a:path>
              <a:path w="131826" h="402336">
                <a:moveTo>
                  <a:pt x="121158" y="292608"/>
                </a:moveTo>
                <a:lnTo>
                  <a:pt x="119634" y="277368"/>
                </a:lnTo>
                <a:lnTo>
                  <a:pt x="119634" y="321564"/>
                </a:lnTo>
                <a:lnTo>
                  <a:pt x="121158" y="292608"/>
                </a:lnTo>
                <a:close/>
              </a:path>
            </a:pathLst>
          </a:custGeom>
          <a:solidFill>
            <a:srgbClr val="FFB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35" name="object 20"/>
          <p:cNvSpPr>
            <a:spLocks noChangeArrowheads="1"/>
          </p:cNvSpPr>
          <p:nvPr/>
        </p:nvSpPr>
        <p:spPr bwMode="auto">
          <a:xfrm>
            <a:off x="8274050" y="3778250"/>
            <a:ext cx="252413" cy="407988"/>
          </a:xfrm>
          <a:custGeom>
            <a:avLst/>
            <a:gdLst>
              <a:gd name="T0" fmla="*/ 0 w 252984"/>
              <a:gd name="T1" fmla="*/ 0 h 408432"/>
              <a:gd name="T2" fmla="*/ 252984 w 252984"/>
              <a:gd name="T3" fmla="*/ 408432 h 408432"/>
            </a:gdLst>
            <a:ahLst/>
            <a:cxnLst>
              <a:cxn ang="0">
                <a:pos x="252984" y="295656"/>
              </a:cxn>
              <a:cxn ang="0">
                <a:pos x="248412" y="277368"/>
              </a:cxn>
              <a:cxn ang="0">
                <a:pos x="242316" y="257556"/>
              </a:cxn>
              <a:cxn ang="0">
                <a:pos x="227076" y="224028"/>
              </a:cxn>
              <a:cxn ang="0">
                <a:pos x="213360" y="199644"/>
              </a:cxn>
              <a:cxn ang="0">
                <a:pos x="193548" y="172212"/>
              </a:cxn>
              <a:cxn ang="0">
                <a:pos x="169164" y="141732"/>
              </a:cxn>
              <a:cxn ang="0">
                <a:pos x="138684" y="106680"/>
              </a:cxn>
              <a:cxn ang="0">
                <a:pos x="82296" y="47244"/>
              </a:cxn>
              <a:cxn ang="0">
                <a:pos x="36575" y="0"/>
              </a:cxn>
              <a:cxn ang="0">
                <a:pos x="44196" y="44196"/>
              </a:cxn>
              <a:cxn ang="0">
                <a:pos x="83820" y="85344"/>
              </a:cxn>
              <a:cxn ang="0">
                <a:pos x="120396" y="123444"/>
              </a:cxn>
              <a:cxn ang="0">
                <a:pos x="149352" y="158496"/>
              </a:cxn>
              <a:cxn ang="0">
                <a:pos x="173736" y="188976"/>
              </a:cxn>
              <a:cxn ang="0">
                <a:pos x="192024" y="214884"/>
              </a:cxn>
              <a:cxn ang="0">
                <a:pos x="205740" y="237744"/>
              </a:cxn>
              <a:cxn ang="0">
                <a:pos x="219456" y="266700"/>
              </a:cxn>
              <a:cxn ang="0">
                <a:pos x="227076" y="298704"/>
              </a:cxn>
              <a:cxn ang="0">
                <a:pos x="230124" y="364236"/>
              </a:cxn>
              <a:cxn ang="0">
                <a:pos x="239268" y="353568"/>
              </a:cxn>
              <a:cxn ang="0">
                <a:pos x="245364" y="341376"/>
              </a:cxn>
              <a:cxn ang="0">
                <a:pos x="249936" y="329184"/>
              </a:cxn>
              <a:cxn ang="0">
                <a:pos x="251460" y="327660"/>
              </a:cxn>
              <a:cxn ang="0">
                <a:pos x="252984" y="312420"/>
              </a:cxn>
              <a:cxn ang="0">
                <a:pos x="224028" y="330708"/>
              </a:cxn>
              <a:cxn ang="0">
                <a:pos x="217932" y="338328"/>
              </a:cxn>
              <a:cxn ang="0">
                <a:pos x="202692" y="355092"/>
              </a:cxn>
              <a:cxn ang="0">
                <a:pos x="184404" y="368808"/>
              </a:cxn>
              <a:cxn ang="0">
                <a:pos x="149352" y="385572"/>
              </a:cxn>
              <a:cxn ang="0">
                <a:pos x="184404" y="396240"/>
              </a:cxn>
              <a:cxn ang="0">
                <a:pos x="208788" y="382524"/>
              </a:cxn>
              <a:cxn ang="0">
                <a:pos x="224028" y="370332"/>
              </a:cxn>
              <a:cxn ang="0">
                <a:pos x="227076" y="320040"/>
              </a:cxn>
              <a:cxn ang="0">
                <a:pos x="224028" y="330708"/>
              </a:cxn>
              <a:cxn ang="0">
                <a:pos x="227076" y="367284"/>
              </a:cxn>
              <a:cxn ang="0">
                <a:pos x="227076" y="316992"/>
              </a:cxn>
              <a:cxn ang="0">
                <a:pos x="227076" y="320040"/>
              </a:cxn>
            </a:cxnLst>
            <a:rect l="T0" t="T1" r="T2" b="T3"/>
            <a:pathLst>
              <a:path w="252984" h="408432">
                <a:moveTo>
                  <a:pt x="252984" y="312420"/>
                </a:moveTo>
                <a:lnTo>
                  <a:pt x="252984" y="295656"/>
                </a:lnTo>
                <a:lnTo>
                  <a:pt x="251460" y="286512"/>
                </a:lnTo>
                <a:lnTo>
                  <a:pt x="248412" y="277368"/>
                </a:lnTo>
                <a:lnTo>
                  <a:pt x="245364" y="266700"/>
                </a:lnTo>
                <a:lnTo>
                  <a:pt x="242316" y="257556"/>
                </a:lnTo>
                <a:lnTo>
                  <a:pt x="233172" y="236220"/>
                </a:lnTo>
                <a:lnTo>
                  <a:pt x="227076" y="224028"/>
                </a:lnTo>
                <a:lnTo>
                  <a:pt x="220980" y="213360"/>
                </a:lnTo>
                <a:lnTo>
                  <a:pt x="213360" y="199644"/>
                </a:lnTo>
                <a:lnTo>
                  <a:pt x="204216" y="187452"/>
                </a:lnTo>
                <a:lnTo>
                  <a:pt x="193548" y="172212"/>
                </a:lnTo>
                <a:lnTo>
                  <a:pt x="182880" y="158496"/>
                </a:lnTo>
                <a:lnTo>
                  <a:pt x="169164" y="141732"/>
                </a:lnTo>
                <a:lnTo>
                  <a:pt x="153924" y="124968"/>
                </a:lnTo>
                <a:lnTo>
                  <a:pt x="138684" y="106680"/>
                </a:lnTo>
                <a:lnTo>
                  <a:pt x="102108" y="67056"/>
                </a:lnTo>
                <a:lnTo>
                  <a:pt x="82296" y="47244"/>
                </a:lnTo>
                <a:lnTo>
                  <a:pt x="62484" y="25908"/>
                </a:lnTo>
                <a:lnTo>
                  <a:pt x="36575" y="0"/>
                </a:lnTo>
                <a:lnTo>
                  <a:pt x="0" y="0"/>
                </a:lnTo>
                <a:lnTo>
                  <a:pt x="44196" y="44196"/>
                </a:lnTo>
                <a:lnTo>
                  <a:pt x="64008" y="65532"/>
                </a:lnTo>
                <a:lnTo>
                  <a:pt x="83820" y="85344"/>
                </a:lnTo>
                <a:lnTo>
                  <a:pt x="102108" y="105156"/>
                </a:lnTo>
                <a:lnTo>
                  <a:pt x="120396" y="123444"/>
                </a:lnTo>
                <a:lnTo>
                  <a:pt x="135636" y="141732"/>
                </a:lnTo>
                <a:lnTo>
                  <a:pt x="149352" y="158496"/>
                </a:lnTo>
                <a:lnTo>
                  <a:pt x="163068" y="173736"/>
                </a:lnTo>
                <a:lnTo>
                  <a:pt x="173736" y="188976"/>
                </a:lnTo>
                <a:lnTo>
                  <a:pt x="182880" y="201168"/>
                </a:lnTo>
                <a:lnTo>
                  <a:pt x="192024" y="214884"/>
                </a:lnTo>
                <a:lnTo>
                  <a:pt x="198120" y="225552"/>
                </a:lnTo>
                <a:lnTo>
                  <a:pt x="205740" y="237744"/>
                </a:lnTo>
                <a:lnTo>
                  <a:pt x="210312" y="248412"/>
                </a:lnTo>
                <a:lnTo>
                  <a:pt x="219456" y="266700"/>
                </a:lnTo>
                <a:lnTo>
                  <a:pt x="222504" y="275844"/>
                </a:lnTo>
                <a:lnTo>
                  <a:pt x="227076" y="298704"/>
                </a:lnTo>
                <a:lnTo>
                  <a:pt x="227076" y="367284"/>
                </a:lnTo>
                <a:lnTo>
                  <a:pt x="230124" y="364236"/>
                </a:lnTo>
                <a:lnTo>
                  <a:pt x="237744" y="355092"/>
                </a:lnTo>
                <a:lnTo>
                  <a:pt x="239268" y="353568"/>
                </a:lnTo>
                <a:lnTo>
                  <a:pt x="245364" y="342900"/>
                </a:lnTo>
                <a:lnTo>
                  <a:pt x="245364" y="341376"/>
                </a:lnTo>
                <a:lnTo>
                  <a:pt x="246888" y="339852"/>
                </a:lnTo>
                <a:lnTo>
                  <a:pt x="249936" y="329184"/>
                </a:lnTo>
                <a:lnTo>
                  <a:pt x="249936" y="327660"/>
                </a:lnTo>
                <a:lnTo>
                  <a:pt x="251460" y="327660"/>
                </a:lnTo>
                <a:lnTo>
                  <a:pt x="251460" y="320040"/>
                </a:lnTo>
                <a:lnTo>
                  <a:pt x="252984" y="312420"/>
                </a:lnTo>
                <a:close/>
              </a:path>
              <a:path w="252984" h="408432">
                <a:moveTo>
                  <a:pt x="224028" y="370332"/>
                </a:moveTo>
                <a:lnTo>
                  <a:pt x="224028" y="330708"/>
                </a:lnTo>
                <a:lnTo>
                  <a:pt x="217932" y="341376"/>
                </a:lnTo>
                <a:lnTo>
                  <a:pt x="217932" y="338328"/>
                </a:lnTo>
                <a:lnTo>
                  <a:pt x="211836" y="347472"/>
                </a:lnTo>
                <a:lnTo>
                  <a:pt x="202692" y="355092"/>
                </a:lnTo>
                <a:lnTo>
                  <a:pt x="193548" y="361188"/>
                </a:lnTo>
                <a:lnTo>
                  <a:pt x="184404" y="368808"/>
                </a:lnTo>
                <a:lnTo>
                  <a:pt x="172212" y="374904"/>
                </a:lnTo>
                <a:lnTo>
                  <a:pt x="149352" y="385572"/>
                </a:lnTo>
                <a:lnTo>
                  <a:pt x="160020" y="408432"/>
                </a:lnTo>
                <a:lnTo>
                  <a:pt x="184404" y="396240"/>
                </a:lnTo>
                <a:lnTo>
                  <a:pt x="198120" y="390144"/>
                </a:lnTo>
                <a:lnTo>
                  <a:pt x="208788" y="382524"/>
                </a:lnTo>
                <a:lnTo>
                  <a:pt x="220980" y="373380"/>
                </a:lnTo>
                <a:lnTo>
                  <a:pt x="224028" y="370332"/>
                </a:lnTo>
                <a:close/>
              </a:path>
              <a:path w="252984" h="408432">
                <a:moveTo>
                  <a:pt x="227076" y="367284"/>
                </a:moveTo>
                <a:lnTo>
                  <a:pt x="227076" y="320040"/>
                </a:lnTo>
                <a:lnTo>
                  <a:pt x="222504" y="332232"/>
                </a:lnTo>
                <a:lnTo>
                  <a:pt x="224028" y="330708"/>
                </a:lnTo>
                <a:lnTo>
                  <a:pt x="224028" y="370332"/>
                </a:lnTo>
                <a:lnTo>
                  <a:pt x="227076" y="367284"/>
                </a:lnTo>
                <a:close/>
              </a:path>
              <a:path w="252984" h="408432">
                <a:moveTo>
                  <a:pt x="227076" y="320040"/>
                </a:moveTo>
                <a:lnTo>
                  <a:pt x="227076" y="316992"/>
                </a:lnTo>
                <a:lnTo>
                  <a:pt x="225552" y="323088"/>
                </a:lnTo>
                <a:lnTo>
                  <a:pt x="227076" y="320040"/>
                </a:lnTo>
                <a:close/>
              </a:path>
            </a:pathLst>
          </a:custGeom>
          <a:solidFill>
            <a:srgbClr val="3021F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36" name="object 21"/>
          <p:cNvSpPr>
            <a:spLocks noChangeArrowheads="1"/>
          </p:cNvSpPr>
          <p:nvPr/>
        </p:nvSpPr>
        <p:spPr bwMode="auto">
          <a:xfrm>
            <a:off x="7777163" y="4627563"/>
            <a:ext cx="371475" cy="473075"/>
          </a:xfrm>
          <a:custGeom>
            <a:avLst/>
            <a:gdLst>
              <a:gd name="T0" fmla="*/ 0 w 371855"/>
              <a:gd name="T1" fmla="*/ 0 h 473963"/>
              <a:gd name="T2" fmla="*/ 371855 w 371855"/>
              <a:gd name="T3" fmla="*/ 473963 h 473963"/>
            </a:gdLst>
            <a:ahLst/>
            <a:cxnLst>
              <a:cxn ang="0">
                <a:pos x="371855" y="18287"/>
              </a:cxn>
              <a:cxn ang="0">
                <a:pos x="355091" y="0"/>
              </a:cxn>
              <a:cxn ang="0">
                <a:pos x="303275" y="45719"/>
              </a:cxn>
              <a:cxn ang="0">
                <a:pos x="252983" y="91439"/>
              </a:cxn>
              <a:cxn ang="0">
                <a:pos x="228599" y="114299"/>
              </a:cxn>
              <a:cxn ang="0">
                <a:pos x="204215" y="135635"/>
              </a:cxn>
              <a:cxn ang="0">
                <a:pos x="179831" y="158495"/>
              </a:cxn>
              <a:cxn ang="0">
                <a:pos x="158495" y="179831"/>
              </a:cxn>
              <a:cxn ang="0">
                <a:pos x="115823" y="219455"/>
              </a:cxn>
              <a:cxn ang="0">
                <a:pos x="97535" y="239267"/>
              </a:cxn>
              <a:cxn ang="0">
                <a:pos x="79247" y="257555"/>
              </a:cxn>
              <a:cxn ang="0">
                <a:pos x="64007" y="275843"/>
              </a:cxn>
              <a:cxn ang="0">
                <a:pos x="36575" y="309371"/>
              </a:cxn>
              <a:cxn ang="0">
                <a:pos x="10667" y="352043"/>
              </a:cxn>
              <a:cxn ang="0">
                <a:pos x="4571" y="364235"/>
              </a:cxn>
              <a:cxn ang="0">
                <a:pos x="1523" y="376427"/>
              </a:cxn>
              <a:cxn ang="0">
                <a:pos x="0" y="388619"/>
              </a:cxn>
              <a:cxn ang="0">
                <a:pos x="0" y="400811"/>
              </a:cxn>
              <a:cxn ang="0">
                <a:pos x="1523" y="409955"/>
              </a:cxn>
              <a:cxn ang="0">
                <a:pos x="1523" y="411479"/>
              </a:cxn>
              <a:cxn ang="0">
                <a:pos x="4571" y="419099"/>
              </a:cxn>
              <a:cxn ang="0">
                <a:pos x="4571" y="420623"/>
              </a:cxn>
              <a:cxn ang="0">
                <a:pos x="6095" y="420623"/>
              </a:cxn>
              <a:cxn ang="0">
                <a:pos x="9143" y="428243"/>
              </a:cxn>
              <a:cxn ang="0">
                <a:pos x="25907" y="449198"/>
              </a:cxn>
              <a:cxn ang="0">
                <a:pos x="25907" y="384047"/>
              </a:cxn>
              <a:cxn ang="0">
                <a:pos x="28955" y="374903"/>
              </a:cxn>
              <a:cxn ang="0">
                <a:pos x="45719" y="338327"/>
              </a:cxn>
              <a:cxn ang="0">
                <a:pos x="82295" y="292607"/>
              </a:cxn>
              <a:cxn ang="0">
                <a:pos x="115823" y="257555"/>
              </a:cxn>
              <a:cxn ang="0">
                <a:pos x="134111" y="237743"/>
              </a:cxn>
              <a:cxn ang="0">
                <a:pos x="153923" y="217931"/>
              </a:cxn>
              <a:cxn ang="0">
                <a:pos x="269747" y="109727"/>
              </a:cxn>
              <a:cxn ang="0">
                <a:pos x="320039" y="65531"/>
              </a:cxn>
              <a:cxn ang="0">
                <a:pos x="371855" y="18287"/>
              </a:cxn>
              <a:cxn ang="0">
                <a:pos x="27431" y="405383"/>
              </a:cxn>
              <a:cxn ang="0">
                <a:pos x="25907" y="397763"/>
              </a:cxn>
              <a:cxn ang="0">
                <a:pos x="25907" y="403859"/>
              </a:cxn>
              <a:cxn ang="0">
                <a:pos x="27431" y="405383"/>
              </a:cxn>
              <a:cxn ang="0">
                <a:pos x="28955" y="411479"/>
              </a:cxn>
              <a:cxn ang="0">
                <a:pos x="25907" y="403859"/>
              </a:cxn>
              <a:cxn ang="0">
                <a:pos x="25907" y="449198"/>
              </a:cxn>
              <a:cxn ang="0">
                <a:pos x="27431" y="451103"/>
              </a:cxn>
              <a:cxn ang="0">
                <a:pos x="27431" y="409955"/>
              </a:cxn>
              <a:cxn ang="0">
                <a:pos x="28955" y="411479"/>
              </a:cxn>
              <a:cxn ang="0">
                <a:pos x="71627" y="452627"/>
              </a:cxn>
              <a:cxn ang="0">
                <a:pos x="57911" y="443483"/>
              </a:cxn>
              <a:cxn ang="0">
                <a:pos x="45719" y="432815"/>
              </a:cxn>
              <a:cxn ang="0">
                <a:pos x="35051" y="422147"/>
              </a:cxn>
              <a:cxn ang="0">
                <a:pos x="32003" y="416051"/>
              </a:cxn>
              <a:cxn ang="0">
                <a:pos x="27431" y="409955"/>
              </a:cxn>
              <a:cxn ang="0">
                <a:pos x="27431" y="451103"/>
              </a:cxn>
              <a:cxn ang="0">
                <a:pos x="41147" y="461771"/>
              </a:cxn>
              <a:cxn ang="0">
                <a:pos x="56387" y="473963"/>
              </a:cxn>
              <a:cxn ang="0">
                <a:pos x="71627" y="452627"/>
              </a:cxn>
            </a:cxnLst>
            <a:rect l="T0" t="T1" r="T2" b="T3"/>
            <a:pathLst>
              <a:path w="371855" h="473963">
                <a:moveTo>
                  <a:pt x="371855" y="18287"/>
                </a:moveTo>
                <a:lnTo>
                  <a:pt x="355091" y="0"/>
                </a:lnTo>
                <a:lnTo>
                  <a:pt x="303275" y="45719"/>
                </a:lnTo>
                <a:lnTo>
                  <a:pt x="252983" y="91439"/>
                </a:lnTo>
                <a:lnTo>
                  <a:pt x="228599" y="114299"/>
                </a:lnTo>
                <a:lnTo>
                  <a:pt x="204215" y="135635"/>
                </a:lnTo>
                <a:lnTo>
                  <a:pt x="179831" y="158495"/>
                </a:lnTo>
                <a:lnTo>
                  <a:pt x="158495" y="179831"/>
                </a:lnTo>
                <a:lnTo>
                  <a:pt x="115823" y="219455"/>
                </a:lnTo>
                <a:lnTo>
                  <a:pt x="97535" y="239267"/>
                </a:lnTo>
                <a:lnTo>
                  <a:pt x="79247" y="257555"/>
                </a:lnTo>
                <a:lnTo>
                  <a:pt x="64007" y="275843"/>
                </a:lnTo>
                <a:lnTo>
                  <a:pt x="36575" y="309371"/>
                </a:lnTo>
                <a:lnTo>
                  <a:pt x="10667" y="352043"/>
                </a:lnTo>
                <a:lnTo>
                  <a:pt x="4571" y="364235"/>
                </a:lnTo>
                <a:lnTo>
                  <a:pt x="1523" y="376427"/>
                </a:lnTo>
                <a:lnTo>
                  <a:pt x="0" y="388619"/>
                </a:lnTo>
                <a:lnTo>
                  <a:pt x="0" y="400811"/>
                </a:lnTo>
                <a:lnTo>
                  <a:pt x="1523" y="409955"/>
                </a:lnTo>
                <a:lnTo>
                  <a:pt x="1523" y="411479"/>
                </a:lnTo>
                <a:lnTo>
                  <a:pt x="4571" y="419099"/>
                </a:lnTo>
                <a:lnTo>
                  <a:pt x="4571" y="420623"/>
                </a:lnTo>
                <a:lnTo>
                  <a:pt x="6095" y="420623"/>
                </a:lnTo>
                <a:lnTo>
                  <a:pt x="9143" y="428243"/>
                </a:lnTo>
                <a:lnTo>
                  <a:pt x="25907" y="449198"/>
                </a:lnTo>
                <a:lnTo>
                  <a:pt x="25907" y="384047"/>
                </a:lnTo>
                <a:lnTo>
                  <a:pt x="28955" y="374903"/>
                </a:lnTo>
                <a:lnTo>
                  <a:pt x="45719" y="338327"/>
                </a:lnTo>
                <a:lnTo>
                  <a:pt x="82295" y="292607"/>
                </a:lnTo>
                <a:lnTo>
                  <a:pt x="115823" y="257555"/>
                </a:lnTo>
                <a:lnTo>
                  <a:pt x="134111" y="237743"/>
                </a:lnTo>
                <a:lnTo>
                  <a:pt x="153923" y="217931"/>
                </a:lnTo>
                <a:lnTo>
                  <a:pt x="269747" y="109727"/>
                </a:lnTo>
                <a:lnTo>
                  <a:pt x="320039" y="65531"/>
                </a:lnTo>
                <a:lnTo>
                  <a:pt x="371855" y="18287"/>
                </a:lnTo>
                <a:close/>
              </a:path>
              <a:path w="371855" h="473963">
                <a:moveTo>
                  <a:pt x="27431" y="405383"/>
                </a:moveTo>
                <a:lnTo>
                  <a:pt x="25907" y="397763"/>
                </a:lnTo>
                <a:lnTo>
                  <a:pt x="25907" y="403859"/>
                </a:lnTo>
                <a:lnTo>
                  <a:pt x="27431" y="405383"/>
                </a:lnTo>
                <a:close/>
              </a:path>
              <a:path w="371855" h="473963">
                <a:moveTo>
                  <a:pt x="28955" y="411479"/>
                </a:moveTo>
                <a:lnTo>
                  <a:pt x="25907" y="403859"/>
                </a:lnTo>
                <a:lnTo>
                  <a:pt x="25907" y="449198"/>
                </a:lnTo>
                <a:lnTo>
                  <a:pt x="27431" y="451103"/>
                </a:lnTo>
                <a:lnTo>
                  <a:pt x="27431" y="409955"/>
                </a:lnTo>
                <a:lnTo>
                  <a:pt x="28955" y="411479"/>
                </a:lnTo>
                <a:close/>
              </a:path>
              <a:path w="371855" h="473963">
                <a:moveTo>
                  <a:pt x="71627" y="452627"/>
                </a:moveTo>
                <a:lnTo>
                  <a:pt x="57911" y="443483"/>
                </a:lnTo>
                <a:lnTo>
                  <a:pt x="45719" y="432815"/>
                </a:lnTo>
                <a:lnTo>
                  <a:pt x="35051" y="422147"/>
                </a:lnTo>
                <a:lnTo>
                  <a:pt x="32003" y="416051"/>
                </a:lnTo>
                <a:lnTo>
                  <a:pt x="27431" y="409955"/>
                </a:lnTo>
                <a:lnTo>
                  <a:pt x="27431" y="451103"/>
                </a:lnTo>
                <a:lnTo>
                  <a:pt x="41147" y="461771"/>
                </a:lnTo>
                <a:lnTo>
                  <a:pt x="56387" y="473963"/>
                </a:lnTo>
                <a:lnTo>
                  <a:pt x="71627" y="452627"/>
                </a:lnTo>
                <a:close/>
              </a:path>
            </a:pathLst>
          </a:custGeom>
          <a:solidFill>
            <a:srgbClr val="3021F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37" name="object 22"/>
          <p:cNvSpPr>
            <a:spLocks noChangeArrowheads="1"/>
          </p:cNvSpPr>
          <p:nvPr/>
        </p:nvSpPr>
        <p:spPr bwMode="auto">
          <a:xfrm>
            <a:off x="6988175" y="5905500"/>
            <a:ext cx="144463" cy="30163"/>
          </a:xfrm>
          <a:custGeom>
            <a:avLst/>
            <a:gdLst>
              <a:gd name="T0" fmla="*/ 0 w 143255"/>
              <a:gd name="T1" fmla="*/ 0 h 30479"/>
              <a:gd name="T2" fmla="*/ 143255 w 143255"/>
              <a:gd name="T3" fmla="*/ 30479 h 30479"/>
            </a:gdLst>
            <a:ahLst/>
            <a:cxnLst>
              <a:cxn ang="0">
                <a:pos x="143255" y="30479"/>
              </a:cxn>
              <a:cxn ang="0">
                <a:pos x="143255" y="1523"/>
              </a:cxn>
              <a:cxn ang="0">
                <a:pos x="1523" y="0"/>
              </a:cxn>
              <a:cxn ang="0">
                <a:pos x="0" y="28955"/>
              </a:cxn>
              <a:cxn ang="0">
                <a:pos x="143255" y="30479"/>
              </a:cxn>
            </a:cxnLst>
            <a:rect l="T0" t="T1" r="T2" b="T3"/>
            <a:pathLst>
              <a:path w="143255" h="30479">
                <a:moveTo>
                  <a:pt x="143255" y="30479"/>
                </a:moveTo>
                <a:lnTo>
                  <a:pt x="143255" y="1523"/>
                </a:lnTo>
                <a:lnTo>
                  <a:pt x="1523" y="0"/>
                </a:lnTo>
                <a:lnTo>
                  <a:pt x="0" y="28955"/>
                </a:lnTo>
                <a:lnTo>
                  <a:pt x="143255" y="30479"/>
                </a:lnTo>
                <a:close/>
              </a:path>
            </a:pathLst>
          </a:custGeom>
          <a:solidFill>
            <a:srgbClr val="00329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38" name="object 23"/>
          <p:cNvSpPr>
            <a:spLocks noChangeArrowheads="1"/>
          </p:cNvSpPr>
          <p:nvPr/>
        </p:nvSpPr>
        <p:spPr bwMode="auto">
          <a:xfrm>
            <a:off x="6988175" y="6249988"/>
            <a:ext cx="144463" cy="30162"/>
          </a:xfrm>
          <a:custGeom>
            <a:avLst/>
            <a:gdLst>
              <a:gd name="T0" fmla="*/ 0 w 143255"/>
              <a:gd name="T1" fmla="*/ 0 h 30479"/>
              <a:gd name="T2" fmla="*/ 143255 w 143255"/>
              <a:gd name="T3" fmla="*/ 30479 h 30479"/>
            </a:gdLst>
            <a:ahLst/>
            <a:cxnLst>
              <a:cxn ang="0">
                <a:pos x="143255" y="30479"/>
              </a:cxn>
              <a:cxn ang="0">
                <a:pos x="143255" y="1523"/>
              </a:cxn>
              <a:cxn ang="0">
                <a:pos x="1523" y="0"/>
              </a:cxn>
              <a:cxn ang="0">
                <a:pos x="0" y="28955"/>
              </a:cxn>
              <a:cxn ang="0">
                <a:pos x="143255" y="30479"/>
              </a:cxn>
            </a:cxnLst>
            <a:rect l="T0" t="T1" r="T2" b="T3"/>
            <a:pathLst>
              <a:path w="143255" h="30479">
                <a:moveTo>
                  <a:pt x="143255" y="30479"/>
                </a:moveTo>
                <a:lnTo>
                  <a:pt x="143255" y="1523"/>
                </a:lnTo>
                <a:lnTo>
                  <a:pt x="1523" y="0"/>
                </a:lnTo>
                <a:lnTo>
                  <a:pt x="0" y="28955"/>
                </a:lnTo>
                <a:lnTo>
                  <a:pt x="143255" y="30479"/>
                </a:lnTo>
                <a:close/>
              </a:path>
            </a:pathLst>
          </a:custGeom>
          <a:solidFill>
            <a:srgbClr val="FFBF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9239" name="object 24"/>
          <p:cNvSpPr txBox="1">
            <a:spLocks noChangeArrowheads="1"/>
          </p:cNvSpPr>
          <p:nvPr/>
        </p:nvSpPr>
        <p:spPr bwMode="auto">
          <a:xfrm>
            <a:off x="7354888" y="5676900"/>
            <a:ext cx="2259012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>
              <a:lnSpc>
                <a:spcPct val="126000"/>
              </a:lnSpc>
            </a:pPr>
            <a:r>
              <a:rPr lang="ru-RU" altLang="ru-RU" b="1" dirty="0">
                <a:solidFill>
                  <a:srgbClr val="15155C"/>
                </a:solidFill>
                <a:cs typeface="Arial" charset="0"/>
              </a:rPr>
              <a:t>Полимер </a:t>
            </a:r>
            <a:r>
              <a:rPr lang="ru-RU" altLang="ru-RU" b="1" dirty="0" err="1">
                <a:solidFill>
                  <a:srgbClr val="15155C"/>
                </a:solidFill>
                <a:cs typeface="Arial" charset="0"/>
              </a:rPr>
              <a:t>Flosoft</a:t>
            </a:r>
            <a:r>
              <a:rPr lang="ru-RU" altLang="ru-RU" b="1" dirty="0">
                <a:solidFill>
                  <a:srgbClr val="15155C"/>
                </a:solidFill>
                <a:cs typeface="Arial" charset="0"/>
              </a:rPr>
              <a:t> </a:t>
            </a:r>
            <a:r>
              <a:rPr lang="ru-RU" altLang="ru-RU" b="1" dirty="0" smtClean="0">
                <a:solidFill>
                  <a:srgbClr val="15155C"/>
                </a:solidFill>
                <a:cs typeface="Arial" charset="0"/>
              </a:rPr>
              <a:t>Катионный ПАВ</a:t>
            </a:r>
            <a:endParaRPr lang="ru-RU" altLang="ru-RU" dirty="0">
              <a:cs typeface="Arial" charset="0"/>
            </a:endParaRPr>
          </a:p>
        </p:txBody>
      </p:sp>
      <p:sp>
        <p:nvSpPr>
          <p:cNvPr id="9240" name="object 2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25400"/>
            <a:fld id="{4E9593AB-2A93-481F-B2EE-F9586AF04240}" type="slidenum">
              <a:rPr lang="ru-RU" altLang="ru-RU"/>
              <a:pPr marL="25400"/>
              <a:t>10</a:t>
            </a:fld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26" name="object 26"/>
          <p:cNvSpPr>
            <a:spLocks noGrp="1"/>
          </p:cNvSpPr>
          <p:nvPr>
            <p:ph type="dt" sz="quarter" idx="11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SNF</a:t>
            </a:r>
            <a:endParaRPr b="0" i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27" name="object 27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FLOERGER</a:t>
            </a:r>
            <a:r>
              <a:rPr spc="-90" dirty="0">
                <a:latin typeface="Trebuchet MS"/>
                <a:cs typeface="Trebuchet MS"/>
              </a:rPr>
              <a:t> </a:t>
            </a:r>
            <a:r>
              <a:rPr sz="1500" spc="-15" baseline="16666" dirty="0">
                <a:latin typeface="Trebuchet MS"/>
                <a:cs typeface="Trebuchet MS"/>
              </a:rPr>
              <a:t>®</a:t>
            </a:r>
            <a:endParaRPr sz="1500" i="0" baseline="16666">
              <a:solidFill>
                <a:schemeClr val="tx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300" y="2101850"/>
            <a:ext cx="3671401" cy="23643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9700" y="2101850"/>
            <a:ext cx="3592982" cy="23441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7700" y="5302250"/>
            <a:ext cx="755667" cy="10780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08900" y="4540250"/>
            <a:ext cx="1334440" cy="10646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17700" y="6521450"/>
            <a:ext cx="748538" cy="5642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51700" y="5759450"/>
            <a:ext cx="2199276" cy="163200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400501" y="208223"/>
            <a:ext cx="7004177" cy="352637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r"/>
            <a:r>
              <a:rPr lang="ru-RU" sz="2600" b="1" dirty="0" smtClean="0">
                <a:solidFill>
                  <a:srgbClr val="000080"/>
                </a:solidFill>
                <a:latin typeface="Arial"/>
              </a:rPr>
              <a:t>Катионный </a:t>
            </a:r>
            <a:r>
              <a:rPr lang="ru-RU" sz="2600" b="1" dirty="0">
                <a:solidFill>
                  <a:srgbClr val="000080"/>
                </a:solidFill>
                <a:latin typeface="Arial"/>
              </a:rPr>
              <a:t>п</a:t>
            </a:r>
            <a:r>
              <a:rPr lang="ru-RU" sz="2600" b="1" dirty="0" smtClean="0">
                <a:solidFill>
                  <a:srgbClr val="000080"/>
                </a:solidFill>
                <a:latin typeface="Arial"/>
              </a:rPr>
              <a:t>олимер в обратной эмульсии</a:t>
            </a:r>
            <a:endParaRPr lang="en-US" sz="2600" b="1" dirty="0">
              <a:solidFill>
                <a:srgbClr val="000080"/>
              </a:solidFill>
              <a:latin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6100" y="1187450"/>
            <a:ext cx="3931607" cy="78923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883468" indent="-883468" algn="ctr">
              <a:lnSpc>
                <a:spcPts val="2190"/>
              </a:lnSpc>
            </a:pPr>
            <a:r>
              <a:rPr lang="ru-RU" b="1" dirty="0" smtClean="0">
                <a:solidFill>
                  <a:srgbClr val="FF5050"/>
                </a:solidFill>
                <a:latin typeface="Arial"/>
              </a:rPr>
              <a:t>Полимер </a:t>
            </a:r>
            <a:r>
              <a:rPr lang="en-US" b="1" dirty="0" err="1" smtClean="0">
                <a:solidFill>
                  <a:srgbClr val="FF5050"/>
                </a:solidFill>
                <a:latin typeface="Arial"/>
              </a:rPr>
              <a:t>Flosoft</a:t>
            </a:r>
            <a:r>
              <a:rPr lang="en-US" b="1" dirty="0" smtClean="0">
                <a:solidFill>
                  <a:srgbClr val="FF5050"/>
                </a:solidFill>
                <a:latin typeface="Arial"/>
              </a:rPr>
              <a:t> FS222</a:t>
            </a:r>
            <a:r>
              <a:rPr lang="ru-RU" b="1" dirty="0" smtClean="0">
                <a:solidFill>
                  <a:srgbClr val="FF5050"/>
                </a:solidFill>
                <a:latin typeface="Arial"/>
              </a:rPr>
              <a:t> поставляется в виде обратной эмульсии</a:t>
            </a:r>
            <a:endParaRPr lang="en-US" b="1" dirty="0">
              <a:solidFill>
                <a:srgbClr val="FF5050"/>
              </a:solidFill>
              <a:latin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89700" y="1111250"/>
            <a:ext cx="3592982" cy="78923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ts val="2190"/>
              </a:lnSpc>
            </a:pPr>
            <a:r>
              <a:rPr lang="ru-RU" b="1" dirty="0" smtClean="0">
                <a:solidFill>
                  <a:srgbClr val="FF5050"/>
                </a:solidFill>
                <a:latin typeface="Arial"/>
              </a:rPr>
              <a:t>Полимер </a:t>
            </a:r>
            <a:r>
              <a:rPr lang="en-US" b="1" dirty="0" err="1" smtClean="0">
                <a:solidFill>
                  <a:srgbClr val="FF5050"/>
                </a:solidFill>
                <a:latin typeface="Arial"/>
              </a:rPr>
              <a:t>Flosoft</a:t>
            </a:r>
            <a:r>
              <a:rPr lang="en-US" b="1" dirty="0" smtClean="0">
                <a:solidFill>
                  <a:srgbClr val="FF5050"/>
                </a:solidFill>
                <a:latin typeface="Arial"/>
              </a:rPr>
              <a:t> </a:t>
            </a:r>
            <a:r>
              <a:rPr lang="ru-RU" b="1" dirty="0" smtClean="0">
                <a:solidFill>
                  <a:srgbClr val="FF5050"/>
                </a:solidFill>
                <a:latin typeface="Arial"/>
              </a:rPr>
              <a:t>высвобождается и </a:t>
            </a:r>
            <a:r>
              <a:rPr lang="ru-RU" b="1" dirty="0" err="1" smtClean="0">
                <a:solidFill>
                  <a:srgbClr val="FF5050"/>
                </a:solidFill>
                <a:latin typeface="Arial"/>
              </a:rPr>
              <a:t>загущае</a:t>
            </a:r>
            <a:r>
              <a:rPr lang="ru-RU" b="1" dirty="0" err="1">
                <a:solidFill>
                  <a:srgbClr val="FF5050"/>
                </a:solidFill>
                <a:latin typeface="Arial"/>
              </a:rPr>
              <a:t>т</a:t>
            </a:r>
            <a:r>
              <a:rPr lang="ru-RU" b="1" dirty="0" smtClean="0">
                <a:solidFill>
                  <a:srgbClr val="FF5050"/>
                </a:solidFill>
                <a:latin typeface="Arial"/>
              </a:rPr>
              <a:t> водную среду</a:t>
            </a:r>
            <a:endParaRPr lang="en-US" b="1" dirty="0">
              <a:solidFill>
                <a:srgbClr val="FF5050"/>
              </a:solidFill>
              <a:latin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3771" y="6602702"/>
            <a:ext cx="5988304" cy="39965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101382" algn="just">
              <a:lnSpc>
                <a:spcPts val="1642"/>
              </a:lnSpc>
            </a:pPr>
            <a:r>
              <a:rPr lang="en-US" sz="1400" b="1" dirty="0" smtClean="0">
                <a:solidFill>
                  <a:srgbClr val="0A3174"/>
                </a:solidFill>
                <a:latin typeface="Arial"/>
              </a:rPr>
              <a:t>.</a:t>
            </a:r>
            <a:endParaRPr lang="en-US" sz="1400" b="1" dirty="0">
              <a:solidFill>
                <a:srgbClr val="0A3174"/>
              </a:solidFill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51300" y="5454650"/>
            <a:ext cx="2726817" cy="56757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955883" algn="just">
              <a:spcAft>
                <a:spcPts val="479"/>
              </a:spcAft>
            </a:pPr>
            <a:r>
              <a:rPr lang="ru-RU" sz="2000" b="1" dirty="0" smtClean="0">
                <a:solidFill>
                  <a:srgbClr val="003399"/>
                </a:solidFill>
                <a:latin typeface="Arial"/>
              </a:rPr>
              <a:t>     </a:t>
            </a:r>
            <a:r>
              <a:rPr lang="en-US" sz="2000" b="1" dirty="0" smtClean="0">
                <a:solidFill>
                  <a:srgbClr val="003399"/>
                </a:solidFill>
                <a:latin typeface="Arial"/>
              </a:rPr>
              <a:t>-</a:t>
            </a:r>
            <a:r>
              <a:rPr lang="en-US" sz="2000" b="1" i="1" dirty="0" smtClean="0">
                <a:solidFill>
                  <a:srgbClr val="003399"/>
                </a:solidFill>
                <a:latin typeface="Arial"/>
              </a:rPr>
              <a:t>&gt;</a:t>
            </a:r>
            <a:endParaRPr lang="en-US" sz="2000" b="1" i="1" dirty="0">
              <a:solidFill>
                <a:srgbClr val="003399"/>
              </a:solidFill>
              <a:latin typeface="Arial"/>
            </a:endParaRPr>
          </a:p>
          <a:p>
            <a:r>
              <a:rPr lang="ru-RU" sz="2200" b="1" dirty="0" smtClean="0">
                <a:solidFill>
                  <a:srgbClr val="16165D"/>
                </a:solidFill>
                <a:latin typeface="Arial"/>
              </a:rPr>
              <a:t>          Механизм      	набухания</a:t>
            </a:r>
            <a:endParaRPr lang="en-US" sz="2200" b="1" dirty="0">
              <a:solidFill>
                <a:srgbClr val="16165D"/>
              </a:solidFill>
              <a:latin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37101" y="2350911"/>
            <a:ext cx="1450814" cy="73214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>
              <a:lnSpc>
                <a:spcPts val="3284"/>
              </a:lnSpc>
            </a:pPr>
            <a:r>
              <a:rPr lang="ru-RU" sz="2200" b="1" dirty="0" smtClean="0">
                <a:solidFill>
                  <a:srgbClr val="16165D"/>
                </a:solidFill>
                <a:latin typeface="Arial"/>
              </a:rPr>
              <a:t>Вода </a:t>
            </a:r>
            <a:r>
              <a:rPr lang="en-US" sz="2200" b="1" dirty="0" smtClean="0">
                <a:solidFill>
                  <a:srgbClr val="16165D"/>
                </a:solidFill>
                <a:latin typeface="Arial"/>
              </a:rPr>
              <a:t>+ </a:t>
            </a:r>
            <a:r>
              <a:rPr lang="ru-RU" sz="2200" b="1" dirty="0" err="1" smtClean="0">
                <a:solidFill>
                  <a:srgbClr val="16165D"/>
                </a:solidFill>
                <a:latin typeface="Arial"/>
              </a:rPr>
              <a:t>перемеши-вание</a:t>
            </a:r>
            <a:endParaRPr lang="en-US" sz="2200" b="1" dirty="0">
              <a:solidFill>
                <a:srgbClr val="16165D"/>
              </a:solidFill>
              <a:latin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686605" y="7170279"/>
            <a:ext cx="1696686" cy="34256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just"/>
            <a:endParaRPr lang="ru" sz="1600" b="1" u="sng" dirty="0">
              <a:solidFill>
                <a:srgbClr val="4C84FE"/>
              </a:solidFill>
              <a:latin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36591" y="7126619"/>
            <a:ext cx="114063" cy="127621"/>
          </a:xfrm>
          <a:prstGeom prst="rect">
            <a:avLst/>
          </a:prstGeom>
          <a:solidFill>
            <a:srgbClr val="B3C4DC"/>
          </a:solidFill>
        </p:spPr>
        <p:txBody>
          <a:bodyPr wrap="none" lIns="0" tIns="0" rIns="0" bIns="0">
            <a:noAutofit/>
          </a:bodyPr>
          <a:lstStyle/>
          <a:p>
            <a:r>
              <a:rPr lang="en-US" sz="1000" dirty="0">
                <a:solidFill>
                  <a:srgbClr val="FFFFFF"/>
                </a:solidFill>
                <a:latin typeface="Franklin Gothic Heavy"/>
              </a:rPr>
              <a:t>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37150" indent="-1187450" eaLnBrk="1" hangingPunct="1"/>
            <a:r>
              <a:rPr lang="ru-RU" altLang="ru-RU" sz="2400" b="1" smtClean="0">
                <a:solidFill>
                  <a:srgbClr val="15155C"/>
                </a:solidFill>
                <a:latin typeface="Arial" charset="0"/>
                <a:cs typeface="Arial" charset="0"/>
              </a:rPr>
              <a:t>Применение полимера Flosoft</a:t>
            </a:r>
            <a:endParaRPr lang="ru-RU" altLang="ru-RU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03300" y="1239838"/>
            <a:ext cx="6915150" cy="543401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altLang="ru-RU" b="1" u="sng" dirty="0">
                <a:solidFill>
                  <a:srgbClr val="15155C"/>
                </a:solidFill>
                <a:cs typeface="Arial" charset="0"/>
              </a:rPr>
              <a:t>Методика применения полимера </a:t>
            </a:r>
            <a:r>
              <a:rPr lang="en-US" altLang="ru-RU" b="1" u="sng" dirty="0" err="1">
                <a:solidFill>
                  <a:srgbClr val="15155C"/>
                </a:solidFill>
                <a:cs typeface="Arial" charset="0"/>
              </a:rPr>
              <a:t>Flosoft</a:t>
            </a:r>
            <a:endParaRPr lang="ru-RU" altLang="ru-RU" dirty="0">
              <a:cs typeface="Arial" charset="0"/>
            </a:endParaRPr>
          </a:p>
          <a:p>
            <a:endParaRPr lang="ru-RU" altLang="ru-RU" sz="1000" dirty="0">
              <a:latin typeface="Calibri" pitchFamily="34" charset="0"/>
            </a:endParaRPr>
          </a:p>
          <a:p>
            <a:pPr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ru-RU" altLang="ru-RU" sz="1200" b="1" dirty="0">
                <a:solidFill>
                  <a:srgbClr val="15155C"/>
                </a:solidFill>
                <a:cs typeface="Arial" charset="0"/>
              </a:rPr>
              <a:t>Перед применением перемешайте </a:t>
            </a:r>
            <a:r>
              <a:rPr lang="en-US" altLang="ru-RU" sz="1200" b="1" dirty="0" err="1">
                <a:solidFill>
                  <a:srgbClr val="15155C"/>
                </a:solidFill>
                <a:cs typeface="Arial" charset="0"/>
              </a:rPr>
              <a:t>Flosoft</a:t>
            </a:r>
            <a:r>
              <a:rPr lang="en-US" altLang="ru-RU" sz="1200" b="1" dirty="0">
                <a:solidFill>
                  <a:srgbClr val="15155C"/>
                </a:solidFill>
                <a:cs typeface="Arial" charset="0"/>
              </a:rPr>
              <a:t> </a:t>
            </a:r>
            <a:r>
              <a:rPr lang="ru-RU" altLang="ru-RU" sz="1200" b="1" dirty="0">
                <a:solidFill>
                  <a:srgbClr val="15155C"/>
                </a:solidFill>
                <a:cs typeface="Arial" charset="0"/>
              </a:rPr>
              <a:t>до достижения однородного состояния</a:t>
            </a:r>
            <a:endParaRPr lang="ru-RU" altLang="ru-RU" sz="1200" dirty="0">
              <a:latin typeface="Calibri" pitchFamily="34" charset="0"/>
            </a:endParaRPr>
          </a:p>
          <a:p>
            <a:pPr>
              <a:spcBef>
                <a:spcPts val="600"/>
              </a:spcBef>
              <a:buClr>
                <a:srgbClr val="15155C"/>
              </a:buClr>
              <a:buFont typeface="Calibri" pitchFamily="34" charset="0"/>
              <a:buAutoNum type="arabicPeriod"/>
            </a:pPr>
            <a:r>
              <a:rPr lang="ru-RU" altLang="ru-RU" sz="1200" b="1" dirty="0">
                <a:solidFill>
                  <a:srgbClr val="15155C"/>
                </a:solidFill>
                <a:cs typeface="Arial" charset="0"/>
              </a:rPr>
              <a:t>Медленно введите </a:t>
            </a:r>
            <a:r>
              <a:rPr lang="ru-RU" altLang="ru-RU" sz="1200" b="1" dirty="0" err="1">
                <a:solidFill>
                  <a:srgbClr val="15155C"/>
                </a:solidFill>
                <a:cs typeface="Arial" charset="0"/>
              </a:rPr>
              <a:t>Flosoft</a:t>
            </a:r>
            <a:r>
              <a:rPr lang="ru-RU" altLang="ru-RU" sz="1200" b="1" dirty="0">
                <a:solidFill>
                  <a:srgbClr val="15155C"/>
                </a:solidFill>
                <a:cs typeface="Arial" charset="0"/>
              </a:rPr>
              <a:t> в вашу систему, продолжая перемешивать (300-500 об/мин)</a:t>
            </a:r>
          </a:p>
          <a:p>
            <a:pPr>
              <a:spcBef>
                <a:spcPts val="600"/>
              </a:spcBef>
              <a:buClr>
                <a:srgbClr val="15155C"/>
              </a:buClr>
              <a:buFont typeface="Calibri" pitchFamily="34" charset="0"/>
              <a:buAutoNum type="arabicPeriod"/>
            </a:pPr>
            <a:r>
              <a:rPr lang="ru-RU" altLang="ru-RU" sz="1200" b="1" dirty="0">
                <a:solidFill>
                  <a:srgbClr val="15155C"/>
                </a:solidFill>
                <a:cs typeface="Arial" charset="0"/>
              </a:rPr>
              <a:t>Продолжайте перемешивать до полной гомогенизации</a:t>
            </a:r>
            <a:endParaRPr lang="ru-RU" altLang="ru-RU" sz="1200" dirty="0">
              <a:cs typeface="Arial" charset="0"/>
            </a:endParaRPr>
          </a:p>
          <a:p>
            <a:pPr>
              <a:spcBef>
                <a:spcPts val="600"/>
              </a:spcBef>
              <a:buClr>
                <a:srgbClr val="15155C"/>
              </a:buClr>
              <a:buFont typeface="Calibri" pitchFamily="34" charset="0"/>
              <a:buAutoNum type="arabicPeriod"/>
            </a:pPr>
            <a:r>
              <a:rPr lang="ru-RU" altLang="ru-RU" sz="1200" b="1" dirty="0" err="1" smtClean="0">
                <a:solidFill>
                  <a:srgbClr val="15155C"/>
                </a:solidFill>
                <a:cs typeface="Arial" charset="0"/>
              </a:rPr>
              <a:t>pH</a:t>
            </a:r>
            <a:r>
              <a:rPr lang="ru-RU" altLang="ru-RU" sz="1200" b="1" dirty="0" smtClean="0">
                <a:solidFill>
                  <a:srgbClr val="15155C"/>
                </a:solidFill>
                <a:cs typeface="Arial" charset="0"/>
              </a:rPr>
              <a:t> </a:t>
            </a:r>
            <a:r>
              <a:rPr lang="ru-RU" altLang="ru-RU" sz="1200" b="1" dirty="0">
                <a:solidFill>
                  <a:srgbClr val="15155C"/>
                </a:solidFill>
                <a:cs typeface="Arial" charset="0"/>
              </a:rPr>
              <a:t>должен быть в диапазоне от 2,0 до 5,0. Наилучшая эффективность обеспечивается при </a:t>
            </a:r>
            <a:r>
              <a:rPr lang="en-US" altLang="ru-RU" sz="1200" b="1" dirty="0" smtClean="0">
                <a:solidFill>
                  <a:srgbClr val="15155C"/>
                </a:solidFill>
                <a:cs typeface="Arial" charset="0"/>
              </a:rPr>
              <a:t>pH</a:t>
            </a:r>
            <a:r>
              <a:rPr lang="ru-RU" altLang="ru-RU" sz="1200" b="1" dirty="0" smtClean="0">
                <a:solidFill>
                  <a:srgbClr val="15155C"/>
                </a:solidFill>
                <a:cs typeface="Arial" charset="0"/>
              </a:rPr>
              <a:t>, </a:t>
            </a:r>
            <a:r>
              <a:rPr lang="ru-RU" altLang="ru-RU" sz="1200" b="1" dirty="0">
                <a:solidFill>
                  <a:srgbClr val="15155C"/>
                </a:solidFill>
                <a:cs typeface="Arial" charset="0"/>
              </a:rPr>
              <a:t>равном 3,0-4,0</a:t>
            </a:r>
            <a:endParaRPr lang="ru-RU" altLang="ru-RU" sz="1200" dirty="0">
              <a:cs typeface="Arial" charset="0"/>
            </a:endParaRPr>
          </a:p>
          <a:p>
            <a:endParaRPr lang="ru-RU" altLang="ru-RU" sz="600" dirty="0">
              <a:latin typeface="Calibri" pitchFamily="34" charset="0"/>
            </a:endParaRPr>
          </a:p>
          <a:p>
            <a:endParaRPr lang="ru-RU" altLang="ru-RU" sz="1000" dirty="0">
              <a:latin typeface="Calibri" pitchFamily="34" charset="0"/>
            </a:endParaRPr>
          </a:p>
          <a:p>
            <a:r>
              <a:rPr lang="ru-RU" altLang="ru-RU" b="1" u="sng" dirty="0">
                <a:solidFill>
                  <a:srgbClr val="15155C"/>
                </a:solidFill>
                <a:cs typeface="Arial" charset="0"/>
              </a:rPr>
              <a:t>Рекомендации для обеспечения простоты применения / достижения повышенной эффективности</a:t>
            </a:r>
            <a:endParaRPr lang="ru-RU" altLang="ru-RU" dirty="0">
              <a:cs typeface="Arial" charset="0"/>
            </a:endParaRPr>
          </a:p>
          <a:p>
            <a:endParaRPr lang="ru-RU" altLang="ru-RU" sz="600" dirty="0">
              <a:latin typeface="Calibri" pitchFamily="34" charset="0"/>
            </a:endParaRPr>
          </a:p>
          <a:p>
            <a:endParaRPr lang="ru-RU" altLang="ru-RU" sz="1000" dirty="0">
              <a:latin typeface="Calibri" pitchFamily="34" charset="0"/>
            </a:endParaRPr>
          </a:p>
          <a:p>
            <a:pPr>
              <a:spcBef>
                <a:spcPts val="600"/>
              </a:spcBef>
              <a:buClr>
                <a:srgbClr val="15155C"/>
              </a:buClr>
              <a:buFontTx/>
              <a:buChar char="•"/>
            </a:pPr>
            <a:r>
              <a:rPr lang="ru-RU" altLang="ru-RU" sz="1200" b="1" dirty="0">
                <a:solidFill>
                  <a:srgbClr val="15155C"/>
                </a:solidFill>
                <a:cs typeface="Arial" charset="0"/>
              </a:rPr>
              <a:t>Подходит для процессов производства партиями и непрерывного производства</a:t>
            </a:r>
            <a:endParaRPr lang="ru-RU" altLang="ru-RU" sz="1200" dirty="0">
              <a:cs typeface="Arial" charset="0"/>
            </a:endParaRPr>
          </a:p>
          <a:p>
            <a:pPr>
              <a:spcBef>
                <a:spcPts val="600"/>
              </a:spcBef>
              <a:buClr>
                <a:srgbClr val="15155C"/>
              </a:buClr>
              <a:buFontTx/>
              <a:buChar char="•"/>
            </a:pPr>
            <a:r>
              <a:rPr lang="ru-RU" altLang="ru-RU" sz="1200" b="1" dirty="0">
                <a:solidFill>
                  <a:srgbClr val="15155C"/>
                </a:solidFill>
                <a:cs typeface="Arial" charset="0"/>
              </a:rPr>
              <a:t>Возможно добавление </a:t>
            </a:r>
            <a:r>
              <a:rPr lang="ru-RU" altLang="ru-RU" sz="1200" b="1" dirty="0" err="1">
                <a:solidFill>
                  <a:srgbClr val="15155C"/>
                </a:solidFill>
                <a:cs typeface="Arial" charset="0"/>
              </a:rPr>
              <a:t>Flosoft</a:t>
            </a:r>
            <a:r>
              <a:rPr lang="ru-RU" altLang="ru-RU" sz="1200" b="1" dirty="0">
                <a:solidFill>
                  <a:srgbClr val="15155C"/>
                </a:solidFill>
                <a:cs typeface="Arial" charset="0"/>
              </a:rPr>
              <a:t> на любом этапе процесса (предварительное или последующее добавление)</a:t>
            </a:r>
            <a:endParaRPr lang="ru-RU" altLang="ru-RU" sz="1200" dirty="0">
              <a:cs typeface="Arial" charset="0"/>
            </a:endParaRPr>
          </a:p>
          <a:p>
            <a:pPr>
              <a:spcBef>
                <a:spcPts val="600"/>
              </a:spcBef>
              <a:buClr>
                <a:srgbClr val="15155C"/>
              </a:buClr>
              <a:buFontTx/>
              <a:buChar char="•"/>
            </a:pPr>
            <a:r>
              <a:rPr lang="ru-RU" altLang="ru-RU" sz="1200" b="1" dirty="0">
                <a:solidFill>
                  <a:srgbClr val="15155C"/>
                </a:solidFill>
                <a:cs typeface="Arial" charset="0"/>
              </a:rPr>
              <a:t>Параметры, оптимизирующие / упрощающие гомогенизацию:</a:t>
            </a:r>
            <a:endParaRPr lang="ru-RU" altLang="ru-RU" sz="1200" dirty="0">
              <a:cs typeface="Arial" charset="0"/>
            </a:endParaRPr>
          </a:p>
          <a:p>
            <a:pPr>
              <a:buClr>
                <a:srgbClr val="15155C"/>
              </a:buClr>
              <a:buFont typeface="Kozuka Gothic Pr6N EL" pitchFamily="34" charset="-128"/>
              <a:buChar char="▪"/>
            </a:pPr>
            <a:endParaRPr lang="ru-RU" altLang="ru-RU" sz="1200" dirty="0">
              <a:latin typeface="Calibri" pitchFamily="34" charset="0"/>
            </a:endParaRPr>
          </a:p>
          <a:p>
            <a:pPr marL="990600" lvl="1" indent="-266700">
              <a:spcBef>
                <a:spcPts val="600"/>
              </a:spcBef>
              <a:buClr>
                <a:srgbClr val="15155C"/>
              </a:buClr>
              <a:buFont typeface="Kozuka Gothic Pr6N EL" pitchFamily="34" charset="-128"/>
              <a:buChar char="✓"/>
            </a:pPr>
            <a:r>
              <a:rPr lang="ru-RU" altLang="ru-RU" sz="1200" b="1" dirty="0">
                <a:solidFill>
                  <a:srgbClr val="15155C"/>
                </a:solidFill>
                <a:cs typeface="Arial" charset="0"/>
              </a:rPr>
              <a:t>Более высокая скорость перемешивания (об/мин)</a:t>
            </a:r>
            <a:endParaRPr lang="ru-RU" altLang="ru-RU" sz="1200" dirty="0">
              <a:cs typeface="Arial" charset="0"/>
            </a:endParaRPr>
          </a:p>
          <a:p>
            <a:pPr marL="990600" lvl="1" indent="-266700">
              <a:spcBef>
                <a:spcPts val="600"/>
              </a:spcBef>
              <a:buClr>
                <a:srgbClr val="15155C"/>
              </a:buClr>
              <a:buFont typeface="Kozuka Gothic Pr6N EL" pitchFamily="34" charset="-128"/>
              <a:buChar char="✓"/>
            </a:pPr>
            <a:r>
              <a:rPr lang="ru-RU" altLang="ru-RU" sz="1200" b="1" dirty="0">
                <a:solidFill>
                  <a:srgbClr val="15155C"/>
                </a:solidFill>
                <a:cs typeface="Arial" charset="0"/>
              </a:rPr>
              <a:t>Более длительное время перемешивания</a:t>
            </a:r>
            <a:endParaRPr lang="ru-RU" altLang="ru-RU" sz="1200" dirty="0">
              <a:cs typeface="Arial" charset="0"/>
            </a:endParaRPr>
          </a:p>
          <a:p>
            <a:pPr marL="990600" lvl="1" indent="-266700">
              <a:spcBef>
                <a:spcPts val="600"/>
              </a:spcBef>
              <a:buClr>
                <a:srgbClr val="15155C"/>
              </a:buClr>
              <a:buFont typeface="Kozuka Gothic Pr6N EL" pitchFamily="34" charset="-128"/>
              <a:buChar char="✓"/>
            </a:pPr>
            <a:r>
              <a:rPr lang="ru-RU" altLang="ru-RU" sz="1200" b="1" dirty="0">
                <a:solidFill>
                  <a:srgbClr val="15155C"/>
                </a:solidFill>
                <a:cs typeface="Arial" charset="0"/>
              </a:rPr>
              <a:t>Добавление </a:t>
            </a:r>
            <a:r>
              <a:rPr lang="ru-RU" altLang="ru-RU" sz="1200" b="1" dirty="0" err="1">
                <a:solidFill>
                  <a:srgbClr val="15155C"/>
                </a:solidFill>
                <a:cs typeface="Arial" charset="0"/>
              </a:rPr>
              <a:t>Flosoft</a:t>
            </a:r>
            <a:r>
              <a:rPr lang="ru-RU" altLang="ru-RU" sz="1200" b="1" dirty="0">
                <a:solidFill>
                  <a:srgbClr val="15155C"/>
                </a:solidFill>
                <a:cs typeface="Arial" charset="0"/>
              </a:rPr>
              <a:t> в исходную воду</a:t>
            </a:r>
            <a:endParaRPr lang="ru-RU" altLang="ru-RU" sz="1200" dirty="0">
              <a:cs typeface="Arial" charset="0"/>
            </a:endParaRPr>
          </a:p>
          <a:p>
            <a:pPr marL="990600" lvl="1" indent="-266700">
              <a:spcBef>
                <a:spcPts val="600"/>
              </a:spcBef>
              <a:buClr>
                <a:srgbClr val="15155C"/>
              </a:buClr>
              <a:buFont typeface="Kozuka Gothic Pr6N EL" pitchFamily="34" charset="-128"/>
              <a:buChar char="✓"/>
            </a:pPr>
            <a:r>
              <a:rPr lang="ru-RU" altLang="ru-RU" sz="1200" b="1" dirty="0">
                <a:solidFill>
                  <a:srgbClr val="15155C"/>
                </a:solidFill>
                <a:cs typeface="Arial" charset="0"/>
              </a:rPr>
              <a:t>Температура</a:t>
            </a:r>
            <a:endParaRPr lang="ru-RU" altLang="ru-RU" sz="1200" dirty="0">
              <a:cs typeface="Arial" charset="0"/>
            </a:endParaRPr>
          </a:p>
          <a:p>
            <a:pPr marL="990600" lvl="1" indent="-266700">
              <a:spcBef>
                <a:spcPts val="600"/>
              </a:spcBef>
              <a:buClr>
                <a:srgbClr val="15155C"/>
              </a:buClr>
              <a:buFont typeface="Kozuka Gothic Pr6N EL" pitchFamily="34" charset="-128"/>
              <a:buChar char="✓"/>
            </a:pPr>
            <a:r>
              <a:rPr lang="ru-RU" altLang="ru-RU" sz="1200" b="1" dirty="0">
                <a:solidFill>
                  <a:srgbClr val="15155C"/>
                </a:solidFill>
                <a:cs typeface="Arial" charset="0"/>
              </a:rPr>
              <a:t>Добавление кислотного материала (лимонная кислота и т.п.)</a:t>
            </a:r>
            <a:endParaRPr lang="ru-RU" altLang="ru-RU" sz="1400" dirty="0">
              <a:cs typeface="Arial" charset="0"/>
            </a:endParaRPr>
          </a:p>
        </p:txBody>
      </p:sp>
      <p:sp>
        <p:nvSpPr>
          <p:cNvPr id="10244" name="object 4"/>
          <p:cNvSpPr>
            <a:spLocks noChangeArrowheads="1"/>
          </p:cNvSpPr>
          <p:nvPr/>
        </p:nvSpPr>
        <p:spPr bwMode="auto">
          <a:xfrm>
            <a:off x="7918450" y="1206500"/>
            <a:ext cx="1716088" cy="12874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0245" name="object 6"/>
          <p:cNvSpPr>
            <a:spLocks noChangeArrowheads="1"/>
          </p:cNvSpPr>
          <p:nvPr/>
        </p:nvSpPr>
        <p:spPr bwMode="auto">
          <a:xfrm>
            <a:off x="773113" y="6802438"/>
            <a:ext cx="9145587" cy="4048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0246" name="object 7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99"/>
              <a:gd name="T1" fmla="*/ 0 h 265175"/>
              <a:gd name="T2" fmla="*/ 1409699 w 1409699"/>
              <a:gd name="T3" fmla="*/ 265175 h 265175"/>
            </a:gdLst>
            <a:ahLst/>
            <a:cxnLst>
              <a:cxn ang="0">
                <a:pos x="1409699" y="0"/>
              </a:cxn>
              <a:cxn ang="0">
                <a:pos x="38099" y="0"/>
              </a:cxn>
              <a:cxn ang="0">
                <a:pos x="0" y="265175"/>
              </a:cxn>
              <a:cxn ang="0">
                <a:pos x="1357883" y="265175"/>
              </a:cxn>
              <a:cxn ang="0">
                <a:pos x="1409699" y="0"/>
              </a:cxn>
            </a:cxnLst>
            <a:rect l="T0" t="T1" r="T2" b="T3"/>
            <a:pathLst>
              <a:path w="1409699" h="265175">
                <a:moveTo>
                  <a:pt x="1409699" y="0"/>
                </a:moveTo>
                <a:lnTo>
                  <a:pt x="38099" y="0"/>
                </a:lnTo>
                <a:lnTo>
                  <a:pt x="0" y="265175"/>
                </a:lnTo>
                <a:lnTo>
                  <a:pt x="1357883" y="265175"/>
                </a:lnTo>
                <a:lnTo>
                  <a:pt x="140969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47" name="object 8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48" name="object 9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49" name="object 10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07"/>
              <a:gd name="T1" fmla="*/ 0 h 204215"/>
              <a:gd name="T2" fmla="*/ 940307 w 940307"/>
              <a:gd name="T3" fmla="*/ 204215 h 204215"/>
            </a:gdLst>
            <a:ahLst/>
            <a:cxnLst>
              <a:cxn ang="0">
                <a:pos x="940307" y="0"/>
              </a:cxn>
              <a:cxn ang="0">
                <a:pos x="38099" y="0"/>
              </a:cxn>
              <a:cxn ang="0">
                <a:pos x="0" y="204215"/>
              </a:cxn>
              <a:cxn ang="0">
                <a:pos x="902207" y="204215"/>
              </a:cxn>
              <a:cxn ang="0">
                <a:pos x="940307" y="0"/>
              </a:cxn>
            </a:cxnLst>
            <a:rect l="T0" t="T1" r="T2" b="T3"/>
            <a:pathLst>
              <a:path w="940307" h="204215">
                <a:moveTo>
                  <a:pt x="940307" y="0"/>
                </a:moveTo>
                <a:lnTo>
                  <a:pt x="38099" y="0"/>
                </a:lnTo>
                <a:lnTo>
                  <a:pt x="0" y="204215"/>
                </a:lnTo>
                <a:lnTo>
                  <a:pt x="902207" y="204215"/>
                </a:lnTo>
                <a:lnTo>
                  <a:pt x="940307" y="0"/>
                </a:lnTo>
                <a:close/>
              </a:path>
            </a:pathLst>
          </a:custGeom>
          <a:solidFill>
            <a:srgbClr val="4B83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50" name="object 11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10"/>
              <a:gd name="T1" fmla="*/ 0 h 204217"/>
              <a:gd name="T2" fmla="*/ 940310 w 940310"/>
              <a:gd name="T3" fmla="*/ 204217 h 204217"/>
            </a:gdLst>
            <a:ahLst/>
            <a:cxnLst>
              <a:cxn ang="0">
                <a:pos x="38106" y="0"/>
              </a:cxn>
              <a:cxn ang="0">
                <a:pos x="0" y="204217"/>
              </a:cxn>
              <a:cxn ang="0">
                <a:pos x="902204" y="204217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04217">
                <a:moveTo>
                  <a:pt x="38106" y="0"/>
                </a:moveTo>
                <a:lnTo>
                  <a:pt x="0" y="204217"/>
                </a:lnTo>
                <a:lnTo>
                  <a:pt x="902204" y="204217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51" name="object 12"/>
          <p:cNvSpPr>
            <a:spLocks noChangeArrowheads="1"/>
          </p:cNvSpPr>
          <p:nvPr/>
        </p:nvSpPr>
        <p:spPr bwMode="auto">
          <a:xfrm>
            <a:off x="8651875" y="6911975"/>
            <a:ext cx="939800" cy="215900"/>
          </a:xfrm>
          <a:custGeom>
            <a:avLst/>
            <a:gdLst>
              <a:gd name="T0" fmla="*/ 0 w 940310"/>
              <a:gd name="T1" fmla="*/ 0 h 216413"/>
              <a:gd name="T2" fmla="*/ 940310 w 940310"/>
              <a:gd name="T3" fmla="*/ 216413 h 216413"/>
            </a:gdLst>
            <a:ahLst/>
            <a:cxnLst>
              <a:cxn ang="0">
                <a:pos x="38106" y="0"/>
              </a:cxn>
              <a:cxn ang="0">
                <a:pos x="0" y="216413"/>
              </a:cxn>
              <a:cxn ang="0">
                <a:pos x="902204" y="216413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16413">
                <a:moveTo>
                  <a:pt x="38106" y="0"/>
                </a:moveTo>
                <a:lnTo>
                  <a:pt x="0" y="216413"/>
                </a:lnTo>
                <a:lnTo>
                  <a:pt x="902204" y="216413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0252" name="object 14"/>
          <p:cNvSpPr>
            <a:spLocks noChangeArrowheads="1"/>
          </p:cNvSpPr>
          <p:nvPr/>
        </p:nvSpPr>
        <p:spPr bwMode="auto">
          <a:xfrm>
            <a:off x="8061325" y="5135563"/>
            <a:ext cx="1349375" cy="12795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0253" name="object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25400"/>
            <a:fld id="{3A7F3753-53A8-41CD-8BF4-0B7C5D131D49}" type="slidenum">
              <a:rPr lang="ru-RU" altLang="ru-RU"/>
              <a:pPr marL="25400"/>
              <a:t>12</a:t>
            </a:fld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16" name="object 16"/>
          <p:cNvSpPr>
            <a:spLocks noGrp="1"/>
          </p:cNvSpPr>
          <p:nvPr>
            <p:ph type="dt" sz="quarter" idx="11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SNF</a:t>
            </a:r>
            <a:endParaRPr b="0" i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7" name="object 17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FLOERGER</a:t>
            </a:r>
            <a:r>
              <a:rPr spc="-90" dirty="0">
                <a:latin typeface="Trebuchet MS"/>
                <a:cs typeface="Trebuchet MS"/>
              </a:rPr>
              <a:t> </a:t>
            </a:r>
            <a:r>
              <a:rPr sz="1500" spc="-15" baseline="16666" dirty="0">
                <a:latin typeface="Trebuchet MS"/>
                <a:cs typeface="Trebuchet MS"/>
              </a:rPr>
              <a:t>®</a:t>
            </a:r>
            <a:endParaRPr sz="1500" i="0" baseline="16666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0256" name="Прямоугольник 3"/>
          <p:cNvSpPr>
            <a:spLocks noChangeArrowheads="1"/>
          </p:cNvSpPr>
          <p:nvPr/>
        </p:nvSpPr>
        <p:spPr bwMode="auto">
          <a:xfrm>
            <a:off x="7918450" y="2559050"/>
            <a:ext cx="1716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000" b="1">
                <a:solidFill>
                  <a:srgbClr val="0A2B6D"/>
                </a:solidFill>
                <a:cs typeface="Arial" charset="0"/>
              </a:rPr>
              <a:t>Flosoft, хорошо перемешанный с водой</a:t>
            </a:r>
            <a:endParaRPr lang="ru-RU" altLang="ru-RU" sz="1000">
              <a:cs typeface="Arial" charset="0"/>
            </a:endParaRPr>
          </a:p>
        </p:txBody>
      </p:sp>
      <p:sp>
        <p:nvSpPr>
          <p:cNvPr id="18" name="object 6"/>
          <p:cNvSpPr>
            <a:spLocks noChangeArrowheads="1"/>
          </p:cNvSpPr>
          <p:nvPr/>
        </p:nvSpPr>
        <p:spPr bwMode="auto">
          <a:xfrm>
            <a:off x="774700" y="6826250"/>
            <a:ext cx="9145587" cy="4048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ject 2"/>
          <p:cNvSpPr>
            <a:spLocks noGrp="1"/>
          </p:cNvSpPr>
          <p:nvPr>
            <p:ph type="title"/>
          </p:nvPr>
        </p:nvSpPr>
        <p:spPr/>
        <p:txBody>
          <a:bodyPr tIns="38607"/>
          <a:lstStyle/>
          <a:p>
            <a:pPr marL="2400300" indent="-2222500" eaLnBrk="1" hangingPunct="1"/>
            <a:r>
              <a:rPr lang="ru-RU" altLang="ru-RU" sz="1800" b="1" dirty="0" smtClean="0">
                <a:solidFill>
                  <a:srgbClr val="15155C"/>
                </a:solidFill>
                <a:latin typeface="Arial" charset="0"/>
                <a:cs typeface="Arial" charset="0"/>
              </a:rPr>
              <a:t>Примеры состава разбавленных и концентрированных кондиционеров</a:t>
            </a:r>
            <a:endParaRPr lang="ru-RU" altLang="ru-RU" sz="1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67" name="object 10"/>
          <p:cNvSpPr>
            <a:spLocks noChangeArrowheads="1"/>
          </p:cNvSpPr>
          <p:nvPr/>
        </p:nvSpPr>
        <p:spPr bwMode="auto">
          <a:xfrm>
            <a:off x="774700" y="6802438"/>
            <a:ext cx="9144000" cy="4048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1268" name="object 11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99"/>
              <a:gd name="T1" fmla="*/ 0 h 265175"/>
              <a:gd name="T2" fmla="*/ 1409699 w 1409699"/>
              <a:gd name="T3" fmla="*/ 265175 h 265175"/>
            </a:gdLst>
            <a:ahLst/>
            <a:cxnLst>
              <a:cxn ang="0">
                <a:pos x="1409699" y="0"/>
              </a:cxn>
              <a:cxn ang="0">
                <a:pos x="38099" y="0"/>
              </a:cxn>
              <a:cxn ang="0">
                <a:pos x="0" y="265175"/>
              </a:cxn>
              <a:cxn ang="0">
                <a:pos x="1357883" y="265175"/>
              </a:cxn>
              <a:cxn ang="0">
                <a:pos x="1409699" y="0"/>
              </a:cxn>
            </a:cxnLst>
            <a:rect l="T0" t="T1" r="T2" b="T3"/>
            <a:pathLst>
              <a:path w="1409699" h="265175">
                <a:moveTo>
                  <a:pt x="1409699" y="0"/>
                </a:moveTo>
                <a:lnTo>
                  <a:pt x="38099" y="0"/>
                </a:lnTo>
                <a:lnTo>
                  <a:pt x="0" y="265175"/>
                </a:lnTo>
                <a:lnTo>
                  <a:pt x="1357883" y="265175"/>
                </a:lnTo>
                <a:lnTo>
                  <a:pt x="140969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69" name="object 12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70" name="object 13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71" name="object 14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07"/>
              <a:gd name="T1" fmla="*/ 0 h 204215"/>
              <a:gd name="T2" fmla="*/ 940307 w 940307"/>
              <a:gd name="T3" fmla="*/ 204215 h 204215"/>
            </a:gdLst>
            <a:ahLst/>
            <a:cxnLst>
              <a:cxn ang="0">
                <a:pos x="940307" y="0"/>
              </a:cxn>
              <a:cxn ang="0">
                <a:pos x="38099" y="0"/>
              </a:cxn>
              <a:cxn ang="0">
                <a:pos x="0" y="204215"/>
              </a:cxn>
              <a:cxn ang="0">
                <a:pos x="902207" y="204215"/>
              </a:cxn>
              <a:cxn ang="0">
                <a:pos x="940307" y="0"/>
              </a:cxn>
            </a:cxnLst>
            <a:rect l="T0" t="T1" r="T2" b="T3"/>
            <a:pathLst>
              <a:path w="940307" h="204215">
                <a:moveTo>
                  <a:pt x="940307" y="0"/>
                </a:moveTo>
                <a:lnTo>
                  <a:pt x="38099" y="0"/>
                </a:lnTo>
                <a:lnTo>
                  <a:pt x="0" y="204215"/>
                </a:lnTo>
                <a:lnTo>
                  <a:pt x="902207" y="204215"/>
                </a:lnTo>
                <a:lnTo>
                  <a:pt x="940307" y="0"/>
                </a:lnTo>
                <a:close/>
              </a:path>
            </a:pathLst>
          </a:custGeom>
          <a:solidFill>
            <a:srgbClr val="4B83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72" name="object 15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10"/>
              <a:gd name="T1" fmla="*/ 0 h 204217"/>
              <a:gd name="T2" fmla="*/ 940310 w 940310"/>
              <a:gd name="T3" fmla="*/ 204217 h 204217"/>
            </a:gdLst>
            <a:ahLst/>
            <a:cxnLst>
              <a:cxn ang="0">
                <a:pos x="38106" y="0"/>
              </a:cxn>
              <a:cxn ang="0">
                <a:pos x="0" y="204217"/>
              </a:cxn>
              <a:cxn ang="0">
                <a:pos x="902204" y="204217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04217">
                <a:moveTo>
                  <a:pt x="38106" y="0"/>
                </a:moveTo>
                <a:lnTo>
                  <a:pt x="0" y="204217"/>
                </a:lnTo>
                <a:lnTo>
                  <a:pt x="902204" y="204217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73" name="object 16"/>
          <p:cNvSpPr>
            <a:spLocks noChangeArrowheads="1"/>
          </p:cNvSpPr>
          <p:nvPr/>
        </p:nvSpPr>
        <p:spPr bwMode="auto">
          <a:xfrm>
            <a:off x="8651875" y="6911975"/>
            <a:ext cx="939800" cy="215900"/>
          </a:xfrm>
          <a:custGeom>
            <a:avLst/>
            <a:gdLst>
              <a:gd name="T0" fmla="*/ 0 w 940310"/>
              <a:gd name="T1" fmla="*/ 0 h 216413"/>
              <a:gd name="T2" fmla="*/ 940310 w 940310"/>
              <a:gd name="T3" fmla="*/ 216413 h 216413"/>
            </a:gdLst>
            <a:ahLst/>
            <a:cxnLst>
              <a:cxn ang="0">
                <a:pos x="38106" y="0"/>
              </a:cxn>
              <a:cxn ang="0">
                <a:pos x="0" y="216413"/>
              </a:cxn>
              <a:cxn ang="0">
                <a:pos x="902204" y="216413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16413">
                <a:moveTo>
                  <a:pt x="38106" y="0"/>
                </a:moveTo>
                <a:lnTo>
                  <a:pt x="0" y="216413"/>
                </a:lnTo>
                <a:lnTo>
                  <a:pt x="902204" y="216413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274" name="object 2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25400"/>
            <a:fld id="{50AB9D12-7963-49D0-8265-6F31F24D5343}" type="slidenum">
              <a:rPr lang="ru-RU" altLang="ru-RU"/>
              <a:pPr marL="25400"/>
              <a:t>13</a:t>
            </a:fld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28" name="object 28"/>
          <p:cNvSpPr>
            <a:spLocks noGrp="1"/>
          </p:cNvSpPr>
          <p:nvPr>
            <p:ph type="dt" sz="quarter" idx="11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SNF</a:t>
            </a:r>
            <a:endParaRPr b="0" i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29" name="object 29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FLOERGER</a:t>
            </a:r>
            <a:r>
              <a:rPr spc="-90" dirty="0">
                <a:latin typeface="Trebuchet MS"/>
                <a:cs typeface="Trebuchet MS"/>
              </a:rPr>
              <a:t> </a:t>
            </a:r>
            <a:r>
              <a:rPr sz="1500" spc="-15" baseline="16666" dirty="0">
                <a:latin typeface="Trebuchet MS"/>
                <a:cs typeface="Trebuchet MS"/>
              </a:rPr>
              <a:t>®</a:t>
            </a:r>
            <a:endParaRPr sz="1500" i="0" baseline="16666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grpSp>
        <p:nvGrpSpPr>
          <p:cNvPr id="11277" name="Группа 9"/>
          <p:cNvGrpSpPr>
            <a:grpSpLocks/>
          </p:cNvGrpSpPr>
          <p:nvPr/>
        </p:nvGrpSpPr>
        <p:grpSpPr bwMode="auto">
          <a:xfrm>
            <a:off x="1122363" y="1276350"/>
            <a:ext cx="8796337" cy="5513388"/>
            <a:chOff x="984250" y="1276350"/>
            <a:chExt cx="8796338" cy="5513388"/>
          </a:xfrm>
        </p:grpSpPr>
        <p:sp>
          <p:nvSpPr>
            <p:cNvPr id="11278" name="object 25"/>
            <p:cNvSpPr>
              <a:spLocks noChangeArrowheads="1"/>
            </p:cNvSpPr>
            <p:nvPr/>
          </p:nvSpPr>
          <p:spPr bwMode="auto">
            <a:xfrm>
              <a:off x="984250" y="1276350"/>
              <a:ext cx="8796338" cy="5513388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1279" name="object 26"/>
            <p:cNvSpPr txBox="1">
              <a:spLocks noChangeArrowheads="1"/>
            </p:cNvSpPr>
            <p:nvPr/>
          </p:nvSpPr>
          <p:spPr bwMode="auto">
            <a:xfrm>
              <a:off x="1147762" y="1377950"/>
              <a:ext cx="5341937" cy="250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2700"/>
              <a:r>
                <a:rPr lang="ru-RU" altLang="ru-RU" b="1" i="1" dirty="0">
                  <a:solidFill>
                    <a:srgbClr val="FF0000"/>
                  </a:solidFill>
                  <a:cs typeface="Arial" charset="0"/>
                </a:rPr>
                <a:t>Разбавленный </a:t>
              </a:r>
              <a:r>
                <a:rPr lang="ru-RU" altLang="ru-RU" b="1" i="1" dirty="0" smtClean="0">
                  <a:solidFill>
                    <a:srgbClr val="FF0000"/>
                  </a:solidFill>
                  <a:cs typeface="Arial" charset="0"/>
                </a:rPr>
                <a:t>кондиционер </a:t>
              </a:r>
              <a:endParaRPr lang="ru-RU" altLang="ru-RU" dirty="0">
                <a:cs typeface="Arial" charset="0"/>
              </a:endParaRPr>
            </a:p>
            <a:p>
              <a:pPr marL="12700">
                <a:lnSpc>
                  <a:spcPts val="650"/>
                </a:lnSpc>
                <a:spcBef>
                  <a:spcPts val="38"/>
                </a:spcBef>
              </a:pPr>
              <a:endParaRPr lang="ru-RU" altLang="ru-RU" sz="600" dirty="0">
                <a:latin typeface="Calibri" pitchFamily="34" charset="0"/>
              </a:endParaRPr>
            </a:p>
            <a:p>
              <a:pPr marL="444500" lvl="1" indent="-279400">
                <a:spcBef>
                  <a:spcPts val="600"/>
                </a:spcBef>
                <a:buClr>
                  <a:srgbClr val="15155C"/>
                </a:buClr>
                <a:buFont typeface="Arial" charset="0"/>
                <a:buChar char="•"/>
              </a:pPr>
              <a:r>
                <a:rPr lang="ru-RU" altLang="ru-RU" sz="1600" b="1" dirty="0">
                  <a:solidFill>
                    <a:srgbClr val="15155C"/>
                  </a:solidFill>
                  <a:cs typeface="Arial" charset="0"/>
                </a:rPr>
                <a:t>4 - 6% - катионные ПАВ </a:t>
              </a:r>
              <a:r>
                <a:rPr lang="ru-RU" altLang="ru-RU" sz="1600" b="1" dirty="0" err="1">
                  <a:solidFill>
                    <a:srgbClr val="15155C"/>
                  </a:solidFill>
                  <a:cs typeface="Arial" charset="0"/>
                </a:rPr>
                <a:t>эстеркватного</a:t>
              </a:r>
              <a:r>
                <a:rPr lang="ru-RU" altLang="ru-RU" sz="1600" b="1" dirty="0">
                  <a:solidFill>
                    <a:srgbClr val="15155C"/>
                  </a:solidFill>
                  <a:cs typeface="Arial" charset="0"/>
                </a:rPr>
                <a:t> типа</a:t>
              </a:r>
            </a:p>
            <a:p>
              <a:pPr marL="444500" lvl="1" indent="-279400">
                <a:spcBef>
                  <a:spcPts val="600"/>
                </a:spcBef>
                <a:buClr>
                  <a:srgbClr val="15155C"/>
                </a:buClr>
                <a:buFont typeface="Arial" charset="0"/>
                <a:buChar char="•"/>
              </a:pPr>
              <a:r>
                <a:rPr lang="ru-RU" altLang="ru-RU" sz="1600" b="1" dirty="0">
                  <a:solidFill>
                    <a:srgbClr val="FF0000"/>
                  </a:solidFill>
                  <a:cs typeface="Arial" charset="0"/>
                </a:rPr>
                <a:t>0,2 – 0,5% - </a:t>
              </a:r>
              <a:r>
                <a:rPr lang="ru-RU" altLang="ru-RU" sz="1600" b="1" dirty="0" err="1">
                  <a:solidFill>
                    <a:srgbClr val="FF0000"/>
                  </a:solidFill>
                  <a:cs typeface="Arial" charset="0"/>
                </a:rPr>
                <a:t>FloSoft</a:t>
              </a:r>
              <a:r>
                <a:rPr lang="ru-RU" altLang="ru-RU" sz="1600" b="1" dirty="0">
                  <a:solidFill>
                    <a:srgbClr val="FF0000"/>
                  </a:solidFill>
                  <a:cs typeface="Arial" charset="0"/>
                </a:rPr>
                <a:t> FS 222</a:t>
              </a:r>
            </a:p>
            <a:p>
              <a:pPr marL="444500" lvl="1" indent="-279400">
                <a:spcBef>
                  <a:spcPts val="600"/>
                </a:spcBef>
                <a:buClr>
                  <a:srgbClr val="15155C"/>
                </a:buClr>
                <a:buFont typeface="Arial" charset="0"/>
                <a:buChar char="•"/>
              </a:pPr>
              <a:r>
                <a:rPr lang="ru-RU" altLang="ru-RU" sz="1600" b="1" dirty="0">
                  <a:solidFill>
                    <a:srgbClr val="15155C"/>
                  </a:solidFill>
                  <a:cs typeface="Arial" charset="0"/>
                </a:rPr>
                <a:t>0.20% - отдушка</a:t>
              </a:r>
            </a:p>
            <a:p>
              <a:pPr marL="444500" lvl="1" indent="-279400">
                <a:spcBef>
                  <a:spcPts val="600"/>
                </a:spcBef>
                <a:buClr>
                  <a:srgbClr val="15155C"/>
                </a:buClr>
                <a:buFont typeface="Arial" charset="0"/>
                <a:buChar char="•"/>
              </a:pPr>
              <a:r>
                <a:rPr lang="ru-RU" altLang="ru-RU" sz="1600" b="1" dirty="0">
                  <a:solidFill>
                    <a:srgbClr val="15155C"/>
                  </a:solidFill>
                  <a:cs typeface="Arial" charset="0"/>
                </a:rPr>
                <a:t>0,15% (не более) - консерванты и красители</a:t>
              </a:r>
            </a:p>
            <a:p>
              <a:pPr marL="444500" lvl="1" indent="-279400">
                <a:spcBef>
                  <a:spcPts val="600"/>
                </a:spcBef>
                <a:buClr>
                  <a:srgbClr val="15155C"/>
                </a:buClr>
                <a:buFont typeface="Arial" charset="0"/>
                <a:buChar char="•"/>
              </a:pPr>
              <a:r>
                <a:rPr lang="ru-RU" altLang="ru-RU" sz="1600" b="1" dirty="0">
                  <a:solidFill>
                    <a:srgbClr val="15155C"/>
                  </a:solidFill>
                  <a:cs typeface="Arial" charset="0"/>
                </a:rPr>
                <a:t>Лимонная кислота: до достижения pH=3</a:t>
              </a:r>
            </a:p>
            <a:p>
              <a:pPr marL="444500" lvl="1" indent="-279400">
                <a:spcBef>
                  <a:spcPts val="600"/>
                </a:spcBef>
                <a:buClr>
                  <a:srgbClr val="15155C"/>
                </a:buClr>
                <a:buFont typeface="Arial" charset="0"/>
                <a:buChar char="•"/>
              </a:pPr>
              <a:r>
                <a:rPr lang="ru-RU" altLang="ru-RU" sz="1600" b="1" dirty="0">
                  <a:solidFill>
                    <a:srgbClr val="15155C"/>
                  </a:solidFill>
                  <a:cs typeface="Arial" charset="0"/>
                </a:rPr>
                <a:t>Вода – все остальное до 100%</a:t>
              </a:r>
            </a:p>
          </p:txBody>
        </p:sp>
        <p:sp>
          <p:nvSpPr>
            <p:cNvPr id="11280" name="object 26"/>
            <p:cNvSpPr txBox="1">
              <a:spLocks noChangeArrowheads="1"/>
            </p:cNvSpPr>
            <p:nvPr/>
          </p:nvSpPr>
          <p:spPr bwMode="auto">
            <a:xfrm>
              <a:off x="4051299" y="4033044"/>
              <a:ext cx="5578475" cy="2640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ru-RU" altLang="ru-RU" b="1" i="1" dirty="0">
                  <a:solidFill>
                    <a:srgbClr val="FF0000"/>
                  </a:solidFill>
                  <a:cs typeface="Arial" charset="0"/>
                </a:rPr>
                <a:t>Концентрированный </a:t>
              </a:r>
              <a:r>
                <a:rPr lang="ru-RU" altLang="ru-RU" b="1" i="1" dirty="0" smtClean="0">
                  <a:solidFill>
                    <a:srgbClr val="FF0000"/>
                  </a:solidFill>
                  <a:cs typeface="Arial" charset="0"/>
                </a:rPr>
                <a:t>кондиционер</a:t>
              </a:r>
              <a:endParaRPr lang="ru-RU" altLang="ru-RU" dirty="0">
                <a:cs typeface="Arial" charset="0"/>
              </a:endParaRPr>
            </a:p>
            <a:p>
              <a:pPr>
                <a:lnSpc>
                  <a:spcPts val="650"/>
                </a:lnSpc>
              </a:pPr>
              <a:endParaRPr lang="ru-RU" altLang="ru-RU" sz="600" dirty="0">
                <a:latin typeface="Calibri" pitchFamily="34" charset="0"/>
              </a:endParaRPr>
            </a:p>
            <a:p>
              <a:pPr marL="723900" lvl="1" indent="-279400">
                <a:spcBef>
                  <a:spcPts val="600"/>
                </a:spcBef>
                <a:buClr>
                  <a:srgbClr val="15155C"/>
                </a:buClr>
                <a:buFont typeface="Arial" charset="0"/>
                <a:buChar char="•"/>
              </a:pPr>
              <a:r>
                <a:rPr lang="ru-RU" altLang="ru-RU" sz="1600" b="1" dirty="0">
                  <a:solidFill>
                    <a:srgbClr val="15155C"/>
                  </a:solidFill>
                  <a:cs typeface="Arial" charset="0"/>
                </a:rPr>
                <a:t>12 – 20% </a:t>
              </a:r>
              <a:r>
                <a:rPr lang="ru-RU" altLang="ru-RU" sz="1600" b="1" dirty="0">
                  <a:solidFill>
                    <a:srgbClr val="15155C"/>
                  </a:solidFill>
                </a:rPr>
                <a:t>- катионные ПАВ </a:t>
              </a:r>
              <a:r>
                <a:rPr lang="ru-RU" altLang="ru-RU" sz="1600" b="1" dirty="0" err="1">
                  <a:solidFill>
                    <a:srgbClr val="15155C"/>
                  </a:solidFill>
                </a:rPr>
                <a:t>эстеркватного</a:t>
              </a:r>
              <a:r>
                <a:rPr lang="ru-RU" altLang="ru-RU" sz="1600" b="1" dirty="0">
                  <a:solidFill>
                    <a:srgbClr val="15155C"/>
                  </a:solidFill>
                </a:rPr>
                <a:t> типа</a:t>
              </a:r>
              <a:endParaRPr lang="ru-RU" altLang="ru-RU" sz="1600" b="1" dirty="0">
                <a:cs typeface="Arial" charset="0"/>
              </a:endParaRPr>
            </a:p>
            <a:p>
              <a:pPr marL="723900" lvl="1" indent="-279400">
                <a:spcBef>
                  <a:spcPts val="600"/>
                </a:spcBef>
                <a:buClr>
                  <a:srgbClr val="15155C"/>
                </a:buClr>
                <a:buFont typeface="Arial" charset="0"/>
                <a:buChar char="•"/>
              </a:pPr>
              <a:r>
                <a:rPr lang="ru-RU" altLang="ru-RU" sz="1600" b="1" i="1" dirty="0">
                  <a:solidFill>
                    <a:srgbClr val="FF0000"/>
                  </a:solidFill>
                  <a:cs typeface="Arial" charset="0"/>
                </a:rPr>
                <a:t>0,05 – 0,2% - </a:t>
              </a:r>
              <a:r>
                <a:rPr lang="ru-RU" altLang="ru-RU" sz="1600" b="1" i="1" dirty="0" err="1">
                  <a:solidFill>
                    <a:srgbClr val="FF0000"/>
                  </a:solidFill>
                  <a:cs typeface="Arial" charset="0"/>
                </a:rPr>
                <a:t>FloSoft</a:t>
              </a:r>
              <a:r>
                <a:rPr lang="ru-RU" altLang="ru-RU" sz="1600" b="1" i="1" dirty="0">
                  <a:solidFill>
                    <a:srgbClr val="FF0000"/>
                  </a:solidFill>
                  <a:cs typeface="Arial" charset="0"/>
                </a:rPr>
                <a:t> FS 222</a:t>
              </a:r>
              <a:endParaRPr lang="ru-RU" altLang="ru-RU" sz="1600" b="1" dirty="0">
                <a:solidFill>
                  <a:srgbClr val="FF0000"/>
                </a:solidFill>
                <a:cs typeface="Arial" charset="0"/>
              </a:endParaRPr>
            </a:p>
            <a:p>
              <a:pPr marL="723900" lvl="1" indent="-279400">
                <a:spcBef>
                  <a:spcPts val="600"/>
                </a:spcBef>
                <a:buClr>
                  <a:srgbClr val="15155C"/>
                </a:buClr>
                <a:buFont typeface="Arial" charset="0"/>
                <a:buChar char="•"/>
              </a:pPr>
              <a:r>
                <a:rPr lang="ru-RU" altLang="ru-RU" sz="1600" b="1" dirty="0">
                  <a:solidFill>
                    <a:srgbClr val="15155C"/>
                  </a:solidFill>
                  <a:cs typeface="Arial" charset="0"/>
                </a:rPr>
                <a:t>0.5 -1,0% - отдушка</a:t>
              </a:r>
              <a:endParaRPr lang="ru-RU" altLang="ru-RU" sz="1600" b="1" dirty="0">
                <a:cs typeface="Arial" charset="0"/>
              </a:endParaRPr>
            </a:p>
            <a:p>
              <a:pPr marL="723900" lvl="1" indent="-279400">
                <a:spcBef>
                  <a:spcPts val="600"/>
                </a:spcBef>
                <a:buClr>
                  <a:srgbClr val="15155C"/>
                </a:buClr>
                <a:buFont typeface="Arial" charset="0"/>
                <a:buChar char="•"/>
              </a:pPr>
              <a:r>
                <a:rPr lang="ru-RU" altLang="ru-RU" sz="1600" b="1" dirty="0">
                  <a:solidFill>
                    <a:srgbClr val="15155C"/>
                  </a:solidFill>
                  <a:cs typeface="Arial" charset="0"/>
                </a:rPr>
                <a:t>0,3 – 0,7% - хлорид кальция (25%)</a:t>
              </a:r>
              <a:endParaRPr lang="ru-RU" altLang="ru-RU" sz="1600" b="1" dirty="0">
                <a:cs typeface="Arial" charset="0"/>
              </a:endParaRPr>
            </a:p>
            <a:p>
              <a:pPr marL="723900" lvl="1" indent="-279400">
                <a:spcBef>
                  <a:spcPts val="600"/>
                </a:spcBef>
                <a:buClr>
                  <a:srgbClr val="15155C"/>
                </a:buClr>
                <a:buFont typeface="Arial" charset="0"/>
                <a:buChar char="•"/>
              </a:pPr>
              <a:r>
                <a:rPr lang="ru-RU" altLang="ru-RU" sz="1600" b="1" dirty="0">
                  <a:solidFill>
                    <a:srgbClr val="15155C"/>
                  </a:solidFill>
                  <a:cs typeface="Arial" charset="0"/>
                </a:rPr>
                <a:t>0,15% </a:t>
              </a:r>
              <a:r>
                <a:rPr lang="ru-RU" altLang="ru-RU" sz="1600" b="1" dirty="0">
                  <a:solidFill>
                    <a:srgbClr val="15155C"/>
                  </a:solidFill>
                </a:rPr>
                <a:t>(не более) - консерванты и красители</a:t>
              </a:r>
              <a:endParaRPr lang="ru-RU" altLang="ru-RU" sz="1600" b="1" dirty="0">
                <a:cs typeface="Arial" charset="0"/>
              </a:endParaRPr>
            </a:p>
            <a:p>
              <a:pPr marL="723900" lvl="1" indent="-279400">
                <a:spcBef>
                  <a:spcPts val="600"/>
                </a:spcBef>
                <a:buClr>
                  <a:srgbClr val="15155C"/>
                </a:buClr>
                <a:buFont typeface="Arial" charset="0"/>
                <a:buChar char="•"/>
              </a:pPr>
              <a:r>
                <a:rPr lang="ru-RU" altLang="ru-RU" sz="1600" b="1" dirty="0">
                  <a:solidFill>
                    <a:srgbClr val="15155C"/>
                  </a:solidFill>
                </a:rPr>
                <a:t>Лимонная кислота: до достижения pH=3</a:t>
              </a:r>
              <a:endParaRPr lang="ru-RU" altLang="ru-RU" sz="1600" b="1" dirty="0">
                <a:cs typeface="Arial" charset="0"/>
              </a:endParaRPr>
            </a:p>
            <a:p>
              <a:pPr marL="723900" lvl="1" indent="-279400">
                <a:spcBef>
                  <a:spcPts val="600"/>
                </a:spcBef>
                <a:buClr>
                  <a:srgbClr val="15155C"/>
                </a:buClr>
                <a:buFont typeface="Arial" charset="0"/>
                <a:buChar char="•"/>
              </a:pPr>
              <a:r>
                <a:rPr lang="ru-RU" altLang="ru-RU" sz="1600" b="1" dirty="0">
                  <a:solidFill>
                    <a:srgbClr val="15155C"/>
                  </a:solidFill>
                </a:rPr>
                <a:t>Вода – все остальное до</a:t>
              </a:r>
              <a:r>
                <a:rPr lang="ru-RU" altLang="ru-RU" b="1" dirty="0"/>
                <a:t> </a:t>
              </a:r>
              <a:r>
                <a:rPr lang="ru-RU" altLang="ru-RU" sz="1600" b="1" dirty="0">
                  <a:solidFill>
                    <a:srgbClr val="15155C"/>
                  </a:solidFill>
                  <a:cs typeface="Arial" charset="0"/>
                </a:rPr>
                <a:t>100%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60178" y="201507"/>
            <a:ext cx="4651629" cy="352637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r">
              <a:spcAft>
                <a:spcPts val="9100"/>
              </a:spcAft>
            </a:pPr>
            <a:r>
              <a:rPr lang="en-US" sz="2600" b="1" dirty="0" err="1">
                <a:solidFill>
                  <a:srgbClr val="16165D"/>
                </a:solidFill>
                <a:latin typeface="Arial"/>
              </a:rPr>
              <a:t>Flosoft</a:t>
            </a:r>
            <a:r>
              <a:rPr lang="en-US" sz="2600" b="1" dirty="0">
                <a:solidFill>
                  <a:srgbClr val="16165D"/>
                </a:solidFill>
                <a:latin typeface="Arial"/>
              </a:rPr>
              <a:t> : </a:t>
            </a:r>
            <a:r>
              <a:rPr lang="ru-RU" sz="2600" b="1" dirty="0" smtClean="0">
                <a:solidFill>
                  <a:srgbClr val="16165D"/>
                </a:solidFill>
                <a:latin typeface="Arial"/>
              </a:rPr>
              <a:t>другие применения</a:t>
            </a:r>
            <a:endParaRPr lang="en-US" sz="2600" b="1" dirty="0">
              <a:solidFill>
                <a:srgbClr val="16165D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9500" y="2101850"/>
            <a:ext cx="6622779" cy="115194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spcBef>
                <a:spcPts val="9100"/>
              </a:spcBef>
              <a:spcAft>
                <a:spcPts val="718"/>
              </a:spcAft>
            </a:pPr>
            <a:r>
              <a:rPr lang="en-US" sz="2200" b="1" dirty="0">
                <a:solidFill>
                  <a:srgbClr val="16165D"/>
                </a:solidFill>
                <a:latin typeface="Arial"/>
              </a:rPr>
              <a:t>- </a:t>
            </a:r>
            <a:r>
              <a:rPr lang="ru-RU" sz="2200" b="1" dirty="0" smtClean="0">
                <a:solidFill>
                  <a:srgbClr val="16165D"/>
                </a:solidFill>
                <a:latin typeface="Arial"/>
              </a:rPr>
              <a:t>Загуститель для кислотных рецептур</a:t>
            </a:r>
            <a:endParaRPr lang="en-US" sz="2200" b="1" dirty="0">
              <a:solidFill>
                <a:srgbClr val="16165D"/>
              </a:solidFill>
              <a:latin typeface="Arial"/>
            </a:endParaRPr>
          </a:p>
          <a:p>
            <a:pPr marL="2100626" algn="just">
              <a:lnSpc>
                <a:spcPts val="2299"/>
              </a:lnSpc>
            </a:pPr>
            <a:r>
              <a:rPr lang="en-US" dirty="0">
                <a:solidFill>
                  <a:srgbClr val="16165D"/>
                </a:solidFill>
                <a:latin typeface="Arial"/>
              </a:rPr>
              <a:t>•    </a:t>
            </a:r>
            <a:r>
              <a:rPr lang="ru-RU" dirty="0" smtClean="0">
                <a:solidFill>
                  <a:srgbClr val="16165D"/>
                </a:solidFill>
                <a:latin typeface="Arial"/>
              </a:rPr>
              <a:t>Очистители унитазов</a:t>
            </a:r>
            <a:endParaRPr lang="en-US" dirty="0">
              <a:solidFill>
                <a:srgbClr val="16165D"/>
              </a:solidFill>
              <a:latin typeface="Arial"/>
            </a:endParaRPr>
          </a:p>
          <a:p>
            <a:pPr marL="2100626" algn="just">
              <a:lnSpc>
                <a:spcPts val="2299"/>
              </a:lnSpc>
            </a:pPr>
            <a:r>
              <a:rPr lang="en-US" dirty="0">
                <a:solidFill>
                  <a:srgbClr val="16165D"/>
                </a:solidFill>
                <a:latin typeface="Arial"/>
              </a:rPr>
              <a:t>•    </a:t>
            </a:r>
            <a:r>
              <a:rPr lang="ru-RU" dirty="0" err="1" smtClean="0">
                <a:solidFill>
                  <a:srgbClr val="16165D"/>
                </a:solidFill>
                <a:latin typeface="Arial"/>
              </a:rPr>
              <a:t>Удалители</a:t>
            </a:r>
            <a:r>
              <a:rPr lang="ru-RU" dirty="0" smtClean="0">
                <a:solidFill>
                  <a:srgbClr val="16165D"/>
                </a:solidFill>
                <a:latin typeface="Arial"/>
              </a:rPr>
              <a:t> налетов</a:t>
            </a:r>
            <a:endParaRPr lang="en-US" dirty="0">
              <a:solidFill>
                <a:srgbClr val="16165D"/>
              </a:solidFill>
              <a:latin typeface="Arial"/>
            </a:endParaRPr>
          </a:p>
          <a:p>
            <a:pPr marL="2100626" algn="just">
              <a:lnSpc>
                <a:spcPts val="2299"/>
              </a:lnSpc>
              <a:spcAft>
                <a:spcPts val="4311"/>
              </a:spcAft>
            </a:pPr>
            <a:r>
              <a:rPr lang="en-US" dirty="0">
                <a:solidFill>
                  <a:srgbClr val="16165D"/>
                </a:solidFill>
                <a:latin typeface="Arial"/>
              </a:rPr>
              <a:t>•    </a:t>
            </a:r>
            <a:r>
              <a:rPr lang="ru-RU" dirty="0" smtClean="0">
                <a:solidFill>
                  <a:srgbClr val="16165D"/>
                </a:solidFill>
                <a:latin typeface="Arial"/>
              </a:rPr>
              <a:t>Многоцелевые очистители</a:t>
            </a:r>
            <a:endParaRPr lang="en-US" dirty="0">
              <a:solidFill>
                <a:srgbClr val="16165D"/>
              </a:solidFill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22807" y="3999907"/>
            <a:ext cx="8173322" cy="115530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spcBef>
                <a:spcPts val="4311"/>
              </a:spcBef>
              <a:spcAft>
                <a:spcPts val="718"/>
              </a:spcAft>
            </a:pPr>
            <a:r>
              <a:rPr lang="en-US" sz="2200" b="1" dirty="0">
                <a:solidFill>
                  <a:srgbClr val="16165D"/>
                </a:solidFill>
                <a:latin typeface="Arial"/>
              </a:rPr>
              <a:t>- </a:t>
            </a:r>
            <a:r>
              <a:rPr lang="ru-RU" sz="2200" b="1" dirty="0" smtClean="0">
                <a:solidFill>
                  <a:srgbClr val="16165D"/>
                </a:solidFill>
                <a:latin typeface="Arial"/>
              </a:rPr>
              <a:t>Эмульгатор</a:t>
            </a:r>
            <a:r>
              <a:rPr lang="en-US" sz="2200" b="1" dirty="0" smtClean="0">
                <a:solidFill>
                  <a:srgbClr val="16165D"/>
                </a:solidFill>
                <a:latin typeface="Arial"/>
              </a:rPr>
              <a:t>/</a:t>
            </a:r>
            <a:r>
              <a:rPr lang="ru-RU" sz="2200" b="1" dirty="0" smtClean="0">
                <a:solidFill>
                  <a:srgbClr val="16165D"/>
                </a:solidFill>
                <a:latin typeface="Arial"/>
              </a:rPr>
              <a:t>стабилизатор для силиконовых эмульсий или восков</a:t>
            </a:r>
            <a:r>
              <a:rPr lang="en-US" sz="2200" b="1" dirty="0" smtClean="0">
                <a:solidFill>
                  <a:srgbClr val="16165D"/>
                </a:solidFill>
                <a:latin typeface="Arial"/>
              </a:rPr>
              <a:t> (</a:t>
            </a:r>
            <a:r>
              <a:rPr lang="ru-RU" sz="2200" b="1" dirty="0" smtClean="0">
                <a:solidFill>
                  <a:srgbClr val="16165D"/>
                </a:solidFill>
                <a:latin typeface="Arial"/>
              </a:rPr>
              <a:t>масло в воде</a:t>
            </a:r>
            <a:r>
              <a:rPr lang="en-US" sz="2200" b="1" dirty="0" smtClean="0">
                <a:solidFill>
                  <a:srgbClr val="16165D"/>
                </a:solidFill>
                <a:latin typeface="Arial"/>
              </a:rPr>
              <a:t>)</a:t>
            </a:r>
            <a:endParaRPr lang="en-US" sz="2200" b="1" dirty="0">
              <a:solidFill>
                <a:srgbClr val="16165D"/>
              </a:solidFill>
              <a:latin typeface="Arial"/>
            </a:endParaRPr>
          </a:p>
          <a:p>
            <a:pPr marL="2114530" algn="just">
              <a:lnSpc>
                <a:spcPts val="2299"/>
              </a:lnSpc>
            </a:pPr>
            <a:r>
              <a:rPr lang="en-US" dirty="0">
                <a:solidFill>
                  <a:srgbClr val="16165D"/>
                </a:solidFill>
                <a:latin typeface="Arial"/>
              </a:rPr>
              <a:t>•    </a:t>
            </a:r>
            <a:r>
              <a:rPr lang="ru-RU" dirty="0" smtClean="0">
                <a:solidFill>
                  <a:srgbClr val="16165D"/>
                </a:solidFill>
                <a:latin typeface="Arial"/>
              </a:rPr>
              <a:t>Различные полироли</a:t>
            </a:r>
            <a:endParaRPr lang="en-US" dirty="0">
              <a:solidFill>
                <a:srgbClr val="16165D"/>
              </a:solidFill>
              <a:latin typeface="Arial"/>
            </a:endParaRPr>
          </a:p>
          <a:p>
            <a:pPr marL="2114530" algn="just">
              <a:lnSpc>
                <a:spcPts val="2299"/>
              </a:lnSpc>
            </a:pPr>
            <a:r>
              <a:rPr lang="en-US" dirty="0">
                <a:solidFill>
                  <a:srgbClr val="16165D"/>
                </a:solidFill>
                <a:latin typeface="Arial"/>
              </a:rPr>
              <a:t>•    </a:t>
            </a:r>
            <a:r>
              <a:rPr lang="ru-RU" dirty="0" smtClean="0">
                <a:solidFill>
                  <a:srgbClr val="16165D"/>
                </a:solidFill>
                <a:latin typeface="Arial"/>
              </a:rPr>
              <a:t>Полироли для обуви</a:t>
            </a:r>
            <a:endParaRPr lang="en-US" dirty="0">
              <a:solidFill>
                <a:srgbClr val="16165D"/>
              </a:solidFill>
              <a:latin typeface="Arial"/>
            </a:endParaRPr>
          </a:p>
          <a:p>
            <a:pPr marL="2114530" algn="just">
              <a:lnSpc>
                <a:spcPts val="2299"/>
              </a:lnSpc>
            </a:pPr>
            <a:endParaRPr lang="en-US" sz="1600" dirty="0">
              <a:solidFill>
                <a:srgbClr val="16165D"/>
              </a:solidFill>
              <a:latin typeface="Aria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06468"/>
            <a:ext cx="10401114" cy="450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54850"/>
            <a:ext cx="10401114" cy="45003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3272" y="144413"/>
          <a:ext cx="10540128" cy="735500"/>
        </p:xfrm>
        <a:graphic>
          <a:graphicData uri="http://schemas.openxmlformats.org/drawingml/2006/table">
            <a:tbl>
              <a:tblPr/>
              <a:tblGrid>
                <a:gridCol w="1518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216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0710">
                <a:tc>
                  <a:txBody>
                    <a:bodyPr/>
                    <a:lstStyle/>
                    <a:p>
                      <a:pPr marL="127000" indent="0"/>
                      <a:r>
                        <a:rPr lang="en-US" sz="2500" b="1" dirty="0">
                          <a:solidFill>
                            <a:srgbClr val="22228B"/>
                          </a:solidFill>
                          <a:latin typeface="Arial"/>
                        </a:rPr>
                        <a:t>Acidic</a:t>
                      </a:r>
                    </a:p>
                  </a:txBody>
                  <a:tcPr marL="0" marR="0" marT="0" marB="0" anchor="b">
                    <a:solidFill>
                      <a:srgbClr val="A6E2D3"/>
                    </a:solidFill>
                  </a:tcPr>
                </a:tc>
                <a:tc>
                  <a:txBody>
                    <a:bodyPr/>
                    <a:lstStyle/>
                    <a:p>
                      <a:pPr marR="266700" indent="0" algn="r"/>
                      <a:r>
                        <a:rPr lang="ru-RU" sz="2500" b="1" dirty="0" smtClean="0">
                          <a:solidFill>
                            <a:srgbClr val="16165D"/>
                          </a:solidFill>
                          <a:latin typeface="Arial"/>
                        </a:rPr>
                        <a:t>Рецептура очистителя для унитазов</a:t>
                      </a:r>
                      <a:endParaRPr lang="en-US" sz="2500" b="1" dirty="0">
                        <a:solidFill>
                          <a:srgbClr val="16165D"/>
                        </a:solidFill>
                        <a:latin typeface="Arial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790">
                <a:tc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>
                    <a:solidFill>
                      <a:srgbClr val="A6E2D3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55722" y="1722882"/>
            <a:ext cx="5596213" cy="227366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spcBef>
                <a:spcPts val="4790"/>
              </a:spcBef>
              <a:spcAft>
                <a:spcPts val="1916"/>
              </a:spcAft>
            </a:pPr>
            <a:r>
              <a:rPr lang="ru-RU" sz="2200" b="1" dirty="0" smtClean="0">
                <a:solidFill>
                  <a:srgbClr val="22228B"/>
                </a:solidFill>
                <a:latin typeface="Arial"/>
              </a:rPr>
              <a:t>Состав</a:t>
            </a:r>
            <a:endParaRPr lang="en-US" sz="2200" b="1" dirty="0">
              <a:solidFill>
                <a:srgbClr val="22228B"/>
              </a:solidFill>
              <a:latin typeface="Arial"/>
            </a:endParaRPr>
          </a:p>
          <a:p>
            <a:pPr marL="549198" algn="just">
              <a:lnSpc>
                <a:spcPts val="2956"/>
              </a:lnSpc>
            </a:pPr>
            <a:r>
              <a:rPr lang="en-US" b="1" dirty="0">
                <a:solidFill>
                  <a:srgbClr val="000080"/>
                </a:solidFill>
                <a:latin typeface="Arial"/>
              </a:rPr>
              <a:t>•    </a:t>
            </a:r>
            <a:r>
              <a:rPr lang="ru-RU" b="1" dirty="0" err="1" smtClean="0">
                <a:solidFill>
                  <a:srgbClr val="000080"/>
                </a:solidFill>
                <a:latin typeface="Arial"/>
              </a:rPr>
              <a:t>дистилл</a:t>
            </a:r>
            <a:r>
              <a:rPr lang="ru-RU" b="1" dirty="0" smtClean="0">
                <a:solidFill>
                  <a:srgbClr val="000080"/>
                </a:solidFill>
                <a:latin typeface="Arial"/>
              </a:rPr>
              <a:t>. вода</a:t>
            </a:r>
            <a:endParaRPr lang="en-US" b="1" dirty="0">
              <a:solidFill>
                <a:srgbClr val="000080"/>
              </a:solidFill>
              <a:latin typeface="Arial"/>
            </a:endParaRPr>
          </a:p>
          <a:p>
            <a:pPr marL="549198" algn="just">
              <a:lnSpc>
                <a:spcPts val="2956"/>
              </a:lnSpc>
            </a:pPr>
            <a:r>
              <a:rPr lang="en-US" b="1" dirty="0">
                <a:solidFill>
                  <a:srgbClr val="FF5050"/>
                </a:solidFill>
                <a:latin typeface="Arial"/>
              </a:rPr>
              <a:t>•    1% of </a:t>
            </a:r>
            <a:r>
              <a:rPr lang="en-US" b="1" dirty="0" err="1" smtClean="0">
                <a:solidFill>
                  <a:srgbClr val="FF5050"/>
                </a:solidFill>
                <a:latin typeface="Arial"/>
              </a:rPr>
              <a:t>Flo</a:t>
            </a:r>
            <a:r>
              <a:rPr lang="en-US" b="1" dirty="0" err="1">
                <a:solidFill>
                  <a:srgbClr val="FF5050"/>
                </a:solidFill>
                <a:latin typeface="Arial"/>
              </a:rPr>
              <a:t>s</a:t>
            </a:r>
            <a:r>
              <a:rPr lang="en-US" b="1" dirty="0" err="1" smtClean="0">
                <a:solidFill>
                  <a:srgbClr val="FF5050"/>
                </a:solidFill>
                <a:latin typeface="Arial"/>
              </a:rPr>
              <a:t>oft</a:t>
            </a:r>
            <a:r>
              <a:rPr lang="en-US" b="1" dirty="0" smtClean="0">
                <a:solidFill>
                  <a:srgbClr val="FF5050"/>
                </a:solidFill>
                <a:latin typeface="Arial"/>
              </a:rPr>
              <a:t> </a:t>
            </a:r>
            <a:r>
              <a:rPr lang="en-US" b="1" dirty="0">
                <a:solidFill>
                  <a:srgbClr val="FF5050"/>
                </a:solidFill>
                <a:latin typeface="Arial"/>
              </a:rPr>
              <a:t>FS 222</a:t>
            </a:r>
          </a:p>
          <a:p>
            <a:pPr marL="549198" algn="just">
              <a:lnSpc>
                <a:spcPts val="2956"/>
              </a:lnSpc>
            </a:pPr>
            <a:r>
              <a:rPr lang="en-US" b="1" dirty="0">
                <a:solidFill>
                  <a:srgbClr val="000080"/>
                </a:solidFill>
                <a:latin typeface="Arial"/>
              </a:rPr>
              <a:t>•    5% </a:t>
            </a:r>
            <a:r>
              <a:rPr lang="ru-RU" b="1" dirty="0" smtClean="0">
                <a:solidFill>
                  <a:srgbClr val="000080"/>
                </a:solidFill>
                <a:latin typeface="Arial"/>
              </a:rPr>
              <a:t>неионогенный ПАВ </a:t>
            </a:r>
            <a:r>
              <a:rPr lang="en-US" b="1" dirty="0" smtClean="0">
                <a:solidFill>
                  <a:srgbClr val="000080"/>
                </a:solidFill>
                <a:latin typeface="Arial"/>
              </a:rPr>
              <a:t>(C12/15-EO7</a:t>
            </a:r>
            <a:r>
              <a:rPr lang="en-US" b="1" dirty="0">
                <a:solidFill>
                  <a:srgbClr val="000080"/>
                </a:solidFill>
                <a:latin typeface="Arial"/>
              </a:rPr>
              <a:t>)</a:t>
            </a:r>
          </a:p>
          <a:p>
            <a:pPr marL="549198" algn="just">
              <a:lnSpc>
                <a:spcPts val="2956"/>
              </a:lnSpc>
            </a:pPr>
            <a:r>
              <a:rPr lang="en-US" b="1" dirty="0">
                <a:solidFill>
                  <a:srgbClr val="000080"/>
                </a:solidFill>
                <a:latin typeface="Arial"/>
              </a:rPr>
              <a:t>•    5 - 15% </a:t>
            </a:r>
            <a:r>
              <a:rPr lang="ru-RU" b="1" dirty="0" smtClean="0">
                <a:solidFill>
                  <a:srgbClr val="000080"/>
                </a:solidFill>
                <a:latin typeface="Arial"/>
              </a:rPr>
              <a:t>лимонная </a:t>
            </a:r>
            <a:r>
              <a:rPr lang="ru-RU" b="1" dirty="0" err="1" smtClean="0">
                <a:solidFill>
                  <a:srgbClr val="000080"/>
                </a:solidFill>
                <a:latin typeface="Arial"/>
              </a:rPr>
              <a:t>к-та</a:t>
            </a:r>
            <a:r>
              <a:rPr lang="ru-RU" b="1" dirty="0" smtClean="0">
                <a:solidFill>
                  <a:srgbClr val="000080"/>
                </a:solidFill>
                <a:latin typeface="Arial"/>
              </a:rPr>
              <a:t> </a:t>
            </a:r>
            <a:r>
              <a:rPr lang="en-US" b="1" dirty="0" smtClean="0">
                <a:solidFill>
                  <a:srgbClr val="000080"/>
                </a:solidFill>
                <a:latin typeface="Arial"/>
              </a:rPr>
              <a:t>(50</a:t>
            </a:r>
            <a:r>
              <a:rPr lang="en-US" b="1" dirty="0">
                <a:solidFill>
                  <a:srgbClr val="000080"/>
                </a:solidFill>
                <a:latin typeface="Arial"/>
              </a:rPr>
              <a:t>%)</a:t>
            </a:r>
          </a:p>
          <a:p>
            <a:pPr marL="549198" algn="just">
              <a:lnSpc>
                <a:spcPts val="2956"/>
              </a:lnSpc>
              <a:spcAft>
                <a:spcPts val="4071"/>
              </a:spcAft>
            </a:pPr>
            <a:r>
              <a:rPr lang="en-US" b="1" dirty="0">
                <a:solidFill>
                  <a:srgbClr val="000080"/>
                </a:solidFill>
                <a:latin typeface="Arial"/>
              </a:rPr>
              <a:t>•    </a:t>
            </a:r>
            <a:r>
              <a:rPr lang="ru-RU" b="1" dirty="0" smtClean="0">
                <a:solidFill>
                  <a:srgbClr val="000080"/>
                </a:solidFill>
                <a:latin typeface="Arial"/>
              </a:rPr>
              <a:t>довести водой до </a:t>
            </a:r>
            <a:r>
              <a:rPr lang="en-US" b="1" dirty="0" smtClean="0">
                <a:solidFill>
                  <a:srgbClr val="000080"/>
                </a:solidFill>
                <a:latin typeface="Arial"/>
              </a:rPr>
              <a:t>100</a:t>
            </a:r>
            <a:r>
              <a:rPr lang="en-US" b="1" dirty="0">
                <a:solidFill>
                  <a:srgbClr val="000080"/>
                </a:solidFill>
                <a:latin typeface="Arial"/>
              </a:rPr>
              <a:t>%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41465" y="4910046"/>
            <a:ext cx="5585519" cy="107134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R="1320857">
              <a:lnSpc>
                <a:spcPts val="2299"/>
              </a:lnSpc>
              <a:spcBef>
                <a:spcPts val="4071"/>
              </a:spcBef>
            </a:pPr>
            <a:r>
              <a:rPr lang="ru-RU" sz="1500" b="1" u="sng" dirty="0" smtClean="0">
                <a:solidFill>
                  <a:srgbClr val="22228B"/>
                </a:solidFill>
                <a:latin typeface="Arial"/>
              </a:rPr>
              <a:t>Внешний вид</a:t>
            </a:r>
            <a:r>
              <a:rPr lang="en-US" sz="1500" b="1" dirty="0" smtClean="0">
                <a:solidFill>
                  <a:srgbClr val="22228B"/>
                </a:solidFill>
                <a:latin typeface="Arial"/>
              </a:rPr>
              <a:t> </a:t>
            </a:r>
            <a:r>
              <a:rPr lang="en-US" sz="1500" b="1" dirty="0">
                <a:solidFill>
                  <a:srgbClr val="22228B"/>
                </a:solidFill>
                <a:latin typeface="Arial"/>
              </a:rPr>
              <a:t>: </a:t>
            </a:r>
            <a:r>
              <a:rPr lang="ru-RU" sz="1500" b="1" dirty="0" smtClean="0">
                <a:solidFill>
                  <a:srgbClr val="22228B"/>
                </a:solidFill>
                <a:latin typeface="Arial"/>
              </a:rPr>
              <a:t>вязкая, белая, </a:t>
            </a:r>
            <a:r>
              <a:rPr lang="ru-RU" sz="1500" b="1" dirty="0" err="1" smtClean="0">
                <a:solidFill>
                  <a:srgbClr val="22228B"/>
                </a:solidFill>
                <a:latin typeface="Arial"/>
              </a:rPr>
              <a:t>опалесцирующая</a:t>
            </a:r>
            <a:r>
              <a:rPr lang="ru-RU" sz="1500" b="1" dirty="0" smtClean="0">
                <a:solidFill>
                  <a:srgbClr val="22228B"/>
                </a:solidFill>
                <a:latin typeface="Arial"/>
              </a:rPr>
              <a:t> жидкость</a:t>
            </a:r>
            <a:r>
              <a:rPr lang="en-US" sz="1500" b="1" dirty="0" smtClean="0">
                <a:solidFill>
                  <a:srgbClr val="22228B"/>
                </a:solidFill>
                <a:latin typeface="Arial"/>
              </a:rPr>
              <a:t> </a:t>
            </a:r>
            <a:r>
              <a:rPr lang="en-US" sz="1500" b="1" u="sng" dirty="0">
                <a:solidFill>
                  <a:srgbClr val="22228B"/>
                </a:solidFill>
                <a:latin typeface="Arial"/>
              </a:rPr>
              <a:t>pH</a:t>
            </a:r>
            <a:r>
              <a:rPr lang="en-US" sz="1500" b="1" dirty="0">
                <a:solidFill>
                  <a:srgbClr val="22228B"/>
                </a:solidFill>
                <a:latin typeface="Arial"/>
              </a:rPr>
              <a:t> : 1,7</a:t>
            </a:r>
          </a:p>
          <a:p>
            <a:pPr>
              <a:lnSpc>
                <a:spcPts val="2299"/>
              </a:lnSpc>
              <a:spcAft>
                <a:spcPts val="6466"/>
              </a:spcAft>
            </a:pPr>
            <a:r>
              <a:rPr lang="ru-RU" sz="1500" b="1" u="sng" dirty="0" smtClean="0">
                <a:solidFill>
                  <a:srgbClr val="22228B"/>
                </a:solidFill>
                <a:latin typeface="Arial"/>
              </a:rPr>
              <a:t>Конечная вязкость</a:t>
            </a:r>
            <a:r>
              <a:rPr lang="en-US" sz="1500" b="1" dirty="0" smtClean="0">
                <a:solidFill>
                  <a:srgbClr val="22228B"/>
                </a:solidFill>
                <a:latin typeface="Arial"/>
              </a:rPr>
              <a:t>: </a:t>
            </a:r>
            <a:r>
              <a:rPr lang="ru-RU" sz="1500" b="1" dirty="0" smtClean="0">
                <a:solidFill>
                  <a:srgbClr val="22228B"/>
                </a:solidFill>
                <a:latin typeface="Arial"/>
              </a:rPr>
              <a:t>750 </a:t>
            </a:r>
            <a:r>
              <a:rPr lang="en-US" sz="1500" b="1" dirty="0" err="1" smtClean="0">
                <a:solidFill>
                  <a:srgbClr val="22228B"/>
                </a:solidFill>
                <a:latin typeface="Arial"/>
              </a:rPr>
              <a:t>cPs</a:t>
            </a:r>
            <a:r>
              <a:rPr lang="en-US" sz="1500" b="1" dirty="0" smtClean="0">
                <a:solidFill>
                  <a:srgbClr val="22228B"/>
                </a:solidFill>
                <a:latin typeface="Arial"/>
              </a:rPr>
              <a:t> </a:t>
            </a:r>
            <a:r>
              <a:rPr lang="en-US" sz="1500" b="1" dirty="0">
                <a:solidFill>
                  <a:srgbClr val="22228B"/>
                </a:solidFill>
                <a:latin typeface="Arial"/>
              </a:rPr>
              <a:t>( Brookfield LVT - 6 rpm) </a:t>
            </a:r>
            <a:r>
              <a:rPr lang="ru-RU" sz="1500" b="1" u="sng" dirty="0" smtClean="0">
                <a:solidFill>
                  <a:srgbClr val="22228B"/>
                </a:solidFill>
                <a:latin typeface="Arial"/>
              </a:rPr>
              <a:t>Стабильность</a:t>
            </a:r>
            <a:r>
              <a:rPr lang="en-US" sz="1500" b="1" dirty="0" smtClean="0">
                <a:solidFill>
                  <a:srgbClr val="22228B"/>
                </a:solidFill>
                <a:latin typeface="Arial"/>
              </a:rPr>
              <a:t>: </a:t>
            </a:r>
            <a:r>
              <a:rPr lang="en-US" sz="1500" b="1" dirty="0">
                <a:solidFill>
                  <a:srgbClr val="22228B"/>
                </a:solidFill>
                <a:latin typeface="Arial"/>
              </a:rPr>
              <a:t>&gt; 8 </a:t>
            </a:r>
            <a:r>
              <a:rPr lang="ru-RU" sz="1500" b="1" dirty="0" smtClean="0">
                <a:solidFill>
                  <a:srgbClr val="22228B"/>
                </a:solidFill>
                <a:latin typeface="Arial"/>
              </a:rPr>
              <a:t>недель</a:t>
            </a:r>
            <a:endParaRPr lang="en-US" sz="1500" b="1" dirty="0">
              <a:solidFill>
                <a:srgbClr val="22228B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1231900" y="0"/>
            <a:ext cx="9207077" cy="521259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>
                <a:effectLst/>
                <a:latin typeface="Trebuchet MS" panose="020B0603020202020204" pitchFamily="34" charset="0"/>
                <a:ea typeface="+mj-ea"/>
                <a:cs typeface="+mj-cs"/>
              </a:rPr>
              <a:t>Flosoft</a:t>
            </a:r>
            <a:r>
              <a:rPr lang="en-US" sz="3200" baseline="30000" dirty="0" err="1" smtClean="0">
                <a:effectLst/>
                <a:latin typeface="Trebuchet MS" panose="020B0603020202020204" pitchFamily="34" charset="0"/>
                <a:ea typeface="+mj-ea"/>
                <a:cs typeface="+mj-cs"/>
              </a:rPr>
              <a:t>TM</a:t>
            </a:r>
            <a:r>
              <a:rPr lang="en-US" sz="3200" dirty="0" smtClean="0">
                <a:effectLst/>
                <a:latin typeface="Trebuchet MS" panose="020B0603020202020204" pitchFamily="34" charset="0"/>
                <a:ea typeface="+mj-ea"/>
                <a:cs typeface="+mj-cs"/>
              </a:rPr>
              <a:t>  </a:t>
            </a:r>
            <a:r>
              <a:rPr lang="ru-RU" sz="3200" dirty="0" smtClean="0">
                <a:effectLst/>
                <a:latin typeface="Trebuchet MS" panose="020B0603020202020204" pitchFamily="34" charset="0"/>
                <a:ea typeface="+mj-ea"/>
                <a:cs typeface="+mj-cs"/>
              </a:rPr>
              <a:t>в рецептуре кислотного очистителя для ванных комнат</a:t>
            </a:r>
            <a:endParaRPr lang="en-US" sz="3200" dirty="0" smtClean="0">
              <a:effectLst/>
              <a:latin typeface="Trebuchet MS" panose="020B0603020202020204" pitchFamily="34" charset="0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591" y="236116"/>
            <a:ext cx="1002513" cy="905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3428944" y="3022600"/>
          <a:ext cx="5974194" cy="2570157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757730"/>
                <a:gridCol w="1189390"/>
                <a:gridCol w="2027074"/>
              </a:tblGrid>
              <a:tr h="398544"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err="1" smtClean="0">
                          <a:latin typeface="Trebuchet MS" panose="020B0603020202020204" pitchFamily="34" charset="0"/>
                        </a:rPr>
                        <a:t>Ingredient</a:t>
                      </a:r>
                      <a:endParaRPr lang="fr-FR" sz="15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59" marR="106959" marT="50334" marB="5033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>
                          <a:latin typeface="Trebuchet MS" panose="020B0603020202020204" pitchFamily="34" charset="0"/>
                        </a:rPr>
                        <a:t>%w</a:t>
                      </a:r>
                      <a:endParaRPr lang="fr-FR" sz="15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59" marR="106959" marT="50334" marB="5033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err="1" smtClean="0">
                          <a:latin typeface="Trebuchet MS" panose="020B0603020202020204" pitchFamily="34" charset="0"/>
                        </a:rPr>
                        <a:t>Function</a:t>
                      </a:r>
                      <a:endParaRPr lang="fr-FR" sz="15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59" marR="106959" marT="50334" marB="5033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86135">
                <a:tc>
                  <a:txBody>
                    <a:bodyPr/>
                    <a:lstStyle/>
                    <a:p>
                      <a:pPr algn="l"/>
                      <a:endParaRPr lang="fr-FR" sz="700" dirty="0" smtClean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l"/>
                      <a:r>
                        <a:rPr lang="fr-FR" sz="1200" dirty="0" err="1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Octyl</a:t>
                      </a:r>
                      <a:r>
                        <a:rPr lang="fr-FR" sz="1200" baseline="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FR" sz="1200" baseline="0" dirty="0" err="1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Alcohol</a:t>
                      </a:r>
                      <a:r>
                        <a:rPr lang="fr-FR" sz="1200" baseline="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FR" sz="1200" baseline="0" dirty="0" err="1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Ethoxylated</a:t>
                      </a:r>
                      <a:r>
                        <a:rPr lang="fr-FR" sz="1200" baseline="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 C8/4EO</a:t>
                      </a:r>
                      <a:endParaRPr lang="fr-FR" sz="1200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59" marR="106959" marT="50334" marB="50334"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 smtClean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fr-FR" sz="120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2,0 %</a:t>
                      </a:r>
                      <a:endParaRPr lang="fr-FR" sz="1200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59" marR="106959" marT="50334" marB="50334"/>
                </a:tc>
                <a:tc rowSpan="2">
                  <a:txBody>
                    <a:bodyPr/>
                    <a:lstStyle/>
                    <a:p>
                      <a:pPr algn="ctr"/>
                      <a:endParaRPr lang="fr-FR" sz="1200" dirty="0" smtClean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fr-FR" sz="120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Soap </a:t>
                      </a:r>
                      <a:r>
                        <a:rPr lang="fr-FR" sz="1200" dirty="0" err="1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Scum</a:t>
                      </a:r>
                      <a:r>
                        <a:rPr lang="fr-FR" sz="120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FR" sz="1200" dirty="0" err="1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removal</a:t>
                      </a:r>
                      <a:r>
                        <a:rPr lang="fr-FR" sz="120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, Surface </a:t>
                      </a:r>
                      <a:r>
                        <a:rPr lang="fr-FR" sz="1200" dirty="0" err="1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wetting</a:t>
                      </a:r>
                      <a:endParaRPr lang="fr-FR" sz="2600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59" marR="106959" marT="50334" marB="50334"/>
                </a:tc>
              </a:tr>
              <a:tr h="396501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Fatty Alcohol C8/10 </a:t>
                      </a:r>
                      <a:r>
                        <a:rPr lang="en-US" sz="1200" dirty="0" err="1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Polyglycoside</a:t>
                      </a:r>
                      <a:endParaRPr lang="en-US" sz="1200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59" marR="106959" marT="50334" marB="503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8,0 %</a:t>
                      </a:r>
                      <a:endParaRPr lang="en-US" sz="1200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59" marR="106959" marT="50334" marB="50334"/>
                </a:tc>
                <a:tc vMerge="1">
                  <a:txBody>
                    <a:bodyPr/>
                    <a:lstStyle/>
                    <a:p>
                      <a:pPr algn="ctr"/>
                      <a:endParaRPr lang="fr-FR" sz="11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683" marB="45683"/>
                </a:tc>
              </a:tr>
              <a:tr h="317200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 err="1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Flosoft</a:t>
                      </a:r>
                      <a:r>
                        <a:rPr lang="fr-FR" sz="1200" b="1" baseline="30000" dirty="0" err="1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TM</a:t>
                      </a:r>
                      <a:r>
                        <a:rPr lang="fr-FR" sz="1200" b="1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 FS 222</a:t>
                      </a:r>
                      <a:endParaRPr lang="fr-FR" sz="1200" b="1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59" marR="106959" marT="50334" marB="5033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2,0 %</a:t>
                      </a:r>
                      <a:endParaRPr lang="fr-FR" sz="1200" b="1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59" marR="106959" marT="50334" marB="5033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Thickener</a:t>
                      </a:r>
                      <a:r>
                        <a:rPr lang="fr-FR" sz="120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 / </a:t>
                      </a:r>
                      <a:r>
                        <a:rPr lang="fr-FR" sz="1200" dirty="0" err="1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Stabilizer</a:t>
                      </a:r>
                      <a:endParaRPr lang="fr-FR" sz="1200" b="1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59" marR="106959" marT="50334" marB="5033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9190">
                <a:tc>
                  <a:txBody>
                    <a:bodyPr/>
                    <a:lstStyle/>
                    <a:p>
                      <a:pPr algn="l"/>
                      <a:r>
                        <a:rPr lang="fr-FR" sz="1200" dirty="0" err="1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Acetic</a:t>
                      </a:r>
                      <a:r>
                        <a:rPr lang="fr-FR" sz="1200" baseline="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 Acid 50% solution</a:t>
                      </a:r>
                      <a:endParaRPr lang="fr-FR" sz="1200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59" marR="106959" marT="50334" marB="503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5,0 %</a:t>
                      </a:r>
                      <a:endParaRPr lang="fr-FR" sz="1200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59" marR="106959" marT="50334" marB="503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Lime </a:t>
                      </a:r>
                      <a:r>
                        <a:rPr lang="fr-FR" sz="1200" dirty="0" err="1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Scale</a:t>
                      </a:r>
                      <a:r>
                        <a:rPr lang="fr-FR" sz="120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FR" sz="1200" dirty="0" err="1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removal</a:t>
                      </a:r>
                      <a:endParaRPr lang="fr-FR" sz="1200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59" marR="106959" marT="50334" marB="50334"/>
                </a:tc>
              </a:tr>
              <a:tr h="396501">
                <a:tc>
                  <a:txBody>
                    <a:bodyPr/>
                    <a:lstStyle/>
                    <a:p>
                      <a:pPr algn="l"/>
                      <a:r>
                        <a:rPr lang="fr-FR" sz="1200" dirty="0" err="1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Citric</a:t>
                      </a:r>
                      <a:r>
                        <a:rPr lang="fr-FR" sz="120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 Acid 50% solution</a:t>
                      </a:r>
                      <a:endParaRPr lang="fr-FR" sz="1200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59" marR="106959" marT="50334" marB="503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5,0</a:t>
                      </a:r>
                      <a:r>
                        <a:rPr lang="fr-FR" sz="1200" baseline="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 %</a:t>
                      </a:r>
                      <a:endParaRPr lang="fr-FR" sz="1200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59" marR="106959" marT="50334" marB="503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Lime </a:t>
                      </a:r>
                      <a:r>
                        <a:rPr lang="fr-FR" sz="1200" dirty="0" err="1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Scale</a:t>
                      </a:r>
                      <a:r>
                        <a:rPr lang="fr-FR" sz="120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FR" sz="1200" dirty="0" err="1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removal</a:t>
                      </a:r>
                      <a:endParaRPr lang="fr-FR" sz="1200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59" marR="106959" marT="50334" marB="50334"/>
                </a:tc>
              </a:tr>
              <a:tr h="301993"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Water</a:t>
                      </a:r>
                      <a:endParaRPr lang="fr-FR" sz="1200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59" marR="106959" marT="50334" marB="503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Up to 100%</a:t>
                      </a:r>
                      <a:endParaRPr lang="fr-FR" sz="1200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59" marR="106959" marT="50334" marB="50334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59" marR="106959" marT="50334" marB="50334"/>
                </a:tc>
              </a:tr>
            </a:tbl>
          </a:graphicData>
        </a:graphic>
      </p:graphicFrame>
      <p:sp>
        <p:nvSpPr>
          <p:cNvPr id="10" name="Rectangle à coins arrondis 9"/>
          <p:cNvSpPr/>
          <p:nvPr/>
        </p:nvSpPr>
        <p:spPr bwMode="auto">
          <a:xfrm>
            <a:off x="3430068" y="2984829"/>
            <a:ext cx="5972373" cy="46186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04278" tIns="52139" rIns="104278" bIns="52139"/>
          <a:lstStyle/>
          <a:p>
            <a:pPr>
              <a:defRPr/>
            </a:pP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   </a:t>
            </a:r>
            <a:r>
              <a:rPr lang="fr-FR" sz="1600" dirty="0" err="1">
                <a:latin typeface="Trebuchet MS" panose="020B0603020202020204" pitchFamily="34" charset="0"/>
              </a:rPr>
              <a:t>Ingredient</a:t>
            </a:r>
            <a:r>
              <a:rPr lang="fr-FR" sz="1600" dirty="0">
                <a:latin typeface="Trebuchet MS" panose="020B0603020202020204" pitchFamily="34" charset="0"/>
              </a:rPr>
              <a:t>                            %w                  </a:t>
            </a:r>
            <a:r>
              <a:rPr lang="fr-FR" sz="1600" dirty="0" err="1">
                <a:latin typeface="Trebuchet MS" panose="020B0603020202020204" pitchFamily="34" charset="0"/>
              </a:rPr>
              <a:t>Function</a:t>
            </a:r>
            <a:endParaRPr lang="fr-FR" sz="1600" dirty="0">
              <a:latin typeface="Trebuchet MS" panose="020B0603020202020204" pitchFamily="34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print"/>
          <a:srcRect l="11561" r="23902"/>
          <a:stretch/>
        </p:blipFill>
        <p:spPr>
          <a:xfrm>
            <a:off x="5851956" y="1332425"/>
            <a:ext cx="1431559" cy="13593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tangle à coins arrondis 12"/>
          <p:cNvSpPr/>
          <p:nvPr/>
        </p:nvSpPr>
        <p:spPr bwMode="auto">
          <a:xfrm>
            <a:off x="5094218" y="5868533"/>
            <a:ext cx="3117052" cy="72941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278" tIns="52139" rIns="104278" bIns="52139"/>
          <a:lstStyle/>
          <a:p>
            <a:pPr>
              <a:defRPr/>
            </a:pPr>
            <a:endParaRPr lang="fr-FR" sz="1100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5181473" y="5936750"/>
          <a:ext cx="3196881" cy="889500"/>
        </p:xfrm>
        <a:graphic>
          <a:graphicData uri="http://schemas.openxmlformats.org/drawingml/2006/table">
            <a:tbl>
              <a:tblPr/>
              <a:tblGrid>
                <a:gridCol w="1841627"/>
                <a:gridCol w="1355254"/>
              </a:tblGrid>
              <a:tr h="3376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pH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816" marR="106816" marT="50356" marB="503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2,5</a:t>
                      </a:r>
                      <a:endParaRPr kumimoji="0" 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816" marR="106816" marT="50356" marB="503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Конечная вязкость</a:t>
                      </a:r>
                      <a:endParaRPr kumimoji="0" 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816" marR="106816" marT="50356" marB="503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650 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cPs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( Brookfield RVT – 30 rpm)</a:t>
                      </a:r>
                      <a:endParaRPr kumimoji="0" lang="fr-F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816" marR="106816" marT="50356" marB="50356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562" name="Image 8"/>
          <p:cNvPicPr>
            <a:picLocks noChangeAspect="1"/>
          </p:cNvPicPr>
          <p:nvPr/>
        </p:nvPicPr>
        <p:blipFill>
          <a:blip r:embed="rId5" cstate="print"/>
          <a:srcRect r="72330"/>
          <a:stretch>
            <a:fillRect/>
          </a:stretch>
        </p:blipFill>
        <p:spPr bwMode="auto">
          <a:xfrm>
            <a:off x="1258702" y="1724701"/>
            <a:ext cx="1004363" cy="422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à coins arrondis 14"/>
          <p:cNvSpPr/>
          <p:nvPr/>
        </p:nvSpPr>
        <p:spPr bwMode="auto">
          <a:xfrm>
            <a:off x="850900" y="5302250"/>
            <a:ext cx="1825734" cy="6589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Shoe </a:t>
            </a:r>
            <a:r>
              <a:rPr lang="en-US" sz="1600" b="1" dirty="0" err="1">
                <a:solidFill>
                  <a:schemeClr val="tx2"/>
                </a:solidFill>
                <a:latin typeface="Trebuchet MS" pitchFamily="34" charset="0"/>
              </a:rPr>
              <a:t>Creme</a:t>
            </a: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 Polish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914724" y="1725557"/>
            <a:ext cx="1805381" cy="6841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Acidic Bowl Cleaner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378348" y="3530597"/>
            <a:ext cx="1631099" cy="69431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Bathroom Cleaner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ject 2"/>
          <p:cNvSpPr>
            <a:spLocks noChangeArrowheads="1"/>
          </p:cNvSpPr>
          <p:nvPr/>
        </p:nvSpPr>
        <p:spPr bwMode="auto">
          <a:xfrm>
            <a:off x="3632200" y="638175"/>
            <a:ext cx="3929063" cy="68421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3315" name="object 3"/>
          <p:cNvSpPr txBox="1">
            <a:spLocks noChangeArrowheads="1"/>
          </p:cNvSpPr>
          <p:nvPr/>
        </p:nvSpPr>
        <p:spPr bwMode="auto">
          <a:xfrm>
            <a:off x="1282700" y="2789238"/>
            <a:ext cx="2208213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altLang="ru-RU" sz="4400" b="1">
                <a:solidFill>
                  <a:srgbClr val="15155C"/>
                </a:solidFill>
                <a:cs typeface="Arial" charset="0"/>
              </a:rPr>
              <a:t>Flogel</a:t>
            </a:r>
            <a:r>
              <a:rPr lang="ru-RU" altLang="ru-RU" sz="4300" b="1" baseline="25000">
                <a:solidFill>
                  <a:srgbClr val="15155C"/>
                </a:solidFill>
                <a:cs typeface="Arial" charset="0"/>
              </a:rPr>
              <a:t>TM</a:t>
            </a:r>
            <a:endParaRPr lang="ru-RU" altLang="ru-RU" sz="4300" baseline="25000">
              <a:cs typeface="Arial" charset="0"/>
            </a:endParaRPr>
          </a:p>
          <a:p>
            <a:pPr marL="12700">
              <a:lnSpc>
                <a:spcPts val="500"/>
              </a:lnSpc>
              <a:spcBef>
                <a:spcPts val="38"/>
              </a:spcBef>
            </a:pPr>
            <a:endParaRPr lang="ru-RU" altLang="ru-RU" sz="500">
              <a:latin typeface="Calibri" pitchFamily="34" charset="0"/>
            </a:endParaRPr>
          </a:p>
          <a:p>
            <a:pPr marL="12700"/>
            <a:r>
              <a:rPr lang="ru-RU" altLang="ru-RU" sz="2000" b="1" i="1">
                <a:solidFill>
                  <a:srgbClr val="15155C"/>
                </a:solidFill>
                <a:cs typeface="Arial" charset="0"/>
              </a:rPr>
              <a:t>Карбомер</a:t>
            </a:r>
            <a:endParaRPr lang="ru-RU" altLang="ru-RU" sz="2000">
              <a:cs typeface="Arial" charset="0"/>
            </a:endParaRPr>
          </a:p>
        </p:txBody>
      </p:sp>
      <p:sp>
        <p:nvSpPr>
          <p:cNvPr id="13316" name="object 5"/>
          <p:cNvSpPr>
            <a:spLocks noChangeArrowheads="1"/>
          </p:cNvSpPr>
          <p:nvPr/>
        </p:nvSpPr>
        <p:spPr bwMode="auto">
          <a:xfrm>
            <a:off x="774700" y="6802438"/>
            <a:ext cx="9144000" cy="4048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3317" name="object 6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99"/>
              <a:gd name="T1" fmla="*/ 0 h 265175"/>
              <a:gd name="T2" fmla="*/ 1409699 w 1409699"/>
              <a:gd name="T3" fmla="*/ 265175 h 265175"/>
            </a:gdLst>
            <a:ahLst/>
            <a:cxnLst>
              <a:cxn ang="0">
                <a:pos x="1409699" y="0"/>
              </a:cxn>
              <a:cxn ang="0">
                <a:pos x="38099" y="0"/>
              </a:cxn>
              <a:cxn ang="0">
                <a:pos x="0" y="265175"/>
              </a:cxn>
              <a:cxn ang="0">
                <a:pos x="1357883" y="265175"/>
              </a:cxn>
              <a:cxn ang="0">
                <a:pos x="1409699" y="0"/>
              </a:cxn>
            </a:cxnLst>
            <a:rect l="T0" t="T1" r="T2" b="T3"/>
            <a:pathLst>
              <a:path w="1409699" h="265175">
                <a:moveTo>
                  <a:pt x="1409699" y="0"/>
                </a:moveTo>
                <a:lnTo>
                  <a:pt x="38099" y="0"/>
                </a:lnTo>
                <a:lnTo>
                  <a:pt x="0" y="265175"/>
                </a:lnTo>
                <a:lnTo>
                  <a:pt x="1357883" y="265175"/>
                </a:lnTo>
                <a:lnTo>
                  <a:pt x="140969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18" name="object 7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19" name="object 8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20" name="object 9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07"/>
              <a:gd name="T1" fmla="*/ 0 h 204215"/>
              <a:gd name="T2" fmla="*/ 940307 w 940307"/>
              <a:gd name="T3" fmla="*/ 204215 h 204215"/>
            </a:gdLst>
            <a:ahLst/>
            <a:cxnLst>
              <a:cxn ang="0">
                <a:pos x="940307" y="0"/>
              </a:cxn>
              <a:cxn ang="0">
                <a:pos x="38099" y="0"/>
              </a:cxn>
              <a:cxn ang="0">
                <a:pos x="0" y="204215"/>
              </a:cxn>
              <a:cxn ang="0">
                <a:pos x="902207" y="204215"/>
              </a:cxn>
              <a:cxn ang="0">
                <a:pos x="940307" y="0"/>
              </a:cxn>
            </a:cxnLst>
            <a:rect l="T0" t="T1" r="T2" b="T3"/>
            <a:pathLst>
              <a:path w="940307" h="204215">
                <a:moveTo>
                  <a:pt x="940307" y="0"/>
                </a:moveTo>
                <a:lnTo>
                  <a:pt x="38099" y="0"/>
                </a:lnTo>
                <a:lnTo>
                  <a:pt x="0" y="204215"/>
                </a:lnTo>
                <a:lnTo>
                  <a:pt x="902207" y="204215"/>
                </a:lnTo>
                <a:lnTo>
                  <a:pt x="940307" y="0"/>
                </a:lnTo>
                <a:close/>
              </a:path>
            </a:pathLst>
          </a:custGeom>
          <a:solidFill>
            <a:srgbClr val="4B83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21" name="object 10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10"/>
              <a:gd name="T1" fmla="*/ 0 h 204217"/>
              <a:gd name="T2" fmla="*/ 940310 w 940310"/>
              <a:gd name="T3" fmla="*/ 204217 h 204217"/>
            </a:gdLst>
            <a:ahLst/>
            <a:cxnLst>
              <a:cxn ang="0">
                <a:pos x="38106" y="0"/>
              </a:cxn>
              <a:cxn ang="0">
                <a:pos x="0" y="204217"/>
              </a:cxn>
              <a:cxn ang="0">
                <a:pos x="902204" y="204217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04217">
                <a:moveTo>
                  <a:pt x="38106" y="0"/>
                </a:moveTo>
                <a:lnTo>
                  <a:pt x="0" y="204217"/>
                </a:lnTo>
                <a:lnTo>
                  <a:pt x="902204" y="204217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22" name="object 11"/>
          <p:cNvSpPr>
            <a:spLocks noChangeArrowheads="1"/>
          </p:cNvSpPr>
          <p:nvPr/>
        </p:nvSpPr>
        <p:spPr bwMode="auto">
          <a:xfrm>
            <a:off x="8651875" y="6911975"/>
            <a:ext cx="939800" cy="215900"/>
          </a:xfrm>
          <a:custGeom>
            <a:avLst/>
            <a:gdLst>
              <a:gd name="T0" fmla="*/ 0 w 940310"/>
              <a:gd name="T1" fmla="*/ 0 h 216413"/>
              <a:gd name="T2" fmla="*/ 940310 w 940310"/>
              <a:gd name="T3" fmla="*/ 216413 h 216413"/>
            </a:gdLst>
            <a:ahLst/>
            <a:cxnLst>
              <a:cxn ang="0">
                <a:pos x="38106" y="0"/>
              </a:cxn>
              <a:cxn ang="0">
                <a:pos x="0" y="216413"/>
              </a:cxn>
              <a:cxn ang="0">
                <a:pos x="902204" y="216413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16413">
                <a:moveTo>
                  <a:pt x="38106" y="0"/>
                </a:moveTo>
                <a:lnTo>
                  <a:pt x="0" y="216413"/>
                </a:lnTo>
                <a:lnTo>
                  <a:pt x="902204" y="216413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23" name="object 12"/>
          <p:cNvSpPr>
            <a:spLocks noChangeArrowheads="1"/>
          </p:cNvSpPr>
          <p:nvPr/>
        </p:nvSpPr>
        <p:spPr bwMode="auto">
          <a:xfrm>
            <a:off x="5327650" y="3236913"/>
            <a:ext cx="3776663" cy="2198687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3324" name="object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25400"/>
            <a:fld id="{FD471F23-5363-46A6-BA7C-92B66DB0B8AC}" type="slidenum">
              <a:rPr lang="ru-RU" altLang="ru-RU"/>
              <a:pPr marL="25400"/>
              <a:t>17</a:t>
            </a:fld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14" name="object 14"/>
          <p:cNvSpPr>
            <a:spLocks noGrp="1"/>
          </p:cNvSpPr>
          <p:nvPr>
            <p:ph type="dt" sz="quarter" idx="11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SNF</a:t>
            </a:r>
            <a:endParaRPr b="0" i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5" name="object 1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FLOERGER</a:t>
            </a:r>
            <a:r>
              <a:rPr spc="-90" dirty="0">
                <a:latin typeface="Trebuchet MS"/>
                <a:cs typeface="Trebuchet MS"/>
              </a:rPr>
              <a:t> </a:t>
            </a:r>
            <a:r>
              <a:rPr sz="1500" spc="-15" baseline="16666" dirty="0">
                <a:latin typeface="Trebuchet MS"/>
                <a:cs typeface="Trebuchet MS"/>
              </a:rPr>
              <a:t>®</a:t>
            </a:r>
            <a:endParaRPr sz="1500" i="0" baseline="16666">
              <a:solidFill>
                <a:schemeClr val="tx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bject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943600" indent="-1193800" algn="r" eaLnBrk="1" hangingPunct="1"/>
            <a:r>
              <a:rPr lang="ru-RU" altLang="ru-RU" sz="2400" b="1" smtClean="0">
                <a:solidFill>
                  <a:srgbClr val="15155C"/>
                </a:solidFill>
                <a:latin typeface="Arial" charset="0"/>
                <a:cs typeface="Arial" charset="0"/>
              </a:rPr>
              <a:t>Что такое карбомер ?</a:t>
            </a:r>
            <a:endParaRPr lang="ru-RU" altLang="ru-RU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11325" y="1584325"/>
            <a:ext cx="8207375" cy="839788"/>
          </a:xfrm>
          <a:prstGeom prst="rect">
            <a:avLst/>
          </a:prstGeom>
        </p:spPr>
        <p:txBody>
          <a:bodyPr lIns="0" tIns="0" rIns="0" bIns="0"/>
          <a:lstStyle/>
          <a:p>
            <a:pPr indent="-342900">
              <a:spcBef>
                <a:spcPts val="600"/>
              </a:spcBef>
              <a:buClr>
                <a:srgbClr val="15155C"/>
              </a:buClr>
              <a:buFontTx/>
              <a:buChar char="•"/>
              <a:tabLst>
                <a:tab pos="354013" algn="l"/>
              </a:tabLst>
            </a:pPr>
            <a:r>
              <a:rPr lang="ru-RU" altLang="ru-RU" sz="1600" b="1">
                <a:solidFill>
                  <a:srgbClr val="15155C"/>
                </a:solidFill>
                <a:cs typeface="Arial" charset="0"/>
              </a:rPr>
              <a:t>Химическое описание: сетчатый гомополимер акриловой кислоты</a:t>
            </a:r>
            <a:endParaRPr lang="ru-RU" altLang="ru-RU" sz="1600">
              <a:cs typeface="Arial" charset="0"/>
            </a:endParaRPr>
          </a:p>
          <a:p>
            <a:pPr indent="-342900">
              <a:lnSpc>
                <a:spcPts val="650"/>
              </a:lnSpc>
              <a:spcBef>
                <a:spcPts val="38"/>
              </a:spcBef>
              <a:buClr>
                <a:srgbClr val="15155C"/>
              </a:buClr>
              <a:buFontTx/>
              <a:buChar char="•"/>
              <a:tabLst>
                <a:tab pos="354013" algn="l"/>
              </a:tabLst>
            </a:pPr>
            <a:endParaRPr lang="ru-RU" altLang="ru-RU" sz="600">
              <a:latin typeface="Calibri" pitchFamily="34" charset="0"/>
            </a:endParaRPr>
          </a:p>
          <a:p>
            <a:pPr indent="-342900">
              <a:spcBef>
                <a:spcPts val="600"/>
              </a:spcBef>
              <a:buClr>
                <a:srgbClr val="15155C"/>
              </a:buClr>
              <a:buFontTx/>
              <a:buChar char="•"/>
              <a:tabLst>
                <a:tab pos="354013" algn="l"/>
              </a:tabLst>
            </a:pPr>
            <a:r>
              <a:rPr lang="ru-RU" altLang="ru-RU" sz="1600" b="1">
                <a:solidFill>
                  <a:srgbClr val="15155C"/>
                </a:solidFill>
                <a:cs typeface="Arial" charset="0"/>
              </a:rPr>
              <a:t>Сухой порошковый полимер, получаемый путем процесса осаждения</a:t>
            </a:r>
          </a:p>
        </p:txBody>
      </p:sp>
      <p:sp>
        <p:nvSpPr>
          <p:cNvPr id="14340" name="object 4"/>
          <p:cNvSpPr>
            <a:spLocks noChangeArrowheads="1"/>
          </p:cNvSpPr>
          <p:nvPr/>
        </p:nvSpPr>
        <p:spPr bwMode="auto">
          <a:xfrm>
            <a:off x="896938" y="452438"/>
            <a:ext cx="1509712" cy="9191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4341" name="object 7"/>
          <p:cNvSpPr>
            <a:spLocks noChangeArrowheads="1"/>
          </p:cNvSpPr>
          <p:nvPr/>
        </p:nvSpPr>
        <p:spPr bwMode="auto">
          <a:xfrm>
            <a:off x="773113" y="6802438"/>
            <a:ext cx="9145587" cy="4048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4342" name="object 8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99"/>
              <a:gd name="T1" fmla="*/ 0 h 265175"/>
              <a:gd name="T2" fmla="*/ 1409699 w 1409699"/>
              <a:gd name="T3" fmla="*/ 265175 h 265175"/>
            </a:gdLst>
            <a:ahLst/>
            <a:cxnLst>
              <a:cxn ang="0">
                <a:pos x="1409699" y="0"/>
              </a:cxn>
              <a:cxn ang="0">
                <a:pos x="38099" y="0"/>
              </a:cxn>
              <a:cxn ang="0">
                <a:pos x="0" y="265175"/>
              </a:cxn>
              <a:cxn ang="0">
                <a:pos x="1357883" y="265175"/>
              </a:cxn>
              <a:cxn ang="0">
                <a:pos x="1409699" y="0"/>
              </a:cxn>
            </a:cxnLst>
            <a:rect l="T0" t="T1" r="T2" b="T3"/>
            <a:pathLst>
              <a:path w="1409699" h="265175">
                <a:moveTo>
                  <a:pt x="1409699" y="0"/>
                </a:moveTo>
                <a:lnTo>
                  <a:pt x="38099" y="0"/>
                </a:lnTo>
                <a:lnTo>
                  <a:pt x="0" y="265175"/>
                </a:lnTo>
                <a:lnTo>
                  <a:pt x="1357883" y="265175"/>
                </a:lnTo>
                <a:lnTo>
                  <a:pt x="140969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43" name="object 9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44" name="object 10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45" name="object 11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07"/>
              <a:gd name="T1" fmla="*/ 0 h 204215"/>
              <a:gd name="T2" fmla="*/ 940307 w 940307"/>
              <a:gd name="T3" fmla="*/ 204215 h 204215"/>
            </a:gdLst>
            <a:ahLst/>
            <a:cxnLst>
              <a:cxn ang="0">
                <a:pos x="940307" y="0"/>
              </a:cxn>
              <a:cxn ang="0">
                <a:pos x="38099" y="0"/>
              </a:cxn>
              <a:cxn ang="0">
                <a:pos x="0" y="204215"/>
              </a:cxn>
              <a:cxn ang="0">
                <a:pos x="902207" y="204215"/>
              </a:cxn>
              <a:cxn ang="0">
                <a:pos x="940307" y="0"/>
              </a:cxn>
            </a:cxnLst>
            <a:rect l="T0" t="T1" r="T2" b="T3"/>
            <a:pathLst>
              <a:path w="940307" h="204215">
                <a:moveTo>
                  <a:pt x="940307" y="0"/>
                </a:moveTo>
                <a:lnTo>
                  <a:pt x="38099" y="0"/>
                </a:lnTo>
                <a:lnTo>
                  <a:pt x="0" y="204215"/>
                </a:lnTo>
                <a:lnTo>
                  <a:pt x="902207" y="204215"/>
                </a:lnTo>
                <a:lnTo>
                  <a:pt x="940307" y="0"/>
                </a:lnTo>
                <a:close/>
              </a:path>
            </a:pathLst>
          </a:custGeom>
          <a:solidFill>
            <a:srgbClr val="4B83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46" name="object 12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10"/>
              <a:gd name="T1" fmla="*/ 0 h 204217"/>
              <a:gd name="T2" fmla="*/ 940310 w 940310"/>
              <a:gd name="T3" fmla="*/ 204217 h 204217"/>
            </a:gdLst>
            <a:ahLst/>
            <a:cxnLst>
              <a:cxn ang="0">
                <a:pos x="38106" y="0"/>
              </a:cxn>
              <a:cxn ang="0">
                <a:pos x="0" y="204217"/>
              </a:cxn>
              <a:cxn ang="0">
                <a:pos x="902204" y="204217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04217">
                <a:moveTo>
                  <a:pt x="38106" y="0"/>
                </a:moveTo>
                <a:lnTo>
                  <a:pt x="0" y="204217"/>
                </a:lnTo>
                <a:lnTo>
                  <a:pt x="902204" y="204217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47" name="object 13"/>
          <p:cNvSpPr>
            <a:spLocks noChangeArrowheads="1"/>
          </p:cNvSpPr>
          <p:nvPr/>
        </p:nvSpPr>
        <p:spPr bwMode="auto">
          <a:xfrm>
            <a:off x="8651875" y="6911975"/>
            <a:ext cx="939800" cy="215900"/>
          </a:xfrm>
          <a:custGeom>
            <a:avLst/>
            <a:gdLst>
              <a:gd name="T0" fmla="*/ 0 w 940310"/>
              <a:gd name="T1" fmla="*/ 0 h 216413"/>
              <a:gd name="T2" fmla="*/ 940310 w 940310"/>
              <a:gd name="T3" fmla="*/ 216413 h 216413"/>
            </a:gdLst>
            <a:ahLst/>
            <a:cxnLst>
              <a:cxn ang="0">
                <a:pos x="38106" y="0"/>
              </a:cxn>
              <a:cxn ang="0">
                <a:pos x="0" y="216413"/>
              </a:cxn>
              <a:cxn ang="0">
                <a:pos x="902204" y="216413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16413">
                <a:moveTo>
                  <a:pt x="38106" y="0"/>
                </a:moveTo>
                <a:lnTo>
                  <a:pt x="0" y="216413"/>
                </a:lnTo>
                <a:lnTo>
                  <a:pt x="902204" y="216413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48" name="object 14"/>
          <p:cNvSpPr txBox="1">
            <a:spLocks noChangeArrowheads="1"/>
          </p:cNvSpPr>
          <p:nvPr/>
        </p:nvSpPr>
        <p:spPr bwMode="auto">
          <a:xfrm>
            <a:off x="1711325" y="4692650"/>
            <a:ext cx="8166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55600" indent="-342900">
              <a:spcBef>
                <a:spcPts val="600"/>
              </a:spcBef>
              <a:buClr>
                <a:srgbClr val="15155C"/>
              </a:buClr>
              <a:buFontTx/>
              <a:buChar char="•"/>
              <a:tabLst>
                <a:tab pos="354013" algn="l"/>
              </a:tabLst>
            </a:pPr>
            <a:r>
              <a:rPr lang="ru-RU" altLang="ru-RU" sz="1600" b="1">
                <a:solidFill>
                  <a:srgbClr val="15155C"/>
                </a:solidFill>
                <a:cs typeface="Arial" charset="0"/>
              </a:rPr>
              <a:t>При нейтрализации увеличивается в объеме, создавая трехмерную полимерную структуру</a:t>
            </a:r>
          </a:p>
          <a:p>
            <a:pPr marL="355600" indent="-342900">
              <a:spcBef>
                <a:spcPts val="600"/>
              </a:spcBef>
              <a:buClr>
                <a:srgbClr val="15155C"/>
              </a:buClr>
              <a:buFontTx/>
              <a:buChar char="•"/>
              <a:tabLst>
                <a:tab pos="354013" algn="l"/>
              </a:tabLst>
            </a:pPr>
            <a:r>
              <a:rPr lang="ru-RU" altLang="ru-RU" sz="1600" b="1">
                <a:solidFill>
                  <a:srgbClr val="15155C"/>
                </a:solidFill>
                <a:cs typeface="Arial" charset="0"/>
              </a:rPr>
              <a:t>Обладает стабилизационными и сгущающими характеристиками в водных и безводных системах</a:t>
            </a:r>
          </a:p>
          <a:p>
            <a:pPr marL="355600" indent="-342900">
              <a:spcBef>
                <a:spcPts val="600"/>
              </a:spcBef>
              <a:buClr>
                <a:srgbClr val="15155C"/>
              </a:buClr>
              <a:buFontTx/>
              <a:buChar char="•"/>
              <a:tabLst>
                <a:tab pos="354013" algn="l"/>
              </a:tabLst>
            </a:pPr>
            <a:r>
              <a:rPr lang="ru-RU" altLang="ru-RU" sz="1600" b="1">
                <a:solidFill>
                  <a:srgbClr val="15155C"/>
                </a:solidFill>
                <a:cs typeface="Arial" charset="0"/>
              </a:rPr>
              <a:t>Позволяет получить гель исключительной прозрачности</a:t>
            </a:r>
          </a:p>
        </p:txBody>
      </p:sp>
      <p:grpSp>
        <p:nvGrpSpPr>
          <p:cNvPr id="14349" name="Группа 3"/>
          <p:cNvGrpSpPr>
            <a:grpSpLocks/>
          </p:cNvGrpSpPr>
          <p:nvPr/>
        </p:nvGrpSpPr>
        <p:grpSpPr bwMode="auto">
          <a:xfrm>
            <a:off x="2816225" y="2330450"/>
            <a:ext cx="5059363" cy="2238375"/>
            <a:chOff x="3975100" y="3063875"/>
            <a:chExt cx="5059362" cy="2238375"/>
          </a:xfrm>
        </p:grpSpPr>
        <p:sp>
          <p:nvSpPr>
            <p:cNvPr id="14353" name="object 5"/>
            <p:cNvSpPr>
              <a:spLocks noChangeArrowheads="1"/>
            </p:cNvSpPr>
            <p:nvPr/>
          </p:nvSpPr>
          <p:spPr bwMode="auto">
            <a:xfrm>
              <a:off x="5899944" y="3321050"/>
              <a:ext cx="669925" cy="257175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 altLang="ru-RU">
                <a:latin typeface="Calibri" pitchFamily="34" charset="0"/>
              </a:endParaRPr>
            </a:p>
          </p:txBody>
        </p:sp>
        <p:sp>
          <p:nvSpPr>
            <p:cNvPr id="14354" name="object 6"/>
            <p:cNvSpPr>
              <a:spLocks noChangeArrowheads="1"/>
            </p:cNvSpPr>
            <p:nvPr/>
          </p:nvSpPr>
          <p:spPr bwMode="auto">
            <a:xfrm>
              <a:off x="5006975" y="3063875"/>
              <a:ext cx="4763" cy="0"/>
            </a:xfrm>
            <a:custGeom>
              <a:avLst/>
              <a:gdLst>
                <a:gd name="T0" fmla="*/ 0 w 6095"/>
                <a:gd name="T1" fmla="*/ 6095 w 6095"/>
              </a:gdLst>
              <a:ahLst/>
              <a:cxnLst>
                <a:cxn ang="0">
                  <a:pos x="0" y="0"/>
                </a:cxn>
                <a:cxn ang="0">
                  <a:pos x="6095" y="0"/>
                </a:cxn>
              </a:cxnLst>
              <a:rect l="T0" t="0" r="T1" b="0"/>
              <a:pathLst>
                <a:path w="6095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noFill/>
            <a:ln w="6095">
              <a:solidFill>
                <a:srgbClr val="F7F7F7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4355" name="object 15"/>
            <p:cNvSpPr>
              <a:spLocks noChangeArrowheads="1"/>
            </p:cNvSpPr>
            <p:nvPr/>
          </p:nvSpPr>
          <p:spPr bwMode="auto">
            <a:xfrm>
              <a:off x="3975100" y="3216275"/>
              <a:ext cx="5059362" cy="2085975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 altLang="ru-RU">
                <a:latin typeface="Calibri" pitchFamily="34" charset="0"/>
              </a:endParaRPr>
            </a:p>
          </p:txBody>
        </p:sp>
      </p:grpSp>
      <p:sp>
        <p:nvSpPr>
          <p:cNvPr id="14350" name="object 1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25400"/>
            <a:fld id="{AB916AA9-DF64-4936-9A8B-857358CF67BB}" type="slidenum">
              <a:rPr lang="ru-RU" altLang="ru-RU"/>
              <a:pPr marL="25400"/>
              <a:t>18</a:t>
            </a:fld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17" name="object 17"/>
          <p:cNvSpPr>
            <a:spLocks noGrp="1"/>
          </p:cNvSpPr>
          <p:nvPr>
            <p:ph type="dt" sz="quarter" idx="11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SNF</a:t>
            </a:r>
            <a:endParaRPr b="0" i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8" name="object 18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FLOERGER</a:t>
            </a:r>
            <a:r>
              <a:rPr spc="-90" dirty="0">
                <a:latin typeface="Trebuchet MS"/>
                <a:cs typeface="Trebuchet MS"/>
              </a:rPr>
              <a:t> </a:t>
            </a:r>
            <a:r>
              <a:rPr sz="1500" spc="-15" baseline="16666" dirty="0">
                <a:latin typeface="Trebuchet MS"/>
                <a:cs typeface="Trebuchet MS"/>
              </a:rPr>
              <a:t>®</a:t>
            </a:r>
            <a:endParaRPr sz="1500" i="0" baseline="16666">
              <a:solidFill>
                <a:schemeClr val="tx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ject 2"/>
          <p:cNvSpPr>
            <a:spLocks noChangeArrowheads="1"/>
          </p:cNvSpPr>
          <p:nvPr/>
        </p:nvSpPr>
        <p:spPr bwMode="auto">
          <a:xfrm>
            <a:off x="1025525" y="938213"/>
            <a:ext cx="8893175" cy="0"/>
          </a:xfrm>
          <a:custGeom>
            <a:avLst/>
            <a:gdLst>
              <a:gd name="T0" fmla="*/ 0 w 8892536"/>
              <a:gd name="T1" fmla="*/ 8892536 w 8892536"/>
            </a:gdLst>
            <a:ahLst/>
            <a:cxnLst>
              <a:cxn ang="0">
                <a:pos x="8892536" y="0"/>
              </a:cxn>
              <a:cxn ang="0">
                <a:pos x="0" y="0"/>
              </a:cxn>
            </a:cxnLst>
            <a:rect l="T0" t="0" r="T1" b="0"/>
            <a:pathLst>
              <a:path w="8892536">
                <a:moveTo>
                  <a:pt x="8892536" y="0"/>
                </a:moveTo>
                <a:lnTo>
                  <a:pt x="0" y="0"/>
                </a:lnTo>
              </a:path>
            </a:pathLst>
          </a:custGeom>
          <a:noFill/>
          <a:ln w="13461">
            <a:solidFill>
              <a:srgbClr val="00007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63" name="object 3"/>
          <p:cNvSpPr>
            <a:spLocks noChangeArrowheads="1"/>
          </p:cNvSpPr>
          <p:nvPr/>
        </p:nvSpPr>
        <p:spPr bwMode="auto">
          <a:xfrm>
            <a:off x="1025525" y="969963"/>
            <a:ext cx="8893175" cy="0"/>
          </a:xfrm>
          <a:custGeom>
            <a:avLst/>
            <a:gdLst>
              <a:gd name="T0" fmla="*/ 0 w 8892536"/>
              <a:gd name="T1" fmla="*/ 8892536 w 8892536"/>
            </a:gdLst>
            <a:ahLst/>
            <a:cxnLst>
              <a:cxn ang="0">
                <a:pos x="8892536" y="0"/>
              </a:cxn>
              <a:cxn ang="0">
                <a:pos x="0" y="0"/>
              </a:cxn>
            </a:cxnLst>
            <a:rect l="T0" t="0" r="T1" b="0"/>
            <a:pathLst>
              <a:path w="8892536">
                <a:moveTo>
                  <a:pt x="8892536" y="0"/>
                </a:moveTo>
                <a:lnTo>
                  <a:pt x="0" y="0"/>
                </a:lnTo>
              </a:path>
            </a:pathLst>
          </a:custGeom>
          <a:noFill/>
          <a:ln w="27177">
            <a:solidFill>
              <a:srgbClr val="00007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64" name="object 4"/>
          <p:cNvSpPr>
            <a:spLocks noChangeArrowheads="1"/>
          </p:cNvSpPr>
          <p:nvPr/>
        </p:nvSpPr>
        <p:spPr bwMode="auto">
          <a:xfrm>
            <a:off x="1025525" y="1001713"/>
            <a:ext cx="8893175" cy="0"/>
          </a:xfrm>
          <a:custGeom>
            <a:avLst/>
            <a:gdLst>
              <a:gd name="T0" fmla="*/ 0 w 8892536"/>
              <a:gd name="T1" fmla="*/ 8892536 w 8892536"/>
            </a:gdLst>
            <a:ahLst/>
            <a:cxnLst>
              <a:cxn ang="0">
                <a:pos x="8892536" y="0"/>
              </a:cxn>
              <a:cxn ang="0">
                <a:pos x="0" y="0"/>
              </a:cxn>
            </a:cxnLst>
            <a:rect l="T0" t="0" r="T1" b="0"/>
            <a:pathLst>
              <a:path w="8892536">
                <a:moveTo>
                  <a:pt x="8892536" y="0"/>
                </a:moveTo>
                <a:lnTo>
                  <a:pt x="0" y="0"/>
                </a:lnTo>
              </a:path>
            </a:pathLst>
          </a:custGeom>
          <a:noFill/>
          <a:ln w="14985">
            <a:solidFill>
              <a:srgbClr val="00007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65" name="object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865563" indent="-2163763" eaLnBrk="1" hangingPunct="1"/>
            <a:r>
              <a:rPr lang="ru-RU" altLang="ru-RU" sz="2400" b="1" dirty="0" smtClean="0">
                <a:solidFill>
                  <a:srgbClr val="15155C"/>
                </a:solidFill>
                <a:latin typeface="Arial" charset="0"/>
                <a:cs typeface="Arial" charset="0"/>
              </a:rPr>
              <a:t>Эффект </a:t>
            </a:r>
            <a:r>
              <a:rPr lang="ru-RU" altLang="ru-RU" sz="2400" b="1" dirty="0" err="1" smtClean="0">
                <a:solidFill>
                  <a:srgbClr val="15155C"/>
                </a:solidFill>
                <a:latin typeface="Arial" charset="0"/>
                <a:cs typeface="Arial" charset="0"/>
              </a:rPr>
              <a:t>загущения</a:t>
            </a:r>
            <a:r>
              <a:rPr lang="ru-RU" altLang="ru-RU" sz="2400" b="1" dirty="0" smtClean="0">
                <a:solidFill>
                  <a:srgbClr val="15155C"/>
                </a:solidFill>
                <a:latin typeface="Arial" charset="0"/>
                <a:cs typeface="Arial" charset="0"/>
              </a:rPr>
              <a:t> зависит от </a:t>
            </a:r>
            <a:r>
              <a:rPr lang="ru-RU" altLang="ru-RU" sz="2400" b="1" dirty="0" err="1" smtClean="0">
                <a:solidFill>
                  <a:srgbClr val="15155C"/>
                </a:solidFill>
                <a:latin typeface="Arial" charset="0"/>
                <a:cs typeface="Arial" charset="0"/>
              </a:rPr>
              <a:t>pH</a:t>
            </a:r>
            <a:endParaRPr lang="ru-RU" altLang="ru-RU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366" name="object 6"/>
          <p:cNvSpPr>
            <a:spLocks noChangeArrowheads="1"/>
          </p:cNvSpPr>
          <p:nvPr/>
        </p:nvSpPr>
        <p:spPr bwMode="auto">
          <a:xfrm>
            <a:off x="896938" y="452438"/>
            <a:ext cx="1509712" cy="9191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5367" name="object 7"/>
          <p:cNvSpPr>
            <a:spLocks noChangeArrowheads="1"/>
          </p:cNvSpPr>
          <p:nvPr/>
        </p:nvSpPr>
        <p:spPr bwMode="auto">
          <a:xfrm>
            <a:off x="1449388" y="1695450"/>
            <a:ext cx="192087" cy="762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5368" name="object 8"/>
          <p:cNvSpPr>
            <a:spLocks noChangeArrowheads="1"/>
          </p:cNvSpPr>
          <p:nvPr/>
        </p:nvSpPr>
        <p:spPr bwMode="auto">
          <a:xfrm>
            <a:off x="1552575" y="1770063"/>
            <a:ext cx="3175" cy="0"/>
          </a:xfrm>
          <a:custGeom>
            <a:avLst/>
            <a:gdLst>
              <a:gd name="T0" fmla="*/ 0 w 3047"/>
              <a:gd name="T1" fmla="*/ 3047 w 3047"/>
            </a:gdLst>
            <a:ahLst/>
            <a:cxnLst>
              <a:cxn ang="0">
                <a:pos x="0" y="0"/>
              </a:cxn>
              <a:cxn ang="0">
                <a:pos x="3047" y="0"/>
              </a:cxn>
            </a:cxnLst>
            <a:rect l="T0" t="0" r="T1" b="0"/>
            <a:pathLst>
              <a:path w="3047">
                <a:moveTo>
                  <a:pt x="0" y="0"/>
                </a:moveTo>
                <a:lnTo>
                  <a:pt x="3047" y="0"/>
                </a:lnTo>
              </a:path>
            </a:pathLst>
          </a:custGeom>
          <a:noFill/>
          <a:ln w="3175">
            <a:solidFill>
              <a:srgbClr val="FBFCFB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69" name="object 9"/>
          <p:cNvSpPr>
            <a:spLocks noChangeArrowheads="1"/>
          </p:cNvSpPr>
          <p:nvPr/>
        </p:nvSpPr>
        <p:spPr bwMode="auto">
          <a:xfrm>
            <a:off x="2689225" y="1800225"/>
            <a:ext cx="3175" cy="0"/>
          </a:xfrm>
          <a:custGeom>
            <a:avLst/>
            <a:gdLst>
              <a:gd name="T0" fmla="*/ 0 w 3047"/>
              <a:gd name="T1" fmla="*/ 3047 w 3047"/>
            </a:gdLst>
            <a:ahLst/>
            <a:cxnLst>
              <a:cxn ang="0">
                <a:pos x="0" y="0"/>
              </a:cxn>
              <a:cxn ang="0">
                <a:pos x="3047" y="0"/>
              </a:cxn>
            </a:cxnLst>
            <a:rect l="T0" t="0" r="T1" b="0"/>
            <a:pathLst>
              <a:path w="3047">
                <a:moveTo>
                  <a:pt x="0" y="0"/>
                </a:moveTo>
                <a:lnTo>
                  <a:pt x="3047" y="0"/>
                </a:lnTo>
              </a:path>
            </a:pathLst>
          </a:custGeom>
          <a:noFill/>
          <a:ln w="3175">
            <a:solidFill>
              <a:srgbClr val="FDFCF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70" name="object 10"/>
          <p:cNvSpPr>
            <a:spLocks noChangeArrowheads="1"/>
          </p:cNvSpPr>
          <p:nvPr/>
        </p:nvSpPr>
        <p:spPr bwMode="auto">
          <a:xfrm>
            <a:off x="1382713" y="2038350"/>
            <a:ext cx="3175" cy="0"/>
          </a:xfrm>
          <a:custGeom>
            <a:avLst/>
            <a:gdLst>
              <a:gd name="T0" fmla="*/ 0 w 3047"/>
              <a:gd name="T1" fmla="*/ 3047 w 3047"/>
            </a:gdLst>
            <a:ahLst/>
            <a:cxnLst>
              <a:cxn ang="0">
                <a:pos x="0" y="0"/>
              </a:cxn>
              <a:cxn ang="0">
                <a:pos x="3047" y="0"/>
              </a:cxn>
            </a:cxnLst>
            <a:rect l="T0" t="0" r="T1" b="0"/>
            <a:pathLst>
              <a:path w="3047">
                <a:moveTo>
                  <a:pt x="0" y="0"/>
                </a:moveTo>
                <a:lnTo>
                  <a:pt x="3047" y="0"/>
                </a:lnTo>
              </a:path>
            </a:pathLst>
          </a:custGeom>
          <a:noFill/>
          <a:ln w="3175">
            <a:solidFill>
              <a:srgbClr val="FDFEF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71" name="object 11"/>
          <p:cNvSpPr>
            <a:spLocks noChangeArrowheads="1"/>
          </p:cNvSpPr>
          <p:nvPr/>
        </p:nvSpPr>
        <p:spPr bwMode="auto">
          <a:xfrm>
            <a:off x="1174750" y="1676400"/>
            <a:ext cx="1981200" cy="966788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5372" name="object 12"/>
          <p:cNvSpPr>
            <a:spLocks noChangeArrowheads="1"/>
          </p:cNvSpPr>
          <p:nvPr/>
        </p:nvSpPr>
        <p:spPr bwMode="auto">
          <a:xfrm>
            <a:off x="2911475" y="2641600"/>
            <a:ext cx="3175" cy="0"/>
          </a:xfrm>
          <a:custGeom>
            <a:avLst/>
            <a:gdLst>
              <a:gd name="T0" fmla="*/ 0 w 3047"/>
              <a:gd name="T1" fmla="*/ 3047 w 3047"/>
            </a:gdLst>
            <a:ahLst/>
            <a:cxnLst>
              <a:cxn ang="0">
                <a:pos x="0" y="0"/>
              </a:cxn>
              <a:cxn ang="0">
                <a:pos x="3047" y="0"/>
              </a:cxn>
            </a:cxnLst>
            <a:rect l="T0" t="0" r="T1" b="0"/>
            <a:pathLst>
              <a:path w="3047">
                <a:moveTo>
                  <a:pt x="0" y="0"/>
                </a:moveTo>
                <a:lnTo>
                  <a:pt x="3047" y="0"/>
                </a:lnTo>
              </a:path>
            </a:pathLst>
          </a:custGeom>
          <a:noFill/>
          <a:ln w="3175">
            <a:solidFill>
              <a:srgbClr val="F2F7F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73" name="object 13"/>
          <p:cNvSpPr>
            <a:spLocks noChangeArrowheads="1"/>
          </p:cNvSpPr>
          <p:nvPr/>
        </p:nvSpPr>
        <p:spPr bwMode="auto">
          <a:xfrm>
            <a:off x="2187575" y="2643188"/>
            <a:ext cx="77788" cy="11112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5374" name="object 14"/>
          <p:cNvSpPr>
            <a:spLocks noChangeArrowheads="1"/>
          </p:cNvSpPr>
          <p:nvPr/>
        </p:nvSpPr>
        <p:spPr bwMode="auto">
          <a:xfrm>
            <a:off x="1873250" y="2643188"/>
            <a:ext cx="30163" cy="7302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5375" name="object 15"/>
          <p:cNvSpPr>
            <a:spLocks noChangeArrowheads="1"/>
          </p:cNvSpPr>
          <p:nvPr/>
        </p:nvSpPr>
        <p:spPr bwMode="auto">
          <a:xfrm>
            <a:off x="2351088" y="2643188"/>
            <a:ext cx="49212" cy="80962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5376" name="object 23"/>
          <p:cNvSpPr txBox="1">
            <a:spLocks noChangeArrowheads="1"/>
          </p:cNvSpPr>
          <p:nvPr/>
        </p:nvSpPr>
        <p:spPr bwMode="auto">
          <a:xfrm>
            <a:off x="1500188" y="2863850"/>
            <a:ext cx="140811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altLang="ru-RU" sz="1400" b="1">
                <a:solidFill>
                  <a:srgbClr val="15155C"/>
                </a:solidFill>
                <a:latin typeface="Verdana" pitchFamily="34" charset="0"/>
              </a:rPr>
              <a:t>2,0-7,0 мкм</a:t>
            </a:r>
            <a:endParaRPr lang="ru-RU" altLang="ru-RU" sz="1400">
              <a:latin typeface="Verdana" pitchFamily="34" charset="0"/>
            </a:endParaRPr>
          </a:p>
        </p:txBody>
      </p:sp>
      <p:sp>
        <p:nvSpPr>
          <p:cNvPr id="15377" name="object 24"/>
          <p:cNvSpPr>
            <a:spLocks noChangeArrowheads="1"/>
          </p:cNvSpPr>
          <p:nvPr/>
        </p:nvSpPr>
        <p:spPr bwMode="auto">
          <a:xfrm>
            <a:off x="3560763" y="2551113"/>
            <a:ext cx="714375" cy="73025"/>
          </a:xfrm>
          <a:custGeom>
            <a:avLst/>
            <a:gdLst>
              <a:gd name="T0" fmla="*/ 0 w 713231"/>
              <a:gd name="T1" fmla="*/ 0 h 73151"/>
              <a:gd name="T2" fmla="*/ 713231 w 713231"/>
              <a:gd name="T3" fmla="*/ 73151 h 73151"/>
            </a:gdLst>
            <a:ahLst/>
            <a:cxnLst>
              <a:cxn ang="0">
                <a:pos x="663045" y="14477"/>
              </a:cxn>
              <a:cxn ang="0">
                <a:pos x="640526" y="1417"/>
              </a:cxn>
              <a:cxn ang="0">
                <a:pos x="0" y="0"/>
              </a:cxn>
              <a:cxn ang="0">
                <a:pos x="0" y="25907"/>
              </a:cxn>
              <a:cxn ang="0">
                <a:pos x="640893" y="27325"/>
              </a:cxn>
              <a:cxn ang="0">
                <a:pos x="663045" y="14477"/>
              </a:cxn>
              <a:cxn ang="0">
                <a:pos x="713231" y="15239"/>
              </a:cxn>
              <a:cxn ang="0">
                <a:pos x="618743" y="-41147"/>
              </a:cxn>
              <a:cxn ang="0">
                <a:pos x="612647" y="-44195"/>
              </a:cxn>
              <a:cxn ang="0">
                <a:pos x="605027" y="-42671"/>
              </a:cxn>
              <a:cxn ang="0">
                <a:pos x="601979" y="-36575"/>
              </a:cxn>
              <a:cxn ang="0">
                <a:pos x="597407" y="-30479"/>
              </a:cxn>
              <a:cxn ang="0">
                <a:pos x="600455" y="-22859"/>
              </a:cxn>
              <a:cxn ang="0">
                <a:pos x="606551" y="-18287"/>
              </a:cxn>
              <a:cxn ang="0">
                <a:pos x="640526" y="1417"/>
              </a:cxn>
              <a:cxn ang="0">
                <a:pos x="688847" y="1523"/>
              </a:cxn>
              <a:cxn ang="0">
                <a:pos x="688847" y="29398"/>
              </a:cxn>
              <a:cxn ang="0">
                <a:pos x="713231" y="15239"/>
              </a:cxn>
              <a:cxn ang="0">
                <a:pos x="688847" y="29398"/>
              </a:cxn>
              <a:cxn ang="0">
                <a:pos x="688847" y="27431"/>
              </a:cxn>
              <a:cxn ang="0">
                <a:pos x="640893" y="27325"/>
              </a:cxn>
              <a:cxn ang="0">
                <a:pos x="606551" y="47243"/>
              </a:cxn>
              <a:cxn ang="0">
                <a:pos x="600455" y="51815"/>
              </a:cxn>
              <a:cxn ang="0">
                <a:pos x="597407" y="59435"/>
              </a:cxn>
              <a:cxn ang="0">
                <a:pos x="601979" y="65531"/>
              </a:cxn>
              <a:cxn ang="0">
                <a:pos x="605027" y="71627"/>
              </a:cxn>
              <a:cxn ang="0">
                <a:pos x="612647" y="73151"/>
              </a:cxn>
              <a:cxn ang="0">
                <a:pos x="618743" y="70103"/>
              </a:cxn>
              <a:cxn ang="0">
                <a:pos x="688847" y="29398"/>
              </a:cxn>
              <a:cxn ang="0">
                <a:pos x="688847" y="27431"/>
              </a:cxn>
              <a:cxn ang="0">
                <a:pos x="688847" y="1523"/>
              </a:cxn>
              <a:cxn ang="0">
                <a:pos x="640526" y="1417"/>
              </a:cxn>
              <a:cxn ang="0">
                <a:pos x="663045" y="14477"/>
              </a:cxn>
              <a:cxn ang="0">
                <a:pos x="682751" y="3047"/>
              </a:cxn>
              <a:cxn ang="0">
                <a:pos x="682751" y="27418"/>
              </a:cxn>
              <a:cxn ang="0">
                <a:pos x="688847" y="27431"/>
              </a:cxn>
              <a:cxn ang="0">
                <a:pos x="682751" y="27418"/>
              </a:cxn>
              <a:cxn ang="0">
                <a:pos x="682751" y="25907"/>
              </a:cxn>
              <a:cxn ang="0">
                <a:pos x="663045" y="14477"/>
              </a:cxn>
              <a:cxn ang="0">
                <a:pos x="640893" y="27325"/>
              </a:cxn>
              <a:cxn ang="0">
                <a:pos x="682751" y="27418"/>
              </a:cxn>
              <a:cxn ang="0">
                <a:pos x="682751" y="25907"/>
              </a:cxn>
              <a:cxn ang="0">
                <a:pos x="682751" y="3047"/>
              </a:cxn>
              <a:cxn ang="0">
                <a:pos x="663045" y="14477"/>
              </a:cxn>
              <a:cxn ang="0">
                <a:pos x="682751" y="25907"/>
              </a:cxn>
            </a:cxnLst>
            <a:rect l="T0" t="T1" r="T2" b="T3"/>
            <a:pathLst>
              <a:path w="713231" h="73151">
                <a:moveTo>
                  <a:pt x="663045" y="14477"/>
                </a:moveTo>
                <a:lnTo>
                  <a:pt x="640526" y="1417"/>
                </a:lnTo>
                <a:lnTo>
                  <a:pt x="0" y="0"/>
                </a:lnTo>
                <a:lnTo>
                  <a:pt x="0" y="25907"/>
                </a:lnTo>
                <a:lnTo>
                  <a:pt x="640893" y="27325"/>
                </a:lnTo>
                <a:lnTo>
                  <a:pt x="663045" y="14477"/>
                </a:lnTo>
                <a:close/>
              </a:path>
              <a:path w="713231" h="73151">
                <a:moveTo>
                  <a:pt x="713231" y="15239"/>
                </a:moveTo>
                <a:lnTo>
                  <a:pt x="618743" y="-41147"/>
                </a:lnTo>
                <a:lnTo>
                  <a:pt x="612647" y="-44195"/>
                </a:lnTo>
                <a:lnTo>
                  <a:pt x="605027" y="-42671"/>
                </a:lnTo>
                <a:lnTo>
                  <a:pt x="601979" y="-36575"/>
                </a:lnTo>
                <a:lnTo>
                  <a:pt x="597407" y="-30479"/>
                </a:lnTo>
                <a:lnTo>
                  <a:pt x="600455" y="-22859"/>
                </a:lnTo>
                <a:lnTo>
                  <a:pt x="606551" y="-18287"/>
                </a:lnTo>
                <a:lnTo>
                  <a:pt x="640526" y="1417"/>
                </a:lnTo>
                <a:lnTo>
                  <a:pt x="688847" y="1523"/>
                </a:lnTo>
                <a:lnTo>
                  <a:pt x="688847" y="29398"/>
                </a:lnTo>
                <a:lnTo>
                  <a:pt x="713231" y="15239"/>
                </a:lnTo>
                <a:close/>
              </a:path>
              <a:path w="713231" h="73151">
                <a:moveTo>
                  <a:pt x="688847" y="29398"/>
                </a:moveTo>
                <a:lnTo>
                  <a:pt x="688847" y="27431"/>
                </a:lnTo>
                <a:lnTo>
                  <a:pt x="640893" y="27325"/>
                </a:lnTo>
                <a:lnTo>
                  <a:pt x="606551" y="47243"/>
                </a:lnTo>
                <a:lnTo>
                  <a:pt x="600455" y="51815"/>
                </a:lnTo>
                <a:lnTo>
                  <a:pt x="597407" y="59435"/>
                </a:lnTo>
                <a:lnTo>
                  <a:pt x="601979" y="65531"/>
                </a:lnTo>
                <a:lnTo>
                  <a:pt x="605027" y="71627"/>
                </a:lnTo>
                <a:lnTo>
                  <a:pt x="612647" y="73151"/>
                </a:lnTo>
                <a:lnTo>
                  <a:pt x="618743" y="70103"/>
                </a:lnTo>
                <a:lnTo>
                  <a:pt x="688847" y="29398"/>
                </a:lnTo>
                <a:close/>
              </a:path>
              <a:path w="713231" h="73151">
                <a:moveTo>
                  <a:pt x="688847" y="27431"/>
                </a:moveTo>
                <a:lnTo>
                  <a:pt x="688847" y="1523"/>
                </a:lnTo>
                <a:lnTo>
                  <a:pt x="640526" y="1417"/>
                </a:lnTo>
                <a:lnTo>
                  <a:pt x="663045" y="14477"/>
                </a:lnTo>
                <a:lnTo>
                  <a:pt x="682751" y="3047"/>
                </a:lnTo>
                <a:lnTo>
                  <a:pt x="682751" y="27418"/>
                </a:lnTo>
                <a:lnTo>
                  <a:pt x="688847" y="27431"/>
                </a:lnTo>
                <a:close/>
              </a:path>
              <a:path w="713231" h="73151">
                <a:moveTo>
                  <a:pt x="682751" y="27418"/>
                </a:moveTo>
                <a:lnTo>
                  <a:pt x="682751" y="25907"/>
                </a:lnTo>
                <a:lnTo>
                  <a:pt x="663045" y="14477"/>
                </a:lnTo>
                <a:lnTo>
                  <a:pt x="640893" y="27325"/>
                </a:lnTo>
                <a:lnTo>
                  <a:pt x="682751" y="27418"/>
                </a:lnTo>
                <a:close/>
              </a:path>
              <a:path w="713231" h="73151">
                <a:moveTo>
                  <a:pt x="682751" y="25907"/>
                </a:moveTo>
                <a:lnTo>
                  <a:pt x="682751" y="3047"/>
                </a:lnTo>
                <a:lnTo>
                  <a:pt x="663045" y="14477"/>
                </a:lnTo>
                <a:lnTo>
                  <a:pt x="682751" y="25907"/>
                </a:lnTo>
                <a:close/>
              </a:path>
            </a:pathLst>
          </a:custGeom>
          <a:solidFill>
            <a:srgbClr val="003298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78" name="object 25"/>
          <p:cNvSpPr txBox="1">
            <a:spLocks noChangeArrowheads="1"/>
          </p:cNvSpPr>
          <p:nvPr/>
        </p:nvSpPr>
        <p:spPr bwMode="auto">
          <a:xfrm>
            <a:off x="3213100" y="1560513"/>
            <a:ext cx="1566863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altLang="ru-RU" sz="1600" b="1">
                <a:solidFill>
                  <a:srgbClr val="15155C"/>
                </a:solidFill>
                <a:cs typeface="Arial" charset="0"/>
              </a:rPr>
              <a:t>Вода</a:t>
            </a:r>
            <a:endParaRPr lang="ru-RU" altLang="ru-RU" sz="1600">
              <a:cs typeface="Arial" charset="0"/>
            </a:endParaRPr>
          </a:p>
          <a:p>
            <a:pPr algn="ctr"/>
            <a:r>
              <a:rPr lang="ru-RU" altLang="ru-RU" sz="1600" b="1">
                <a:solidFill>
                  <a:srgbClr val="15155C"/>
                </a:solidFill>
                <a:cs typeface="Arial" charset="0"/>
              </a:rPr>
              <a:t>+</a:t>
            </a:r>
            <a:endParaRPr lang="ru-RU" altLang="ru-RU" sz="1600">
              <a:cs typeface="Arial" charset="0"/>
            </a:endParaRPr>
          </a:p>
          <a:p>
            <a:pPr algn="ctr"/>
            <a:r>
              <a:rPr lang="ru-RU" altLang="ru-RU" sz="1600" b="1">
                <a:solidFill>
                  <a:srgbClr val="15155C"/>
                </a:solidFill>
                <a:cs typeface="Arial" charset="0"/>
              </a:rPr>
              <a:t>Нейтрализация</a:t>
            </a:r>
            <a:endParaRPr lang="ru-RU" altLang="ru-RU" sz="1600">
              <a:cs typeface="Arial" charset="0"/>
            </a:endParaRPr>
          </a:p>
        </p:txBody>
      </p:sp>
      <p:sp>
        <p:nvSpPr>
          <p:cNvPr id="15379" name="object 54"/>
          <p:cNvSpPr>
            <a:spLocks noChangeArrowheads="1"/>
          </p:cNvSpPr>
          <p:nvPr/>
        </p:nvSpPr>
        <p:spPr bwMode="auto">
          <a:xfrm>
            <a:off x="1774825" y="3421063"/>
            <a:ext cx="357188" cy="357187"/>
          </a:xfrm>
          <a:custGeom>
            <a:avLst/>
            <a:gdLst>
              <a:gd name="T0" fmla="*/ 0 w 356615"/>
              <a:gd name="T1" fmla="*/ 0 h 356615"/>
              <a:gd name="T2" fmla="*/ 356615 w 356615"/>
              <a:gd name="T3" fmla="*/ 356615 h 356615"/>
            </a:gdLst>
            <a:ahLst/>
            <a:cxnLst>
              <a:cxn ang="0">
                <a:pos x="0" y="0"/>
              </a:cxn>
              <a:cxn ang="0">
                <a:pos x="0" y="356615"/>
              </a:cxn>
              <a:cxn ang="0">
                <a:pos x="356615" y="356615"/>
              </a:cxn>
              <a:cxn ang="0">
                <a:pos x="356615" y="0"/>
              </a:cxn>
              <a:cxn ang="0">
                <a:pos x="0" y="0"/>
              </a:cxn>
            </a:cxnLst>
            <a:rect l="T0" t="T1" r="T2" b="T3"/>
            <a:pathLst>
              <a:path w="356615" h="356615">
                <a:moveTo>
                  <a:pt x="0" y="0"/>
                </a:moveTo>
                <a:lnTo>
                  <a:pt x="0" y="356615"/>
                </a:lnTo>
                <a:lnTo>
                  <a:pt x="356615" y="356615"/>
                </a:lnTo>
                <a:lnTo>
                  <a:pt x="35661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80" name="object 55"/>
          <p:cNvSpPr>
            <a:spLocks noChangeArrowheads="1"/>
          </p:cNvSpPr>
          <p:nvPr/>
        </p:nvSpPr>
        <p:spPr bwMode="auto">
          <a:xfrm>
            <a:off x="773113" y="6802438"/>
            <a:ext cx="9145587" cy="40481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5381" name="object 56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99"/>
              <a:gd name="T1" fmla="*/ 0 h 265175"/>
              <a:gd name="T2" fmla="*/ 1409699 w 1409699"/>
              <a:gd name="T3" fmla="*/ 265175 h 265175"/>
            </a:gdLst>
            <a:ahLst/>
            <a:cxnLst>
              <a:cxn ang="0">
                <a:pos x="1409699" y="0"/>
              </a:cxn>
              <a:cxn ang="0">
                <a:pos x="38099" y="0"/>
              </a:cxn>
              <a:cxn ang="0">
                <a:pos x="0" y="265175"/>
              </a:cxn>
              <a:cxn ang="0">
                <a:pos x="1357883" y="265175"/>
              </a:cxn>
              <a:cxn ang="0">
                <a:pos x="1409699" y="0"/>
              </a:cxn>
            </a:cxnLst>
            <a:rect l="T0" t="T1" r="T2" b="T3"/>
            <a:pathLst>
              <a:path w="1409699" h="265175">
                <a:moveTo>
                  <a:pt x="1409699" y="0"/>
                </a:moveTo>
                <a:lnTo>
                  <a:pt x="38099" y="0"/>
                </a:lnTo>
                <a:lnTo>
                  <a:pt x="0" y="265175"/>
                </a:lnTo>
                <a:lnTo>
                  <a:pt x="1357883" y="265175"/>
                </a:lnTo>
                <a:lnTo>
                  <a:pt x="140969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82" name="object 57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83" name="object 58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84" name="object 59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07"/>
              <a:gd name="T1" fmla="*/ 0 h 204215"/>
              <a:gd name="T2" fmla="*/ 940307 w 940307"/>
              <a:gd name="T3" fmla="*/ 204215 h 204215"/>
            </a:gdLst>
            <a:ahLst/>
            <a:cxnLst>
              <a:cxn ang="0">
                <a:pos x="940307" y="0"/>
              </a:cxn>
              <a:cxn ang="0">
                <a:pos x="38099" y="0"/>
              </a:cxn>
              <a:cxn ang="0">
                <a:pos x="0" y="204215"/>
              </a:cxn>
              <a:cxn ang="0">
                <a:pos x="902207" y="204215"/>
              </a:cxn>
              <a:cxn ang="0">
                <a:pos x="940307" y="0"/>
              </a:cxn>
            </a:cxnLst>
            <a:rect l="T0" t="T1" r="T2" b="T3"/>
            <a:pathLst>
              <a:path w="940307" h="204215">
                <a:moveTo>
                  <a:pt x="940307" y="0"/>
                </a:moveTo>
                <a:lnTo>
                  <a:pt x="38099" y="0"/>
                </a:lnTo>
                <a:lnTo>
                  <a:pt x="0" y="204215"/>
                </a:lnTo>
                <a:lnTo>
                  <a:pt x="902207" y="204215"/>
                </a:lnTo>
                <a:lnTo>
                  <a:pt x="940307" y="0"/>
                </a:lnTo>
                <a:close/>
              </a:path>
            </a:pathLst>
          </a:custGeom>
          <a:solidFill>
            <a:srgbClr val="4B83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85" name="object 60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10"/>
              <a:gd name="T1" fmla="*/ 0 h 204217"/>
              <a:gd name="T2" fmla="*/ 940310 w 940310"/>
              <a:gd name="T3" fmla="*/ 204217 h 204217"/>
            </a:gdLst>
            <a:ahLst/>
            <a:cxnLst>
              <a:cxn ang="0">
                <a:pos x="38106" y="0"/>
              </a:cxn>
              <a:cxn ang="0">
                <a:pos x="0" y="204217"/>
              </a:cxn>
              <a:cxn ang="0">
                <a:pos x="902204" y="204217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04217">
                <a:moveTo>
                  <a:pt x="38106" y="0"/>
                </a:moveTo>
                <a:lnTo>
                  <a:pt x="0" y="204217"/>
                </a:lnTo>
                <a:lnTo>
                  <a:pt x="902204" y="204217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86" name="object 61"/>
          <p:cNvSpPr>
            <a:spLocks noChangeArrowheads="1"/>
          </p:cNvSpPr>
          <p:nvPr/>
        </p:nvSpPr>
        <p:spPr bwMode="auto">
          <a:xfrm>
            <a:off x="8651875" y="6911975"/>
            <a:ext cx="939800" cy="215900"/>
          </a:xfrm>
          <a:custGeom>
            <a:avLst/>
            <a:gdLst>
              <a:gd name="T0" fmla="*/ 0 w 940310"/>
              <a:gd name="T1" fmla="*/ 0 h 216413"/>
              <a:gd name="T2" fmla="*/ 940310 w 940310"/>
              <a:gd name="T3" fmla="*/ 216413 h 216413"/>
            </a:gdLst>
            <a:ahLst/>
            <a:cxnLst>
              <a:cxn ang="0">
                <a:pos x="38106" y="0"/>
              </a:cxn>
              <a:cxn ang="0">
                <a:pos x="0" y="216413"/>
              </a:cxn>
              <a:cxn ang="0">
                <a:pos x="902204" y="216413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16413">
                <a:moveTo>
                  <a:pt x="38106" y="0"/>
                </a:moveTo>
                <a:lnTo>
                  <a:pt x="0" y="216413"/>
                </a:lnTo>
                <a:lnTo>
                  <a:pt x="902204" y="216413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87" name="object 63"/>
          <p:cNvSpPr>
            <a:spLocks noChangeArrowheads="1"/>
          </p:cNvSpPr>
          <p:nvPr/>
        </p:nvSpPr>
        <p:spPr bwMode="auto">
          <a:xfrm>
            <a:off x="7651750" y="4618038"/>
            <a:ext cx="511175" cy="38100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5388" name="object 65"/>
          <p:cNvSpPr>
            <a:spLocks noChangeArrowheads="1"/>
          </p:cNvSpPr>
          <p:nvPr/>
        </p:nvSpPr>
        <p:spPr bwMode="auto">
          <a:xfrm>
            <a:off x="8702675" y="4819650"/>
            <a:ext cx="7938" cy="0"/>
          </a:xfrm>
          <a:custGeom>
            <a:avLst/>
            <a:gdLst>
              <a:gd name="T0" fmla="*/ 0 w 7620"/>
              <a:gd name="T1" fmla="*/ 7620 w 7620"/>
            </a:gdLst>
            <a:ahLst/>
            <a:cxnLst>
              <a:cxn ang="0">
                <a:pos x="0" y="0"/>
              </a:cxn>
              <a:cxn ang="0">
                <a:pos x="7620" y="0"/>
              </a:cxn>
            </a:cxnLst>
            <a:rect l="T0" t="0" r="T1" b="0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noFill/>
          <a:ln w="7620">
            <a:solidFill>
              <a:srgbClr val="F9F9F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89" name="object 67"/>
          <p:cNvSpPr>
            <a:spLocks noChangeArrowheads="1"/>
          </p:cNvSpPr>
          <p:nvPr/>
        </p:nvSpPr>
        <p:spPr bwMode="auto">
          <a:xfrm>
            <a:off x="8672513" y="4849813"/>
            <a:ext cx="7937" cy="0"/>
          </a:xfrm>
          <a:custGeom>
            <a:avLst/>
            <a:gdLst>
              <a:gd name="T0" fmla="*/ 0 w 7620"/>
              <a:gd name="T1" fmla="*/ 7620 w 7620"/>
            </a:gdLst>
            <a:ahLst/>
            <a:cxnLst>
              <a:cxn ang="0">
                <a:pos x="0" y="0"/>
              </a:cxn>
              <a:cxn ang="0">
                <a:pos x="7620" y="0"/>
              </a:cxn>
            </a:cxnLst>
            <a:rect l="T0" t="0" r="T1" b="0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noFill/>
          <a:ln w="7620">
            <a:solidFill>
              <a:srgbClr val="FCFCF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90" name="object 68"/>
          <p:cNvSpPr>
            <a:spLocks noChangeArrowheads="1"/>
          </p:cNvSpPr>
          <p:nvPr/>
        </p:nvSpPr>
        <p:spPr bwMode="auto">
          <a:xfrm>
            <a:off x="7651750" y="4830763"/>
            <a:ext cx="511175" cy="38100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5391" name="object 70"/>
          <p:cNvSpPr>
            <a:spLocks noChangeArrowheads="1"/>
          </p:cNvSpPr>
          <p:nvPr/>
        </p:nvSpPr>
        <p:spPr bwMode="auto">
          <a:xfrm>
            <a:off x="8535988" y="5140325"/>
            <a:ext cx="7937" cy="0"/>
          </a:xfrm>
          <a:custGeom>
            <a:avLst/>
            <a:gdLst>
              <a:gd name="T0" fmla="*/ 0 w 7620"/>
              <a:gd name="T1" fmla="*/ 7620 w 7620"/>
            </a:gdLst>
            <a:ahLst/>
            <a:cxnLst>
              <a:cxn ang="0">
                <a:pos x="0" y="0"/>
              </a:cxn>
              <a:cxn ang="0">
                <a:pos x="7620" y="0"/>
              </a:cxn>
            </a:cxnLst>
            <a:rect l="T0" t="0" r="T1" b="0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noFill/>
          <a:ln w="7620">
            <a:solidFill>
              <a:srgbClr val="FAFAF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92" name="object 71"/>
          <p:cNvSpPr>
            <a:spLocks noChangeArrowheads="1"/>
          </p:cNvSpPr>
          <p:nvPr/>
        </p:nvSpPr>
        <p:spPr bwMode="auto">
          <a:xfrm>
            <a:off x="8604250" y="5140325"/>
            <a:ext cx="7938" cy="0"/>
          </a:xfrm>
          <a:custGeom>
            <a:avLst/>
            <a:gdLst>
              <a:gd name="T0" fmla="*/ 0 w 7620"/>
              <a:gd name="T1" fmla="*/ 7620 w 7620"/>
            </a:gdLst>
            <a:ahLst/>
            <a:cxnLst>
              <a:cxn ang="0">
                <a:pos x="0" y="0"/>
              </a:cxn>
              <a:cxn ang="0">
                <a:pos x="7620" y="0"/>
              </a:cxn>
            </a:cxnLst>
            <a:rect l="T0" t="0" r="T1" b="0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noFill/>
          <a:ln w="7620">
            <a:solidFill>
              <a:srgbClr val="FCFCFC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93" name="object 73"/>
          <p:cNvSpPr>
            <a:spLocks noChangeArrowheads="1"/>
          </p:cNvSpPr>
          <p:nvPr/>
        </p:nvSpPr>
        <p:spPr bwMode="auto">
          <a:xfrm>
            <a:off x="9053513" y="5170488"/>
            <a:ext cx="7937" cy="0"/>
          </a:xfrm>
          <a:custGeom>
            <a:avLst/>
            <a:gdLst>
              <a:gd name="T0" fmla="*/ 0 w 7620"/>
              <a:gd name="T1" fmla="*/ 7620 w 7620"/>
            </a:gdLst>
            <a:ahLst/>
            <a:cxnLst>
              <a:cxn ang="0">
                <a:pos x="0" y="0"/>
              </a:cxn>
              <a:cxn ang="0">
                <a:pos x="7620" y="0"/>
              </a:cxn>
            </a:cxnLst>
            <a:rect l="T0" t="0" r="T1" b="0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noFill/>
          <a:ln w="7620">
            <a:solidFill>
              <a:srgbClr val="F9F9F9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394" name="object 76"/>
          <p:cNvSpPr>
            <a:spLocks noChangeArrowheads="1"/>
          </p:cNvSpPr>
          <p:nvPr/>
        </p:nvSpPr>
        <p:spPr bwMode="auto">
          <a:xfrm>
            <a:off x="7651750" y="4999038"/>
            <a:ext cx="631825" cy="357187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5395" name="object 7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25400"/>
            <a:fld id="{B1200ADB-959D-4794-9C3E-74FD2E955678}" type="slidenum">
              <a:rPr lang="ru-RU" altLang="ru-RU"/>
              <a:pPr marL="25400"/>
              <a:t>19</a:t>
            </a:fld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79" name="object 79"/>
          <p:cNvSpPr>
            <a:spLocks noGrp="1"/>
          </p:cNvSpPr>
          <p:nvPr>
            <p:ph type="dt" sz="quarter" idx="11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SNF</a:t>
            </a:r>
            <a:endParaRPr b="0" i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80" name="object 80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FLOERGER</a:t>
            </a:r>
            <a:r>
              <a:rPr spc="-90" dirty="0">
                <a:latin typeface="Trebuchet MS"/>
                <a:cs typeface="Trebuchet MS"/>
              </a:rPr>
              <a:t> </a:t>
            </a:r>
            <a:r>
              <a:rPr sz="1500" spc="-15" baseline="16666" dirty="0">
                <a:latin typeface="Trebuchet MS"/>
                <a:cs typeface="Trebuchet MS"/>
              </a:rPr>
              <a:t>®</a:t>
            </a:r>
            <a:endParaRPr sz="1500" i="0" baseline="16666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5398" name="object 25"/>
          <p:cNvSpPr txBox="1">
            <a:spLocks noChangeArrowheads="1"/>
          </p:cNvSpPr>
          <p:nvPr/>
        </p:nvSpPr>
        <p:spPr bwMode="auto">
          <a:xfrm>
            <a:off x="8394700" y="4540250"/>
            <a:ext cx="15668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altLang="ru-RU" sz="1100" b="1">
                <a:cs typeface="Arial" charset="0"/>
              </a:rPr>
              <a:t>Карбоновая кислота</a:t>
            </a:r>
            <a:endParaRPr lang="ru-RU" altLang="ru-RU" sz="1100">
              <a:cs typeface="Arial" charset="0"/>
            </a:endParaRPr>
          </a:p>
        </p:txBody>
      </p:sp>
      <p:sp>
        <p:nvSpPr>
          <p:cNvPr id="15399" name="object 25"/>
          <p:cNvSpPr txBox="1">
            <a:spLocks noChangeArrowheads="1"/>
          </p:cNvSpPr>
          <p:nvPr/>
        </p:nvSpPr>
        <p:spPr bwMode="auto">
          <a:xfrm>
            <a:off x="8318500" y="476885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altLang="ru-RU" sz="1100" b="1">
                <a:cs typeface="Arial" charset="0"/>
              </a:rPr>
              <a:t>Сшиватель (кросс-линкер)</a:t>
            </a:r>
            <a:endParaRPr lang="ru-RU" altLang="ru-RU" sz="1100">
              <a:cs typeface="Arial" charset="0"/>
            </a:endParaRPr>
          </a:p>
        </p:txBody>
      </p:sp>
      <p:sp>
        <p:nvSpPr>
          <p:cNvPr id="15400" name="object 25"/>
          <p:cNvSpPr txBox="1">
            <a:spLocks noChangeArrowheads="1"/>
          </p:cNvSpPr>
          <p:nvPr/>
        </p:nvSpPr>
        <p:spPr bwMode="auto">
          <a:xfrm>
            <a:off x="8377238" y="5073650"/>
            <a:ext cx="1981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altLang="ru-RU" sz="1100" b="1">
                <a:cs typeface="Arial" charset="0"/>
              </a:rPr>
              <a:t>Полимерная цепь</a:t>
            </a:r>
            <a:endParaRPr lang="ru-RU" altLang="ru-RU" sz="1100">
              <a:cs typeface="Arial" charset="0"/>
            </a:endParaRPr>
          </a:p>
        </p:txBody>
      </p:sp>
      <p:sp>
        <p:nvSpPr>
          <p:cNvPr id="15401" name="object 25"/>
          <p:cNvSpPr txBox="1">
            <a:spLocks noChangeArrowheads="1"/>
          </p:cNvSpPr>
          <p:nvPr/>
        </p:nvSpPr>
        <p:spPr bwMode="auto">
          <a:xfrm>
            <a:off x="317500" y="3702050"/>
            <a:ext cx="1981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ru-RU" altLang="ru-RU" sz="1100">
              <a:cs typeface="Arial" charset="0"/>
            </a:endParaRPr>
          </a:p>
        </p:txBody>
      </p:sp>
      <p:pic>
        <p:nvPicPr>
          <p:cNvPr id="15402" name="Рисунок 6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47738" y="3225800"/>
            <a:ext cx="5605462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3" name="Рисунок 7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45113" y="1063625"/>
            <a:ext cx="415290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22300" y="0"/>
            <a:ext cx="9089390" cy="1586864"/>
          </a:xfrm>
        </p:spPr>
        <p:txBody>
          <a:bodyPr/>
          <a:lstStyle/>
          <a:p>
            <a:r>
              <a:rPr lang="ru-RU" dirty="0" smtClean="0"/>
              <a:t>Основные цифры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4670" y="1111250"/>
            <a:ext cx="10158730" cy="5373511"/>
          </a:xfrm>
          <a:prstGeom prst="rect">
            <a:avLst/>
          </a:prstGeom>
        </p:spPr>
        <p:txBody>
          <a:bodyPr lIns="104278" tIns="52139" rIns="104278" bIns="52139"/>
          <a:lstStyle/>
          <a:p>
            <a:pPr marL="0" indent="0">
              <a:buNone/>
            </a:pPr>
            <a:r>
              <a:rPr lang="ru-RU" b="1" dirty="0" smtClean="0"/>
              <a:t>Мировой лидер в производстве </a:t>
            </a:r>
            <a:r>
              <a:rPr lang="ru-RU" b="1" dirty="0" err="1" smtClean="0"/>
              <a:t>полиакриламида</a:t>
            </a:r>
            <a:r>
              <a:rPr lang="ru-RU" b="1" dirty="0" smtClean="0"/>
              <a:t> и акриламида</a:t>
            </a:r>
          </a:p>
          <a:p>
            <a:r>
              <a:rPr lang="ru-RU" dirty="0" smtClean="0"/>
              <a:t>Основной фокус: пр-во полимеров и мономеров</a:t>
            </a:r>
            <a:endParaRPr lang="en-US" dirty="0"/>
          </a:p>
          <a:p>
            <a:r>
              <a:rPr lang="ru-RU" dirty="0"/>
              <a:t>Частная компания. Основана в 1978 году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Объем </a:t>
            </a:r>
            <a:r>
              <a:rPr lang="ru-RU" dirty="0"/>
              <a:t>продаж в </a:t>
            </a:r>
            <a:r>
              <a:rPr lang="ru-RU" dirty="0" smtClean="0"/>
              <a:t>201</a:t>
            </a:r>
            <a:r>
              <a:rPr lang="en-US" dirty="0" smtClean="0"/>
              <a:t>5</a:t>
            </a:r>
            <a:r>
              <a:rPr lang="ru-RU" dirty="0" smtClean="0"/>
              <a:t> </a:t>
            </a:r>
            <a:r>
              <a:rPr lang="ru-RU" dirty="0"/>
              <a:t>г.: </a:t>
            </a:r>
            <a:r>
              <a:rPr lang="ru-RU" dirty="0" smtClean="0"/>
              <a:t>2.</a:t>
            </a:r>
            <a:r>
              <a:rPr lang="en-US" dirty="0" smtClean="0"/>
              <a:t>2</a:t>
            </a:r>
            <a:r>
              <a:rPr lang="ru-RU" dirty="0" smtClean="0"/>
              <a:t> </a:t>
            </a:r>
            <a:r>
              <a:rPr lang="ru-RU" dirty="0"/>
              <a:t>млрд евро </a:t>
            </a:r>
          </a:p>
          <a:p>
            <a:r>
              <a:rPr lang="ru-RU" dirty="0" smtClean="0"/>
              <a:t>Объем </a:t>
            </a:r>
            <a:r>
              <a:rPr lang="ru-RU" dirty="0"/>
              <a:t>производства активного полимера: </a:t>
            </a:r>
            <a:r>
              <a:rPr lang="ru-RU" dirty="0" smtClean="0"/>
              <a:t>710 </a:t>
            </a:r>
            <a:r>
              <a:rPr lang="ru-RU" dirty="0"/>
              <a:t>тыс. тонн </a:t>
            </a:r>
          </a:p>
          <a:p>
            <a:r>
              <a:rPr lang="ru-RU" dirty="0"/>
              <a:t>Количество персонала: </a:t>
            </a:r>
            <a:r>
              <a:rPr lang="ru-RU" dirty="0" smtClean="0"/>
              <a:t>4100 </a:t>
            </a:r>
            <a:endParaRPr lang="ru-RU" dirty="0"/>
          </a:p>
          <a:p>
            <a:r>
              <a:rPr lang="ru-RU" dirty="0" smtClean="0"/>
              <a:t>23 завода</a:t>
            </a:r>
            <a:endParaRPr lang="ru-RU" dirty="0"/>
          </a:p>
          <a:p>
            <a:r>
              <a:rPr lang="ru-RU" dirty="0" smtClean="0"/>
              <a:t>Присутствие</a:t>
            </a:r>
            <a:r>
              <a:rPr lang="ru-RU" dirty="0"/>
              <a:t>: в 130 странах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5186" y="7189963"/>
            <a:ext cx="7789945" cy="26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78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bject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095875" indent="-1235075" algn="r" eaLnBrk="1" hangingPunct="1"/>
            <a:r>
              <a:rPr lang="ru-RU" altLang="ru-RU" sz="2400" b="1" smtClean="0">
                <a:solidFill>
                  <a:srgbClr val="15155C"/>
                </a:solidFill>
                <a:latin typeface="Arial" charset="0"/>
                <a:cs typeface="Arial" charset="0"/>
              </a:rPr>
              <a:t>Линейка карбомеров Flogel</a:t>
            </a:r>
            <a:r>
              <a:rPr lang="ru-RU" altLang="ru-RU" sz="2400" b="1" baseline="24000" smtClean="0">
                <a:solidFill>
                  <a:srgbClr val="15155C"/>
                </a:solidFill>
                <a:latin typeface="Arial" charset="0"/>
                <a:cs typeface="Arial" charset="0"/>
              </a:rPr>
              <a:t>TM</a:t>
            </a:r>
            <a:endParaRPr lang="ru-RU" altLang="ru-RU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411" name="object 3"/>
          <p:cNvSpPr>
            <a:spLocks noChangeArrowheads="1"/>
          </p:cNvSpPr>
          <p:nvPr/>
        </p:nvSpPr>
        <p:spPr bwMode="auto">
          <a:xfrm>
            <a:off x="896938" y="452438"/>
            <a:ext cx="1509712" cy="9191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7412" name="object 4"/>
          <p:cNvSpPr>
            <a:spLocks noChangeArrowheads="1"/>
          </p:cNvSpPr>
          <p:nvPr/>
        </p:nvSpPr>
        <p:spPr bwMode="auto">
          <a:xfrm>
            <a:off x="773113" y="6802438"/>
            <a:ext cx="9145587" cy="4048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17413" name="object 5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99"/>
              <a:gd name="T1" fmla="*/ 0 h 265175"/>
              <a:gd name="T2" fmla="*/ 1409699 w 1409699"/>
              <a:gd name="T3" fmla="*/ 265175 h 265175"/>
            </a:gdLst>
            <a:ahLst/>
            <a:cxnLst>
              <a:cxn ang="0">
                <a:pos x="1409699" y="0"/>
              </a:cxn>
              <a:cxn ang="0">
                <a:pos x="38099" y="0"/>
              </a:cxn>
              <a:cxn ang="0">
                <a:pos x="0" y="265175"/>
              </a:cxn>
              <a:cxn ang="0">
                <a:pos x="1357883" y="265175"/>
              </a:cxn>
              <a:cxn ang="0">
                <a:pos x="1409699" y="0"/>
              </a:cxn>
            </a:cxnLst>
            <a:rect l="T0" t="T1" r="T2" b="T3"/>
            <a:pathLst>
              <a:path w="1409699" h="265175">
                <a:moveTo>
                  <a:pt x="1409699" y="0"/>
                </a:moveTo>
                <a:lnTo>
                  <a:pt x="38099" y="0"/>
                </a:lnTo>
                <a:lnTo>
                  <a:pt x="0" y="265175"/>
                </a:lnTo>
                <a:lnTo>
                  <a:pt x="1357883" y="265175"/>
                </a:lnTo>
                <a:lnTo>
                  <a:pt x="140969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4" name="object 6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5" name="object 7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6" name="object 8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07"/>
              <a:gd name="T1" fmla="*/ 0 h 204215"/>
              <a:gd name="T2" fmla="*/ 940307 w 940307"/>
              <a:gd name="T3" fmla="*/ 204215 h 204215"/>
            </a:gdLst>
            <a:ahLst/>
            <a:cxnLst>
              <a:cxn ang="0">
                <a:pos x="940307" y="0"/>
              </a:cxn>
              <a:cxn ang="0">
                <a:pos x="38099" y="0"/>
              </a:cxn>
              <a:cxn ang="0">
                <a:pos x="0" y="204215"/>
              </a:cxn>
              <a:cxn ang="0">
                <a:pos x="902207" y="204215"/>
              </a:cxn>
              <a:cxn ang="0">
                <a:pos x="940307" y="0"/>
              </a:cxn>
            </a:cxnLst>
            <a:rect l="T0" t="T1" r="T2" b="T3"/>
            <a:pathLst>
              <a:path w="940307" h="204215">
                <a:moveTo>
                  <a:pt x="940307" y="0"/>
                </a:moveTo>
                <a:lnTo>
                  <a:pt x="38099" y="0"/>
                </a:lnTo>
                <a:lnTo>
                  <a:pt x="0" y="204215"/>
                </a:lnTo>
                <a:lnTo>
                  <a:pt x="902207" y="204215"/>
                </a:lnTo>
                <a:lnTo>
                  <a:pt x="940307" y="0"/>
                </a:lnTo>
                <a:close/>
              </a:path>
            </a:pathLst>
          </a:custGeom>
          <a:solidFill>
            <a:srgbClr val="4B83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7" name="object 9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10"/>
              <a:gd name="T1" fmla="*/ 0 h 204217"/>
              <a:gd name="T2" fmla="*/ 940310 w 940310"/>
              <a:gd name="T3" fmla="*/ 204217 h 204217"/>
            </a:gdLst>
            <a:ahLst/>
            <a:cxnLst>
              <a:cxn ang="0">
                <a:pos x="38106" y="0"/>
              </a:cxn>
              <a:cxn ang="0">
                <a:pos x="0" y="204217"/>
              </a:cxn>
              <a:cxn ang="0">
                <a:pos x="902204" y="204217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04217">
                <a:moveTo>
                  <a:pt x="38106" y="0"/>
                </a:moveTo>
                <a:lnTo>
                  <a:pt x="0" y="204217"/>
                </a:lnTo>
                <a:lnTo>
                  <a:pt x="902204" y="204217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8" name="object 10"/>
          <p:cNvSpPr>
            <a:spLocks noChangeArrowheads="1"/>
          </p:cNvSpPr>
          <p:nvPr/>
        </p:nvSpPr>
        <p:spPr bwMode="auto">
          <a:xfrm>
            <a:off x="8651875" y="6911975"/>
            <a:ext cx="939800" cy="215900"/>
          </a:xfrm>
          <a:custGeom>
            <a:avLst/>
            <a:gdLst>
              <a:gd name="T0" fmla="*/ 0 w 940310"/>
              <a:gd name="T1" fmla="*/ 0 h 216413"/>
              <a:gd name="T2" fmla="*/ 940310 w 940310"/>
              <a:gd name="T3" fmla="*/ 216413 h 216413"/>
            </a:gdLst>
            <a:ahLst/>
            <a:cxnLst>
              <a:cxn ang="0">
                <a:pos x="38106" y="0"/>
              </a:cxn>
              <a:cxn ang="0">
                <a:pos x="0" y="216413"/>
              </a:cxn>
              <a:cxn ang="0">
                <a:pos x="902204" y="216413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16413">
                <a:moveTo>
                  <a:pt x="38106" y="0"/>
                </a:moveTo>
                <a:lnTo>
                  <a:pt x="0" y="216413"/>
                </a:lnTo>
                <a:lnTo>
                  <a:pt x="902204" y="216413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419" name="object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25400"/>
            <a:fld id="{4ED3DC7D-4FDB-435E-8FA8-D49C302AC3F9}" type="slidenum">
              <a:rPr lang="ru-RU" altLang="ru-RU"/>
              <a:pPr marL="25400"/>
              <a:t>20</a:t>
            </a:fld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14" name="object 14"/>
          <p:cNvSpPr>
            <a:spLocks noGrp="1"/>
          </p:cNvSpPr>
          <p:nvPr>
            <p:ph type="dt" sz="quarter" idx="11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SNF</a:t>
            </a:r>
            <a:endParaRPr b="0" i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5" name="object 1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FLOERGER</a:t>
            </a:r>
            <a:r>
              <a:rPr spc="-90" dirty="0">
                <a:latin typeface="Trebuchet MS"/>
                <a:cs typeface="Trebuchet MS"/>
              </a:rPr>
              <a:t> </a:t>
            </a:r>
            <a:r>
              <a:rPr sz="1500" spc="-15" baseline="16666" dirty="0">
                <a:latin typeface="Trebuchet MS"/>
                <a:cs typeface="Trebuchet MS"/>
              </a:rPr>
              <a:t>®</a:t>
            </a:r>
            <a:endParaRPr sz="1500" i="0" baseline="16666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7422" name="object 12"/>
          <p:cNvSpPr txBox="1">
            <a:spLocks noChangeArrowheads="1"/>
          </p:cNvSpPr>
          <p:nvPr/>
        </p:nvSpPr>
        <p:spPr bwMode="auto">
          <a:xfrm>
            <a:off x="2924175" y="6176963"/>
            <a:ext cx="6994525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altLang="ru-RU" sz="1200">
                <a:solidFill>
                  <a:srgbClr val="15155C"/>
                </a:solidFill>
                <a:cs typeface="Arial" charset="0"/>
              </a:rPr>
              <a:t>* Предпочтительно для применения в текстильной промышленности</a:t>
            </a:r>
            <a:endParaRPr lang="ru-RU" altLang="ru-RU" sz="1200">
              <a:cs typeface="Arial" charset="0"/>
            </a:endParaRPr>
          </a:p>
          <a:p>
            <a:pPr marL="12700"/>
            <a:r>
              <a:rPr lang="ru-RU" altLang="ru-RU" sz="1200">
                <a:solidFill>
                  <a:srgbClr val="15155C"/>
                </a:solidFill>
                <a:cs typeface="Arial" charset="0"/>
              </a:rPr>
              <a:t>** Предпочтительно для применения в продукции косметического и гигиенического назначения</a:t>
            </a:r>
            <a:endParaRPr lang="ru-RU" altLang="ru-RU" sz="1200">
              <a:cs typeface="Arial" charset="0"/>
            </a:endParaRPr>
          </a:p>
        </p:txBody>
      </p:sp>
      <p:graphicFrame>
        <p:nvGraphicFramePr>
          <p:cNvPr id="17456" name="Group 48"/>
          <p:cNvGraphicFramePr>
            <a:graphicFrameLocks noGrp="1"/>
          </p:cNvGraphicFramePr>
          <p:nvPr/>
        </p:nvGraphicFramePr>
        <p:xfrm>
          <a:off x="2863850" y="1392238"/>
          <a:ext cx="6061075" cy="4609468"/>
        </p:xfrm>
        <a:graphic>
          <a:graphicData uri="http://schemas.openxmlformats.org/drawingml/2006/table">
            <a:tbl>
              <a:tblPr/>
              <a:tblGrid>
                <a:gridCol w="2254917"/>
                <a:gridCol w="2209133"/>
                <a:gridCol w="1597025"/>
              </a:tblGrid>
              <a:tr h="7350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49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DE"/>
                    </a:solidFill>
                  </a:tcPr>
                </a:tc>
                <a:tc>
                  <a:txBody>
                    <a:bodyPr/>
                    <a:lstStyle>
                      <a:lvl1pPr marL="63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6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Вязкость в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 0,5%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63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(QC-801 A)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DE"/>
                    </a:solidFill>
                  </a:tcPr>
                </a:tc>
                <a:tc>
                  <a:txBody>
                    <a:bodyPr/>
                    <a:lstStyle>
                      <a:lvl1pPr marL="1460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Прозрачность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(QC-720 A)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DE"/>
                    </a:solidFill>
                  </a:tcPr>
                </a:tc>
              </a:tr>
              <a:tr h="735013">
                <a:tc>
                  <a:txBody>
                    <a:bodyPr/>
                    <a:lstStyle>
                      <a:lvl1pPr marL="2476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Flogel</a:t>
                      </a:r>
                      <a:r>
                        <a:rPr kumimoji="0" lang="ru-RU" altLang="ru-RU" sz="16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TM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FG 700</a:t>
                      </a:r>
                    </a:p>
                  </a:txBody>
                  <a:tcPr marL="0" marR="0" marT="0" marB="0" anchor="ctr" horzOverflow="overflow">
                    <a:lnL w="149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>
                      <a:lvl1pPr marL="5143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45,000 – 65,000</a:t>
                      </a:r>
                    </a:p>
                  </a:txBody>
                  <a:tcPr marL="0" marR="0" marT="0" marB="0" anchor="ctr" horzOverflow="overflow">
                    <a:lnL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000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&gt;90%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>
                      <a:lvl1pPr marL="2095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Flogel</a:t>
                      </a:r>
                      <a:r>
                        <a:rPr kumimoji="0" lang="ru-RU" altLang="ru-RU" sz="16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TM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FG 720*</a:t>
                      </a:r>
                    </a:p>
                  </a:txBody>
                  <a:tcPr marL="0" marR="0" marT="0" marB="0" anchor="ctr" horzOverflow="overflow">
                    <a:lnL w="149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>
                      <a:lvl1pPr marL="5715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7,000 – 15,000</a:t>
                      </a:r>
                    </a:p>
                  </a:txBody>
                  <a:tcPr marL="0" marR="0" marT="0" marB="0" anchor="ctr" horzOverflow="overflow">
                    <a:lnL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000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&gt;90%</a:t>
                      </a:r>
                    </a:p>
                  </a:txBody>
                  <a:tcPr marL="0" marR="0" marT="0" marB="0" anchor="ctr" horzOverflow="overflow">
                    <a:lnL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5155C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49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5143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58,000 – 70,000</a:t>
                      </a:r>
                    </a:p>
                  </a:txBody>
                  <a:tcPr marL="0" marR="0" marT="0" marB="0" anchor="ctr" horzOverflow="overflow">
                    <a:lnL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19843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&gt;90%</a:t>
                      </a:r>
                    </a:p>
                  </a:txBody>
                  <a:tcPr marL="0" marR="0" marT="0" marB="0" anchor="ctr" horzOverflow="overflow">
                    <a:lnL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563">
                <a:tc>
                  <a:txBody>
                    <a:bodyPr/>
                    <a:lstStyle>
                      <a:lvl1pPr marL="2476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Flogel</a:t>
                      </a:r>
                      <a:r>
                        <a:rPr kumimoji="0" lang="ru-RU" altLang="ru-RU" sz="16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TM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FG 800</a:t>
                      </a:r>
                    </a:p>
                  </a:txBody>
                  <a:tcPr marL="0" marR="0" marT="0" marB="0" anchor="ctr" horzOverflow="overflow">
                    <a:lnL w="149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9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35013">
                <a:tc>
                  <a:txBody>
                    <a:bodyPr/>
                    <a:lstStyle>
                      <a:lvl1pPr marL="1682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Flogel</a:t>
                      </a:r>
                      <a:r>
                        <a:rPr kumimoji="0" lang="ru-RU" altLang="ru-RU" sz="16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TM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FG 900**</a:t>
                      </a:r>
                    </a:p>
                  </a:txBody>
                  <a:tcPr marL="0" marR="0" marT="0" marB="0" anchor="ctr" horzOverflow="overflow">
                    <a:lnL w="149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>
                      <a:lvl1pPr marL="5143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58,000 – 70,000</a:t>
                      </a:r>
                    </a:p>
                  </a:txBody>
                  <a:tcPr marL="0" marR="0" marT="0" marB="0" anchor="ctr" horzOverflow="overflow">
                    <a:lnL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968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&gt;92%</a:t>
                      </a:r>
                    </a:p>
                  </a:txBody>
                  <a:tcPr marL="0" marR="0" marT="0" marB="0" anchor="ctr" horzOverflow="overflow">
                    <a:lnL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013">
                <a:tc>
                  <a:txBody>
                    <a:bodyPr/>
                    <a:lstStyle>
                      <a:lvl1pPr marL="111125" indent="13493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Flogel</a:t>
                      </a:r>
                      <a:r>
                        <a:rPr kumimoji="0" lang="ru-RU" altLang="ru-RU" sz="16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TM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FG 860 </a:t>
                      </a:r>
                      <a:r>
                        <a:rPr kumimoji="0" lang="ru-RU" alt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Flogel</a:t>
                      </a:r>
                      <a:r>
                        <a:rPr kumimoji="0" lang="ru-RU" altLang="ru-RU" sz="16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TM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FG 1000**</a:t>
                      </a:r>
                    </a:p>
                  </a:txBody>
                  <a:tcPr marL="0" marR="0" marT="0" marB="0" anchor="ctr" horzOverflow="overflow">
                    <a:lnL w="149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>
                      <a:lvl1pPr marL="5143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50,000 – 60,000</a:t>
                      </a:r>
                    </a:p>
                  </a:txBody>
                  <a:tcPr marL="0" marR="0" marT="0" marB="0" anchor="ctr" horzOverflow="overflow">
                    <a:lnL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9843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&gt;92%</a:t>
                      </a:r>
                    </a:p>
                  </a:txBody>
                  <a:tcPr marL="0" marR="0" marT="0" marB="0" anchor="ctr" horzOverflow="overflow">
                    <a:lnL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9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46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98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ject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724400" indent="-2565400" algn="r" eaLnBrk="1" hangingPunct="1"/>
            <a:r>
              <a:rPr lang="ru-RU" altLang="ru-RU" sz="2400" b="1" smtClean="0">
                <a:solidFill>
                  <a:srgbClr val="15155C"/>
                </a:solidFill>
                <a:latin typeface="Arial" charset="0"/>
                <a:cs typeface="Arial" charset="0"/>
              </a:rPr>
              <a:t>Применение карбомера Flogel</a:t>
            </a:r>
            <a:r>
              <a:rPr lang="ru-RU" altLang="ru-RU" sz="2400" b="1" baseline="24000" smtClean="0">
                <a:solidFill>
                  <a:srgbClr val="15155C"/>
                </a:solidFill>
                <a:latin typeface="Arial" charset="0"/>
                <a:cs typeface="Arial" charset="0"/>
              </a:rPr>
              <a:t>TM</a:t>
            </a:r>
            <a:endParaRPr lang="ru-RU" altLang="ru-RU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483" name="object 3"/>
          <p:cNvSpPr>
            <a:spLocks noChangeArrowheads="1"/>
          </p:cNvSpPr>
          <p:nvPr/>
        </p:nvSpPr>
        <p:spPr bwMode="auto">
          <a:xfrm>
            <a:off x="896938" y="452438"/>
            <a:ext cx="1509712" cy="9191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0484" name="object 4"/>
          <p:cNvSpPr>
            <a:spLocks noChangeArrowheads="1"/>
          </p:cNvSpPr>
          <p:nvPr/>
        </p:nvSpPr>
        <p:spPr bwMode="auto">
          <a:xfrm>
            <a:off x="774700" y="6802438"/>
            <a:ext cx="9144000" cy="4048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0485" name="object 5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99"/>
              <a:gd name="T1" fmla="*/ 0 h 265175"/>
              <a:gd name="T2" fmla="*/ 1409699 w 1409699"/>
              <a:gd name="T3" fmla="*/ 265175 h 265175"/>
            </a:gdLst>
            <a:ahLst/>
            <a:cxnLst>
              <a:cxn ang="0">
                <a:pos x="1409699" y="0"/>
              </a:cxn>
              <a:cxn ang="0">
                <a:pos x="38099" y="0"/>
              </a:cxn>
              <a:cxn ang="0">
                <a:pos x="0" y="265175"/>
              </a:cxn>
              <a:cxn ang="0">
                <a:pos x="1357883" y="265175"/>
              </a:cxn>
              <a:cxn ang="0">
                <a:pos x="1409699" y="0"/>
              </a:cxn>
            </a:cxnLst>
            <a:rect l="T0" t="T1" r="T2" b="T3"/>
            <a:pathLst>
              <a:path w="1409699" h="265175">
                <a:moveTo>
                  <a:pt x="1409699" y="0"/>
                </a:moveTo>
                <a:lnTo>
                  <a:pt x="38099" y="0"/>
                </a:lnTo>
                <a:lnTo>
                  <a:pt x="0" y="265175"/>
                </a:lnTo>
                <a:lnTo>
                  <a:pt x="1357883" y="265175"/>
                </a:lnTo>
                <a:lnTo>
                  <a:pt x="140969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486" name="object 6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487" name="object 7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488" name="object 8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07"/>
              <a:gd name="T1" fmla="*/ 0 h 204215"/>
              <a:gd name="T2" fmla="*/ 940307 w 940307"/>
              <a:gd name="T3" fmla="*/ 204215 h 204215"/>
            </a:gdLst>
            <a:ahLst/>
            <a:cxnLst>
              <a:cxn ang="0">
                <a:pos x="940307" y="0"/>
              </a:cxn>
              <a:cxn ang="0">
                <a:pos x="38099" y="0"/>
              </a:cxn>
              <a:cxn ang="0">
                <a:pos x="0" y="204215"/>
              </a:cxn>
              <a:cxn ang="0">
                <a:pos x="902207" y="204215"/>
              </a:cxn>
              <a:cxn ang="0">
                <a:pos x="940307" y="0"/>
              </a:cxn>
            </a:cxnLst>
            <a:rect l="T0" t="T1" r="T2" b="T3"/>
            <a:pathLst>
              <a:path w="940307" h="204215">
                <a:moveTo>
                  <a:pt x="940307" y="0"/>
                </a:moveTo>
                <a:lnTo>
                  <a:pt x="38099" y="0"/>
                </a:lnTo>
                <a:lnTo>
                  <a:pt x="0" y="204215"/>
                </a:lnTo>
                <a:lnTo>
                  <a:pt x="902207" y="204215"/>
                </a:lnTo>
                <a:lnTo>
                  <a:pt x="940307" y="0"/>
                </a:lnTo>
                <a:close/>
              </a:path>
            </a:pathLst>
          </a:custGeom>
          <a:solidFill>
            <a:srgbClr val="4B83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489" name="object 9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10"/>
              <a:gd name="T1" fmla="*/ 0 h 204217"/>
              <a:gd name="T2" fmla="*/ 940310 w 940310"/>
              <a:gd name="T3" fmla="*/ 204217 h 204217"/>
            </a:gdLst>
            <a:ahLst/>
            <a:cxnLst>
              <a:cxn ang="0">
                <a:pos x="38106" y="0"/>
              </a:cxn>
              <a:cxn ang="0">
                <a:pos x="0" y="204217"/>
              </a:cxn>
              <a:cxn ang="0">
                <a:pos x="902204" y="204217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04217">
                <a:moveTo>
                  <a:pt x="38106" y="0"/>
                </a:moveTo>
                <a:lnTo>
                  <a:pt x="0" y="204217"/>
                </a:lnTo>
                <a:lnTo>
                  <a:pt x="902204" y="204217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490" name="object 10"/>
          <p:cNvSpPr>
            <a:spLocks noChangeArrowheads="1"/>
          </p:cNvSpPr>
          <p:nvPr/>
        </p:nvSpPr>
        <p:spPr bwMode="auto">
          <a:xfrm>
            <a:off x="8651875" y="6911975"/>
            <a:ext cx="939800" cy="215900"/>
          </a:xfrm>
          <a:custGeom>
            <a:avLst/>
            <a:gdLst>
              <a:gd name="T0" fmla="*/ 0 w 940310"/>
              <a:gd name="T1" fmla="*/ 0 h 216413"/>
              <a:gd name="T2" fmla="*/ 940310 w 940310"/>
              <a:gd name="T3" fmla="*/ 216413 h 216413"/>
            </a:gdLst>
            <a:ahLst/>
            <a:cxnLst>
              <a:cxn ang="0">
                <a:pos x="38106" y="0"/>
              </a:cxn>
              <a:cxn ang="0">
                <a:pos x="0" y="216413"/>
              </a:cxn>
              <a:cxn ang="0">
                <a:pos x="902204" y="216413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16413">
                <a:moveTo>
                  <a:pt x="38106" y="0"/>
                </a:moveTo>
                <a:lnTo>
                  <a:pt x="0" y="216413"/>
                </a:lnTo>
                <a:lnTo>
                  <a:pt x="902204" y="216413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1" name="object 11"/>
          <p:cNvSpPr txBox="1"/>
          <p:nvPr/>
        </p:nvSpPr>
        <p:spPr>
          <a:xfrm>
            <a:off x="896938" y="1804988"/>
            <a:ext cx="6356350" cy="4792662"/>
          </a:xfrm>
          <a:prstGeom prst="rect">
            <a:avLst/>
          </a:prstGeom>
        </p:spPr>
        <p:txBody>
          <a:bodyPr lIns="0" tIns="0" rIns="0" bIns="0"/>
          <a:lstStyle/>
          <a:p>
            <a:pPr marL="322263"/>
            <a:r>
              <a:rPr lang="ru-RU" altLang="ru-RU" sz="1600" b="1" dirty="0">
                <a:solidFill>
                  <a:srgbClr val="15155C"/>
                </a:solidFill>
                <a:cs typeface="Arial" charset="0"/>
              </a:rPr>
              <a:t>Методика применения</a:t>
            </a:r>
            <a:endParaRPr lang="ru-RU" altLang="ru-RU" sz="1600" dirty="0">
              <a:cs typeface="Arial" charset="0"/>
            </a:endParaRPr>
          </a:p>
          <a:p>
            <a:pPr marL="322263">
              <a:spcBef>
                <a:spcPts val="600"/>
              </a:spcBef>
              <a:buClr>
                <a:srgbClr val="15155C"/>
              </a:buClr>
              <a:buFont typeface="Calibri" pitchFamily="34" charset="0"/>
              <a:buAutoNum type="arabicPeriod"/>
            </a:pPr>
            <a:r>
              <a:rPr lang="ru-RU" altLang="ru-RU" sz="1200" dirty="0">
                <a:solidFill>
                  <a:srgbClr val="15155C"/>
                </a:solidFill>
                <a:cs typeface="Arial" charset="0"/>
              </a:rPr>
              <a:t>При помощи перемешивания с умеренной скоростью (300 – 800 с-1)</a:t>
            </a:r>
            <a:br>
              <a:rPr lang="ru-RU" altLang="ru-RU" sz="1200" dirty="0">
                <a:solidFill>
                  <a:srgbClr val="15155C"/>
                </a:solidFill>
                <a:cs typeface="Arial" charset="0"/>
              </a:rPr>
            </a:br>
            <a:r>
              <a:rPr lang="ru-RU" altLang="ru-RU" sz="1200" dirty="0" err="1">
                <a:solidFill>
                  <a:srgbClr val="15155C"/>
                </a:solidFill>
                <a:cs typeface="Arial" charset="0"/>
              </a:rPr>
              <a:t>диспергируйте</a:t>
            </a:r>
            <a:r>
              <a:rPr lang="ru-RU" altLang="ru-RU" sz="1200" dirty="0">
                <a:solidFill>
                  <a:srgbClr val="15155C"/>
                </a:solidFill>
                <a:cs typeface="Arial" charset="0"/>
              </a:rPr>
              <a:t> порошок </a:t>
            </a:r>
            <a:r>
              <a:rPr lang="ru-RU" altLang="ru-RU" sz="1200" dirty="0" err="1">
                <a:solidFill>
                  <a:srgbClr val="15155C"/>
                </a:solidFill>
                <a:cs typeface="Arial" charset="0"/>
              </a:rPr>
              <a:t>Flogel</a:t>
            </a:r>
            <a:r>
              <a:rPr lang="ru-RU" altLang="ru-RU" sz="1200" baseline="30000" dirty="0" err="1">
                <a:solidFill>
                  <a:srgbClr val="15155C"/>
                </a:solidFill>
                <a:cs typeface="Arial" charset="0"/>
              </a:rPr>
              <a:t>TM</a:t>
            </a:r>
            <a:r>
              <a:rPr lang="ru-RU" altLang="ru-RU" sz="1200" dirty="0">
                <a:solidFill>
                  <a:srgbClr val="15155C"/>
                </a:solidFill>
                <a:cs typeface="Arial" charset="0"/>
              </a:rPr>
              <a:t> в воде по стенкам вихревой мешалки.</a:t>
            </a:r>
          </a:p>
          <a:p>
            <a:pPr marL="322263">
              <a:spcBef>
                <a:spcPts val="600"/>
              </a:spcBef>
              <a:buClr>
                <a:srgbClr val="15155C"/>
              </a:buClr>
              <a:buFont typeface="Calibri" pitchFamily="34" charset="0"/>
              <a:buAutoNum type="arabicPeriod"/>
            </a:pPr>
            <a:r>
              <a:rPr lang="ru-RU" altLang="ru-RU" sz="1200" dirty="0">
                <a:solidFill>
                  <a:srgbClr val="15155C"/>
                </a:solidFill>
                <a:cs typeface="Arial" charset="0"/>
              </a:rPr>
              <a:t>Перемешивайте в течение 15 минут или до тех пор, пока смесь не станет однородной.</a:t>
            </a:r>
          </a:p>
          <a:p>
            <a:pPr marL="322263">
              <a:spcBef>
                <a:spcPts val="600"/>
              </a:spcBef>
              <a:buClr>
                <a:srgbClr val="15155C"/>
              </a:buClr>
              <a:buFont typeface="Calibri" pitchFamily="34" charset="0"/>
              <a:buAutoNum type="arabicPeriod"/>
            </a:pPr>
            <a:r>
              <a:rPr lang="ru-RU" altLang="ru-RU" sz="1200" dirty="0">
                <a:solidFill>
                  <a:srgbClr val="15155C"/>
                </a:solidFill>
                <a:cs typeface="Arial" charset="0"/>
              </a:rPr>
              <a:t>Добавьте нейтрализатор и откорректируйте pH-коэффициент.</a:t>
            </a:r>
          </a:p>
          <a:p>
            <a:pPr marL="322263">
              <a:spcBef>
                <a:spcPts val="600"/>
              </a:spcBef>
              <a:buClr>
                <a:srgbClr val="15155C"/>
              </a:buClr>
              <a:buFont typeface="Calibri" pitchFamily="34" charset="0"/>
              <a:buAutoNum type="arabicPeriod"/>
            </a:pPr>
            <a:r>
              <a:rPr lang="ru-RU" altLang="ru-RU" sz="1200" dirty="0">
                <a:solidFill>
                  <a:srgbClr val="15155C"/>
                </a:solidFill>
                <a:cs typeface="Arial" charset="0"/>
              </a:rPr>
              <a:t>Добавьте прочие вещества (например, отбеливатель и ПАВ) при уменьшенной скорости перемешивания. (В этот момент вязкость уменьшится). Также добавьте прочие требуемые вещества (силикон, цеолит, воск и т.п.) при постоянном перемешивании.</a:t>
            </a:r>
          </a:p>
          <a:p>
            <a:pPr marL="322263">
              <a:buClr>
                <a:srgbClr val="15155C"/>
              </a:buClr>
              <a:buFontTx/>
              <a:buAutoNum type="arabicPeriod"/>
            </a:pPr>
            <a:endParaRPr lang="ru-RU" altLang="ru-RU" sz="1100" b="1" dirty="0">
              <a:solidFill>
                <a:srgbClr val="15155C"/>
              </a:solidFill>
              <a:cs typeface="Arial" charset="0"/>
            </a:endParaRPr>
          </a:p>
          <a:p>
            <a:pPr marL="322263">
              <a:spcBef>
                <a:spcPts val="1200"/>
              </a:spcBef>
              <a:buClr>
                <a:srgbClr val="15155C"/>
              </a:buClr>
            </a:pPr>
            <a:r>
              <a:rPr lang="ru-RU" altLang="ru-RU" sz="1400" b="1" i="1" dirty="0">
                <a:solidFill>
                  <a:srgbClr val="15155C"/>
                </a:solidFill>
                <a:cs typeface="Arial" charset="0"/>
              </a:rPr>
              <a:t>Примечания</a:t>
            </a:r>
          </a:p>
          <a:p>
            <a:pPr marL="322263">
              <a:spcBef>
                <a:spcPts val="600"/>
              </a:spcBef>
              <a:buClr>
                <a:srgbClr val="15155C"/>
              </a:buClr>
              <a:buFontTx/>
              <a:buChar char="•"/>
            </a:pPr>
            <a:r>
              <a:rPr lang="ru-RU" altLang="ru-RU" sz="1100" b="1" i="1" dirty="0" smtClean="0">
                <a:solidFill>
                  <a:srgbClr val="15155C"/>
                </a:solidFill>
                <a:cs typeface="Arial" charset="0"/>
              </a:rPr>
              <a:t>Имея мешалки с </a:t>
            </a:r>
            <a:r>
              <a:rPr lang="ru-RU" altLang="ru-RU" sz="1100" b="1" i="1" dirty="0">
                <a:solidFill>
                  <a:srgbClr val="15155C"/>
                </a:solidFill>
                <a:cs typeface="Arial" charset="0"/>
              </a:rPr>
              <a:t>большим усилием сдвига (например </a:t>
            </a:r>
            <a:r>
              <a:rPr lang="ru-RU" altLang="ru-RU" sz="1100" b="1" i="1" dirty="0" err="1">
                <a:solidFill>
                  <a:srgbClr val="15155C"/>
                </a:solidFill>
                <a:cs typeface="Arial" charset="0"/>
              </a:rPr>
              <a:t>Ultraturax</a:t>
            </a:r>
            <a:r>
              <a:rPr lang="ru-RU" altLang="ru-RU" sz="1100" b="1" i="1" dirty="0">
                <a:solidFill>
                  <a:srgbClr val="15155C"/>
                </a:solidFill>
                <a:cs typeface="Arial" charset="0"/>
              </a:rPr>
              <a:t>) можно насыпать </a:t>
            </a:r>
            <a:r>
              <a:rPr lang="ru-RU" altLang="ru-RU" sz="1100" b="1" i="1" dirty="0" err="1">
                <a:solidFill>
                  <a:srgbClr val="15155C"/>
                </a:solidFill>
                <a:cs typeface="Arial" charset="0"/>
              </a:rPr>
              <a:t>Flogel</a:t>
            </a:r>
            <a:r>
              <a:rPr lang="ru-RU" altLang="ru-RU" sz="1100" b="1" i="1" dirty="0">
                <a:solidFill>
                  <a:srgbClr val="15155C"/>
                </a:solidFill>
                <a:cs typeface="Arial" charset="0"/>
              </a:rPr>
              <a:t> на поверхность, а затем приступать к перемешиванию.</a:t>
            </a:r>
          </a:p>
          <a:p>
            <a:pPr marL="322263">
              <a:spcBef>
                <a:spcPts val="600"/>
              </a:spcBef>
              <a:buClr>
                <a:srgbClr val="15155C"/>
              </a:buClr>
              <a:buFontTx/>
              <a:buChar char="•"/>
            </a:pPr>
            <a:r>
              <a:rPr lang="ru-RU" altLang="ru-RU" sz="1100" b="1" i="1" dirty="0">
                <a:solidFill>
                  <a:srgbClr val="15155C"/>
                </a:solidFill>
                <a:cs typeface="Arial" charset="0"/>
              </a:rPr>
              <a:t>При работе со спиртосодержащими веществами  (дезинфицирующие средства для рук, гелеобразное топливо и т.п.) вначале </a:t>
            </a:r>
            <a:r>
              <a:rPr lang="ru-RU" altLang="ru-RU" sz="1100" b="1" i="1" dirty="0" err="1">
                <a:solidFill>
                  <a:srgbClr val="15155C"/>
                </a:solidFill>
                <a:cs typeface="Arial" charset="0"/>
              </a:rPr>
              <a:t>диспергируйте</a:t>
            </a:r>
            <a:r>
              <a:rPr lang="ru-RU" altLang="ru-RU" sz="1100" b="1" i="1" dirty="0">
                <a:solidFill>
                  <a:srgbClr val="15155C"/>
                </a:solidFill>
                <a:cs typeface="Arial" charset="0"/>
              </a:rPr>
              <a:t>  </a:t>
            </a:r>
            <a:r>
              <a:rPr lang="ru-RU" altLang="ru-RU" sz="1100" b="1" i="1" dirty="0" err="1">
                <a:solidFill>
                  <a:srgbClr val="15155C"/>
                </a:solidFill>
                <a:cs typeface="Arial" charset="0"/>
              </a:rPr>
              <a:t>FlogelTM</a:t>
            </a:r>
            <a:r>
              <a:rPr lang="ru-RU" altLang="ru-RU" sz="1100" b="1" i="1" dirty="0">
                <a:solidFill>
                  <a:srgbClr val="15155C"/>
                </a:solidFill>
                <a:cs typeface="Arial" charset="0"/>
              </a:rPr>
              <a:t>   в растворе  [вода  +  50% спирта] и перемешайте до однородности, затем добавьте оставшийся спирт, и после этого приступайте к нейтрализации</a:t>
            </a:r>
          </a:p>
          <a:p>
            <a:pPr marL="322263">
              <a:spcBef>
                <a:spcPts val="600"/>
              </a:spcBef>
              <a:buClr>
                <a:srgbClr val="15155C"/>
              </a:buClr>
              <a:buFontTx/>
              <a:buChar char="•"/>
            </a:pPr>
            <a:r>
              <a:rPr lang="ru-RU" altLang="ru-RU" sz="1100" b="1" i="1" dirty="0">
                <a:solidFill>
                  <a:srgbClr val="15155C"/>
                </a:solidFill>
                <a:cs typeface="Arial" charset="0"/>
              </a:rPr>
              <a:t>Этап смачивания более критичен, нежели длительность перемешивания. Когда смесь становится однородной, присоединение воды осуществляется быстро и полностью.</a:t>
            </a:r>
          </a:p>
        </p:txBody>
      </p:sp>
      <p:sp>
        <p:nvSpPr>
          <p:cNvPr id="20492" name="object 13"/>
          <p:cNvSpPr>
            <a:spLocks noChangeArrowheads="1"/>
          </p:cNvSpPr>
          <p:nvPr/>
        </p:nvSpPr>
        <p:spPr bwMode="auto">
          <a:xfrm>
            <a:off x="7253288" y="1884363"/>
            <a:ext cx="2454275" cy="206057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0493" name="object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25400"/>
            <a:fld id="{6B72B3D9-F731-4885-A887-5F7C169E65DD}" type="slidenum">
              <a:rPr lang="ru-RU" altLang="ru-RU"/>
              <a:pPr marL="25400"/>
              <a:t>21</a:t>
            </a:fld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18" name="object 18"/>
          <p:cNvSpPr>
            <a:spLocks noGrp="1"/>
          </p:cNvSpPr>
          <p:nvPr>
            <p:ph type="dt" sz="quarter" idx="11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SNF</a:t>
            </a:r>
            <a:endParaRPr b="0" i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9" name="object 19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FLOERGER</a:t>
            </a:r>
            <a:r>
              <a:rPr spc="-90" dirty="0">
                <a:latin typeface="Trebuchet MS"/>
                <a:cs typeface="Trebuchet MS"/>
              </a:rPr>
              <a:t> </a:t>
            </a:r>
            <a:r>
              <a:rPr sz="1500" spc="-15" baseline="16666" dirty="0">
                <a:latin typeface="Trebuchet MS"/>
                <a:cs typeface="Trebuchet MS"/>
              </a:rPr>
              <a:t>®</a:t>
            </a:r>
            <a:endParaRPr sz="1500" i="0" baseline="16666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20496" name="object 16"/>
          <p:cNvSpPr txBox="1">
            <a:spLocks noChangeArrowheads="1"/>
          </p:cNvSpPr>
          <p:nvPr/>
        </p:nvSpPr>
        <p:spPr bwMode="auto">
          <a:xfrm>
            <a:off x="7404100" y="4033838"/>
            <a:ext cx="2303463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indent="42863" algn="ctr"/>
            <a:r>
              <a:rPr lang="ru-RU" altLang="ru-RU" sz="1000">
                <a:solidFill>
                  <a:srgbClr val="0A2B6D"/>
                </a:solidFill>
                <a:cs typeface="Arial" charset="0"/>
              </a:rPr>
              <a:t>Использование сита позволяет минимизировать время смачивания и риск образования комков</a:t>
            </a:r>
            <a:endParaRPr lang="ru-RU" altLang="ru-RU" sz="1000">
              <a:cs typeface="Arial" charset="0"/>
            </a:endParaRPr>
          </a:p>
        </p:txBody>
      </p:sp>
      <p:pic>
        <p:nvPicPr>
          <p:cNvPr id="17" name="Image 5"/>
          <p:cNvPicPr>
            <a:picLocks noChangeAspect="1"/>
          </p:cNvPicPr>
          <p:nvPr/>
        </p:nvPicPr>
        <p:blipFill rotWithShape="1">
          <a:blip r:embed="rId5" cstate="print"/>
          <a:srcRect r="11932" b="17105"/>
          <a:stretch/>
        </p:blipFill>
        <p:spPr>
          <a:xfrm>
            <a:off x="8013700" y="4540250"/>
            <a:ext cx="1231986" cy="868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Imag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66100" y="5454650"/>
            <a:ext cx="921467" cy="868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7556500" y="629285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Предпочтительная форма мешалок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bject 2"/>
          <p:cNvSpPr>
            <a:spLocks noChangeArrowheads="1"/>
          </p:cNvSpPr>
          <p:nvPr/>
        </p:nvSpPr>
        <p:spPr bwMode="auto">
          <a:xfrm>
            <a:off x="3330575" y="612775"/>
            <a:ext cx="3929063" cy="68421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1507" name="object 3"/>
          <p:cNvSpPr>
            <a:spLocks noChangeArrowheads="1"/>
          </p:cNvSpPr>
          <p:nvPr/>
        </p:nvSpPr>
        <p:spPr bwMode="auto">
          <a:xfrm>
            <a:off x="1181100" y="1952625"/>
            <a:ext cx="1709738" cy="170973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1508" name="object 4"/>
          <p:cNvSpPr>
            <a:spLocks noChangeArrowheads="1"/>
          </p:cNvSpPr>
          <p:nvPr/>
        </p:nvSpPr>
        <p:spPr bwMode="auto">
          <a:xfrm>
            <a:off x="8018463" y="1849438"/>
            <a:ext cx="1047750" cy="15716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1509" name="object 5"/>
          <p:cNvSpPr>
            <a:spLocks noChangeArrowheads="1"/>
          </p:cNvSpPr>
          <p:nvPr/>
        </p:nvSpPr>
        <p:spPr bwMode="auto">
          <a:xfrm>
            <a:off x="4252913" y="1454150"/>
            <a:ext cx="1774825" cy="177800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1510" name="object 6"/>
          <p:cNvSpPr>
            <a:spLocks noChangeArrowheads="1"/>
          </p:cNvSpPr>
          <p:nvPr/>
        </p:nvSpPr>
        <p:spPr bwMode="auto">
          <a:xfrm>
            <a:off x="774700" y="6802438"/>
            <a:ext cx="9144000" cy="404812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1511" name="object 7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99"/>
              <a:gd name="T1" fmla="*/ 0 h 265175"/>
              <a:gd name="T2" fmla="*/ 1409699 w 1409699"/>
              <a:gd name="T3" fmla="*/ 265175 h 265175"/>
            </a:gdLst>
            <a:ahLst/>
            <a:cxnLst>
              <a:cxn ang="0">
                <a:pos x="1409699" y="0"/>
              </a:cxn>
              <a:cxn ang="0">
                <a:pos x="38099" y="0"/>
              </a:cxn>
              <a:cxn ang="0">
                <a:pos x="0" y="265175"/>
              </a:cxn>
              <a:cxn ang="0">
                <a:pos x="1357883" y="265175"/>
              </a:cxn>
              <a:cxn ang="0">
                <a:pos x="1409699" y="0"/>
              </a:cxn>
            </a:cxnLst>
            <a:rect l="T0" t="T1" r="T2" b="T3"/>
            <a:pathLst>
              <a:path w="1409699" h="265175">
                <a:moveTo>
                  <a:pt x="1409699" y="0"/>
                </a:moveTo>
                <a:lnTo>
                  <a:pt x="38099" y="0"/>
                </a:lnTo>
                <a:lnTo>
                  <a:pt x="0" y="265175"/>
                </a:lnTo>
                <a:lnTo>
                  <a:pt x="1357883" y="265175"/>
                </a:lnTo>
                <a:lnTo>
                  <a:pt x="140969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12" name="object 8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13" name="object 9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14" name="object 10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07"/>
              <a:gd name="T1" fmla="*/ 0 h 204215"/>
              <a:gd name="T2" fmla="*/ 940307 w 940307"/>
              <a:gd name="T3" fmla="*/ 204215 h 204215"/>
            </a:gdLst>
            <a:ahLst/>
            <a:cxnLst>
              <a:cxn ang="0">
                <a:pos x="940307" y="0"/>
              </a:cxn>
              <a:cxn ang="0">
                <a:pos x="38099" y="0"/>
              </a:cxn>
              <a:cxn ang="0">
                <a:pos x="0" y="204215"/>
              </a:cxn>
              <a:cxn ang="0">
                <a:pos x="902207" y="204215"/>
              </a:cxn>
              <a:cxn ang="0">
                <a:pos x="940307" y="0"/>
              </a:cxn>
            </a:cxnLst>
            <a:rect l="T0" t="T1" r="T2" b="T3"/>
            <a:pathLst>
              <a:path w="940307" h="204215">
                <a:moveTo>
                  <a:pt x="940307" y="0"/>
                </a:moveTo>
                <a:lnTo>
                  <a:pt x="38099" y="0"/>
                </a:lnTo>
                <a:lnTo>
                  <a:pt x="0" y="204215"/>
                </a:lnTo>
                <a:lnTo>
                  <a:pt x="902207" y="204215"/>
                </a:lnTo>
                <a:lnTo>
                  <a:pt x="940307" y="0"/>
                </a:lnTo>
                <a:close/>
              </a:path>
            </a:pathLst>
          </a:custGeom>
          <a:solidFill>
            <a:srgbClr val="4B83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15" name="object 11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10"/>
              <a:gd name="T1" fmla="*/ 0 h 204217"/>
              <a:gd name="T2" fmla="*/ 940310 w 940310"/>
              <a:gd name="T3" fmla="*/ 204217 h 204217"/>
            </a:gdLst>
            <a:ahLst/>
            <a:cxnLst>
              <a:cxn ang="0">
                <a:pos x="38106" y="0"/>
              </a:cxn>
              <a:cxn ang="0">
                <a:pos x="0" y="204217"/>
              </a:cxn>
              <a:cxn ang="0">
                <a:pos x="902204" y="204217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04217">
                <a:moveTo>
                  <a:pt x="38106" y="0"/>
                </a:moveTo>
                <a:lnTo>
                  <a:pt x="0" y="204217"/>
                </a:lnTo>
                <a:lnTo>
                  <a:pt x="902204" y="204217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16" name="object 12"/>
          <p:cNvSpPr>
            <a:spLocks noChangeArrowheads="1"/>
          </p:cNvSpPr>
          <p:nvPr/>
        </p:nvSpPr>
        <p:spPr bwMode="auto">
          <a:xfrm>
            <a:off x="8651875" y="6911975"/>
            <a:ext cx="939800" cy="215900"/>
          </a:xfrm>
          <a:custGeom>
            <a:avLst/>
            <a:gdLst>
              <a:gd name="T0" fmla="*/ 0 w 940310"/>
              <a:gd name="T1" fmla="*/ 0 h 216413"/>
              <a:gd name="T2" fmla="*/ 940310 w 940310"/>
              <a:gd name="T3" fmla="*/ 216413 h 216413"/>
            </a:gdLst>
            <a:ahLst/>
            <a:cxnLst>
              <a:cxn ang="0">
                <a:pos x="38106" y="0"/>
              </a:cxn>
              <a:cxn ang="0">
                <a:pos x="0" y="216413"/>
              </a:cxn>
              <a:cxn ang="0">
                <a:pos x="902204" y="216413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16413">
                <a:moveTo>
                  <a:pt x="38106" y="0"/>
                </a:moveTo>
                <a:lnTo>
                  <a:pt x="0" y="216413"/>
                </a:lnTo>
                <a:lnTo>
                  <a:pt x="902204" y="216413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517" name="object 13"/>
          <p:cNvSpPr txBox="1">
            <a:spLocks noChangeArrowheads="1"/>
          </p:cNvSpPr>
          <p:nvPr/>
        </p:nvSpPr>
        <p:spPr bwMode="auto">
          <a:xfrm>
            <a:off x="1181100" y="3778250"/>
            <a:ext cx="87376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algn="ctr"/>
            <a:r>
              <a:rPr lang="ru-RU" altLang="ru-RU" sz="2800" b="1">
                <a:solidFill>
                  <a:srgbClr val="15155C"/>
                </a:solidFill>
                <a:cs typeface="Arial" charset="0"/>
              </a:rPr>
              <a:t>Руководство по составам продуктов </a:t>
            </a:r>
            <a:endParaRPr lang="ru-RU" altLang="ru-RU" sz="2800">
              <a:cs typeface="Arial" charset="0"/>
            </a:endParaRPr>
          </a:p>
        </p:txBody>
      </p:sp>
      <p:sp>
        <p:nvSpPr>
          <p:cNvPr id="21518" name="object 14"/>
          <p:cNvSpPr>
            <a:spLocks noChangeArrowheads="1"/>
          </p:cNvSpPr>
          <p:nvPr/>
        </p:nvSpPr>
        <p:spPr bwMode="auto">
          <a:xfrm>
            <a:off x="4541838" y="5097463"/>
            <a:ext cx="1527175" cy="1558925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1519" name="object 15"/>
          <p:cNvSpPr>
            <a:spLocks noChangeArrowheads="1"/>
          </p:cNvSpPr>
          <p:nvPr/>
        </p:nvSpPr>
        <p:spPr bwMode="auto">
          <a:xfrm>
            <a:off x="1395413" y="4525963"/>
            <a:ext cx="1631950" cy="163195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1520" name="object 16"/>
          <p:cNvSpPr>
            <a:spLocks noChangeArrowheads="1"/>
          </p:cNvSpPr>
          <p:nvPr/>
        </p:nvSpPr>
        <p:spPr bwMode="auto">
          <a:xfrm>
            <a:off x="7613650" y="4457700"/>
            <a:ext cx="1655763" cy="1627188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1521" name="object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25400"/>
            <a:fld id="{1356C960-ECE3-490C-AF24-162427D26824}" type="slidenum">
              <a:rPr lang="ru-RU" altLang="ru-RU"/>
              <a:pPr marL="25400"/>
              <a:t>22</a:t>
            </a:fld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18" name="object 18"/>
          <p:cNvSpPr>
            <a:spLocks noGrp="1"/>
          </p:cNvSpPr>
          <p:nvPr>
            <p:ph type="dt" sz="quarter" idx="11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SNF</a:t>
            </a:r>
            <a:endParaRPr b="0" i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9" name="object 19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FLOERGER</a:t>
            </a:r>
            <a:r>
              <a:rPr spc="-90" dirty="0">
                <a:latin typeface="Trebuchet MS"/>
                <a:cs typeface="Trebuchet MS"/>
              </a:rPr>
              <a:t> </a:t>
            </a:r>
            <a:r>
              <a:rPr sz="1500" spc="-15" baseline="16666" dirty="0">
                <a:latin typeface="Trebuchet MS"/>
                <a:cs typeface="Trebuchet MS"/>
              </a:rPr>
              <a:t>®</a:t>
            </a:r>
            <a:endParaRPr sz="1500" i="0" baseline="16666">
              <a:solidFill>
                <a:schemeClr val="tx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bject 2"/>
          <p:cNvSpPr>
            <a:spLocks noChangeArrowheads="1"/>
          </p:cNvSpPr>
          <p:nvPr/>
        </p:nvSpPr>
        <p:spPr bwMode="auto">
          <a:xfrm>
            <a:off x="912813" y="487363"/>
            <a:ext cx="1724025" cy="652462"/>
          </a:xfrm>
          <a:custGeom>
            <a:avLst/>
            <a:gdLst>
              <a:gd name="T0" fmla="*/ 0 w 1723640"/>
              <a:gd name="T1" fmla="*/ 0 h 652271"/>
              <a:gd name="T2" fmla="*/ 1723640 w 1723640"/>
              <a:gd name="T3" fmla="*/ 652271 h 652271"/>
            </a:gdLst>
            <a:ahLst/>
            <a:cxnLst>
              <a:cxn ang="0">
                <a:pos x="1723640" y="4571"/>
              </a:cxn>
              <a:cxn ang="0">
                <a:pos x="1722116" y="1523"/>
              </a:cxn>
              <a:cxn ang="0">
                <a:pos x="1719069" y="0"/>
              </a:cxn>
              <a:cxn ang="0">
                <a:pos x="4571" y="0"/>
              </a:cxn>
              <a:cxn ang="0">
                <a:pos x="1523" y="1523"/>
              </a:cxn>
              <a:cxn ang="0">
                <a:pos x="0" y="4571"/>
              </a:cxn>
              <a:cxn ang="0">
                <a:pos x="0" y="647699"/>
              </a:cxn>
              <a:cxn ang="0">
                <a:pos x="1523" y="650747"/>
              </a:cxn>
              <a:cxn ang="0">
                <a:pos x="4571" y="652271"/>
              </a:cxn>
              <a:cxn ang="0">
                <a:pos x="4572" y="4571"/>
              </a:cxn>
              <a:cxn ang="0">
                <a:pos x="1723640" y="4571"/>
              </a:cxn>
              <a:cxn ang="0">
                <a:pos x="1723640" y="647699"/>
              </a:cxn>
              <a:cxn ang="0">
                <a:pos x="4572" y="647699"/>
              </a:cxn>
              <a:cxn ang="0">
                <a:pos x="4572" y="652271"/>
              </a:cxn>
              <a:cxn ang="0">
                <a:pos x="1719069" y="652271"/>
              </a:cxn>
              <a:cxn ang="0">
                <a:pos x="1722116" y="650747"/>
              </a:cxn>
              <a:cxn ang="0">
                <a:pos x="1723640" y="647699"/>
              </a:cxn>
              <a:cxn ang="0">
                <a:pos x="1723640" y="647699"/>
              </a:cxn>
              <a:cxn ang="0">
                <a:pos x="1723640" y="4571"/>
              </a:cxn>
              <a:cxn ang="0">
                <a:pos x="1719069" y="4571"/>
              </a:cxn>
              <a:cxn ang="0">
                <a:pos x="1719069" y="647699"/>
              </a:cxn>
              <a:cxn ang="0">
                <a:pos x="1723640" y="647699"/>
              </a:cxn>
            </a:cxnLst>
            <a:rect l="T0" t="T1" r="T2" b="T3"/>
            <a:pathLst>
              <a:path w="1723640" h="652271">
                <a:moveTo>
                  <a:pt x="1723640" y="4571"/>
                </a:moveTo>
                <a:lnTo>
                  <a:pt x="1722116" y="1523"/>
                </a:lnTo>
                <a:lnTo>
                  <a:pt x="1719069" y="0"/>
                </a:lnTo>
                <a:lnTo>
                  <a:pt x="4571" y="0"/>
                </a:lnTo>
                <a:lnTo>
                  <a:pt x="1523" y="1523"/>
                </a:lnTo>
                <a:lnTo>
                  <a:pt x="0" y="4571"/>
                </a:lnTo>
                <a:lnTo>
                  <a:pt x="0" y="647699"/>
                </a:lnTo>
                <a:lnTo>
                  <a:pt x="1523" y="650747"/>
                </a:lnTo>
                <a:lnTo>
                  <a:pt x="4571" y="652271"/>
                </a:lnTo>
                <a:lnTo>
                  <a:pt x="4572" y="4571"/>
                </a:lnTo>
                <a:lnTo>
                  <a:pt x="1723640" y="4571"/>
                </a:lnTo>
                <a:close/>
              </a:path>
              <a:path w="1723640" h="652271">
                <a:moveTo>
                  <a:pt x="1723640" y="647699"/>
                </a:moveTo>
                <a:lnTo>
                  <a:pt x="4572" y="647699"/>
                </a:lnTo>
                <a:lnTo>
                  <a:pt x="4572" y="652271"/>
                </a:lnTo>
                <a:lnTo>
                  <a:pt x="1719069" y="652271"/>
                </a:lnTo>
                <a:lnTo>
                  <a:pt x="1722116" y="650747"/>
                </a:lnTo>
                <a:lnTo>
                  <a:pt x="1723640" y="647699"/>
                </a:lnTo>
                <a:close/>
              </a:path>
              <a:path w="1723640" h="652271">
                <a:moveTo>
                  <a:pt x="1723640" y="647699"/>
                </a:moveTo>
                <a:lnTo>
                  <a:pt x="1723640" y="4571"/>
                </a:lnTo>
                <a:lnTo>
                  <a:pt x="1719069" y="4571"/>
                </a:lnTo>
                <a:lnTo>
                  <a:pt x="1719069" y="647699"/>
                </a:lnTo>
                <a:lnTo>
                  <a:pt x="1723640" y="647699"/>
                </a:lnTo>
                <a:close/>
              </a:path>
            </a:pathLst>
          </a:custGeom>
          <a:solidFill>
            <a:srgbClr val="F9F9F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31" name="object 3"/>
          <p:cNvSpPr>
            <a:spLocks noChangeArrowheads="1"/>
          </p:cNvSpPr>
          <p:nvPr/>
        </p:nvSpPr>
        <p:spPr bwMode="auto">
          <a:xfrm>
            <a:off x="917575" y="492125"/>
            <a:ext cx="1714500" cy="6429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2532" name="object 4"/>
          <p:cNvSpPr>
            <a:spLocks noChangeArrowheads="1"/>
          </p:cNvSpPr>
          <p:nvPr/>
        </p:nvSpPr>
        <p:spPr bwMode="auto">
          <a:xfrm>
            <a:off x="912813" y="487363"/>
            <a:ext cx="1724025" cy="652462"/>
          </a:xfrm>
          <a:custGeom>
            <a:avLst/>
            <a:gdLst>
              <a:gd name="T0" fmla="*/ 0 w 1723640"/>
              <a:gd name="T1" fmla="*/ 0 h 652271"/>
              <a:gd name="T2" fmla="*/ 1723640 w 1723640"/>
              <a:gd name="T3" fmla="*/ 652271 h 652271"/>
            </a:gdLst>
            <a:ahLst/>
            <a:cxnLst/>
            <a:rect l="T0" t="T1" r="T2" b="T3"/>
            <a:pathLst>
              <a:path w="1723640" h="652271">
                <a:moveTo>
                  <a:pt x="1723640" y="647699"/>
                </a:moveTo>
                <a:lnTo>
                  <a:pt x="1723640" y="4571"/>
                </a:lnTo>
                <a:lnTo>
                  <a:pt x="1722116" y="1523"/>
                </a:lnTo>
                <a:lnTo>
                  <a:pt x="1719068" y="0"/>
                </a:lnTo>
                <a:lnTo>
                  <a:pt x="4571" y="0"/>
                </a:lnTo>
                <a:lnTo>
                  <a:pt x="1523" y="1523"/>
                </a:lnTo>
                <a:lnTo>
                  <a:pt x="0" y="4571"/>
                </a:lnTo>
                <a:lnTo>
                  <a:pt x="0" y="647699"/>
                </a:lnTo>
                <a:lnTo>
                  <a:pt x="1523" y="650747"/>
                </a:lnTo>
                <a:lnTo>
                  <a:pt x="4571" y="652271"/>
                </a:lnTo>
                <a:lnTo>
                  <a:pt x="4571" y="9143"/>
                </a:lnTo>
                <a:lnTo>
                  <a:pt x="9143" y="4571"/>
                </a:lnTo>
                <a:lnTo>
                  <a:pt x="9143" y="9143"/>
                </a:lnTo>
                <a:lnTo>
                  <a:pt x="1714496" y="9143"/>
                </a:lnTo>
                <a:lnTo>
                  <a:pt x="1714496" y="4571"/>
                </a:lnTo>
                <a:lnTo>
                  <a:pt x="1719068" y="9143"/>
                </a:lnTo>
                <a:lnTo>
                  <a:pt x="1719068" y="652271"/>
                </a:lnTo>
                <a:lnTo>
                  <a:pt x="1722116" y="650747"/>
                </a:lnTo>
                <a:lnTo>
                  <a:pt x="1723640" y="647699"/>
                </a:lnTo>
                <a:close/>
              </a:path>
              <a:path w="1723640" h="652271">
                <a:moveTo>
                  <a:pt x="9143" y="9143"/>
                </a:moveTo>
                <a:lnTo>
                  <a:pt x="9143" y="4571"/>
                </a:lnTo>
                <a:lnTo>
                  <a:pt x="4571" y="9143"/>
                </a:lnTo>
                <a:lnTo>
                  <a:pt x="9143" y="9143"/>
                </a:lnTo>
                <a:close/>
              </a:path>
              <a:path w="1723640" h="652271">
                <a:moveTo>
                  <a:pt x="9143" y="643127"/>
                </a:moveTo>
                <a:lnTo>
                  <a:pt x="9143" y="9143"/>
                </a:lnTo>
                <a:lnTo>
                  <a:pt x="4571" y="9143"/>
                </a:lnTo>
                <a:lnTo>
                  <a:pt x="4571" y="643127"/>
                </a:lnTo>
                <a:lnTo>
                  <a:pt x="9143" y="643127"/>
                </a:lnTo>
                <a:close/>
              </a:path>
              <a:path w="1723640" h="652271">
                <a:moveTo>
                  <a:pt x="1719068" y="643127"/>
                </a:moveTo>
                <a:lnTo>
                  <a:pt x="4571" y="643127"/>
                </a:lnTo>
                <a:lnTo>
                  <a:pt x="9143" y="647699"/>
                </a:lnTo>
                <a:lnTo>
                  <a:pt x="9143" y="652271"/>
                </a:lnTo>
                <a:lnTo>
                  <a:pt x="1714496" y="652271"/>
                </a:lnTo>
                <a:lnTo>
                  <a:pt x="1714496" y="647699"/>
                </a:lnTo>
                <a:lnTo>
                  <a:pt x="1719068" y="643127"/>
                </a:lnTo>
                <a:close/>
              </a:path>
              <a:path w="1723640" h="652271">
                <a:moveTo>
                  <a:pt x="9143" y="652271"/>
                </a:moveTo>
                <a:lnTo>
                  <a:pt x="9143" y="647699"/>
                </a:lnTo>
                <a:lnTo>
                  <a:pt x="4571" y="643127"/>
                </a:lnTo>
                <a:lnTo>
                  <a:pt x="4571" y="652271"/>
                </a:lnTo>
                <a:lnTo>
                  <a:pt x="9143" y="652271"/>
                </a:lnTo>
                <a:close/>
              </a:path>
              <a:path w="1723640" h="652271">
                <a:moveTo>
                  <a:pt x="1719068" y="9143"/>
                </a:moveTo>
                <a:lnTo>
                  <a:pt x="1714496" y="4571"/>
                </a:lnTo>
                <a:lnTo>
                  <a:pt x="1714496" y="9143"/>
                </a:lnTo>
                <a:lnTo>
                  <a:pt x="1719068" y="9143"/>
                </a:lnTo>
                <a:close/>
              </a:path>
              <a:path w="1723640" h="652271">
                <a:moveTo>
                  <a:pt x="1719068" y="643127"/>
                </a:moveTo>
                <a:lnTo>
                  <a:pt x="1719068" y="9143"/>
                </a:lnTo>
                <a:lnTo>
                  <a:pt x="1714496" y="9143"/>
                </a:lnTo>
                <a:lnTo>
                  <a:pt x="1714496" y="643127"/>
                </a:lnTo>
                <a:lnTo>
                  <a:pt x="1719068" y="643127"/>
                </a:lnTo>
                <a:close/>
              </a:path>
              <a:path w="1723640" h="652271">
                <a:moveTo>
                  <a:pt x="1719068" y="652271"/>
                </a:moveTo>
                <a:lnTo>
                  <a:pt x="1719068" y="643127"/>
                </a:lnTo>
                <a:lnTo>
                  <a:pt x="1714496" y="647699"/>
                </a:lnTo>
                <a:lnTo>
                  <a:pt x="1714496" y="652271"/>
                </a:lnTo>
                <a:lnTo>
                  <a:pt x="1719068" y="652271"/>
                </a:lnTo>
                <a:close/>
              </a:path>
            </a:pathLst>
          </a:custGeom>
          <a:solidFill>
            <a:srgbClr val="F9F9F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altLang="ru-RU" sz="1600" b="1">
                <a:solidFill>
                  <a:srgbClr val="15155C"/>
                </a:solidFill>
                <a:cs typeface="Arial" charset="0"/>
              </a:rPr>
              <a:t>Нейтральный</a:t>
            </a:r>
            <a:endParaRPr lang="ru-RU" altLang="ru-RU" sz="1600">
              <a:latin typeface="Calibri" pitchFamily="34" charset="0"/>
            </a:endParaRPr>
          </a:p>
        </p:txBody>
      </p:sp>
      <p:sp>
        <p:nvSpPr>
          <p:cNvPr id="22533" name="object 5"/>
          <p:cNvSpPr>
            <a:spLocks noChangeArrowheads="1"/>
          </p:cNvSpPr>
          <p:nvPr/>
        </p:nvSpPr>
        <p:spPr bwMode="auto">
          <a:xfrm>
            <a:off x="1108075" y="1595438"/>
            <a:ext cx="1495425" cy="21812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2534" name="object 6"/>
          <p:cNvSpPr>
            <a:spLocks noChangeArrowheads="1"/>
          </p:cNvSpPr>
          <p:nvPr/>
        </p:nvSpPr>
        <p:spPr bwMode="auto">
          <a:xfrm>
            <a:off x="1649413" y="2938463"/>
            <a:ext cx="404812" cy="496887"/>
          </a:xfrm>
          <a:custGeom>
            <a:avLst/>
            <a:gdLst>
              <a:gd name="T0" fmla="*/ 0 w 404731"/>
              <a:gd name="T1" fmla="*/ 0 h 496883"/>
              <a:gd name="T2" fmla="*/ 404731 w 404731"/>
              <a:gd name="T3" fmla="*/ 496883 h 496883"/>
            </a:gdLst>
            <a:ahLst/>
            <a:cxnLst>
              <a:cxn ang="0">
                <a:pos x="404731" y="382811"/>
              </a:cxn>
              <a:cxn ang="0">
                <a:pos x="250038" y="26723"/>
              </a:cxn>
              <a:cxn ang="0">
                <a:pos x="212955" y="0"/>
              </a:cxn>
              <a:cxn ang="0">
                <a:pos x="200933" y="242"/>
              </a:cxn>
              <a:cxn ang="0">
                <a:pos x="26010" y="78539"/>
              </a:cxn>
              <a:cxn ang="0">
                <a:pos x="87" y="113543"/>
              </a:cxn>
              <a:cxn ang="0">
                <a:pos x="0" y="125743"/>
              </a:cxn>
              <a:cxn ang="0">
                <a:pos x="3150" y="137975"/>
              </a:cxn>
              <a:cxn ang="0">
                <a:pos x="155550" y="470207"/>
              </a:cxn>
              <a:cxn ang="0">
                <a:pos x="191130" y="496883"/>
              </a:cxn>
              <a:cxn ang="0">
                <a:pos x="203050" y="496719"/>
              </a:cxn>
              <a:cxn ang="0">
                <a:pos x="378054" y="418391"/>
              </a:cxn>
              <a:cxn ang="0">
                <a:pos x="404731" y="382811"/>
              </a:cxn>
            </a:cxnLst>
            <a:rect l="T0" t="T1" r="T2" b="T3"/>
            <a:pathLst>
              <a:path w="404731" h="496883">
                <a:moveTo>
                  <a:pt x="404731" y="382811"/>
                </a:moveTo>
                <a:lnTo>
                  <a:pt x="250038" y="26723"/>
                </a:lnTo>
                <a:lnTo>
                  <a:pt x="212955" y="0"/>
                </a:lnTo>
                <a:lnTo>
                  <a:pt x="200933" y="242"/>
                </a:lnTo>
                <a:lnTo>
                  <a:pt x="26010" y="78539"/>
                </a:lnTo>
                <a:lnTo>
                  <a:pt x="87" y="113543"/>
                </a:lnTo>
                <a:lnTo>
                  <a:pt x="0" y="125743"/>
                </a:lnTo>
                <a:lnTo>
                  <a:pt x="3150" y="137975"/>
                </a:lnTo>
                <a:lnTo>
                  <a:pt x="155550" y="470207"/>
                </a:lnTo>
                <a:lnTo>
                  <a:pt x="191130" y="496883"/>
                </a:lnTo>
                <a:lnTo>
                  <a:pt x="203050" y="496719"/>
                </a:lnTo>
                <a:lnTo>
                  <a:pt x="378054" y="418391"/>
                </a:lnTo>
                <a:lnTo>
                  <a:pt x="404731" y="382811"/>
                </a:lnTo>
                <a:close/>
              </a:path>
            </a:pathLst>
          </a:custGeom>
          <a:solidFill>
            <a:srgbClr val="CCEEEC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35" name="object 7"/>
          <p:cNvSpPr>
            <a:spLocks noChangeArrowheads="1"/>
          </p:cNvSpPr>
          <p:nvPr/>
        </p:nvSpPr>
        <p:spPr bwMode="auto">
          <a:xfrm>
            <a:off x="774700" y="6802438"/>
            <a:ext cx="9144000" cy="4048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2536" name="object 8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99"/>
              <a:gd name="T1" fmla="*/ 0 h 265175"/>
              <a:gd name="T2" fmla="*/ 1409699 w 1409699"/>
              <a:gd name="T3" fmla="*/ 265175 h 265175"/>
            </a:gdLst>
            <a:ahLst/>
            <a:cxnLst>
              <a:cxn ang="0">
                <a:pos x="1409699" y="0"/>
              </a:cxn>
              <a:cxn ang="0">
                <a:pos x="38099" y="0"/>
              </a:cxn>
              <a:cxn ang="0">
                <a:pos x="0" y="265175"/>
              </a:cxn>
              <a:cxn ang="0">
                <a:pos x="1357883" y="265175"/>
              </a:cxn>
              <a:cxn ang="0">
                <a:pos x="1409699" y="0"/>
              </a:cxn>
            </a:cxnLst>
            <a:rect l="T0" t="T1" r="T2" b="T3"/>
            <a:pathLst>
              <a:path w="1409699" h="265175">
                <a:moveTo>
                  <a:pt x="1409699" y="0"/>
                </a:moveTo>
                <a:lnTo>
                  <a:pt x="38099" y="0"/>
                </a:lnTo>
                <a:lnTo>
                  <a:pt x="0" y="265175"/>
                </a:lnTo>
                <a:lnTo>
                  <a:pt x="1357883" y="265175"/>
                </a:lnTo>
                <a:lnTo>
                  <a:pt x="140969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37" name="object 9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38" name="object 10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39" name="object 11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07"/>
              <a:gd name="T1" fmla="*/ 0 h 204215"/>
              <a:gd name="T2" fmla="*/ 940307 w 940307"/>
              <a:gd name="T3" fmla="*/ 204215 h 204215"/>
            </a:gdLst>
            <a:ahLst/>
            <a:cxnLst>
              <a:cxn ang="0">
                <a:pos x="940307" y="0"/>
              </a:cxn>
              <a:cxn ang="0">
                <a:pos x="38099" y="0"/>
              </a:cxn>
              <a:cxn ang="0">
                <a:pos x="0" y="204215"/>
              </a:cxn>
              <a:cxn ang="0">
                <a:pos x="902207" y="204215"/>
              </a:cxn>
              <a:cxn ang="0">
                <a:pos x="940307" y="0"/>
              </a:cxn>
            </a:cxnLst>
            <a:rect l="T0" t="T1" r="T2" b="T3"/>
            <a:pathLst>
              <a:path w="940307" h="204215">
                <a:moveTo>
                  <a:pt x="940307" y="0"/>
                </a:moveTo>
                <a:lnTo>
                  <a:pt x="38099" y="0"/>
                </a:lnTo>
                <a:lnTo>
                  <a:pt x="0" y="204215"/>
                </a:lnTo>
                <a:lnTo>
                  <a:pt x="902207" y="204215"/>
                </a:lnTo>
                <a:lnTo>
                  <a:pt x="940307" y="0"/>
                </a:lnTo>
                <a:close/>
              </a:path>
            </a:pathLst>
          </a:custGeom>
          <a:solidFill>
            <a:srgbClr val="4B83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40" name="object 12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10"/>
              <a:gd name="T1" fmla="*/ 0 h 204217"/>
              <a:gd name="T2" fmla="*/ 940310 w 940310"/>
              <a:gd name="T3" fmla="*/ 204217 h 204217"/>
            </a:gdLst>
            <a:ahLst/>
            <a:cxnLst>
              <a:cxn ang="0">
                <a:pos x="38106" y="0"/>
              </a:cxn>
              <a:cxn ang="0">
                <a:pos x="0" y="204217"/>
              </a:cxn>
              <a:cxn ang="0">
                <a:pos x="902204" y="204217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04217">
                <a:moveTo>
                  <a:pt x="38106" y="0"/>
                </a:moveTo>
                <a:lnTo>
                  <a:pt x="0" y="204217"/>
                </a:lnTo>
                <a:lnTo>
                  <a:pt x="902204" y="204217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41" name="object 13"/>
          <p:cNvSpPr>
            <a:spLocks noChangeArrowheads="1"/>
          </p:cNvSpPr>
          <p:nvPr/>
        </p:nvSpPr>
        <p:spPr bwMode="auto">
          <a:xfrm>
            <a:off x="8651875" y="6911975"/>
            <a:ext cx="939800" cy="215900"/>
          </a:xfrm>
          <a:custGeom>
            <a:avLst/>
            <a:gdLst>
              <a:gd name="T0" fmla="*/ 0 w 940310"/>
              <a:gd name="T1" fmla="*/ 0 h 216413"/>
              <a:gd name="T2" fmla="*/ 940310 w 940310"/>
              <a:gd name="T3" fmla="*/ 216413 h 216413"/>
            </a:gdLst>
            <a:ahLst/>
            <a:cxnLst>
              <a:cxn ang="0">
                <a:pos x="38106" y="0"/>
              </a:cxn>
              <a:cxn ang="0">
                <a:pos x="0" y="216413"/>
              </a:cxn>
              <a:cxn ang="0">
                <a:pos x="902204" y="216413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16413">
                <a:moveTo>
                  <a:pt x="38106" y="0"/>
                </a:moveTo>
                <a:lnTo>
                  <a:pt x="0" y="216413"/>
                </a:lnTo>
                <a:lnTo>
                  <a:pt x="902204" y="216413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42" name="object 15"/>
          <p:cNvSpPr>
            <a:spLocks noGrp="1"/>
          </p:cNvSpPr>
          <p:nvPr>
            <p:ph type="title"/>
          </p:nvPr>
        </p:nvSpPr>
        <p:spPr>
          <a:xfrm>
            <a:off x="2757488" y="463550"/>
            <a:ext cx="7081837" cy="495300"/>
          </a:xfrm>
        </p:spPr>
        <p:txBody>
          <a:bodyPr/>
          <a:lstStyle/>
          <a:p>
            <a:pPr marL="82550" indent="-6350" algn="r" eaLnBrk="1" hangingPunct="1"/>
            <a:r>
              <a:rPr lang="ru-RU" altLang="ru-RU" sz="2400" b="1" smtClean="0">
                <a:solidFill>
                  <a:srgbClr val="15155C"/>
                </a:solidFill>
                <a:latin typeface="Arial" charset="0"/>
                <a:cs typeface="Arial" charset="0"/>
              </a:rPr>
              <a:t>Водно-спиртовой гель для дезинфекции рук</a:t>
            </a:r>
            <a:endParaRPr lang="ru-RU" altLang="ru-RU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543" name="object 17"/>
          <p:cNvSpPr txBox="1">
            <a:spLocks noChangeArrowheads="1"/>
          </p:cNvSpPr>
          <p:nvPr/>
        </p:nvSpPr>
        <p:spPr bwMode="auto">
          <a:xfrm>
            <a:off x="3014663" y="4235450"/>
            <a:ext cx="705643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altLang="ru-RU" sz="1200">
                <a:solidFill>
                  <a:srgbClr val="15155C"/>
                </a:solidFill>
                <a:cs typeface="Arial" charset="0"/>
              </a:rPr>
              <a:t>Могут также быть добавлены иные ингредиенты, например, глицерин в качестве гидратирующего агента и вещества,</a:t>
            </a:r>
            <a:r>
              <a:rPr lang="en-US" altLang="ru-RU" sz="1200">
                <a:solidFill>
                  <a:srgbClr val="15155C"/>
                </a:solidFill>
                <a:cs typeface="Arial" charset="0"/>
              </a:rPr>
              <a:t> </a:t>
            </a:r>
            <a:r>
              <a:rPr lang="ru-RU" altLang="ru-RU" sz="1200">
                <a:solidFill>
                  <a:srgbClr val="15155C"/>
                </a:solidFill>
                <a:cs typeface="Arial" charset="0"/>
              </a:rPr>
              <a:t>улучшающего тактильные ощущения.</a:t>
            </a:r>
            <a:endParaRPr lang="ru-RU" altLang="ru-RU" sz="1200">
              <a:cs typeface="Arial" charset="0"/>
            </a:endParaRPr>
          </a:p>
        </p:txBody>
      </p:sp>
      <p:sp>
        <p:nvSpPr>
          <p:cNvPr id="22544" name="object 18"/>
          <p:cNvSpPr>
            <a:spLocks noChangeArrowheads="1"/>
          </p:cNvSpPr>
          <p:nvPr/>
        </p:nvSpPr>
        <p:spPr bwMode="auto">
          <a:xfrm>
            <a:off x="1190625" y="3778250"/>
            <a:ext cx="1330325" cy="93663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2545" name="object 19"/>
          <p:cNvSpPr txBox="1">
            <a:spLocks noChangeArrowheads="1"/>
          </p:cNvSpPr>
          <p:nvPr/>
        </p:nvSpPr>
        <p:spPr bwMode="auto">
          <a:xfrm>
            <a:off x="1819275" y="5605463"/>
            <a:ext cx="53562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altLang="ru-RU" sz="1100" b="1">
                <a:solidFill>
                  <a:srgbClr val="15155C"/>
                </a:solidFill>
                <a:cs typeface="Arial" charset="0"/>
              </a:rPr>
              <a:t>% содержания спирта является основанием для выбора нейтрализатора</a:t>
            </a:r>
            <a:endParaRPr lang="ru-RU" altLang="ru-RU" sz="1100">
              <a:cs typeface="Arial" charset="0"/>
            </a:endParaRPr>
          </a:p>
        </p:txBody>
      </p:sp>
      <p:sp>
        <p:nvSpPr>
          <p:cNvPr id="22546" name="object 20"/>
          <p:cNvSpPr>
            <a:spLocks noChangeArrowheads="1"/>
          </p:cNvSpPr>
          <p:nvPr/>
        </p:nvSpPr>
        <p:spPr bwMode="auto">
          <a:xfrm>
            <a:off x="1703388" y="5922963"/>
            <a:ext cx="928687" cy="598487"/>
          </a:xfrm>
          <a:custGeom>
            <a:avLst/>
            <a:gdLst>
              <a:gd name="T0" fmla="*/ 0 w 928115"/>
              <a:gd name="T1" fmla="*/ 0 h 598931"/>
              <a:gd name="T2" fmla="*/ 928115 w 928115"/>
              <a:gd name="T3" fmla="*/ 598931 h 598931"/>
            </a:gdLst>
            <a:ahLst/>
            <a:cxnLst>
              <a:cxn ang="0">
                <a:pos x="0" y="0"/>
              </a:cxn>
              <a:cxn ang="0">
                <a:pos x="0" y="598931"/>
              </a:cxn>
              <a:cxn ang="0">
                <a:pos x="928115" y="598931"/>
              </a:cxn>
              <a:cxn ang="0">
                <a:pos x="928115" y="0"/>
              </a:cxn>
              <a:cxn ang="0">
                <a:pos x="0" y="0"/>
              </a:cxn>
            </a:cxnLst>
            <a:rect l="T0" t="T1" r="T2" b="T3"/>
            <a:pathLst>
              <a:path w="928115" h="598931">
                <a:moveTo>
                  <a:pt x="0" y="0"/>
                </a:moveTo>
                <a:lnTo>
                  <a:pt x="0" y="598931"/>
                </a:lnTo>
                <a:lnTo>
                  <a:pt x="928115" y="598931"/>
                </a:lnTo>
                <a:lnTo>
                  <a:pt x="928115" y="0"/>
                </a:lnTo>
                <a:lnTo>
                  <a:pt x="0" y="0"/>
                </a:lnTo>
                <a:close/>
              </a:path>
            </a:pathLst>
          </a:custGeom>
          <a:solidFill>
            <a:srgbClr val="D2D2F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47" name="object 21"/>
          <p:cNvSpPr>
            <a:spLocks noChangeArrowheads="1"/>
          </p:cNvSpPr>
          <p:nvPr/>
        </p:nvSpPr>
        <p:spPr bwMode="auto">
          <a:xfrm>
            <a:off x="1698625" y="5918200"/>
            <a:ext cx="938213" cy="609600"/>
          </a:xfrm>
          <a:custGeom>
            <a:avLst/>
            <a:gdLst>
              <a:gd name="T0" fmla="*/ 0 w 937259"/>
              <a:gd name="T1" fmla="*/ 0 h 609599"/>
              <a:gd name="T2" fmla="*/ 937259 w 937259"/>
              <a:gd name="T3" fmla="*/ 609599 h 609599"/>
            </a:gdLst>
            <a:ahLst/>
            <a:cxnLst>
              <a:cxn ang="0">
                <a:pos x="937259" y="603503"/>
              </a:cxn>
              <a:cxn ang="0">
                <a:pos x="937259" y="4571"/>
              </a:cxn>
              <a:cxn ang="0">
                <a:pos x="935735" y="1523"/>
              </a:cxn>
              <a:cxn ang="0">
                <a:pos x="932687" y="0"/>
              </a:cxn>
              <a:cxn ang="0">
                <a:pos x="4571" y="0"/>
              </a:cxn>
              <a:cxn ang="0">
                <a:pos x="1523" y="1523"/>
              </a:cxn>
              <a:cxn ang="0">
                <a:pos x="0" y="4571"/>
              </a:cxn>
              <a:cxn ang="0">
                <a:pos x="0" y="603503"/>
              </a:cxn>
              <a:cxn ang="0">
                <a:pos x="1523" y="608075"/>
              </a:cxn>
              <a:cxn ang="0">
                <a:pos x="4571" y="609599"/>
              </a:cxn>
              <a:cxn ang="0">
                <a:pos x="4571" y="9143"/>
              </a:cxn>
              <a:cxn ang="0">
                <a:pos x="9143" y="4571"/>
              </a:cxn>
              <a:cxn ang="0">
                <a:pos x="9143" y="9143"/>
              </a:cxn>
              <a:cxn ang="0">
                <a:pos x="928115" y="9143"/>
              </a:cxn>
              <a:cxn ang="0">
                <a:pos x="928115" y="4571"/>
              </a:cxn>
              <a:cxn ang="0">
                <a:pos x="932687" y="9143"/>
              </a:cxn>
              <a:cxn ang="0">
                <a:pos x="932687" y="609599"/>
              </a:cxn>
              <a:cxn ang="0">
                <a:pos x="935735" y="608075"/>
              </a:cxn>
              <a:cxn ang="0">
                <a:pos x="937259" y="603503"/>
              </a:cxn>
              <a:cxn ang="0">
                <a:pos x="9143" y="9143"/>
              </a:cxn>
              <a:cxn ang="0">
                <a:pos x="9143" y="4571"/>
              </a:cxn>
              <a:cxn ang="0">
                <a:pos x="4571" y="9143"/>
              </a:cxn>
              <a:cxn ang="0">
                <a:pos x="9143" y="9143"/>
              </a:cxn>
              <a:cxn ang="0">
                <a:pos x="9143" y="598931"/>
              </a:cxn>
              <a:cxn ang="0">
                <a:pos x="9143" y="9143"/>
              </a:cxn>
              <a:cxn ang="0">
                <a:pos x="4571" y="9143"/>
              </a:cxn>
              <a:cxn ang="0">
                <a:pos x="4571" y="598931"/>
              </a:cxn>
              <a:cxn ang="0">
                <a:pos x="9143" y="598931"/>
              </a:cxn>
              <a:cxn ang="0">
                <a:pos x="932687" y="598931"/>
              </a:cxn>
              <a:cxn ang="0">
                <a:pos x="4571" y="598931"/>
              </a:cxn>
              <a:cxn ang="0">
                <a:pos x="9143" y="603503"/>
              </a:cxn>
              <a:cxn ang="0">
                <a:pos x="9143" y="609599"/>
              </a:cxn>
              <a:cxn ang="0">
                <a:pos x="928115" y="609599"/>
              </a:cxn>
              <a:cxn ang="0">
                <a:pos x="928115" y="603503"/>
              </a:cxn>
              <a:cxn ang="0">
                <a:pos x="932687" y="598931"/>
              </a:cxn>
              <a:cxn ang="0">
                <a:pos x="9143" y="609599"/>
              </a:cxn>
              <a:cxn ang="0">
                <a:pos x="9143" y="603503"/>
              </a:cxn>
              <a:cxn ang="0">
                <a:pos x="4571" y="598931"/>
              </a:cxn>
              <a:cxn ang="0">
                <a:pos x="4571" y="609599"/>
              </a:cxn>
              <a:cxn ang="0">
                <a:pos x="9143" y="609599"/>
              </a:cxn>
              <a:cxn ang="0">
                <a:pos x="932687" y="9143"/>
              </a:cxn>
              <a:cxn ang="0">
                <a:pos x="928115" y="4571"/>
              </a:cxn>
              <a:cxn ang="0">
                <a:pos x="928115" y="9143"/>
              </a:cxn>
              <a:cxn ang="0">
                <a:pos x="932687" y="9143"/>
              </a:cxn>
              <a:cxn ang="0">
                <a:pos x="932687" y="598931"/>
              </a:cxn>
              <a:cxn ang="0">
                <a:pos x="932687" y="9143"/>
              </a:cxn>
              <a:cxn ang="0">
                <a:pos x="928115" y="9143"/>
              </a:cxn>
              <a:cxn ang="0">
                <a:pos x="928115" y="598931"/>
              </a:cxn>
              <a:cxn ang="0">
                <a:pos x="932687" y="598931"/>
              </a:cxn>
              <a:cxn ang="0">
                <a:pos x="932687" y="609599"/>
              </a:cxn>
              <a:cxn ang="0">
                <a:pos x="932687" y="598931"/>
              </a:cxn>
              <a:cxn ang="0">
                <a:pos x="928115" y="603503"/>
              </a:cxn>
              <a:cxn ang="0">
                <a:pos x="928115" y="609599"/>
              </a:cxn>
              <a:cxn ang="0">
                <a:pos x="932687" y="609599"/>
              </a:cxn>
            </a:cxnLst>
            <a:rect l="T0" t="T1" r="T2" b="T3"/>
            <a:pathLst>
              <a:path w="937259" h="609599">
                <a:moveTo>
                  <a:pt x="937259" y="603503"/>
                </a:moveTo>
                <a:lnTo>
                  <a:pt x="937259" y="4571"/>
                </a:lnTo>
                <a:lnTo>
                  <a:pt x="935735" y="1523"/>
                </a:lnTo>
                <a:lnTo>
                  <a:pt x="932687" y="0"/>
                </a:lnTo>
                <a:lnTo>
                  <a:pt x="4571" y="0"/>
                </a:lnTo>
                <a:lnTo>
                  <a:pt x="1523" y="1523"/>
                </a:lnTo>
                <a:lnTo>
                  <a:pt x="0" y="4571"/>
                </a:lnTo>
                <a:lnTo>
                  <a:pt x="0" y="603503"/>
                </a:lnTo>
                <a:lnTo>
                  <a:pt x="1523" y="608075"/>
                </a:lnTo>
                <a:lnTo>
                  <a:pt x="4571" y="609599"/>
                </a:lnTo>
                <a:lnTo>
                  <a:pt x="4571" y="9143"/>
                </a:lnTo>
                <a:lnTo>
                  <a:pt x="9143" y="4571"/>
                </a:lnTo>
                <a:lnTo>
                  <a:pt x="9143" y="9143"/>
                </a:lnTo>
                <a:lnTo>
                  <a:pt x="928115" y="9143"/>
                </a:lnTo>
                <a:lnTo>
                  <a:pt x="928115" y="4571"/>
                </a:lnTo>
                <a:lnTo>
                  <a:pt x="932687" y="9143"/>
                </a:lnTo>
                <a:lnTo>
                  <a:pt x="932687" y="609599"/>
                </a:lnTo>
                <a:lnTo>
                  <a:pt x="935735" y="608075"/>
                </a:lnTo>
                <a:lnTo>
                  <a:pt x="937259" y="603503"/>
                </a:lnTo>
                <a:close/>
              </a:path>
              <a:path w="937259" h="609599">
                <a:moveTo>
                  <a:pt x="9143" y="9143"/>
                </a:moveTo>
                <a:lnTo>
                  <a:pt x="9143" y="4571"/>
                </a:lnTo>
                <a:lnTo>
                  <a:pt x="4571" y="9143"/>
                </a:lnTo>
                <a:lnTo>
                  <a:pt x="9143" y="9143"/>
                </a:lnTo>
                <a:close/>
              </a:path>
              <a:path w="937259" h="609599">
                <a:moveTo>
                  <a:pt x="9143" y="598931"/>
                </a:moveTo>
                <a:lnTo>
                  <a:pt x="9143" y="9143"/>
                </a:lnTo>
                <a:lnTo>
                  <a:pt x="4571" y="9143"/>
                </a:lnTo>
                <a:lnTo>
                  <a:pt x="4571" y="598931"/>
                </a:lnTo>
                <a:lnTo>
                  <a:pt x="9143" y="598931"/>
                </a:lnTo>
                <a:close/>
              </a:path>
              <a:path w="937259" h="609599">
                <a:moveTo>
                  <a:pt x="932687" y="598931"/>
                </a:moveTo>
                <a:lnTo>
                  <a:pt x="4571" y="598931"/>
                </a:lnTo>
                <a:lnTo>
                  <a:pt x="9143" y="603503"/>
                </a:lnTo>
                <a:lnTo>
                  <a:pt x="9143" y="609599"/>
                </a:lnTo>
                <a:lnTo>
                  <a:pt x="928115" y="609599"/>
                </a:lnTo>
                <a:lnTo>
                  <a:pt x="928115" y="603503"/>
                </a:lnTo>
                <a:lnTo>
                  <a:pt x="932687" y="598931"/>
                </a:lnTo>
                <a:close/>
              </a:path>
              <a:path w="937259" h="609599">
                <a:moveTo>
                  <a:pt x="9143" y="609599"/>
                </a:moveTo>
                <a:lnTo>
                  <a:pt x="9143" y="603503"/>
                </a:lnTo>
                <a:lnTo>
                  <a:pt x="4571" y="598931"/>
                </a:lnTo>
                <a:lnTo>
                  <a:pt x="4571" y="609599"/>
                </a:lnTo>
                <a:lnTo>
                  <a:pt x="9143" y="609599"/>
                </a:lnTo>
                <a:close/>
              </a:path>
              <a:path w="937259" h="609599">
                <a:moveTo>
                  <a:pt x="932687" y="9143"/>
                </a:moveTo>
                <a:lnTo>
                  <a:pt x="928115" y="4571"/>
                </a:lnTo>
                <a:lnTo>
                  <a:pt x="928115" y="9143"/>
                </a:lnTo>
                <a:lnTo>
                  <a:pt x="932687" y="9143"/>
                </a:lnTo>
                <a:close/>
              </a:path>
              <a:path w="937259" h="609599">
                <a:moveTo>
                  <a:pt x="932687" y="598931"/>
                </a:moveTo>
                <a:lnTo>
                  <a:pt x="932687" y="9143"/>
                </a:lnTo>
                <a:lnTo>
                  <a:pt x="928115" y="9143"/>
                </a:lnTo>
                <a:lnTo>
                  <a:pt x="928115" y="598931"/>
                </a:lnTo>
                <a:lnTo>
                  <a:pt x="932687" y="598931"/>
                </a:lnTo>
                <a:close/>
              </a:path>
              <a:path w="937259" h="609599">
                <a:moveTo>
                  <a:pt x="932687" y="609599"/>
                </a:moveTo>
                <a:lnTo>
                  <a:pt x="932687" y="598931"/>
                </a:lnTo>
                <a:lnTo>
                  <a:pt x="928115" y="603503"/>
                </a:lnTo>
                <a:lnTo>
                  <a:pt x="928115" y="609599"/>
                </a:lnTo>
                <a:lnTo>
                  <a:pt x="932687" y="609599"/>
                </a:lnTo>
                <a:close/>
              </a:path>
            </a:pathLst>
          </a:custGeom>
          <a:solidFill>
            <a:srgbClr val="21218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48" name="object 22"/>
          <p:cNvSpPr txBox="1">
            <a:spLocks noChangeArrowheads="1"/>
          </p:cNvSpPr>
          <p:nvPr/>
        </p:nvSpPr>
        <p:spPr bwMode="auto">
          <a:xfrm>
            <a:off x="1782763" y="5962650"/>
            <a:ext cx="48895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altLang="ru-RU" sz="1100">
                <a:solidFill>
                  <a:srgbClr val="15155C"/>
                </a:solidFill>
                <a:cs typeface="Arial" charset="0"/>
              </a:rPr>
              <a:t>NaOH KOH NH</a:t>
            </a:r>
            <a:r>
              <a:rPr lang="ru-RU" altLang="ru-RU" sz="1000" baseline="-20000">
                <a:solidFill>
                  <a:srgbClr val="15155C"/>
                </a:solidFill>
                <a:cs typeface="Arial" charset="0"/>
              </a:rPr>
              <a:t>4</a:t>
            </a:r>
            <a:r>
              <a:rPr lang="ru-RU" altLang="ru-RU" sz="1100">
                <a:solidFill>
                  <a:srgbClr val="15155C"/>
                </a:solidFill>
                <a:cs typeface="Arial" charset="0"/>
              </a:rPr>
              <a:t>OH</a:t>
            </a:r>
            <a:endParaRPr lang="ru-RU" altLang="ru-RU" sz="1100">
              <a:cs typeface="Arial" charset="0"/>
            </a:endParaRPr>
          </a:p>
        </p:txBody>
      </p:sp>
      <p:sp>
        <p:nvSpPr>
          <p:cNvPr id="22549" name="object 23"/>
          <p:cNvSpPr>
            <a:spLocks noChangeArrowheads="1"/>
          </p:cNvSpPr>
          <p:nvPr/>
        </p:nvSpPr>
        <p:spPr bwMode="auto">
          <a:xfrm>
            <a:off x="2632075" y="5922963"/>
            <a:ext cx="1428750" cy="598487"/>
          </a:xfrm>
          <a:custGeom>
            <a:avLst/>
            <a:gdLst>
              <a:gd name="T0" fmla="*/ 0 w 1429511"/>
              <a:gd name="T1" fmla="*/ 0 h 598931"/>
              <a:gd name="T2" fmla="*/ 1429511 w 1429511"/>
              <a:gd name="T3" fmla="*/ 598931 h 598931"/>
            </a:gdLst>
            <a:ahLst/>
            <a:cxnLst>
              <a:cxn ang="0">
                <a:pos x="0" y="0"/>
              </a:cxn>
              <a:cxn ang="0">
                <a:pos x="0" y="598931"/>
              </a:cxn>
              <a:cxn ang="0">
                <a:pos x="1429511" y="598931"/>
              </a:cxn>
              <a:cxn ang="0">
                <a:pos x="1429511" y="0"/>
              </a:cxn>
              <a:cxn ang="0">
                <a:pos x="0" y="0"/>
              </a:cxn>
            </a:cxnLst>
            <a:rect l="T0" t="T1" r="T2" b="T3"/>
            <a:pathLst>
              <a:path w="1429511" h="598931">
                <a:moveTo>
                  <a:pt x="0" y="0"/>
                </a:moveTo>
                <a:lnTo>
                  <a:pt x="0" y="598931"/>
                </a:lnTo>
                <a:lnTo>
                  <a:pt x="1429511" y="598931"/>
                </a:lnTo>
                <a:lnTo>
                  <a:pt x="1429511" y="0"/>
                </a:lnTo>
                <a:lnTo>
                  <a:pt x="0" y="0"/>
                </a:lnTo>
                <a:close/>
              </a:path>
            </a:pathLst>
          </a:custGeom>
          <a:solidFill>
            <a:srgbClr val="D2D2F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50" name="object 24"/>
          <p:cNvSpPr>
            <a:spLocks noChangeArrowheads="1"/>
          </p:cNvSpPr>
          <p:nvPr/>
        </p:nvSpPr>
        <p:spPr bwMode="auto">
          <a:xfrm>
            <a:off x="2627313" y="5918200"/>
            <a:ext cx="1438275" cy="609600"/>
          </a:xfrm>
          <a:custGeom>
            <a:avLst/>
            <a:gdLst>
              <a:gd name="T0" fmla="*/ 0 w 1438655"/>
              <a:gd name="T1" fmla="*/ 0 h 609599"/>
              <a:gd name="T2" fmla="*/ 1438655 w 1438655"/>
              <a:gd name="T3" fmla="*/ 609599 h 609599"/>
            </a:gdLst>
            <a:ahLst/>
            <a:cxnLst>
              <a:cxn ang="0">
                <a:pos x="1438655" y="603503"/>
              </a:cxn>
              <a:cxn ang="0">
                <a:pos x="1438655" y="4571"/>
              </a:cxn>
              <a:cxn ang="0">
                <a:pos x="1437131" y="1523"/>
              </a:cxn>
              <a:cxn ang="0">
                <a:pos x="1434083" y="0"/>
              </a:cxn>
              <a:cxn ang="0">
                <a:pos x="4571" y="0"/>
              </a:cxn>
              <a:cxn ang="0">
                <a:pos x="1523" y="1523"/>
              </a:cxn>
              <a:cxn ang="0">
                <a:pos x="0" y="4571"/>
              </a:cxn>
              <a:cxn ang="0">
                <a:pos x="0" y="603503"/>
              </a:cxn>
              <a:cxn ang="0">
                <a:pos x="1523" y="608075"/>
              </a:cxn>
              <a:cxn ang="0">
                <a:pos x="4571" y="609599"/>
              </a:cxn>
              <a:cxn ang="0">
                <a:pos x="4571" y="9143"/>
              </a:cxn>
              <a:cxn ang="0">
                <a:pos x="9143" y="4571"/>
              </a:cxn>
              <a:cxn ang="0">
                <a:pos x="9143" y="9143"/>
              </a:cxn>
              <a:cxn ang="0">
                <a:pos x="1429511" y="9143"/>
              </a:cxn>
              <a:cxn ang="0">
                <a:pos x="1429511" y="4571"/>
              </a:cxn>
              <a:cxn ang="0">
                <a:pos x="1434083" y="9143"/>
              </a:cxn>
              <a:cxn ang="0">
                <a:pos x="1434083" y="609599"/>
              </a:cxn>
              <a:cxn ang="0">
                <a:pos x="1437131" y="608075"/>
              </a:cxn>
              <a:cxn ang="0">
                <a:pos x="1438655" y="603503"/>
              </a:cxn>
              <a:cxn ang="0">
                <a:pos x="9143" y="9143"/>
              </a:cxn>
              <a:cxn ang="0">
                <a:pos x="9143" y="4571"/>
              </a:cxn>
              <a:cxn ang="0">
                <a:pos x="4571" y="9143"/>
              </a:cxn>
              <a:cxn ang="0">
                <a:pos x="9143" y="9143"/>
              </a:cxn>
              <a:cxn ang="0">
                <a:pos x="9143" y="598931"/>
              </a:cxn>
              <a:cxn ang="0">
                <a:pos x="9143" y="9143"/>
              </a:cxn>
              <a:cxn ang="0">
                <a:pos x="4571" y="9143"/>
              </a:cxn>
              <a:cxn ang="0">
                <a:pos x="4571" y="598931"/>
              </a:cxn>
              <a:cxn ang="0">
                <a:pos x="9143" y="598931"/>
              </a:cxn>
              <a:cxn ang="0">
                <a:pos x="1434083" y="598931"/>
              </a:cxn>
              <a:cxn ang="0">
                <a:pos x="4571" y="598931"/>
              </a:cxn>
              <a:cxn ang="0">
                <a:pos x="9143" y="603503"/>
              </a:cxn>
              <a:cxn ang="0">
                <a:pos x="9143" y="609599"/>
              </a:cxn>
              <a:cxn ang="0">
                <a:pos x="1429511" y="609599"/>
              </a:cxn>
              <a:cxn ang="0">
                <a:pos x="1429511" y="603503"/>
              </a:cxn>
              <a:cxn ang="0">
                <a:pos x="1434083" y="598931"/>
              </a:cxn>
              <a:cxn ang="0">
                <a:pos x="9143" y="609599"/>
              </a:cxn>
              <a:cxn ang="0">
                <a:pos x="9143" y="603503"/>
              </a:cxn>
              <a:cxn ang="0">
                <a:pos x="4571" y="598931"/>
              </a:cxn>
              <a:cxn ang="0">
                <a:pos x="4571" y="609599"/>
              </a:cxn>
              <a:cxn ang="0">
                <a:pos x="9143" y="609599"/>
              </a:cxn>
              <a:cxn ang="0">
                <a:pos x="1434083" y="9143"/>
              </a:cxn>
              <a:cxn ang="0">
                <a:pos x="1429511" y="4571"/>
              </a:cxn>
              <a:cxn ang="0">
                <a:pos x="1429511" y="9143"/>
              </a:cxn>
              <a:cxn ang="0">
                <a:pos x="1434083" y="9143"/>
              </a:cxn>
              <a:cxn ang="0">
                <a:pos x="1434083" y="598931"/>
              </a:cxn>
              <a:cxn ang="0">
                <a:pos x="1434083" y="9143"/>
              </a:cxn>
              <a:cxn ang="0">
                <a:pos x="1429511" y="9143"/>
              </a:cxn>
              <a:cxn ang="0">
                <a:pos x="1429511" y="598931"/>
              </a:cxn>
              <a:cxn ang="0">
                <a:pos x="1434083" y="598931"/>
              </a:cxn>
              <a:cxn ang="0">
                <a:pos x="1434083" y="609599"/>
              </a:cxn>
              <a:cxn ang="0">
                <a:pos x="1434083" y="598931"/>
              </a:cxn>
              <a:cxn ang="0">
                <a:pos x="1429511" y="603503"/>
              </a:cxn>
              <a:cxn ang="0">
                <a:pos x="1429511" y="609599"/>
              </a:cxn>
              <a:cxn ang="0">
                <a:pos x="1434083" y="609599"/>
              </a:cxn>
            </a:cxnLst>
            <a:rect l="T0" t="T1" r="T2" b="T3"/>
            <a:pathLst>
              <a:path w="1438655" h="609599">
                <a:moveTo>
                  <a:pt x="1438655" y="603503"/>
                </a:moveTo>
                <a:lnTo>
                  <a:pt x="1438655" y="4571"/>
                </a:lnTo>
                <a:lnTo>
                  <a:pt x="1437131" y="1523"/>
                </a:lnTo>
                <a:lnTo>
                  <a:pt x="1434083" y="0"/>
                </a:lnTo>
                <a:lnTo>
                  <a:pt x="4571" y="0"/>
                </a:lnTo>
                <a:lnTo>
                  <a:pt x="1523" y="1523"/>
                </a:lnTo>
                <a:lnTo>
                  <a:pt x="0" y="4571"/>
                </a:lnTo>
                <a:lnTo>
                  <a:pt x="0" y="603503"/>
                </a:lnTo>
                <a:lnTo>
                  <a:pt x="1523" y="608075"/>
                </a:lnTo>
                <a:lnTo>
                  <a:pt x="4571" y="609599"/>
                </a:lnTo>
                <a:lnTo>
                  <a:pt x="4571" y="9143"/>
                </a:lnTo>
                <a:lnTo>
                  <a:pt x="9143" y="4571"/>
                </a:lnTo>
                <a:lnTo>
                  <a:pt x="9143" y="9143"/>
                </a:lnTo>
                <a:lnTo>
                  <a:pt x="1429511" y="9143"/>
                </a:lnTo>
                <a:lnTo>
                  <a:pt x="1429511" y="4571"/>
                </a:lnTo>
                <a:lnTo>
                  <a:pt x="1434083" y="9143"/>
                </a:lnTo>
                <a:lnTo>
                  <a:pt x="1434083" y="609599"/>
                </a:lnTo>
                <a:lnTo>
                  <a:pt x="1437131" y="608075"/>
                </a:lnTo>
                <a:lnTo>
                  <a:pt x="1438655" y="603503"/>
                </a:lnTo>
                <a:close/>
              </a:path>
              <a:path w="1438655" h="609599">
                <a:moveTo>
                  <a:pt x="9143" y="9143"/>
                </a:moveTo>
                <a:lnTo>
                  <a:pt x="9143" y="4571"/>
                </a:lnTo>
                <a:lnTo>
                  <a:pt x="4571" y="9143"/>
                </a:lnTo>
                <a:lnTo>
                  <a:pt x="9143" y="9143"/>
                </a:lnTo>
                <a:close/>
              </a:path>
              <a:path w="1438655" h="609599">
                <a:moveTo>
                  <a:pt x="9143" y="598931"/>
                </a:moveTo>
                <a:lnTo>
                  <a:pt x="9143" y="9143"/>
                </a:lnTo>
                <a:lnTo>
                  <a:pt x="4571" y="9143"/>
                </a:lnTo>
                <a:lnTo>
                  <a:pt x="4571" y="598931"/>
                </a:lnTo>
                <a:lnTo>
                  <a:pt x="9143" y="598931"/>
                </a:lnTo>
                <a:close/>
              </a:path>
              <a:path w="1438655" h="609599">
                <a:moveTo>
                  <a:pt x="1434083" y="598931"/>
                </a:moveTo>
                <a:lnTo>
                  <a:pt x="4571" y="598931"/>
                </a:lnTo>
                <a:lnTo>
                  <a:pt x="9143" y="603503"/>
                </a:lnTo>
                <a:lnTo>
                  <a:pt x="9143" y="609599"/>
                </a:lnTo>
                <a:lnTo>
                  <a:pt x="1429511" y="609599"/>
                </a:lnTo>
                <a:lnTo>
                  <a:pt x="1429511" y="603503"/>
                </a:lnTo>
                <a:lnTo>
                  <a:pt x="1434083" y="598931"/>
                </a:lnTo>
                <a:close/>
              </a:path>
              <a:path w="1438655" h="609599">
                <a:moveTo>
                  <a:pt x="9143" y="609599"/>
                </a:moveTo>
                <a:lnTo>
                  <a:pt x="9143" y="603503"/>
                </a:lnTo>
                <a:lnTo>
                  <a:pt x="4571" y="598931"/>
                </a:lnTo>
                <a:lnTo>
                  <a:pt x="4571" y="609599"/>
                </a:lnTo>
                <a:lnTo>
                  <a:pt x="9143" y="609599"/>
                </a:lnTo>
                <a:close/>
              </a:path>
              <a:path w="1438655" h="609599">
                <a:moveTo>
                  <a:pt x="1434083" y="9143"/>
                </a:moveTo>
                <a:lnTo>
                  <a:pt x="1429511" y="4571"/>
                </a:lnTo>
                <a:lnTo>
                  <a:pt x="1429511" y="9143"/>
                </a:lnTo>
                <a:lnTo>
                  <a:pt x="1434083" y="9143"/>
                </a:lnTo>
                <a:close/>
              </a:path>
              <a:path w="1438655" h="609599">
                <a:moveTo>
                  <a:pt x="1434083" y="598931"/>
                </a:moveTo>
                <a:lnTo>
                  <a:pt x="1434083" y="9143"/>
                </a:lnTo>
                <a:lnTo>
                  <a:pt x="1429511" y="9143"/>
                </a:lnTo>
                <a:lnTo>
                  <a:pt x="1429511" y="598931"/>
                </a:lnTo>
                <a:lnTo>
                  <a:pt x="1434083" y="598931"/>
                </a:lnTo>
                <a:close/>
              </a:path>
              <a:path w="1438655" h="609599">
                <a:moveTo>
                  <a:pt x="1434083" y="609599"/>
                </a:moveTo>
                <a:lnTo>
                  <a:pt x="1434083" y="598931"/>
                </a:lnTo>
                <a:lnTo>
                  <a:pt x="1429511" y="603503"/>
                </a:lnTo>
                <a:lnTo>
                  <a:pt x="1429511" y="609599"/>
                </a:lnTo>
                <a:lnTo>
                  <a:pt x="1434083" y="609599"/>
                </a:lnTo>
                <a:close/>
              </a:path>
            </a:pathLst>
          </a:custGeom>
          <a:solidFill>
            <a:srgbClr val="07357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51" name="object 25"/>
          <p:cNvSpPr txBox="1">
            <a:spLocks noChangeArrowheads="1"/>
          </p:cNvSpPr>
          <p:nvPr/>
        </p:nvSpPr>
        <p:spPr bwMode="auto">
          <a:xfrm>
            <a:off x="2711450" y="5962650"/>
            <a:ext cx="1244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altLang="ru-RU" sz="1100">
                <a:solidFill>
                  <a:srgbClr val="15155C"/>
                </a:solidFill>
                <a:cs typeface="Arial" charset="0"/>
              </a:rPr>
              <a:t>Моноэтаноламин</a:t>
            </a:r>
          </a:p>
          <a:p>
            <a:pPr marL="12700"/>
            <a:r>
              <a:rPr lang="ru-RU" altLang="ru-RU" sz="1100">
                <a:solidFill>
                  <a:srgbClr val="15155C"/>
                </a:solidFill>
                <a:cs typeface="Arial" charset="0"/>
              </a:rPr>
              <a:t>Триэтаноламин</a:t>
            </a:r>
            <a:endParaRPr lang="ru-RU" altLang="ru-RU" sz="1100">
              <a:cs typeface="Arial" charset="0"/>
            </a:endParaRPr>
          </a:p>
          <a:p>
            <a:pPr marL="12700"/>
            <a:r>
              <a:rPr lang="ru-RU" altLang="ru-RU" sz="1100">
                <a:solidFill>
                  <a:srgbClr val="15155C"/>
                </a:solidFill>
                <a:cs typeface="Arial" charset="0"/>
              </a:rPr>
              <a:t>…</a:t>
            </a:r>
            <a:endParaRPr lang="ru-RU" altLang="ru-RU" sz="1100">
              <a:cs typeface="Arial" charset="0"/>
            </a:endParaRPr>
          </a:p>
        </p:txBody>
      </p:sp>
      <p:sp>
        <p:nvSpPr>
          <p:cNvPr id="22552" name="object 26"/>
          <p:cNvSpPr>
            <a:spLocks noChangeArrowheads="1"/>
          </p:cNvSpPr>
          <p:nvPr/>
        </p:nvSpPr>
        <p:spPr bwMode="auto">
          <a:xfrm>
            <a:off x="4060825" y="5922963"/>
            <a:ext cx="1928813" cy="598487"/>
          </a:xfrm>
          <a:custGeom>
            <a:avLst/>
            <a:gdLst>
              <a:gd name="T0" fmla="*/ 0 w 1927859"/>
              <a:gd name="T1" fmla="*/ 0 h 598931"/>
              <a:gd name="T2" fmla="*/ 1927859 w 1927859"/>
              <a:gd name="T3" fmla="*/ 598931 h 598931"/>
            </a:gdLst>
            <a:ahLst/>
            <a:cxnLst>
              <a:cxn ang="0">
                <a:pos x="0" y="0"/>
              </a:cxn>
              <a:cxn ang="0">
                <a:pos x="0" y="598931"/>
              </a:cxn>
              <a:cxn ang="0">
                <a:pos x="1927859" y="598931"/>
              </a:cxn>
              <a:cxn ang="0">
                <a:pos x="1927859" y="0"/>
              </a:cxn>
              <a:cxn ang="0">
                <a:pos x="0" y="0"/>
              </a:cxn>
            </a:cxnLst>
            <a:rect l="T0" t="T1" r="T2" b="T3"/>
            <a:pathLst>
              <a:path w="1927859" h="598931">
                <a:moveTo>
                  <a:pt x="0" y="0"/>
                </a:moveTo>
                <a:lnTo>
                  <a:pt x="0" y="598931"/>
                </a:lnTo>
                <a:lnTo>
                  <a:pt x="1927859" y="598931"/>
                </a:lnTo>
                <a:lnTo>
                  <a:pt x="1927859" y="0"/>
                </a:lnTo>
                <a:lnTo>
                  <a:pt x="0" y="0"/>
                </a:lnTo>
                <a:close/>
              </a:path>
            </a:pathLst>
          </a:custGeom>
          <a:solidFill>
            <a:srgbClr val="D2D2F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53" name="object 27"/>
          <p:cNvSpPr>
            <a:spLocks noChangeArrowheads="1"/>
          </p:cNvSpPr>
          <p:nvPr/>
        </p:nvSpPr>
        <p:spPr bwMode="auto">
          <a:xfrm>
            <a:off x="4056063" y="5918200"/>
            <a:ext cx="1938337" cy="609600"/>
          </a:xfrm>
          <a:custGeom>
            <a:avLst/>
            <a:gdLst>
              <a:gd name="T0" fmla="*/ 0 w 1937003"/>
              <a:gd name="T1" fmla="*/ 0 h 609599"/>
              <a:gd name="T2" fmla="*/ 1937003 w 1937003"/>
              <a:gd name="T3" fmla="*/ 609599 h 609599"/>
            </a:gdLst>
            <a:ahLst/>
            <a:cxnLst>
              <a:cxn ang="0">
                <a:pos x="1937003" y="608075"/>
              </a:cxn>
              <a:cxn ang="0">
                <a:pos x="1937003" y="1523"/>
              </a:cxn>
              <a:cxn ang="0">
                <a:pos x="1932431" y="0"/>
              </a:cxn>
              <a:cxn ang="0">
                <a:pos x="4571" y="0"/>
              </a:cxn>
              <a:cxn ang="0">
                <a:pos x="1523" y="1523"/>
              </a:cxn>
              <a:cxn ang="0">
                <a:pos x="0" y="4571"/>
              </a:cxn>
              <a:cxn ang="0">
                <a:pos x="0" y="603503"/>
              </a:cxn>
              <a:cxn ang="0">
                <a:pos x="1523" y="608075"/>
              </a:cxn>
              <a:cxn ang="0">
                <a:pos x="4571" y="609599"/>
              </a:cxn>
              <a:cxn ang="0">
                <a:pos x="4571" y="9143"/>
              </a:cxn>
              <a:cxn ang="0">
                <a:pos x="9143" y="4571"/>
              </a:cxn>
              <a:cxn ang="0">
                <a:pos x="9143" y="9143"/>
              </a:cxn>
              <a:cxn ang="0">
                <a:pos x="1927859" y="9143"/>
              </a:cxn>
              <a:cxn ang="0">
                <a:pos x="1927859" y="4571"/>
              </a:cxn>
              <a:cxn ang="0">
                <a:pos x="1932431" y="9143"/>
              </a:cxn>
              <a:cxn ang="0">
                <a:pos x="1932431" y="609599"/>
              </a:cxn>
              <a:cxn ang="0">
                <a:pos x="1937003" y="608075"/>
              </a:cxn>
              <a:cxn ang="0">
                <a:pos x="9143" y="9143"/>
              </a:cxn>
              <a:cxn ang="0">
                <a:pos x="9143" y="4571"/>
              </a:cxn>
              <a:cxn ang="0">
                <a:pos x="4571" y="9143"/>
              </a:cxn>
              <a:cxn ang="0">
                <a:pos x="9143" y="9143"/>
              </a:cxn>
              <a:cxn ang="0">
                <a:pos x="9143" y="598931"/>
              </a:cxn>
              <a:cxn ang="0">
                <a:pos x="9143" y="9143"/>
              </a:cxn>
              <a:cxn ang="0">
                <a:pos x="4571" y="9143"/>
              </a:cxn>
              <a:cxn ang="0">
                <a:pos x="4571" y="598931"/>
              </a:cxn>
              <a:cxn ang="0">
                <a:pos x="9143" y="598931"/>
              </a:cxn>
              <a:cxn ang="0">
                <a:pos x="1932431" y="598931"/>
              </a:cxn>
              <a:cxn ang="0">
                <a:pos x="4571" y="598931"/>
              </a:cxn>
              <a:cxn ang="0">
                <a:pos x="9143" y="603503"/>
              </a:cxn>
              <a:cxn ang="0">
                <a:pos x="9143" y="609599"/>
              </a:cxn>
              <a:cxn ang="0">
                <a:pos x="1927859" y="609599"/>
              </a:cxn>
              <a:cxn ang="0">
                <a:pos x="1927859" y="603503"/>
              </a:cxn>
              <a:cxn ang="0">
                <a:pos x="1932431" y="598931"/>
              </a:cxn>
              <a:cxn ang="0">
                <a:pos x="9143" y="609599"/>
              </a:cxn>
              <a:cxn ang="0">
                <a:pos x="9143" y="603503"/>
              </a:cxn>
              <a:cxn ang="0">
                <a:pos x="4571" y="598931"/>
              </a:cxn>
              <a:cxn ang="0">
                <a:pos x="4571" y="609599"/>
              </a:cxn>
              <a:cxn ang="0">
                <a:pos x="9143" y="609599"/>
              </a:cxn>
              <a:cxn ang="0">
                <a:pos x="1932431" y="9143"/>
              </a:cxn>
              <a:cxn ang="0">
                <a:pos x="1927859" y="4571"/>
              </a:cxn>
              <a:cxn ang="0">
                <a:pos x="1927859" y="9143"/>
              </a:cxn>
              <a:cxn ang="0">
                <a:pos x="1932431" y="9143"/>
              </a:cxn>
              <a:cxn ang="0">
                <a:pos x="1932431" y="598931"/>
              </a:cxn>
              <a:cxn ang="0">
                <a:pos x="1932431" y="9143"/>
              </a:cxn>
              <a:cxn ang="0">
                <a:pos x="1927859" y="9143"/>
              </a:cxn>
              <a:cxn ang="0">
                <a:pos x="1927859" y="598931"/>
              </a:cxn>
              <a:cxn ang="0">
                <a:pos x="1932431" y="598931"/>
              </a:cxn>
              <a:cxn ang="0">
                <a:pos x="1932431" y="609599"/>
              </a:cxn>
              <a:cxn ang="0">
                <a:pos x="1932431" y="598931"/>
              </a:cxn>
              <a:cxn ang="0">
                <a:pos x="1927859" y="603503"/>
              </a:cxn>
              <a:cxn ang="0">
                <a:pos x="1927859" y="609599"/>
              </a:cxn>
              <a:cxn ang="0">
                <a:pos x="1932431" y="609599"/>
              </a:cxn>
            </a:cxnLst>
            <a:rect l="T0" t="T1" r="T2" b="T3"/>
            <a:pathLst>
              <a:path w="1937003" h="609599">
                <a:moveTo>
                  <a:pt x="1937003" y="608075"/>
                </a:moveTo>
                <a:lnTo>
                  <a:pt x="1937003" y="1523"/>
                </a:lnTo>
                <a:lnTo>
                  <a:pt x="1932431" y="0"/>
                </a:lnTo>
                <a:lnTo>
                  <a:pt x="4571" y="0"/>
                </a:lnTo>
                <a:lnTo>
                  <a:pt x="1523" y="1523"/>
                </a:lnTo>
                <a:lnTo>
                  <a:pt x="0" y="4571"/>
                </a:lnTo>
                <a:lnTo>
                  <a:pt x="0" y="603503"/>
                </a:lnTo>
                <a:lnTo>
                  <a:pt x="1523" y="608075"/>
                </a:lnTo>
                <a:lnTo>
                  <a:pt x="4571" y="609599"/>
                </a:lnTo>
                <a:lnTo>
                  <a:pt x="4571" y="9143"/>
                </a:lnTo>
                <a:lnTo>
                  <a:pt x="9143" y="4571"/>
                </a:lnTo>
                <a:lnTo>
                  <a:pt x="9143" y="9143"/>
                </a:lnTo>
                <a:lnTo>
                  <a:pt x="1927859" y="9143"/>
                </a:lnTo>
                <a:lnTo>
                  <a:pt x="1927859" y="4571"/>
                </a:lnTo>
                <a:lnTo>
                  <a:pt x="1932431" y="9143"/>
                </a:lnTo>
                <a:lnTo>
                  <a:pt x="1932431" y="609599"/>
                </a:lnTo>
                <a:lnTo>
                  <a:pt x="1937003" y="608075"/>
                </a:lnTo>
                <a:close/>
              </a:path>
              <a:path w="1937003" h="609599">
                <a:moveTo>
                  <a:pt x="9143" y="9143"/>
                </a:moveTo>
                <a:lnTo>
                  <a:pt x="9143" y="4571"/>
                </a:lnTo>
                <a:lnTo>
                  <a:pt x="4571" y="9143"/>
                </a:lnTo>
                <a:lnTo>
                  <a:pt x="9143" y="9143"/>
                </a:lnTo>
                <a:close/>
              </a:path>
              <a:path w="1937003" h="609599">
                <a:moveTo>
                  <a:pt x="9143" y="598931"/>
                </a:moveTo>
                <a:lnTo>
                  <a:pt x="9143" y="9143"/>
                </a:lnTo>
                <a:lnTo>
                  <a:pt x="4571" y="9143"/>
                </a:lnTo>
                <a:lnTo>
                  <a:pt x="4571" y="598931"/>
                </a:lnTo>
                <a:lnTo>
                  <a:pt x="9143" y="598931"/>
                </a:lnTo>
                <a:close/>
              </a:path>
              <a:path w="1937003" h="609599">
                <a:moveTo>
                  <a:pt x="1932431" y="598931"/>
                </a:moveTo>
                <a:lnTo>
                  <a:pt x="4571" y="598931"/>
                </a:lnTo>
                <a:lnTo>
                  <a:pt x="9143" y="603503"/>
                </a:lnTo>
                <a:lnTo>
                  <a:pt x="9143" y="609599"/>
                </a:lnTo>
                <a:lnTo>
                  <a:pt x="1927859" y="609599"/>
                </a:lnTo>
                <a:lnTo>
                  <a:pt x="1927859" y="603503"/>
                </a:lnTo>
                <a:lnTo>
                  <a:pt x="1932431" y="598931"/>
                </a:lnTo>
                <a:close/>
              </a:path>
              <a:path w="1937003" h="609599">
                <a:moveTo>
                  <a:pt x="9143" y="609599"/>
                </a:moveTo>
                <a:lnTo>
                  <a:pt x="9143" y="603503"/>
                </a:lnTo>
                <a:lnTo>
                  <a:pt x="4571" y="598931"/>
                </a:lnTo>
                <a:lnTo>
                  <a:pt x="4571" y="609599"/>
                </a:lnTo>
                <a:lnTo>
                  <a:pt x="9143" y="609599"/>
                </a:lnTo>
                <a:close/>
              </a:path>
              <a:path w="1937003" h="609599">
                <a:moveTo>
                  <a:pt x="1932431" y="9143"/>
                </a:moveTo>
                <a:lnTo>
                  <a:pt x="1927859" y="4571"/>
                </a:lnTo>
                <a:lnTo>
                  <a:pt x="1927859" y="9143"/>
                </a:lnTo>
                <a:lnTo>
                  <a:pt x="1932431" y="9143"/>
                </a:lnTo>
                <a:close/>
              </a:path>
              <a:path w="1937003" h="609599">
                <a:moveTo>
                  <a:pt x="1932431" y="598931"/>
                </a:moveTo>
                <a:lnTo>
                  <a:pt x="1932431" y="9143"/>
                </a:lnTo>
                <a:lnTo>
                  <a:pt x="1927859" y="9143"/>
                </a:lnTo>
                <a:lnTo>
                  <a:pt x="1927859" y="598931"/>
                </a:lnTo>
                <a:lnTo>
                  <a:pt x="1932431" y="598931"/>
                </a:lnTo>
                <a:close/>
              </a:path>
              <a:path w="1937003" h="609599">
                <a:moveTo>
                  <a:pt x="1932431" y="609599"/>
                </a:moveTo>
                <a:lnTo>
                  <a:pt x="1932431" y="598931"/>
                </a:lnTo>
                <a:lnTo>
                  <a:pt x="1927859" y="603503"/>
                </a:lnTo>
                <a:lnTo>
                  <a:pt x="1927859" y="609599"/>
                </a:lnTo>
                <a:lnTo>
                  <a:pt x="1932431" y="609599"/>
                </a:lnTo>
                <a:close/>
              </a:path>
            </a:pathLst>
          </a:custGeom>
          <a:solidFill>
            <a:srgbClr val="07357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54" name="object 28"/>
          <p:cNvSpPr txBox="1">
            <a:spLocks noChangeArrowheads="1"/>
          </p:cNvSpPr>
          <p:nvPr/>
        </p:nvSpPr>
        <p:spPr bwMode="auto">
          <a:xfrm>
            <a:off x="4140200" y="5962650"/>
            <a:ext cx="17399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altLang="ru-RU" sz="1100">
                <a:solidFill>
                  <a:srgbClr val="15155C"/>
                </a:solidFill>
                <a:cs typeface="Arial" charset="0"/>
              </a:rPr>
              <a:t>Аминометилпропанол Дилиопропаноламин</a:t>
            </a:r>
          </a:p>
          <a:p>
            <a:pPr marL="12700"/>
            <a:r>
              <a:rPr lang="ru-RU" altLang="ru-RU" sz="1100">
                <a:solidFill>
                  <a:srgbClr val="15155C"/>
                </a:solidFill>
                <a:cs typeface="Arial" charset="0"/>
              </a:rPr>
              <a:t>Триэтиламин, …</a:t>
            </a:r>
            <a:endParaRPr lang="ru-RU" altLang="ru-RU" sz="1100">
              <a:cs typeface="Arial" charset="0"/>
            </a:endParaRPr>
          </a:p>
        </p:txBody>
      </p:sp>
      <p:sp>
        <p:nvSpPr>
          <p:cNvPr id="22555" name="object 29"/>
          <p:cNvSpPr>
            <a:spLocks noChangeArrowheads="1"/>
          </p:cNvSpPr>
          <p:nvPr/>
        </p:nvSpPr>
        <p:spPr bwMode="auto">
          <a:xfrm>
            <a:off x="5989638" y="5922963"/>
            <a:ext cx="928687" cy="598487"/>
          </a:xfrm>
          <a:custGeom>
            <a:avLst/>
            <a:gdLst>
              <a:gd name="T0" fmla="*/ 0 w 929639"/>
              <a:gd name="T1" fmla="*/ 0 h 598931"/>
              <a:gd name="T2" fmla="*/ 929639 w 929639"/>
              <a:gd name="T3" fmla="*/ 598931 h 598931"/>
            </a:gdLst>
            <a:ahLst/>
            <a:cxnLst>
              <a:cxn ang="0">
                <a:pos x="0" y="0"/>
              </a:cxn>
              <a:cxn ang="0">
                <a:pos x="0" y="598931"/>
              </a:cxn>
              <a:cxn ang="0">
                <a:pos x="929639" y="598931"/>
              </a:cxn>
              <a:cxn ang="0">
                <a:pos x="929639" y="0"/>
              </a:cxn>
              <a:cxn ang="0">
                <a:pos x="0" y="0"/>
              </a:cxn>
            </a:cxnLst>
            <a:rect l="T0" t="T1" r="T2" b="T3"/>
            <a:pathLst>
              <a:path w="929639" h="598931">
                <a:moveTo>
                  <a:pt x="0" y="0"/>
                </a:moveTo>
                <a:lnTo>
                  <a:pt x="0" y="598931"/>
                </a:lnTo>
                <a:lnTo>
                  <a:pt x="929639" y="598931"/>
                </a:lnTo>
                <a:lnTo>
                  <a:pt x="929639" y="0"/>
                </a:lnTo>
                <a:lnTo>
                  <a:pt x="0" y="0"/>
                </a:lnTo>
                <a:close/>
              </a:path>
            </a:pathLst>
          </a:custGeom>
          <a:solidFill>
            <a:srgbClr val="D2D2F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56" name="object 30"/>
          <p:cNvSpPr>
            <a:spLocks noChangeArrowheads="1"/>
          </p:cNvSpPr>
          <p:nvPr/>
        </p:nvSpPr>
        <p:spPr bwMode="auto">
          <a:xfrm>
            <a:off x="5984875" y="5918200"/>
            <a:ext cx="938213" cy="609600"/>
          </a:xfrm>
          <a:custGeom>
            <a:avLst/>
            <a:gdLst>
              <a:gd name="T0" fmla="*/ 0 w 938783"/>
              <a:gd name="T1" fmla="*/ 0 h 609599"/>
              <a:gd name="T2" fmla="*/ 938783 w 938783"/>
              <a:gd name="T3" fmla="*/ 609599 h 609599"/>
            </a:gdLst>
            <a:ahLst/>
            <a:cxnLst>
              <a:cxn ang="0">
                <a:pos x="938783" y="603503"/>
              </a:cxn>
              <a:cxn ang="0">
                <a:pos x="938783" y="4571"/>
              </a:cxn>
              <a:cxn ang="0">
                <a:pos x="937259" y="1523"/>
              </a:cxn>
              <a:cxn ang="0">
                <a:pos x="934211" y="0"/>
              </a:cxn>
              <a:cxn ang="0">
                <a:pos x="4571" y="0"/>
              </a:cxn>
              <a:cxn ang="0">
                <a:pos x="1523" y="1523"/>
              </a:cxn>
              <a:cxn ang="0">
                <a:pos x="0" y="4571"/>
              </a:cxn>
              <a:cxn ang="0">
                <a:pos x="0" y="603503"/>
              </a:cxn>
              <a:cxn ang="0">
                <a:pos x="1523" y="608075"/>
              </a:cxn>
              <a:cxn ang="0">
                <a:pos x="4571" y="609599"/>
              </a:cxn>
              <a:cxn ang="0">
                <a:pos x="4571" y="9143"/>
              </a:cxn>
              <a:cxn ang="0">
                <a:pos x="9143" y="4571"/>
              </a:cxn>
              <a:cxn ang="0">
                <a:pos x="9143" y="9143"/>
              </a:cxn>
              <a:cxn ang="0">
                <a:pos x="929639" y="9143"/>
              </a:cxn>
              <a:cxn ang="0">
                <a:pos x="929639" y="4571"/>
              </a:cxn>
              <a:cxn ang="0">
                <a:pos x="934211" y="9143"/>
              </a:cxn>
              <a:cxn ang="0">
                <a:pos x="934211" y="609599"/>
              </a:cxn>
              <a:cxn ang="0">
                <a:pos x="937259" y="608075"/>
              </a:cxn>
              <a:cxn ang="0">
                <a:pos x="938783" y="603503"/>
              </a:cxn>
              <a:cxn ang="0">
                <a:pos x="9143" y="9143"/>
              </a:cxn>
              <a:cxn ang="0">
                <a:pos x="9143" y="4571"/>
              </a:cxn>
              <a:cxn ang="0">
                <a:pos x="4571" y="9143"/>
              </a:cxn>
              <a:cxn ang="0">
                <a:pos x="9143" y="9143"/>
              </a:cxn>
              <a:cxn ang="0">
                <a:pos x="9143" y="598931"/>
              </a:cxn>
              <a:cxn ang="0">
                <a:pos x="9143" y="9143"/>
              </a:cxn>
              <a:cxn ang="0">
                <a:pos x="4571" y="9143"/>
              </a:cxn>
              <a:cxn ang="0">
                <a:pos x="4571" y="598931"/>
              </a:cxn>
              <a:cxn ang="0">
                <a:pos x="9143" y="598931"/>
              </a:cxn>
              <a:cxn ang="0">
                <a:pos x="934211" y="598931"/>
              </a:cxn>
              <a:cxn ang="0">
                <a:pos x="4571" y="598931"/>
              </a:cxn>
              <a:cxn ang="0">
                <a:pos x="9143" y="603503"/>
              </a:cxn>
              <a:cxn ang="0">
                <a:pos x="9143" y="609599"/>
              </a:cxn>
              <a:cxn ang="0">
                <a:pos x="929639" y="609599"/>
              </a:cxn>
              <a:cxn ang="0">
                <a:pos x="929639" y="603503"/>
              </a:cxn>
              <a:cxn ang="0">
                <a:pos x="934211" y="598931"/>
              </a:cxn>
              <a:cxn ang="0">
                <a:pos x="9143" y="609599"/>
              </a:cxn>
              <a:cxn ang="0">
                <a:pos x="9143" y="603503"/>
              </a:cxn>
              <a:cxn ang="0">
                <a:pos x="4571" y="598931"/>
              </a:cxn>
              <a:cxn ang="0">
                <a:pos x="4571" y="609599"/>
              </a:cxn>
              <a:cxn ang="0">
                <a:pos x="9143" y="609599"/>
              </a:cxn>
              <a:cxn ang="0">
                <a:pos x="934211" y="9143"/>
              </a:cxn>
              <a:cxn ang="0">
                <a:pos x="929639" y="4571"/>
              </a:cxn>
              <a:cxn ang="0">
                <a:pos x="929639" y="9143"/>
              </a:cxn>
              <a:cxn ang="0">
                <a:pos x="934211" y="9143"/>
              </a:cxn>
              <a:cxn ang="0">
                <a:pos x="934211" y="598931"/>
              </a:cxn>
              <a:cxn ang="0">
                <a:pos x="934211" y="9143"/>
              </a:cxn>
              <a:cxn ang="0">
                <a:pos x="929639" y="9143"/>
              </a:cxn>
              <a:cxn ang="0">
                <a:pos x="929639" y="598931"/>
              </a:cxn>
              <a:cxn ang="0">
                <a:pos x="934211" y="598931"/>
              </a:cxn>
              <a:cxn ang="0">
                <a:pos x="934211" y="609599"/>
              </a:cxn>
              <a:cxn ang="0">
                <a:pos x="934211" y="598931"/>
              </a:cxn>
              <a:cxn ang="0">
                <a:pos x="929639" y="603503"/>
              </a:cxn>
              <a:cxn ang="0">
                <a:pos x="929639" y="609599"/>
              </a:cxn>
              <a:cxn ang="0">
                <a:pos x="934211" y="609599"/>
              </a:cxn>
            </a:cxnLst>
            <a:rect l="T0" t="T1" r="T2" b="T3"/>
            <a:pathLst>
              <a:path w="938783" h="609599">
                <a:moveTo>
                  <a:pt x="938783" y="603503"/>
                </a:moveTo>
                <a:lnTo>
                  <a:pt x="938783" y="4571"/>
                </a:lnTo>
                <a:lnTo>
                  <a:pt x="937259" y="1523"/>
                </a:lnTo>
                <a:lnTo>
                  <a:pt x="934211" y="0"/>
                </a:lnTo>
                <a:lnTo>
                  <a:pt x="4571" y="0"/>
                </a:lnTo>
                <a:lnTo>
                  <a:pt x="1523" y="1523"/>
                </a:lnTo>
                <a:lnTo>
                  <a:pt x="0" y="4571"/>
                </a:lnTo>
                <a:lnTo>
                  <a:pt x="0" y="603503"/>
                </a:lnTo>
                <a:lnTo>
                  <a:pt x="1523" y="608075"/>
                </a:lnTo>
                <a:lnTo>
                  <a:pt x="4571" y="609599"/>
                </a:lnTo>
                <a:lnTo>
                  <a:pt x="4571" y="9143"/>
                </a:lnTo>
                <a:lnTo>
                  <a:pt x="9143" y="4571"/>
                </a:lnTo>
                <a:lnTo>
                  <a:pt x="9143" y="9143"/>
                </a:lnTo>
                <a:lnTo>
                  <a:pt x="929639" y="9143"/>
                </a:lnTo>
                <a:lnTo>
                  <a:pt x="929639" y="4571"/>
                </a:lnTo>
                <a:lnTo>
                  <a:pt x="934211" y="9143"/>
                </a:lnTo>
                <a:lnTo>
                  <a:pt x="934211" y="609599"/>
                </a:lnTo>
                <a:lnTo>
                  <a:pt x="937259" y="608075"/>
                </a:lnTo>
                <a:lnTo>
                  <a:pt x="938783" y="603503"/>
                </a:lnTo>
                <a:close/>
              </a:path>
              <a:path w="938783" h="609599">
                <a:moveTo>
                  <a:pt x="9143" y="9143"/>
                </a:moveTo>
                <a:lnTo>
                  <a:pt x="9143" y="4571"/>
                </a:lnTo>
                <a:lnTo>
                  <a:pt x="4571" y="9143"/>
                </a:lnTo>
                <a:lnTo>
                  <a:pt x="9143" y="9143"/>
                </a:lnTo>
                <a:close/>
              </a:path>
              <a:path w="938783" h="609599">
                <a:moveTo>
                  <a:pt x="9143" y="598931"/>
                </a:moveTo>
                <a:lnTo>
                  <a:pt x="9143" y="9143"/>
                </a:lnTo>
                <a:lnTo>
                  <a:pt x="4571" y="9143"/>
                </a:lnTo>
                <a:lnTo>
                  <a:pt x="4571" y="598931"/>
                </a:lnTo>
                <a:lnTo>
                  <a:pt x="9143" y="598931"/>
                </a:lnTo>
                <a:close/>
              </a:path>
              <a:path w="938783" h="609599">
                <a:moveTo>
                  <a:pt x="934211" y="598931"/>
                </a:moveTo>
                <a:lnTo>
                  <a:pt x="4571" y="598931"/>
                </a:lnTo>
                <a:lnTo>
                  <a:pt x="9143" y="603503"/>
                </a:lnTo>
                <a:lnTo>
                  <a:pt x="9143" y="609599"/>
                </a:lnTo>
                <a:lnTo>
                  <a:pt x="929639" y="609599"/>
                </a:lnTo>
                <a:lnTo>
                  <a:pt x="929639" y="603503"/>
                </a:lnTo>
                <a:lnTo>
                  <a:pt x="934211" y="598931"/>
                </a:lnTo>
                <a:close/>
              </a:path>
              <a:path w="938783" h="609599">
                <a:moveTo>
                  <a:pt x="9143" y="609599"/>
                </a:moveTo>
                <a:lnTo>
                  <a:pt x="9143" y="603503"/>
                </a:lnTo>
                <a:lnTo>
                  <a:pt x="4571" y="598931"/>
                </a:lnTo>
                <a:lnTo>
                  <a:pt x="4571" y="609599"/>
                </a:lnTo>
                <a:lnTo>
                  <a:pt x="9143" y="609599"/>
                </a:lnTo>
                <a:close/>
              </a:path>
              <a:path w="938783" h="609599">
                <a:moveTo>
                  <a:pt x="934211" y="9143"/>
                </a:moveTo>
                <a:lnTo>
                  <a:pt x="929639" y="4571"/>
                </a:lnTo>
                <a:lnTo>
                  <a:pt x="929639" y="9143"/>
                </a:lnTo>
                <a:lnTo>
                  <a:pt x="934211" y="9143"/>
                </a:lnTo>
                <a:close/>
              </a:path>
              <a:path w="938783" h="609599">
                <a:moveTo>
                  <a:pt x="934211" y="598931"/>
                </a:moveTo>
                <a:lnTo>
                  <a:pt x="934211" y="9143"/>
                </a:lnTo>
                <a:lnTo>
                  <a:pt x="929639" y="9143"/>
                </a:lnTo>
                <a:lnTo>
                  <a:pt x="929639" y="598931"/>
                </a:lnTo>
                <a:lnTo>
                  <a:pt x="934211" y="598931"/>
                </a:lnTo>
                <a:close/>
              </a:path>
              <a:path w="938783" h="609599">
                <a:moveTo>
                  <a:pt x="934211" y="609599"/>
                </a:moveTo>
                <a:lnTo>
                  <a:pt x="934211" y="598931"/>
                </a:lnTo>
                <a:lnTo>
                  <a:pt x="929639" y="603503"/>
                </a:lnTo>
                <a:lnTo>
                  <a:pt x="929639" y="609599"/>
                </a:lnTo>
                <a:lnTo>
                  <a:pt x="934211" y="609599"/>
                </a:lnTo>
                <a:close/>
              </a:path>
            </a:pathLst>
          </a:custGeom>
          <a:solidFill>
            <a:srgbClr val="07357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57" name="object 31"/>
          <p:cNvSpPr txBox="1">
            <a:spLocks noChangeArrowheads="1"/>
          </p:cNvSpPr>
          <p:nvPr/>
        </p:nvSpPr>
        <p:spPr bwMode="auto">
          <a:xfrm>
            <a:off x="6069013" y="5962650"/>
            <a:ext cx="7683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altLang="ru-RU" sz="1100">
                <a:solidFill>
                  <a:srgbClr val="15155C"/>
                </a:solidFill>
                <a:cs typeface="Arial" charset="0"/>
              </a:rPr>
              <a:t>Амин жирного ряда</a:t>
            </a:r>
            <a:endParaRPr lang="ru-RU" altLang="ru-RU" sz="1100">
              <a:cs typeface="Arial" charset="0"/>
            </a:endParaRPr>
          </a:p>
        </p:txBody>
      </p:sp>
      <p:sp>
        <p:nvSpPr>
          <p:cNvPr id="22558" name="object 32"/>
          <p:cNvSpPr>
            <a:spLocks noChangeArrowheads="1"/>
          </p:cNvSpPr>
          <p:nvPr/>
        </p:nvSpPr>
        <p:spPr bwMode="auto">
          <a:xfrm>
            <a:off x="7061200" y="5886450"/>
            <a:ext cx="1928813" cy="963613"/>
          </a:xfrm>
          <a:custGeom>
            <a:avLst/>
            <a:gdLst>
              <a:gd name="T0" fmla="*/ 0 w 1929383"/>
              <a:gd name="T1" fmla="*/ 0 h 964691"/>
              <a:gd name="T2" fmla="*/ 1929383 w 1929383"/>
              <a:gd name="T3" fmla="*/ 964691 h 964691"/>
            </a:gdLst>
            <a:ahLst/>
            <a:cxnLst>
              <a:cxn ang="0">
                <a:pos x="41147" y="643127"/>
              </a:cxn>
              <a:cxn ang="0">
                <a:pos x="41147" y="0"/>
              </a:cxn>
              <a:cxn ang="0">
                <a:pos x="0" y="0"/>
              </a:cxn>
              <a:cxn ang="0">
                <a:pos x="0" y="643127"/>
              </a:cxn>
              <a:cxn ang="0">
                <a:pos x="41147" y="643127"/>
              </a:cxn>
              <a:cxn ang="0">
                <a:pos x="161543" y="643127"/>
              </a:cxn>
              <a:cxn ang="0">
                <a:pos x="161543" y="0"/>
              </a:cxn>
              <a:cxn ang="0">
                <a:pos x="80771" y="0"/>
              </a:cxn>
              <a:cxn ang="0">
                <a:pos x="80771" y="643127"/>
              </a:cxn>
              <a:cxn ang="0">
                <a:pos x="161543" y="643127"/>
              </a:cxn>
              <a:cxn ang="0">
                <a:pos x="1286255" y="643127"/>
              </a:cxn>
              <a:cxn ang="0">
                <a:pos x="1286255" y="0"/>
              </a:cxn>
              <a:cxn ang="0">
                <a:pos x="201167" y="0"/>
              </a:cxn>
              <a:cxn ang="0">
                <a:pos x="201167" y="643127"/>
              </a:cxn>
              <a:cxn ang="0">
                <a:pos x="1286255" y="643127"/>
              </a:cxn>
              <a:cxn ang="0">
                <a:pos x="1929383" y="321563"/>
              </a:cxn>
              <a:cxn ang="0">
                <a:pos x="1286255" y="-321563"/>
              </a:cxn>
              <a:cxn ang="0">
                <a:pos x="1286255" y="964691"/>
              </a:cxn>
              <a:cxn ang="0">
                <a:pos x="1929383" y="321563"/>
              </a:cxn>
            </a:cxnLst>
            <a:rect l="T0" t="T1" r="T2" b="T3"/>
            <a:pathLst>
              <a:path w="1929383" h="964691">
                <a:moveTo>
                  <a:pt x="41147" y="643127"/>
                </a:moveTo>
                <a:lnTo>
                  <a:pt x="41147" y="0"/>
                </a:lnTo>
                <a:lnTo>
                  <a:pt x="0" y="0"/>
                </a:lnTo>
                <a:lnTo>
                  <a:pt x="0" y="643127"/>
                </a:lnTo>
                <a:lnTo>
                  <a:pt x="41147" y="643127"/>
                </a:lnTo>
                <a:close/>
              </a:path>
              <a:path w="1929383" h="964691">
                <a:moveTo>
                  <a:pt x="161543" y="643127"/>
                </a:moveTo>
                <a:lnTo>
                  <a:pt x="161543" y="0"/>
                </a:lnTo>
                <a:lnTo>
                  <a:pt x="80771" y="0"/>
                </a:lnTo>
                <a:lnTo>
                  <a:pt x="80771" y="643127"/>
                </a:lnTo>
                <a:lnTo>
                  <a:pt x="161543" y="643127"/>
                </a:lnTo>
                <a:close/>
              </a:path>
              <a:path w="1929383" h="964691">
                <a:moveTo>
                  <a:pt x="1286255" y="643127"/>
                </a:moveTo>
                <a:lnTo>
                  <a:pt x="1286255" y="0"/>
                </a:lnTo>
                <a:lnTo>
                  <a:pt x="201167" y="0"/>
                </a:lnTo>
                <a:lnTo>
                  <a:pt x="201167" y="643127"/>
                </a:lnTo>
                <a:lnTo>
                  <a:pt x="1286255" y="643127"/>
                </a:lnTo>
                <a:close/>
              </a:path>
              <a:path w="1929383" h="964691">
                <a:moveTo>
                  <a:pt x="1929383" y="321563"/>
                </a:moveTo>
                <a:lnTo>
                  <a:pt x="1286255" y="-321563"/>
                </a:lnTo>
                <a:lnTo>
                  <a:pt x="1286255" y="964691"/>
                </a:lnTo>
                <a:lnTo>
                  <a:pt x="1929383" y="321563"/>
                </a:lnTo>
                <a:close/>
              </a:path>
            </a:pathLst>
          </a:custGeom>
          <a:solidFill>
            <a:srgbClr val="D2D2F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559" name="object 33"/>
          <p:cNvSpPr>
            <a:spLocks noChangeArrowheads="1"/>
          </p:cNvSpPr>
          <p:nvPr/>
        </p:nvSpPr>
        <p:spPr bwMode="auto">
          <a:xfrm>
            <a:off x="7056438" y="5553075"/>
            <a:ext cx="1941512" cy="1309688"/>
          </a:xfrm>
          <a:custGeom>
            <a:avLst/>
            <a:gdLst>
              <a:gd name="T0" fmla="*/ 0 w 1941575"/>
              <a:gd name="T1" fmla="*/ 0 h 1309115"/>
              <a:gd name="T2" fmla="*/ 1941575 w 1941575"/>
              <a:gd name="T3" fmla="*/ 1309115 h 1309115"/>
            </a:gdLst>
            <a:ahLst/>
            <a:cxnLst>
              <a:cxn ang="0">
                <a:pos x="0" y="327659"/>
              </a:cxn>
              <a:cxn ang="0">
                <a:pos x="4571" y="336803"/>
              </a:cxn>
              <a:cxn ang="0">
                <a:pos x="41147" y="336803"/>
              </a:cxn>
              <a:cxn ang="0">
                <a:pos x="45719" y="979931"/>
              </a:cxn>
              <a:cxn ang="0">
                <a:pos x="10667" y="332231"/>
              </a:cxn>
              <a:cxn ang="0">
                <a:pos x="10667" y="970787"/>
              </a:cxn>
              <a:cxn ang="0">
                <a:pos x="4571" y="970787"/>
              </a:cxn>
              <a:cxn ang="0">
                <a:pos x="4571" y="970787"/>
              </a:cxn>
              <a:cxn ang="0">
                <a:pos x="41147" y="979931"/>
              </a:cxn>
              <a:cxn ang="0">
                <a:pos x="10667" y="979931"/>
              </a:cxn>
              <a:cxn ang="0">
                <a:pos x="4571" y="979931"/>
              </a:cxn>
              <a:cxn ang="0">
                <a:pos x="41147" y="332231"/>
              </a:cxn>
              <a:cxn ang="0">
                <a:pos x="45719" y="970787"/>
              </a:cxn>
              <a:cxn ang="0">
                <a:pos x="41147" y="970787"/>
              </a:cxn>
              <a:cxn ang="0">
                <a:pos x="45719" y="970787"/>
              </a:cxn>
              <a:cxn ang="0">
                <a:pos x="45719" y="979931"/>
              </a:cxn>
              <a:cxn ang="0">
                <a:pos x="80771" y="327659"/>
              </a:cxn>
              <a:cxn ang="0">
                <a:pos x="85343" y="336803"/>
              </a:cxn>
              <a:cxn ang="0">
                <a:pos x="161543" y="336803"/>
              </a:cxn>
              <a:cxn ang="0">
                <a:pos x="166115" y="979931"/>
              </a:cxn>
              <a:cxn ang="0">
                <a:pos x="89915" y="332231"/>
              </a:cxn>
              <a:cxn ang="0">
                <a:pos x="89915" y="970787"/>
              </a:cxn>
              <a:cxn ang="0">
                <a:pos x="85343" y="970787"/>
              </a:cxn>
              <a:cxn ang="0">
                <a:pos x="85343" y="970787"/>
              </a:cxn>
              <a:cxn ang="0">
                <a:pos x="161543" y="979931"/>
              </a:cxn>
              <a:cxn ang="0">
                <a:pos x="89915" y="979931"/>
              </a:cxn>
              <a:cxn ang="0">
                <a:pos x="85343" y="979931"/>
              </a:cxn>
              <a:cxn ang="0">
                <a:pos x="161543" y="332231"/>
              </a:cxn>
              <a:cxn ang="0">
                <a:pos x="166115" y="970787"/>
              </a:cxn>
              <a:cxn ang="0">
                <a:pos x="161543" y="970787"/>
              </a:cxn>
              <a:cxn ang="0">
                <a:pos x="166115" y="970787"/>
              </a:cxn>
              <a:cxn ang="0">
                <a:pos x="166115" y="979931"/>
              </a:cxn>
              <a:cxn ang="0">
                <a:pos x="201167" y="979931"/>
              </a:cxn>
              <a:cxn ang="0">
                <a:pos x="210311" y="332231"/>
              </a:cxn>
              <a:cxn ang="0">
                <a:pos x="1286255" y="332231"/>
              </a:cxn>
              <a:cxn ang="0">
                <a:pos x="210311" y="332231"/>
              </a:cxn>
              <a:cxn ang="0">
                <a:pos x="210311" y="970787"/>
              </a:cxn>
              <a:cxn ang="0">
                <a:pos x="205739" y="970787"/>
              </a:cxn>
              <a:cxn ang="0">
                <a:pos x="1295399" y="970787"/>
              </a:cxn>
              <a:cxn ang="0">
                <a:pos x="210311" y="979931"/>
              </a:cxn>
              <a:cxn ang="0">
                <a:pos x="1290827" y="979931"/>
              </a:cxn>
              <a:cxn ang="0">
                <a:pos x="210311" y="979931"/>
              </a:cxn>
              <a:cxn ang="0">
                <a:pos x="205739" y="979931"/>
              </a:cxn>
              <a:cxn ang="0">
                <a:pos x="1286255" y="0"/>
              </a:cxn>
              <a:cxn ang="0">
                <a:pos x="1287779" y="15239"/>
              </a:cxn>
              <a:cxn ang="0">
                <a:pos x="1927856" y="653799"/>
              </a:cxn>
              <a:cxn ang="0">
                <a:pos x="1941575" y="653795"/>
              </a:cxn>
              <a:cxn ang="0">
                <a:pos x="1286255" y="332231"/>
              </a:cxn>
              <a:cxn ang="0">
                <a:pos x="1290827" y="979931"/>
              </a:cxn>
              <a:cxn ang="0">
                <a:pos x="1290827" y="979931"/>
              </a:cxn>
              <a:cxn ang="0">
                <a:pos x="1286255" y="979931"/>
              </a:cxn>
              <a:cxn ang="0">
                <a:pos x="1287779" y="1293875"/>
              </a:cxn>
              <a:cxn ang="0">
                <a:pos x="1295399" y="10667"/>
              </a:cxn>
              <a:cxn ang="0">
                <a:pos x="1295399" y="336803"/>
              </a:cxn>
              <a:cxn ang="0">
                <a:pos x="1287779" y="327659"/>
              </a:cxn>
              <a:cxn ang="0">
                <a:pos x="1295399" y="336803"/>
              </a:cxn>
              <a:cxn ang="0">
                <a:pos x="1927856" y="653799"/>
              </a:cxn>
              <a:cxn ang="0">
                <a:pos x="1295399" y="1299971"/>
              </a:cxn>
              <a:cxn ang="0">
                <a:pos x="1295399" y="1296923"/>
              </a:cxn>
              <a:cxn ang="0">
                <a:pos x="1295399" y="1299971"/>
              </a:cxn>
              <a:cxn ang="0">
                <a:pos x="1927856" y="653799"/>
              </a:cxn>
            </a:cxnLst>
            <a:rect l="T0" t="T1" r="T2" b="T3"/>
            <a:pathLst>
              <a:path w="1941575" h="1309115">
                <a:moveTo>
                  <a:pt x="50291" y="979931"/>
                </a:moveTo>
                <a:lnTo>
                  <a:pt x="50291" y="327659"/>
                </a:lnTo>
                <a:lnTo>
                  <a:pt x="0" y="327659"/>
                </a:lnTo>
                <a:lnTo>
                  <a:pt x="0" y="979931"/>
                </a:lnTo>
                <a:lnTo>
                  <a:pt x="4571" y="979931"/>
                </a:lnTo>
                <a:lnTo>
                  <a:pt x="4571" y="336803"/>
                </a:lnTo>
                <a:lnTo>
                  <a:pt x="10667" y="332231"/>
                </a:lnTo>
                <a:lnTo>
                  <a:pt x="10667" y="336803"/>
                </a:lnTo>
                <a:lnTo>
                  <a:pt x="41147" y="336803"/>
                </a:lnTo>
                <a:lnTo>
                  <a:pt x="41147" y="332231"/>
                </a:lnTo>
                <a:lnTo>
                  <a:pt x="45719" y="336803"/>
                </a:lnTo>
                <a:lnTo>
                  <a:pt x="45719" y="979931"/>
                </a:lnTo>
                <a:lnTo>
                  <a:pt x="50291" y="979931"/>
                </a:lnTo>
                <a:close/>
              </a:path>
              <a:path w="1941575" h="1309115">
                <a:moveTo>
                  <a:pt x="10667" y="336803"/>
                </a:moveTo>
                <a:lnTo>
                  <a:pt x="10667" y="332231"/>
                </a:lnTo>
                <a:lnTo>
                  <a:pt x="4571" y="336803"/>
                </a:lnTo>
                <a:lnTo>
                  <a:pt x="10667" y="336803"/>
                </a:lnTo>
                <a:close/>
              </a:path>
              <a:path w="1941575" h="1309115">
                <a:moveTo>
                  <a:pt x="10667" y="970787"/>
                </a:moveTo>
                <a:lnTo>
                  <a:pt x="10667" y="336803"/>
                </a:lnTo>
                <a:lnTo>
                  <a:pt x="4571" y="336803"/>
                </a:lnTo>
                <a:lnTo>
                  <a:pt x="4571" y="970787"/>
                </a:lnTo>
                <a:lnTo>
                  <a:pt x="10667" y="970787"/>
                </a:lnTo>
                <a:close/>
              </a:path>
              <a:path w="1941575" h="1309115">
                <a:moveTo>
                  <a:pt x="45719" y="970787"/>
                </a:moveTo>
                <a:lnTo>
                  <a:pt x="4571" y="970787"/>
                </a:lnTo>
                <a:lnTo>
                  <a:pt x="10667" y="975359"/>
                </a:lnTo>
                <a:lnTo>
                  <a:pt x="10667" y="979931"/>
                </a:lnTo>
                <a:lnTo>
                  <a:pt x="41147" y="979931"/>
                </a:lnTo>
                <a:lnTo>
                  <a:pt x="41147" y="975359"/>
                </a:lnTo>
                <a:lnTo>
                  <a:pt x="45719" y="970787"/>
                </a:lnTo>
                <a:close/>
              </a:path>
              <a:path w="1941575" h="1309115">
                <a:moveTo>
                  <a:pt x="10667" y="979931"/>
                </a:moveTo>
                <a:lnTo>
                  <a:pt x="10667" y="975359"/>
                </a:lnTo>
                <a:lnTo>
                  <a:pt x="4571" y="970787"/>
                </a:lnTo>
                <a:lnTo>
                  <a:pt x="4571" y="979931"/>
                </a:lnTo>
                <a:lnTo>
                  <a:pt x="10667" y="979931"/>
                </a:lnTo>
                <a:close/>
              </a:path>
              <a:path w="1941575" h="1309115">
                <a:moveTo>
                  <a:pt x="45719" y="336803"/>
                </a:moveTo>
                <a:lnTo>
                  <a:pt x="41147" y="332231"/>
                </a:lnTo>
                <a:lnTo>
                  <a:pt x="41147" y="336803"/>
                </a:lnTo>
                <a:lnTo>
                  <a:pt x="45719" y="336803"/>
                </a:lnTo>
                <a:close/>
              </a:path>
              <a:path w="1941575" h="1309115">
                <a:moveTo>
                  <a:pt x="45719" y="970787"/>
                </a:moveTo>
                <a:lnTo>
                  <a:pt x="45719" y="336803"/>
                </a:lnTo>
                <a:lnTo>
                  <a:pt x="41147" y="336803"/>
                </a:lnTo>
                <a:lnTo>
                  <a:pt x="41147" y="970787"/>
                </a:lnTo>
                <a:lnTo>
                  <a:pt x="45719" y="970787"/>
                </a:lnTo>
                <a:close/>
              </a:path>
              <a:path w="1941575" h="1309115">
                <a:moveTo>
                  <a:pt x="45719" y="979931"/>
                </a:moveTo>
                <a:lnTo>
                  <a:pt x="45719" y="970787"/>
                </a:lnTo>
                <a:lnTo>
                  <a:pt x="41147" y="975359"/>
                </a:lnTo>
                <a:lnTo>
                  <a:pt x="41147" y="979931"/>
                </a:lnTo>
                <a:lnTo>
                  <a:pt x="45719" y="979931"/>
                </a:lnTo>
                <a:close/>
              </a:path>
              <a:path w="1941575" h="1309115">
                <a:moveTo>
                  <a:pt x="170687" y="979931"/>
                </a:moveTo>
                <a:lnTo>
                  <a:pt x="170687" y="327659"/>
                </a:lnTo>
                <a:lnTo>
                  <a:pt x="80771" y="327659"/>
                </a:lnTo>
                <a:lnTo>
                  <a:pt x="80771" y="979931"/>
                </a:lnTo>
                <a:lnTo>
                  <a:pt x="85343" y="979931"/>
                </a:lnTo>
                <a:lnTo>
                  <a:pt x="85343" y="336803"/>
                </a:lnTo>
                <a:lnTo>
                  <a:pt x="89915" y="332231"/>
                </a:lnTo>
                <a:lnTo>
                  <a:pt x="89915" y="336803"/>
                </a:lnTo>
                <a:lnTo>
                  <a:pt x="161543" y="336803"/>
                </a:lnTo>
                <a:lnTo>
                  <a:pt x="161543" y="332231"/>
                </a:lnTo>
                <a:lnTo>
                  <a:pt x="166115" y="336803"/>
                </a:lnTo>
                <a:lnTo>
                  <a:pt x="166115" y="979931"/>
                </a:lnTo>
                <a:lnTo>
                  <a:pt x="170687" y="979931"/>
                </a:lnTo>
                <a:close/>
              </a:path>
              <a:path w="1941575" h="1309115">
                <a:moveTo>
                  <a:pt x="89915" y="336803"/>
                </a:moveTo>
                <a:lnTo>
                  <a:pt x="89915" y="332231"/>
                </a:lnTo>
                <a:lnTo>
                  <a:pt x="85343" y="336803"/>
                </a:lnTo>
                <a:lnTo>
                  <a:pt x="89915" y="336803"/>
                </a:lnTo>
                <a:close/>
              </a:path>
              <a:path w="1941575" h="1309115">
                <a:moveTo>
                  <a:pt x="89915" y="970787"/>
                </a:moveTo>
                <a:lnTo>
                  <a:pt x="89915" y="336803"/>
                </a:lnTo>
                <a:lnTo>
                  <a:pt x="85343" y="336803"/>
                </a:lnTo>
                <a:lnTo>
                  <a:pt x="85343" y="970787"/>
                </a:lnTo>
                <a:lnTo>
                  <a:pt x="89915" y="970787"/>
                </a:lnTo>
                <a:close/>
              </a:path>
              <a:path w="1941575" h="1309115">
                <a:moveTo>
                  <a:pt x="166115" y="970787"/>
                </a:moveTo>
                <a:lnTo>
                  <a:pt x="85343" y="970787"/>
                </a:lnTo>
                <a:lnTo>
                  <a:pt x="89915" y="975359"/>
                </a:lnTo>
                <a:lnTo>
                  <a:pt x="89915" y="979931"/>
                </a:lnTo>
                <a:lnTo>
                  <a:pt x="161543" y="979931"/>
                </a:lnTo>
                <a:lnTo>
                  <a:pt x="161543" y="975359"/>
                </a:lnTo>
                <a:lnTo>
                  <a:pt x="166115" y="970787"/>
                </a:lnTo>
                <a:close/>
              </a:path>
              <a:path w="1941575" h="1309115">
                <a:moveTo>
                  <a:pt x="89915" y="979931"/>
                </a:moveTo>
                <a:lnTo>
                  <a:pt x="89915" y="975359"/>
                </a:lnTo>
                <a:lnTo>
                  <a:pt x="85343" y="970787"/>
                </a:lnTo>
                <a:lnTo>
                  <a:pt x="85343" y="979931"/>
                </a:lnTo>
                <a:lnTo>
                  <a:pt x="89915" y="979931"/>
                </a:lnTo>
                <a:close/>
              </a:path>
              <a:path w="1941575" h="1309115">
                <a:moveTo>
                  <a:pt x="166115" y="336803"/>
                </a:moveTo>
                <a:lnTo>
                  <a:pt x="161543" y="332231"/>
                </a:lnTo>
                <a:lnTo>
                  <a:pt x="161543" y="336803"/>
                </a:lnTo>
                <a:lnTo>
                  <a:pt x="166115" y="336803"/>
                </a:lnTo>
                <a:close/>
              </a:path>
              <a:path w="1941575" h="1309115">
                <a:moveTo>
                  <a:pt x="166115" y="970787"/>
                </a:moveTo>
                <a:lnTo>
                  <a:pt x="166115" y="336803"/>
                </a:lnTo>
                <a:lnTo>
                  <a:pt x="161543" y="336803"/>
                </a:lnTo>
                <a:lnTo>
                  <a:pt x="161543" y="970787"/>
                </a:lnTo>
                <a:lnTo>
                  <a:pt x="166115" y="970787"/>
                </a:lnTo>
                <a:close/>
              </a:path>
              <a:path w="1941575" h="1309115">
                <a:moveTo>
                  <a:pt x="166115" y="979931"/>
                </a:moveTo>
                <a:lnTo>
                  <a:pt x="166115" y="970787"/>
                </a:lnTo>
                <a:lnTo>
                  <a:pt x="161543" y="975359"/>
                </a:lnTo>
                <a:lnTo>
                  <a:pt x="161543" y="979931"/>
                </a:lnTo>
                <a:lnTo>
                  <a:pt x="166115" y="979931"/>
                </a:lnTo>
                <a:close/>
              </a:path>
              <a:path w="1941575" h="1309115">
                <a:moveTo>
                  <a:pt x="1290827" y="327659"/>
                </a:moveTo>
                <a:lnTo>
                  <a:pt x="201167" y="327659"/>
                </a:lnTo>
                <a:lnTo>
                  <a:pt x="201167" y="979931"/>
                </a:lnTo>
                <a:lnTo>
                  <a:pt x="205739" y="979931"/>
                </a:lnTo>
                <a:lnTo>
                  <a:pt x="205739" y="336803"/>
                </a:lnTo>
                <a:lnTo>
                  <a:pt x="210311" y="332231"/>
                </a:lnTo>
                <a:lnTo>
                  <a:pt x="210311" y="336803"/>
                </a:lnTo>
                <a:lnTo>
                  <a:pt x="1286255" y="336803"/>
                </a:lnTo>
                <a:lnTo>
                  <a:pt x="1286255" y="332231"/>
                </a:lnTo>
                <a:lnTo>
                  <a:pt x="1290827" y="327659"/>
                </a:lnTo>
                <a:close/>
              </a:path>
              <a:path w="1941575" h="1309115">
                <a:moveTo>
                  <a:pt x="210311" y="336803"/>
                </a:moveTo>
                <a:lnTo>
                  <a:pt x="210311" y="332231"/>
                </a:lnTo>
                <a:lnTo>
                  <a:pt x="205739" y="336803"/>
                </a:lnTo>
                <a:lnTo>
                  <a:pt x="210311" y="336803"/>
                </a:lnTo>
                <a:close/>
              </a:path>
              <a:path w="1941575" h="1309115">
                <a:moveTo>
                  <a:pt x="210311" y="970787"/>
                </a:moveTo>
                <a:lnTo>
                  <a:pt x="210311" y="336803"/>
                </a:lnTo>
                <a:lnTo>
                  <a:pt x="205739" y="336803"/>
                </a:lnTo>
                <a:lnTo>
                  <a:pt x="205739" y="970787"/>
                </a:lnTo>
                <a:lnTo>
                  <a:pt x="210311" y="970787"/>
                </a:lnTo>
                <a:close/>
              </a:path>
              <a:path w="1941575" h="1309115">
                <a:moveTo>
                  <a:pt x="1295399" y="1286255"/>
                </a:moveTo>
                <a:lnTo>
                  <a:pt x="1295399" y="970787"/>
                </a:lnTo>
                <a:lnTo>
                  <a:pt x="205739" y="970787"/>
                </a:lnTo>
                <a:lnTo>
                  <a:pt x="210311" y="975359"/>
                </a:lnTo>
                <a:lnTo>
                  <a:pt x="210311" y="979931"/>
                </a:lnTo>
                <a:lnTo>
                  <a:pt x="1286255" y="979931"/>
                </a:lnTo>
                <a:lnTo>
                  <a:pt x="1286255" y="975359"/>
                </a:lnTo>
                <a:lnTo>
                  <a:pt x="1290827" y="979931"/>
                </a:lnTo>
                <a:lnTo>
                  <a:pt x="1290827" y="1290827"/>
                </a:lnTo>
                <a:lnTo>
                  <a:pt x="1295399" y="1286255"/>
                </a:lnTo>
                <a:close/>
              </a:path>
              <a:path w="1941575" h="1309115">
                <a:moveTo>
                  <a:pt x="210311" y="979931"/>
                </a:moveTo>
                <a:lnTo>
                  <a:pt x="210311" y="975359"/>
                </a:lnTo>
                <a:lnTo>
                  <a:pt x="205739" y="970787"/>
                </a:lnTo>
                <a:lnTo>
                  <a:pt x="205739" y="979931"/>
                </a:lnTo>
                <a:lnTo>
                  <a:pt x="210311" y="979931"/>
                </a:lnTo>
                <a:close/>
              </a:path>
              <a:path w="1941575" h="1309115">
                <a:moveTo>
                  <a:pt x="1941575" y="653795"/>
                </a:moveTo>
                <a:lnTo>
                  <a:pt x="1286255" y="0"/>
                </a:lnTo>
                <a:lnTo>
                  <a:pt x="1286255" y="327659"/>
                </a:lnTo>
                <a:lnTo>
                  <a:pt x="1287779" y="327659"/>
                </a:lnTo>
                <a:lnTo>
                  <a:pt x="1287779" y="15239"/>
                </a:lnTo>
                <a:lnTo>
                  <a:pt x="1295399" y="10667"/>
                </a:lnTo>
                <a:lnTo>
                  <a:pt x="1295399" y="22841"/>
                </a:lnTo>
                <a:lnTo>
                  <a:pt x="1927856" y="653799"/>
                </a:lnTo>
                <a:lnTo>
                  <a:pt x="1930907" y="650747"/>
                </a:lnTo>
                <a:lnTo>
                  <a:pt x="1930907" y="664463"/>
                </a:lnTo>
                <a:lnTo>
                  <a:pt x="1941575" y="653795"/>
                </a:lnTo>
                <a:close/>
              </a:path>
              <a:path w="1941575" h="1309115">
                <a:moveTo>
                  <a:pt x="1290827" y="336803"/>
                </a:moveTo>
                <a:lnTo>
                  <a:pt x="1290827" y="327659"/>
                </a:lnTo>
                <a:lnTo>
                  <a:pt x="1286255" y="332231"/>
                </a:lnTo>
                <a:lnTo>
                  <a:pt x="1286255" y="336803"/>
                </a:lnTo>
                <a:lnTo>
                  <a:pt x="1290827" y="336803"/>
                </a:lnTo>
                <a:close/>
              </a:path>
              <a:path w="1941575" h="1309115">
                <a:moveTo>
                  <a:pt x="1290827" y="979931"/>
                </a:moveTo>
                <a:lnTo>
                  <a:pt x="1286255" y="975359"/>
                </a:lnTo>
                <a:lnTo>
                  <a:pt x="1286255" y="979931"/>
                </a:lnTo>
                <a:lnTo>
                  <a:pt x="1290827" y="979931"/>
                </a:lnTo>
                <a:close/>
              </a:path>
              <a:path w="1941575" h="1309115">
                <a:moveTo>
                  <a:pt x="1290827" y="1290827"/>
                </a:moveTo>
                <a:lnTo>
                  <a:pt x="1290827" y="979931"/>
                </a:lnTo>
                <a:lnTo>
                  <a:pt x="1286255" y="979931"/>
                </a:lnTo>
                <a:lnTo>
                  <a:pt x="1286255" y="1309115"/>
                </a:lnTo>
                <a:lnTo>
                  <a:pt x="1287779" y="1307591"/>
                </a:lnTo>
                <a:lnTo>
                  <a:pt x="1287779" y="1293875"/>
                </a:lnTo>
                <a:lnTo>
                  <a:pt x="1290827" y="1290827"/>
                </a:lnTo>
                <a:close/>
              </a:path>
              <a:path w="1941575" h="1309115">
                <a:moveTo>
                  <a:pt x="1295399" y="22841"/>
                </a:moveTo>
                <a:lnTo>
                  <a:pt x="1295399" y="10667"/>
                </a:lnTo>
                <a:lnTo>
                  <a:pt x="1287779" y="15239"/>
                </a:lnTo>
                <a:lnTo>
                  <a:pt x="1295399" y="22841"/>
                </a:lnTo>
                <a:close/>
              </a:path>
              <a:path w="1941575" h="1309115">
                <a:moveTo>
                  <a:pt x="1295399" y="336803"/>
                </a:moveTo>
                <a:lnTo>
                  <a:pt x="1295399" y="22841"/>
                </a:lnTo>
                <a:lnTo>
                  <a:pt x="1287779" y="15239"/>
                </a:lnTo>
                <a:lnTo>
                  <a:pt x="1287779" y="327659"/>
                </a:lnTo>
                <a:lnTo>
                  <a:pt x="1290827" y="327659"/>
                </a:lnTo>
                <a:lnTo>
                  <a:pt x="1290827" y="336803"/>
                </a:lnTo>
                <a:lnTo>
                  <a:pt x="1295399" y="336803"/>
                </a:lnTo>
                <a:close/>
              </a:path>
              <a:path w="1941575" h="1309115">
                <a:moveTo>
                  <a:pt x="1930907" y="664463"/>
                </a:moveTo>
                <a:lnTo>
                  <a:pt x="1930907" y="656843"/>
                </a:lnTo>
                <a:lnTo>
                  <a:pt x="1927856" y="653799"/>
                </a:lnTo>
                <a:lnTo>
                  <a:pt x="1287779" y="1293875"/>
                </a:lnTo>
                <a:lnTo>
                  <a:pt x="1295399" y="1296923"/>
                </a:lnTo>
                <a:lnTo>
                  <a:pt x="1295399" y="1299971"/>
                </a:lnTo>
                <a:lnTo>
                  <a:pt x="1930907" y="664463"/>
                </a:lnTo>
                <a:close/>
              </a:path>
              <a:path w="1941575" h="1309115">
                <a:moveTo>
                  <a:pt x="1295399" y="1299971"/>
                </a:moveTo>
                <a:lnTo>
                  <a:pt x="1295399" y="1296923"/>
                </a:lnTo>
                <a:lnTo>
                  <a:pt x="1287779" y="1293875"/>
                </a:lnTo>
                <a:lnTo>
                  <a:pt x="1287779" y="1307591"/>
                </a:lnTo>
                <a:lnTo>
                  <a:pt x="1295399" y="1299971"/>
                </a:lnTo>
                <a:close/>
              </a:path>
              <a:path w="1941575" h="1309115">
                <a:moveTo>
                  <a:pt x="1930907" y="656843"/>
                </a:moveTo>
                <a:lnTo>
                  <a:pt x="1930907" y="650747"/>
                </a:lnTo>
                <a:lnTo>
                  <a:pt x="1927856" y="653799"/>
                </a:lnTo>
                <a:lnTo>
                  <a:pt x="1930907" y="656843"/>
                </a:lnTo>
                <a:close/>
              </a:path>
            </a:pathLst>
          </a:custGeom>
          <a:solidFill>
            <a:srgbClr val="15155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4" name="object 34"/>
          <p:cNvSpPr txBox="1"/>
          <p:nvPr/>
        </p:nvSpPr>
        <p:spPr>
          <a:xfrm>
            <a:off x="1677988" y="6605588"/>
            <a:ext cx="227012" cy="17938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100" b="1" spc="-5" dirty="0">
                <a:solidFill>
                  <a:srgbClr val="15155C"/>
                </a:solidFill>
                <a:latin typeface="Arial"/>
                <a:cs typeface="Arial"/>
              </a:rPr>
              <a:t>0</a:t>
            </a:r>
            <a:r>
              <a:rPr sz="1100" b="1" dirty="0">
                <a:solidFill>
                  <a:srgbClr val="15155C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561" name="object 3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25400"/>
            <a:fld id="{1493CEFE-B753-4DB8-917C-8FE748DFB824}" type="slidenum">
              <a:rPr lang="ru-RU" altLang="ru-RU"/>
              <a:pPr marL="25400"/>
              <a:t>23</a:t>
            </a:fld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39" name="object 39"/>
          <p:cNvSpPr>
            <a:spLocks noGrp="1"/>
          </p:cNvSpPr>
          <p:nvPr>
            <p:ph type="dt" sz="quarter" idx="11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SNF</a:t>
            </a:r>
            <a:endParaRPr b="0" i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40" name="object 40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FLOERGER</a:t>
            </a:r>
            <a:r>
              <a:rPr spc="-90" dirty="0">
                <a:latin typeface="Trebuchet MS"/>
                <a:cs typeface="Trebuchet MS"/>
              </a:rPr>
              <a:t> </a:t>
            </a:r>
            <a:r>
              <a:rPr sz="1500" spc="-15" baseline="16666" dirty="0">
                <a:latin typeface="Trebuchet MS"/>
                <a:cs typeface="Trebuchet MS"/>
              </a:rPr>
              <a:t>®</a:t>
            </a:r>
            <a:endParaRPr sz="1500" i="0" baseline="16666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605088" y="6605588"/>
            <a:ext cx="306387" cy="17938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100" b="1" spc="-5" dirty="0">
                <a:solidFill>
                  <a:srgbClr val="15155C"/>
                </a:solidFill>
                <a:latin typeface="Arial"/>
                <a:cs typeface="Arial"/>
              </a:rPr>
              <a:t>10</a:t>
            </a:r>
            <a:r>
              <a:rPr sz="1100" b="1" dirty="0">
                <a:solidFill>
                  <a:srgbClr val="15155C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962400" y="6605588"/>
            <a:ext cx="306388" cy="17938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100" b="1" spc="-5" dirty="0">
                <a:solidFill>
                  <a:srgbClr val="15155C"/>
                </a:solidFill>
                <a:latin typeface="Arial"/>
                <a:cs typeface="Arial"/>
              </a:rPr>
              <a:t>30</a:t>
            </a:r>
            <a:r>
              <a:rPr sz="1100" b="1" dirty="0">
                <a:solidFill>
                  <a:srgbClr val="15155C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891213" y="6605588"/>
            <a:ext cx="306387" cy="17938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100" b="1" spc="-5" dirty="0">
                <a:solidFill>
                  <a:srgbClr val="15155C"/>
                </a:solidFill>
                <a:latin typeface="Arial"/>
                <a:cs typeface="Arial"/>
              </a:rPr>
              <a:t>90</a:t>
            </a:r>
            <a:r>
              <a:rPr sz="1100" b="1" dirty="0">
                <a:solidFill>
                  <a:srgbClr val="15155C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22602" name="Group 74"/>
          <p:cNvGraphicFramePr>
            <a:graphicFrameLocks noGrp="1"/>
          </p:cNvGraphicFramePr>
          <p:nvPr/>
        </p:nvGraphicFramePr>
        <p:xfrm>
          <a:off x="3060700" y="1873250"/>
          <a:ext cx="7010401" cy="2222502"/>
        </p:xfrm>
        <a:graphic>
          <a:graphicData uri="http://schemas.openxmlformats.org/drawingml/2006/table">
            <a:tbl>
              <a:tblPr/>
              <a:tblGrid>
                <a:gridCol w="1531007"/>
                <a:gridCol w="1289269"/>
                <a:gridCol w="1933903"/>
                <a:gridCol w="2256222"/>
              </a:tblGrid>
              <a:tr h="369888">
                <a:tc>
                  <a:txBody>
                    <a:bodyPr/>
                    <a:lstStyle>
                      <a:lvl1pPr marL="2555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Ингредиент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%веса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>
                      <a:lvl1pPr marL="2540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Хим.описание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>
                      <a:lvl1pPr marL="5000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Назначение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32CC"/>
                    </a:solidFill>
                  </a:tcPr>
                </a:tc>
              </a:tr>
              <a:tr h="357188">
                <a:tc>
                  <a:txBody>
                    <a:bodyPr/>
                    <a:lstStyle>
                      <a:lvl1pPr marL="449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Этанол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2333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40-60%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Спирт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3778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Антисептик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marL="3111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Изопропанол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5155C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333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10-20%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Спирт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778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Антисептик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marL="1111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Flogel</a:t>
                      </a:r>
                      <a:r>
                        <a:rPr kumimoji="0" lang="ru-RU" altLang="ru-RU" sz="11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TM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FG 860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2349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0,2-1%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1127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Акриловый полимер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1127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Загуститель / Стабилизатор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marL="15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ТЭА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381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 достижения нужного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pH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5155C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333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Триэтиламин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5155C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81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Нейтрализатор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Вода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1111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 достижения 100%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5155C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5155C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bject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757738" indent="-1798638" algn="r" eaLnBrk="1" hangingPunct="1"/>
            <a:r>
              <a:rPr lang="ru-RU" altLang="ru-RU" sz="2400" b="1" smtClean="0">
                <a:solidFill>
                  <a:srgbClr val="15155C"/>
                </a:solidFill>
                <a:latin typeface="Arial" charset="0"/>
                <a:cs typeface="Arial" charset="0"/>
              </a:rPr>
              <a:t>Паста для горения и розжига</a:t>
            </a:r>
            <a:endParaRPr lang="ru-RU" altLang="ru-RU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555" name="object 3"/>
          <p:cNvSpPr>
            <a:spLocks noChangeArrowheads="1"/>
          </p:cNvSpPr>
          <p:nvPr/>
        </p:nvSpPr>
        <p:spPr bwMode="auto">
          <a:xfrm>
            <a:off x="1538288" y="1454150"/>
            <a:ext cx="1919287" cy="191928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3556" name="object 4"/>
          <p:cNvSpPr>
            <a:spLocks noChangeArrowheads="1"/>
          </p:cNvSpPr>
          <p:nvPr/>
        </p:nvSpPr>
        <p:spPr bwMode="auto">
          <a:xfrm>
            <a:off x="912813" y="487363"/>
            <a:ext cx="1724025" cy="652462"/>
          </a:xfrm>
          <a:custGeom>
            <a:avLst/>
            <a:gdLst>
              <a:gd name="T0" fmla="*/ 0 w 1723640"/>
              <a:gd name="T1" fmla="*/ 0 h 652271"/>
              <a:gd name="T2" fmla="*/ 1723640 w 1723640"/>
              <a:gd name="T3" fmla="*/ 652271 h 652271"/>
            </a:gdLst>
            <a:ahLst/>
            <a:cxnLst>
              <a:cxn ang="0">
                <a:pos x="1723640" y="4571"/>
              </a:cxn>
              <a:cxn ang="0">
                <a:pos x="1722116" y="1523"/>
              </a:cxn>
              <a:cxn ang="0">
                <a:pos x="1719069" y="0"/>
              </a:cxn>
              <a:cxn ang="0">
                <a:pos x="4571" y="0"/>
              </a:cxn>
              <a:cxn ang="0">
                <a:pos x="1523" y="1523"/>
              </a:cxn>
              <a:cxn ang="0">
                <a:pos x="0" y="4571"/>
              </a:cxn>
              <a:cxn ang="0">
                <a:pos x="0" y="647699"/>
              </a:cxn>
              <a:cxn ang="0">
                <a:pos x="1523" y="650747"/>
              </a:cxn>
              <a:cxn ang="0">
                <a:pos x="4571" y="652271"/>
              </a:cxn>
              <a:cxn ang="0">
                <a:pos x="4572" y="4571"/>
              </a:cxn>
              <a:cxn ang="0">
                <a:pos x="1723640" y="4571"/>
              </a:cxn>
              <a:cxn ang="0">
                <a:pos x="1723640" y="647699"/>
              </a:cxn>
              <a:cxn ang="0">
                <a:pos x="4572" y="647699"/>
              </a:cxn>
              <a:cxn ang="0">
                <a:pos x="4572" y="652271"/>
              </a:cxn>
              <a:cxn ang="0">
                <a:pos x="1719069" y="652271"/>
              </a:cxn>
              <a:cxn ang="0">
                <a:pos x="1722116" y="650747"/>
              </a:cxn>
              <a:cxn ang="0">
                <a:pos x="1723640" y="647699"/>
              </a:cxn>
              <a:cxn ang="0">
                <a:pos x="1723640" y="647699"/>
              </a:cxn>
              <a:cxn ang="0">
                <a:pos x="1723640" y="4571"/>
              </a:cxn>
              <a:cxn ang="0">
                <a:pos x="1719069" y="4571"/>
              </a:cxn>
              <a:cxn ang="0">
                <a:pos x="1719069" y="647699"/>
              </a:cxn>
              <a:cxn ang="0">
                <a:pos x="1723640" y="647699"/>
              </a:cxn>
            </a:cxnLst>
            <a:rect l="T0" t="T1" r="T2" b="T3"/>
            <a:pathLst>
              <a:path w="1723640" h="652271">
                <a:moveTo>
                  <a:pt x="1723640" y="4571"/>
                </a:moveTo>
                <a:lnTo>
                  <a:pt x="1722116" y="1523"/>
                </a:lnTo>
                <a:lnTo>
                  <a:pt x="1719069" y="0"/>
                </a:lnTo>
                <a:lnTo>
                  <a:pt x="4571" y="0"/>
                </a:lnTo>
                <a:lnTo>
                  <a:pt x="1523" y="1523"/>
                </a:lnTo>
                <a:lnTo>
                  <a:pt x="0" y="4571"/>
                </a:lnTo>
                <a:lnTo>
                  <a:pt x="0" y="647699"/>
                </a:lnTo>
                <a:lnTo>
                  <a:pt x="1523" y="650747"/>
                </a:lnTo>
                <a:lnTo>
                  <a:pt x="4571" y="652271"/>
                </a:lnTo>
                <a:lnTo>
                  <a:pt x="4572" y="4571"/>
                </a:lnTo>
                <a:lnTo>
                  <a:pt x="1723640" y="4571"/>
                </a:lnTo>
                <a:close/>
              </a:path>
              <a:path w="1723640" h="652271">
                <a:moveTo>
                  <a:pt x="1723640" y="647699"/>
                </a:moveTo>
                <a:lnTo>
                  <a:pt x="4572" y="647699"/>
                </a:lnTo>
                <a:lnTo>
                  <a:pt x="4572" y="652271"/>
                </a:lnTo>
                <a:lnTo>
                  <a:pt x="1719069" y="652271"/>
                </a:lnTo>
                <a:lnTo>
                  <a:pt x="1722116" y="650747"/>
                </a:lnTo>
                <a:lnTo>
                  <a:pt x="1723640" y="647699"/>
                </a:lnTo>
                <a:close/>
              </a:path>
              <a:path w="1723640" h="652271">
                <a:moveTo>
                  <a:pt x="1723640" y="647699"/>
                </a:moveTo>
                <a:lnTo>
                  <a:pt x="1723640" y="4571"/>
                </a:lnTo>
                <a:lnTo>
                  <a:pt x="1719069" y="4571"/>
                </a:lnTo>
                <a:lnTo>
                  <a:pt x="1719069" y="647699"/>
                </a:lnTo>
                <a:lnTo>
                  <a:pt x="1723640" y="647699"/>
                </a:lnTo>
                <a:close/>
              </a:path>
            </a:pathLst>
          </a:custGeom>
          <a:solidFill>
            <a:srgbClr val="F9F9F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57" name="object 5"/>
          <p:cNvSpPr>
            <a:spLocks noChangeArrowheads="1"/>
          </p:cNvSpPr>
          <p:nvPr/>
        </p:nvSpPr>
        <p:spPr bwMode="auto">
          <a:xfrm>
            <a:off x="917575" y="492125"/>
            <a:ext cx="1714500" cy="6429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3558" name="object 6"/>
          <p:cNvSpPr>
            <a:spLocks noChangeArrowheads="1"/>
          </p:cNvSpPr>
          <p:nvPr/>
        </p:nvSpPr>
        <p:spPr bwMode="auto">
          <a:xfrm>
            <a:off x="912813" y="487363"/>
            <a:ext cx="1724025" cy="652462"/>
          </a:xfrm>
          <a:custGeom>
            <a:avLst/>
            <a:gdLst>
              <a:gd name="T0" fmla="*/ 0 w 1723640"/>
              <a:gd name="T1" fmla="*/ 0 h 652271"/>
              <a:gd name="T2" fmla="*/ 1723640 w 1723640"/>
              <a:gd name="T3" fmla="*/ 652271 h 652271"/>
            </a:gdLst>
            <a:ahLst/>
            <a:cxnLst>
              <a:cxn ang="0">
                <a:pos x="1723640" y="647699"/>
              </a:cxn>
              <a:cxn ang="0">
                <a:pos x="1723640" y="4571"/>
              </a:cxn>
              <a:cxn ang="0">
                <a:pos x="1722116" y="1523"/>
              </a:cxn>
              <a:cxn ang="0">
                <a:pos x="1719068" y="0"/>
              </a:cxn>
              <a:cxn ang="0">
                <a:pos x="4571" y="0"/>
              </a:cxn>
              <a:cxn ang="0">
                <a:pos x="1523" y="1523"/>
              </a:cxn>
              <a:cxn ang="0">
                <a:pos x="0" y="4571"/>
              </a:cxn>
              <a:cxn ang="0">
                <a:pos x="0" y="647699"/>
              </a:cxn>
              <a:cxn ang="0">
                <a:pos x="1523" y="650747"/>
              </a:cxn>
              <a:cxn ang="0">
                <a:pos x="4571" y="652271"/>
              </a:cxn>
              <a:cxn ang="0">
                <a:pos x="4571" y="9143"/>
              </a:cxn>
              <a:cxn ang="0">
                <a:pos x="9143" y="4571"/>
              </a:cxn>
              <a:cxn ang="0">
                <a:pos x="9143" y="9143"/>
              </a:cxn>
              <a:cxn ang="0">
                <a:pos x="1714496" y="9143"/>
              </a:cxn>
              <a:cxn ang="0">
                <a:pos x="1714496" y="4571"/>
              </a:cxn>
              <a:cxn ang="0">
                <a:pos x="1719068" y="9143"/>
              </a:cxn>
              <a:cxn ang="0">
                <a:pos x="1719068" y="652271"/>
              </a:cxn>
              <a:cxn ang="0">
                <a:pos x="1722116" y="650747"/>
              </a:cxn>
              <a:cxn ang="0">
                <a:pos x="1723640" y="647699"/>
              </a:cxn>
              <a:cxn ang="0">
                <a:pos x="9143" y="9143"/>
              </a:cxn>
              <a:cxn ang="0">
                <a:pos x="9143" y="4571"/>
              </a:cxn>
              <a:cxn ang="0">
                <a:pos x="4571" y="9143"/>
              </a:cxn>
              <a:cxn ang="0">
                <a:pos x="9143" y="9143"/>
              </a:cxn>
              <a:cxn ang="0">
                <a:pos x="9143" y="643127"/>
              </a:cxn>
              <a:cxn ang="0">
                <a:pos x="9143" y="9143"/>
              </a:cxn>
              <a:cxn ang="0">
                <a:pos x="4571" y="9143"/>
              </a:cxn>
              <a:cxn ang="0">
                <a:pos x="4571" y="643127"/>
              </a:cxn>
              <a:cxn ang="0">
                <a:pos x="9143" y="643127"/>
              </a:cxn>
              <a:cxn ang="0">
                <a:pos x="1719068" y="643127"/>
              </a:cxn>
              <a:cxn ang="0">
                <a:pos x="4571" y="643127"/>
              </a:cxn>
              <a:cxn ang="0">
                <a:pos x="9143" y="647699"/>
              </a:cxn>
              <a:cxn ang="0">
                <a:pos x="9143" y="652271"/>
              </a:cxn>
              <a:cxn ang="0">
                <a:pos x="1714496" y="652271"/>
              </a:cxn>
              <a:cxn ang="0">
                <a:pos x="1714496" y="647699"/>
              </a:cxn>
              <a:cxn ang="0">
                <a:pos x="1719068" y="643127"/>
              </a:cxn>
              <a:cxn ang="0">
                <a:pos x="9143" y="652271"/>
              </a:cxn>
              <a:cxn ang="0">
                <a:pos x="9143" y="647699"/>
              </a:cxn>
              <a:cxn ang="0">
                <a:pos x="4571" y="643127"/>
              </a:cxn>
              <a:cxn ang="0">
                <a:pos x="4571" y="652271"/>
              </a:cxn>
              <a:cxn ang="0">
                <a:pos x="9143" y="652271"/>
              </a:cxn>
              <a:cxn ang="0">
                <a:pos x="1719068" y="9143"/>
              </a:cxn>
              <a:cxn ang="0">
                <a:pos x="1714496" y="4571"/>
              </a:cxn>
              <a:cxn ang="0">
                <a:pos x="1714496" y="9143"/>
              </a:cxn>
              <a:cxn ang="0">
                <a:pos x="1719068" y="9143"/>
              </a:cxn>
              <a:cxn ang="0">
                <a:pos x="1719068" y="643127"/>
              </a:cxn>
              <a:cxn ang="0">
                <a:pos x="1719068" y="9143"/>
              </a:cxn>
              <a:cxn ang="0">
                <a:pos x="1714496" y="9143"/>
              </a:cxn>
              <a:cxn ang="0">
                <a:pos x="1714496" y="643127"/>
              </a:cxn>
              <a:cxn ang="0">
                <a:pos x="1719068" y="643127"/>
              </a:cxn>
              <a:cxn ang="0">
                <a:pos x="1719068" y="652271"/>
              </a:cxn>
              <a:cxn ang="0">
                <a:pos x="1719068" y="643127"/>
              </a:cxn>
              <a:cxn ang="0">
                <a:pos x="1714496" y="647699"/>
              </a:cxn>
              <a:cxn ang="0">
                <a:pos x="1714496" y="652271"/>
              </a:cxn>
              <a:cxn ang="0">
                <a:pos x="1719068" y="652271"/>
              </a:cxn>
            </a:cxnLst>
            <a:rect l="T0" t="T1" r="T2" b="T3"/>
            <a:pathLst>
              <a:path w="1723640" h="652271">
                <a:moveTo>
                  <a:pt x="1723640" y="647699"/>
                </a:moveTo>
                <a:lnTo>
                  <a:pt x="1723640" y="4571"/>
                </a:lnTo>
                <a:lnTo>
                  <a:pt x="1722116" y="1523"/>
                </a:lnTo>
                <a:lnTo>
                  <a:pt x="1719068" y="0"/>
                </a:lnTo>
                <a:lnTo>
                  <a:pt x="4571" y="0"/>
                </a:lnTo>
                <a:lnTo>
                  <a:pt x="1523" y="1523"/>
                </a:lnTo>
                <a:lnTo>
                  <a:pt x="0" y="4571"/>
                </a:lnTo>
                <a:lnTo>
                  <a:pt x="0" y="647699"/>
                </a:lnTo>
                <a:lnTo>
                  <a:pt x="1523" y="650747"/>
                </a:lnTo>
                <a:lnTo>
                  <a:pt x="4571" y="652271"/>
                </a:lnTo>
                <a:lnTo>
                  <a:pt x="4571" y="9143"/>
                </a:lnTo>
                <a:lnTo>
                  <a:pt x="9143" y="4571"/>
                </a:lnTo>
                <a:lnTo>
                  <a:pt x="9143" y="9143"/>
                </a:lnTo>
                <a:lnTo>
                  <a:pt x="1714496" y="9143"/>
                </a:lnTo>
                <a:lnTo>
                  <a:pt x="1714496" y="4571"/>
                </a:lnTo>
                <a:lnTo>
                  <a:pt x="1719068" y="9143"/>
                </a:lnTo>
                <a:lnTo>
                  <a:pt x="1719068" y="652271"/>
                </a:lnTo>
                <a:lnTo>
                  <a:pt x="1722116" y="650747"/>
                </a:lnTo>
                <a:lnTo>
                  <a:pt x="1723640" y="647699"/>
                </a:lnTo>
                <a:close/>
              </a:path>
              <a:path w="1723640" h="652271">
                <a:moveTo>
                  <a:pt x="9143" y="9143"/>
                </a:moveTo>
                <a:lnTo>
                  <a:pt x="9143" y="4571"/>
                </a:lnTo>
                <a:lnTo>
                  <a:pt x="4571" y="9143"/>
                </a:lnTo>
                <a:lnTo>
                  <a:pt x="9143" y="9143"/>
                </a:lnTo>
                <a:close/>
              </a:path>
              <a:path w="1723640" h="652271">
                <a:moveTo>
                  <a:pt x="9143" y="643127"/>
                </a:moveTo>
                <a:lnTo>
                  <a:pt x="9143" y="9143"/>
                </a:lnTo>
                <a:lnTo>
                  <a:pt x="4571" y="9143"/>
                </a:lnTo>
                <a:lnTo>
                  <a:pt x="4571" y="643127"/>
                </a:lnTo>
                <a:lnTo>
                  <a:pt x="9143" y="643127"/>
                </a:lnTo>
                <a:close/>
              </a:path>
              <a:path w="1723640" h="652271">
                <a:moveTo>
                  <a:pt x="1719068" y="643127"/>
                </a:moveTo>
                <a:lnTo>
                  <a:pt x="4571" y="643127"/>
                </a:lnTo>
                <a:lnTo>
                  <a:pt x="9143" y="647699"/>
                </a:lnTo>
                <a:lnTo>
                  <a:pt x="9143" y="652271"/>
                </a:lnTo>
                <a:lnTo>
                  <a:pt x="1714496" y="652271"/>
                </a:lnTo>
                <a:lnTo>
                  <a:pt x="1714496" y="647699"/>
                </a:lnTo>
                <a:lnTo>
                  <a:pt x="1719068" y="643127"/>
                </a:lnTo>
                <a:close/>
              </a:path>
              <a:path w="1723640" h="652271">
                <a:moveTo>
                  <a:pt x="9143" y="652271"/>
                </a:moveTo>
                <a:lnTo>
                  <a:pt x="9143" y="647699"/>
                </a:lnTo>
                <a:lnTo>
                  <a:pt x="4571" y="643127"/>
                </a:lnTo>
                <a:lnTo>
                  <a:pt x="4571" y="652271"/>
                </a:lnTo>
                <a:lnTo>
                  <a:pt x="9143" y="652271"/>
                </a:lnTo>
                <a:close/>
              </a:path>
              <a:path w="1723640" h="652271">
                <a:moveTo>
                  <a:pt x="1719068" y="9143"/>
                </a:moveTo>
                <a:lnTo>
                  <a:pt x="1714496" y="4571"/>
                </a:lnTo>
                <a:lnTo>
                  <a:pt x="1714496" y="9143"/>
                </a:lnTo>
                <a:lnTo>
                  <a:pt x="1719068" y="9143"/>
                </a:lnTo>
                <a:close/>
              </a:path>
              <a:path w="1723640" h="652271">
                <a:moveTo>
                  <a:pt x="1719068" y="643127"/>
                </a:moveTo>
                <a:lnTo>
                  <a:pt x="1719068" y="9143"/>
                </a:lnTo>
                <a:lnTo>
                  <a:pt x="1714496" y="9143"/>
                </a:lnTo>
                <a:lnTo>
                  <a:pt x="1714496" y="643127"/>
                </a:lnTo>
                <a:lnTo>
                  <a:pt x="1719068" y="643127"/>
                </a:lnTo>
                <a:close/>
              </a:path>
              <a:path w="1723640" h="652271">
                <a:moveTo>
                  <a:pt x="1719068" y="652271"/>
                </a:moveTo>
                <a:lnTo>
                  <a:pt x="1719068" y="643127"/>
                </a:lnTo>
                <a:lnTo>
                  <a:pt x="1714496" y="647699"/>
                </a:lnTo>
                <a:lnTo>
                  <a:pt x="1714496" y="652271"/>
                </a:lnTo>
                <a:lnTo>
                  <a:pt x="1719068" y="652271"/>
                </a:lnTo>
                <a:close/>
              </a:path>
            </a:pathLst>
          </a:custGeom>
          <a:solidFill>
            <a:srgbClr val="F9F9F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59" name="object 7"/>
          <p:cNvSpPr>
            <a:spLocks noChangeArrowheads="1"/>
          </p:cNvSpPr>
          <p:nvPr/>
        </p:nvSpPr>
        <p:spPr bwMode="auto">
          <a:xfrm>
            <a:off x="774700" y="6802438"/>
            <a:ext cx="9144000" cy="4048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3560" name="object 8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99"/>
              <a:gd name="T1" fmla="*/ 0 h 265175"/>
              <a:gd name="T2" fmla="*/ 1409699 w 1409699"/>
              <a:gd name="T3" fmla="*/ 265175 h 265175"/>
            </a:gdLst>
            <a:ahLst/>
            <a:cxnLst>
              <a:cxn ang="0">
                <a:pos x="1409699" y="0"/>
              </a:cxn>
              <a:cxn ang="0">
                <a:pos x="38099" y="0"/>
              </a:cxn>
              <a:cxn ang="0">
                <a:pos x="0" y="265175"/>
              </a:cxn>
              <a:cxn ang="0">
                <a:pos x="1357883" y="265175"/>
              </a:cxn>
              <a:cxn ang="0">
                <a:pos x="1409699" y="0"/>
              </a:cxn>
            </a:cxnLst>
            <a:rect l="T0" t="T1" r="T2" b="T3"/>
            <a:pathLst>
              <a:path w="1409699" h="265175">
                <a:moveTo>
                  <a:pt x="1409699" y="0"/>
                </a:moveTo>
                <a:lnTo>
                  <a:pt x="38099" y="0"/>
                </a:lnTo>
                <a:lnTo>
                  <a:pt x="0" y="265175"/>
                </a:lnTo>
                <a:lnTo>
                  <a:pt x="1357883" y="265175"/>
                </a:lnTo>
                <a:lnTo>
                  <a:pt x="140969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61" name="object 9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62" name="object 10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63" name="object 11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07"/>
              <a:gd name="T1" fmla="*/ 0 h 204215"/>
              <a:gd name="T2" fmla="*/ 940307 w 940307"/>
              <a:gd name="T3" fmla="*/ 204215 h 204215"/>
            </a:gdLst>
            <a:ahLst/>
            <a:cxnLst>
              <a:cxn ang="0">
                <a:pos x="940307" y="0"/>
              </a:cxn>
              <a:cxn ang="0">
                <a:pos x="38099" y="0"/>
              </a:cxn>
              <a:cxn ang="0">
                <a:pos x="0" y="204215"/>
              </a:cxn>
              <a:cxn ang="0">
                <a:pos x="902207" y="204215"/>
              </a:cxn>
              <a:cxn ang="0">
                <a:pos x="940307" y="0"/>
              </a:cxn>
            </a:cxnLst>
            <a:rect l="T0" t="T1" r="T2" b="T3"/>
            <a:pathLst>
              <a:path w="940307" h="204215">
                <a:moveTo>
                  <a:pt x="940307" y="0"/>
                </a:moveTo>
                <a:lnTo>
                  <a:pt x="38099" y="0"/>
                </a:lnTo>
                <a:lnTo>
                  <a:pt x="0" y="204215"/>
                </a:lnTo>
                <a:lnTo>
                  <a:pt x="902207" y="204215"/>
                </a:lnTo>
                <a:lnTo>
                  <a:pt x="940307" y="0"/>
                </a:lnTo>
                <a:close/>
              </a:path>
            </a:pathLst>
          </a:custGeom>
          <a:solidFill>
            <a:srgbClr val="4B83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64" name="object 12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10"/>
              <a:gd name="T1" fmla="*/ 0 h 204217"/>
              <a:gd name="T2" fmla="*/ 940310 w 940310"/>
              <a:gd name="T3" fmla="*/ 204217 h 204217"/>
            </a:gdLst>
            <a:ahLst/>
            <a:cxnLst>
              <a:cxn ang="0">
                <a:pos x="38106" y="0"/>
              </a:cxn>
              <a:cxn ang="0">
                <a:pos x="0" y="204217"/>
              </a:cxn>
              <a:cxn ang="0">
                <a:pos x="902204" y="204217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04217">
                <a:moveTo>
                  <a:pt x="38106" y="0"/>
                </a:moveTo>
                <a:lnTo>
                  <a:pt x="0" y="204217"/>
                </a:lnTo>
                <a:lnTo>
                  <a:pt x="902204" y="204217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65" name="object 13"/>
          <p:cNvSpPr>
            <a:spLocks noChangeArrowheads="1"/>
          </p:cNvSpPr>
          <p:nvPr/>
        </p:nvSpPr>
        <p:spPr bwMode="auto">
          <a:xfrm>
            <a:off x="8651875" y="6911975"/>
            <a:ext cx="939800" cy="215900"/>
          </a:xfrm>
          <a:custGeom>
            <a:avLst/>
            <a:gdLst>
              <a:gd name="T0" fmla="*/ 0 w 940310"/>
              <a:gd name="T1" fmla="*/ 0 h 216413"/>
              <a:gd name="T2" fmla="*/ 940310 w 940310"/>
              <a:gd name="T3" fmla="*/ 216413 h 216413"/>
            </a:gdLst>
            <a:ahLst/>
            <a:cxnLst>
              <a:cxn ang="0">
                <a:pos x="38106" y="0"/>
              </a:cxn>
              <a:cxn ang="0">
                <a:pos x="0" y="216413"/>
              </a:cxn>
              <a:cxn ang="0">
                <a:pos x="902204" y="216413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16413">
                <a:moveTo>
                  <a:pt x="38106" y="0"/>
                </a:moveTo>
                <a:lnTo>
                  <a:pt x="0" y="216413"/>
                </a:lnTo>
                <a:lnTo>
                  <a:pt x="902204" y="216413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66" name="object 21"/>
          <p:cNvSpPr txBox="1">
            <a:spLocks noChangeArrowheads="1"/>
          </p:cNvSpPr>
          <p:nvPr/>
        </p:nvSpPr>
        <p:spPr bwMode="auto">
          <a:xfrm>
            <a:off x="1819275" y="5605463"/>
            <a:ext cx="56610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altLang="ru-RU" sz="1100" b="1">
                <a:solidFill>
                  <a:srgbClr val="15155C"/>
                </a:solidFill>
                <a:cs typeface="Arial" charset="0"/>
              </a:rPr>
              <a:t>% </a:t>
            </a:r>
            <a:r>
              <a:rPr lang="ru-RU" altLang="ru-RU" sz="1100" b="1">
                <a:solidFill>
                  <a:srgbClr val="15155C"/>
                </a:solidFill>
              </a:rPr>
              <a:t>содержания спирта является основанием для выбора нейтрализатора</a:t>
            </a:r>
          </a:p>
        </p:txBody>
      </p:sp>
      <p:sp>
        <p:nvSpPr>
          <p:cNvPr id="23567" name="object 22"/>
          <p:cNvSpPr>
            <a:spLocks noChangeArrowheads="1"/>
          </p:cNvSpPr>
          <p:nvPr/>
        </p:nvSpPr>
        <p:spPr bwMode="auto">
          <a:xfrm>
            <a:off x="7754938" y="3027363"/>
            <a:ext cx="1697037" cy="152558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3568" name="object 23"/>
          <p:cNvSpPr>
            <a:spLocks noChangeArrowheads="1"/>
          </p:cNvSpPr>
          <p:nvPr/>
        </p:nvSpPr>
        <p:spPr bwMode="auto">
          <a:xfrm>
            <a:off x="1703388" y="5922963"/>
            <a:ext cx="928687" cy="598487"/>
          </a:xfrm>
          <a:custGeom>
            <a:avLst/>
            <a:gdLst>
              <a:gd name="T0" fmla="*/ 0 w 928115"/>
              <a:gd name="T1" fmla="*/ 0 h 598931"/>
              <a:gd name="T2" fmla="*/ 928115 w 928115"/>
              <a:gd name="T3" fmla="*/ 598931 h 598931"/>
            </a:gdLst>
            <a:ahLst/>
            <a:cxnLst>
              <a:cxn ang="0">
                <a:pos x="0" y="0"/>
              </a:cxn>
              <a:cxn ang="0">
                <a:pos x="0" y="598931"/>
              </a:cxn>
              <a:cxn ang="0">
                <a:pos x="928115" y="598931"/>
              </a:cxn>
              <a:cxn ang="0">
                <a:pos x="928115" y="0"/>
              </a:cxn>
              <a:cxn ang="0">
                <a:pos x="0" y="0"/>
              </a:cxn>
            </a:cxnLst>
            <a:rect l="T0" t="T1" r="T2" b="T3"/>
            <a:pathLst>
              <a:path w="928115" h="598931">
                <a:moveTo>
                  <a:pt x="0" y="0"/>
                </a:moveTo>
                <a:lnTo>
                  <a:pt x="0" y="598931"/>
                </a:lnTo>
                <a:lnTo>
                  <a:pt x="928115" y="598931"/>
                </a:lnTo>
                <a:lnTo>
                  <a:pt x="928115" y="0"/>
                </a:lnTo>
                <a:lnTo>
                  <a:pt x="0" y="0"/>
                </a:lnTo>
                <a:close/>
              </a:path>
            </a:pathLst>
          </a:custGeom>
          <a:solidFill>
            <a:srgbClr val="D2D2F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69" name="object 24"/>
          <p:cNvSpPr>
            <a:spLocks noChangeArrowheads="1"/>
          </p:cNvSpPr>
          <p:nvPr/>
        </p:nvSpPr>
        <p:spPr bwMode="auto">
          <a:xfrm>
            <a:off x="1698625" y="5918200"/>
            <a:ext cx="938213" cy="609600"/>
          </a:xfrm>
          <a:custGeom>
            <a:avLst/>
            <a:gdLst>
              <a:gd name="T0" fmla="*/ 0 w 937259"/>
              <a:gd name="T1" fmla="*/ 0 h 609599"/>
              <a:gd name="T2" fmla="*/ 937259 w 937259"/>
              <a:gd name="T3" fmla="*/ 609599 h 609599"/>
            </a:gdLst>
            <a:ahLst/>
            <a:cxnLst>
              <a:cxn ang="0">
                <a:pos x="937259" y="603503"/>
              </a:cxn>
              <a:cxn ang="0">
                <a:pos x="937259" y="4571"/>
              </a:cxn>
              <a:cxn ang="0">
                <a:pos x="935735" y="1523"/>
              </a:cxn>
              <a:cxn ang="0">
                <a:pos x="932687" y="0"/>
              </a:cxn>
              <a:cxn ang="0">
                <a:pos x="4571" y="0"/>
              </a:cxn>
              <a:cxn ang="0">
                <a:pos x="1523" y="1523"/>
              </a:cxn>
              <a:cxn ang="0">
                <a:pos x="0" y="4571"/>
              </a:cxn>
              <a:cxn ang="0">
                <a:pos x="0" y="603503"/>
              </a:cxn>
              <a:cxn ang="0">
                <a:pos x="1523" y="608075"/>
              </a:cxn>
              <a:cxn ang="0">
                <a:pos x="4571" y="609599"/>
              </a:cxn>
              <a:cxn ang="0">
                <a:pos x="4571" y="9143"/>
              </a:cxn>
              <a:cxn ang="0">
                <a:pos x="9143" y="4571"/>
              </a:cxn>
              <a:cxn ang="0">
                <a:pos x="9143" y="9143"/>
              </a:cxn>
              <a:cxn ang="0">
                <a:pos x="928115" y="9143"/>
              </a:cxn>
              <a:cxn ang="0">
                <a:pos x="928115" y="4571"/>
              </a:cxn>
              <a:cxn ang="0">
                <a:pos x="932687" y="9143"/>
              </a:cxn>
              <a:cxn ang="0">
                <a:pos x="932687" y="609599"/>
              </a:cxn>
              <a:cxn ang="0">
                <a:pos x="935735" y="608075"/>
              </a:cxn>
              <a:cxn ang="0">
                <a:pos x="937259" y="603503"/>
              </a:cxn>
              <a:cxn ang="0">
                <a:pos x="9143" y="9143"/>
              </a:cxn>
              <a:cxn ang="0">
                <a:pos x="9143" y="4571"/>
              </a:cxn>
              <a:cxn ang="0">
                <a:pos x="4571" y="9143"/>
              </a:cxn>
              <a:cxn ang="0">
                <a:pos x="9143" y="9143"/>
              </a:cxn>
              <a:cxn ang="0">
                <a:pos x="9143" y="598931"/>
              </a:cxn>
              <a:cxn ang="0">
                <a:pos x="9143" y="9143"/>
              </a:cxn>
              <a:cxn ang="0">
                <a:pos x="4571" y="9143"/>
              </a:cxn>
              <a:cxn ang="0">
                <a:pos x="4571" y="598931"/>
              </a:cxn>
              <a:cxn ang="0">
                <a:pos x="9143" y="598931"/>
              </a:cxn>
              <a:cxn ang="0">
                <a:pos x="932687" y="598931"/>
              </a:cxn>
              <a:cxn ang="0">
                <a:pos x="4571" y="598931"/>
              </a:cxn>
              <a:cxn ang="0">
                <a:pos x="9143" y="603503"/>
              </a:cxn>
              <a:cxn ang="0">
                <a:pos x="9143" y="609599"/>
              </a:cxn>
              <a:cxn ang="0">
                <a:pos x="928115" y="609599"/>
              </a:cxn>
              <a:cxn ang="0">
                <a:pos x="928115" y="603503"/>
              </a:cxn>
              <a:cxn ang="0">
                <a:pos x="932687" y="598931"/>
              </a:cxn>
              <a:cxn ang="0">
                <a:pos x="9143" y="609599"/>
              </a:cxn>
              <a:cxn ang="0">
                <a:pos x="9143" y="603503"/>
              </a:cxn>
              <a:cxn ang="0">
                <a:pos x="4571" y="598931"/>
              </a:cxn>
              <a:cxn ang="0">
                <a:pos x="4571" y="609599"/>
              </a:cxn>
              <a:cxn ang="0">
                <a:pos x="9143" y="609599"/>
              </a:cxn>
              <a:cxn ang="0">
                <a:pos x="932687" y="9143"/>
              </a:cxn>
              <a:cxn ang="0">
                <a:pos x="928115" y="4571"/>
              </a:cxn>
              <a:cxn ang="0">
                <a:pos x="928115" y="9143"/>
              </a:cxn>
              <a:cxn ang="0">
                <a:pos x="932687" y="9143"/>
              </a:cxn>
              <a:cxn ang="0">
                <a:pos x="932687" y="598931"/>
              </a:cxn>
              <a:cxn ang="0">
                <a:pos x="932687" y="9143"/>
              </a:cxn>
              <a:cxn ang="0">
                <a:pos x="928115" y="9143"/>
              </a:cxn>
              <a:cxn ang="0">
                <a:pos x="928115" y="598931"/>
              </a:cxn>
              <a:cxn ang="0">
                <a:pos x="932687" y="598931"/>
              </a:cxn>
              <a:cxn ang="0">
                <a:pos x="932687" y="609599"/>
              </a:cxn>
              <a:cxn ang="0">
                <a:pos x="932687" y="598931"/>
              </a:cxn>
              <a:cxn ang="0">
                <a:pos x="928115" y="603503"/>
              </a:cxn>
              <a:cxn ang="0">
                <a:pos x="928115" y="609599"/>
              </a:cxn>
              <a:cxn ang="0">
                <a:pos x="932687" y="609599"/>
              </a:cxn>
            </a:cxnLst>
            <a:rect l="T0" t="T1" r="T2" b="T3"/>
            <a:pathLst>
              <a:path w="937259" h="609599">
                <a:moveTo>
                  <a:pt x="937259" y="603503"/>
                </a:moveTo>
                <a:lnTo>
                  <a:pt x="937259" y="4571"/>
                </a:lnTo>
                <a:lnTo>
                  <a:pt x="935735" y="1523"/>
                </a:lnTo>
                <a:lnTo>
                  <a:pt x="932687" y="0"/>
                </a:lnTo>
                <a:lnTo>
                  <a:pt x="4571" y="0"/>
                </a:lnTo>
                <a:lnTo>
                  <a:pt x="1523" y="1523"/>
                </a:lnTo>
                <a:lnTo>
                  <a:pt x="0" y="4571"/>
                </a:lnTo>
                <a:lnTo>
                  <a:pt x="0" y="603503"/>
                </a:lnTo>
                <a:lnTo>
                  <a:pt x="1523" y="608075"/>
                </a:lnTo>
                <a:lnTo>
                  <a:pt x="4571" y="609599"/>
                </a:lnTo>
                <a:lnTo>
                  <a:pt x="4571" y="9143"/>
                </a:lnTo>
                <a:lnTo>
                  <a:pt x="9143" y="4571"/>
                </a:lnTo>
                <a:lnTo>
                  <a:pt x="9143" y="9143"/>
                </a:lnTo>
                <a:lnTo>
                  <a:pt x="928115" y="9143"/>
                </a:lnTo>
                <a:lnTo>
                  <a:pt x="928115" y="4571"/>
                </a:lnTo>
                <a:lnTo>
                  <a:pt x="932687" y="9143"/>
                </a:lnTo>
                <a:lnTo>
                  <a:pt x="932687" y="609599"/>
                </a:lnTo>
                <a:lnTo>
                  <a:pt x="935735" y="608075"/>
                </a:lnTo>
                <a:lnTo>
                  <a:pt x="937259" y="603503"/>
                </a:lnTo>
                <a:close/>
              </a:path>
              <a:path w="937259" h="609599">
                <a:moveTo>
                  <a:pt x="9143" y="9143"/>
                </a:moveTo>
                <a:lnTo>
                  <a:pt x="9143" y="4571"/>
                </a:lnTo>
                <a:lnTo>
                  <a:pt x="4571" y="9143"/>
                </a:lnTo>
                <a:lnTo>
                  <a:pt x="9143" y="9143"/>
                </a:lnTo>
                <a:close/>
              </a:path>
              <a:path w="937259" h="609599">
                <a:moveTo>
                  <a:pt x="9143" y="598931"/>
                </a:moveTo>
                <a:lnTo>
                  <a:pt x="9143" y="9143"/>
                </a:lnTo>
                <a:lnTo>
                  <a:pt x="4571" y="9143"/>
                </a:lnTo>
                <a:lnTo>
                  <a:pt x="4571" y="598931"/>
                </a:lnTo>
                <a:lnTo>
                  <a:pt x="9143" y="598931"/>
                </a:lnTo>
                <a:close/>
              </a:path>
              <a:path w="937259" h="609599">
                <a:moveTo>
                  <a:pt x="932687" y="598931"/>
                </a:moveTo>
                <a:lnTo>
                  <a:pt x="4571" y="598931"/>
                </a:lnTo>
                <a:lnTo>
                  <a:pt x="9143" y="603503"/>
                </a:lnTo>
                <a:lnTo>
                  <a:pt x="9143" y="609599"/>
                </a:lnTo>
                <a:lnTo>
                  <a:pt x="928115" y="609599"/>
                </a:lnTo>
                <a:lnTo>
                  <a:pt x="928115" y="603503"/>
                </a:lnTo>
                <a:lnTo>
                  <a:pt x="932687" y="598931"/>
                </a:lnTo>
                <a:close/>
              </a:path>
              <a:path w="937259" h="609599">
                <a:moveTo>
                  <a:pt x="9143" y="609599"/>
                </a:moveTo>
                <a:lnTo>
                  <a:pt x="9143" y="603503"/>
                </a:lnTo>
                <a:lnTo>
                  <a:pt x="4571" y="598931"/>
                </a:lnTo>
                <a:lnTo>
                  <a:pt x="4571" y="609599"/>
                </a:lnTo>
                <a:lnTo>
                  <a:pt x="9143" y="609599"/>
                </a:lnTo>
                <a:close/>
              </a:path>
              <a:path w="937259" h="609599">
                <a:moveTo>
                  <a:pt x="932687" y="9143"/>
                </a:moveTo>
                <a:lnTo>
                  <a:pt x="928115" y="4571"/>
                </a:lnTo>
                <a:lnTo>
                  <a:pt x="928115" y="9143"/>
                </a:lnTo>
                <a:lnTo>
                  <a:pt x="932687" y="9143"/>
                </a:lnTo>
                <a:close/>
              </a:path>
              <a:path w="937259" h="609599">
                <a:moveTo>
                  <a:pt x="932687" y="598931"/>
                </a:moveTo>
                <a:lnTo>
                  <a:pt x="932687" y="9143"/>
                </a:lnTo>
                <a:lnTo>
                  <a:pt x="928115" y="9143"/>
                </a:lnTo>
                <a:lnTo>
                  <a:pt x="928115" y="598931"/>
                </a:lnTo>
                <a:lnTo>
                  <a:pt x="932687" y="598931"/>
                </a:lnTo>
                <a:close/>
              </a:path>
              <a:path w="937259" h="609599">
                <a:moveTo>
                  <a:pt x="932687" y="609599"/>
                </a:moveTo>
                <a:lnTo>
                  <a:pt x="932687" y="598931"/>
                </a:lnTo>
                <a:lnTo>
                  <a:pt x="928115" y="603503"/>
                </a:lnTo>
                <a:lnTo>
                  <a:pt x="928115" y="609599"/>
                </a:lnTo>
                <a:lnTo>
                  <a:pt x="932687" y="609599"/>
                </a:lnTo>
                <a:close/>
              </a:path>
            </a:pathLst>
          </a:custGeom>
          <a:solidFill>
            <a:srgbClr val="21218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70" name="object 25"/>
          <p:cNvSpPr txBox="1">
            <a:spLocks noChangeArrowheads="1"/>
          </p:cNvSpPr>
          <p:nvPr/>
        </p:nvSpPr>
        <p:spPr bwMode="auto">
          <a:xfrm>
            <a:off x="1782763" y="5962650"/>
            <a:ext cx="41433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altLang="ru-RU" sz="1100">
                <a:solidFill>
                  <a:srgbClr val="15155C"/>
                </a:solidFill>
                <a:cs typeface="Arial" charset="0"/>
              </a:rPr>
              <a:t>NaOH KOH</a:t>
            </a:r>
            <a:endParaRPr lang="ru-RU" altLang="ru-RU" sz="1100">
              <a:cs typeface="Arial" charset="0"/>
            </a:endParaRPr>
          </a:p>
        </p:txBody>
      </p:sp>
      <p:sp>
        <p:nvSpPr>
          <p:cNvPr id="23571" name="object 26"/>
          <p:cNvSpPr>
            <a:spLocks noChangeArrowheads="1"/>
          </p:cNvSpPr>
          <p:nvPr/>
        </p:nvSpPr>
        <p:spPr bwMode="auto">
          <a:xfrm>
            <a:off x="2632075" y="5922963"/>
            <a:ext cx="1428750" cy="598487"/>
          </a:xfrm>
          <a:custGeom>
            <a:avLst/>
            <a:gdLst>
              <a:gd name="T0" fmla="*/ 0 w 1429511"/>
              <a:gd name="T1" fmla="*/ 0 h 598931"/>
              <a:gd name="T2" fmla="*/ 1429511 w 1429511"/>
              <a:gd name="T3" fmla="*/ 598931 h 598931"/>
            </a:gdLst>
            <a:ahLst/>
            <a:cxnLst>
              <a:cxn ang="0">
                <a:pos x="0" y="0"/>
              </a:cxn>
              <a:cxn ang="0">
                <a:pos x="0" y="598931"/>
              </a:cxn>
              <a:cxn ang="0">
                <a:pos x="1429511" y="598931"/>
              </a:cxn>
              <a:cxn ang="0">
                <a:pos x="1429511" y="0"/>
              </a:cxn>
              <a:cxn ang="0">
                <a:pos x="0" y="0"/>
              </a:cxn>
            </a:cxnLst>
            <a:rect l="T0" t="T1" r="T2" b="T3"/>
            <a:pathLst>
              <a:path w="1429511" h="598931">
                <a:moveTo>
                  <a:pt x="0" y="0"/>
                </a:moveTo>
                <a:lnTo>
                  <a:pt x="0" y="598931"/>
                </a:lnTo>
                <a:lnTo>
                  <a:pt x="1429511" y="598931"/>
                </a:lnTo>
                <a:lnTo>
                  <a:pt x="1429511" y="0"/>
                </a:lnTo>
                <a:lnTo>
                  <a:pt x="0" y="0"/>
                </a:lnTo>
                <a:close/>
              </a:path>
            </a:pathLst>
          </a:custGeom>
          <a:solidFill>
            <a:srgbClr val="D2D2F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72" name="object 27"/>
          <p:cNvSpPr>
            <a:spLocks noChangeArrowheads="1"/>
          </p:cNvSpPr>
          <p:nvPr/>
        </p:nvSpPr>
        <p:spPr bwMode="auto">
          <a:xfrm>
            <a:off x="2627313" y="5918200"/>
            <a:ext cx="1438275" cy="609600"/>
          </a:xfrm>
          <a:custGeom>
            <a:avLst/>
            <a:gdLst>
              <a:gd name="T0" fmla="*/ 0 w 1438655"/>
              <a:gd name="T1" fmla="*/ 0 h 609599"/>
              <a:gd name="T2" fmla="*/ 1438655 w 1438655"/>
              <a:gd name="T3" fmla="*/ 609599 h 609599"/>
            </a:gdLst>
            <a:ahLst/>
            <a:cxnLst>
              <a:cxn ang="0">
                <a:pos x="1438655" y="603503"/>
              </a:cxn>
              <a:cxn ang="0">
                <a:pos x="1438655" y="4571"/>
              </a:cxn>
              <a:cxn ang="0">
                <a:pos x="1437131" y="1523"/>
              </a:cxn>
              <a:cxn ang="0">
                <a:pos x="1434083" y="0"/>
              </a:cxn>
              <a:cxn ang="0">
                <a:pos x="4571" y="0"/>
              </a:cxn>
              <a:cxn ang="0">
                <a:pos x="1523" y="1523"/>
              </a:cxn>
              <a:cxn ang="0">
                <a:pos x="0" y="4571"/>
              </a:cxn>
              <a:cxn ang="0">
                <a:pos x="0" y="603503"/>
              </a:cxn>
              <a:cxn ang="0">
                <a:pos x="1523" y="608075"/>
              </a:cxn>
              <a:cxn ang="0">
                <a:pos x="4571" y="609599"/>
              </a:cxn>
              <a:cxn ang="0">
                <a:pos x="4571" y="9143"/>
              </a:cxn>
              <a:cxn ang="0">
                <a:pos x="9143" y="4571"/>
              </a:cxn>
              <a:cxn ang="0">
                <a:pos x="9143" y="9143"/>
              </a:cxn>
              <a:cxn ang="0">
                <a:pos x="1429511" y="9143"/>
              </a:cxn>
              <a:cxn ang="0">
                <a:pos x="1429511" y="4571"/>
              </a:cxn>
              <a:cxn ang="0">
                <a:pos x="1434083" y="9143"/>
              </a:cxn>
              <a:cxn ang="0">
                <a:pos x="1434083" y="609599"/>
              </a:cxn>
              <a:cxn ang="0">
                <a:pos x="1437131" y="608075"/>
              </a:cxn>
              <a:cxn ang="0">
                <a:pos x="1438655" y="603503"/>
              </a:cxn>
              <a:cxn ang="0">
                <a:pos x="9143" y="9143"/>
              </a:cxn>
              <a:cxn ang="0">
                <a:pos x="9143" y="4571"/>
              </a:cxn>
              <a:cxn ang="0">
                <a:pos x="4571" y="9143"/>
              </a:cxn>
              <a:cxn ang="0">
                <a:pos x="9143" y="9143"/>
              </a:cxn>
              <a:cxn ang="0">
                <a:pos x="9143" y="598931"/>
              </a:cxn>
              <a:cxn ang="0">
                <a:pos x="9143" y="9143"/>
              </a:cxn>
              <a:cxn ang="0">
                <a:pos x="4571" y="9143"/>
              </a:cxn>
              <a:cxn ang="0">
                <a:pos x="4571" y="598931"/>
              </a:cxn>
              <a:cxn ang="0">
                <a:pos x="9143" y="598931"/>
              </a:cxn>
              <a:cxn ang="0">
                <a:pos x="1434083" y="598931"/>
              </a:cxn>
              <a:cxn ang="0">
                <a:pos x="4571" y="598931"/>
              </a:cxn>
              <a:cxn ang="0">
                <a:pos x="9143" y="603503"/>
              </a:cxn>
              <a:cxn ang="0">
                <a:pos x="9143" y="609599"/>
              </a:cxn>
              <a:cxn ang="0">
                <a:pos x="1429511" y="609599"/>
              </a:cxn>
              <a:cxn ang="0">
                <a:pos x="1429511" y="603503"/>
              </a:cxn>
              <a:cxn ang="0">
                <a:pos x="1434083" y="598931"/>
              </a:cxn>
              <a:cxn ang="0">
                <a:pos x="9143" y="609599"/>
              </a:cxn>
              <a:cxn ang="0">
                <a:pos x="9143" y="603503"/>
              </a:cxn>
              <a:cxn ang="0">
                <a:pos x="4571" y="598931"/>
              </a:cxn>
              <a:cxn ang="0">
                <a:pos x="4571" y="609599"/>
              </a:cxn>
              <a:cxn ang="0">
                <a:pos x="9143" y="609599"/>
              </a:cxn>
              <a:cxn ang="0">
                <a:pos x="1434083" y="9143"/>
              </a:cxn>
              <a:cxn ang="0">
                <a:pos x="1429511" y="4571"/>
              </a:cxn>
              <a:cxn ang="0">
                <a:pos x="1429511" y="9143"/>
              </a:cxn>
              <a:cxn ang="0">
                <a:pos x="1434083" y="9143"/>
              </a:cxn>
              <a:cxn ang="0">
                <a:pos x="1434083" y="598931"/>
              </a:cxn>
              <a:cxn ang="0">
                <a:pos x="1434083" y="9143"/>
              </a:cxn>
              <a:cxn ang="0">
                <a:pos x="1429511" y="9143"/>
              </a:cxn>
              <a:cxn ang="0">
                <a:pos x="1429511" y="598931"/>
              </a:cxn>
              <a:cxn ang="0">
                <a:pos x="1434083" y="598931"/>
              </a:cxn>
              <a:cxn ang="0">
                <a:pos x="1434083" y="609599"/>
              </a:cxn>
              <a:cxn ang="0">
                <a:pos x="1434083" y="598931"/>
              </a:cxn>
              <a:cxn ang="0">
                <a:pos x="1429511" y="603503"/>
              </a:cxn>
              <a:cxn ang="0">
                <a:pos x="1429511" y="609599"/>
              </a:cxn>
              <a:cxn ang="0">
                <a:pos x="1434083" y="609599"/>
              </a:cxn>
            </a:cxnLst>
            <a:rect l="T0" t="T1" r="T2" b="T3"/>
            <a:pathLst>
              <a:path w="1438655" h="609599">
                <a:moveTo>
                  <a:pt x="1438655" y="603503"/>
                </a:moveTo>
                <a:lnTo>
                  <a:pt x="1438655" y="4571"/>
                </a:lnTo>
                <a:lnTo>
                  <a:pt x="1437131" y="1523"/>
                </a:lnTo>
                <a:lnTo>
                  <a:pt x="1434083" y="0"/>
                </a:lnTo>
                <a:lnTo>
                  <a:pt x="4571" y="0"/>
                </a:lnTo>
                <a:lnTo>
                  <a:pt x="1523" y="1523"/>
                </a:lnTo>
                <a:lnTo>
                  <a:pt x="0" y="4571"/>
                </a:lnTo>
                <a:lnTo>
                  <a:pt x="0" y="603503"/>
                </a:lnTo>
                <a:lnTo>
                  <a:pt x="1523" y="608075"/>
                </a:lnTo>
                <a:lnTo>
                  <a:pt x="4571" y="609599"/>
                </a:lnTo>
                <a:lnTo>
                  <a:pt x="4571" y="9143"/>
                </a:lnTo>
                <a:lnTo>
                  <a:pt x="9143" y="4571"/>
                </a:lnTo>
                <a:lnTo>
                  <a:pt x="9143" y="9143"/>
                </a:lnTo>
                <a:lnTo>
                  <a:pt x="1429511" y="9143"/>
                </a:lnTo>
                <a:lnTo>
                  <a:pt x="1429511" y="4571"/>
                </a:lnTo>
                <a:lnTo>
                  <a:pt x="1434083" y="9143"/>
                </a:lnTo>
                <a:lnTo>
                  <a:pt x="1434083" y="609599"/>
                </a:lnTo>
                <a:lnTo>
                  <a:pt x="1437131" y="608075"/>
                </a:lnTo>
                <a:lnTo>
                  <a:pt x="1438655" y="603503"/>
                </a:lnTo>
                <a:close/>
              </a:path>
              <a:path w="1438655" h="609599">
                <a:moveTo>
                  <a:pt x="9143" y="9143"/>
                </a:moveTo>
                <a:lnTo>
                  <a:pt x="9143" y="4571"/>
                </a:lnTo>
                <a:lnTo>
                  <a:pt x="4571" y="9143"/>
                </a:lnTo>
                <a:lnTo>
                  <a:pt x="9143" y="9143"/>
                </a:lnTo>
                <a:close/>
              </a:path>
              <a:path w="1438655" h="609599">
                <a:moveTo>
                  <a:pt x="9143" y="598931"/>
                </a:moveTo>
                <a:lnTo>
                  <a:pt x="9143" y="9143"/>
                </a:lnTo>
                <a:lnTo>
                  <a:pt x="4571" y="9143"/>
                </a:lnTo>
                <a:lnTo>
                  <a:pt x="4571" y="598931"/>
                </a:lnTo>
                <a:lnTo>
                  <a:pt x="9143" y="598931"/>
                </a:lnTo>
                <a:close/>
              </a:path>
              <a:path w="1438655" h="609599">
                <a:moveTo>
                  <a:pt x="1434083" y="598931"/>
                </a:moveTo>
                <a:lnTo>
                  <a:pt x="4571" y="598931"/>
                </a:lnTo>
                <a:lnTo>
                  <a:pt x="9143" y="603503"/>
                </a:lnTo>
                <a:lnTo>
                  <a:pt x="9143" y="609599"/>
                </a:lnTo>
                <a:lnTo>
                  <a:pt x="1429511" y="609599"/>
                </a:lnTo>
                <a:lnTo>
                  <a:pt x="1429511" y="603503"/>
                </a:lnTo>
                <a:lnTo>
                  <a:pt x="1434083" y="598931"/>
                </a:lnTo>
                <a:close/>
              </a:path>
              <a:path w="1438655" h="609599">
                <a:moveTo>
                  <a:pt x="9143" y="609599"/>
                </a:moveTo>
                <a:lnTo>
                  <a:pt x="9143" y="603503"/>
                </a:lnTo>
                <a:lnTo>
                  <a:pt x="4571" y="598931"/>
                </a:lnTo>
                <a:lnTo>
                  <a:pt x="4571" y="609599"/>
                </a:lnTo>
                <a:lnTo>
                  <a:pt x="9143" y="609599"/>
                </a:lnTo>
                <a:close/>
              </a:path>
              <a:path w="1438655" h="609599">
                <a:moveTo>
                  <a:pt x="1434083" y="9143"/>
                </a:moveTo>
                <a:lnTo>
                  <a:pt x="1429511" y="4571"/>
                </a:lnTo>
                <a:lnTo>
                  <a:pt x="1429511" y="9143"/>
                </a:lnTo>
                <a:lnTo>
                  <a:pt x="1434083" y="9143"/>
                </a:lnTo>
                <a:close/>
              </a:path>
              <a:path w="1438655" h="609599">
                <a:moveTo>
                  <a:pt x="1434083" y="598931"/>
                </a:moveTo>
                <a:lnTo>
                  <a:pt x="1434083" y="9143"/>
                </a:lnTo>
                <a:lnTo>
                  <a:pt x="1429511" y="9143"/>
                </a:lnTo>
                <a:lnTo>
                  <a:pt x="1429511" y="598931"/>
                </a:lnTo>
                <a:lnTo>
                  <a:pt x="1434083" y="598931"/>
                </a:lnTo>
                <a:close/>
              </a:path>
              <a:path w="1438655" h="609599">
                <a:moveTo>
                  <a:pt x="1434083" y="609599"/>
                </a:moveTo>
                <a:lnTo>
                  <a:pt x="1434083" y="598931"/>
                </a:lnTo>
                <a:lnTo>
                  <a:pt x="1429511" y="603503"/>
                </a:lnTo>
                <a:lnTo>
                  <a:pt x="1429511" y="609599"/>
                </a:lnTo>
                <a:lnTo>
                  <a:pt x="1434083" y="609599"/>
                </a:lnTo>
                <a:close/>
              </a:path>
            </a:pathLst>
          </a:custGeom>
          <a:solidFill>
            <a:srgbClr val="07357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73" name="object 28"/>
          <p:cNvSpPr txBox="1">
            <a:spLocks noChangeArrowheads="1"/>
          </p:cNvSpPr>
          <p:nvPr/>
        </p:nvSpPr>
        <p:spPr bwMode="auto">
          <a:xfrm>
            <a:off x="2711450" y="5962650"/>
            <a:ext cx="12446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altLang="ru-RU" sz="1100">
                <a:solidFill>
                  <a:srgbClr val="15155C"/>
                </a:solidFill>
              </a:rPr>
              <a:t>Моноэтаноламин</a:t>
            </a:r>
          </a:p>
          <a:p>
            <a:pPr marL="12700"/>
            <a:r>
              <a:rPr lang="ru-RU" altLang="ru-RU" sz="1100">
                <a:solidFill>
                  <a:srgbClr val="15155C"/>
                </a:solidFill>
              </a:rPr>
              <a:t>Триэтаноламин</a:t>
            </a:r>
          </a:p>
        </p:txBody>
      </p:sp>
      <p:sp>
        <p:nvSpPr>
          <p:cNvPr id="23574" name="object 29"/>
          <p:cNvSpPr>
            <a:spLocks noChangeArrowheads="1"/>
          </p:cNvSpPr>
          <p:nvPr/>
        </p:nvSpPr>
        <p:spPr bwMode="auto">
          <a:xfrm>
            <a:off x="4060825" y="5922963"/>
            <a:ext cx="1928813" cy="598487"/>
          </a:xfrm>
          <a:custGeom>
            <a:avLst/>
            <a:gdLst>
              <a:gd name="T0" fmla="*/ 0 w 1927859"/>
              <a:gd name="T1" fmla="*/ 0 h 598931"/>
              <a:gd name="T2" fmla="*/ 1927859 w 1927859"/>
              <a:gd name="T3" fmla="*/ 598931 h 598931"/>
            </a:gdLst>
            <a:ahLst/>
            <a:cxnLst>
              <a:cxn ang="0">
                <a:pos x="0" y="0"/>
              </a:cxn>
              <a:cxn ang="0">
                <a:pos x="0" y="598931"/>
              </a:cxn>
              <a:cxn ang="0">
                <a:pos x="1927859" y="598931"/>
              </a:cxn>
              <a:cxn ang="0">
                <a:pos x="1927859" y="0"/>
              </a:cxn>
              <a:cxn ang="0">
                <a:pos x="0" y="0"/>
              </a:cxn>
            </a:cxnLst>
            <a:rect l="T0" t="T1" r="T2" b="T3"/>
            <a:pathLst>
              <a:path w="1927859" h="598931">
                <a:moveTo>
                  <a:pt x="0" y="0"/>
                </a:moveTo>
                <a:lnTo>
                  <a:pt x="0" y="598931"/>
                </a:lnTo>
                <a:lnTo>
                  <a:pt x="1927859" y="598931"/>
                </a:lnTo>
                <a:lnTo>
                  <a:pt x="1927859" y="0"/>
                </a:lnTo>
                <a:lnTo>
                  <a:pt x="0" y="0"/>
                </a:lnTo>
                <a:close/>
              </a:path>
            </a:pathLst>
          </a:custGeom>
          <a:solidFill>
            <a:srgbClr val="D2D2F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75" name="object 30"/>
          <p:cNvSpPr>
            <a:spLocks noChangeArrowheads="1"/>
          </p:cNvSpPr>
          <p:nvPr/>
        </p:nvSpPr>
        <p:spPr bwMode="auto">
          <a:xfrm>
            <a:off x="4056063" y="5918200"/>
            <a:ext cx="1938337" cy="609600"/>
          </a:xfrm>
          <a:custGeom>
            <a:avLst/>
            <a:gdLst>
              <a:gd name="T0" fmla="*/ 0 w 1937003"/>
              <a:gd name="T1" fmla="*/ 0 h 609599"/>
              <a:gd name="T2" fmla="*/ 1937003 w 1937003"/>
              <a:gd name="T3" fmla="*/ 609599 h 609599"/>
            </a:gdLst>
            <a:ahLst/>
            <a:cxnLst>
              <a:cxn ang="0">
                <a:pos x="1937003" y="608075"/>
              </a:cxn>
              <a:cxn ang="0">
                <a:pos x="1937003" y="1523"/>
              </a:cxn>
              <a:cxn ang="0">
                <a:pos x="1932431" y="0"/>
              </a:cxn>
              <a:cxn ang="0">
                <a:pos x="4571" y="0"/>
              </a:cxn>
              <a:cxn ang="0">
                <a:pos x="1523" y="1523"/>
              </a:cxn>
              <a:cxn ang="0">
                <a:pos x="0" y="4571"/>
              </a:cxn>
              <a:cxn ang="0">
                <a:pos x="0" y="603503"/>
              </a:cxn>
              <a:cxn ang="0">
                <a:pos x="1523" y="608075"/>
              </a:cxn>
              <a:cxn ang="0">
                <a:pos x="4571" y="609599"/>
              </a:cxn>
              <a:cxn ang="0">
                <a:pos x="4571" y="9143"/>
              </a:cxn>
              <a:cxn ang="0">
                <a:pos x="9143" y="4571"/>
              </a:cxn>
              <a:cxn ang="0">
                <a:pos x="9143" y="9143"/>
              </a:cxn>
              <a:cxn ang="0">
                <a:pos x="1927859" y="9143"/>
              </a:cxn>
              <a:cxn ang="0">
                <a:pos x="1927859" y="4571"/>
              </a:cxn>
              <a:cxn ang="0">
                <a:pos x="1932431" y="9143"/>
              </a:cxn>
              <a:cxn ang="0">
                <a:pos x="1932431" y="609599"/>
              </a:cxn>
              <a:cxn ang="0">
                <a:pos x="1937003" y="608075"/>
              </a:cxn>
              <a:cxn ang="0">
                <a:pos x="9143" y="9143"/>
              </a:cxn>
              <a:cxn ang="0">
                <a:pos x="9143" y="4571"/>
              </a:cxn>
              <a:cxn ang="0">
                <a:pos x="4571" y="9143"/>
              </a:cxn>
              <a:cxn ang="0">
                <a:pos x="9143" y="9143"/>
              </a:cxn>
              <a:cxn ang="0">
                <a:pos x="9143" y="598931"/>
              </a:cxn>
              <a:cxn ang="0">
                <a:pos x="9143" y="9143"/>
              </a:cxn>
              <a:cxn ang="0">
                <a:pos x="4571" y="9143"/>
              </a:cxn>
              <a:cxn ang="0">
                <a:pos x="4571" y="598931"/>
              </a:cxn>
              <a:cxn ang="0">
                <a:pos x="9143" y="598931"/>
              </a:cxn>
              <a:cxn ang="0">
                <a:pos x="1932431" y="598931"/>
              </a:cxn>
              <a:cxn ang="0">
                <a:pos x="4571" y="598931"/>
              </a:cxn>
              <a:cxn ang="0">
                <a:pos x="9143" y="603503"/>
              </a:cxn>
              <a:cxn ang="0">
                <a:pos x="9143" y="609599"/>
              </a:cxn>
              <a:cxn ang="0">
                <a:pos x="1927859" y="609599"/>
              </a:cxn>
              <a:cxn ang="0">
                <a:pos x="1927859" y="603503"/>
              </a:cxn>
              <a:cxn ang="0">
                <a:pos x="1932431" y="598931"/>
              </a:cxn>
              <a:cxn ang="0">
                <a:pos x="9143" y="609599"/>
              </a:cxn>
              <a:cxn ang="0">
                <a:pos x="9143" y="603503"/>
              </a:cxn>
              <a:cxn ang="0">
                <a:pos x="4571" y="598931"/>
              </a:cxn>
              <a:cxn ang="0">
                <a:pos x="4571" y="609599"/>
              </a:cxn>
              <a:cxn ang="0">
                <a:pos x="9143" y="609599"/>
              </a:cxn>
              <a:cxn ang="0">
                <a:pos x="1932431" y="9143"/>
              </a:cxn>
              <a:cxn ang="0">
                <a:pos x="1927859" y="4571"/>
              </a:cxn>
              <a:cxn ang="0">
                <a:pos x="1927859" y="9143"/>
              </a:cxn>
              <a:cxn ang="0">
                <a:pos x="1932431" y="9143"/>
              </a:cxn>
              <a:cxn ang="0">
                <a:pos x="1932431" y="598931"/>
              </a:cxn>
              <a:cxn ang="0">
                <a:pos x="1932431" y="9143"/>
              </a:cxn>
              <a:cxn ang="0">
                <a:pos x="1927859" y="9143"/>
              </a:cxn>
              <a:cxn ang="0">
                <a:pos x="1927859" y="598931"/>
              </a:cxn>
              <a:cxn ang="0">
                <a:pos x="1932431" y="598931"/>
              </a:cxn>
              <a:cxn ang="0">
                <a:pos x="1932431" y="609599"/>
              </a:cxn>
              <a:cxn ang="0">
                <a:pos x="1932431" y="598931"/>
              </a:cxn>
              <a:cxn ang="0">
                <a:pos x="1927859" y="603503"/>
              </a:cxn>
              <a:cxn ang="0">
                <a:pos x="1927859" y="609599"/>
              </a:cxn>
              <a:cxn ang="0">
                <a:pos x="1932431" y="609599"/>
              </a:cxn>
            </a:cxnLst>
            <a:rect l="T0" t="T1" r="T2" b="T3"/>
            <a:pathLst>
              <a:path w="1937003" h="609599">
                <a:moveTo>
                  <a:pt x="1937003" y="608075"/>
                </a:moveTo>
                <a:lnTo>
                  <a:pt x="1937003" y="1523"/>
                </a:lnTo>
                <a:lnTo>
                  <a:pt x="1932431" y="0"/>
                </a:lnTo>
                <a:lnTo>
                  <a:pt x="4571" y="0"/>
                </a:lnTo>
                <a:lnTo>
                  <a:pt x="1523" y="1523"/>
                </a:lnTo>
                <a:lnTo>
                  <a:pt x="0" y="4571"/>
                </a:lnTo>
                <a:lnTo>
                  <a:pt x="0" y="603503"/>
                </a:lnTo>
                <a:lnTo>
                  <a:pt x="1523" y="608075"/>
                </a:lnTo>
                <a:lnTo>
                  <a:pt x="4571" y="609599"/>
                </a:lnTo>
                <a:lnTo>
                  <a:pt x="4571" y="9143"/>
                </a:lnTo>
                <a:lnTo>
                  <a:pt x="9143" y="4571"/>
                </a:lnTo>
                <a:lnTo>
                  <a:pt x="9143" y="9143"/>
                </a:lnTo>
                <a:lnTo>
                  <a:pt x="1927859" y="9143"/>
                </a:lnTo>
                <a:lnTo>
                  <a:pt x="1927859" y="4571"/>
                </a:lnTo>
                <a:lnTo>
                  <a:pt x="1932431" y="9143"/>
                </a:lnTo>
                <a:lnTo>
                  <a:pt x="1932431" y="609599"/>
                </a:lnTo>
                <a:lnTo>
                  <a:pt x="1937003" y="608075"/>
                </a:lnTo>
                <a:close/>
              </a:path>
              <a:path w="1937003" h="609599">
                <a:moveTo>
                  <a:pt x="9143" y="9143"/>
                </a:moveTo>
                <a:lnTo>
                  <a:pt x="9143" y="4571"/>
                </a:lnTo>
                <a:lnTo>
                  <a:pt x="4571" y="9143"/>
                </a:lnTo>
                <a:lnTo>
                  <a:pt x="9143" y="9143"/>
                </a:lnTo>
                <a:close/>
              </a:path>
              <a:path w="1937003" h="609599">
                <a:moveTo>
                  <a:pt x="9143" y="598931"/>
                </a:moveTo>
                <a:lnTo>
                  <a:pt x="9143" y="9143"/>
                </a:lnTo>
                <a:lnTo>
                  <a:pt x="4571" y="9143"/>
                </a:lnTo>
                <a:lnTo>
                  <a:pt x="4571" y="598931"/>
                </a:lnTo>
                <a:lnTo>
                  <a:pt x="9143" y="598931"/>
                </a:lnTo>
                <a:close/>
              </a:path>
              <a:path w="1937003" h="609599">
                <a:moveTo>
                  <a:pt x="1932431" y="598931"/>
                </a:moveTo>
                <a:lnTo>
                  <a:pt x="4571" y="598931"/>
                </a:lnTo>
                <a:lnTo>
                  <a:pt x="9143" y="603503"/>
                </a:lnTo>
                <a:lnTo>
                  <a:pt x="9143" y="609599"/>
                </a:lnTo>
                <a:lnTo>
                  <a:pt x="1927859" y="609599"/>
                </a:lnTo>
                <a:lnTo>
                  <a:pt x="1927859" y="603503"/>
                </a:lnTo>
                <a:lnTo>
                  <a:pt x="1932431" y="598931"/>
                </a:lnTo>
                <a:close/>
              </a:path>
              <a:path w="1937003" h="609599">
                <a:moveTo>
                  <a:pt x="9143" y="609599"/>
                </a:moveTo>
                <a:lnTo>
                  <a:pt x="9143" y="603503"/>
                </a:lnTo>
                <a:lnTo>
                  <a:pt x="4571" y="598931"/>
                </a:lnTo>
                <a:lnTo>
                  <a:pt x="4571" y="609599"/>
                </a:lnTo>
                <a:lnTo>
                  <a:pt x="9143" y="609599"/>
                </a:lnTo>
                <a:close/>
              </a:path>
              <a:path w="1937003" h="609599">
                <a:moveTo>
                  <a:pt x="1932431" y="9143"/>
                </a:moveTo>
                <a:lnTo>
                  <a:pt x="1927859" y="4571"/>
                </a:lnTo>
                <a:lnTo>
                  <a:pt x="1927859" y="9143"/>
                </a:lnTo>
                <a:lnTo>
                  <a:pt x="1932431" y="9143"/>
                </a:lnTo>
                <a:close/>
              </a:path>
              <a:path w="1937003" h="609599">
                <a:moveTo>
                  <a:pt x="1932431" y="598931"/>
                </a:moveTo>
                <a:lnTo>
                  <a:pt x="1932431" y="9143"/>
                </a:lnTo>
                <a:lnTo>
                  <a:pt x="1927859" y="9143"/>
                </a:lnTo>
                <a:lnTo>
                  <a:pt x="1927859" y="598931"/>
                </a:lnTo>
                <a:lnTo>
                  <a:pt x="1932431" y="598931"/>
                </a:lnTo>
                <a:close/>
              </a:path>
              <a:path w="1937003" h="609599">
                <a:moveTo>
                  <a:pt x="1932431" y="609599"/>
                </a:moveTo>
                <a:lnTo>
                  <a:pt x="1932431" y="598931"/>
                </a:lnTo>
                <a:lnTo>
                  <a:pt x="1927859" y="603503"/>
                </a:lnTo>
                <a:lnTo>
                  <a:pt x="1927859" y="609599"/>
                </a:lnTo>
                <a:lnTo>
                  <a:pt x="1932431" y="609599"/>
                </a:lnTo>
                <a:close/>
              </a:path>
            </a:pathLst>
          </a:custGeom>
          <a:solidFill>
            <a:srgbClr val="07357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76" name="object 31"/>
          <p:cNvSpPr txBox="1">
            <a:spLocks noChangeArrowheads="1"/>
          </p:cNvSpPr>
          <p:nvPr/>
        </p:nvSpPr>
        <p:spPr bwMode="auto">
          <a:xfrm>
            <a:off x="4127500" y="5911850"/>
            <a:ext cx="16637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altLang="ru-RU" sz="1100">
                <a:solidFill>
                  <a:srgbClr val="15155C"/>
                </a:solidFill>
              </a:rPr>
              <a:t>Аминометилпропанол Дилиопропаноламин</a:t>
            </a:r>
          </a:p>
          <a:p>
            <a:pPr marL="12700"/>
            <a:r>
              <a:rPr lang="ru-RU" altLang="ru-RU" sz="1100">
                <a:solidFill>
                  <a:srgbClr val="15155C"/>
                </a:solidFill>
              </a:rPr>
              <a:t>Триэтиламин</a:t>
            </a:r>
          </a:p>
        </p:txBody>
      </p:sp>
      <p:sp>
        <p:nvSpPr>
          <p:cNvPr id="23577" name="object 32"/>
          <p:cNvSpPr>
            <a:spLocks noChangeArrowheads="1"/>
          </p:cNvSpPr>
          <p:nvPr/>
        </p:nvSpPr>
        <p:spPr bwMode="auto">
          <a:xfrm>
            <a:off x="5989638" y="5922963"/>
            <a:ext cx="928687" cy="598487"/>
          </a:xfrm>
          <a:custGeom>
            <a:avLst/>
            <a:gdLst>
              <a:gd name="T0" fmla="*/ 0 w 929639"/>
              <a:gd name="T1" fmla="*/ 0 h 598931"/>
              <a:gd name="T2" fmla="*/ 929639 w 929639"/>
              <a:gd name="T3" fmla="*/ 598931 h 598931"/>
            </a:gdLst>
            <a:ahLst/>
            <a:cxnLst>
              <a:cxn ang="0">
                <a:pos x="0" y="0"/>
              </a:cxn>
              <a:cxn ang="0">
                <a:pos x="0" y="598931"/>
              </a:cxn>
              <a:cxn ang="0">
                <a:pos x="929639" y="598931"/>
              </a:cxn>
              <a:cxn ang="0">
                <a:pos x="929639" y="0"/>
              </a:cxn>
              <a:cxn ang="0">
                <a:pos x="0" y="0"/>
              </a:cxn>
            </a:cxnLst>
            <a:rect l="T0" t="T1" r="T2" b="T3"/>
            <a:pathLst>
              <a:path w="929639" h="598931">
                <a:moveTo>
                  <a:pt x="0" y="0"/>
                </a:moveTo>
                <a:lnTo>
                  <a:pt x="0" y="598931"/>
                </a:lnTo>
                <a:lnTo>
                  <a:pt x="929639" y="598931"/>
                </a:lnTo>
                <a:lnTo>
                  <a:pt x="929639" y="0"/>
                </a:lnTo>
                <a:lnTo>
                  <a:pt x="0" y="0"/>
                </a:lnTo>
                <a:close/>
              </a:path>
            </a:pathLst>
          </a:custGeom>
          <a:solidFill>
            <a:srgbClr val="D2D2F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78" name="object 33"/>
          <p:cNvSpPr>
            <a:spLocks noChangeArrowheads="1"/>
          </p:cNvSpPr>
          <p:nvPr/>
        </p:nvSpPr>
        <p:spPr bwMode="auto">
          <a:xfrm>
            <a:off x="5984875" y="5918200"/>
            <a:ext cx="938213" cy="609600"/>
          </a:xfrm>
          <a:custGeom>
            <a:avLst/>
            <a:gdLst>
              <a:gd name="T0" fmla="*/ 0 w 938783"/>
              <a:gd name="T1" fmla="*/ 0 h 609599"/>
              <a:gd name="T2" fmla="*/ 938783 w 938783"/>
              <a:gd name="T3" fmla="*/ 609599 h 609599"/>
            </a:gdLst>
            <a:ahLst/>
            <a:cxnLst>
              <a:cxn ang="0">
                <a:pos x="938783" y="603503"/>
              </a:cxn>
              <a:cxn ang="0">
                <a:pos x="938783" y="4571"/>
              </a:cxn>
              <a:cxn ang="0">
                <a:pos x="937259" y="1523"/>
              </a:cxn>
              <a:cxn ang="0">
                <a:pos x="934211" y="0"/>
              </a:cxn>
              <a:cxn ang="0">
                <a:pos x="4571" y="0"/>
              </a:cxn>
              <a:cxn ang="0">
                <a:pos x="1523" y="1523"/>
              </a:cxn>
              <a:cxn ang="0">
                <a:pos x="0" y="4571"/>
              </a:cxn>
              <a:cxn ang="0">
                <a:pos x="0" y="603503"/>
              </a:cxn>
              <a:cxn ang="0">
                <a:pos x="1523" y="608075"/>
              </a:cxn>
              <a:cxn ang="0">
                <a:pos x="4571" y="609599"/>
              </a:cxn>
              <a:cxn ang="0">
                <a:pos x="4571" y="9143"/>
              </a:cxn>
              <a:cxn ang="0">
                <a:pos x="9143" y="4571"/>
              </a:cxn>
              <a:cxn ang="0">
                <a:pos x="9143" y="9143"/>
              </a:cxn>
              <a:cxn ang="0">
                <a:pos x="929639" y="9143"/>
              </a:cxn>
              <a:cxn ang="0">
                <a:pos x="929639" y="4571"/>
              </a:cxn>
              <a:cxn ang="0">
                <a:pos x="934211" y="9143"/>
              </a:cxn>
              <a:cxn ang="0">
                <a:pos x="934211" y="609599"/>
              </a:cxn>
              <a:cxn ang="0">
                <a:pos x="937259" y="608075"/>
              </a:cxn>
              <a:cxn ang="0">
                <a:pos x="938783" y="603503"/>
              </a:cxn>
              <a:cxn ang="0">
                <a:pos x="9143" y="9143"/>
              </a:cxn>
              <a:cxn ang="0">
                <a:pos x="9143" y="4571"/>
              </a:cxn>
              <a:cxn ang="0">
                <a:pos x="4571" y="9143"/>
              </a:cxn>
              <a:cxn ang="0">
                <a:pos x="9143" y="9143"/>
              </a:cxn>
              <a:cxn ang="0">
                <a:pos x="9143" y="598931"/>
              </a:cxn>
              <a:cxn ang="0">
                <a:pos x="9143" y="9143"/>
              </a:cxn>
              <a:cxn ang="0">
                <a:pos x="4571" y="9143"/>
              </a:cxn>
              <a:cxn ang="0">
                <a:pos x="4571" y="598931"/>
              </a:cxn>
              <a:cxn ang="0">
                <a:pos x="9143" y="598931"/>
              </a:cxn>
              <a:cxn ang="0">
                <a:pos x="934211" y="598931"/>
              </a:cxn>
              <a:cxn ang="0">
                <a:pos x="4571" y="598931"/>
              </a:cxn>
              <a:cxn ang="0">
                <a:pos x="9143" y="603503"/>
              </a:cxn>
              <a:cxn ang="0">
                <a:pos x="9143" y="609599"/>
              </a:cxn>
              <a:cxn ang="0">
                <a:pos x="929639" y="609599"/>
              </a:cxn>
              <a:cxn ang="0">
                <a:pos x="929639" y="603503"/>
              </a:cxn>
              <a:cxn ang="0">
                <a:pos x="934211" y="598931"/>
              </a:cxn>
              <a:cxn ang="0">
                <a:pos x="9143" y="609599"/>
              </a:cxn>
              <a:cxn ang="0">
                <a:pos x="9143" y="603503"/>
              </a:cxn>
              <a:cxn ang="0">
                <a:pos x="4571" y="598931"/>
              </a:cxn>
              <a:cxn ang="0">
                <a:pos x="4571" y="609599"/>
              </a:cxn>
              <a:cxn ang="0">
                <a:pos x="9143" y="609599"/>
              </a:cxn>
              <a:cxn ang="0">
                <a:pos x="934211" y="9143"/>
              </a:cxn>
              <a:cxn ang="0">
                <a:pos x="929639" y="4571"/>
              </a:cxn>
              <a:cxn ang="0">
                <a:pos x="929639" y="9143"/>
              </a:cxn>
              <a:cxn ang="0">
                <a:pos x="934211" y="9143"/>
              </a:cxn>
              <a:cxn ang="0">
                <a:pos x="934211" y="598931"/>
              </a:cxn>
              <a:cxn ang="0">
                <a:pos x="934211" y="9143"/>
              </a:cxn>
              <a:cxn ang="0">
                <a:pos x="929639" y="9143"/>
              </a:cxn>
              <a:cxn ang="0">
                <a:pos x="929639" y="598931"/>
              </a:cxn>
              <a:cxn ang="0">
                <a:pos x="934211" y="598931"/>
              </a:cxn>
              <a:cxn ang="0">
                <a:pos x="934211" y="609599"/>
              </a:cxn>
              <a:cxn ang="0">
                <a:pos x="934211" y="598931"/>
              </a:cxn>
              <a:cxn ang="0">
                <a:pos x="929639" y="603503"/>
              </a:cxn>
              <a:cxn ang="0">
                <a:pos x="929639" y="609599"/>
              </a:cxn>
              <a:cxn ang="0">
                <a:pos x="934211" y="609599"/>
              </a:cxn>
            </a:cxnLst>
            <a:rect l="T0" t="T1" r="T2" b="T3"/>
            <a:pathLst>
              <a:path w="938783" h="609599">
                <a:moveTo>
                  <a:pt x="938783" y="603503"/>
                </a:moveTo>
                <a:lnTo>
                  <a:pt x="938783" y="4571"/>
                </a:lnTo>
                <a:lnTo>
                  <a:pt x="937259" y="1523"/>
                </a:lnTo>
                <a:lnTo>
                  <a:pt x="934211" y="0"/>
                </a:lnTo>
                <a:lnTo>
                  <a:pt x="4571" y="0"/>
                </a:lnTo>
                <a:lnTo>
                  <a:pt x="1523" y="1523"/>
                </a:lnTo>
                <a:lnTo>
                  <a:pt x="0" y="4571"/>
                </a:lnTo>
                <a:lnTo>
                  <a:pt x="0" y="603503"/>
                </a:lnTo>
                <a:lnTo>
                  <a:pt x="1523" y="608075"/>
                </a:lnTo>
                <a:lnTo>
                  <a:pt x="4571" y="609599"/>
                </a:lnTo>
                <a:lnTo>
                  <a:pt x="4571" y="9143"/>
                </a:lnTo>
                <a:lnTo>
                  <a:pt x="9143" y="4571"/>
                </a:lnTo>
                <a:lnTo>
                  <a:pt x="9143" y="9143"/>
                </a:lnTo>
                <a:lnTo>
                  <a:pt x="929639" y="9143"/>
                </a:lnTo>
                <a:lnTo>
                  <a:pt x="929639" y="4571"/>
                </a:lnTo>
                <a:lnTo>
                  <a:pt x="934211" y="9143"/>
                </a:lnTo>
                <a:lnTo>
                  <a:pt x="934211" y="609599"/>
                </a:lnTo>
                <a:lnTo>
                  <a:pt x="937259" y="608075"/>
                </a:lnTo>
                <a:lnTo>
                  <a:pt x="938783" y="603503"/>
                </a:lnTo>
                <a:close/>
              </a:path>
              <a:path w="938783" h="609599">
                <a:moveTo>
                  <a:pt x="9143" y="9143"/>
                </a:moveTo>
                <a:lnTo>
                  <a:pt x="9143" y="4571"/>
                </a:lnTo>
                <a:lnTo>
                  <a:pt x="4571" y="9143"/>
                </a:lnTo>
                <a:lnTo>
                  <a:pt x="9143" y="9143"/>
                </a:lnTo>
                <a:close/>
              </a:path>
              <a:path w="938783" h="609599">
                <a:moveTo>
                  <a:pt x="9143" y="598931"/>
                </a:moveTo>
                <a:lnTo>
                  <a:pt x="9143" y="9143"/>
                </a:lnTo>
                <a:lnTo>
                  <a:pt x="4571" y="9143"/>
                </a:lnTo>
                <a:lnTo>
                  <a:pt x="4571" y="598931"/>
                </a:lnTo>
                <a:lnTo>
                  <a:pt x="9143" y="598931"/>
                </a:lnTo>
                <a:close/>
              </a:path>
              <a:path w="938783" h="609599">
                <a:moveTo>
                  <a:pt x="934211" y="598931"/>
                </a:moveTo>
                <a:lnTo>
                  <a:pt x="4571" y="598931"/>
                </a:lnTo>
                <a:lnTo>
                  <a:pt x="9143" y="603503"/>
                </a:lnTo>
                <a:lnTo>
                  <a:pt x="9143" y="609599"/>
                </a:lnTo>
                <a:lnTo>
                  <a:pt x="929639" y="609599"/>
                </a:lnTo>
                <a:lnTo>
                  <a:pt x="929639" y="603503"/>
                </a:lnTo>
                <a:lnTo>
                  <a:pt x="934211" y="598931"/>
                </a:lnTo>
                <a:close/>
              </a:path>
              <a:path w="938783" h="609599">
                <a:moveTo>
                  <a:pt x="9143" y="609599"/>
                </a:moveTo>
                <a:lnTo>
                  <a:pt x="9143" y="603503"/>
                </a:lnTo>
                <a:lnTo>
                  <a:pt x="4571" y="598931"/>
                </a:lnTo>
                <a:lnTo>
                  <a:pt x="4571" y="609599"/>
                </a:lnTo>
                <a:lnTo>
                  <a:pt x="9143" y="609599"/>
                </a:lnTo>
                <a:close/>
              </a:path>
              <a:path w="938783" h="609599">
                <a:moveTo>
                  <a:pt x="934211" y="9143"/>
                </a:moveTo>
                <a:lnTo>
                  <a:pt x="929639" y="4571"/>
                </a:lnTo>
                <a:lnTo>
                  <a:pt x="929639" y="9143"/>
                </a:lnTo>
                <a:lnTo>
                  <a:pt x="934211" y="9143"/>
                </a:lnTo>
                <a:close/>
              </a:path>
              <a:path w="938783" h="609599">
                <a:moveTo>
                  <a:pt x="934211" y="598931"/>
                </a:moveTo>
                <a:lnTo>
                  <a:pt x="934211" y="9143"/>
                </a:lnTo>
                <a:lnTo>
                  <a:pt x="929639" y="9143"/>
                </a:lnTo>
                <a:lnTo>
                  <a:pt x="929639" y="598931"/>
                </a:lnTo>
                <a:lnTo>
                  <a:pt x="934211" y="598931"/>
                </a:lnTo>
                <a:close/>
              </a:path>
              <a:path w="938783" h="609599">
                <a:moveTo>
                  <a:pt x="934211" y="609599"/>
                </a:moveTo>
                <a:lnTo>
                  <a:pt x="934211" y="598931"/>
                </a:lnTo>
                <a:lnTo>
                  <a:pt x="929639" y="603503"/>
                </a:lnTo>
                <a:lnTo>
                  <a:pt x="929639" y="609599"/>
                </a:lnTo>
                <a:lnTo>
                  <a:pt x="934211" y="609599"/>
                </a:lnTo>
                <a:close/>
              </a:path>
            </a:pathLst>
          </a:custGeom>
          <a:solidFill>
            <a:srgbClr val="07357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79" name="object 34"/>
          <p:cNvSpPr txBox="1">
            <a:spLocks noChangeArrowheads="1"/>
          </p:cNvSpPr>
          <p:nvPr/>
        </p:nvSpPr>
        <p:spPr bwMode="auto">
          <a:xfrm>
            <a:off x="6069013" y="5962650"/>
            <a:ext cx="7683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altLang="ru-RU" sz="1100">
                <a:solidFill>
                  <a:srgbClr val="15155C"/>
                </a:solidFill>
              </a:rPr>
              <a:t>Амин жирного ряда</a:t>
            </a:r>
          </a:p>
        </p:txBody>
      </p:sp>
      <p:sp>
        <p:nvSpPr>
          <p:cNvPr id="23580" name="object 35"/>
          <p:cNvSpPr>
            <a:spLocks noChangeArrowheads="1"/>
          </p:cNvSpPr>
          <p:nvPr/>
        </p:nvSpPr>
        <p:spPr bwMode="auto">
          <a:xfrm>
            <a:off x="7061200" y="5886450"/>
            <a:ext cx="1928813" cy="963613"/>
          </a:xfrm>
          <a:custGeom>
            <a:avLst/>
            <a:gdLst>
              <a:gd name="T0" fmla="*/ 0 w 1929383"/>
              <a:gd name="T1" fmla="*/ 0 h 964691"/>
              <a:gd name="T2" fmla="*/ 1929383 w 1929383"/>
              <a:gd name="T3" fmla="*/ 964691 h 964691"/>
            </a:gdLst>
            <a:ahLst/>
            <a:cxnLst>
              <a:cxn ang="0">
                <a:pos x="41147" y="643127"/>
              </a:cxn>
              <a:cxn ang="0">
                <a:pos x="41147" y="0"/>
              </a:cxn>
              <a:cxn ang="0">
                <a:pos x="0" y="0"/>
              </a:cxn>
              <a:cxn ang="0">
                <a:pos x="0" y="643127"/>
              </a:cxn>
              <a:cxn ang="0">
                <a:pos x="41147" y="643127"/>
              </a:cxn>
              <a:cxn ang="0">
                <a:pos x="161543" y="643127"/>
              </a:cxn>
              <a:cxn ang="0">
                <a:pos x="161543" y="0"/>
              </a:cxn>
              <a:cxn ang="0">
                <a:pos x="80771" y="0"/>
              </a:cxn>
              <a:cxn ang="0">
                <a:pos x="80771" y="643127"/>
              </a:cxn>
              <a:cxn ang="0">
                <a:pos x="161543" y="643127"/>
              </a:cxn>
              <a:cxn ang="0">
                <a:pos x="1286255" y="643127"/>
              </a:cxn>
              <a:cxn ang="0">
                <a:pos x="1286255" y="0"/>
              </a:cxn>
              <a:cxn ang="0">
                <a:pos x="201167" y="0"/>
              </a:cxn>
              <a:cxn ang="0">
                <a:pos x="201167" y="643127"/>
              </a:cxn>
              <a:cxn ang="0">
                <a:pos x="1286255" y="643127"/>
              </a:cxn>
              <a:cxn ang="0">
                <a:pos x="1929383" y="321563"/>
              </a:cxn>
              <a:cxn ang="0">
                <a:pos x="1286255" y="-321563"/>
              </a:cxn>
              <a:cxn ang="0">
                <a:pos x="1286255" y="964691"/>
              </a:cxn>
              <a:cxn ang="0">
                <a:pos x="1929383" y="321563"/>
              </a:cxn>
            </a:cxnLst>
            <a:rect l="T0" t="T1" r="T2" b="T3"/>
            <a:pathLst>
              <a:path w="1929383" h="964691">
                <a:moveTo>
                  <a:pt x="41147" y="643127"/>
                </a:moveTo>
                <a:lnTo>
                  <a:pt x="41147" y="0"/>
                </a:lnTo>
                <a:lnTo>
                  <a:pt x="0" y="0"/>
                </a:lnTo>
                <a:lnTo>
                  <a:pt x="0" y="643127"/>
                </a:lnTo>
                <a:lnTo>
                  <a:pt x="41147" y="643127"/>
                </a:lnTo>
                <a:close/>
              </a:path>
              <a:path w="1929383" h="964691">
                <a:moveTo>
                  <a:pt x="161543" y="643127"/>
                </a:moveTo>
                <a:lnTo>
                  <a:pt x="161543" y="0"/>
                </a:lnTo>
                <a:lnTo>
                  <a:pt x="80771" y="0"/>
                </a:lnTo>
                <a:lnTo>
                  <a:pt x="80771" y="643127"/>
                </a:lnTo>
                <a:lnTo>
                  <a:pt x="161543" y="643127"/>
                </a:lnTo>
                <a:close/>
              </a:path>
              <a:path w="1929383" h="964691">
                <a:moveTo>
                  <a:pt x="1286255" y="643127"/>
                </a:moveTo>
                <a:lnTo>
                  <a:pt x="1286255" y="0"/>
                </a:lnTo>
                <a:lnTo>
                  <a:pt x="201167" y="0"/>
                </a:lnTo>
                <a:lnTo>
                  <a:pt x="201167" y="643127"/>
                </a:lnTo>
                <a:lnTo>
                  <a:pt x="1286255" y="643127"/>
                </a:lnTo>
                <a:close/>
              </a:path>
              <a:path w="1929383" h="964691">
                <a:moveTo>
                  <a:pt x="1929383" y="321563"/>
                </a:moveTo>
                <a:lnTo>
                  <a:pt x="1286255" y="-321563"/>
                </a:lnTo>
                <a:lnTo>
                  <a:pt x="1286255" y="964691"/>
                </a:lnTo>
                <a:lnTo>
                  <a:pt x="1929383" y="321563"/>
                </a:lnTo>
                <a:close/>
              </a:path>
            </a:pathLst>
          </a:custGeom>
          <a:solidFill>
            <a:srgbClr val="D2D2F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3581" name="object 36"/>
          <p:cNvSpPr>
            <a:spLocks noChangeArrowheads="1"/>
          </p:cNvSpPr>
          <p:nvPr/>
        </p:nvSpPr>
        <p:spPr bwMode="auto">
          <a:xfrm>
            <a:off x="7056438" y="5553075"/>
            <a:ext cx="1941512" cy="1309688"/>
          </a:xfrm>
          <a:custGeom>
            <a:avLst/>
            <a:gdLst>
              <a:gd name="T0" fmla="*/ 0 w 1941575"/>
              <a:gd name="T1" fmla="*/ 0 h 1309115"/>
              <a:gd name="T2" fmla="*/ 1941575 w 1941575"/>
              <a:gd name="T3" fmla="*/ 1309115 h 1309115"/>
            </a:gdLst>
            <a:ahLst/>
            <a:cxnLst>
              <a:cxn ang="0">
                <a:pos x="0" y="327659"/>
              </a:cxn>
              <a:cxn ang="0">
                <a:pos x="4571" y="336803"/>
              </a:cxn>
              <a:cxn ang="0">
                <a:pos x="41147" y="336803"/>
              </a:cxn>
              <a:cxn ang="0">
                <a:pos x="45719" y="979931"/>
              </a:cxn>
              <a:cxn ang="0">
                <a:pos x="10667" y="332231"/>
              </a:cxn>
              <a:cxn ang="0">
                <a:pos x="10667" y="970787"/>
              </a:cxn>
              <a:cxn ang="0">
                <a:pos x="4571" y="970787"/>
              </a:cxn>
              <a:cxn ang="0">
                <a:pos x="4571" y="970787"/>
              </a:cxn>
              <a:cxn ang="0">
                <a:pos x="41147" y="979931"/>
              </a:cxn>
              <a:cxn ang="0">
                <a:pos x="10667" y="979931"/>
              </a:cxn>
              <a:cxn ang="0">
                <a:pos x="4571" y="979931"/>
              </a:cxn>
              <a:cxn ang="0">
                <a:pos x="41147" y="332231"/>
              </a:cxn>
              <a:cxn ang="0">
                <a:pos x="45719" y="970787"/>
              </a:cxn>
              <a:cxn ang="0">
                <a:pos x="41147" y="970787"/>
              </a:cxn>
              <a:cxn ang="0">
                <a:pos x="45719" y="970787"/>
              </a:cxn>
              <a:cxn ang="0">
                <a:pos x="45719" y="979931"/>
              </a:cxn>
              <a:cxn ang="0">
                <a:pos x="80771" y="327659"/>
              </a:cxn>
              <a:cxn ang="0">
                <a:pos x="85343" y="336803"/>
              </a:cxn>
              <a:cxn ang="0">
                <a:pos x="161543" y="336803"/>
              </a:cxn>
              <a:cxn ang="0">
                <a:pos x="166115" y="979931"/>
              </a:cxn>
              <a:cxn ang="0">
                <a:pos x="89915" y="332231"/>
              </a:cxn>
              <a:cxn ang="0">
                <a:pos x="89915" y="970787"/>
              </a:cxn>
              <a:cxn ang="0">
                <a:pos x="85343" y="970787"/>
              </a:cxn>
              <a:cxn ang="0">
                <a:pos x="85343" y="970787"/>
              </a:cxn>
              <a:cxn ang="0">
                <a:pos x="161543" y="979931"/>
              </a:cxn>
              <a:cxn ang="0">
                <a:pos x="89915" y="979931"/>
              </a:cxn>
              <a:cxn ang="0">
                <a:pos x="85343" y="979931"/>
              </a:cxn>
              <a:cxn ang="0">
                <a:pos x="161543" y="332231"/>
              </a:cxn>
              <a:cxn ang="0">
                <a:pos x="166115" y="970787"/>
              </a:cxn>
              <a:cxn ang="0">
                <a:pos x="161543" y="970787"/>
              </a:cxn>
              <a:cxn ang="0">
                <a:pos x="166115" y="970787"/>
              </a:cxn>
              <a:cxn ang="0">
                <a:pos x="166115" y="979931"/>
              </a:cxn>
              <a:cxn ang="0">
                <a:pos x="201167" y="979931"/>
              </a:cxn>
              <a:cxn ang="0">
                <a:pos x="210311" y="332231"/>
              </a:cxn>
              <a:cxn ang="0">
                <a:pos x="1286255" y="332231"/>
              </a:cxn>
              <a:cxn ang="0">
                <a:pos x="210311" y="332231"/>
              </a:cxn>
              <a:cxn ang="0">
                <a:pos x="210311" y="970787"/>
              </a:cxn>
              <a:cxn ang="0">
                <a:pos x="205739" y="970787"/>
              </a:cxn>
              <a:cxn ang="0">
                <a:pos x="1295399" y="970787"/>
              </a:cxn>
              <a:cxn ang="0">
                <a:pos x="210311" y="979931"/>
              </a:cxn>
              <a:cxn ang="0">
                <a:pos x="1290827" y="979931"/>
              </a:cxn>
              <a:cxn ang="0">
                <a:pos x="210311" y="979931"/>
              </a:cxn>
              <a:cxn ang="0">
                <a:pos x="205739" y="979931"/>
              </a:cxn>
              <a:cxn ang="0">
                <a:pos x="1286255" y="0"/>
              </a:cxn>
              <a:cxn ang="0">
                <a:pos x="1287779" y="15239"/>
              </a:cxn>
              <a:cxn ang="0">
                <a:pos x="1927856" y="653799"/>
              </a:cxn>
              <a:cxn ang="0">
                <a:pos x="1941575" y="653795"/>
              </a:cxn>
              <a:cxn ang="0">
                <a:pos x="1286255" y="332231"/>
              </a:cxn>
              <a:cxn ang="0">
                <a:pos x="1290827" y="979931"/>
              </a:cxn>
              <a:cxn ang="0">
                <a:pos x="1290827" y="979931"/>
              </a:cxn>
              <a:cxn ang="0">
                <a:pos x="1286255" y="979931"/>
              </a:cxn>
              <a:cxn ang="0">
                <a:pos x="1287779" y="1293875"/>
              </a:cxn>
              <a:cxn ang="0">
                <a:pos x="1295399" y="10667"/>
              </a:cxn>
              <a:cxn ang="0">
                <a:pos x="1295399" y="336803"/>
              </a:cxn>
              <a:cxn ang="0">
                <a:pos x="1287779" y="327659"/>
              </a:cxn>
              <a:cxn ang="0">
                <a:pos x="1295399" y="336803"/>
              </a:cxn>
              <a:cxn ang="0">
                <a:pos x="1927856" y="653799"/>
              </a:cxn>
              <a:cxn ang="0">
                <a:pos x="1295399" y="1299971"/>
              </a:cxn>
              <a:cxn ang="0">
                <a:pos x="1295399" y="1296923"/>
              </a:cxn>
              <a:cxn ang="0">
                <a:pos x="1295399" y="1299971"/>
              </a:cxn>
              <a:cxn ang="0">
                <a:pos x="1927856" y="653799"/>
              </a:cxn>
            </a:cxnLst>
            <a:rect l="T0" t="T1" r="T2" b="T3"/>
            <a:pathLst>
              <a:path w="1941575" h="1309115">
                <a:moveTo>
                  <a:pt x="50291" y="979931"/>
                </a:moveTo>
                <a:lnTo>
                  <a:pt x="50291" y="327659"/>
                </a:lnTo>
                <a:lnTo>
                  <a:pt x="0" y="327659"/>
                </a:lnTo>
                <a:lnTo>
                  <a:pt x="0" y="979931"/>
                </a:lnTo>
                <a:lnTo>
                  <a:pt x="4571" y="979931"/>
                </a:lnTo>
                <a:lnTo>
                  <a:pt x="4571" y="336803"/>
                </a:lnTo>
                <a:lnTo>
                  <a:pt x="10667" y="332231"/>
                </a:lnTo>
                <a:lnTo>
                  <a:pt x="10667" y="336803"/>
                </a:lnTo>
                <a:lnTo>
                  <a:pt x="41147" y="336803"/>
                </a:lnTo>
                <a:lnTo>
                  <a:pt x="41147" y="332231"/>
                </a:lnTo>
                <a:lnTo>
                  <a:pt x="45719" y="336803"/>
                </a:lnTo>
                <a:lnTo>
                  <a:pt x="45719" y="979931"/>
                </a:lnTo>
                <a:lnTo>
                  <a:pt x="50291" y="979931"/>
                </a:lnTo>
                <a:close/>
              </a:path>
              <a:path w="1941575" h="1309115">
                <a:moveTo>
                  <a:pt x="10667" y="336803"/>
                </a:moveTo>
                <a:lnTo>
                  <a:pt x="10667" y="332231"/>
                </a:lnTo>
                <a:lnTo>
                  <a:pt x="4571" y="336803"/>
                </a:lnTo>
                <a:lnTo>
                  <a:pt x="10667" y="336803"/>
                </a:lnTo>
                <a:close/>
              </a:path>
              <a:path w="1941575" h="1309115">
                <a:moveTo>
                  <a:pt x="10667" y="970787"/>
                </a:moveTo>
                <a:lnTo>
                  <a:pt x="10667" y="336803"/>
                </a:lnTo>
                <a:lnTo>
                  <a:pt x="4571" y="336803"/>
                </a:lnTo>
                <a:lnTo>
                  <a:pt x="4571" y="970787"/>
                </a:lnTo>
                <a:lnTo>
                  <a:pt x="10667" y="970787"/>
                </a:lnTo>
                <a:close/>
              </a:path>
              <a:path w="1941575" h="1309115">
                <a:moveTo>
                  <a:pt x="45719" y="970787"/>
                </a:moveTo>
                <a:lnTo>
                  <a:pt x="4571" y="970787"/>
                </a:lnTo>
                <a:lnTo>
                  <a:pt x="10667" y="975359"/>
                </a:lnTo>
                <a:lnTo>
                  <a:pt x="10667" y="979931"/>
                </a:lnTo>
                <a:lnTo>
                  <a:pt x="41147" y="979931"/>
                </a:lnTo>
                <a:lnTo>
                  <a:pt x="41147" y="975359"/>
                </a:lnTo>
                <a:lnTo>
                  <a:pt x="45719" y="970787"/>
                </a:lnTo>
                <a:close/>
              </a:path>
              <a:path w="1941575" h="1309115">
                <a:moveTo>
                  <a:pt x="10667" y="979931"/>
                </a:moveTo>
                <a:lnTo>
                  <a:pt x="10667" y="975359"/>
                </a:lnTo>
                <a:lnTo>
                  <a:pt x="4571" y="970787"/>
                </a:lnTo>
                <a:lnTo>
                  <a:pt x="4571" y="979931"/>
                </a:lnTo>
                <a:lnTo>
                  <a:pt x="10667" y="979931"/>
                </a:lnTo>
                <a:close/>
              </a:path>
              <a:path w="1941575" h="1309115">
                <a:moveTo>
                  <a:pt x="45719" y="336803"/>
                </a:moveTo>
                <a:lnTo>
                  <a:pt x="41147" y="332231"/>
                </a:lnTo>
                <a:lnTo>
                  <a:pt x="41147" y="336803"/>
                </a:lnTo>
                <a:lnTo>
                  <a:pt x="45719" y="336803"/>
                </a:lnTo>
                <a:close/>
              </a:path>
              <a:path w="1941575" h="1309115">
                <a:moveTo>
                  <a:pt x="45719" y="970787"/>
                </a:moveTo>
                <a:lnTo>
                  <a:pt x="45719" y="336803"/>
                </a:lnTo>
                <a:lnTo>
                  <a:pt x="41147" y="336803"/>
                </a:lnTo>
                <a:lnTo>
                  <a:pt x="41147" y="970787"/>
                </a:lnTo>
                <a:lnTo>
                  <a:pt x="45719" y="970787"/>
                </a:lnTo>
                <a:close/>
              </a:path>
              <a:path w="1941575" h="1309115">
                <a:moveTo>
                  <a:pt x="45719" y="979931"/>
                </a:moveTo>
                <a:lnTo>
                  <a:pt x="45719" y="970787"/>
                </a:lnTo>
                <a:lnTo>
                  <a:pt x="41147" y="975359"/>
                </a:lnTo>
                <a:lnTo>
                  <a:pt x="41147" y="979931"/>
                </a:lnTo>
                <a:lnTo>
                  <a:pt x="45719" y="979931"/>
                </a:lnTo>
                <a:close/>
              </a:path>
              <a:path w="1941575" h="1309115">
                <a:moveTo>
                  <a:pt x="170687" y="979931"/>
                </a:moveTo>
                <a:lnTo>
                  <a:pt x="170687" y="327659"/>
                </a:lnTo>
                <a:lnTo>
                  <a:pt x="80771" y="327659"/>
                </a:lnTo>
                <a:lnTo>
                  <a:pt x="80771" y="979931"/>
                </a:lnTo>
                <a:lnTo>
                  <a:pt x="85343" y="979931"/>
                </a:lnTo>
                <a:lnTo>
                  <a:pt x="85343" y="336803"/>
                </a:lnTo>
                <a:lnTo>
                  <a:pt x="89915" y="332231"/>
                </a:lnTo>
                <a:lnTo>
                  <a:pt x="89915" y="336803"/>
                </a:lnTo>
                <a:lnTo>
                  <a:pt x="161543" y="336803"/>
                </a:lnTo>
                <a:lnTo>
                  <a:pt x="161543" y="332231"/>
                </a:lnTo>
                <a:lnTo>
                  <a:pt x="166115" y="336803"/>
                </a:lnTo>
                <a:lnTo>
                  <a:pt x="166115" y="979931"/>
                </a:lnTo>
                <a:lnTo>
                  <a:pt x="170687" y="979931"/>
                </a:lnTo>
                <a:close/>
              </a:path>
              <a:path w="1941575" h="1309115">
                <a:moveTo>
                  <a:pt x="89915" y="336803"/>
                </a:moveTo>
                <a:lnTo>
                  <a:pt x="89915" y="332231"/>
                </a:lnTo>
                <a:lnTo>
                  <a:pt x="85343" y="336803"/>
                </a:lnTo>
                <a:lnTo>
                  <a:pt x="89915" y="336803"/>
                </a:lnTo>
                <a:close/>
              </a:path>
              <a:path w="1941575" h="1309115">
                <a:moveTo>
                  <a:pt x="89915" y="970787"/>
                </a:moveTo>
                <a:lnTo>
                  <a:pt x="89915" y="336803"/>
                </a:lnTo>
                <a:lnTo>
                  <a:pt x="85343" y="336803"/>
                </a:lnTo>
                <a:lnTo>
                  <a:pt x="85343" y="970787"/>
                </a:lnTo>
                <a:lnTo>
                  <a:pt x="89915" y="970787"/>
                </a:lnTo>
                <a:close/>
              </a:path>
              <a:path w="1941575" h="1309115">
                <a:moveTo>
                  <a:pt x="166115" y="970787"/>
                </a:moveTo>
                <a:lnTo>
                  <a:pt x="85343" y="970787"/>
                </a:lnTo>
                <a:lnTo>
                  <a:pt x="89915" y="975359"/>
                </a:lnTo>
                <a:lnTo>
                  <a:pt x="89915" y="979931"/>
                </a:lnTo>
                <a:lnTo>
                  <a:pt x="161543" y="979931"/>
                </a:lnTo>
                <a:lnTo>
                  <a:pt x="161543" y="975359"/>
                </a:lnTo>
                <a:lnTo>
                  <a:pt x="166115" y="970787"/>
                </a:lnTo>
                <a:close/>
              </a:path>
              <a:path w="1941575" h="1309115">
                <a:moveTo>
                  <a:pt x="89915" y="979931"/>
                </a:moveTo>
                <a:lnTo>
                  <a:pt x="89915" y="975359"/>
                </a:lnTo>
                <a:lnTo>
                  <a:pt x="85343" y="970787"/>
                </a:lnTo>
                <a:lnTo>
                  <a:pt x="85343" y="979931"/>
                </a:lnTo>
                <a:lnTo>
                  <a:pt x="89915" y="979931"/>
                </a:lnTo>
                <a:close/>
              </a:path>
              <a:path w="1941575" h="1309115">
                <a:moveTo>
                  <a:pt x="166115" y="336803"/>
                </a:moveTo>
                <a:lnTo>
                  <a:pt x="161543" y="332231"/>
                </a:lnTo>
                <a:lnTo>
                  <a:pt x="161543" y="336803"/>
                </a:lnTo>
                <a:lnTo>
                  <a:pt x="166115" y="336803"/>
                </a:lnTo>
                <a:close/>
              </a:path>
              <a:path w="1941575" h="1309115">
                <a:moveTo>
                  <a:pt x="166115" y="970787"/>
                </a:moveTo>
                <a:lnTo>
                  <a:pt x="166115" y="336803"/>
                </a:lnTo>
                <a:lnTo>
                  <a:pt x="161543" y="336803"/>
                </a:lnTo>
                <a:lnTo>
                  <a:pt x="161543" y="970787"/>
                </a:lnTo>
                <a:lnTo>
                  <a:pt x="166115" y="970787"/>
                </a:lnTo>
                <a:close/>
              </a:path>
              <a:path w="1941575" h="1309115">
                <a:moveTo>
                  <a:pt x="166115" y="979931"/>
                </a:moveTo>
                <a:lnTo>
                  <a:pt x="166115" y="970787"/>
                </a:lnTo>
                <a:lnTo>
                  <a:pt x="161543" y="975359"/>
                </a:lnTo>
                <a:lnTo>
                  <a:pt x="161543" y="979931"/>
                </a:lnTo>
                <a:lnTo>
                  <a:pt x="166115" y="979931"/>
                </a:lnTo>
                <a:close/>
              </a:path>
              <a:path w="1941575" h="1309115">
                <a:moveTo>
                  <a:pt x="1290827" y="327659"/>
                </a:moveTo>
                <a:lnTo>
                  <a:pt x="201167" y="327659"/>
                </a:lnTo>
                <a:lnTo>
                  <a:pt x="201167" y="979931"/>
                </a:lnTo>
                <a:lnTo>
                  <a:pt x="205739" y="979931"/>
                </a:lnTo>
                <a:lnTo>
                  <a:pt x="205739" y="336803"/>
                </a:lnTo>
                <a:lnTo>
                  <a:pt x="210311" y="332231"/>
                </a:lnTo>
                <a:lnTo>
                  <a:pt x="210311" y="336803"/>
                </a:lnTo>
                <a:lnTo>
                  <a:pt x="1286255" y="336803"/>
                </a:lnTo>
                <a:lnTo>
                  <a:pt x="1286255" y="332231"/>
                </a:lnTo>
                <a:lnTo>
                  <a:pt x="1290827" y="327659"/>
                </a:lnTo>
                <a:close/>
              </a:path>
              <a:path w="1941575" h="1309115">
                <a:moveTo>
                  <a:pt x="210311" y="336803"/>
                </a:moveTo>
                <a:lnTo>
                  <a:pt x="210311" y="332231"/>
                </a:lnTo>
                <a:lnTo>
                  <a:pt x="205739" y="336803"/>
                </a:lnTo>
                <a:lnTo>
                  <a:pt x="210311" y="336803"/>
                </a:lnTo>
                <a:close/>
              </a:path>
              <a:path w="1941575" h="1309115">
                <a:moveTo>
                  <a:pt x="210311" y="970787"/>
                </a:moveTo>
                <a:lnTo>
                  <a:pt x="210311" y="336803"/>
                </a:lnTo>
                <a:lnTo>
                  <a:pt x="205739" y="336803"/>
                </a:lnTo>
                <a:lnTo>
                  <a:pt x="205739" y="970787"/>
                </a:lnTo>
                <a:lnTo>
                  <a:pt x="210311" y="970787"/>
                </a:lnTo>
                <a:close/>
              </a:path>
              <a:path w="1941575" h="1309115">
                <a:moveTo>
                  <a:pt x="1295399" y="1286255"/>
                </a:moveTo>
                <a:lnTo>
                  <a:pt x="1295399" y="970787"/>
                </a:lnTo>
                <a:lnTo>
                  <a:pt x="205739" y="970787"/>
                </a:lnTo>
                <a:lnTo>
                  <a:pt x="210311" y="975359"/>
                </a:lnTo>
                <a:lnTo>
                  <a:pt x="210311" y="979931"/>
                </a:lnTo>
                <a:lnTo>
                  <a:pt x="1286255" y="979931"/>
                </a:lnTo>
                <a:lnTo>
                  <a:pt x="1286255" y="975359"/>
                </a:lnTo>
                <a:lnTo>
                  <a:pt x="1290827" y="979931"/>
                </a:lnTo>
                <a:lnTo>
                  <a:pt x="1290827" y="1290827"/>
                </a:lnTo>
                <a:lnTo>
                  <a:pt x="1295399" y="1286255"/>
                </a:lnTo>
                <a:close/>
              </a:path>
              <a:path w="1941575" h="1309115">
                <a:moveTo>
                  <a:pt x="210311" y="979931"/>
                </a:moveTo>
                <a:lnTo>
                  <a:pt x="210311" y="975359"/>
                </a:lnTo>
                <a:lnTo>
                  <a:pt x="205739" y="970787"/>
                </a:lnTo>
                <a:lnTo>
                  <a:pt x="205739" y="979931"/>
                </a:lnTo>
                <a:lnTo>
                  <a:pt x="210311" y="979931"/>
                </a:lnTo>
                <a:close/>
              </a:path>
              <a:path w="1941575" h="1309115">
                <a:moveTo>
                  <a:pt x="1941575" y="653795"/>
                </a:moveTo>
                <a:lnTo>
                  <a:pt x="1286255" y="0"/>
                </a:lnTo>
                <a:lnTo>
                  <a:pt x="1286255" y="327659"/>
                </a:lnTo>
                <a:lnTo>
                  <a:pt x="1287779" y="327659"/>
                </a:lnTo>
                <a:lnTo>
                  <a:pt x="1287779" y="15239"/>
                </a:lnTo>
                <a:lnTo>
                  <a:pt x="1295399" y="10667"/>
                </a:lnTo>
                <a:lnTo>
                  <a:pt x="1295399" y="22841"/>
                </a:lnTo>
                <a:lnTo>
                  <a:pt x="1927856" y="653799"/>
                </a:lnTo>
                <a:lnTo>
                  <a:pt x="1930907" y="650747"/>
                </a:lnTo>
                <a:lnTo>
                  <a:pt x="1930907" y="664463"/>
                </a:lnTo>
                <a:lnTo>
                  <a:pt x="1941575" y="653795"/>
                </a:lnTo>
                <a:close/>
              </a:path>
              <a:path w="1941575" h="1309115">
                <a:moveTo>
                  <a:pt x="1290827" y="336803"/>
                </a:moveTo>
                <a:lnTo>
                  <a:pt x="1290827" y="327659"/>
                </a:lnTo>
                <a:lnTo>
                  <a:pt x="1286255" y="332231"/>
                </a:lnTo>
                <a:lnTo>
                  <a:pt x="1286255" y="336803"/>
                </a:lnTo>
                <a:lnTo>
                  <a:pt x="1290827" y="336803"/>
                </a:lnTo>
                <a:close/>
              </a:path>
              <a:path w="1941575" h="1309115">
                <a:moveTo>
                  <a:pt x="1290827" y="979931"/>
                </a:moveTo>
                <a:lnTo>
                  <a:pt x="1286255" y="975359"/>
                </a:lnTo>
                <a:lnTo>
                  <a:pt x="1286255" y="979931"/>
                </a:lnTo>
                <a:lnTo>
                  <a:pt x="1290827" y="979931"/>
                </a:lnTo>
                <a:close/>
              </a:path>
              <a:path w="1941575" h="1309115">
                <a:moveTo>
                  <a:pt x="1290827" y="1290827"/>
                </a:moveTo>
                <a:lnTo>
                  <a:pt x="1290827" y="979931"/>
                </a:lnTo>
                <a:lnTo>
                  <a:pt x="1286255" y="979931"/>
                </a:lnTo>
                <a:lnTo>
                  <a:pt x="1286255" y="1309115"/>
                </a:lnTo>
                <a:lnTo>
                  <a:pt x="1287779" y="1307591"/>
                </a:lnTo>
                <a:lnTo>
                  <a:pt x="1287779" y="1293875"/>
                </a:lnTo>
                <a:lnTo>
                  <a:pt x="1290827" y="1290827"/>
                </a:lnTo>
                <a:close/>
              </a:path>
              <a:path w="1941575" h="1309115">
                <a:moveTo>
                  <a:pt x="1295399" y="22841"/>
                </a:moveTo>
                <a:lnTo>
                  <a:pt x="1295399" y="10667"/>
                </a:lnTo>
                <a:lnTo>
                  <a:pt x="1287779" y="15239"/>
                </a:lnTo>
                <a:lnTo>
                  <a:pt x="1295399" y="22841"/>
                </a:lnTo>
                <a:close/>
              </a:path>
              <a:path w="1941575" h="1309115">
                <a:moveTo>
                  <a:pt x="1295399" y="336803"/>
                </a:moveTo>
                <a:lnTo>
                  <a:pt x="1295399" y="22841"/>
                </a:lnTo>
                <a:lnTo>
                  <a:pt x="1287779" y="15239"/>
                </a:lnTo>
                <a:lnTo>
                  <a:pt x="1287779" y="327659"/>
                </a:lnTo>
                <a:lnTo>
                  <a:pt x="1290827" y="327659"/>
                </a:lnTo>
                <a:lnTo>
                  <a:pt x="1290827" y="336803"/>
                </a:lnTo>
                <a:lnTo>
                  <a:pt x="1295399" y="336803"/>
                </a:lnTo>
                <a:close/>
              </a:path>
              <a:path w="1941575" h="1309115">
                <a:moveTo>
                  <a:pt x="1930907" y="664463"/>
                </a:moveTo>
                <a:lnTo>
                  <a:pt x="1930907" y="656843"/>
                </a:lnTo>
                <a:lnTo>
                  <a:pt x="1927856" y="653799"/>
                </a:lnTo>
                <a:lnTo>
                  <a:pt x="1287779" y="1293875"/>
                </a:lnTo>
                <a:lnTo>
                  <a:pt x="1295399" y="1296923"/>
                </a:lnTo>
                <a:lnTo>
                  <a:pt x="1295399" y="1299971"/>
                </a:lnTo>
                <a:lnTo>
                  <a:pt x="1930907" y="664463"/>
                </a:lnTo>
                <a:close/>
              </a:path>
              <a:path w="1941575" h="1309115">
                <a:moveTo>
                  <a:pt x="1295399" y="1299971"/>
                </a:moveTo>
                <a:lnTo>
                  <a:pt x="1295399" y="1296923"/>
                </a:lnTo>
                <a:lnTo>
                  <a:pt x="1287779" y="1293875"/>
                </a:lnTo>
                <a:lnTo>
                  <a:pt x="1287779" y="1307591"/>
                </a:lnTo>
                <a:lnTo>
                  <a:pt x="1295399" y="1299971"/>
                </a:lnTo>
                <a:close/>
              </a:path>
              <a:path w="1941575" h="1309115">
                <a:moveTo>
                  <a:pt x="1930907" y="656843"/>
                </a:moveTo>
                <a:lnTo>
                  <a:pt x="1930907" y="650747"/>
                </a:lnTo>
                <a:lnTo>
                  <a:pt x="1927856" y="653799"/>
                </a:lnTo>
                <a:lnTo>
                  <a:pt x="1930907" y="656843"/>
                </a:lnTo>
                <a:close/>
              </a:path>
            </a:pathLst>
          </a:custGeom>
          <a:solidFill>
            <a:srgbClr val="15155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7" name="object 37"/>
          <p:cNvSpPr txBox="1"/>
          <p:nvPr/>
        </p:nvSpPr>
        <p:spPr>
          <a:xfrm>
            <a:off x="1677988" y="6297613"/>
            <a:ext cx="593725" cy="487362"/>
          </a:xfrm>
          <a:prstGeom prst="rect">
            <a:avLst/>
          </a:prstGeom>
        </p:spPr>
        <p:txBody>
          <a:bodyPr lIns="0" tIns="0" rIns="0" bIns="0"/>
          <a:lstStyle/>
          <a:p>
            <a:pPr marL="1174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100" spc="-10" dirty="0">
                <a:solidFill>
                  <a:srgbClr val="15155C"/>
                </a:solidFill>
                <a:latin typeface="Arial"/>
                <a:cs typeface="Arial"/>
              </a:rPr>
              <a:t>N</a:t>
            </a:r>
            <a:r>
              <a:rPr sz="1100" spc="-5" dirty="0">
                <a:solidFill>
                  <a:srgbClr val="15155C"/>
                </a:solidFill>
                <a:latin typeface="Arial"/>
                <a:cs typeface="Arial"/>
              </a:rPr>
              <a:t>H</a:t>
            </a:r>
            <a:r>
              <a:rPr sz="1050" spc="22" baseline="-19841" dirty="0">
                <a:solidFill>
                  <a:srgbClr val="15155C"/>
                </a:solidFill>
                <a:latin typeface="Arial"/>
                <a:cs typeface="Arial"/>
              </a:rPr>
              <a:t>4</a:t>
            </a:r>
            <a:r>
              <a:rPr sz="1100" spc="5" dirty="0">
                <a:solidFill>
                  <a:srgbClr val="15155C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15155C"/>
                </a:solidFill>
                <a:latin typeface="Arial"/>
                <a:cs typeface="Arial"/>
              </a:rPr>
              <a:t>H</a:t>
            </a:r>
            <a:endParaRPr sz="1100">
              <a:latin typeface="Arial"/>
              <a:cs typeface="Arial"/>
            </a:endParaRPr>
          </a:p>
          <a:p>
            <a:pPr fontAlgn="auto">
              <a:lnSpc>
                <a:spcPts val="1100"/>
              </a:lnSpc>
              <a:spcBef>
                <a:spcPts val="3"/>
              </a:spcBef>
              <a:spcAft>
                <a:spcPts val="0"/>
              </a:spcAft>
              <a:defRPr/>
            </a:pPr>
            <a:endParaRPr sz="1100">
              <a:latin typeface="+mn-lt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100" b="1" spc="-5" dirty="0">
                <a:solidFill>
                  <a:srgbClr val="15155C"/>
                </a:solidFill>
                <a:latin typeface="Arial"/>
                <a:cs typeface="Arial"/>
              </a:rPr>
              <a:t>0</a:t>
            </a:r>
            <a:r>
              <a:rPr sz="1100" b="1" dirty="0">
                <a:solidFill>
                  <a:srgbClr val="15155C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05088" y="6605588"/>
            <a:ext cx="306387" cy="17938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100" b="1" spc="-5" dirty="0">
                <a:solidFill>
                  <a:srgbClr val="15155C"/>
                </a:solidFill>
                <a:latin typeface="Arial"/>
                <a:cs typeface="Arial"/>
              </a:rPr>
              <a:t>10</a:t>
            </a:r>
            <a:r>
              <a:rPr sz="1100" b="1" dirty="0">
                <a:solidFill>
                  <a:srgbClr val="15155C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962400" y="6605588"/>
            <a:ext cx="306388" cy="17938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100" b="1" spc="-5" dirty="0">
                <a:solidFill>
                  <a:srgbClr val="15155C"/>
                </a:solidFill>
                <a:latin typeface="Arial"/>
                <a:cs typeface="Arial"/>
              </a:rPr>
              <a:t>30</a:t>
            </a:r>
            <a:r>
              <a:rPr sz="1100" b="1" dirty="0">
                <a:solidFill>
                  <a:srgbClr val="15155C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91213" y="6605588"/>
            <a:ext cx="306387" cy="179387"/>
          </a:xfrm>
          <a:prstGeom prst="rect">
            <a:avLst/>
          </a:prstGeom>
        </p:spPr>
        <p:txBody>
          <a:bodyPr lIns="0" tIns="0" rIns="0" bIns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100" b="1" spc="-5" dirty="0">
                <a:solidFill>
                  <a:srgbClr val="15155C"/>
                </a:solidFill>
                <a:latin typeface="Arial"/>
                <a:cs typeface="Arial"/>
              </a:rPr>
              <a:t>90</a:t>
            </a:r>
            <a:r>
              <a:rPr sz="1100" b="1" dirty="0">
                <a:solidFill>
                  <a:srgbClr val="15155C"/>
                </a:solidFill>
                <a:latin typeface="Arial"/>
                <a:cs typeface="Arial"/>
              </a:rPr>
              <a:t>%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586" name="object 4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25400"/>
            <a:fld id="{B2C75EB8-FBE3-4A4F-8E10-ADF9151BACE6}" type="slidenum">
              <a:rPr lang="ru-RU" altLang="ru-RU"/>
              <a:pPr marL="25400"/>
              <a:t>24</a:t>
            </a:fld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43" name="object 43"/>
          <p:cNvSpPr>
            <a:spLocks noGrp="1"/>
          </p:cNvSpPr>
          <p:nvPr>
            <p:ph type="dt" sz="quarter" idx="11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SNF</a:t>
            </a:r>
            <a:endParaRPr b="0" i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44" name="object 4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FLOERGER</a:t>
            </a:r>
            <a:r>
              <a:rPr spc="-90" dirty="0">
                <a:latin typeface="Trebuchet MS"/>
                <a:cs typeface="Trebuchet MS"/>
              </a:rPr>
              <a:t> </a:t>
            </a:r>
            <a:r>
              <a:rPr sz="1500" spc="-15" baseline="16666" dirty="0">
                <a:latin typeface="Trebuchet MS"/>
                <a:cs typeface="Trebuchet MS"/>
              </a:rPr>
              <a:t>®</a:t>
            </a:r>
            <a:endParaRPr sz="1500" i="0" baseline="16666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23610" name="Group 58"/>
          <p:cNvGraphicFramePr>
            <a:graphicFrameLocks noGrp="1"/>
          </p:cNvGraphicFramePr>
          <p:nvPr/>
        </p:nvGraphicFramePr>
        <p:xfrm>
          <a:off x="3916363" y="1644650"/>
          <a:ext cx="3563937" cy="2463741"/>
        </p:xfrm>
        <a:graphic>
          <a:graphicData uri="http://schemas.openxmlformats.org/drawingml/2006/table">
            <a:tbl>
              <a:tblPr/>
              <a:tblGrid>
                <a:gridCol w="2207129"/>
                <a:gridCol w="1356808"/>
              </a:tblGrid>
              <a:tr h="412690">
                <a:tc>
                  <a:txBody>
                    <a:bodyPr/>
                    <a:lstStyle>
                      <a:lvl1pPr marL="3857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Ингредиент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65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>
                      <a:lvl1pPr marL="3413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1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%веса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65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32CC"/>
                    </a:solidFill>
                  </a:tcPr>
                </a:tc>
              </a:tr>
              <a:tr h="3985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Вода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65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88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10,5%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65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4461">
                <a:tc>
                  <a:txBody>
                    <a:bodyPr/>
                    <a:lstStyle>
                      <a:lvl1pPr marL="2190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FlogelTM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FG 800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0,4%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690">
                <a:tc>
                  <a:txBody>
                    <a:bodyPr/>
                    <a:lstStyle>
                      <a:lvl1pPr marL="2254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Изопропиловый спирт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88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64,8%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26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Этанол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8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24,1%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690"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АМП-90%</a:t>
                      </a:r>
                    </a:p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Аминометилпропан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0,2%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604" name="object 4"/>
          <p:cNvSpPr>
            <a:spLocks noChangeArrowheads="1"/>
          </p:cNvSpPr>
          <p:nvPr/>
        </p:nvSpPr>
        <p:spPr bwMode="auto">
          <a:xfrm>
            <a:off x="903288" y="482600"/>
            <a:ext cx="1724025" cy="652463"/>
          </a:xfrm>
          <a:custGeom>
            <a:avLst/>
            <a:gdLst>
              <a:gd name="T0" fmla="*/ 0 w 1723640"/>
              <a:gd name="T1" fmla="*/ 0 h 652271"/>
              <a:gd name="T2" fmla="*/ 1723640 w 1723640"/>
              <a:gd name="T3" fmla="*/ 652271 h 652271"/>
            </a:gdLst>
            <a:ahLst/>
            <a:cxnLst/>
            <a:rect l="T0" t="T1" r="T2" b="T3"/>
            <a:pathLst>
              <a:path w="1723640" h="652271">
                <a:moveTo>
                  <a:pt x="1723640" y="647699"/>
                </a:moveTo>
                <a:lnTo>
                  <a:pt x="1723640" y="4571"/>
                </a:lnTo>
                <a:lnTo>
                  <a:pt x="1722116" y="1523"/>
                </a:lnTo>
                <a:lnTo>
                  <a:pt x="1719068" y="0"/>
                </a:lnTo>
                <a:lnTo>
                  <a:pt x="4571" y="0"/>
                </a:lnTo>
                <a:lnTo>
                  <a:pt x="1523" y="1523"/>
                </a:lnTo>
                <a:lnTo>
                  <a:pt x="0" y="4571"/>
                </a:lnTo>
                <a:lnTo>
                  <a:pt x="0" y="647699"/>
                </a:lnTo>
                <a:lnTo>
                  <a:pt x="1523" y="650747"/>
                </a:lnTo>
                <a:lnTo>
                  <a:pt x="4571" y="652271"/>
                </a:lnTo>
                <a:lnTo>
                  <a:pt x="4571" y="9143"/>
                </a:lnTo>
                <a:lnTo>
                  <a:pt x="9143" y="4571"/>
                </a:lnTo>
                <a:lnTo>
                  <a:pt x="9143" y="9143"/>
                </a:lnTo>
                <a:lnTo>
                  <a:pt x="1714496" y="9143"/>
                </a:lnTo>
                <a:lnTo>
                  <a:pt x="1714496" y="4571"/>
                </a:lnTo>
                <a:lnTo>
                  <a:pt x="1719068" y="9143"/>
                </a:lnTo>
                <a:lnTo>
                  <a:pt x="1719068" y="652271"/>
                </a:lnTo>
                <a:lnTo>
                  <a:pt x="1722116" y="650747"/>
                </a:lnTo>
                <a:lnTo>
                  <a:pt x="1723640" y="647699"/>
                </a:lnTo>
                <a:close/>
              </a:path>
              <a:path w="1723640" h="652271">
                <a:moveTo>
                  <a:pt x="9143" y="9143"/>
                </a:moveTo>
                <a:lnTo>
                  <a:pt x="9143" y="4571"/>
                </a:lnTo>
                <a:lnTo>
                  <a:pt x="4571" y="9143"/>
                </a:lnTo>
                <a:lnTo>
                  <a:pt x="9143" y="9143"/>
                </a:lnTo>
                <a:close/>
              </a:path>
              <a:path w="1723640" h="652271">
                <a:moveTo>
                  <a:pt x="9143" y="643127"/>
                </a:moveTo>
                <a:lnTo>
                  <a:pt x="9143" y="9143"/>
                </a:lnTo>
                <a:lnTo>
                  <a:pt x="4571" y="9143"/>
                </a:lnTo>
                <a:lnTo>
                  <a:pt x="4571" y="643127"/>
                </a:lnTo>
                <a:lnTo>
                  <a:pt x="9143" y="643127"/>
                </a:lnTo>
                <a:close/>
              </a:path>
              <a:path w="1723640" h="652271">
                <a:moveTo>
                  <a:pt x="1719068" y="643127"/>
                </a:moveTo>
                <a:lnTo>
                  <a:pt x="4571" y="643127"/>
                </a:lnTo>
                <a:lnTo>
                  <a:pt x="9143" y="647699"/>
                </a:lnTo>
                <a:lnTo>
                  <a:pt x="9143" y="652271"/>
                </a:lnTo>
                <a:lnTo>
                  <a:pt x="1714496" y="652271"/>
                </a:lnTo>
                <a:lnTo>
                  <a:pt x="1714496" y="647699"/>
                </a:lnTo>
                <a:lnTo>
                  <a:pt x="1719068" y="643127"/>
                </a:lnTo>
                <a:close/>
              </a:path>
              <a:path w="1723640" h="652271">
                <a:moveTo>
                  <a:pt x="9143" y="652271"/>
                </a:moveTo>
                <a:lnTo>
                  <a:pt x="9143" y="647699"/>
                </a:lnTo>
                <a:lnTo>
                  <a:pt x="4571" y="643127"/>
                </a:lnTo>
                <a:lnTo>
                  <a:pt x="4571" y="652271"/>
                </a:lnTo>
                <a:lnTo>
                  <a:pt x="9143" y="652271"/>
                </a:lnTo>
                <a:close/>
              </a:path>
              <a:path w="1723640" h="652271">
                <a:moveTo>
                  <a:pt x="1719068" y="9143"/>
                </a:moveTo>
                <a:lnTo>
                  <a:pt x="1714496" y="4571"/>
                </a:lnTo>
                <a:lnTo>
                  <a:pt x="1714496" y="9143"/>
                </a:lnTo>
                <a:lnTo>
                  <a:pt x="1719068" y="9143"/>
                </a:lnTo>
                <a:close/>
              </a:path>
              <a:path w="1723640" h="652271">
                <a:moveTo>
                  <a:pt x="1719068" y="643127"/>
                </a:moveTo>
                <a:lnTo>
                  <a:pt x="1719068" y="9143"/>
                </a:lnTo>
                <a:lnTo>
                  <a:pt x="1714496" y="9143"/>
                </a:lnTo>
                <a:lnTo>
                  <a:pt x="1714496" y="643127"/>
                </a:lnTo>
                <a:lnTo>
                  <a:pt x="1719068" y="643127"/>
                </a:lnTo>
                <a:close/>
              </a:path>
              <a:path w="1723640" h="652271">
                <a:moveTo>
                  <a:pt x="1719068" y="652271"/>
                </a:moveTo>
                <a:lnTo>
                  <a:pt x="1719068" y="643127"/>
                </a:lnTo>
                <a:lnTo>
                  <a:pt x="1714496" y="647699"/>
                </a:lnTo>
                <a:lnTo>
                  <a:pt x="1714496" y="652271"/>
                </a:lnTo>
                <a:lnTo>
                  <a:pt x="1719068" y="652271"/>
                </a:lnTo>
                <a:close/>
              </a:path>
            </a:pathLst>
          </a:custGeom>
          <a:solidFill>
            <a:srgbClr val="F9F9F9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altLang="ru-RU" sz="1600" b="1">
                <a:solidFill>
                  <a:srgbClr val="15155C"/>
                </a:solidFill>
                <a:cs typeface="Arial" charset="0"/>
              </a:rPr>
              <a:t>Нейтральный</a:t>
            </a:r>
            <a:endParaRPr lang="ru-RU" altLang="ru-RU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bject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505075" algn="r" eaLnBrk="1" hangingPunct="1"/>
            <a:r>
              <a:rPr lang="ru-RU" altLang="ru-RU" sz="2400" b="1" smtClean="0">
                <a:solidFill>
                  <a:srgbClr val="15155C"/>
                </a:solidFill>
                <a:latin typeface="Arial" charset="0"/>
                <a:cs typeface="Arial" charset="0"/>
              </a:rPr>
              <a:t>Крем для тела и гель для укладки волос</a:t>
            </a:r>
            <a:endParaRPr lang="ru-RU" altLang="ru-RU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579" name="object 3"/>
          <p:cNvSpPr>
            <a:spLocks noChangeArrowheads="1"/>
          </p:cNvSpPr>
          <p:nvPr/>
        </p:nvSpPr>
        <p:spPr bwMode="auto">
          <a:xfrm>
            <a:off x="989013" y="635000"/>
            <a:ext cx="1285875" cy="642938"/>
          </a:xfrm>
          <a:custGeom>
            <a:avLst/>
            <a:gdLst>
              <a:gd name="T0" fmla="*/ 0 w 1286255"/>
              <a:gd name="T1" fmla="*/ 0 h 643127"/>
              <a:gd name="T2" fmla="*/ 1286255 w 1286255"/>
              <a:gd name="T3" fmla="*/ 643127 h 643127"/>
            </a:gdLst>
            <a:ahLst/>
            <a:cxnLst/>
            <a:rect l="T0" t="T1" r="T2" b="T3"/>
            <a:pathLst>
              <a:path w="1286255" h="643127">
                <a:moveTo>
                  <a:pt x="0" y="0"/>
                </a:moveTo>
                <a:lnTo>
                  <a:pt x="0" y="643127"/>
                </a:lnTo>
                <a:lnTo>
                  <a:pt x="1286255" y="643127"/>
                </a:lnTo>
                <a:lnTo>
                  <a:pt x="1286255" y="0"/>
                </a:lnTo>
                <a:lnTo>
                  <a:pt x="0" y="0"/>
                </a:lnTo>
                <a:close/>
              </a:path>
            </a:pathLst>
          </a:custGeom>
          <a:solidFill>
            <a:srgbClr val="ACACEB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altLang="ru-RU" b="1">
                <a:solidFill>
                  <a:srgbClr val="002060"/>
                </a:solidFill>
                <a:latin typeface="Calibri" pitchFamily="34" charset="0"/>
              </a:rPr>
              <a:t>Щелочной</a:t>
            </a:r>
          </a:p>
        </p:txBody>
      </p:sp>
      <p:sp>
        <p:nvSpPr>
          <p:cNvPr id="24580" name="object 4"/>
          <p:cNvSpPr>
            <a:spLocks noChangeArrowheads="1"/>
          </p:cNvSpPr>
          <p:nvPr/>
        </p:nvSpPr>
        <p:spPr bwMode="auto">
          <a:xfrm>
            <a:off x="984250" y="630238"/>
            <a:ext cx="1295400" cy="652462"/>
          </a:xfrm>
          <a:custGeom>
            <a:avLst/>
            <a:gdLst>
              <a:gd name="T0" fmla="*/ 0 w 1295396"/>
              <a:gd name="T1" fmla="*/ 0 h 652271"/>
              <a:gd name="T2" fmla="*/ 1295396 w 1295396"/>
              <a:gd name="T3" fmla="*/ 652271 h 652271"/>
            </a:gdLst>
            <a:ahLst/>
            <a:cxnLst>
              <a:cxn ang="0">
                <a:pos x="1295396" y="647699"/>
              </a:cxn>
              <a:cxn ang="0">
                <a:pos x="1295396" y="4571"/>
              </a:cxn>
              <a:cxn ang="0">
                <a:pos x="1293872" y="1523"/>
              </a:cxn>
              <a:cxn ang="0">
                <a:pos x="1290824" y="0"/>
              </a:cxn>
              <a:cxn ang="0">
                <a:pos x="4571" y="0"/>
              </a:cxn>
              <a:cxn ang="0">
                <a:pos x="1523" y="1523"/>
              </a:cxn>
              <a:cxn ang="0">
                <a:pos x="0" y="4571"/>
              </a:cxn>
              <a:cxn ang="0">
                <a:pos x="0" y="647699"/>
              </a:cxn>
              <a:cxn ang="0">
                <a:pos x="1523" y="650747"/>
              </a:cxn>
              <a:cxn ang="0">
                <a:pos x="4571" y="652271"/>
              </a:cxn>
              <a:cxn ang="0">
                <a:pos x="4571" y="9143"/>
              </a:cxn>
              <a:cxn ang="0">
                <a:pos x="9143" y="4571"/>
              </a:cxn>
              <a:cxn ang="0">
                <a:pos x="9143" y="9143"/>
              </a:cxn>
              <a:cxn ang="0">
                <a:pos x="1286252" y="9143"/>
              </a:cxn>
              <a:cxn ang="0">
                <a:pos x="1286252" y="4571"/>
              </a:cxn>
              <a:cxn ang="0">
                <a:pos x="1290824" y="9143"/>
              </a:cxn>
              <a:cxn ang="0">
                <a:pos x="1290824" y="652271"/>
              </a:cxn>
              <a:cxn ang="0">
                <a:pos x="1293872" y="650747"/>
              </a:cxn>
              <a:cxn ang="0">
                <a:pos x="1295396" y="647699"/>
              </a:cxn>
              <a:cxn ang="0">
                <a:pos x="9143" y="9143"/>
              </a:cxn>
              <a:cxn ang="0">
                <a:pos x="9143" y="4571"/>
              </a:cxn>
              <a:cxn ang="0">
                <a:pos x="4571" y="9143"/>
              </a:cxn>
              <a:cxn ang="0">
                <a:pos x="9143" y="9143"/>
              </a:cxn>
              <a:cxn ang="0">
                <a:pos x="9143" y="643127"/>
              </a:cxn>
              <a:cxn ang="0">
                <a:pos x="9143" y="9143"/>
              </a:cxn>
              <a:cxn ang="0">
                <a:pos x="4571" y="9143"/>
              </a:cxn>
              <a:cxn ang="0">
                <a:pos x="4571" y="643127"/>
              </a:cxn>
              <a:cxn ang="0">
                <a:pos x="9143" y="643127"/>
              </a:cxn>
              <a:cxn ang="0">
                <a:pos x="1290824" y="643127"/>
              </a:cxn>
              <a:cxn ang="0">
                <a:pos x="4571" y="643127"/>
              </a:cxn>
              <a:cxn ang="0">
                <a:pos x="9143" y="647699"/>
              </a:cxn>
              <a:cxn ang="0">
                <a:pos x="9143" y="652271"/>
              </a:cxn>
              <a:cxn ang="0">
                <a:pos x="1286252" y="652271"/>
              </a:cxn>
              <a:cxn ang="0">
                <a:pos x="1286252" y="647699"/>
              </a:cxn>
              <a:cxn ang="0">
                <a:pos x="1290824" y="643127"/>
              </a:cxn>
              <a:cxn ang="0">
                <a:pos x="9143" y="652271"/>
              </a:cxn>
              <a:cxn ang="0">
                <a:pos x="9143" y="647699"/>
              </a:cxn>
              <a:cxn ang="0">
                <a:pos x="4571" y="643127"/>
              </a:cxn>
              <a:cxn ang="0">
                <a:pos x="4571" y="652271"/>
              </a:cxn>
              <a:cxn ang="0">
                <a:pos x="9143" y="652271"/>
              </a:cxn>
              <a:cxn ang="0">
                <a:pos x="1290824" y="9143"/>
              </a:cxn>
              <a:cxn ang="0">
                <a:pos x="1286252" y="4571"/>
              </a:cxn>
              <a:cxn ang="0">
                <a:pos x="1286252" y="9143"/>
              </a:cxn>
              <a:cxn ang="0">
                <a:pos x="1290824" y="9143"/>
              </a:cxn>
              <a:cxn ang="0">
                <a:pos x="1290824" y="643127"/>
              </a:cxn>
              <a:cxn ang="0">
                <a:pos x="1290824" y="9143"/>
              </a:cxn>
              <a:cxn ang="0">
                <a:pos x="1286252" y="9143"/>
              </a:cxn>
              <a:cxn ang="0">
                <a:pos x="1286252" y="643127"/>
              </a:cxn>
              <a:cxn ang="0">
                <a:pos x="1290824" y="643127"/>
              </a:cxn>
              <a:cxn ang="0">
                <a:pos x="1290824" y="652271"/>
              </a:cxn>
              <a:cxn ang="0">
                <a:pos x="1290824" y="643127"/>
              </a:cxn>
              <a:cxn ang="0">
                <a:pos x="1286252" y="647699"/>
              </a:cxn>
              <a:cxn ang="0">
                <a:pos x="1286252" y="652271"/>
              </a:cxn>
              <a:cxn ang="0">
                <a:pos x="1290824" y="652271"/>
              </a:cxn>
            </a:cxnLst>
            <a:rect l="T0" t="T1" r="T2" b="T3"/>
            <a:pathLst>
              <a:path w="1295396" h="652271">
                <a:moveTo>
                  <a:pt x="1295396" y="647699"/>
                </a:moveTo>
                <a:lnTo>
                  <a:pt x="1295396" y="4571"/>
                </a:lnTo>
                <a:lnTo>
                  <a:pt x="1293872" y="1523"/>
                </a:lnTo>
                <a:lnTo>
                  <a:pt x="1290824" y="0"/>
                </a:lnTo>
                <a:lnTo>
                  <a:pt x="4571" y="0"/>
                </a:lnTo>
                <a:lnTo>
                  <a:pt x="1523" y="1523"/>
                </a:lnTo>
                <a:lnTo>
                  <a:pt x="0" y="4571"/>
                </a:lnTo>
                <a:lnTo>
                  <a:pt x="0" y="647699"/>
                </a:lnTo>
                <a:lnTo>
                  <a:pt x="1523" y="650747"/>
                </a:lnTo>
                <a:lnTo>
                  <a:pt x="4571" y="652271"/>
                </a:lnTo>
                <a:lnTo>
                  <a:pt x="4571" y="9143"/>
                </a:lnTo>
                <a:lnTo>
                  <a:pt x="9143" y="4571"/>
                </a:lnTo>
                <a:lnTo>
                  <a:pt x="9143" y="9143"/>
                </a:lnTo>
                <a:lnTo>
                  <a:pt x="1286252" y="9143"/>
                </a:lnTo>
                <a:lnTo>
                  <a:pt x="1286252" y="4571"/>
                </a:lnTo>
                <a:lnTo>
                  <a:pt x="1290824" y="9143"/>
                </a:lnTo>
                <a:lnTo>
                  <a:pt x="1290824" y="652271"/>
                </a:lnTo>
                <a:lnTo>
                  <a:pt x="1293872" y="650747"/>
                </a:lnTo>
                <a:lnTo>
                  <a:pt x="1295396" y="647699"/>
                </a:lnTo>
                <a:close/>
              </a:path>
              <a:path w="1295396" h="652271">
                <a:moveTo>
                  <a:pt x="9143" y="9143"/>
                </a:moveTo>
                <a:lnTo>
                  <a:pt x="9143" y="4571"/>
                </a:lnTo>
                <a:lnTo>
                  <a:pt x="4571" y="9143"/>
                </a:lnTo>
                <a:lnTo>
                  <a:pt x="9143" y="9143"/>
                </a:lnTo>
                <a:close/>
              </a:path>
              <a:path w="1295396" h="652271">
                <a:moveTo>
                  <a:pt x="9143" y="643127"/>
                </a:moveTo>
                <a:lnTo>
                  <a:pt x="9143" y="9143"/>
                </a:lnTo>
                <a:lnTo>
                  <a:pt x="4571" y="9143"/>
                </a:lnTo>
                <a:lnTo>
                  <a:pt x="4571" y="643127"/>
                </a:lnTo>
                <a:lnTo>
                  <a:pt x="9143" y="643127"/>
                </a:lnTo>
                <a:close/>
              </a:path>
              <a:path w="1295396" h="652271">
                <a:moveTo>
                  <a:pt x="1290824" y="643127"/>
                </a:moveTo>
                <a:lnTo>
                  <a:pt x="4571" y="643127"/>
                </a:lnTo>
                <a:lnTo>
                  <a:pt x="9143" y="647699"/>
                </a:lnTo>
                <a:lnTo>
                  <a:pt x="9143" y="652271"/>
                </a:lnTo>
                <a:lnTo>
                  <a:pt x="1286252" y="652271"/>
                </a:lnTo>
                <a:lnTo>
                  <a:pt x="1286252" y="647699"/>
                </a:lnTo>
                <a:lnTo>
                  <a:pt x="1290824" y="643127"/>
                </a:lnTo>
                <a:close/>
              </a:path>
              <a:path w="1295396" h="652271">
                <a:moveTo>
                  <a:pt x="9143" y="652271"/>
                </a:moveTo>
                <a:lnTo>
                  <a:pt x="9143" y="647699"/>
                </a:lnTo>
                <a:lnTo>
                  <a:pt x="4571" y="643127"/>
                </a:lnTo>
                <a:lnTo>
                  <a:pt x="4571" y="652271"/>
                </a:lnTo>
                <a:lnTo>
                  <a:pt x="9143" y="652271"/>
                </a:lnTo>
                <a:close/>
              </a:path>
              <a:path w="1295396" h="652271">
                <a:moveTo>
                  <a:pt x="1290824" y="9143"/>
                </a:moveTo>
                <a:lnTo>
                  <a:pt x="1286252" y="4571"/>
                </a:lnTo>
                <a:lnTo>
                  <a:pt x="1286252" y="9143"/>
                </a:lnTo>
                <a:lnTo>
                  <a:pt x="1290824" y="9143"/>
                </a:lnTo>
                <a:close/>
              </a:path>
              <a:path w="1295396" h="652271">
                <a:moveTo>
                  <a:pt x="1290824" y="643127"/>
                </a:moveTo>
                <a:lnTo>
                  <a:pt x="1290824" y="9143"/>
                </a:lnTo>
                <a:lnTo>
                  <a:pt x="1286252" y="9143"/>
                </a:lnTo>
                <a:lnTo>
                  <a:pt x="1286252" y="643127"/>
                </a:lnTo>
                <a:lnTo>
                  <a:pt x="1290824" y="643127"/>
                </a:lnTo>
                <a:close/>
              </a:path>
              <a:path w="1295396" h="652271">
                <a:moveTo>
                  <a:pt x="1290824" y="652271"/>
                </a:moveTo>
                <a:lnTo>
                  <a:pt x="1290824" y="643127"/>
                </a:lnTo>
                <a:lnTo>
                  <a:pt x="1286252" y="647699"/>
                </a:lnTo>
                <a:lnTo>
                  <a:pt x="1286252" y="652271"/>
                </a:lnTo>
                <a:lnTo>
                  <a:pt x="1290824" y="652271"/>
                </a:lnTo>
                <a:close/>
              </a:path>
            </a:pathLst>
          </a:custGeom>
          <a:solidFill>
            <a:srgbClr val="A4DEC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581" name="object 40"/>
          <p:cNvSpPr>
            <a:spLocks noChangeArrowheads="1"/>
          </p:cNvSpPr>
          <p:nvPr/>
        </p:nvSpPr>
        <p:spPr bwMode="auto">
          <a:xfrm>
            <a:off x="2328863" y="1169988"/>
            <a:ext cx="1412875" cy="14176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4582" name="object 42"/>
          <p:cNvSpPr>
            <a:spLocks noChangeArrowheads="1"/>
          </p:cNvSpPr>
          <p:nvPr/>
        </p:nvSpPr>
        <p:spPr bwMode="auto">
          <a:xfrm>
            <a:off x="774700" y="6802438"/>
            <a:ext cx="9144000" cy="4048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4583" name="object 43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99"/>
              <a:gd name="T1" fmla="*/ 0 h 265175"/>
              <a:gd name="T2" fmla="*/ 1409699 w 1409699"/>
              <a:gd name="T3" fmla="*/ 265175 h 265175"/>
            </a:gdLst>
            <a:ahLst/>
            <a:cxnLst>
              <a:cxn ang="0">
                <a:pos x="1409699" y="0"/>
              </a:cxn>
              <a:cxn ang="0">
                <a:pos x="38099" y="0"/>
              </a:cxn>
              <a:cxn ang="0">
                <a:pos x="0" y="265175"/>
              </a:cxn>
              <a:cxn ang="0">
                <a:pos x="1357883" y="265175"/>
              </a:cxn>
              <a:cxn ang="0">
                <a:pos x="1409699" y="0"/>
              </a:cxn>
            </a:cxnLst>
            <a:rect l="T0" t="T1" r="T2" b="T3"/>
            <a:pathLst>
              <a:path w="1409699" h="265175">
                <a:moveTo>
                  <a:pt x="1409699" y="0"/>
                </a:moveTo>
                <a:lnTo>
                  <a:pt x="38099" y="0"/>
                </a:lnTo>
                <a:lnTo>
                  <a:pt x="0" y="265175"/>
                </a:lnTo>
                <a:lnTo>
                  <a:pt x="1357883" y="265175"/>
                </a:lnTo>
                <a:lnTo>
                  <a:pt x="140969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584" name="object 44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585" name="object 45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586" name="object 46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07"/>
              <a:gd name="T1" fmla="*/ 0 h 204215"/>
              <a:gd name="T2" fmla="*/ 940307 w 940307"/>
              <a:gd name="T3" fmla="*/ 204215 h 204215"/>
            </a:gdLst>
            <a:ahLst/>
            <a:cxnLst>
              <a:cxn ang="0">
                <a:pos x="940307" y="0"/>
              </a:cxn>
              <a:cxn ang="0">
                <a:pos x="38099" y="0"/>
              </a:cxn>
              <a:cxn ang="0">
                <a:pos x="0" y="204215"/>
              </a:cxn>
              <a:cxn ang="0">
                <a:pos x="902207" y="204215"/>
              </a:cxn>
              <a:cxn ang="0">
                <a:pos x="940307" y="0"/>
              </a:cxn>
            </a:cxnLst>
            <a:rect l="T0" t="T1" r="T2" b="T3"/>
            <a:pathLst>
              <a:path w="940307" h="204215">
                <a:moveTo>
                  <a:pt x="940307" y="0"/>
                </a:moveTo>
                <a:lnTo>
                  <a:pt x="38099" y="0"/>
                </a:lnTo>
                <a:lnTo>
                  <a:pt x="0" y="204215"/>
                </a:lnTo>
                <a:lnTo>
                  <a:pt x="902207" y="204215"/>
                </a:lnTo>
                <a:lnTo>
                  <a:pt x="940307" y="0"/>
                </a:lnTo>
                <a:close/>
              </a:path>
            </a:pathLst>
          </a:custGeom>
          <a:solidFill>
            <a:srgbClr val="4B83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587" name="object 47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10"/>
              <a:gd name="T1" fmla="*/ 0 h 204217"/>
              <a:gd name="T2" fmla="*/ 940310 w 940310"/>
              <a:gd name="T3" fmla="*/ 204217 h 204217"/>
            </a:gdLst>
            <a:ahLst/>
            <a:cxnLst>
              <a:cxn ang="0">
                <a:pos x="38106" y="0"/>
              </a:cxn>
              <a:cxn ang="0">
                <a:pos x="0" y="204217"/>
              </a:cxn>
              <a:cxn ang="0">
                <a:pos x="902204" y="204217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04217">
                <a:moveTo>
                  <a:pt x="38106" y="0"/>
                </a:moveTo>
                <a:lnTo>
                  <a:pt x="0" y="204217"/>
                </a:lnTo>
                <a:lnTo>
                  <a:pt x="902204" y="204217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588" name="object 48"/>
          <p:cNvSpPr>
            <a:spLocks noChangeArrowheads="1"/>
          </p:cNvSpPr>
          <p:nvPr/>
        </p:nvSpPr>
        <p:spPr bwMode="auto">
          <a:xfrm>
            <a:off x="8651875" y="6911975"/>
            <a:ext cx="939800" cy="215900"/>
          </a:xfrm>
          <a:custGeom>
            <a:avLst/>
            <a:gdLst>
              <a:gd name="T0" fmla="*/ 0 w 940310"/>
              <a:gd name="T1" fmla="*/ 0 h 216413"/>
              <a:gd name="T2" fmla="*/ 940310 w 940310"/>
              <a:gd name="T3" fmla="*/ 216413 h 216413"/>
            </a:gdLst>
            <a:ahLst/>
            <a:cxnLst>
              <a:cxn ang="0">
                <a:pos x="38106" y="0"/>
              </a:cxn>
              <a:cxn ang="0">
                <a:pos x="0" y="216413"/>
              </a:cxn>
              <a:cxn ang="0">
                <a:pos x="902204" y="216413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16413">
                <a:moveTo>
                  <a:pt x="38106" y="0"/>
                </a:moveTo>
                <a:lnTo>
                  <a:pt x="0" y="216413"/>
                </a:lnTo>
                <a:lnTo>
                  <a:pt x="902204" y="216413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4589" name="object 83"/>
          <p:cNvSpPr>
            <a:spLocks noChangeArrowheads="1"/>
          </p:cNvSpPr>
          <p:nvPr/>
        </p:nvSpPr>
        <p:spPr bwMode="auto">
          <a:xfrm>
            <a:off x="6905625" y="5294313"/>
            <a:ext cx="1466850" cy="14954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4590" name="object 10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25400"/>
            <a:fld id="{5A4FA3B1-4A98-4330-A412-B71268F41483}" type="slidenum">
              <a:rPr lang="ru-RU" altLang="ru-RU"/>
              <a:pPr marL="25400"/>
              <a:t>25</a:t>
            </a:fld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101" name="object 101"/>
          <p:cNvSpPr>
            <a:spLocks noGrp="1"/>
          </p:cNvSpPr>
          <p:nvPr>
            <p:ph type="dt" sz="quarter" idx="11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SNF</a:t>
            </a:r>
            <a:endParaRPr b="0" i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02" name="object 102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FLOERGER</a:t>
            </a:r>
            <a:r>
              <a:rPr spc="-90" dirty="0">
                <a:latin typeface="Trebuchet MS"/>
                <a:cs typeface="Trebuchet MS"/>
              </a:rPr>
              <a:t> </a:t>
            </a:r>
            <a:r>
              <a:rPr sz="1500" spc="-15" baseline="16666" dirty="0">
                <a:latin typeface="Trebuchet MS"/>
                <a:cs typeface="Trebuchet MS"/>
              </a:rPr>
              <a:t>®</a:t>
            </a:r>
            <a:endParaRPr sz="1500" i="0" baseline="16666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103" name="Group 58"/>
          <p:cNvGraphicFramePr>
            <a:graphicFrameLocks noGrp="1"/>
          </p:cNvGraphicFramePr>
          <p:nvPr/>
        </p:nvGraphicFramePr>
        <p:xfrm>
          <a:off x="6015038" y="1212850"/>
          <a:ext cx="3903662" cy="3701811"/>
        </p:xfrm>
        <a:graphic>
          <a:graphicData uri="http://schemas.openxmlformats.org/drawingml/2006/table">
            <a:tbl>
              <a:tblPr/>
              <a:tblGrid>
                <a:gridCol w="2417519"/>
                <a:gridCol w="1486143"/>
              </a:tblGrid>
              <a:tr h="412690">
                <a:tc>
                  <a:txBody>
                    <a:bodyPr/>
                    <a:lstStyle>
                      <a:lvl1pPr marL="3857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Ингредиент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65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>
                      <a:lvl1pPr marL="3413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1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%веса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65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32CC"/>
                    </a:solidFill>
                  </a:tcPr>
                </a:tc>
              </a:tr>
              <a:tr h="3985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spc="-15" dirty="0" err="1" smtClean="0">
                          <a:solidFill>
                            <a:srgbClr val="15155C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lang="en-AU" sz="1100" b="1" spc="-5" dirty="0" err="1" smtClean="0">
                          <a:solidFill>
                            <a:srgbClr val="15155C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lang="en-AU" sz="1100" b="1" spc="-15" dirty="0" err="1" smtClean="0">
                          <a:solidFill>
                            <a:srgbClr val="15155C"/>
                          </a:solidFill>
                          <a:latin typeface="Arial"/>
                          <a:cs typeface="Arial"/>
                        </a:rPr>
                        <a:t>og</a:t>
                      </a:r>
                      <a:r>
                        <a:rPr lang="en-AU" sz="1100" b="1" dirty="0" err="1" smtClean="0">
                          <a:solidFill>
                            <a:srgbClr val="15155C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lang="en-AU" sz="1100" b="1" spc="-5" dirty="0" err="1" smtClean="0">
                          <a:solidFill>
                            <a:srgbClr val="15155C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lang="en-AU" sz="1100" b="1" spc="-22" baseline="24305" dirty="0" err="1" smtClean="0">
                          <a:solidFill>
                            <a:srgbClr val="15155C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AU" sz="1100" b="1" baseline="24305" dirty="0" err="1" smtClean="0">
                          <a:solidFill>
                            <a:srgbClr val="15155C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lang="en-AU" sz="1100" b="1" baseline="24305" dirty="0" smtClean="0">
                          <a:solidFill>
                            <a:srgbClr val="15155C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lang="en-AU" sz="1100" b="1" spc="7" baseline="24305" dirty="0" smtClean="0">
                          <a:solidFill>
                            <a:srgbClr val="15155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AU" sz="1100" b="1" spc="-15" dirty="0" smtClean="0">
                          <a:solidFill>
                            <a:srgbClr val="15155C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lang="en-AU" sz="1100" b="1" spc="-10" dirty="0" smtClean="0">
                          <a:solidFill>
                            <a:srgbClr val="15155C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lang="en-AU" sz="1100" b="1" spc="15" dirty="0" smtClean="0">
                          <a:solidFill>
                            <a:srgbClr val="15155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AU" sz="1100" b="1" dirty="0" smtClean="0">
                          <a:solidFill>
                            <a:srgbClr val="15155C"/>
                          </a:solidFill>
                          <a:latin typeface="Arial"/>
                          <a:cs typeface="Arial"/>
                        </a:rPr>
                        <a:t>1000</a:t>
                      </a:r>
                      <a:endParaRPr lang="en-AU" sz="1100" dirty="0" smtClean="0">
                        <a:latin typeface="Arial"/>
                        <a:cs typeface="Arial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65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88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1270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b="1" dirty="0" smtClean="0">
                          <a:solidFill>
                            <a:srgbClr val="15155C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lang="ru-RU" sz="1100" b="1" spc="-5" dirty="0" smtClean="0">
                          <a:solidFill>
                            <a:srgbClr val="15155C"/>
                          </a:solidFill>
                          <a:latin typeface="Arial"/>
                          <a:cs typeface="Arial"/>
                        </a:rPr>
                        <a:t>,2%</a:t>
                      </a:r>
                      <a:endParaRPr lang="ru-RU" sz="11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65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4461">
                <a:tc>
                  <a:txBody>
                    <a:bodyPr/>
                    <a:lstStyle>
                      <a:lvl1pPr marL="2190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175" indent="0" algn="ctr"/>
                      <a:r>
                        <a:rPr lang="ru-RU" altLang="ru-RU" sz="1100" dirty="0" smtClean="0">
                          <a:solidFill>
                            <a:srgbClr val="15155C"/>
                          </a:solidFill>
                          <a:latin typeface="Arial" pitchFamily="34" charset="0"/>
                          <a:cs typeface="Arial" pitchFamily="34" charset="0"/>
                        </a:rPr>
                        <a:t>ТЭА</a:t>
                      </a:r>
                      <a:endParaRPr lang="ru-RU" alt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12700"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b="0" dirty="0" smtClean="0">
                          <a:solidFill>
                            <a:srgbClr val="15155C"/>
                          </a:solidFill>
                          <a:latin typeface="Arial"/>
                          <a:ea typeface="+mn-ea"/>
                          <a:cs typeface="Arial"/>
                        </a:rPr>
                        <a:t>0,6%</a:t>
                      </a:r>
                      <a:endParaRPr lang="ru-RU" sz="1100" b="0" dirty="0">
                        <a:solidFill>
                          <a:srgbClr val="15155C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690">
                <a:tc>
                  <a:txBody>
                    <a:bodyPr/>
                    <a:lstStyle>
                      <a:lvl1pPr marL="2254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175" indent="0" algn="ctr" eaLnBrk="0" hangingPunct="0">
                        <a:spcBef>
                          <a:spcPct val="20000"/>
                        </a:spcBef>
                      </a:pPr>
                      <a:r>
                        <a:rPr lang="ru-RU" altLang="ru-RU" sz="1100" dirty="0" smtClean="0">
                          <a:solidFill>
                            <a:srgbClr val="15155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Глицерин / Натрия </a:t>
                      </a:r>
                      <a:r>
                        <a:rPr lang="ru-RU" altLang="ru-RU" sz="1100" dirty="0" err="1" smtClean="0">
                          <a:solidFill>
                            <a:srgbClr val="15155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полиакрилат</a:t>
                      </a:r>
                      <a:endParaRPr lang="ru-RU" altLang="ru-RU" sz="1100" dirty="0">
                        <a:solidFill>
                          <a:srgbClr val="15155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88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12700"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b="0" dirty="0" smtClean="0">
                          <a:solidFill>
                            <a:srgbClr val="15155C"/>
                          </a:solidFill>
                          <a:latin typeface="Arial"/>
                          <a:ea typeface="+mn-ea"/>
                          <a:cs typeface="Arial"/>
                        </a:rPr>
                        <a:t>15,0%</a:t>
                      </a:r>
                      <a:endParaRPr lang="ru-RU" sz="1100" b="0" dirty="0">
                        <a:solidFill>
                          <a:srgbClr val="15155C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26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175" indent="0" algn="ctr" eaLnBrk="0" hangingPunct="0">
                        <a:spcBef>
                          <a:spcPct val="20000"/>
                        </a:spcBef>
                      </a:pPr>
                      <a:r>
                        <a:rPr lang="ru-RU" altLang="ru-RU" sz="1100" dirty="0" smtClean="0">
                          <a:solidFill>
                            <a:srgbClr val="15155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Сополимер ПВП/ВА </a:t>
                      </a:r>
                      <a:endParaRPr lang="ru-RU" altLang="ru-RU" sz="1100" dirty="0">
                        <a:solidFill>
                          <a:srgbClr val="15155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8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12700"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b="0" dirty="0" smtClean="0">
                          <a:solidFill>
                            <a:srgbClr val="15155C"/>
                          </a:solidFill>
                          <a:latin typeface="Arial"/>
                          <a:ea typeface="+mn-ea"/>
                          <a:cs typeface="Arial"/>
                        </a:rPr>
                        <a:t>10,0%</a:t>
                      </a:r>
                      <a:endParaRPr lang="ru-RU" sz="1100" b="0" dirty="0">
                        <a:solidFill>
                          <a:srgbClr val="15155C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690">
                <a:tc>
                  <a:txBody>
                    <a:bodyPr/>
                    <a:lstStyle/>
                    <a:p>
                      <a:pPr marL="3175" indent="0" algn="ctr" eaLnBrk="0" hangingPunct="0">
                        <a:spcBef>
                          <a:spcPct val="20000"/>
                        </a:spcBef>
                      </a:pPr>
                      <a:r>
                        <a:rPr lang="ru-RU" altLang="ru-RU" sz="1100" dirty="0" err="1" smtClean="0">
                          <a:solidFill>
                            <a:srgbClr val="15155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Пропиленгликоль</a:t>
                      </a:r>
                      <a:r>
                        <a:rPr lang="ru-RU" altLang="ru-RU" sz="1100" dirty="0" smtClean="0">
                          <a:solidFill>
                            <a:srgbClr val="15155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 </a:t>
                      </a:r>
                      <a:r>
                        <a:rPr lang="ru-RU" altLang="ru-RU" sz="1100" dirty="0" err="1" smtClean="0">
                          <a:solidFill>
                            <a:srgbClr val="15155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диазолидинила</a:t>
                      </a:r>
                      <a:r>
                        <a:rPr lang="ru-RU" altLang="ru-RU" sz="1100" dirty="0" smtClean="0">
                          <a:solidFill>
                            <a:srgbClr val="15155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карбамид и </a:t>
                      </a:r>
                      <a:r>
                        <a:rPr lang="ru-RU" altLang="ru-RU" sz="1100" dirty="0" err="1" smtClean="0">
                          <a:solidFill>
                            <a:srgbClr val="15155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парабен</a:t>
                      </a:r>
                      <a:endParaRPr lang="ru-RU" altLang="ru-RU" sz="1100" dirty="0">
                        <a:solidFill>
                          <a:srgbClr val="15155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b="0" dirty="0" smtClean="0">
                          <a:solidFill>
                            <a:srgbClr val="15155C"/>
                          </a:solidFill>
                          <a:latin typeface="Arial"/>
                          <a:ea typeface="+mn-ea"/>
                          <a:cs typeface="Arial"/>
                        </a:rPr>
                        <a:t>1,0%</a:t>
                      </a:r>
                      <a:endParaRPr lang="ru-RU" sz="1100" b="0" dirty="0">
                        <a:solidFill>
                          <a:srgbClr val="15155C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2690">
                <a:tc>
                  <a:txBody>
                    <a:bodyPr/>
                    <a:lstStyle/>
                    <a:p>
                      <a:pPr marL="3175" marR="0" indent="0" algn="ctr" defTabSz="914400" eaLnBrk="0" fontAlgn="auto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dirty="0" smtClean="0">
                          <a:solidFill>
                            <a:srgbClr val="15155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Полисорбат-20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15155C"/>
                          </a:solidFill>
                          <a:latin typeface="Arial"/>
                          <a:ea typeface="+mn-ea"/>
                          <a:cs typeface="Arial"/>
                        </a:rPr>
                        <a:t>1,0%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690">
                <a:tc>
                  <a:txBody>
                    <a:bodyPr/>
                    <a:lstStyle/>
                    <a:p>
                      <a:pPr marL="3175" marR="0" indent="0" algn="ctr" defTabSz="914400" eaLnBrk="0" fontAlgn="auto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dirty="0" smtClean="0">
                          <a:solidFill>
                            <a:srgbClr val="15155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Отдушка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15155C"/>
                          </a:solidFill>
                          <a:latin typeface="Arial"/>
                          <a:ea typeface="+mn-ea"/>
                          <a:cs typeface="Arial"/>
                        </a:rPr>
                        <a:t>0,4%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2690">
                <a:tc>
                  <a:txBody>
                    <a:bodyPr/>
                    <a:lstStyle/>
                    <a:p>
                      <a:pPr marL="3175" indent="0" algn="ctr" eaLnBrk="0" hangingPunct="0">
                        <a:spcBef>
                          <a:spcPct val="20000"/>
                        </a:spcBef>
                      </a:pPr>
                      <a:r>
                        <a:rPr lang="ru-RU" altLang="ru-RU" sz="1100" dirty="0" smtClean="0">
                          <a:solidFill>
                            <a:srgbClr val="15155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Вода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0" dirty="0" smtClean="0">
                          <a:solidFill>
                            <a:srgbClr val="15155C"/>
                          </a:solidFill>
                          <a:latin typeface="Arial"/>
                          <a:ea typeface="+mn-ea"/>
                          <a:cs typeface="Arial"/>
                        </a:rPr>
                        <a:t>Остальное до 100%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4" name="Group 58"/>
          <p:cNvGraphicFramePr>
            <a:graphicFrameLocks noGrp="1"/>
          </p:cNvGraphicFramePr>
          <p:nvPr/>
        </p:nvGraphicFramePr>
        <p:xfrm>
          <a:off x="749300" y="2679700"/>
          <a:ext cx="4749800" cy="3460391"/>
        </p:xfrm>
        <a:graphic>
          <a:graphicData uri="http://schemas.openxmlformats.org/drawingml/2006/table">
            <a:tbl>
              <a:tblPr/>
              <a:tblGrid>
                <a:gridCol w="3368708"/>
                <a:gridCol w="1381092"/>
              </a:tblGrid>
              <a:tr h="412690">
                <a:tc>
                  <a:txBody>
                    <a:bodyPr/>
                    <a:lstStyle>
                      <a:lvl1pPr marL="3857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47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Ингредиент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65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>
                      <a:lvl1pPr marL="3413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413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%веса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65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32CC"/>
                    </a:solidFill>
                  </a:tcPr>
                </a:tc>
              </a:tr>
              <a:tr h="3045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spc="-15" dirty="0" err="1" smtClean="0">
                          <a:solidFill>
                            <a:srgbClr val="15155C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lang="en-AU" sz="1100" b="1" spc="-5" dirty="0" err="1" smtClean="0">
                          <a:solidFill>
                            <a:srgbClr val="15155C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lang="en-AU" sz="1100" b="1" spc="-15" dirty="0" err="1" smtClean="0">
                          <a:solidFill>
                            <a:srgbClr val="15155C"/>
                          </a:solidFill>
                          <a:latin typeface="Arial"/>
                          <a:cs typeface="Arial"/>
                        </a:rPr>
                        <a:t>og</a:t>
                      </a:r>
                      <a:r>
                        <a:rPr lang="en-AU" sz="1100" b="1" dirty="0" err="1" smtClean="0">
                          <a:solidFill>
                            <a:srgbClr val="15155C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lang="en-AU" sz="1100" b="1" spc="-5" dirty="0" err="1" smtClean="0">
                          <a:solidFill>
                            <a:srgbClr val="15155C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lang="en-AU" sz="1100" b="1" spc="-22" baseline="24305" dirty="0" err="1" smtClean="0">
                          <a:solidFill>
                            <a:srgbClr val="15155C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lang="en-AU" sz="1100" b="1" baseline="24305" dirty="0" err="1" smtClean="0">
                          <a:solidFill>
                            <a:srgbClr val="15155C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lang="en-AU" sz="1100" b="1" baseline="24305" dirty="0" smtClean="0">
                          <a:solidFill>
                            <a:srgbClr val="15155C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lang="en-AU" sz="1100" b="1" spc="7" baseline="24305" dirty="0" smtClean="0">
                          <a:solidFill>
                            <a:srgbClr val="15155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AU" sz="1100" b="1" spc="-15" dirty="0" smtClean="0">
                          <a:solidFill>
                            <a:srgbClr val="15155C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lang="en-AU" sz="1100" b="1" spc="-10" dirty="0" smtClean="0">
                          <a:solidFill>
                            <a:srgbClr val="15155C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lang="en-AU" sz="1100" b="1" spc="15" dirty="0" smtClean="0">
                          <a:solidFill>
                            <a:srgbClr val="15155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b="1" spc="15" dirty="0" smtClean="0">
                          <a:solidFill>
                            <a:srgbClr val="15155C"/>
                          </a:solidFill>
                          <a:latin typeface="Arial"/>
                          <a:cs typeface="Arial"/>
                        </a:rPr>
                        <a:t>900</a:t>
                      </a:r>
                      <a:endParaRPr lang="en-AU" sz="1100" dirty="0" smtClean="0">
                        <a:latin typeface="Arial"/>
                        <a:cs typeface="Arial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65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88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12700"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b="1" dirty="0" smtClean="0">
                          <a:solidFill>
                            <a:srgbClr val="15155C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lang="ru-RU" sz="1100" b="1" spc="-5" dirty="0" smtClean="0">
                          <a:solidFill>
                            <a:srgbClr val="15155C"/>
                          </a:solidFill>
                          <a:latin typeface="Arial"/>
                          <a:cs typeface="Arial"/>
                        </a:rPr>
                        <a:t>,5%</a:t>
                      </a:r>
                      <a:endParaRPr lang="ru-RU" sz="11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65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marL="2190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175" indent="0" algn="ctr"/>
                      <a:r>
                        <a:rPr lang="ru-RU" altLang="ru-RU" sz="1100" dirty="0" smtClean="0">
                          <a:solidFill>
                            <a:srgbClr val="15155C"/>
                          </a:solidFill>
                          <a:latin typeface="Arial" pitchFamily="34" charset="0"/>
                          <a:cs typeface="Arial" pitchFamily="34" charset="0"/>
                        </a:rPr>
                        <a:t>Глицерин</a:t>
                      </a:r>
                      <a:endParaRPr lang="ru-RU" alt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12700"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b="0" dirty="0" smtClean="0">
                          <a:solidFill>
                            <a:srgbClr val="15155C"/>
                          </a:solidFill>
                          <a:latin typeface="Arial"/>
                          <a:ea typeface="+mn-ea"/>
                          <a:cs typeface="Arial"/>
                        </a:rPr>
                        <a:t>3,0%</a:t>
                      </a:r>
                      <a:endParaRPr lang="ru-RU" sz="1100" b="0" dirty="0">
                        <a:solidFill>
                          <a:srgbClr val="15155C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2254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175" marR="0" indent="0" algn="ctr" defTabSz="914400" eaLnBrk="0" fontAlgn="auto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dirty="0" err="1" smtClean="0">
                          <a:solidFill>
                            <a:srgbClr val="15155C"/>
                          </a:solidFill>
                          <a:latin typeface="Arial" pitchFamily="34" charset="0"/>
                          <a:cs typeface="Arial" pitchFamily="34" charset="0"/>
                        </a:rPr>
                        <a:t>Глицерилстеарат</a:t>
                      </a:r>
                      <a:r>
                        <a:rPr lang="ru-RU" altLang="ru-RU" sz="1100" dirty="0" smtClean="0">
                          <a:solidFill>
                            <a:srgbClr val="15155C"/>
                          </a:solidFill>
                          <a:latin typeface="Arial" pitchFamily="34" charset="0"/>
                          <a:cs typeface="Arial" pitchFamily="34" charset="0"/>
                        </a:rPr>
                        <a:t> (и) ПЭГ-100 </a:t>
                      </a:r>
                      <a:r>
                        <a:rPr lang="ru-RU" altLang="ru-RU" sz="1100" dirty="0" err="1" smtClean="0">
                          <a:solidFill>
                            <a:srgbClr val="15155C"/>
                          </a:solidFill>
                          <a:latin typeface="Arial" pitchFamily="34" charset="0"/>
                          <a:cs typeface="Arial" pitchFamily="34" charset="0"/>
                        </a:rPr>
                        <a:t>стеарат</a:t>
                      </a:r>
                      <a:endParaRPr lang="ru-RU" altLang="ru-RU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288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12700"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b="0" dirty="0" smtClean="0">
                          <a:solidFill>
                            <a:srgbClr val="15155C"/>
                          </a:solidFill>
                          <a:latin typeface="Arial"/>
                          <a:ea typeface="+mn-ea"/>
                          <a:cs typeface="Arial"/>
                        </a:rPr>
                        <a:t>2,0%</a:t>
                      </a:r>
                      <a:endParaRPr lang="ru-RU" sz="1100" b="0" dirty="0">
                        <a:solidFill>
                          <a:srgbClr val="15155C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175" marR="0" indent="0" algn="ctr" defTabSz="914400" eaLnBrk="0" fontAlgn="auto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dirty="0" err="1" smtClean="0">
                          <a:solidFill>
                            <a:srgbClr val="15155C"/>
                          </a:solidFill>
                          <a:latin typeface="Arial" pitchFamily="34" charset="0"/>
                          <a:cs typeface="Arial" pitchFamily="34" charset="0"/>
                        </a:rPr>
                        <a:t>Цетиариловый</a:t>
                      </a:r>
                      <a:r>
                        <a:rPr lang="ru-RU" altLang="ru-RU" sz="1100" dirty="0" smtClean="0">
                          <a:solidFill>
                            <a:srgbClr val="15155C"/>
                          </a:solidFill>
                          <a:latin typeface="Arial" pitchFamily="34" charset="0"/>
                          <a:cs typeface="Arial" pitchFamily="34" charset="0"/>
                        </a:rPr>
                        <a:t> спирт</a:t>
                      </a:r>
                      <a:endParaRPr lang="ru-RU" altLang="ru-RU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89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12700"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b="0" dirty="0" smtClean="0">
                          <a:solidFill>
                            <a:srgbClr val="15155C"/>
                          </a:solidFill>
                          <a:latin typeface="Arial"/>
                          <a:ea typeface="+mn-ea"/>
                          <a:cs typeface="Arial"/>
                        </a:rPr>
                        <a:t>1,0%</a:t>
                      </a:r>
                      <a:endParaRPr lang="ru-RU" sz="1100" b="0" dirty="0">
                        <a:solidFill>
                          <a:srgbClr val="15155C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175" marR="0" indent="0" algn="ctr" defTabSz="914400" eaLnBrk="0" fontAlgn="auto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dirty="0" smtClean="0">
                          <a:solidFill>
                            <a:srgbClr val="15155C"/>
                          </a:solidFill>
                          <a:latin typeface="Arial" pitchFamily="34" charset="0"/>
                          <a:cs typeface="Arial" pitchFamily="34" charset="0"/>
                        </a:rPr>
                        <a:t>Минеральное масло</a:t>
                      </a:r>
                      <a:endParaRPr lang="ru-RU" altLang="ru-RU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 eaLnBrk="0" fontAlgn="auto" hangingPunc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100" b="0" dirty="0" smtClean="0">
                          <a:solidFill>
                            <a:srgbClr val="15155C"/>
                          </a:solidFill>
                          <a:latin typeface="Arial"/>
                          <a:ea typeface="+mn-ea"/>
                          <a:cs typeface="Arial"/>
                        </a:rPr>
                        <a:t>5,0%</a:t>
                      </a:r>
                      <a:endParaRPr lang="ru-RU" sz="1100" b="0" dirty="0">
                        <a:solidFill>
                          <a:srgbClr val="15155C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175" marR="0" indent="0" algn="ctr" defTabSz="914400" eaLnBrk="0" fontAlgn="auto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dirty="0" err="1" smtClean="0">
                          <a:solidFill>
                            <a:srgbClr val="15155C"/>
                          </a:solidFill>
                          <a:latin typeface="Arial" pitchFamily="34" charset="0"/>
                          <a:cs typeface="Arial" pitchFamily="34" charset="0"/>
                        </a:rPr>
                        <a:t>Каприловый</a:t>
                      </a:r>
                      <a:r>
                        <a:rPr lang="ru-RU" altLang="ru-RU" sz="1100" dirty="0" smtClean="0">
                          <a:solidFill>
                            <a:srgbClr val="15155C"/>
                          </a:solidFill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  <a:r>
                        <a:rPr lang="ru-RU" altLang="ru-RU" sz="1100" dirty="0" err="1" smtClean="0">
                          <a:solidFill>
                            <a:srgbClr val="15155C"/>
                          </a:solidFill>
                          <a:latin typeface="Arial" pitchFamily="34" charset="0"/>
                          <a:cs typeface="Arial" pitchFamily="34" charset="0"/>
                        </a:rPr>
                        <a:t>Каприевый</a:t>
                      </a:r>
                      <a:r>
                        <a:rPr lang="ru-RU" altLang="ru-RU" sz="1100" dirty="0" smtClean="0">
                          <a:solidFill>
                            <a:srgbClr val="15155C"/>
                          </a:solidFill>
                          <a:latin typeface="Arial" pitchFamily="34" charset="0"/>
                          <a:cs typeface="Arial" pitchFamily="34" charset="0"/>
                        </a:rPr>
                        <a:t> триглицерид</a:t>
                      </a:r>
                      <a:endParaRPr lang="ru-RU" altLang="ru-RU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15155C"/>
                          </a:solidFill>
                          <a:latin typeface="Arial"/>
                          <a:ea typeface="+mn-ea"/>
                          <a:cs typeface="Arial"/>
                        </a:rPr>
                        <a:t>5,0%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175" marR="0" indent="0" algn="ctr" defTabSz="914400" eaLnBrk="0" fontAlgn="auto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dirty="0" err="1" smtClean="0">
                          <a:solidFill>
                            <a:srgbClr val="15155C"/>
                          </a:solidFill>
                          <a:latin typeface="Arial" pitchFamily="34" charset="0"/>
                          <a:cs typeface="Arial" pitchFamily="34" charset="0"/>
                        </a:rPr>
                        <a:t>Диметикон</a:t>
                      </a:r>
                      <a:r>
                        <a:rPr lang="ru-RU" altLang="ru-RU" sz="1100" dirty="0" smtClean="0">
                          <a:solidFill>
                            <a:srgbClr val="15155C"/>
                          </a:solidFill>
                          <a:latin typeface="Arial" pitchFamily="34" charset="0"/>
                          <a:cs typeface="Arial" pitchFamily="34" charset="0"/>
                        </a:rPr>
                        <a:t> / </a:t>
                      </a:r>
                      <a:r>
                        <a:rPr lang="ru-RU" altLang="ru-RU" sz="1100" dirty="0" err="1" smtClean="0">
                          <a:solidFill>
                            <a:srgbClr val="15155C"/>
                          </a:solidFill>
                          <a:latin typeface="Arial" pitchFamily="34" charset="0"/>
                          <a:cs typeface="Arial" pitchFamily="34" charset="0"/>
                        </a:rPr>
                        <a:t>Диметиколон</a:t>
                      </a:r>
                      <a:endParaRPr lang="ru-RU" altLang="ru-RU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15155C"/>
                          </a:solidFill>
                          <a:latin typeface="Arial"/>
                          <a:ea typeface="+mn-ea"/>
                          <a:cs typeface="Arial"/>
                        </a:rPr>
                        <a:t>1,0%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175" marR="0" indent="0" algn="ctr" defTabSz="914400" eaLnBrk="0" fontAlgn="auto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dirty="0" smtClean="0">
                          <a:solidFill>
                            <a:srgbClr val="15155C"/>
                          </a:solidFill>
                          <a:latin typeface="Arial" pitchFamily="34" charset="0"/>
                          <a:cs typeface="Arial" pitchFamily="34" charset="0"/>
                        </a:rPr>
                        <a:t>Отдушка</a:t>
                      </a:r>
                      <a:endParaRPr lang="ru-RU" altLang="ru-RU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15155C"/>
                          </a:solidFill>
                          <a:latin typeface="Arial"/>
                          <a:ea typeface="+mn-ea"/>
                          <a:cs typeface="Arial"/>
                        </a:rPr>
                        <a:t>0,2%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175" marR="0" indent="0" algn="ctr" defTabSz="914400" eaLnBrk="0" fontAlgn="auto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dirty="0" smtClean="0">
                          <a:solidFill>
                            <a:srgbClr val="15155C"/>
                          </a:solidFill>
                          <a:latin typeface="Arial" pitchFamily="34" charset="0"/>
                          <a:cs typeface="Arial" pitchFamily="34" charset="0"/>
                        </a:rPr>
                        <a:t>Гидроксид натрия (18%)</a:t>
                      </a:r>
                      <a:endParaRPr lang="ru-RU" altLang="ru-RU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rgbClr val="15155C"/>
                          </a:solidFill>
                          <a:latin typeface="Arial"/>
                          <a:ea typeface="+mn-ea"/>
                          <a:cs typeface="Arial"/>
                        </a:rPr>
                        <a:t>0,4%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175" indent="0" algn="ctr" eaLnBrk="0" hangingPunct="0">
                        <a:spcBef>
                          <a:spcPct val="20000"/>
                        </a:spcBef>
                      </a:pPr>
                      <a:r>
                        <a:rPr lang="ru-RU" altLang="ru-RU" sz="1100" dirty="0" smtClean="0">
                          <a:solidFill>
                            <a:srgbClr val="15155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Вода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0" marR="0" lvl="0" indent="0" algn="ctr" defTabSz="914400" rtl="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0" dirty="0" smtClean="0">
                          <a:solidFill>
                            <a:srgbClr val="15155C"/>
                          </a:solidFill>
                          <a:latin typeface="Arial"/>
                          <a:ea typeface="+mn-ea"/>
                          <a:cs typeface="Arial"/>
                        </a:rPr>
                        <a:t>Остальное до 100%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bject 2"/>
          <p:cNvSpPr>
            <a:spLocks noChangeArrowheads="1"/>
          </p:cNvSpPr>
          <p:nvPr/>
        </p:nvSpPr>
        <p:spPr bwMode="auto">
          <a:xfrm>
            <a:off x="2274888" y="938213"/>
            <a:ext cx="7643812" cy="0"/>
          </a:xfrm>
          <a:custGeom>
            <a:avLst/>
            <a:gdLst>
              <a:gd name="T0" fmla="*/ 0 w 7642857"/>
              <a:gd name="T1" fmla="*/ 7642857 w 7642857"/>
            </a:gdLst>
            <a:ahLst/>
            <a:cxnLst>
              <a:cxn ang="0">
                <a:pos x="7642857" y="0"/>
              </a:cxn>
              <a:cxn ang="0">
                <a:pos x="0" y="0"/>
              </a:cxn>
            </a:cxnLst>
            <a:rect l="T0" t="0" r="T1" b="0"/>
            <a:pathLst>
              <a:path w="7642857">
                <a:moveTo>
                  <a:pt x="7642857" y="0"/>
                </a:moveTo>
                <a:lnTo>
                  <a:pt x="0" y="0"/>
                </a:lnTo>
              </a:path>
            </a:pathLst>
          </a:custGeom>
          <a:noFill/>
          <a:ln w="13461">
            <a:solidFill>
              <a:srgbClr val="00007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03" name="object 3"/>
          <p:cNvSpPr>
            <a:spLocks noChangeArrowheads="1"/>
          </p:cNvSpPr>
          <p:nvPr/>
        </p:nvSpPr>
        <p:spPr bwMode="auto">
          <a:xfrm>
            <a:off x="2274888" y="969963"/>
            <a:ext cx="7643812" cy="0"/>
          </a:xfrm>
          <a:custGeom>
            <a:avLst/>
            <a:gdLst>
              <a:gd name="T0" fmla="*/ 0 w 7642857"/>
              <a:gd name="T1" fmla="*/ 7642857 w 7642857"/>
            </a:gdLst>
            <a:ahLst/>
            <a:cxnLst>
              <a:cxn ang="0">
                <a:pos x="7642857" y="0"/>
              </a:cxn>
              <a:cxn ang="0">
                <a:pos x="0" y="0"/>
              </a:cxn>
            </a:cxnLst>
            <a:rect l="T0" t="0" r="T1" b="0"/>
            <a:pathLst>
              <a:path w="7642857">
                <a:moveTo>
                  <a:pt x="7642857" y="0"/>
                </a:moveTo>
                <a:lnTo>
                  <a:pt x="0" y="0"/>
                </a:lnTo>
              </a:path>
            </a:pathLst>
          </a:custGeom>
          <a:noFill/>
          <a:ln w="27177">
            <a:solidFill>
              <a:srgbClr val="00007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04" name="object 4"/>
          <p:cNvSpPr>
            <a:spLocks noChangeArrowheads="1"/>
          </p:cNvSpPr>
          <p:nvPr/>
        </p:nvSpPr>
        <p:spPr bwMode="auto">
          <a:xfrm>
            <a:off x="2274888" y="1001713"/>
            <a:ext cx="7643812" cy="0"/>
          </a:xfrm>
          <a:custGeom>
            <a:avLst/>
            <a:gdLst>
              <a:gd name="T0" fmla="*/ 0 w 7642857"/>
              <a:gd name="T1" fmla="*/ 7642857 w 7642857"/>
            </a:gdLst>
            <a:ahLst/>
            <a:cxnLst>
              <a:cxn ang="0">
                <a:pos x="7642857" y="0"/>
              </a:cxn>
              <a:cxn ang="0">
                <a:pos x="0" y="0"/>
              </a:cxn>
            </a:cxnLst>
            <a:rect l="T0" t="0" r="T1" b="0"/>
            <a:pathLst>
              <a:path w="7642857">
                <a:moveTo>
                  <a:pt x="7642857" y="0"/>
                </a:moveTo>
                <a:lnTo>
                  <a:pt x="0" y="0"/>
                </a:lnTo>
              </a:path>
            </a:pathLst>
          </a:custGeom>
          <a:noFill/>
          <a:ln w="14985">
            <a:solidFill>
              <a:srgbClr val="00007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05" name="object 5"/>
          <p:cNvSpPr>
            <a:spLocks noGrp="1"/>
          </p:cNvSpPr>
          <p:nvPr>
            <p:ph type="title"/>
          </p:nvPr>
        </p:nvSpPr>
        <p:spPr>
          <a:xfrm>
            <a:off x="2527300" y="463550"/>
            <a:ext cx="7312025" cy="538163"/>
          </a:xfrm>
        </p:spPr>
        <p:txBody>
          <a:bodyPr/>
          <a:lstStyle/>
          <a:p>
            <a:pPr marL="1700213" algn="r" eaLnBrk="1" hangingPunct="1"/>
            <a:r>
              <a:rPr lang="ru-RU" altLang="ru-RU" sz="1600" b="1" smtClean="0">
                <a:solidFill>
                  <a:srgbClr val="15155C"/>
                </a:solidFill>
                <a:latin typeface="Arial" charset="0"/>
                <a:cs typeface="Arial" charset="0"/>
              </a:rPr>
              <a:t>Гель для автоматических посудомоечных машин с хлорсодержащим отбеливателем</a:t>
            </a:r>
            <a:endParaRPr lang="ru-RU" altLang="ru-RU" sz="16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606" name="object 6"/>
          <p:cNvSpPr>
            <a:spLocks noChangeArrowheads="1"/>
          </p:cNvSpPr>
          <p:nvPr/>
        </p:nvSpPr>
        <p:spPr bwMode="auto">
          <a:xfrm>
            <a:off x="989013" y="635000"/>
            <a:ext cx="1285875" cy="642938"/>
          </a:xfrm>
          <a:custGeom>
            <a:avLst/>
            <a:gdLst>
              <a:gd name="T0" fmla="*/ 0 w 1286255"/>
              <a:gd name="T1" fmla="*/ 0 h 643127"/>
              <a:gd name="T2" fmla="*/ 1286255 w 1286255"/>
              <a:gd name="T3" fmla="*/ 643127 h 643127"/>
            </a:gdLst>
            <a:ahLst/>
            <a:cxnLst/>
            <a:rect l="T0" t="T1" r="T2" b="T3"/>
            <a:pathLst>
              <a:path w="1286255" h="643127">
                <a:moveTo>
                  <a:pt x="0" y="0"/>
                </a:moveTo>
                <a:lnTo>
                  <a:pt x="0" y="643127"/>
                </a:lnTo>
                <a:lnTo>
                  <a:pt x="1286255" y="643127"/>
                </a:lnTo>
                <a:lnTo>
                  <a:pt x="1286255" y="0"/>
                </a:lnTo>
                <a:lnTo>
                  <a:pt x="0" y="0"/>
                </a:lnTo>
                <a:close/>
              </a:path>
            </a:pathLst>
          </a:custGeom>
          <a:solidFill>
            <a:srgbClr val="ACACEB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altLang="ru-RU" b="1">
                <a:solidFill>
                  <a:srgbClr val="002060"/>
                </a:solidFill>
                <a:latin typeface="Calibri" pitchFamily="34" charset="0"/>
              </a:rPr>
              <a:t>Щелочной</a:t>
            </a:r>
          </a:p>
        </p:txBody>
      </p:sp>
      <p:sp>
        <p:nvSpPr>
          <p:cNvPr id="25607" name="object 7"/>
          <p:cNvSpPr>
            <a:spLocks noChangeArrowheads="1"/>
          </p:cNvSpPr>
          <p:nvPr/>
        </p:nvSpPr>
        <p:spPr bwMode="auto">
          <a:xfrm>
            <a:off x="984250" y="630238"/>
            <a:ext cx="1295400" cy="652462"/>
          </a:xfrm>
          <a:custGeom>
            <a:avLst/>
            <a:gdLst>
              <a:gd name="T0" fmla="*/ 0 w 1295396"/>
              <a:gd name="T1" fmla="*/ 0 h 652271"/>
              <a:gd name="T2" fmla="*/ 1295396 w 1295396"/>
              <a:gd name="T3" fmla="*/ 652271 h 652271"/>
            </a:gdLst>
            <a:ahLst/>
            <a:cxnLst>
              <a:cxn ang="0">
                <a:pos x="1295396" y="647699"/>
              </a:cxn>
              <a:cxn ang="0">
                <a:pos x="1295396" y="4571"/>
              </a:cxn>
              <a:cxn ang="0">
                <a:pos x="1293872" y="1523"/>
              </a:cxn>
              <a:cxn ang="0">
                <a:pos x="1290824" y="0"/>
              </a:cxn>
              <a:cxn ang="0">
                <a:pos x="4571" y="0"/>
              </a:cxn>
              <a:cxn ang="0">
                <a:pos x="1523" y="1523"/>
              </a:cxn>
              <a:cxn ang="0">
                <a:pos x="0" y="4571"/>
              </a:cxn>
              <a:cxn ang="0">
                <a:pos x="0" y="647699"/>
              </a:cxn>
              <a:cxn ang="0">
                <a:pos x="1523" y="650747"/>
              </a:cxn>
              <a:cxn ang="0">
                <a:pos x="4571" y="652271"/>
              </a:cxn>
              <a:cxn ang="0">
                <a:pos x="4571" y="9143"/>
              </a:cxn>
              <a:cxn ang="0">
                <a:pos x="9143" y="4571"/>
              </a:cxn>
              <a:cxn ang="0">
                <a:pos x="9143" y="9143"/>
              </a:cxn>
              <a:cxn ang="0">
                <a:pos x="1286252" y="9143"/>
              </a:cxn>
              <a:cxn ang="0">
                <a:pos x="1286252" y="4571"/>
              </a:cxn>
              <a:cxn ang="0">
                <a:pos x="1290824" y="9143"/>
              </a:cxn>
              <a:cxn ang="0">
                <a:pos x="1290824" y="652271"/>
              </a:cxn>
              <a:cxn ang="0">
                <a:pos x="1293872" y="650747"/>
              </a:cxn>
              <a:cxn ang="0">
                <a:pos x="1295396" y="647699"/>
              </a:cxn>
              <a:cxn ang="0">
                <a:pos x="9143" y="9143"/>
              </a:cxn>
              <a:cxn ang="0">
                <a:pos x="9143" y="4571"/>
              </a:cxn>
              <a:cxn ang="0">
                <a:pos x="4571" y="9143"/>
              </a:cxn>
              <a:cxn ang="0">
                <a:pos x="9143" y="9143"/>
              </a:cxn>
              <a:cxn ang="0">
                <a:pos x="9143" y="643127"/>
              </a:cxn>
              <a:cxn ang="0">
                <a:pos x="9143" y="9143"/>
              </a:cxn>
              <a:cxn ang="0">
                <a:pos x="4571" y="9143"/>
              </a:cxn>
              <a:cxn ang="0">
                <a:pos x="4571" y="643127"/>
              </a:cxn>
              <a:cxn ang="0">
                <a:pos x="9143" y="643127"/>
              </a:cxn>
              <a:cxn ang="0">
                <a:pos x="1290824" y="643127"/>
              </a:cxn>
              <a:cxn ang="0">
                <a:pos x="4571" y="643127"/>
              </a:cxn>
              <a:cxn ang="0">
                <a:pos x="9143" y="647699"/>
              </a:cxn>
              <a:cxn ang="0">
                <a:pos x="9143" y="652271"/>
              </a:cxn>
              <a:cxn ang="0">
                <a:pos x="1286252" y="652271"/>
              </a:cxn>
              <a:cxn ang="0">
                <a:pos x="1286252" y="647699"/>
              </a:cxn>
              <a:cxn ang="0">
                <a:pos x="1290824" y="643127"/>
              </a:cxn>
              <a:cxn ang="0">
                <a:pos x="9143" y="652271"/>
              </a:cxn>
              <a:cxn ang="0">
                <a:pos x="9143" y="647699"/>
              </a:cxn>
              <a:cxn ang="0">
                <a:pos x="4571" y="643127"/>
              </a:cxn>
              <a:cxn ang="0">
                <a:pos x="4571" y="652271"/>
              </a:cxn>
              <a:cxn ang="0">
                <a:pos x="9143" y="652271"/>
              </a:cxn>
              <a:cxn ang="0">
                <a:pos x="1290824" y="9143"/>
              </a:cxn>
              <a:cxn ang="0">
                <a:pos x="1286252" y="4571"/>
              </a:cxn>
              <a:cxn ang="0">
                <a:pos x="1286252" y="9143"/>
              </a:cxn>
              <a:cxn ang="0">
                <a:pos x="1290824" y="9143"/>
              </a:cxn>
              <a:cxn ang="0">
                <a:pos x="1290824" y="643127"/>
              </a:cxn>
              <a:cxn ang="0">
                <a:pos x="1290824" y="9143"/>
              </a:cxn>
              <a:cxn ang="0">
                <a:pos x="1286252" y="9143"/>
              </a:cxn>
              <a:cxn ang="0">
                <a:pos x="1286252" y="643127"/>
              </a:cxn>
              <a:cxn ang="0">
                <a:pos x="1290824" y="643127"/>
              </a:cxn>
              <a:cxn ang="0">
                <a:pos x="1290824" y="652271"/>
              </a:cxn>
              <a:cxn ang="0">
                <a:pos x="1290824" y="643127"/>
              </a:cxn>
              <a:cxn ang="0">
                <a:pos x="1286252" y="647699"/>
              </a:cxn>
              <a:cxn ang="0">
                <a:pos x="1286252" y="652271"/>
              </a:cxn>
              <a:cxn ang="0">
                <a:pos x="1290824" y="652271"/>
              </a:cxn>
            </a:cxnLst>
            <a:rect l="T0" t="T1" r="T2" b="T3"/>
            <a:pathLst>
              <a:path w="1295396" h="652271">
                <a:moveTo>
                  <a:pt x="1295396" y="647699"/>
                </a:moveTo>
                <a:lnTo>
                  <a:pt x="1295396" y="4571"/>
                </a:lnTo>
                <a:lnTo>
                  <a:pt x="1293872" y="1523"/>
                </a:lnTo>
                <a:lnTo>
                  <a:pt x="1290824" y="0"/>
                </a:lnTo>
                <a:lnTo>
                  <a:pt x="4571" y="0"/>
                </a:lnTo>
                <a:lnTo>
                  <a:pt x="1523" y="1523"/>
                </a:lnTo>
                <a:lnTo>
                  <a:pt x="0" y="4571"/>
                </a:lnTo>
                <a:lnTo>
                  <a:pt x="0" y="647699"/>
                </a:lnTo>
                <a:lnTo>
                  <a:pt x="1523" y="650747"/>
                </a:lnTo>
                <a:lnTo>
                  <a:pt x="4571" y="652271"/>
                </a:lnTo>
                <a:lnTo>
                  <a:pt x="4571" y="9143"/>
                </a:lnTo>
                <a:lnTo>
                  <a:pt x="9143" y="4571"/>
                </a:lnTo>
                <a:lnTo>
                  <a:pt x="9143" y="9143"/>
                </a:lnTo>
                <a:lnTo>
                  <a:pt x="1286252" y="9143"/>
                </a:lnTo>
                <a:lnTo>
                  <a:pt x="1286252" y="4571"/>
                </a:lnTo>
                <a:lnTo>
                  <a:pt x="1290824" y="9143"/>
                </a:lnTo>
                <a:lnTo>
                  <a:pt x="1290824" y="652271"/>
                </a:lnTo>
                <a:lnTo>
                  <a:pt x="1293872" y="650747"/>
                </a:lnTo>
                <a:lnTo>
                  <a:pt x="1295396" y="647699"/>
                </a:lnTo>
                <a:close/>
              </a:path>
              <a:path w="1295396" h="652271">
                <a:moveTo>
                  <a:pt x="9143" y="9143"/>
                </a:moveTo>
                <a:lnTo>
                  <a:pt x="9143" y="4571"/>
                </a:lnTo>
                <a:lnTo>
                  <a:pt x="4571" y="9143"/>
                </a:lnTo>
                <a:lnTo>
                  <a:pt x="9143" y="9143"/>
                </a:lnTo>
                <a:close/>
              </a:path>
              <a:path w="1295396" h="652271">
                <a:moveTo>
                  <a:pt x="9143" y="643127"/>
                </a:moveTo>
                <a:lnTo>
                  <a:pt x="9143" y="9143"/>
                </a:lnTo>
                <a:lnTo>
                  <a:pt x="4571" y="9143"/>
                </a:lnTo>
                <a:lnTo>
                  <a:pt x="4571" y="643127"/>
                </a:lnTo>
                <a:lnTo>
                  <a:pt x="9143" y="643127"/>
                </a:lnTo>
                <a:close/>
              </a:path>
              <a:path w="1295396" h="652271">
                <a:moveTo>
                  <a:pt x="1290824" y="643127"/>
                </a:moveTo>
                <a:lnTo>
                  <a:pt x="4571" y="643127"/>
                </a:lnTo>
                <a:lnTo>
                  <a:pt x="9143" y="647699"/>
                </a:lnTo>
                <a:lnTo>
                  <a:pt x="9143" y="652271"/>
                </a:lnTo>
                <a:lnTo>
                  <a:pt x="1286252" y="652271"/>
                </a:lnTo>
                <a:lnTo>
                  <a:pt x="1286252" y="647699"/>
                </a:lnTo>
                <a:lnTo>
                  <a:pt x="1290824" y="643127"/>
                </a:lnTo>
                <a:close/>
              </a:path>
              <a:path w="1295396" h="652271">
                <a:moveTo>
                  <a:pt x="9143" y="652271"/>
                </a:moveTo>
                <a:lnTo>
                  <a:pt x="9143" y="647699"/>
                </a:lnTo>
                <a:lnTo>
                  <a:pt x="4571" y="643127"/>
                </a:lnTo>
                <a:lnTo>
                  <a:pt x="4571" y="652271"/>
                </a:lnTo>
                <a:lnTo>
                  <a:pt x="9143" y="652271"/>
                </a:lnTo>
                <a:close/>
              </a:path>
              <a:path w="1295396" h="652271">
                <a:moveTo>
                  <a:pt x="1290824" y="9143"/>
                </a:moveTo>
                <a:lnTo>
                  <a:pt x="1286252" y="4571"/>
                </a:lnTo>
                <a:lnTo>
                  <a:pt x="1286252" y="9143"/>
                </a:lnTo>
                <a:lnTo>
                  <a:pt x="1290824" y="9143"/>
                </a:lnTo>
                <a:close/>
              </a:path>
              <a:path w="1295396" h="652271">
                <a:moveTo>
                  <a:pt x="1290824" y="643127"/>
                </a:moveTo>
                <a:lnTo>
                  <a:pt x="1290824" y="9143"/>
                </a:lnTo>
                <a:lnTo>
                  <a:pt x="1286252" y="9143"/>
                </a:lnTo>
                <a:lnTo>
                  <a:pt x="1286252" y="643127"/>
                </a:lnTo>
                <a:lnTo>
                  <a:pt x="1290824" y="643127"/>
                </a:lnTo>
                <a:close/>
              </a:path>
              <a:path w="1295396" h="652271">
                <a:moveTo>
                  <a:pt x="1290824" y="652271"/>
                </a:moveTo>
                <a:lnTo>
                  <a:pt x="1290824" y="643127"/>
                </a:lnTo>
                <a:lnTo>
                  <a:pt x="1286252" y="647699"/>
                </a:lnTo>
                <a:lnTo>
                  <a:pt x="1286252" y="652271"/>
                </a:lnTo>
                <a:lnTo>
                  <a:pt x="1290824" y="652271"/>
                </a:lnTo>
                <a:close/>
              </a:path>
            </a:pathLst>
          </a:custGeom>
          <a:solidFill>
            <a:srgbClr val="A4DEC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08" name="object 9"/>
          <p:cNvSpPr>
            <a:spLocks noChangeArrowheads="1"/>
          </p:cNvSpPr>
          <p:nvPr/>
        </p:nvSpPr>
        <p:spPr bwMode="auto">
          <a:xfrm>
            <a:off x="892175" y="1736725"/>
            <a:ext cx="1779588" cy="177482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5609" name="object 10"/>
          <p:cNvSpPr>
            <a:spLocks noChangeArrowheads="1"/>
          </p:cNvSpPr>
          <p:nvPr/>
        </p:nvSpPr>
        <p:spPr bwMode="auto">
          <a:xfrm>
            <a:off x="773113" y="6802438"/>
            <a:ext cx="9145587" cy="4048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5610" name="object 11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99"/>
              <a:gd name="T1" fmla="*/ 0 h 265175"/>
              <a:gd name="T2" fmla="*/ 1409699 w 1409699"/>
              <a:gd name="T3" fmla="*/ 265175 h 265175"/>
            </a:gdLst>
            <a:ahLst/>
            <a:cxnLst>
              <a:cxn ang="0">
                <a:pos x="1409699" y="0"/>
              </a:cxn>
              <a:cxn ang="0">
                <a:pos x="38099" y="0"/>
              </a:cxn>
              <a:cxn ang="0">
                <a:pos x="0" y="265175"/>
              </a:cxn>
              <a:cxn ang="0">
                <a:pos x="1357883" y="265175"/>
              </a:cxn>
              <a:cxn ang="0">
                <a:pos x="1409699" y="0"/>
              </a:cxn>
            </a:cxnLst>
            <a:rect l="T0" t="T1" r="T2" b="T3"/>
            <a:pathLst>
              <a:path w="1409699" h="265175">
                <a:moveTo>
                  <a:pt x="1409699" y="0"/>
                </a:moveTo>
                <a:lnTo>
                  <a:pt x="38099" y="0"/>
                </a:lnTo>
                <a:lnTo>
                  <a:pt x="0" y="265175"/>
                </a:lnTo>
                <a:lnTo>
                  <a:pt x="1357883" y="265175"/>
                </a:lnTo>
                <a:lnTo>
                  <a:pt x="140969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11" name="object 12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12" name="object 13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13" name="object 14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07"/>
              <a:gd name="T1" fmla="*/ 0 h 204215"/>
              <a:gd name="T2" fmla="*/ 940307 w 940307"/>
              <a:gd name="T3" fmla="*/ 204215 h 204215"/>
            </a:gdLst>
            <a:ahLst/>
            <a:cxnLst>
              <a:cxn ang="0">
                <a:pos x="940307" y="0"/>
              </a:cxn>
              <a:cxn ang="0">
                <a:pos x="38099" y="0"/>
              </a:cxn>
              <a:cxn ang="0">
                <a:pos x="0" y="204215"/>
              </a:cxn>
              <a:cxn ang="0">
                <a:pos x="902207" y="204215"/>
              </a:cxn>
              <a:cxn ang="0">
                <a:pos x="940307" y="0"/>
              </a:cxn>
            </a:cxnLst>
            <a:rect l="T0" t="T1" r="T2" b="T3"/>
            <a:pathLst>
              <a:path w="940307" h="204215">
                <a:moveTo>
                  <a:pt x="940307" y="0"/>
                </a:moveTo>
                <a:lnTo>
                  <a:pt x="38099" y="0"/>
                </a:lnTo>
                <a:lnTo>
                  <a:pt x="0" y="204215"/>
                </a:lnTo>
                <a:lnTo>
                  <a:pt x="902207" y="204215"/>
                </a:lnTo>
                <a:lnTo>
                  <a:pt x="940307" y="0"/>
                </a:lnTo>
                <a:close/>
              </a:path>
            </a:pathLst>
          </a:custGeom>
          <a:solidFill>
            <a:srgbClr val="4B83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14" name="object 15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10"/>
              <a:gd name="T1" fmla="*/ 0 h 204217"/>
              <a:gd name="T2" fmla="*/ 940310 w 940310"/>
              <a:gd name="T3" fmla="*/ 204217 h 204217"/>
            </a:gdLst>
            <a:ahLst/>
            <a:cxnLst>
              <a:cxn ang="0">
                <a:pos x="38106" y="0"/>
              </a:cxn>
              <a:cxn ang="0">
                <a:pos x="0" y="204217"/>
              </a:cxn>
              <a:cxn ang="0">
                <a:pos x="902204" y="204217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04217">
                <a:moveTo>
                  <a:pt x="38106" y="0"/>
                </a:moveTo>
                <a:lnTo>
                  <a:pt x="0" y="204217"/>
                </a:lnTo>
                <a:lnTo>
                  <a:pt x="902204" y="204217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15" name="object 16"/>
          <p:cNvSpPr>
            <a:spLocks noChangeArrowheads="1"/>
          </p:cNvSpPr>
          <p:nvPr/>
        </p:nvSpPr>
        <p:spPr bwMode="auto">
          <a:xfrm>
            <a:off x="8651875" y="6911975"/>
            <a:ext cx="939800" cy="215900"/>
          </a:xfrm>
          <a:custGeom>
            <a:avLst/>
            <a:gdLst>
              <a:gd name="T0" fmla="*/ 0 w 940310"/>
              <a:gd name="T1" fmla="*/ 0 h 216413"/>
              <a:gd name="T2" fmla="*/ 940310 w 940310"/>
              <a:gd name="T3" fmla="*/ 216413 h 216413"/>
            </a:gdLst>
            <a:ahLst/>
            <a:cxnLst>
              <a:cxn ang="0">
                <a:pos x="38106" y="0"/>
              </a:cxn>
              <a:cxn ang="0">
                <a:pos x="0" y="216413"/>
              </a:cxn>
              <a:cxn ang="0">
                <a:pos x="902204" y="216413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16413">
                <a:moveTo>
                  <a:pt x="38106" y="0"/>
                </a:moveTo>
                <a:lnTo>
                  <a:pt x="0" y="216413"/>
                </a:lnTo>
                <a:lnTo>
                  <a:pt x="902204" y="216413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5616" name="object 1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25400"/>
            <a:fld id="{066196A5-07FD-4408-85A5-87DA4A1D1B88}" type="slidenum">
              <a:rPr lang="ru-RU" altLang="ru-RU"/>
              <a:pPr marL="25400"/>
              <a:t>26</a:t>
            </a:fld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20" name="object 20"/>
          <p:cNvSpPr>
            <a:spLocks noGrp="1"/>
          </p:cNvSpPr>
          <p:nvPr>
            <p:ph type="dt" sz="quarter" idx="11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SNF</a:t>
            </a:r>
            <a:endParaRPr b="0" i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21" name="object 21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FLOERGER</a:t>
            </a:r>
            <a:r>
              <a:rPr spc="-90" dirty="0">
                <a:latin typeface="Trebuchet MS"/>
                <a:cs typeface="Trebuchet MS"/>
              </a:rPr>
              <a:t> </a:t>
            </a:r>
            <a:r>
              <a:rPr sz="1500" spc="-15" baseline="16666" dirty="0">
                <a:latin typeface="Trebuchet MS"/>
                <a:cs typeface="Trebuchet MS"/>
              </a:rPr>
              <a:t>®</a:t>
            </a:r>
            <a:endParaRPr sz="1500" i="0" baseline="16666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25619" name="object 18"/>
          <p:cNvSpPr txBox="1">
            <a:spLocks noChangeArrowheads="1"/>
          </p:cNvSpPr>
          <p:nvPr/>
        </p:nvSpPr>
        <p:spPr bwMode="auto">
          <a:xfrm>
            <a:off x="2984500" y="5573713"/>
            <a:ext cx="67818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98450" indent="-285750">
              <a:buClr>
                <a:srgbClr val="15155C"/>
              </a:buClr>
              <a:buFont typeface="Kozuka Gothic Pr6N EL" pitchFamily="34" charset="-128"/>
              <a:buChar char="✓"/>
              <a:tabLst>
                <a:tab pos="298450" algn="l"/>
              </a:tabLst>
            </a:pPr>
            <a:r>
              <a:rPr lang="ru-RU" altLang="ru-RU" sz="1400" b="1">
                <a:solidFill>
                  <a:srgbClr val="15155C"/>
                </a:solidFill>
                <a:cs typeface="Arial" charset="0"/>
              </a:rPr>
              <a:t>Внешний вид</a:t>
            </a:r>
            <a:r>
              <a:rPr lang="ru-RU" altLang="ru-RU" sz="1400">
                <a:solidFill>
                  <a:srgbClr val="15155C"/>
                </a:solidFill>
                <a:cs typeface="Arial" charset="0"/>
              </a:rPr>
              <a:t>: Непрозрачный гель</a:t>
            </a:r>
            <a:endParaRPr lang="ru-RU" altLang="ru-RU" sz="1400">
              <a:cs typeface="Arial" charset="0"/>
            </a:endParaRPr>
          </a:p>
          <a:p>
            <a:pPr marL="298450" indent="-285750">
              <a:spcBef>
                <a:spcPts val="338"/>
              </a:spcBef>
              <a:tabLst>
                <a:tab pos="298450" algn="l"/>
              </a:tabLst>
            </a:pPr>
            <a:r>
              <a:rPr lang="ru-RU" altLang="ru-RU" sz="1400">
                <a:solidFill>
                  <a:srgbClr val="15155C"/>
                </a:solidFill>
                <a:latin typeface="Kozuka Gothic Pr6N EL" pitchFamily="34" charset="-128"/>
                <a:ea typeface="Kozuka Gothic Pr6N EL" pitchFamily="34" charset="-128"/>
              </a:rPr>
              <a:t>✓	</a:t>
            </a:r>
            <a:r>
              <a:rPr lang="ru-RU" altLang="ru-RU" sz="1400" b="1">
                <a:solidFill>
                  <a:srgbClr val="15155C"/>
                </a:solidFill>
                <a:cs typeface="Arial" charset="0"/>
              </a:rPr>
              <a:t>pH </a:t>
            </a:r>
            <a:r>
              <a:rPr lang="ru-RU" altLang="ru-RU" sz="1400">
                <a:solidFill>
                  <a:srgbClr val="15155C"/>
                </a:solidFill>
                <a:cs typeface="Arial" charset="0"/>
              </a:rPr>
              <a:t>: 12,0 – 13,0</a:t>
            </a:r>
            <a:endParaRPr lang="ru-RU" altLang="ru-RU" sz="1400">
              <a:cs typeface="Arial" charset="0"/>
            </a:endParaRPr>
          </a:p>
          <a:p>
            <a:pPr marL="298450" indent="-285750">
              <a:spcBef>
                <a:spcPts val="338"/>
              </a:spcBef>
              <a:buClr>
                <a:srgbClr val="15155C"/>
              </a:buClr>
              <a:buFont typeface="Kozuka Gothic Pr6N EL" pitchFamily="34" charset="-128"/>
              <a:buChar char="✓"/>
              <a:tabLst>
                <a:tab pos="298450" algn="l"/>
              </a:tabLst>
            </a:pPr>
            <a:r>
              <a:rPr lang="ru-RU" altLang="ru-RU" sz="1400" b="1">
                <a:solidFill>
                  <a:srgbClr val="15155C"/>
                </a:solidFill>
                <a:cs typeface="Arial" charset="0"/>
              </a:rPr>
              <a:t>Окончательная вязкость </a:t>
            </a:r>
            <a:r>
              <a:rPr lang="ru-RU" altLang="ru-RU" sz="1400">
                <a:solidFill>
                  <a:srgbClr val="15155C"/>
                </a:solidFill>
                <a:cs typeface="Arial" charset="0"/>
              </a:rPr>
              <a:t>: ~ 15 000 сП (</a:t>
            </a:r>
            <a:r>
              <a:rPr lang="en-US" altLang="ru-RU" sz="1400">
                <a:solidFill>
                  <a:srgbClr val="15155C"/>
                </a:solidFill>
                <a:cs typeface="Arial" charset="0"/>
              </a:rPr>
              <a:t>RVT </a:t>
            </a:r>
            <a:r>
              <a:rPr lang="ru-RU" altLang="ru-RU" sz="1400">
                <a:solidFill>
                  <a:srgbClr val="15155C"/>
                </a:solidFill>
                <a:cs typeface="Arial" charset="0"/>
              </a:rPr>
              <a:t>по Брукфилду = 20 об/мин)</a:t>
            </a:r>
            <a:endParaRPr lang="ru-RU" altLang="ru-RU" sz="1400">
              <a:cs typeface="Arial" charset="0"/>
            </a:endParaRPr>
          </a:p>
        </p:txBody>
      </p:sp>
      <p:graphicFrame>
        <p:nvGraphicFramePr>
          <p:cNvPr id="25655" name="Group 55"/>
          <p:cNvGraphicFramePr>
            <a:graphicFrameLocks noGrp="1"/>
          </p:cNvGraphicFramePr>
          <p:nvPr/>
        </p:nvGraphicFramePr>
        <p:xfrm>
          <a:off x="2984500" y="2101850"/>
          <a:ext cx="6781800" cy="3333753"/>
        </p:xfrm>
        <a:graphic>
          <a:graphicData uri="http://schemas.openxmlformats.org/drawingml/2006/table">
            <a:tbl>
              <a:tblPr/>
              <a:tblGrid>
                <a:gridCol w="3472308"/>
                <a:gridCol w="1566692"/>
                <a:gridCol w="1742800"/>
              </a:tblGrid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Ингредиент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>
                      <a:lvl1pPr marL="3683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68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%веса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>
                      <a:lvl1pPr marL="576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576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Назначение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32CC"/>
                    </a:solidFill>
                  </a:tcPr>
                </a:tc>
              </a:tr>
              <a:tr h="357188">
                <a:tc>
                  <a:txBody>
                    <a:bodyPr/>
                    <a:lstStyle>
                      <a:lvl1pPr marL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Flogel</a:t>
                      </a:r>
                      <a:r>
                        <a:rPr kumimoji="0" lang="ru-RU" altLang="ru-RU" sz="11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TM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FG 700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30003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1,25%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Модификатор реологии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Гидроксид калия (45%)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75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5,00%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143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Нейтрализатор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marL="8620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Силикат калия (39%)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277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15,00%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Щелочность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marL="965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Карбонат калия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5,00%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Щелочность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marL="8286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Триполифосфат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натрия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2762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20,00%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Моющий компонент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7286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Гипохлорит натрия (12,5%)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8,00%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Отбеливатель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marL="1111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н-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децилдифенилоксиддисульфонат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натрия (45%)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3143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1,00%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6286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ПАВ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Вода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0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Остальное до 100%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bject 2"/>
          <p:cNvSpPr>
            <a:spLocks noChangeArrowheads="1"/>
          </p:cNvSpPr>
          <p:nvPr/>
        </p:nvSpPr>
        <p:spPr bwMode="auto">
          <a:xfrm>
            <a:off x="2274888" y="938213"/>
            <a:ext cx="7643812" cy="0"/>
          </a:xfrm>
          <a:custGeom>
            <a:avLst/>
            <a:gdLst>
              <a:gd name="T0" fmla="*/ 0 w 7642857"/>
              <a:gd name="T1" fmla="*/ 7642857 w 7642857"/>
            </a:gdLst>
            <a:ahLst/>
            <a:cxnLst>
              <a:cxn ang="0">
                <a:pos x="7642857" y="0"/>
              </a:cxn>
              <a:cxn ang="0">
                <a:pos x="0" y="0"/>
              </a:cxn>
            </a:cxnLst>
            <a:rect l="T0" t="0" r="T1" b="0"/>
            <a:pathLst>
              <a:path w="7642857">
                <a:moveTo>
                  <a:pt x="7642857" y="0"/>
                </a:moveTo>
                <a:lnTo>
                  <a:pt x="0" y="0"/>
                </a:lnTo>
              </a:path>
            </a:pathLst>
          </a:custGeom>
          <a:noFill/>
          <a:ln w="13461">
            <a:solidFill>
              <a:srgbClr val="00007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627" name="object 3"/>
          <p:cNvSpPr>
            <a:spLocks noChangeArrowheads="1"/>
          </p:cNvSpPr>
          <p:nvPr/>
        </p:nvSpPr>
        <p:spPr bwMode="auto">
          <a:xfrm>
            <a:off x="2274888" y="969963"/>
            <a:ext cx="7643812" cy="0"/>
          </a:xfrm>
          <a:custGeom>
            <a:avLst/>
            <a:gdLst>
              <a:gd name="T0" fmla="*/ 0 w 7642857"/>
              <a:gd name="T1" fmla="*/ 7642857 w 7642857"/>
            </a:gdLst>
            <a:ahLst/>
            <a:cxnLst>
              <a:cxn ang="0">
                <a:pos x="7642857" y="0"/>
              </a:cxn>
              <a:cxn ang="0">
                <a:pos x="0" y="0"/>
              </a:cxn>
            </a:cxnLst>
            <a:rect l="T0" t="0" r="T1" b="0"/>
            <a:pathLst>
              <a:path w="7642857">
                <a:moveTo>
                  <a:pt x="7642857" y="0"/>
                </a:moveTo>
                <a:lnTo>
                  <a:pt x="0" y="0"/>
                </a:lnTo>
              </a:path>
            </a:pathLst>
          </a:custGeom>
          <a:noFill/>
          <a:ln w="27177">
            <a:solidFill>
              <a:srgbClr val="00007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628" name="object 4"/>
          <p:cNvSpPr>
            <a:spLocks noChangeArrowheads="1"/>
          </p:cNvSpPr>
          <p:nvPr/>
        </p:nvSpPr>
        <p:spPr bwMode="auto">
          <a:xfrm>
            <a:off x="2274888" y="1001713"/>
            <a:ext cx="7643812" cy="0"/>
          </a:xfrm>
          <a:custGeom>
            <a:avLst/>
            <a:gdLst>
              <a:gd name="T0" fmla="*/ 0 w 7642857"/>
              <a:gd name="T1" fmla="*/ 7642857 w 7642857"/>
            </a:gdLst>
            <a:ahLst/>
            <a:cxnLst>
              <a:cxn ang="0">
                <a:pos x="7642857" y="0"/>
              </a:cxn>
              <a:cxn ang="0">
                <a:pos x="0" y="0"/>
              </a:cxn>
            </a:cxnLst>
            <a:rect l="T0" t="0" r="T1" b="0"/>
            <a:pathLst>
              <a:path w="7642857">
                <a:moveTo>
                  <a:pt x="7642857" y="0"/>
                </a:moveTo>
                <a:lnTo>
                  <a:pt x="0" y="0"/>
                </a:lnTo>
              </a:path>
            </a:pathLst>
          </a:custGeom>
          <a:noFill/>
          <a:ln w="14985">
            <a:solidFill>
              <a:srgbClr val="00007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629" name="object 5"/>
          <p:cNvSpPr>
            <a:spLocks noGrp="1"/>
          </p:cNvSpPr>
          <p:nvPr>
            <p:ph type="title"/>
          </p:nvPr>
        </p:nvSpPr>
        <p:spPr>
          <a:xfrm>
            <a:off x="854075" y="463550"/>
            <a:ext cx="8985250" cy="506413"/>
          </a:xfrm>
        </p:spPr>
        <p:txBody>
          <a:bodyPr/>
          <a:lstStyle/>
          <a:p>
            <a:pPr marL="1612900" algn="r" eaLnBrk="1" hangingPunct="1"/>
            <a:r>
              <a:rPr lang="ru-RU" altLang="ru-RU" sz="1600" b="1" smtClean="0">
                <a:solidFill>
                  <a:srgbClr val="15155C"/>
                </a:solidFill>
                <a:latin typeface="Arial" charset="0"/>
                <a:cs typeface="Arial" charset="0"/>
              </a:rPr>
              <a:t>Чистящее средство для печей и грилей </a:t>
            </a:r>
            <a:br>
              <a:rPr lang="ru-RU" altLang="ru-RU" sz="1600" b="1" smtClean="0">
                <a:solidFill>
                  <a:srgbClr val="15155C"/>
                </a:solidFill>
                <a:latin typeface="Arial" charset="0"/>
                <a:cs typeface="Arial" charset="0"/>
              </a:rPr>
            </a:br>
            <a:r>
              <a:rPr lang="ru-RU" altLang="ru-RU" sz="1600" b="1" smtClean="0">
                <a:solidFill>
                  <a:srgbClr val="15155C"/>
                </a:solidFill>
                <a:latin typeface="Arial" charset="0"/>
                <a:cs typeface="Arial" charset="0"/>
              </a:rPr>
              <a:t>с высоким содержанием каустика</a:t>
            </a:r>
            <a:endParaRPr lang="ru-RU" altLang="ru-RU" sz="16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630" name="object 6"/>
          <p:cNvSpPr>
            <a:spLocks noChangeArrowheads="1"/>
          </p:cNvSpPr>
          <p:nvPr/>
        </p:nvSpPr>
        <p:spPr bwMode="auto">
          <a:xfrm>
            <a:off x="989013" y="635000"/>
            <a:ext cx="1285875" cy="642938"/>
          </a:xfrm>
          <a:custGeom>
            <a:avLst/>
            <a:gdLst>
              <a:gd name="T0" fmla="*/ 0 w 1286255"/>
              <a:gd name="T1" fmla="*/ 0 h 643127"/>
              <a:gd name="T2" fmla="*/ 1286255 w 1286255"/>
              <a:gd name="T3" fmla="*/ 643127 h 643127"/>
            </a:gdLst>
            <a:ahLst/>
            <a:cxnLst>
              <a:cxn ang="0">
                <a:pos x="0" y="0"/>
              </a:cxn>
              <a:cxn ang="0">
                <a:pos x="0" y="643127"/>
              </a:cxn>
              <a:cxn ang="0">
                <a:pos x="1286255" y="643127"/>
              </a:cxn>
              <a:cxn ang="0">
                <a:pos x="1286255" y="0"/>
              </a:cxn>
              <a:cxn ang="0">
                <a:pos x="0" y="0"/>
              </a:cxn>
            </a:cxnLst>
            <a:rect l="T0" t="T1" r="T2" b="T3"/>
            <a:pathLst>
              <a:path w="1286255" h="643127">
                <a:moveTo>
                  <a:pt x="0" y="0"/>
                </a:moveTo>
                <a:lnTo>
                  <a:pt x="0" y="643127"/>
                </a:lnTo>
                <a:lnTo>
                  <a:pt x="1286255" y="643127"/>
                </a:lnTo>
                <a:lnTo>
                  <a:pt x="1286255" y="0"/>
                </a:lnTo>
                <a:lnTo>
                  <a:pt x="0" y="0"/>
                </a:lnTo>
                <a:close/>
              </a:path>
            </a:pathLst>
          </a:custGeom>
          <a:solidFill>
            <a:srgbClr val="ACAC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631" name="object 7"/>
          <p:cNvSpPr>
            <a:spLocks noChangeArrowheads="1"/>
          </p:cNvSpPr>
          <p:nvPr/>
        </p:nvSpPr>
        <p:spPr bwMode="auto">
          <a:xfrm>
            <a:off x="984250" y="630238"/>
            <a:ext cx="1295400" cy="652462"/>
          </a:xfrm>
          <a:custGeom>
            <a:avLst/>
            <a:gdLst>
              <a:gd name="T0" fmla="*/ 0 w 1295396"/>
              <a:gd name="T1" fmla="*/ 0 h 652271"/>
              <a:gd name="T2" fmla="*/ 1295396 w 1295396"/>
              <a:gd name="T3" fmla="*/ 652271 h 652271"/>
            </a:gdLst>
            <a:ahLst/>
            <a:cxnLst>
              <a:cxn ang="0">
                <a:pos x="1295396" y="647699"/>
              </a:cxn>
              <a:cxn ang="0">
                <a:pos x="1295396" y="4571"/>
              </a:cxn>
              <a:cxn ang="0">
                <a:pos x="1293872" y="1523"/>
              </a:cxn>
              <a:cxn ang="0">
                <a:pos x="1290824" y="0"/>
              </a:cxn>
              <a:cxn ang="0">
                <a:pos x="4571" y="0"/>
              </a:cxn>
              <a:cxn ang="0">
                <a:pos x="1523" y="1523"/>
              </a:cxn>
              <a:cxn ang="0">
                <a:pos x="0" y="4571"/>
              </a:cxn>
              <a:cxn ang="0">
                <a:pos x="0" y="647699"/>
              </a:cxn>
              <a:cxn ang="0">
                <a:pos x="1523" y="650747"/>
              </a:cxn>
              <a:cxn ang="0">
                <a:pos x="4571" y="652271"/>
              </a:cxn>
              <a:cxn ang="0">
                <a:pos x="4571" y="9143"/>
              </a:cxn>
              <a:cxn ang="0">
                <a:pos x="9143" y="4571"/>
              </a:cxn>
              <a:cxn ang="0">
                <a:pos x="9143" y="9143"/>
              </a:cxn>
              <a:cxn ang="0">
                <a:pos x="1286252" y="9143"/>
              </a:cxn>
              <a:cxn ang="0">
                <a:pos x="1286252" y="4571"/>
              </a:cxn>
              <a:cxn ang="0">
                <a:pos x="1290824" y="9143"/>
              </a:cxn>
              <a:cxn ang="0">
                <a:pos x="1290824" y="652271"/>
              </a:cxn>
              <a:cxn ang="0">
                <a:pos x="1293872" y="650747"/>
              </a:cxn>
              <a:cxn ang="0">
                <a:pos x="1295396" y="647699"/>
              </a:cxn>
              <a:cxn ang="0">
                <a:pos x="9143" y="9143"/>
              </a:cxn>
              <a:cxn ang="0">
                <a:pos x="9143" y="4571"/>
              </a:cxn>
              <a:cxn ang="0">
                <a:pos x="4571" y="9143"/>
              </a:cxn>
              <a:cxn ang="0">
                <a:pos x="9143" y="9143"/>
              </a:cxn>
              <a:cxn ang="0">
                <a:pos x="9143" y="643127"/>
              </a:cxn>
              <a:cxn ang="0">
                <a:pos x="9143" y="9143"/>
              </a:cxn>
              <a:cxn ang="0">
                <a:pos x="4571" y="9143"/>
              </a:cxn>
              <a:cxn ang="0">
                <a:pos x="4571" y="643127"/>
              </a:cxn>
              <a:cxn ang="0">
                <a:pos x="9143" y="643127"/>
              </a:cxn>
              <a:cxn ang="0">
                <a:pos x="1290824" y="643127"/>
              </a:cxn>
              <a:cxn ang="0">
                <a:pos x="4571" y="643127"/>
              </a:cxn>
              <a:cxn ang="0">
                <a:pos x="9143" y="647699"/>
              </a:cxn>
              <a:cxn ang="0">
                <a:pos x="9143" y="652271"/>
              </a:cxn>
              <a:cxn ang="0">
                <a:pos x="1286252" y="652271"/>
              </a:cxn>
              <a:cxn ang="0">
                <a:pos x="1286252" y="647699"/>
              </a:cxn>
              <a:cxn ang="0">
                <a:pos x="1290824" y="643127"/>
              </a:cxn>
              <a:cxn ang="0">
                <a:pos x="9143" y="652271"/>
              </a:cxn>
              <a:cxn ang="0">
                <a:pos x="9143" y="647699"/>
              </a:cxn>
              <a:cxn ang="0">
                <a:pos x="4571" y="643127"/>
              </a:cxn>
              <a:cxn ang="0">
                <a:pos x="4571" y="652271"/>
              </a:cxn>
              <a:cxn ang="0">
                <a:pos x="9143" y="652271"/>
              </a:cxn>
              <a:cxn ang="0">
                <a:pos x="1290824" y="9143"/>
              </a:cxn>
              <a:cxn ang="0">
                <a:pos x="1286252" y="4571"/>
              </a:cxn>
              <a:cxn ang="0">
                <a:pos x="1286252" y="9143"/>
              </a:cxn>
              <a:cxn ang="0">
                <a:pos x="1290824" y="9143"/>
              </a:cxn>
              <a:cxn ang="0">
                <a:pos x="1290824" y="643127"/>
              </a:cxn>
              <a:cxn ang="0">
                <a:pos x="1290824" y="9143"/>
              </a:cxn>
              <a:cxn ang="0">
                <a:pos x="1286252" y="9143"/>
              </a:cxn>
              <a:cxn ang="0">
                <a:pos x="1286252" y="643127"/>
              </a:cxn>
              <a:cxn ang="0">
                <a:pos x="1290824" y="643127"/>
              </a:cxn>
              <a:cxn ang="0">
                <a:pos x="1290824" y="652271"/>
              </a:cxn>
              <a:cxn ang="0">
                <a:pos x="1290824" y="643127"/>
              </a:cxn>
              <a:cxn ang="0">
                <a:pos x="1286252" y="647699"/>
              </a:cxn>
              <a:cxn ang="0">
                <a:pos x="1286252" y="652271"/>
              </a:cxn>
              <a:cxn ang="0">
                <a:pos x="1290824" y="652271"/>
              </a:cxn>
            </a:cxnLst>
            <a:rect l="T0" t="T1" r="T2" b="T3"/>
            <a:pathLst>
              <a:path w="1295396" h="652271">
                <a:moveTo>
                  <a:pt x="1295396" y="647699"/>
                </a:moveTo>
                <a:lnTo>
                  <a:pt x="1295396" y="4571"/>
                </a:lnTo>
                <a:lnTo>
                  <a:pt x="1293872" y="1523"/>
                </a:lnTo>
                <a:lnTo>
                  <a:pt x="1290824" y="0"/>
                </a:lnTo>
                <a:lnTo>
                  <a:pt x="4571" y="0"/>
                </a:lnTo>
                <a:lnTo>
                  <a:pt x="1523" y="1523"/>
                </a:lnTo>
                <a:lnTo>
                  <a:pt x="0" y="4571"/>
                </a:lnTo>
                <a:lnTo>
                  <a:pt x="0" y="647699"/>
                </a:lnTo>
                <a:lnTo>
                  <a:pt x="1523" y="650747"/>
                </a:lnTo>
                <a:lnTo>
                  <a:pt x="4571" y="652271"/>
                </a:lnTo>
                <a:lnTo>
                  <a:pt x="4571" y="9143"/>
                </a:lnTo>
                <a:lnTo>
                  <a:pt x="9143" y="4571"/>
                </a:lnTo>
                <a:lnTo>
                  <a:pt x="9143" y="9143"/>
                </a:lnTo>
                <a:lnTo>
                  <a:pt x="1286252" y="9143"/>
                </a:lnTo>
                <a:lnTo>
                  <a:pt x="1286252" y="4571"/>
                </a:lnTo>
                <a:lnTo>
                  <a:pt x="1290824" y="9143"/>
                </a:lnTo>
                <a:lnTo>
                  <a:pt x="1290824" y="652271"/>
                </a:lnTo>
                <a:lnTo>
                  <a:pt x="1293872" y="650747"/>
                </a:lnTo>
                <a:lnTo>
                  <a:pt x="1295396" y="647699"/>
                </a:lnTo>
                <a:close/>
              </a:path>
              <a:path w="1295396" h="652271">
                <a:moveTo>
                  <a:pt x="9143" y="9143"/>
                </a:moveTo>
                <a:lnTo>
                  <a:pt x="9143" y="4571"/>
                </a:lnTo>
                <a:lnTo>
                  <a:pt x="4571" y="9143"/>
                </a:lnTo>
                <a:lnTo>
                  <a:pt x="9143" y="9143"/>
                </a:lnTo>
                <a:close/>
              </a:path>
              <a:path w="1295396" h="652271">
                <a:moveTo>
                  <a:pt x="9143" y="643127"/>
                </a:moveTo>
                <a:lnTo>
                  <a:pt x="9143" y="9143"/>
                </a:lnTo>
                <a:lnTo>
                  <a:pt x="4571" y="9143"/>
                </a:lnTo>
                <a:lnTo>
                  <a:pt x="4571" y="643127"/>
                </a:lnTo>
                <a:lnTo>
                  <a:pt x="9143" y="643127"/>
                </a:lnTo>
                <a:close/>
              </a:path>
              <a:path w="1295396" h="652271">
                <a:moveTo>
                  <a:pt x="1290824" y="643127"/>
                </a:moveTo>
                <a:lnTo>
                  <a:pt x="4571" y="643127"/>
                </a:lnTo>
                <a:lnTo>
                  <a:pt x="9143" y="647699"/>
                </a:lnTo>
                <a:lnTo>
                  <a:pt x="9143" y="652271"/>
                </a:lnTo>
                <a:lnTo>
                  <a:pt x="1286252" y="652271"/>
                </a:lnTo>
                <a:lnTo>
                  <a:pt x="1286252" y="647699"/>
                </a:lnTo>
                <a:lnTo>
                  <a:pt x="1290824" y="643127"/>
                </a:lnTo>
                <a:close/>
              </a:path>
              <a:path w="1295396" h="652271">
                <a:moveTo>
                  <a:pt x="9143" y="652271"/>
                </a:moveTo>
                <a:lnTo>
                  <a:pt x="9143" y="647699"/>
                </a:lnTo>
                <a:lnTo>
                  <a:pt x="4571" y="643127"/>
                </a:lnTo>
                <a:lnTo>
                  <a:pt x="4571" y="652271"/>
                </a:lnTo>
                <a:lnTo>
                  <a:pt x="9143" y="652271"/>
                </a:lnTo>
                <a:close/>
              </a:path>
              <a:path w="1295396" h="652271">
                <a:moveTo>
                  <a:pt x="1290824" y="9143"/>
                </a:moveTo>
                <a:lnTo>
                  <a:pt x="1286252" y="4571"/>
                </a:lnTo>
                <a:lnTo>
                  <a:pt x="1286252" y="9143"/>
                </a:lnTo>
                <a:lnTo>
                  <a:pt x="1290824" y="9143"/>
                </a:lnTo>
                <a:close/>
              </a:path>
              <a:path w="1295396" h="652271">
                <a:moveTo>
                  <a:pt x="1290824" y="643127"/>
                </a:moveTo>
                <a:lnTo>
                  <a:pt x="1290824" y="9143"/>
                </a:lnTo>
                <a:lnTo>
                  <a:pt x="1286252" y="9143"/>
                </a:lnTo>
                <a:lnTo>
                  <a:pt x="1286252" y="643127"/>
                </a:lnTo>
                <a:lnTo>
                  <a:pt x="1290824" y="643127"/>
                </a:lnTo>
                <a:close/>
              </a:path>
              <a:path w="1295396" h="652271">
                <a:moveTo>
                  <a:pt x="1290824" y="652271"/>
                </a:moveTo>
                <a:lnTo>
                  <a:pt x="1290824" y="643127"/>
                </a:lnTo>
                <a:lnTo>
                  <a:pt x="1286252" y="647699"/>
                </a:lnTo>
                <a:lnTo>
                  <a:pt x="1286252" y="652271"/>
                </a:lnTo>
                <a:lnTo>
                  <a:pt x="1290824" y="652271"/>
                </a:lnTo>
                <a:close/>
              </a:path>
            </a:pathLst>
          </a:custGeom>
          <a:solidFill>
            <a:srgbClr val="A4DEC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632" name="object 8"/>
          <p:cNvSpPr txBox="1">
            <a:spLocks noChangeArrowheads="1"/>
          </p:cNvSpPr>
          <p:nvPr/>
        </p:nvSpPr>
        <p:spPr bwMode="auto">
          <a:xfrm>
            <a:off x="1003300" y="733425"/>
            <a:ext cx="12954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altLang="ru-RU" b="1">
                <a:solidFill>
                  <a:srgbClr val="15155C"/>
                </a:solidFill>
              </a:rPr>
              <a:t>Щелочной</a:t>
            </a:r>
          </a:p>
        </p:txBody>
      </p:sp>
      <p:sp>
        <p:nvSpPr>
          <p:cNvPr id="26633" name="object 27"/>
          <p:cNvSpPr>
            <a:spLocks noChangeArrowheads="1"/>
          </p:cNvSpPr>
          <p:nvPr/>
        </p:nvSpPr>
        <p:spPr bwMode="auto">
          <a:xfrm>
            <a:off x="774700" y="6802438"/>
            <a:ext cx="9144000" cy="4048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6634" name="object 28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99"/>
              <a:gd name="T1" fmla="*/ 0 h 265175"/>
              <a:gd name="T2" fmla="*/ 1409699 w 1409699"/>
              <a:gd name="T3" fmla="*/ 265175 h 265175"/>
            </a:gdLst>
            <a:ahLst/>
            <a:cxnLst>
              <a:cxn ang="0">
                <a:pos x="1409699" y="0"/>
              </a:cxn>
              <a:cxn ang="0">
                <a:pos x="38099" y="0"/>
              </a:cxn>
              <a:cxn ang="0">
                <a:pos x="0" y="265175"/>
              </a:cxn>
              <a:cxn ang="0">
                <a:pos x="1357883" y="265175"/>
              </a:cxn>
              <a:cxn ang="0">
                <a:pos x="1409699" y="0"/>
              </a:cxn>
            </a:cxnLst>
            <a:rect l="T0" t="T1" r="T2" b="T3"/>
            <a:pathLst>
              <a:path w="1409699" h="265175">
                <a:moveTo>
                  <a:pt x="1409699" y="0"/>
                </a:moveTo>
                <a:lnTo>
                  <a:pt x="38099" y="0"/>
                </a:lnTo>
                <a:lnTo>
                  <a:pt x="0" y="265175"/>
                </a:lnTo>
                <a:lnTo>
                  <a:pt x="1357883" y="265175"/>
                </a:lnTo>
                <a:lnTo>
                  <a:pt x="140969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635" name="object 29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636" name="object 30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637" name="object 31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07"/>
              <a:gd name="T1" fmla="*/ 0 h 204215"/>
              <a:gd name="T2" fmla="*/ 940307 w 940307"/>
              <a:gd name="T3" fmla="*/ 204215 h 204215"/>
            </a:gdLst>
            <a:ahLst/>
            <a:cxnLst>
              <a:cxn ang="0">
                <a:pos x="940307" y="0"/>
              </a:cxn>
              <a:cxn ang="0">
                <a:pos x="38099" y="0"/>
              </a:cxn>
              <a:cxn ang="0">
                <a:pos x="0" y="204215"/>
              </a:cxn>
              <a:cxn ang="0">
                <a:pos x="902207" y="204215"/>
              </a:cxn>
              <a:cxn ang="0">
                <a:pos x="940307" y="0"/>
              </a:cxn>
            </a:cxnLst>
            <a:rect l="T0" t="T1" r="T2" b="T3"/>
            <a:pathLst>
              <a:path w="940307" h="204215">
                <a:moveTo>
                  <a:pt x="940307" y="0"/>
                </a:moveTo>
                <a:lnTo>
                  <a:pt x="38099" y="0"/>
                </a:lnTo>
                <a:lnTo>
                  <a:pt x="0" y="204215"/>
                </a:lnTo>
                <a:lnTo>
                  <a:pt x="902207" y="204215"/>
                </a:lnTo>
                <a:lnTo>
                  <a:pt x="940307" y="0"/>
                </a:lnTo>
                <a:close/>
              </a:path>
            </a:pathLst>
          </a:custGeom>
          <a:solidFill>
            <a:srgbClr val="4B83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638" name="object 32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10"/>
              <a:gd name="T1" fmla="*/ 0 h 204217"/>
              <a:gd name="T2" fmla="*/ 940310 w 940310"/>
              <a:gd name="T3" fmla="*/ 204217 h 204217"/>
            </a:gdLst>
            <a:ahLst/>
            <a:cxnLst>
              <a:cxn ang="0">
                <a:pos x="38106" y="0"/>
              </a:cxn>
              <a:cxn ang="0">
                <a:pos x="0" y="204217"/>
              </a:cxn>
              <a:cxn ang="0">
                <a:pos x="902204" y="204217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04217">
                <a:moveTo>
                  <a:pt x="38106" y="0"/>
                </a:moveTo>
                <a:lnTo>
                  <a:pt x="0" y="204217"/>
                </a:lnTo>
                <a:lnTo>
                  <a:pt x="902204" y="204217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639" name="object 33"/>
          <p:cNvSpPr>
            <a:spLocks noChangeArrowheads="1"/>
          </p:cNvSpPr>
          <p:nvPr/>
        </p:nvSpPr>
        <p:spPr bwMode="auto">
          <a:xfrm>
            <a:off x="8651875" y="6911975"/>
            <a:ext cx="939800" cy="215900"/>
          </a:xfrm>
          <a:custGeom>
            <a:avLst/>
            <a:gdLst>
              <a:gd name="T0" fmla="*/ 0 w 940310"/>
              <a:gd name="T1" fmla="*/ 0 h 216413"/>
              <a:gd name="T2" fmla="*/ 940310 w 940310"/>
              <a:gd name="T3" fmla="*/ 216413 h 216413"/>
            </a:gdLst>
            <a:ahLst/>
            <a:cxnLst>
              <a:cxn ang="0">
                <a:pos x="38106" y="0"/>
              </a:cxn>
              <a:cxn ang="0">
                <a:pos x="0" y="216413"/>
              </a:cxn>
              <a:cxn ang="0">
                <a:pos x="902204" y="216413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16413">
                <a:moveTo>
                  <a:pt x="38106" y="0"/>
                </a:moveTo>
                <a:lnTo>
                  <a:pt x="0" y="216413"/>
                </a:lnTo>
                <a:lnTo>
                  <a:pt x="902204" y="216413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6640" name="object 34"/>
          <p:cNvSpPr>
            <a:spLocks noChangeArrowheads="1"/>
          </p:cNvSpPr>
          <p:nvPr/>
        </p:nvSpPr>
        <p:spPr bwMode="auto">
          <a:xfrm>
            <a:off x="969963" y="1952625"/>
            <a:ext cx="1555750" cy="197008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6641" name="object 35"/>
          <p:cNvSpPr txBox="1">
            <a:spLocks noChangeArrowheads="1"/>
          </p:cNvSpPr>
          <p:nvPr/>
        </p:nvSpPr>
        <p:spPr bwMode="auto">
          <a:xfrm>
            <a:off x="2887663" y="3956050"/>
            <a:ext cx="3525837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98450" indent="-285750">
              <a:buClr>
                <a:srgbClr val="15155C"/>
              </a:buClr>
              <a:buFont typeface="Kozuka Gothic Pr6N EL" pitchFamily="34" charset="-128"/>
              <a:buChar char="✓"/>
              <a:tabLst>
                <a:tab pos="298450" algn="l"/>
                <a:tab pos="2363788" algn="l"/>
              </a:tabLst>
            </a:pPr>
            <a:r>
              <a:rPr lang="ru-RU" altLang="ru-RU" sz="1400" b="1">
                <a:solidFill>
                  <a:srgbClr val="15155C"/>
                </a:solidFill>
                <a:cs typeface="Arial" charset="0"/>
              </a:rPr>
              <a:t>Окончательная вязкость :</a:t>
            </a:r>
            <a:endParaRPr lang="ru-RU" altLang="ru-RU" sz="1400">
              <a:cs typeface="Arial" charset="0"/>
            </a:endParaRPr>
          </a:p>
          <a:p>
            <a:pPr marL="298450" indent="-285750">
              <a:spcBef>
                <a:spcPts val="338"/>
              </a:spcBef>
              <a:buClr>
                <a:srgbClr val="15155C"/>
              </a:buClr>
              <a:buFont typeface="Kozuka Gothic Pr6N EL" pitchFamily="34" charset="-128"/>
              <a:buChar char="✓"/>
              <a:tabLst>
                <a:tab pos="298450" algn="l"/>
                <a:tab pos="2363788" algn="l"/>
              </a:tabLst>
            </a:pPr>
            <a:r>
              <a:rPr lang="ru-RU" altLang="ru-RU" sz="1400" b="1">
                <a:solidFill>
                  <a:srgbClr val="15155C"/>
                </a:solidFill>
                <a:cs typeface="Arial" charset="0"/>
              </a:rPr>
              <a:t>Внешний вид: </a:t>
            </a:r>
            <a:r>
              <a:rPr lang="ru-RU" altLang="ru-RU" sz="1400">
                <a:solidFill>
                  <a:srgbClr val="15155C"/>
                </a:solidFill>
                <a:cs typeface="Arial" charset="0"/>
              </a:rPr>
              <a:t>Непрозрачный гель</a:t>
            </a:r>
            <a:endParaRPr lang="ru-RU" altLang="ru-RU" sz="1400">
              <a:cs typeface="Arial" charset="0"/>
            </a:endParaRPr>
          </a:p>
          <a:p>
            <a:pPr marL="298450" indent="-285750">
              <a:spcBef>
                <a:spcPts val="338"/>
              </a:spcBef>
              <a:tabLst>
                <a:tab pos="298450" algn="l"/>
                <a:tab pos="2363788" algn="l"/>
              </a:tabLst>
            </a:pPr>
            <a:r>
              <a:rPr lang="ru-RU" altLang="ru-RU" sz="1400">
                <a:solidFill>
                  <a:srgbClr val="15155C"/>
                </a:solidFill>
                <a:latin typeface="Kozuka Gothic Pr6N EL" pitchFamily="34" charset="-128"/>
                <a:ea typeface="Kozuka Gothic Pr6N EL" pitchFamily="34" charset="-128"/>
              </a:rPr>
              <a:t>✓	</a:t>
            </a:r>
            <a:r>
              <a:rPr lang="ru-RU" altLang="ru-RU" sz="1400" b="1">
                <a:solidFill>
                  <a:srgbClr val="15155C"/>
                </a:solidFill>
                <a:cs typeface="Arial" charset="0"/>
              </a:rPr>
              <a:t>pH : </a:t>
            </a:r>
            <a:r>
              <a:rPr lang="ru-RU" altLang="ru-RU" sz="1400">
                <a:solidFill>
                  <a:srgbClr val="15155C"/>
                </a:solidFill>
                <a:cs typeface="Arial" charset="0"/>
              </a:rPr>
              <a:t>13,0 – 14,0</a:t>
            </a:r>
            <a:endParaRPr lang="ru-RU" altLang="ru-RU" sz="1400">
              <a:cs typeface="Arial" charset="0"/>
            </a:endParaRPr>
          </a:p>
        </p:txBody>
      </p:sp>
      <p:sp>
        <p:nvSpPr>
          <p:cNvPr id="26642" name="object 37"/>
          <p:cNvSpPr txBox="1">
            <a:spLocks noChangeArrowheads="1"/>
          </p:cNvSpPr>
          <p:nvPr/>
        </p:nvSpPr>
        <p:spPr bwMode="auto">
          <a:xfrm>
            <a:off x="8210550" y="3981450"/>
            <a:ext cx="13811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altLang="ru-RU" sz="1000" b="1">
                <a:solidFill>
                  <a:srgbClr val="15155C"/>
                </a:solidFill>
                <a:cs typeface="Arial" charset="0"/>
              </a:rPr>
              <a:t>(RVT по Брукфилду = 20 об/мин)</a:t>
            </a:r>
            <a:endParaRPr lang="ru-RU" altLang="ru-RU" sz="1000">
              <a:cs typeface="Arial" charset="0"/>
            </a:endParaRPr>
          </a:p>
        </p:txBody>
      </p:sp>
      <p:sp>
        <p:nvSpPr>
          <p:cNvPr id="26643" name="object 5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25400"/>
            <a:fld id="{AA3313C3-9481-49A1-8DB7-03E10E0F0AAF}" type="slidenum">
              <a:rPr lang="ru-RU" altLang="ru-RU"/>
              <a:pPr marL="25400"/>
              <a:t>27</a:t>
            </a:fld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59" name="object 59"/>
          <p:cNvSpPr>
            <a:spLocks noGrp="1"/>
          </p:cNvSpPr>
          <p:nvPr>
            <p:ph type="dt" sz="quarter" idx="11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SNF</a:t>
            </a:r>
            <a:endParaRPr b="0" i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60" name="object 60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FLOERGER</a:t>
            </a:r>
            <a:r>
              <a:rPr spc="-90" dirty="0">
                <a:latin typeface="Trebuchet MS"/>
                <a:cs typeface="Trebuchet MS"/>
              </a:rPr>
              <a:t> </a:t>
            </a:r>
            <a:r>
              <a:rPr sz="1500" spc="-15" baseline="16666" dirty="0">
                <a:latin typeface="Trebuchet MS"/>
                <a:cs typeface="Trebuchet MS"/>
              </a:rPr>
              <a:t>®</a:t>
            </a:r>
            <a:endParaRPr sz="1500" i="0" baseline="16666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61" name="Group 55"/>
          <p:cNvGraphicFramePr>
            <a:graphicFrameLocks noGrp="1"/>
          </p:cNvGraphicFramePr>
          <p:nvPr/>
        </p:nvGraphicFramePr>
        <p:xfrm>
          <a:off x="2774950" y="1952625"/>
          <a:ext cx="6781800" cy="1852614"/>
        </p:xfrm>
        <a:graphic>
          <a:graphicData uri="http://schemas.openxmlformats.org/drawingml/2006/table">
            <a:tbl>
              <a:tblPr/>
              <a:tblGrid>
                <a:gridCol w="2820689"/>
                <a:gridCol w="1272684"/>
                <a:gridCol w="1272684"/>
                <a:gridCol w="1415743"/>
              </a:tblGrid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Ингредиент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веса в Формуле №1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>
                      <a:lvl1pPr marL="3683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веса в Формуле №2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>
                      <a:lvl1pPr marL="576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Назначение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32CC"/>
                    </a:solidFill>
                  </a:tcPr>
                </a:tc>
              </a:tr>
              <a:tr h="357188">
                <a:tc>
                  <a:txBody>
                    <a:bodyPr/>
                    <a:lstStyle>
                      <a:lvl1pPr marL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Flogel</a:t>
                      </a:r>
                      <a:r>
                        <a:rPr kumimoji="0" lang="ru-RU" altLang="ru-RU" sz="11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TM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FG 700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30003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0,75%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30003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indent="0" algn="ctr"/>
                      <a:r>
                        <a:rPr lang="ru-RU" altLang="ru-RU" sz="1100" dirty="0" smtClean="0">
                          <a:solidFill>
                            <a:srgbClr val="15155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Загуститель / Стабилизатор</a:t>
                      </a:r>
                      <a:endParaRPr lang="ru-RU" altLang="ru-RU" sz="1100" dirty="0">
                        <a:solidFill>
                          <a:srgbClr val="15155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Гидроксид калия (45%)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75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23,0%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75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23,0%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143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dirty="0" smtClean="0">
                          <a:solidFill>
                            <a:srgbClr val="15155C"/>
                          </a:solidFill>
                          <a:latin typeface="Arial" pitchFamily="34" charset="0"/>
                          <a:cs typeface="Arial" pitchFamily="34" charset="0"/>
                        </a:rPr>
                        <a:t>Нейтрализатор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5155C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marL="8620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Пропиленгликольметилэфир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15155C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277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277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dirty="0" smtClean="0">
                          <a:solidFill>
                            <a:srgbClr val="15155C"/>
                          </a:solidFill>
                          <a:latin typeface="Arial" pitchFamily="34" charset="0"/>
                          <a:cs typeface="Arial" pitchFamily="34" charset="0"/>
                        </a:rPr>
                        <a:t>Растворитель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5155C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Вода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0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Остальное </a:t>
                      </a:r>
                      <a:b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 100%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0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Остальное </a:t>
                      </a:r>
                      <a:b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 100%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70" name="Прямоугольник 1"/>
          <p:cNvSpPr>
            <a:spLocks noChangeArrowheads="1"/>
          </p:cNvSpPr>
          <p:nvPr/>
        </p:nvSpPr>
        <p:spPr bwMode="auto">
          <a:xfrm>
            <a:off x="5880100" y="3932238"/>
            <a:ext cx="7683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15155C"/>
              </a:buClr>
            </a:pPr>
            <a:r>
              <a:rPr lang="ru-RU" altLang="ru-RU" sz="1200" b="1">
                <a:solidFill>
                  <a:srgbClr val="15155C"/>
                </a:solidFill>
                <a:cs typeface="Arial" charset="0"/>
              </a:rPr>
              <a:t>~300 сП</a:t>
            </a:r>
            <a:endParaRPr lang="ru-RU" altLang="ru-RU" sz="1200">
              <a:cs typeface="Arial" charset="0"/>
            </a:endParaRPr>
          </a:p>
        </p:txBody>
      </p:sp>
      <p:sp>
        <p:nvSpPr>
          <p:cNvPr id="26671" name="Прямоугольник 62"/>
          <p:cNvSpPr>
            <a:spLocks noChangeArrowheads="1"/>
          </p:cNvSpPr>
          <p:nvPr/>
        </p:nvSpPr>
        <p:spPr bwMode="auto">
          <a:xfrm>
            <a:off x="7073900" y="3932238"/>
            <a:ext cx="8969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15155C"/>
              </a:buClr>
            </a:pPr>
            <a:r>
              <a:rPr lang="ru-RU" altLang="ru-RU" sz="1200" b="1">
                <a:solidFill>
                  <a:srgbClr val="15155C"/>
                </a:solidFill>
                <a:cs typeface="Arial" charset="0"/>
              </a:rPr>
              <a:t>~5 000 сП</a:t>
            </a:r>
            <a:endParaRPr lang="ru-RU" altLang="ru-RU" sz="1200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ject 2"/>
          <p:cNvSpPr>
            <a:spLocks noChangeArrowheads="1"/>
          </p:cNvSpPr>
          <p:nvPr/>
        </p:nvSpPr>
        <p:spPr bwMode="auto">
          <a:xfrm>
            <a:off x="2274888" y="938213"/>
            <a:ext cx="7643812" cy="0"/>
          </a:xfrm>
          <a:custGeom>
            <a:avLst/>
            <a:gdLst>
              <a:gd name="T0" fmla="*/ 0 w 7642857"/>
              <a:gd name="T1" fmla="*/ 7642857 w 7642857"/>
            </a:gdLst>
            <a:ahLst/>
            <a:cxnLst>
              <a:cxn ang="0">
                <a:pos x="7642857" y="0"/>
              </a:cxn>
              <a:cxn ang="0">
                <a:pos x="0" y="0"/>
              </a:cxn>
            </a:cxnLst>
            <a:rect l="T0" t="0" r="T1" b="0"/>
            <a:pathLst>
              <a:path w="7642857">
                <a:moveTo>
                  <a:pt x="7642857" y="0"/>
                </a:moveTo>
                <a:lnTo>
                  <a:pt x="0" y="0"/>
                </a:lnTo>
              </a:path>
            </a:pathLst>
          </a:custGeom>
          <a:noFill/>
          <a:ln w="13461">
            <a:solidFill>
              <a:srgbClr val="00007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51" name="object 3"/>
          <p:cNvSpPr>
            <a:spLocks noChangeArrowheads="1"/>
          </p:cNvSpPr>
          <p:nvPr/>
        </p:nvSpPr>
        <p:spPr bwMode="auto">
          <a:xfrm>
            <a:off x="2274888" y="969963"/>
            <a:ext cx="7643812" cy="0"/>
          </a:xfrm>
          <a:custGeom>
            <a:avLst/>
            <a:gdLst>
              <a:gd name="T0" fmla="*/ 0 w 7642857"/>
              <a:gd name="T1" fmla="*/ 7642857 w 7642857"/>
            </a:gdLst>
            <a:ahLst/>
            <a:cxnLst>
              <a:cxn ang="0">
                <a:pos x="7642857" y="0"/>
              </a:cxn>
              <a:cxn ang="0">
                <a:pos x="0" y="0"/>
              </a:cxn>
            </a:cxnLst>
            <a:rect l="T0" t="0" r="T1" b="0"/>
            <a:pathLst>
              <a:path w="7642857">
                <a:moveTo>
                  <a:pt x="7642857" y="0"/>
                </a:moveTo>
                <a:lnTo>
                  <a:pt x="0" y="0"/>
                </a:lnTo>
              </a:path>
            </a:pathLst>
          </a:custGeom>
          <a:noFill/>
          <a:ln w="27177">
            <a:solidFill>
              <a:srgbClr val="00007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52" name="object 4"/>
          <p:cNvSpPr>
            <a:spLocks noChangeArrowheads="1"/>
          </p:cNvSpPr>
          <p:nvPr/>
        </p:nvSpPr>
        <p:spPr bwMode="auto">
          <a:xfrm>
            <a:off x="2274888" y="1001713"/>
            <a:ext cx="7643812" cy="0"/>
          </a:xfrm>
          <a:custGeom>
            <a:avLst/>
            <a:gdLst>
              <a:gd name="T0" fmla="*/ 0 w 7642857"/>
              <a:gd name="T1" fmla="*/ 7642857 w 7642857"/>
            </a:gdLst>
            <a:ahLst/>
            <a:cxnLst>
              <a:cxn ang="0">
                <a:pos x="7642857" y="0"/>
              </a:cxn>
              <a:cxn ang="0">
                <a:pos x="0" y="0"/>
              </a:cxn>
            </a:cxnLst>
            <a:rect l="T0" t="0" r="T1" b="0"/>
            <a:pathLst>
              <a:path w="7642857">
                <a:moveTo>
                  <a:pt x="7642857" y="0"/>
                </a:moveTo>
                <a:lnTo>
                  <a:pt x="0" y="0"/>
                </a:lnTo>
              </a:path>
            </a:pathLst>
          </a:custGeom>
          <a:noFill/>
          <a:ln w="14985">
            <a:solidFill>
              <a:srgbClr val="00007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53" name="object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486525" indent="-1457325" algn="r" eaLnBrk="1" hangingPunct="1"/>
            <a:r>
              <a:rPr lang="ru-RU" altLang="ru-RU" sz="2400" b="1" smtClean="0">
                <a:solidFill>
                  <a:srgbClr val="15155C"/>
                </a:solidFill>
                <a:latin typeface="Arial" charset="0"/>
                <a:cs typeface="Arial" charset="0"/>
              </a:rPr>
              <a:t>Полироль для мебели</a:t>
            </a:r>
            <a:endParaRPr lang="ru-RU" altLang="ru-RU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654" name="object 29"/>
          <p:cNvSpPr>
            <a:spLocks noChangeArrowheads="1"/>
          </p:cNvSpPr>
          <p:nvPr/>
        </p:nvSpPr>
        <p:spPr bwMode="auto">
          <a:xfrm>
            <a:off x="1327150" y="1809750"/>
            <a:ext cx="1298575" cy="189388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7655" name="object 30"/>
          <p:cNvSpPr>
            <a:spLocks noChangeArrowheads="1"/>
          </p:cNvSpPr>
          <p:nvPr/>
        </p:nvSpPr>
        <p:spPr bwMode="auto">
          <a:xfrm>
            <a:off x="989013" y="635000"/>
            <a:ext cx="1285875" cy="642938"/>
          </a:xfrm>
          <a:custGeom>
            <a:avLst/>
            <a:gdLst>
              <a:gd name="T0" fmla="*/ 0 w 1286255"/>
              <a:gd name="T1" fmla="*/ 0 h 643127"/>
              <a:gd name="T2" fmla="*/ 1286255 w 1286255"/>
              <a:gd name="T3" fmla="*/ 643127 h 643127"/>
            </a:gdLst>
            <a:ahLst/>
            <a:cxnLst/>
            <a:rect l="T0" t="T1" r="T2" b="T3"/>
            <a:pathLst>
              <a:path w="1286255" h="643127">
                <a:moveTo>
                  <a:pt x="0" y="0"/>
                </a:moveTo>
                <a:lnTo>
                  <a:pt x="0" y="643127"/>
                </a:lnTo>
                <a:lnTo>
                  <a:pt x="1286255" y="643127"/>
                </a:lnTo>
                <a:lnTo>
                  <a:pt x="1286255" y="0"/>
                </a:lnTo>
                <a:lnTo>
                  <a:pt x="0" y="0"/>
                </a:lnTo>
                <a:close/>
              </a:path>
            </a:pathLst>
          </a:custGeom>
          <a:solidFill>
            <a:srgbClr val="ACACEB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altLang="ru-RU" b="1">
                <a:solidFill>
                  <a:srgbClr val="15155C"/>
                </a:solidFill>
              </a:rPr>
              <a:t>Щелочной</a:t>
            </a:r>
          </a:p>
        </p:txBody>
      </p:sp>
      <p:sp>
        <p:nvSpPr>
          <p:cNvPr id="27656" name="object 31"/>
          <p:cNvSpPr>
            <a:spLocks noChangeArrowheads="1"/>
          </p:cNvSpPr>
          <p:nvPr/>
        </p:nvSpPr>
        <p:spPr bwMode="auto">
          <a:xfrm>
            <a:off x="984250" y="630238"/>
            <a:ext cx="1295400" cy="652462"/>
          </a:xfrm>
          <a:custGeom>
            <a:avLst/>
            <a:gdLst>
              <a:gd name="T0" fmla="*/ 0 w 1295396"/>
              <a:gd name="T1" fmla="*/ 0 h 652271"/>
              <a:gd name="T2" fmla="*/ 1295396 w 1295396"/>
              <a:gd name="T3" fmla="*/ 652271 h 652271"/>
            </a:gdLst>
            <a:ahLst/>
            <a:cxnLst>
              <a:cxn ang="0">
                <a:pos x="1295396" y="647699"/>
              </a:cxn>
              <a:cxn ang="0">
                <a:pos x="1295396" y="4571"/>
              </a:cxn>
              <a:cxn ang="0">
                <a:pos x="1293872" y="1523"/>
              </a:cxn>
              <a:cxn ang="0">
                <a:pos x="1290824" y="0"/>
              </a:cxn>
              <a:cxn ang="0">
                <a:pos x="4571" y="0"/>
              </a:cxn>
              <a:cxn ang="0">
                <a:pos x="1523" y="1523"/>
              </a:cxn>
              <a:cxn ang="0">
                <a:pos x="0" y="4571"/>
              </a:cxn>
              <a:cxn ang="0">
                <a:pos x="0" y="647699"/>
              </a:cxn>
              <a:cxn ang="0">
                <a:pos x="1523" y="650747"/>
              </a:cxn>
              <a:cxn ang="0">
                <a:pos x="4571" y="652271"/>
              </a:cxn>
              <a:cxn ang="0">
                <a:pos x="4571" y="9143"/>
              </a:cxn>
              <a:cxn ang="0">
                <a:pos x="9143" y="4571"/>
              </a:cxn>
              <a:cxn ang="0">
                <a:pos x="9143" y="9143"/>
              </a:cxn>
              <a:cxn ang="0">
                <a:pos x="1286252" y="9143"/>
              </a:cxn>
              <a:cxn ang="0">
                <a:pos x="1286252" y="4571"/>
              </a:cxn>
              <a:cxn ang="0">
                <a:pos x="1290824" y="9143"/>
              </a:cxn>
              <a:cxn ang="0">
                <a:pos x="1290824" y="652271"/>
              </a:cxn>
              <a:cxn ang="0">
                <a:pos x="1293872" y="650747"/>
              </a:cxn>
              <a:cxn ang="0">
                <a:pos x="1295396" y="647699"/>
              </a:cxn>
              <a:cxn ang="0">
                <a:pos x="9143" y="9143"/>
              </a:cxn>
              <a:cxn ang="0">
                <a:pos x="9143" y="4571"/>
              </a:cxn>
              <a:cxn ang="0">
                <a:pos x="4571" y="9143"/>
              </a:cxn>
              <a:cxn ang="0">
                <a:pos x="9143" y="9143"/>
              </a:cxn>
              <a:cxn ang="0">
                <a:pos x="9143" y="643127"/>
              </a:cxn>
              <a:cxn ang="0">
                <a:pos x="9143" y="9143"/>
              </a:cxn>
              <a:cxn ang="0">
                <a:pos x="4571" y="9143"/>
              </a:cxn>
              <a:cxn ang="0">
                <a:pos x="4571" y="643127"/>
              </a:cxn>
              <a:cxn ang="0">
                <a:pos x="9143" y="643127"/>
              </a:cxn>
              <a:cxn ang="0">
                <a:pos x="1290824" y="643127"/>
              </a:cxn>
              <a:cxn ang="0">
                <a:pos x="4571" y="643127"/>
              </a:cxn>
              <a:cxn ang="0">
                <a:pos x="9143" y="647699"/>
              </a:cxn>
              <a:cxn ang="0">
                <a:pos x="9143" y="652271"/>
              </a:cxn>
              <a:cxn ang="0">
                <a:pos x="1286252" y="652271"/>
              </a:cxn>
              <a:cxn ang="0">
                <a:pos x="1286252" y="647699"/>
              </a:cxn>
              <a:cxn ang="0">
                <a:pos x="1290824" y="643127"/>
              </a:cxn>
              <a:cxn ang="0">
                <a:pos x="9143" y="652271"/>
              </a:cxn>
              <a:cxn ang="0">
                <a:pos x="9143" y="647699"/>
              </a:cxn>
              <a:cxn ang="0">
                <a:pos x="4571" y="643127"/>
              </a:cxn>
              <a:cxn ang="0">
                <a:pos x="4571" y="652271"/>
              </a:cxn>
              <a:cxn ang="0">
                <a:pos x="9143" y="652271"/>
              </a:cxn>
              <a:cxn ang="0">
                <a:pos x="1290824" y="9143"/>
              </a:cxn>
              <a:cxn ang="0">
                <a:pos x="1286252" y="4571"/>
              </a:cxn>
              <a:cxn ang="0">
                <a:pos x="1286252" y="9143"/>
              </a:cxn>
              <a:cxn ang="0">
                <a:pos x="1290824" y="9143"/>
              </a:cxn>
              <a:cxn ang="0">
                <a:pos x="1290824" y="643127"/>
              </a:cxn>
              <a:cxn ang="0">
                <a:pos x="1290824" y="9143"/>
              </a:cxn>
              <a:cxn ang="0">
                <a:pos x="1286252" y="9143"/>
              </a:cxn>
              <a:cxn ang="0">
                <a:pos x="1286252" y="643127"/>
              </a:cxn>
              <a:cxn ang="0">
                <a:pos x="1290824" y="643127"/>
              </a:cxn>
              <a:cxn ang="0">
                <a:pos x="1290824" y="652271"/>
              </a:cxn>
              <a:cxn ang="0">
                <a:pos x="1290824" y="643127"/>
              </a:cxn>
              <a:cxn ang="0">
                <a:pos x="1286252" y="647699"/>
              </a:cxn>
              <a:cxn ang="0">
                <a:pos x="1286252" y="652271"/>
              </a:cxn>
              <a:cxn ang="0">
                <a:pos x="1290824" y="652271"/>
              </a:cxn>
            </a:cxnLst>
            <a:rect l="T0" t="T1" r="T2" b="T3"/>
            <a:pathLst>
              <a:path w="1295396" h="652271">
                <a:moveTo>
                  <a:pt x="1295396" y="647699"/>
                </a:moveTo>
                <a:lnTo>
                  <a:pt x="1295396" y="4571"/>
                </a:lnTo>
                <a:lnTo>
                  <a:pt x="1293872" y="1523"/>
                </a:lnTo>
                <a:lnTo>
                  <a:pt x="1290824" y="0"/>
                </a:lnTo>
                <a:lnTo>
                  <a:pt x="4571" y="0"/>
                </a:lnTo>
                <a:lnTo>
                  <a:pt x="1523" y="1523"/>
                </a:lnTo>
                <a:lnTo>
                  <a:pt x="0" y="4571"/>
                </a:lnTo>
                <a:lnTo>
                  <a:pt x="0" y="647699"/>
                </a:lnTo>
                <a:lnTo>
                  <a:pt x="1523" y="650747"/>
                </a:lnTo>
                <a:lnTo>
                  <a:pt x="4571" y="652271"/>
                </a:lnTo>
                <a:lnTo>
                  <a:pt x="4571" y="9143"/>
                </a:lnTo>
                <a:lnTo>
                  <a:pt x="9143" y="4571"/>
                </a:lnTo>
                <a:lnTo>
                  <a:pt x="9143" y="9143"/>
                </a:lnTo>
                <a:lnTo>
                  <a:pt x="1286252" y="9143"/>
                </a:lnTo>
                <a:lnTo>
                  <a:pt x="1286252" y="4571"/>
                </a:lnTo>
                <a:lnTo>
                  <a:pt x="1290824" y="9143"/>
                </a:lnTo>
                <a:lnTo>
                  <a:pt x="1290824" y="652271"/>
                </a:lnTo>
                <a:lnTo>
                  <a:pt x="1293872" y="650747"/>
                </a:lnTo>
                <a:lnTo>
                  <a:pt x="1295396" y="647699"/>
                </a:lnTo>
                <a:close/>
              </a:path>
              <a:path w="1295396" h="652271">
                <a:moveTo>
                  <a:pt x="9143" y="9143"/>
                </a:moveTo>
                <a:lnTo>
                  <a:pt x="9143" y="4571"/>
                </a:lnTo>
                <a:lnTo>
                  <a:pt x="4571" y="9143"/>
                </a:lnTo>
                <a:lnTo>
                  <a:pt x="9143" y="9143"/>
                </a:lnTo>
                <a:close/>
              </a:path>
              <a:path w="1295396" h="652271">
                <a:moveTo>
                  <a:pt x="9143" y="643127"/>
                </a:moveTo>
                <a:lnTo>
                  <a:pt x="9143" y="9143"/>
                </a:lnTo>
                <a:lnTo>
                  <a:pt x="4571" y="9143"/>
                </a:lnTo>
                <a:lnTo>
                  <a:pt x="4571" y="643127"/>
                </a:lnTo>
                <a:lnTo>
                  <a:pt x="9143" y="643127"/>
                </a:lnTo>
                <a:close/>
              </a:path>
              <a:path w="1295396" h="652271">
                <a:moveTo>
                  <a:pt x="1290824" y="643127"/>
                </a:moveTo>
                <a:lnTo>
                  <a:pt x="4571" y="643127"/>
                </a:lnTo>
                <a:lnTo>
                  <a:pt x="9143" y="647699"/>
                </a:lnTo>
                <a:lnTo>
                  <a:pt x="9143" y="652271"/>
                </a:lnTo>
                <a:lnTo>
                  <a:pt x="1286252" y="652271"/>
                </a:lnTo>
                <a:lnTo>
                  <a:pt x="1286252" y="647699"/>
                </a:lnTo>
                <a:lnTo>
                  <a:pt x="1290824" y="643127"/>
                </a:lnTo>
                <a:close/>
              </a:path>
              <a:path w="1295396" h="652271">
                <a:moveTo>
                  <a:pt x="9143" y="652271"/>
                </a:moveTo>
                <a:lnTo>
                  <a:pt x="9143" y="647699"/>
                </a:lnTo>
                <a:lnTo>
                  <a:pt x="4571" y="643127"/>
                </a:lnTo>
                <a:lnTo>
                  <a:pt x="4571" y="652271"/>
                </a:lnTo>
                <a:lnTo>
                  <a:pt x="9143" y="652271"/>
                </a:lnTo>
                <a:close/>
              </a:path>
              <a:path w="1295396" h="652271">
                <a:moveTo>
                  <a:pt x="1290824" y="9143"/>
                </a:moveTo>
                <a:lnTo>
                  <a:pt x="1286252" y="4571"/>
                </a:lnTo>
                <a:lnTo>
                  <a:pt x="1286252" y="9143"/>
                </a:lnTo>
                <a:lnTo>
                  <a:pt x="1290824" y="9143"/>
                </a:lnTo>
                <a:close/>
              </a:path>
              <a:path w="1295396" h="652271">
                <a:moveTo>
                  <a:pt x="1290824" y="643127"/>
                </a:moveTo>
                <a:lnTo>
                  <a:pt x="1290824" y="9143"/>
                </a:lnTo>
                <a:lnTo>
                  <a:pt x="1286252" y="9143"/>
                </a:lnTo>
                <a:lnTo>
                  <a:pt x="1286252" y="643127"/>
                </a:lnTo>
                <a:lnTo>
                  <a:pt x="1290824" y="643127"/>
                </a:lnTo>
                <a:close/>
              </a:path>
              <a:path w="1295396" h="652271">
                <a:moveTo>
                  <a:pt x="1290824" y="652271"/>
                </a:moveTo>
                <a:lnTo>
                  <a:pt x="1290824" y="643127"/>
                </a:lnTo>
                <a:lnTo>
                  <a:pt x="1286252" y="647699"/>
                </a:lnTo>
                <a:lnTo>
                  <a:pt x="1286252" y="652271"/>
                </a:lnTo>
                <a:lnTo>
                  <a:pt x="1290824" y="652271"/>
                </a:lnTo>
                <a:close/>
              </a:path>
            </a:pathLst>
          </a:custGeom>
          <a:solidFill>
            <a:srgbClr val="A4DEC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57" name="object 34"/>
          <p:cNvSpPr>
            <a:spLocks noChangeArrowheads="1"/>
          </p:cNvSpPr>
          <p:nvPr/>
        </p:nvSpPr>
        <p:spPr bwMode="auto">
          <a:xfrm>
            <a:off x="773113" y="6802438"/>
            <a:ext cx="9145587" cy="4048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7658" name="object 35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99"/>
              <a:gd name="T1" fmla="*/ 0 h 265175"/>
              <a:gd name="T2" fmla="*/ 1409699 w 1409699"/>
              <a:gd name="T3" fmla="*/ 265175 h 265175"/>
            </a:gdLst>
            <a:ahLst/>
            <a:cxnLst>
              <a:cxn ang="0">
                <a:pos x="1409699" y="0"/>
              </a:cxn>
              <a:cxn ang="0">
                <a:pos x="38099" y="0"/>
              </a:cxn>
              <a:cxn ang="0">
                <a:pos x="0" y="265175"/>
              </a:cxn>
              <a:cxn ang="0">
                <a:pos x="1357883" y="265175"/>
              </a:cxn>
              <a:cxn ang="0">
                <a:pos x="1409699" y="0"/>
              </a:cxn>
            </a:cxnLst>
            <a:rect l="T0" t="T1" r="T2" b="T3"/>
            <a:pathLst>
              <a:path w="1409699" h="265175">
                <a:moveTo>
                  <a:pt x="1409699" y="0"/>
                </a:moveTo>
                <a:lnTo>
                  <a:pt x="38099" y="0"/>
                </a:lnTo>
                <a:lnTo>
                  <a:pt x="0" y="265175"/>
                </a:lnTo>
                <a:lnTo>
                  <a:pt x="1357883" y="265175"/>
                </a:lnTo>
                <a:lnTo>
                  <a:pt x="140969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59" name="object 36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60" name="object 37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61" name="object 38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07"/>
              <a:gd name="T1" fmla="*/ 0 h 204215"/>
              <a:gd name="T2" fmla="*/ 940307 w 940307"/>
              <a:gd name="T3" fmla="*/ 204215 h 204215"/>
            </a:gdLst>
            <a:ahLst/>
            <a:cxnLst>
              <a:cxn ang="0">
                <a:pos x="940307" y="0"/>
              </a:cxn>
              <a:cxn ang="0">
                <a:pos x="38099" y="0"/>
              </a:cxn>
              <a:cxn ang="0">
                <a:pos x="0" y="204215"/>
              </a:cxn>
              <a:cxn ang="0">
                <a:pos x="902207" y="204215"/>
              </a:cxn>
              <a:cxn ang="0">
                <a:pos x="940307" y="0"/>
              </a:cxn>
            </a:cxnLst>
            <a:rect l="T0" t="T1" r="T2" b="T3"/>
            <a:pathLst>
              <a:path w="940307" h="204215">
                <a:moveTo>
                  <a:pt x="940307" y="0"/>
                </a:moveTo>
                <a:lnTo>
                  <a:pt x="38099" y="0"/>
                </a:lnTo>
                <a:lnTo>
                  <a:pt x="0" y="204215"/>
                </a:lnTo>
                <a:lnTo>
                  <a:pt x="902207" y="204215"/>
                </a:lnTo>
                <a:lnTo>
                  <a:pt x="940307" y="0"/>
                </a:lnTo>
                <a:close/>
              </a:path>
            </a:pathLst>
          </a:custGeom>
          <a:solidFill>
            <a:srgbClr val="4B83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62" name="object 39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10"/>
              <a:gd name="T1" fmla="*/ 0 h 204217"/>
              <a:gd name="T2" fmla="*/ 940310 w 940310"/>
              <a:gd name="T3" fmla="*/ 204217 h 204217"/>
            </a:gdLst>
            <a:ahLst/>
            <a:cxnLst>
              <a:cxn ang="0">
                <a:pos x="38106" y="0"/>
              </a:cxn>
              <a:cxn ang="0">
                <a:pos x="0" y="204217"/>
              </a:cxn>
              <a:cxn ang="0">
                <a:pos x="902204" y="204217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04217">
                <a:moveTo>
                  <a:pt x="38106" y="0"/>
                </a:moveTo>
                <a:lnTo>
                  <a:pt x="0" y="204217"/>
                </a:lnTo>
                <a:lnTo>
                  <a:pt x="902204" y="204217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63" name="object 40"/>
          <p:cNvSpPr>
            <a:spLocks noChangeArrowheads="1"/>
          </p:cNvSpPr>
          <p:nvPr/>
        </p:nvSpPr>
        <p:spPr bwMode="auto">
          <a:xfrm>
            <a:off x="8651875" y="6911975"/>
            <a:ext cx="939800" cy="215900"/>
          </a:xfrm>
          <a:custGeom>
            <a:avLst/>
            <a:gdLst>
              <a:gd name="T0" fmla="*/ 0 w 940310"/>
              <a:gd name="T1" fmla="*/ 0 h 216413"/>
              <a:gd name="T2" fmla="*/ 940310 w 940310"/>
              <a:gd name="T3" fmla="*/ 216413 h 216413"/>
            </a:gdLst>
            <a:ahLst/>
            <a:cxnLst>
              <a:cxn ang="0">
                <a:pos x="38106" y="0"/>
              </a:cxn>
              <a:cxn ang="0">
                <a:pos x="0" y="216413"/>
              </a:cxn>
              <a:cxn ang="0">
                <a:pos x="902204" y="216413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16413">
                <a:moveTo>
                  <a:pt x="38106" y="0"/>
                </a:moveTo>
                <a:lnTo>
                  <a:pt x="0" y="216413"/>
                </a:lnTo>
                <a:lnTo>
                  <a:pt x="902204" y="216413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7664" name="object 41"/>
          <p:cNvSpPr txBox="1">
            <a:spLocks noChangeArrowheads="1"/>
          </p:cNvSpPr>
          <p:nvPr/>
        </p:nvSpPr>
        <p:spPr bwMode="auto">
          <a:xfrm>
            <a:off x="3289300" y="5135563"/>
            <a:ext cx="630237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98450" indent="-285750">
              <a:buClr>
                <a:srgbClr val="15155C"/>
              </a:buClr>
              <a:buFont typeface="Kozuka Gothic Pr6N EL" pitchFamily="34" charset="-128"/>
              <a:buChar char="✓"/>
              <a:tabLst>
                <a:tab pos="298450" algn="l"/>
              </a:tabLst>
            </a:pPr>
            <a:r>
              <a:rPr lang="ru-RU" altLang="ru-RU" sz="1400" b="1">
                <a:solidFill>
                  <a:srgbClr val="15155C"/>
                </a:solidFill>
                <a:cs typeface="Arial" charset="0"/>
              </a:rPr>
              <a:t>Внешний вид</a:t>
            </a:r>
            <a:r>
              <a:rPr lang="ru-RU" altLang="ru-RU" sz="1400">
                <a:solidFill>
                  <a:srgbClr val="15155C"/>
                </a:solidFill>
                <a:cs typeface="Arial" charset="0"/>
              </a:rPr>
              <a:t>: Непрозрачный гель</a:t>
            </a:r>
            <a:endParaRPr lang="ru-RU" altLang="ru-RU" sz="1400">
              <a:cs typeface="Arial" charset="0"/>
            </a:endParaRPr>
          </a:p>
          <a:p>
            <a:pPr marL="298450" indent="-285750">
              <a:spcBef>
                <a:spcPts val="338"/>
              </a:spcBef>
              <a:tabLst>
                <a:tab pos="298450" algn="l"/>
              </a:tabLst>
            </a:pPr>
            <a:r>
              <a:rPr lang="ru-RU" altLang="ru-RU" sz="1400">
                <a:solidFill>
                  <a:srgbClr val="15155C"/>
                </a:solidFill>
                <a:latin typeface="Kozuka Gothic Pr6N EL" pitchFamily="34" charset="-128"/>
                <a:ea typeface="Kozuka Gothic Pr6N EL" pitchFamily="34" charset="-128"/>
              </a:rPr>
              <a:t>✓	</a:t>
            </a:r>
            <a:r>
              <a:rPr lang="ru-RU" altLang="ru-RU" sz="1400" b="1">
                <a:solidFill>
                  <a:srgbClr val="15155C"/>
                </a:solidFill>
                <a:cs typeface="Arial" charset="0"/>
              </a:rPr>
              <a:t>pH </a:t>
            </a:r>
            <a:r>
              <a:rPr lang="ru-RU" altLang="ru-RU" sz="1400">
                <a:solidFill>
                  <a:srgbClr val="15155C"/>
                </a:solidFill>
                <a:cs typeface="Arial" charset="0"/>
              </a:rPr>
              <a:t>: 7,0 – 9,0</a:t>
            </a:r>
            <a:endParaRPr lang="ru-RU" altLang="ru-RU" sz="1400">
              <a:cs typeface="Arial" charset="0"/>
            </a:endParaRPr>
          </a:p>
          <a:p>
            <a:pPr marL="298450" indent="-285750">
              <a:spcBef>
                <a:spcPts val="338"/>
              </a:spcBef>
              <a:buClr>
                <a:srgbClr val="15155C"/>
              </a:buClr>
              <a:buFont typeface="Kozuka Gothic Pr6N EL" pitchFamily="34" charset="-128"/>
              <a:buChar char="✓"/>
              <a:tabLst>
                <a:tab pos="298450" algn="l"/>
              </a:tabLst>
            </a:pPr>
            <a:r>
              <a:rPr lang="ru-RU" altLang="ru-RU" sz="1400" b="1">
                <a:solidFill>
                  <a:srgbClr val="15155C"/>
                </a:solidFill>
                <a:cs typeface="Arial" charset="0"/>
              </a:rPr>
              <a:t>Окончательная вязкость</a:t>
            </a:r>
            <a:r>
              <a:rPr lang="ru-RU" altLang="ru-RU" sz="1400">
                <a:solidFill>
                  <a:srgbClr val="15155C"/>
                </a:solidFill>
                <a:cs typeface="Arial" charset="0"/>
              </a:rPr>
              <a:t>: ~10 000 сП (</a:t>
            </a:r>
            <a:r>
              <a:rPr lang="en-US" altLang="ru-RU" sz="1400">
                <a:solidFill>
                  <a:srgbClr val="15155C"/>
                </a:solidFill>
                <a:cs typeface="Arial" charset="0"/>
              </a:rPr>
              <a:t>RVT </a:t>
            </a:r>
            <a:r>
              <a:rPr lang="ru-RU" altLang="ru-RU" sz="1400">
                <a:solidFill>
                  <a:srgbClr val="15155C"/>
                </a:solidFill>
                <a:cs typeface="Arial" charset="0"/>
              </a:rPr>
              <a:t>по Брукфилду = 20 об/мин)</a:t>
            </a:r>
            <a:endParaRPr lang="ru-RU" altLang="ru-RU" sz="1400">
              <a:cs typeface="Arial" charset="0"/>
            </a:endParaRPr>
          </a:p>
        </p:txBody>
      </p:sp>
      <p:sp>
        <p:nvSpPr>
          <p:cNvPr id="27665" name="object 6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25400"/>
            <a:fld id="{C62955BF-638D-49D2-95E7-0E955D7AE520}" type="slidenum">
              <a:rPr lang="ru-RU" altLang="ru-RU"/>
              <a:pPr marL="25400"/>
              <a:t>28</a:t>
            </a:fld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64" name="object 64"/>
          <p:cNvSpPr>
            <a:spLocks noGrp="1"/>
          </p:cNvSpPr>
          <p:nvPr>
            <p:ph type="dt" sz="quarter" idx="11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SNF</a:t>
            </a:r>
            <a:endParaRPr b="0" i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65" name="object 6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FLOERGER</a:t>
            </a:r>
            <a:r>
              <a:rPr spc="-90" dirty="0">
                <a:latin typeface="Trebuchet MS"/>
                <a:cs typeface="Trebuchet MS"/>
              </a:rPr>
              <a:t> </a:t>
            </a:r>
            <a:r>
              <a:rPr sz="1500" spc="-15" baseline="16666" dirty="0">
                <a:latin typeface="Trebuchet MS"/>
                <a:cs typeface="Trebuchet MS"/>
              </a:rPr>
              <a:t>®</a:t>
            </a:r>
            <a:endParaRPr sz="1500" i="0" baseline="16666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66" name="Group 55"/>
          <p:cNvGraphicFramePr>
            <a:graphicFrameLocks noGrp="1"/>
          </p:cNvGraphicFramePr>
          <p:nvPr/>
        </p:nvGraphicFramePr>
        <p:xfrm>
          <a:off x="3302000" y="2254250"/>
          <a:ext cx="5819227" cy="2620964"/>
        </p:xfrm>
        <a:graphic>
          <a:graphicData uri="http://schemas.openxmlformats.org/drawingml/2006/table">
            <a:tbl>
              <a:tblPr/>
              <a:tblGrid>
                <a:gridCol w="2979467"/>
                <a:gridCol w="1344324"/>
                <a:gridCol w="1495436"/>
              </a:tblGrid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Ингредиент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>
                      <a:lvl1pPr marL="3683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% веса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>
                      <a:lvl1pPr marL="576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Назначение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32CC"/>
                    </a:solidFill>
                  </a:tcPr>
                </a:tc>
              </a:tr>
              <a:tr h="357188">
                <a:tc>
                  <a:txBody>
                    <a:bodyPr/>
                    <a:lstStyle>
                      <a:lvl1pPr marL="1042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b="1" dirty="0" err="1" smtClean="0">
                          <a:solidFill>
                            <a:srgbClr val="15155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FlogelTM</a:t>
                      </a:r>
                      <a:r>
                        <a:rPr lang="ru-RU" altLang="ru-RU" sz="1100" b="1" dirty="0" smtClean="0">
                          <a:solidFill>
                            <a:srgbClr val="15155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FG 800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30003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0,2%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indent="0" algn="ctr"/>
                      <a:r>
                        <a:rPr lang="ru-RU" altLang="ru-RU" sz="1100" b="1" dirty="0" smtClean="0">
                          <a:solidFill>
                            <a:srgbClr val="15155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Загуститель / Стабилизатор</a:t>
                      </a:r>
                      <a:endParaRPr lang="ru-RU" altLang="ru-RU" sz="1100" b="1" dirty="0">
                        <a:solidFill>
                          <a:srgbClr val="15155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dirty="0" err="1" smtClean="0">
                          <a:solidFill>
                            <a:srgbClr val="15155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Триэтаноламин</a:t>
                      </a:r>
                      <a:endParaRPr lang="ru-RU" altLang="ru-RU" sz="1100" dirty="0">
                        <a:solidFill>
                          <a:srgbClr val="15155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75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0,2%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143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dirty="0" smtClean="0">
                          <a:solidFill>
                            <a:srgbClr val="15155C"/>
                          </a:solidFill>
                          <a:latin typeface="Arial" pitchFamily="34" charset="0"/>
                          <a:cs typeface="Arial" pitchFamily="34" charset="0"/>
                        </a:rPr>
                        <a:t>Нейтрализатор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5155C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marL="8620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dirty="0" err="1" smtClean="0">
                          <a:solidFill>
                            <a:srgbClr val="15155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Cardis</a:t>
                      </a:r>
                      <a:r>
                        <a:rPr lang="ru-RU" altLang="ru-RU" sz="1100" dirty="0" smtClean="0">
                          <a:solidFill>
                            <a:srgbClr val="15155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-воск 36</a:t>
                      </a:r>
                      <a:endParaRPr lang="ru-RU" altLang="ru-RU" sz="1100" dirty="0">
                        <a:solidFill>
                          <a:srgbClr val="15155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277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0,5%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dirty="0" smtClean="0">
                          <a:solidFill>
                            <a:srgbClr val="15155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Воск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dirty="0" smtClean="0">
                          <a:solidFill>
                            <a:srgbClr val="15155C"/>
                          </a:solidFill>
                          <a:latin typeface="Arial" pitchFamily="34" charset="0"/>
                          <a:cs typeface="Arial" pitchFamily="34" charset="0"/>
                        </a:rPr>
                        <a:t>Олеиновая кислота</a:t>
                      </a:r>
                      <a:endParaRPr lang="ru-RU" altLang="ru-RU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717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0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 smtClean="0">
                          <a:solidFill>
                            <a:srgbClr val="15155C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lang="ru-RU" sz="1100" spc="5" dirty="0" smtClean="0">
                          <a:solidFill>
                            <a:srgbClr val="15155C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100" spc="-5" dirty="0" smtClean="0">
                          <a:solidFill>
                            <a:srgbClr val="15155C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ru-RU" sz="1100" dirty="0" smtClean="0">
                          <a:solidFill>
                            <a:srgbClr val="15155C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lang="ru-RU" sz="1100" dirty="0" smtClean="0">
                        <a:latin typeface="Arial"/>
                        <a:cs typeface="Arial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717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dirty="0" smtClean="0">
                          <a:solidFill>
                            <a:srgbClr val="15155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Блеск / Глянец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717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dirty="0" smtClean="0">
                          <a:solidFill>
                            <a:srgbClr val="15155C"/>
                          </a:solidFill>
                          <a:latin typeface="Arial" pitchFamily="34" charset="0"/>
                          <a:cs typeface="Arial" pitchFamily="34" charset="0"/>
                        </a:rPr>
                        <a:t>Эмульсия на основе силикона</a:t>
                      </a:r>
                      <a:endParaRPr lang="ru-RU" altLang="ru-RU" sz="11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717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5" dirty="0" smtClean="0">
                          <a:solidFill>
                            <a:srgbClr val="15155C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lang="ru-RU" sz="1100" spc="5" dirty="0" smtClean="0">
                          <a:solidFill>
                            <a:srgbClr val="15155C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100" spc="-5" dirty="0" smtClean="0">
                          <a:solidFill>
                            <a:srgbClr val="15155C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lang="ru-RU" sz="1100" dirty="0" smtClean="0">
                          <a:solidFill>
                            <a:srgbClr val="15155C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lang="ru-RU" sz="1100" dirty="0" smtClean="0">
                        <a:latin typeface="Arial"/>
                        <a:cs typeface="Arial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717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100" dirty="0" smtClean="0">
                          <a:solidFill>
                            <a:srgbClr val="15155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Блеск / Глянец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7177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Вода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08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Остальное </a:t>
                      </a:r>
                      <a:b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 100%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bject 2"/>
          <p:cNvSpPr>
            <a:spLocks noChangeArrowheads="1"/>
          </p:cNvSpPr>
          <p:nvPr/>
        </p:nvSpPr>
        <p:spPr bwMode="auto">
          <a:xfrm>
            <a:off x="2274888" y="938213"/>
            <a:ext cx="7643812" cy="0"/>
          </a:xfrm>
          <a:custGeom>
            <a:avLst/>
            <a:gdLst>
              <a:gd name="T0" fmla="*/ 0 w 7642857"/>
              <a:gd name="T1" fmla="*/ 7642857 w 7642857"/>
            </a:gdLst>
            <a:ahLst/>
            <a:cxnLst>
              <a:cxn ang="0">
                <a:pos x="7642857" y="0"/>
              </a:cxn>
              <a:cxn ang="0">
                <a:pos x="0" y="0"/>
              </a:cxn>
            </a:cxnLst>
            <a:rect l="T0" t="0" r="T1" b="0"/>
            <a:pathLst>
              <a:path w="7642857">
                <a:moveTo>
                  <a:pt x="7642857" y="0"/>
                </a:moveTo>
                <a:lnTo>
                  <a:pt x="0" y="0"/>
                </a:lnTo>
              </a:path>
            </a:pathLst>
          </a:custGeom>
          <a:noFill/>
          <a:ln w="13461">
            <a:solidFill>
              <a:srgbClr val="00007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75" name="object 3"/>
          <p:cNvSpPr>
            <a:spLocks noChangeArrowheads="1"/>
          </p:cNvSpPr>
          <p:nvPr/>
        </p:nvSpPr>
        <p:spPr bwMode="auto">
          <a:xfrm>
            <a:off x="2274888" y="969963"/>
            <a:ext cx="7643812" cy="0"/>
          </a:xfrm>
          <a:custGeom>
            <a:avLst/>
            <a:gdLst>
              <a:gd name="T0" fmla="*/ 0 w 7642857"/>
              <a:gd name="T1" fmla="*/ 7642857 w 7642857"/>
            </a:gdLst>
            <a:ahLst/>
            <a:cxnLst>
              <a:cxn ang="0">
                <a:pos x="7642857" y="0"/>
              </a:cxn>
              <a:cxn ang="0">
                <a:pos x="0" y="0"/>
              </a:cxn>
            </a:cxnLst>
            <a:rect l="T0" t="0" r="T1" b="0"/>
            <a:pathLst>
              <a:path w="7642857">
                <a:moveTo>
                  <a:pt x="7642857" y="0"/>
                </a:moveTo>
                <a:lnTo>
                  <a:pt x="0" y="0"/>
                </a:lnTo>
              </a:path>
            </a:pathLst>
          </a:custGeom>
          <a:noFill/>
          <a:ln w="27177">
            <a:solidFill>
              <a:srgbClr val="00007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76" name="object 4"/>
          <p:cNvSpPr>
            <a:spLocks noChangeArrowheads="1"/>
          </p:cNvSpPr>
          <p:nvPr/>
        </p:nvSpPr>
        <p:spPr bwMode="auto">
          <a:xfrm>
            <a:off x="2274888" y="1001713"/>
            <a:ext cx="7643812" cy="0"/>
          </a:xfrm>
          <a:custGeom>
            <a:avLst/>
            <a:gdLst>
              <a:gd name="T0" fmla="*/ 0 w 7642857"/>
              <a:gd name="T1" fmla="*/ 7642857 w 7642857"/>
            </a:gdLst>
            <a:ahLst/>
            <a:cxnLst>
              <a:cxn ang="0">
                <a:pos x="7642857" y="0"/>
              </a:cxn>
              <a:cxn ang="0">
                <a:pos x="0" y="0"/>
              </a:cxn>
            </a:cxnLst>
            <a:rect l="T0" t="0" r="T1" b="0"/>
            <a:pathLst>
              <a:path w="7642857">
                <a:moveTo>
                  <a:pt x="7642857" y="0"/>
                </a:moveTo>
                <a:lnTo>
                  <a:pt x="0" y="0"/>
                </a:lnTo>
              </a:path>
            </a:pathLst>
          </a:custGeom>
          <a:noFill/>
          <a:ln w="14985">
            <a:solidFill>
              <a:srgbClr val="00007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77" name="object 5"/>
          <p:cNvSpPr>
            <a:spLocks noGrp="1"/>
          </p:cNvSpPr>
          <p:nvPr>
            <p:ph type="title"/>
          </p:nvPr>
        </p:nvSpPr>
        <p:spPr>
          <a:xfrm>
            <a:off x="2451100" y="463550"/>
            <a:ext cx="7388225" cy="538163"/>
          </a:xfrm>
        </p:spPr>
        <p:txBody>
          <a:bodyPr/>
          <a:lstStyle/>
          <a:p>
            <a:pPr marL="533400" algn="r" eaLnBrk="1" hangingPunct="1"/>
            <a:r>
              <a:rPr lang="ru-RU" altLang="ru-RU" sz="2000" b="1" smtClean="0">
                <a:solidFill>
                  <a:srgbClr val="15155C"/>
                </a:solidFill>
                <a:latin typeface="Arial" charset="0"/>
                <a:cs typeface="Arial" charset="0"/>
              </a:rPr>
              <a:t>Жидкость для промышленных стиральных машин</a:t>
            </a:r>
            <a:endParaRPr lang="ru-RU" altLang="ru-RU" sz="20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678" name="object 6"/>
          <p:cNvSpPr>
            <a:spLocks noChangeArrowheads="1"/>
          </p:cNvSpPr>
          <p:nvPr/>
        </p:nvSpPr>
        <p:spPr bwMode="auto">
          <a:xfrm>
            <a:off x="1039813" y="1884363"/>
            <a:ext cx="1804987" cy="17637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8679" name="object 7"/>
          <p:cNvSpPr>
            <a:spLocks noChangeArrowheads="1"/>
          </p:cNvSpPr>
          <p:nvPr/>
        </p:nvSpPr>
        <p:spPr bwMode="auto">
          <a:xfrm>
            <a:off x="989013" y="635000"/>
            <a:ext cx="1285875" cy="642938"/>
          </a:xfrm>
          <a:custGeom>
            <a:avLst/>
            <a:gdLst>
              <a:gd name="T0" fmla="*/ 0 w 1286255"/>
              <a:gd name="T1" fmla="*/ 0 h 643127"/>
              <a:gd name="T2" fmla="*/ 1286255 w 1286255"/>
              <a:gd name="T3" fmla="*/ 643127 h 643127"/>
            </a:gdLst>
            <a:ahLst/>
            <a:cxnLst>
              <a:cxn ang="0">
                <a:pos x="0" y="0"/>
              </a:cxn>
              <a:cxn ang="0">
                <a:pos x="0" y="643127"/>
              </a:cxn>
              <a:cxn ang="0">
                <a:pos x="1286255" y="643127"/>
              </a:cxn>
              <a:cxn ang="0">
                <a:pos x="1286255" y="0"/>
              </a:cxn>
              <a:cxn ang="0">
                <a:pos x="0" y="0"/>
              </a:cxn>
            </a:cxnLst>
            <a:rect l="T0" t="T1" r="T2" b="T3"/>
            <a:pathLst>
              <a:path w="1286255" h="643127">
                <a:moveTo>
                  <a:pt x="0" y="0"/>
                </a:moveTo>
                <a:lnTo>
                  <a:pt x="0" y="643127"/>
                </a:lnTo>
                <a:lnTo>
                  <a:pt x="1286255" y="643127"/>
                </a:lnTo>
                <a:lnTo>
                  <a:pt x="1286255" y="0"/>
                </a:lnTo>
                <a:lnTo>
                  <a:pt x="0" y="0"/>
                </a:lnTo>
                <a:close/>
              </a:path>
            </a:pathLst>
          </a:custGeom>
          <a:solidFill>
            <a:srgbClr val="ACAC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80" name="object 8"/>
          <p:cNvSpPr>
            <a:spLocks noChangeArrowheads="1"/>
          </p:cNvSpPr>
          <p:nvPr/>
        </p:nvSpPr>
        <p:spPr bwMode="auto">
          <a:xfrm>
            <a:off x="984250" y="630238"/>
            <a:ext cx="1295400" cy="652462"/>
          </a:xfrm>
          <a:custGeom>
            <a:avLst/>
            <a:gdLst>
              <a:gd name="T0" fmla="*/ 0 w 1295396"/>
              <a:gd name="T1" fmla="*/ 0 h 652271"/>
              <a:gd name="T2" fmla="*/ 1295396 w 1295396"/>
              <a:gd name="T3" fmla="*/ 652271 h 652271"/>
            </a:gdLst>
            <a:ahLst/>
            <a:cxnLst/>
            <a:rect l="T0" t="T1" r="T2" b="T3"/>
            <a:pathLst>
              <a:path w="1295396" h="652271">
                <a:moveTo>
                  <a:pt x="1295396" y="647699"/>
                </a:moveTo>
                <a:lnTo>
                  <a:pt x="1295396" y="4571"/>
                </a:lnTo>
                <a:lnTo>
                  <a:pt x="1293872" y="1523"/>
                </a:lnTo>
                <a:lnTo>
                  <a:pt x="1290824" y="0"/>
                </a:lnTo>
                <a:lnTo>
                  <a:pt x="4571" y="0"/>
                </a:lnTo>
                <a:lnTo>
                  <a:pt x="1523" y="1523"/>
                </a:lnTo>
                <a:lnTo>
                  <a:pt x="0" y="4571"/>
                </a:lnTo>
                <a:lnTo>
                  <a:pt x="0" y="647699"/>
                </a:lnTo>
                <a:lnTo>
                  <a:pt x="1523" y="650747"/>
                </a:lnTo>
                <a:lnTo>
                  <a:pt x="4571" y="652271"/>
                </a:lnTo>
                <a:lnTo>
                  <a:pt x="4571" y="9143"/>
                </a:lnTo>
                <a:lnTo>
                  <a:pt x="9143" y="4571"/>
                </a:lnTo>
                <a:lnTo>
                  <a:pt x="9143" y="9143"/>
                </a:lnTo>
                <a:lnTo>
                  <a:pt x="1286252" y="9143"/>
                </a:lnTo>
                <a:lnTo>
                  <a:pt x="1286252" y="4571"/>
                </a:lnTo>
                <a:lnTo>
                  <a:pt x="1290824" y="9143"/>
                </a:lnTo>
                <a:lnTo>
                  <a:pt x="1290824" y="652271"/>
                </a:lnTo>
                <a:lnTo>
                  <a:pt x="1293872" y="650747"/>
                </a:lnTo>
                <a:lnTo>
                  <a:pt x="1295396" y="647699"/>
                </a:lnTo>
                <a:close/>
              </a:path>
              <a:path w="1295396" h="652271">
                <a:moveTo>
                  <a:pt x="9143" y="9143"/>
                </a:moveTo>
                <a:lnTo>
                  <a:pt x="9143" y="4571"/>
                </a:lnTo>
                <a:lnTo>
                  <a:pt x="4571" y="9143"/>
                </a:lnTo>
                <a:lnTo>
                  <a:pt x="9143" y="9143"/>
                </a:lnTo>
                <a:close/>
              </a:path>
              <a:path w="1295396" h="652271">
                <a:moveTo>
                  <a:pt x="9143" y="643127"/>
                </a:moveTo>
                <a:lnTo>
                  <a:pt x="9143" y="9143"/>
                </a:lnTo>
                <a:lnTo>
                  <a:pt x="4571" y="9143"/>
                </a:lnTo>
                <a:lnTo>
                  <a:pt x="4571" y="643127"/>
                </a:lnTo>
                <a:lnTo>
                  <a:pt x="9143" y="643127"/>
                </a:lnTo>
                <a:close/>
              </a:path>
              <a:path w="1295396" h="652271">
                <a:moveTo>
                  <a:pt x="1290824" y="643127"/>
                </a:moveTo>
                <a:lnTo>
                  <a:pt x="4571" y="643127"/>
                </a:lnTo>
                <a:lnTo>
                  <a:pt x="9143" y="647699"/>
                </a:lnTo>
                <a:lnTo>
                  <a:pt x="9143" y="652271"/>
                </a:lnTo>
                <a:lnTo>
                  <a:pt x="1286252" y="652271"/>
                </a:lnTo>
                <a:lnTo>
                  <a:pt x="1286252" y="647699"/>
                </a:lnTo>
                <a:lnTo>
                  <a:pt x="1290824" y="643127"/>
                </a:lnTo>
                <a:close/>
              </a:path>
              <a:path w="1295396" h="652271">
                <a:moveTo>
                  <a:pt x="9143" y="652271"/>
                </a:moveTo>
                <a:lnTo>
                  <a:pt x="9143" y="647699"/>
                </a:lnTo>
                <a:lnTo>
                  <a:pt x="4571" y="643127"/>
                </a:lnTo>
                <a:lnTo>
                  <a:pt x="4571" y="652271"/>
                </a:lnTo>
                <a:lnTo>
                  <a:pt x="9143" y="652271"/>
                </a:lnTo>
                <a:close/>
              </a:path>
              <a:path w="1295396" h="652271">
                <a:moveTo>
                  <a:pt x="1290824" y="9143"/>
                </a:moveTo>
                <a:lnTo>
                  <a:pt x="1286252" y="4571"/>
                </a:lnTo>
                <a:lnTo>
                  <a:pt x="1286252" y="9143"/>
                </a:lnTo>
                <a:lnTo>
                  <a:pt x="1290824" y="9143"/>
                </a:lnTo>
                <a:close/>
              </a:path>
              <a:path w="1295396" h="652271">
                <a:moveTo>
                  <a:pt x="1290824" y="643127"/>
                </a:moveTo>
                <a:lnTo>
                  <a:pt x="1290824" y="9143"/>
                </a:lnTo>
                <a:lnTo>
                  <a:pt x="1286252" y="9143"/>
                </a:lnTo>
                <a:lnTo>
                  <a:pt x="1286252" y="643127"/>
                </a:lnTo>
                <a:lnTo>
                  <a:pt x="1290824" y="643127"/>
                </a:lnTo>
                <a:close/>
              </a:path>
              <a:path w="1295396" h="652271">
                <a:moveTo>
                  <a:pt x="1290824" y="652271"/>
                </a:moveTo>
                <a:lnTo>
                  <a:pt x="1290824" y="643127"/>
                </a:lnTo>
                <a:lnTo>
                  <a:pt x="1286252" y="647699"/>
                </a:lnTo>
                <a:lnTo>
                  <a:pt x="1286252" y="652271"/>
                </a:lnTo>
                <a:lnTo>
                  <a:pt x="1290824" y="652271"/>
                </a:lnTo>
                <a:close/>
              </a:path>
            </a:pathLst>
          </a:custGeom>
          <a:solidFill>
            <a:srgbClr val="A4DEC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altLang="ru-RU" b="1">
                <a:solidFill>
                  <a:srgbClr val="15155C"/>
                </a:solidFill>
              </a:rPr>
              <a:t>Щелочной</a:t>
            </a:r>
          </a:p>
        </p:txBody>
      </p:sp>
      <p:sp>
        <p:nvSpPr>
          <p:cNvPr id="28681" name="object 10"/>
          <p:cNvSpPr>
            <a:spLocks noChangeArrowheads="1"/>
          </p:cNvSpPr>
          <p:nvPr/>
        </p:nvSpPr>
        <p:spPr bwMode="auto">
          <a:xfrm>
            <a:off x="773113" y="6802438"/>
            <a:ext cx="9145587" cy="4048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8682" name="object 11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99"/>
              <a:gd name="T1" fmla="*/ 0 h 265175"/>
              <a:gd name="T2" fmla="*/ 1409699 w 1409699"/>
              <a:gd name="T3" fmla="*/ 265175 h 265175"/>
            </a:gdLst>
            <a:ahLst/>
            <a:cxnLst>
              <a:cxn ang="0">
                <a:pos x="1409699" y="0"/>
              </a:cxn>
              <a:cxn ang="0">
                <a:pos x="38099" y="0"/>
              </a:cxn>
              <a:cxn ang="0">
                <a:pos x="0" y="265175"/>
              </a:cxn>
              <a:cxn ang="0">
                <a:pos x="1357883" y="265175"/>
              </a:cxn>
              <a:cxn ang="0">
                <a:pos x="1409699" y="0"/>
              </a:cxn>
            </a:cxnLst>
            <a:rect l="T0" t="T1" r="T2" b="T3"/>
            <a:pathLst>
              <a:path w="1409699" h="265175">
                <a:moveTo>
                  <a:pt x="1409699" y="0"/>
                </a:moveTo>
                <a:lnTo>
                  <a:pt x="38099" y="0"/>
                </a:lnTo>
                <a:lnTo>
                  <a:pt x="0" y="265175"/>
                </a:lnTo>
                <a:lnTo>
                  <a:pt x="1357883" y="265175"/>
                </a:lnTo>
                <a:lnTo>
                  <a:pt x="140969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83" name="object 12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84" name="object 13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85" name="object 14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07"/>
              <a:gd name="T1" fmla="*/ 0 h 204215"/>
              <a:gd name="T2" fmla="*/ 940307 w 940307"/>
              <a:gd name="T3" fmla="*/ 204215 h 204215"/>
            </a:gdLst>
            <a:ahLst/>
            <a:cxnLst>
              <a:cxn ang="0">
                <a:pos x="940307" y="0"/>
              </a:cxn>
              <a:cxn ang="0">
                <a:pos x="38099" y="0"/>
              </a:cxn>
              <a:cxn ang="0">
                <a:pos x="0" y="204215"/>
              </a:cxn>
              <a:cxn ang="0">
                <a:pos x="902207" y="204215"/>
              </a:cxn>
              <a:cxn ang="0">
                <a:pos x="940307" y="0"/>
              </a:cxn>
            </a:cxnLst>
            <a:rect l="T0" t="T1" r="T2" b="T3"/>
            <a:pathLst>
              <a:path w="940307" h="204215">
                <a:moveTo>
                  <a:pt x="940307" y="0"/>
                </a:moveTo>
                <a:lnTo>
                  <a:pt x="38099" y="0"/>
                </a:lnTo>
                <a:lnTo>
                  <a:pt x="0" y="204215"/>
                </a:lnTo>
                <a:lnTo>
                  <a:pt x="902207" y="204215"/>
                </a:lnTo>
                <a:lnTo>
                  <a:pt x="940307" y="0"/>
                </a:lnTo>
                <a:close/>
              </a:path>
            </a:pathLst>
          </a:custGeom>
          <a:solidFill>
            <a:srgbClr val="4B83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86" name="object 15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10"/>
              <a:gd name="T1" fmla="*/ 0 h 204217"/>
              <a:gd name="T2" fmla="*/ 940310 w 940310"/>
              <a:gd name="T3" fmla="*/ 204217 h 204217"/>
            </a:gdLst>
            <a:ahLst/>
            <a:cxnLst>
              <a:cxn ang="0">
                <a:pos x="38106" y="0"/>
              </a:cxn>
              <a:cxn ang="0">
                <a:pos x="0" y="204217"/>
              </a:cxn>
              <a:cxn ang="0">
                <a:pos x="902204" y="204217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04217">
                <a:moveTo>
                  <a:pt x="38106" y="0"/>
                </a:moveTo>
                <a:lnTo>
                  <a:pt x="0" y="204217"/>
                </a:lnTo>
                <a:lnTo>
                  <a:pt x="902204" y="204217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87" name="object 16"/>
          <p:cNvSpPr>
            <a:spLocks noChangeArrowheads="1"/>
          </p:cNvSpPr>
          <p:nvPr/>
        </p:nvSpPr>
        <p:spPr bwMode="auto">
          <a:xfrm>
            <a:off x="8651875" y="6911975"/>
            <a:ext cx="939800" cy="215900"/>
          </a:xfrm>
          <a:custGeom>
            <a:avLst/>
            <a:gdLst>
              <a:gd name="T0" fmla="*/ 0 w 940310"/>
              <a:gd name="T1" fmla="*/ 0 h 216413"/>
              <a:gd name="T2" fmla="*/ 940310 w 940310"/>
              <a:gd name="T3" fmla="*/ 216413 h 216413"/>
            </a:gdLst>
            <a:ahLst/>
            <a:cxnLst>
              <a:cxn ang="0">
                <a:pos x="38106" y="0"/>
              </a:cxn>
              <a:cxn ang="0">
                <a:pos x="0" y="216413"/>
              </a:cxn>
              <a:cxn ang="0">
                <a:pos x="902204" y="216413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16413">
                <a:moveTo>
                  <a:pt x="38106" y="0"/>
                </a:moveTo>
                <a:lnTo>
                  <a:pt x="0" y="216413"/>
                </a:lnTo>
                <a:lnTo>
                  <a:pt x="902204" y="216413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8688" name="object 1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25400"/>
            <a:fld id="{D5519AA9-808A-49C7-B130-4EE653075E44}" type="slidenum">
              <a:rPr lang="ru-RU" altLang="ru-RU"/>
              <a:pPr marL="25400"/>
              <a:t>29</a:t>
            </a:fld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20" name="object 20"/>
          <p:cNvSpPr>
            <a:spLocks noGrp="1"/>
          </p:cNvSpPr>
          <p:nvPr>
            <p:ph type="dt" sz="quarter" idx="11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SNF</a:t>
            </a:r>
            <a:endParaRPr b="0" i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21" name="object 21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FLOERGER</a:t>
            </a:r>
            <a:r>
              <a:rPr spc="-90" dirty="0">
                <a:latin typeface="Trebuchet MS"/>
                <a:cs typeface="Trebuchet MS"/>
              </a:rPr>
              <a:t> </a:t>
            </a:r>
            <a:r>
              <a:rPr sz="1500" spc="-15" baseline="16666" dirty="0">
                <a:latin typeface="Trebuchet MS"/>
                <a:cs typeface="Trebuchet MS"/>
              </a:rPr>
              <a:t>®</a:t>
            </a:r>
            <a:endParaRPr sz="1500" i="0" baseline="16666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28691" name="object 18"/>
          <p:cNvSpPr txBox="1">
            <a:spLocks noChangeArrowheads="1"/>
          </p:cNvSpPr>
          <p:nvPr/>
        </p:nvSpPr>
        <p:spPr bwMode="auto">
          <a:xfrm>
            <a:off x="3289300" y="5073650"/>
            <a:ext cx="6172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98450" indent="-285750">
              <a:buClr>
                <a:srgbClr val="15155C"/>
              </a:buClr>
              <a:buFont typeface="Kozuka Gothic Pr6N EL" pitchFamily="34" charset="-128"/>
              <a:buChar char="✓"/>
              <a:tabLst>
                <a:tab pos="298450" algn="l"/>
              </a:tabLst>
            </a:pPr>
            <a:r>
              <a:rPr lang="ru-RU" altLang="ru-RU" sz="1400" b="1">
                <a:solidFill>
                  <a:srgbClr val="15155C"/>
                </a:solidFill>
                <a:cs typeface="Arial" charset="0"/>
              </a:rPr>
              <a:t>Внешний вид: </a:t>
            </a:r>
            <a:r>
              <a:rPr lang="ru-RU" altLang="ru-RU" sz="1400">
                <a:solidFill>
                  <a:srgbClr val="15155C"/>
                </a:solidFill>
                <a:cs typeface="Arial" charset="0"/>
              </a:rPr>
              <a:t>Непрозрачный гель</a:t>
            </a:r>
            <a:endParaRPr lang="ru-RU" altLang="ru-RU" sz="1400">
              <a:cs typeface="Arial" charset="0"/>
            </a:endParaRPr>
          </a:p>
          <a:p>
            <a:pPr marL="298450" indent="-285750">
              <a:spcBef>
                <a:spcPts val="338"/>
              </a:spcBef>
              <a:tabLst>
                <a:tab pos="298450" algn="l"/>
              </a:tabLst>
            </a:pPr>
            <a:r>
              <a:rPr lang="ru-RU" altLang="ru-RU" sz="1400">
                <a:solidFill>
                  <a:srgbClr val="15155C"/>
                </a:solidFill>
                <a:latin typeface="Kozuka Gothic Pr6N EL" pitchFamily="34" charset="-128"/>
                <a:ea typeface="Kozuka Gothic Pr6N EL" pitchFamily="34" charset="-128"/>
              </a:rPr>
              <a:t>✓	</a:t>
            </a:r>
            <a:r>
              <a:rPr lang="ru-RU" altLang="ru-RU" sz="1400" b="1">
                <a:solidFill>
                  <a:srgbClr val="15155C"/>
                </a:solidFill>
                <a:cs typeface="Arial" charset="0"/>
              </a:rPr>
              <a:t>pH : </a:t>
            </a:r>
            <a:r>
              <a:rPr lang="ru-RU" altLang="ru-RU" sz="1400">
                <a:solidFill>
                  <a:srgbClr val="15155C"/>
                </a:solidFill>
                <a:cs typeface="Arial" charset="0"/>
              </a:rPr>
              <a:t>14,0</a:t>
            </a:r>
            <a:endParaRPr lang="ru-RU" altLang="ru-RU" sz="1400">
              <a:cs typeface="Arial" charset="0"/>
            </a:endParaRPr>
          </a:p>
          <a:p>
            <a:pPr marL="298450" indent="-285750">
              <a:spcBef>
                <a:spcPts val="338"/>
              </a:spcBef>
              <a:buClr>
                <a:srgbClr val="15155C"/>
              </a:buClr>
              <a:buFont typeface="Kozuka Gothic Pr6N EL" pitchFamily="34" charset="-128"/>
              <a:buChar char="✓"/>
              <a:tabLst>
                <a:tab pos="298450" algn="l"/>
              </a:tabLst>
            </a:pPr>
            <a:r>
              <a:rPr lang="ru-RU" altLang="ru-RU" sz="1400" b="1">
                <a:solidFill>
                  <a:srgbClr val="15155C"/>
                </a:solidFill>
                <a:cs typeface="Arial" charset="0"/>
              </a:rPr>
              <a:t>Окончательная вязкость: </a:t>
            </a:r>
            <a:r>
              <a:rPr lang="ru-RU" altLang="ru-RU" sz="1400">
                <a:solidFill>
                  <a:srgbClr val="15155C"/>
                </a:solidFill>
                <a:cs typeface="Arial" charset="0"/>
              </a:rPr>
              <a:t>~1 000 сП (LVT по Брукфилду = 20 об/мин)</a:t>
            </a:r>
            <a:endParaRPr lang="ru-RU" altLang="ru-RU" sz="1400">
              <a:cs typeface="Arial" charset="0"/>
            </a:endParaRPr>
          </a:p>
        </p:txBody>
      </p:sp>
      <p:graphicFrame>
        <p:nvGraphicFramePr>
          <p:cNvPr id="28720" name="Group 48"/>
          <p:cNvGraphicFramePr>
            <a:graphicFrameLocks noGrp="1"/>
          </p:cNvGraphicFramePr>
          <p:nvPr/>
        </p:nvGraphicFramePr>
        <p:xfrm>
          <a:off x="3333750" y="2362200"/>
          <a:ext cx="5429250" cy="2595564"/>
        </p:xfrm>
        <a:graphic>
          <a:graphicData uri="http://schemas.openxmlformats.org/drawingml/2006/table">
            <a:tbl>
              <a:tblPr/>
              <a:tblGrid>
                <a:gridCol w="2514600"/>
                <a:gridCol w="1104900"/>
                <a:gridCol w="1809750"/>
              </a:tblGrid>
              <a:tr h="371475">
                <a:tc>
                  <a:txBody>
                    <a:bodyPr/>
                    <a:lstStyle>
                      <a:lvl1pPr marL="8048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8048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Ингредиент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65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%веса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65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>
                      <a:lvl1pPr marL="5143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514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Назначение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65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32CC"/>
                    </a:solidFill>
                  </a:tcPr>
                </a:tc>
              </a:tr>
              <a:tr h="357188">
                <a:tc>
                  <a:txBody>
                    <a:bodyPr/>
                    <a:lstStyle>
                      <a:lvl1pPr marL="6413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641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Flogel</a:t>
                      </a:r>
                      <a:r>
                        <a:rPr kumimoji="0" lang="ru-RU" altLang="ru-RU" sz="1100" b="1" i="0" u="none" strike="noStrike" cap="none" normalizeH="0" baseline="24000" dirty="0" err="1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TM</a:t>
                      </a:r>
                      <a:r>
                        <a:rPr kumimoji="0" lang="ru-RU" altLang="ru-RU" sz="1100" b="1" i="0" u="none" strike="noStrike" cap="none" normalizeH="0" baseline="2400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FG 700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0,5%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22383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Модификатор </a:t>
                      </a:r>
                      <a:b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реологии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100" dirty="0" smtClean="0">
                          <a:solidFill>
                            <a:srgbClr val="15155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Гидроксид калия 45%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56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2,0%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492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Нейтрализатор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marL="3968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968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C12-15 линейный спирт, 7EO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3159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18,0%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2571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Неионное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ПАВ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1079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1079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Алкилбензолсульфонат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натрия 60%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59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5,50%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59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Анионное ПАВ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marL="2730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2730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Пирофосфат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тетракалия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3159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20,0%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1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Моющий компонент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24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Остальное </a:t>
                      </a:r>
                      <a:b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 100%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98500" y="0"/>
            <a:ext cx="9089390" cy="1586864"/>
          </a:xfrm>
        </p:spPr>
        <p:txBody>
          <a:bodyPr/>
          <a:lstStyle/>
          <a:p>
            <a:r>
              <a:rPr lang="ru-RU" dirty="0" smtClean="0"/>
              <a:t>Производственные площадки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043" y="2667460"/>
            <a:ext cx="10693400" cy="44685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558" y="1556670"/>
            <a:ext cx="7684883" cy="1167125"/>
          </a:xfrm>
          <a:prstGeom prst="rect">
            <a:avLst/>
          </a:prstGeom>
          <a:noFill/>
        </p:spPr>
        <p:txBody>
          <a:bodyPr wrap="none" lIns="104278" tIns="52139" rIns="104278" bIns="52139" rtlCol="0">
            <a:spAutoFit/>
          </a:bodyPr>
          <a:lstStyle/>
          <a:p>
            <a:r>
              <a:rPr lang="ru-RU" dirty="0">
                <a:latin typeface="Wingdings"/>
                <a:ea typeface="Wingdings"/>
                <a:cs typeface="Wingdings"/>
                <a:sym typeface="Wingdings"/>
              </a:rPr>
              <a:t> </a:t>
            </a:r>
            <a:r>
              <a:rPr lang="ru-RU" sz="2300" dirty="0"/>
              <a:t>23 производственных площадки</a:t>
            </a:r>
          </a:p>
          <a:p>
            <a:r>
              <a:rPr lang="ru-RU" dirty="0">
                <a:latin typeface="Wingdings"/>
                <a:ea typeface="Wingdings"/>
                <a:cs typeface="Wingdings"/>
                <a:sym typeface="Wingdings"/>
              </a:rPr>
              <a:t> </a:t>
            </a:r>
            <a:r>
              <a:rPr lang="ru-RU" sz="2300" dirty="0"/>
              <a:t>4 главных завода во Франции, США, Китае и Корее</a:t>
            </a:r>
          </a:p>
          <a:p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80137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bject 2"/>
          <p:cNvSpPr>
            <a:spLocks noChangeArrowheads="1"/>
          </p:cNvSpPr>
          <p:nvPr/>
        </p:nvSpPr>
        <p:spPr bwMode="auto">
          <a:xfrm>
            <a:off x="2274888" y="938213"/>
            <a:ext cx="7643812" cy="0"/>
          </a:xfrm>
          <a:custGeom>
            <a:avLst/>
            <a:gdLst>
              <a:gd name="T0" fmla="*/ 0 w 7642857"/>
              <a:gd name="T1" fmla="*/ 7642857 w 7642857"/>
            </a:gdLst>
            <a:ahLst/>
            <a:cxnLst>
              <a:cxn ang="0">
                <a:pos x="7642857" y="0"/>
              </a:cxn>
              <a:cxn ang="0">
                <a:pos x="0" y="0"/>
              </a:cxn>
            </a:cxnLst>
            <a:rect l="T0" t="0" r="T1" b="0"/>
            <a:pathLst>
              <a:path w="7642857">
                <a:moveTo>
                  <a:pt x="7642857" y="0"/>
                </a:moveTo>
                <a:lnTo>
                  <a:pt x="0" y="0"/>
                </a:lnTo>
              </a:path>
            </a:pathLst>
          </a:custGeom>
          <a:noFill/>
          <a:ln w="13461">
            <a:solidFill>
              <a:srgbClr val="00007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699" name="object 3"/>
          <p:cNvSpPr>
            <a:spLocks noChangeArrowheads="1"/>
          </p:cNvSpPr>
          <p:nvPr/>
        </p:nvSpPr>
        <p:spPr bwMode="auto">
          <a:xfrm>
            <a:off x="2274888" y="969963"/>
            <a:ext cx="7643812" cy="0"/>
          </a:xfrm>
          <a:custGeom>
            <a:avLst/>
            <a:gdLst>
              <a:gd name="T0" fmla="*/ 0 w 7642857"/>
              <a:gd name="T1" fmla="*/ 7642857 w 7642857"/>
            </a:gdLst>
            <a:ahLst/>
            <a:cxnLst>
              <a:cxn ang="0">
                <a:pos x="7642857" y="0"/>
              </a:cxn>
              <a:cxn ang="0">
                <a:pos x="0" y="0"/>
              </a:cxn>
            </a:cxnLst>
            <a:rect l="T0" t="0" r="T1" b="0"/>
            <a:pathLst>
              <a:path w="7642857">
                <a:moveTo>
                  <a:pt x="7642857" y="0"/>
                </a:moveTo>
                <a:lnTo>
                  <a:pt x="0" y="0"/>
                </a:lnTo>
              </a:path>
            </a:pathLst>
          </a:custGeom>
          <a:noFill/>
          <a:ln w="27177">
            <a:solidFill>
              <a:srgbClr val="00007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00" name="object 4"/>
          <p:cNvSpPr>
            <a:spLocks noChangeArrowheads="1"/>
          </p:cNvSpPr>
          <p:nvPr/>
        </p:nvSpPr>
        <p:spPr bwMode="auto">
          <a:xfrm>
            <a:off x="2274888" y="1001713"/>
            <a:ext cx="7643812" cy="0"/>
          </a:xfrm>
          <a:custGeom>
            <a:avLst/>
            <a:gdLst>
              <a:gd name="T0" fmla="*/ 0 w 7642857"/>
              <a:gd name="T1" fmla="*/ 7642857 w 7642857"/>
            </a:gdLst>
            <a:ahLst/>
            <a:cxnLst>
              <a:cxn ang="0">
                <a:pos x="7642857" y="0"/>
              </a:cxn>
              <a:cxn ang="0">
                <a:pos x="0" y="0"/>
              </a:cxn>
            </a:cxnLst>
            <a:rect l="T0" t="0" r="T1" b="0"/>
            <a:pathLst>
              <a:path w="7642857">
                <a:moveTo>
                  <a:pt x="7642857" y="0"/>
                </a:moveTo>
                <a:lnTo>
                  <a:pt x="0" y="0"/>
                </a:lnTo>
              </a:path>
            </a:pathLst>
          </a:custGeom>
          <a:noFill/>
          <a:ln w="14985">
            <a:solidFill>
              <a:srgbClr val="00007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01" name="object 5"/>
          <p:cNvSpPr>
            <a:spLocks noGrp="1"/>
          </p:cNvSpPr>
          <p:nvPr>
            <p:ph type="title"/>
          </p:nvPr>
        </p:nvSpPr>
        <p:spPr>
          <a:xfrm>
            <a:off x="854075" y="349250"/>
            <a:ext cx="8985250" cy="652463"/>
          </a:xfrm>
        </p:spPr>
        <p:txBody>
          <a:bodyPr/>
          <a:lstStyle/>
          <a:p>
            <a:pPr marL="1431925" algn="r" eaLnBrk="1" hangingPunct="1"/>
            <a:r>
              <a:rPr lang="ru-RU" altLang="ru-RU" sz="1800" b="1" smtClean="0">
                <a:solidFill>
                  <a:srgbClr val="15155C"/>
                </a:solidFill>
                <a:latin typeface="Arial" charset="0"/>
                <a:cs typeface="Arial" charset="0"/>
              </a:rPr>
              <a:t>Абразивное чистящее средство с хлорсодержащим отбеливателем</a:t>
            </a:r>
            <a:endParaRPr lang="ru-RU" altLang="ru-RU" sz="1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702" name="object 6"/>
          <p:cNvSpPr>
            <a:spLocks noChangeArrowheads="1"/>
          </p:cNvSpPr>
          <p:nvPr/>
        </p:nvSpPr>
        <p:spPr bwMode="auto">
          <a:xfrm>
            <a:off x="966788" y="1736725"/>
            <a:ext cx="1673225" cy="16557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9703" name="object 7"/>
          <p:cNvSpPr>
            <a:spLocks noChangeArrowheads="1"/>
          </p:cNvSpPr>
          <p:nvPr/>
        </p:nvSpPr>
        <p:spPr bwMode="auto">
          <a:xfrm>
            <a:off x="989013" y="635000"/>
            <a:ext cx="1285875" cy="642938"/>
          </a:xfrm>
          <a:custGeom>
            <a:avLst/>
            <a:gdLst>
              <a:gd name="T0" fmla="*/ 0 w 1286255"/>
              <a:gd name="T1" fmla="*/ 0 h 643127"/>
              <a:gd name="T2" fmla="*/ 1286255 w 1286255"/>
              <a:gd name="T3" fmla="*/ 643127 h 643127"/>
            </a:gdLst>
            <a:ahLst/>
            <a:cxnLst>
              <a:cxn ang="0">
                <a:pos x="0" y="0"/>
              </a:cxn>
              <a:cxn ang="0">
                <a:pos x="0" y="643127"/>
              </a:cxn>
              <a:cxn ang="0">
                <a:pos x="1286255" y="643127"/>
              </a:cxn>
              <a:cxn ang="0">
                <a:pos x="1286255" y="0"/>
              </a:cxn>
              <a:cxn ang="0">
                <a:pos x="0" y="0"/>
              </a:cxn>
            </a:cxnLst>
            <a:rect l="T0" t="T1" r="T2" b="T3"/>
            <a:pathLst>
              <a:path w="1286255" h="643127">
                <a:moveTo>
                  <a:pt x="0" y="0"/>
                </a:moveTo>
                <a:lnTo>
                  <a:pt x="0" y="643127"/>
                </a:lnTo>
                <a:lnTo>
                  <a:pt x="1286255" y="643127"/>
                </a:lnTo>
                <a:lnTo>
                  <a:pt x="1286255" y="0"/>
                </a:lnTo>
                <a:lnTo>
                  <a:pt x="0" y="0"/>
                </a:lnTo>
                <a:close/>
              </a:path>
            </a:pathLst>
          </a:custGeom>
          <a:solidFill>
            <a:srgbClr val="ACACEB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04" name="object 8"/>
          <p:cNvSpPr>
            <a:spLocks noChangeArrowheads="1"/>
          </p:cNvSpPr>
          <p:nvPr/>
        </p:nvSpPr>
        <p:spPr bwMode="auto">
          <a:xfrm>
            <a:off x="984250" y="630238"/>
            <a:ext cx="1295400" cy="652462"/>
          </a:xfrm>
          <a:custGeom>
            <a:avLst/>
            <a:gdLst>
              <a:gd name="T0" fmla="*/ 0 w 1295396"/>
              <a:gd name="T1" fmla="*/ 0 h 652271"/>
              <a:gd name="T2" fmla="*/ 1295396 w 1295396"/>
              <a:gd name="T3" fmla="*/ 652271 h 652271"/>
            </a:gdLst>
            <a:ahLst/>
            <a:cxnLst/>
            <a:rect l="T0" t="T1" r="T2" b="T3"/>
            <a:pathLst>
              <a:path w="1295396" h="652271">
                <a:moveTo>
                  <a:pt x="1295396" y="647699"/>
                </a:moveTo>
                <a:lnTo>
                  <a:pt x="1295396" y="4571"/>
                </a:lnTo>
                <a:lnTo>
                  <a:pt x="1293872" y="1523"/>
                </a:lnTo>
                <a:lnTo>
                  <a:pt x="1290824" y="0"/>
                </a:lnTo>
                <a:lnTo>
                  <a:pt x="4571" y="0"/>
                </a:lnTo>
                <a:lnTo>
                  <a:pt x="1523" y="1523"/>
                </a:lnTo>
                <a:lnTo>
                  <a:pt x="0" y="4571"/>
                </a:lnTo>
                <a:lnTo>
                  <a:pt x="0" y="647699"/>
                </a:lnTo>
                <a:lnTo>
                  <a:pt x="1523" y="650747"/>
                </a:lnTo>
                <a:lnTo>
                  <a:pt x="4571" y="652271"/>
                </a:lnTo>
                <a:lnTo>
                  <a:pt x="4571" y="9143"/>
                </a:lnTo>
                <a:lnTo>
                  <a:pt x="9143" y="4571"/>
                </a:lnTo>
                <a:lnTo>
                  <a:pt x="9143" y="9143"/>
                </a:lnTo>
                <a:lnTo>
                  <a:pt x="1286252" y="9143"/>
                </a:lnTo>
                <a:lnTo>
                  <a:pt x="1286252" y="4571"/>
                </a:lnTo>
                <a:lnTo>
                  <a:pt x="1290824" y="9143"/>
                </a:lnTo>
                <a:lnTo>
                  <a:pt x="1290824" y="652271"/>
                </a:lnTo>
                <a:lnTo>
                  <a:pt x="1293872" y="650747"/>
                </a:lnTo>
                <a:lnTo>
                  <a:pt x="1295396" y="647699"/>
                </a:lnTo>
                <a:close/>
              </a:path>
              <a:path w="1295396" h="652271">
                <a:moveTo>
                  <a:pt x="9143" y="9143"/>
                </a:moveTo>
                <a:lnTo>
                  <a:pt x="9143" y="4571"/>
                </a:lnTo>
                <a:lnTo>
                  <a:pt x="4571" y="9143"/>
                </a:lnTo>
                <a:lnTo>
                  <a:pt x="9143" y="9143"/>
                </a:lnTo>
                <a:close/>
              </a:path>
              <a:path w="1295396" h="652271">
                <a:moveTo>
                  <a:pt x="9143" y="643127"/>
                </a:moveTo>
                <a:lnTo>
                  <a:pt x="9143" y="9143"/>
                </a:lnTo>
                <a:lnTo>
                  <a:pt x="4571" y="9143"/>
                </a:lnTo>
                <a:lnTo>
                  <a:pt x="4571" y="643127"/>
                </a:lnTo>
                <a:lnTo>
                  <a:pt x="9143" y="643127"/>
                </a:lnTo>
                <a:close/>
              </a:path>
              <a:path w="1295396" h="652271">
                <a:moveTo>
                  <a:pt x="1290824" y="643127"/>
                </a:moveTo>
                <a:lnTo>
                  <a:pt x="4571" y="643127"/>
                </a:lnTo>
                <a:lnTo>
                  <a:pt x="9143" y="647699"/>
                </a:lnTo>
                <a:lnTo>
                  <a:pt x="9143" y="652271"/>
                </a:lnTo>
                <a:lnTo>
                  <a:pt x="1286252" y="652271"/>
                </a:lnTo>
                <a:lnTo>
                  <a:pt x="1286252" y="647699"/>
                </a:lnTo>
                <a:lnTo>
                  <a:pt x="1290824" y="643127"/>
                </a:lnTo>
                <a:close/>
              </a:path>
              <a:path w="1295396" h="652271">
                <a:moveTo>
                  <a:pt x="9143" y="652271"/>
                </a:moveTo>
                <a:lnTo>
                  <a:pt x="9143" y="647699"/>
                </a:lnTo>
                <a:lnTo>
                  <a:pt x="4571" y="643127"/>
                </a:lnTo>
                <a:lnTo>
                  <a:pt x="4571" y="652271"/>
                </a:lnTo>
                <a:lnTo>
                  <a:pt x="9143" y="652271"/>
                </a:lnTo>
                <a:close/>
              </a:path>
              <a:path w="1295396" h="652271">
                <a:moveTo>
                  <a:pt x="1290824" y="9143"/>
                </a:moveTo>
                <a:lnTo>
                  <a:pt x="1286252" y="4571"/>
                </a:lnTo>
                <a:lnTo>
                  <a:pt x="1286252" y="9143"/>
                </a:lnTo>
                <a:lnTo>
                  <a:pt x="1290824" y="9143"/>
                </a:lnTo>
                <a:close/>
              </a:path>
              <a:path w="1295396" h="652271">
                <a:moveTo>
                  <a:pt x="1290824" y="643127"/>
                </a:moveTo>
                <a:lnTo>
                  <a:pt x="1290824" y="9143"/>
                </a:lnTo>
                <a:lnTo>
                  <a:pt x="1286252" y="9143"/>
                </a:lnTo>
                <a:lnTo>
                  <a:pt x="1286252" y="643127"/>
                </a:lnTo>
                <a:lnTo>
                  <a:pt x="1290824" y="643127"/>
                </a:lnTo>
                <a:close/>
              </a:path>
              <a:path w="1295396" h="652271">
                <a:moveTo>
                  <a:pt x="1290824" y="652271"/>
                </a:moveTo>
                <a:lnTo>
                  <a:pt x="1290824" y="643127"/>
                </a:lnTo>
                <a:lnTo>
                  <a:pt x="1286252" y="647699"/>
                </a:lnTo>
                <a:lnTo>
                  <a:pt x="1286252" y="652271"/>
                </a:lnTo>
                <a:lnTo>
                  <a:pt x="1290824" y="652271"/>
                </a:lnTo>
                <a:close/>
              </a:path>
            </a:pathLst>
          </a:custGeom>
          <a:solidFill>
            <a:srgbClr val="A4DEC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altLang="ru-RU" b="1">
                <a:solidFill>
                  <a:srgbClr val="15155C"/>
                </a:solidFill>
              </a:rPr>
              <a:t>Щелочной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29705" name="object 10"/>
          <p:cNvSpPr>
            <a:spLocks noChangeArrowheads="1"/>
          </p:cNvSpPr>
          <p:nvPr/>
        </p:nvSpPr>
        <p:spPr bwMode="auto">
          <a:xfrm>
            <a:off x="773113" y="6802438"/>
            <a:ext cx="9145587" cy="4048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29706" name="object 11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99"/>
              <a:gd name="T1" fmla="*/ 0 h 265175"/>
              <a:gd name="T2" fmla="*/ 1409699 w 1409699"/>
              <a:gd name="T3" fmla="*/ 265175 h 265175"/>
            </a:gdLst>
            <a:ahLst/>
            <a:cxnLst>
              <a:cxn ang="0">
                <a:pos x="1409699" y="0"/>
              </a:cxn>
              <a:cxn ang="0">
                <a:pos x="38099" y="0"/>
              </a:cxn>
              <a:cxn ang="0">
                <a:pos x="0" y="265175"/>
              </a:cxn>
              <a:cxn ang="0">
                <a:pos x="1357883" y="265175"/>
              </a:cxn>
              <a:cxn ang="0">
                <a:pos x="1409699" y="0"/>
              </a:cxn>
            </a:cxnLst>
            <a:rect l="T0" t="T1" r="T2" b="T3"/>
            <a:pathLst>
              <a:path w="1409699" h="265175">
                <a:moveTo>
                  <a:pt x="1409699" y="0"/>
                </a:moveTo>
                <a:lnTo>
                  <a:pt x="38099" y="0"/>
                </a:lnTo>
                <a:lnTo>
                  <a:pt x="0" y="265175"/>
                </a:lnTo>
                <a:lnTo>
                  <a:pt x="1357883" y="265175"/>
                </a:lnTo>
                <a:lnTo>
                  <a:pt x="140969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07" name="object 12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08" name="object 13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09" name="object 14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07"/>
              <a:gd name="T1" fmla="*/ 0 h 204215"/>
              <a:gd name="T2" fmla="*/ 940307 w 940307"/>
              <a:gd name="T3" fmla="*/ 204215 h 204215"/>
            </a:gdLst>
            <a:ahLst/>
            <a:cxnLst>
              <a:cxn ang="0">
                <a:pos x="940307" y="0"/>
              </a:cxn>
              <a:cxn ang="0">
                <a:pos x="38099" y="0"/>
              </a:cxn>
              <a:cxn ang="0">
                <a:pos x="0" y="204215"/>
              </a:cxn>
              <a:cxn ang="0">
                <a:pos x="902207" y="204215"/>
              </a:cxn>
              <a:cxn ang="0">
                <a:pos x="940307" y="0"/>
              </a:cxn>
            </a:cxnLst>
            <a:rect l="T0" t="T1" r="T2" b="T3"/>
            <a:pathLst>
              <a:path w="940307" h="204215">
                <a:moveTo>
                  <a:pt x="940307" y="0"/>
                </a:moveTo>
                <a:lnTo>
                  <a:pt x="38099" y="0"/>
                </a:lnTo>
                <a:lnTo>
                  <a:pt x="0" y="204215"/>
                </a:lnTo>
                <a:lnTo>
                  <a:pt x="902207" y="204215"/>
                </a:lnTo>
                <a:lnTo>
                  <a:pt x="940307" y="0"/>
                </a:lnTo>
                <a:close/>
              </a:path>
            </a:pathLst>
          </a:custGeom>
          <a:solidFill>
            <a:srgbClr val="4B83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10" name="object 15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10"/>
              <a:gd name="T1" fmla="*/ 0 h 204217"/>
              <a:gd name="T2" fmla="*/ 940310 w 940310"/>
              <a:gd name="T3" fmla="*/ 204217 h 204217"/>
            </a:gdLst>
            <a:ahLst/>
            <a:cxnLst>
              <a:cxn ang="0">
                <a:pos x="38106" y="0"/>
              </a:cxn>
              <a:cxn ang="0">
                <a:pos x="0" y="204217"/>
              </a:cxn>
              <a:cxn ang="0">
                <a:pos x="902204" y="204217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04217">
                <a:moveTo>
                  <a:pt x="38106" y="0"/>
                </a:moveTo>
                <a:lnTo>
                  <a:pt x="0" y="204217"/>
                </a:lnTo>
                <a:lnTo>
                  <a:pt x="902204" y="204217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11" name="object 16"/>
          <p:cNvSpPr>
            <a:spLocks noChangeArrowheads="1"/>
          </p:cNvSpPr>
          <p:nvPr/>
        </p:nvSpPr>
        <p:spPr bwMode="auto">
          <a:xfrm>
            <a:off x="8651875" y="6911975"/>
            <a:ext cx="939800" cy="215900"/>
          </a:xfrm>
          <a:custGeom>
            <a:avLst/>
            <a:gdLst>
              <a:gd name="T0" fmla="*/ 0 w 940310"/>
              <a:gd name="T1" fmla="*/ 0 h 216413"/>
              <a:gd name="T2" fmla="*/ 940310 w 940310"/>
              <a:gd name="T3" fmla="*/ 216413 h 216413"/>
            </a:gdLst>
            <a:ahLst/>
            <a:cxnLst>
              <a:cxn ang="0">
                <a:pos x="38106" y="0"/>
              </a:cxn>
              <a:cxn ang="0">
                <a:pos x="0" y="216413"/>
              </a:cxn>
              <a:cxn ang="0">
                <a:pos x="902204" y="216413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16413">
                <a:moveTo>
                  <a:pt x="38106" y="0"/>
                </a:moveTo>
                <a:lnTo>
                  <a:pt x="0" y="216413"/>
                </a:lnTo>
                <a:lnTo>
                  <a:pt x="902204" y="216413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9712" name="object 1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25400"/>
            <a:fld id="{D8B54708-9433-4CFE-82E2-B88F63B6145A}" type="slidenum">
              <a:rPr lang="ru-RU" altLang="ru-RU"/>
              <a:pPr marL="25400"/>
              <a:t>30</a:t>
            </a:fld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20" name="object 20"/>
          <p:cNvSpPr>
            <a:spLocks noGrp="1"/>
          </p:cNvSpPr>
          <p:nvPr>
            <p:ph type="dt" sz="quarter" idx="11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SNF</a:t>
            </a:r>
            <a:endParaRPr b="0" i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21" name="object 21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FLOERGER</a:t>
            </a:r>
            <a:r>
              <a:rPr spc="-90" dirty="0">
                <a:latin typeface="Trebuchet MS"/>
                <a:cs typeface="Trebuchet MS"/>
              </a:rPr>
              <a:t> </a:t>
            </a:r>
            <a:r>
              <a:rPr sz="1500" spc="-15" baseline="16666" dirty="0">
                <a:latin typeface="Trebuchet MS"/>
                <a:cs typeface="Trebuchet MS"/>
              </a:rPr>
              <a:t>®</a:t>
            </a:r>
            <a:endParaRPr sz="1500" i="0" baseline="16666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29715" name="object 18"/>
          <p:cNvSpPr txBox="1">
            <a:spLocks noChangeArrowheads="1"/>
          </p:cNvSpPr>
          <p:nvPr/>
        </p:nvSpPr>
        <p:spPr bwMode="auto">
          <a:xfrm>
            <a:off x="3060700" y="5229225"/>
            <a:ext cx="6400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98450" indent="-285750">
              <a:buClr>
                <a:srgbClr val="15155C"/>
              </a:buClr>
              <a:buFont typeface="Kozuka Gothic Pr6N EL" pitchFamily="34" charset="-128"/>
              <a:buChar char="✓"/>
              <a:tabLst>
                <a:tab pos="298450" algn="l"/>
              </a:tabLst>
            </a:pPr>
            <a:r>
              <a:rPr lang="ru-RU" altLang="ru-RU" sz="1400" b="1">
                <a:solidFill>
                  <a:srgbClr val="15155C"/>
                </a:solidFill>
                <a:cs typeface="Arial" charset="0"/>
              </a:rPr>
              <a:t>Внешний вид</a:t>
            </a:r>
            <a:r>
              <a:rPr lang="ru-RU" altLang="ru-RU" sz="1400">
                <a:solidFill>
                  <a:srgbClr val="15155C"/>
                </a:solidFill>
                <a:cs typeface="Arial" charset="0"/>
              </a:rPr>
              <a:t>: Непрозрачный гель</a:t>
            </a:r>
            <a:endParaRPr lang="ru-RU" altLang="ru-RU" sz="1400">
              <a:cs typeface="Arial" charset="0"/>
            </a:endParaRPr>
          </a:p>
          <a:p>
            <a:pPr marL="298450" indent="-285750">
              <a:spcBef>
                <a:spcPts val="338"/>
              </a:spcBef>
              <a:tabLst>
                <a:tab pos="298450" algn="l"/>
              </a:tabLst>
            </a:pPr>
            <a:r>
              <a:rPr lang="ru-RU" altLang="ru-RU" sz="1400">
                <a:solidFill>
                  <a:srgbClr val="15155C"/>
                </a:solidFill>
                <a:latin typeface="Kozuka Gothic Pr6N EL" pitchFamily="34" charset="-128"/>
                <a:ea typeface="Kozuka Gothic Pr6N EL" pitchFamily="34" charset="-128"/>
              </a:rPr>
              <a:t>✓	</a:t>
            </a:r>
            <a:r>
              <a:rPr lang="ru-RU" altLang="ru-RU" sz="1400" b="1">
                <a:solidFill>
                  <a:srgbClr val="15155C"/>
                </a:solidFill>
                <a:cs typeface="Arial" charset="0"/>
              </a:rPr>
              <a:t>pH </a:t>
            </a:r>
            <a:r>
              <a:rPr lang="ru-RU" altLang="ru-RU" sz="1400">
                <a:solidFill>
                  <a:srgbClr val="15155C"/>
                </a:solidFill>
                <a:cs typeface="Arial" charset="0"/>
              </a:rPr>
              <a:t>: 12,0 – 13,0</a:t>
            </a:r>
            <a:endParaRPr lang="ru-RU" altLang="ru-RU" sz="1400">
              <a:cs typeface="Arial" charset="0"/>
            </a:endParaRPr>
          </a:p>
          <a:p>
            <a:pPr marL="298450" indent="-285750">
              <a:spcBef>
                <a:spcPts val="338"/>
              </a:spcBef>
              <a:buClr>
                <a:srgbClr val="15155C"/>
              </a:buClr>
              <a:buFont typeface="Kozuka Gothic Pr6N EL" pitchFamily="34" charset="-128"/>
              <a:buChar char="✓"/>
              <a:tabLst>
                <a:tab pos="298450" algn="l"/>
              </a:tabLst>
            </a:pPr>
            <a:r>
              <a:rPr lang="ru-RU" altLang="ru-RU" sz="1400" b="1">
                <a:solidFill>
                  <a:srgbClr val="15155C"/>
                </a:solidFill>
                <a:cs typeface="Arial" charset="0"/>
              </a:rPr>
              <a:t>Окончательная вязкость</a:t>
            </a:r>
            <a:r>
              <a:rPr lang="ru-RU" altLang="ru-RU" sz="1400">
                <a:solidFill>
                  <a:srgbClr val="15155C"/>
                </a:solidFill>
                <a:cs typeface="Arial" charset="0"/>
              </a:rPr>
              <a:t>: ~ 3 000 сП (RVT по Брукфилду = 20 об/мин)</a:t>
            </a:r>
            <a:endParaRPr lang="ru-RU" altLang="ru-RU" sz="1400">
              <a:cs typeface="Arial" charset="0"/>
            </a:endParaRPr>
          </a:p>
        </p:txBody>
      </p:sp>
      <p:graphicFrame>
        <p:nvGraphicFramePr>
          <p:cNvPr id="29747" name="Group 51"/>
          <p:cNvGraphicFramePr>
            <a:graphicFrameLocks noGrp="1"/>
          </p:cNvGraphicFramePr>
          <p:nvPr/>
        </p:nvGraphicFramePr>
        <p:xfrm>
          <a:off x="3046413" y="2149475"/>
          <a:ext cx="6000750" cy="2949578"/>
        </p:xfrm>
        <a:graphic>
          <a:graphicData uri="http://schemas.openxmlformats.org/drawingml/2006/table">
            <a:tbl>
              <a:tblPr/>
              <a:tblGrid>
                <a:gridCol w="2836862"/>
                <a:gridCol w="1165225"/>
                <a:gridCol w="1998663"/>
              </a:tblGrid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Ингредиент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>
                      <a:lvl1pPr marL="3683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68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%веса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>
                      <a:lvl1pPr marL="576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576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Назначение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32CC"/>
                    </a:solidFill>
                  </a:tcPr>
                </a:tc>
              </a:tr>
              <a:tr h="344488">
                <a:tc>
                  <a:txBody>
                    <a:bodyPr/>
                    <a:lstStyle>
                      <a:lvl1pPr marL="8016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Flogel</a:t>
                      </a:r>
                      <a:r>
                        <a:rPr kumimoji="0" lang="ru-RU" altLang="ru-RU" sz="1200" b="1" i="0" u="none" strike="noStrike" cap="none" normalizeH="0" baseline="24000" dirty="0" err="1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TM</a:t>
                      </a:r>
                      <a:r>
                        <a:rPr kumimoji="0" lang="ru-RU" altLang="ru-RU" sz="1200" b="1" i="0" u="none" strike="noStrike" cap="none" normalizeH="0" baseline="2400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FG 700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1,0%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Модификатор реологии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Гидроксид натрия 50%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59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2,40%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143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Нейтрализатор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marL="6365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Силикат натрия RU 47%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3159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2,50%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Щелочность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marL="59213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Гипохлорит натрия 10%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9,70%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Хлорсодержащий отбеливатель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marL="9413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Натуральный цеолит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3143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20,0%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Абразивное вещество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1111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н-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децилдифенилоксиддисульфонат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натрия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40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1,0%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286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ПАВ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Вода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65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1492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Остальное </a:t>
                      </a:r>
                      <a:b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 100%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65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65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bject 2"/>
          <p:cNvSpPr>
            <a:spLocks noChangeArrowheads="1"/>
          </p:cNvSpPr>
          <p:nvPr/>
        </p:nvSpPr>
        <p:spPr bwMode="auto">
          <a:xfrm>
            <a:off x="2274888" y="938213"/>
            <a:ext cx="7643812" cy="0"/>
          </a:xfrm>
          <a:custGeom>
            <a:avLst/>
            <a:gdLst>
              <a:gd name="T0" fmla="*/ 0 w 7642857"/>
              <a:gd name="T1" fmla="*/ 7642857 w 7642857"/>
            </a:gdLst>
            <a:ahLst/>
            <a:cxnLst>
              <a:cxn ang="0">
                <a:pos x="7642857" y="0"/>
              </a:cxn>
              <a:cxn ang="0">
                <a:pos x="0" y="0"/>
              </a:cxn>
            </a:cxnLst>
            <a:rect l="T0" t="0" r="T1" b="0"/>
            <a:pathLst>
              <a:path w="7642857">
                <a:moveTo>
                  <a:pt x="7642857" y="0"/>
                </a:moveTo>
                <a:lnTo>
                  <a:pt x="0" y="0"/>
                </a:lnTo>
              </a:path>
            </a:pathLst>
          </a:custGeom>
          <a:noFill/>
          <a:ln w="13461">
            <a:solidFill>
              <a:srgbClr val="00007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23" name="object 3"/>
          <p:cNvSpPr>
            <a:spLocks noChangeArrowheads="1"/>
          </p:cNvSpPr>
          <p:nvPr/>
        </p:nvSpPr>
        <p:spPr bwMode="auto">
          <a:xfrm>
            <a:off x="2274888" y="969963"/>
            <a:ext cx="7643812" cy="0"/>
          </a:xfrm>
          <a:custGeom>
            <a:avLst/>
            <a:gdLst>
              <a:gd name="T0" fmla="*/ 0 w 7642857"/>
              <a:gd name="T1" fmla="*/ 7642857 w 7642857"/>
            </a:gdLst>
            <a:ahLst/>
            <a:cxnLst>
              <a:cxn ang="0">
                <a:pos x="7642857" y="0"/>
              </a:cxn>
              <a:cxn ang="0">
                <a:pos x="0" y="0"/>
              </a:cxn>
            </a:cxnLst>
            <a:rect l="T0" t="0" r="T1" b="0"/>
            <a:pathLst>
              <a:path w="7642857">
                <a:moveTo>
                  <a:pt x="7642857" y="0"/>
                </a:moveTo>
                <a:lnTo>
                  <a:pt x="0" y="0"/>
                </a:lnTo>
              </a:path>
            </a:pathLst>
          </a:custGeom>
          <a:noFill/>
          <a:ln w="27177">
            <a:solidFill>
              <a:srgbClr val="00007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24" name="object 4"/>
          <p:cNvSpPr>
            <a:spLocks noChangeArrowheads="1"/>
          </p:cNvSpPr>
          <p:nvPr/>
        </p:nvSpPr>
        <p:spPr bwMode="auto">
          <a:xfrm>
            <a:off x="2274888" y="1001713"/>
            <a:ext cx="7643812" cy="0"/>
          </a:xfrm>
          <a:custGeom>
            <a:avLst/>
            <a:gdLst>
              <a:gd name="T0" fmla="*/ 0 w 7642857"/>
              <a:gd name="T1" fmla="*/ 7642857 w 7642857"/>
            </a:gdLst>
            <a:ahLst/>
            <a:cxnLst>
              <a:cxn ang="0">
                <a:pos x="7642857" y="0"/>
              </a:cxn>
              <a:cxn ang="0">
                <a:pos x="0" y="0"/>
              </a:cxn>
            </a:cxnLst>
            <a:rect l="T0" t="0" r="T1" b="0"/>
            <a:pathLst>
              <a:path w="7642857">
                <a:moveTo>
                  <a:pt x="7642857" y="0"/>
                </a:moveTo>
                <a:lnTo>
                  <a:pt x="0" y="0"/>
                </a:lnTo>
              </a:path>
            </a:pathLst>
          </a:custGeom>
          <a:noFill/>
          <a:ln w="14985">
            <a:solidFill>
              <a:srgbClr val="00007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25" name="object 5"/>
          <p:cNvSpPr>
            <a:spLocks noGrp="1"/>
          </p:cNvSpPr>
          <p:nvPr>
            <p:ph type="title"/>
          </p:nvPr>
        </p:nvSpPr>
        <p:spPr>
          <a:xfrm>
            <a:off x="854075" y="349250"/>
            <a:ext cx="8985250" cy="620713"/>
          </a:xfrm>
        </p:spPr>
        <p:txBody>
          <a:bodyPr/>
          <a:lstStyle/>
          <a:p>
            <a:pPr marL="2152650" algn="r" eaLnBrk="1" hangingPunct="1"/>
            <a:r>
              <a:rPr lang="ru-RU" altLang="ru-RU" sz="1800" b="1" smtClean="0">
                <a:solidFill>
                  <a:srgbClr val="15155C"/>
                </a:solidFill>
                <a:latin typeface="Arial" charset="0"/>
                <a:cs typeface="Arial" charset="0"/>
              </a:rPr>
              <a:t>Чистящее средство для унитазов </a:t>
            </a:r>
            <a:br>
              <a:rPr lang="ru-RU" altLang="ru-RU" sz="1800" b="1" smtClean="0">
                <a:solidFill>
                  <a:srgbClr val="15155C"/>
                </a:solidFill>
                <a:latin typeface="Arial" charset="0"/>
                <a:cs typeface="Arial" charset="0"/>
              </a:rPr>
            </a:br>
            <a:r>
              <a:rPr lang="ru-RU" altLang="ru-RU" sz="1800" b="1" smtClean="0">
                <a:solidFill>
                  <a:srgbClr val="15155C"/>
                </a:solidFill>
                <a:latin typeface="Arial" charset="0"/>
                <a:cs typeface="Arial" charset="0"/>
              </a:rPr>
              <a:t>с хлорсодержащим отбеливателем</a:t>
            </a:r>
            <a:endParaRPr lang="ru-RU" altLang="ru-RU" sz="1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726" name="object 32"/>
          <p:cNvSpPr>
            <a:spLocks noChangeArrowheads="1"/>
          </p:cNvSpPr>
          <p:nvPr/>
        </p:nvSpPr>
        <p:spPr bwMode="auto">
          <a:xfrm>
            <a:off x="989013" y="635000"/>
            <a:ext cx="1285875" cy="642938"/>
          </a:xfrm>
          <a:custGeom>
            <a:avLst/>
            <a:gdLst>
              <a:gd name="T0" fmla="*/ 0 w 1286255"/>
              <a:gd name="T1" fmla="*/ 0 h 643127"/>
              <a:gd name="T2" fmla="*/ 1286255 w 1286255"/>
              <a:gd name="T3" fmla="*/ 643127 h 643127"/>
            </a:gdLst>
            <a:ahLst/>
            <a:cxnLst/>
            <a:rect l="T0" t="T1" r="T2" b="T3"/>
            <a:pathLst>
              <a:path w="1286255" h="643127">
                <a:moveTo>
                  <a:pt x="0" y="0"/>
                </a:moveTo>
                <a:lnTo>
                  <a:pt x="0" y="643127"/>
                </a:lnTo>
                <a:lnTo>
                  <a:pt x="1286255" y="643127"/>
                </a:lnTo>
                <a:lnTo>
                  <a:pt x="1286255" y="0"/>
                </a:lnTo>
                <a:lnTo>
                  <a:pt x="0" y="0"/>
                </a:lnTo>
                <a:close/>
              </a:path>
            </a:pathLst>
          </a:custGeom>
          <a:solidFill>
            <a:srgbClr val="ACACEB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altLang="ru-RU" b="1">
                <a:solidFill>
                  <a:srgbClr val="15155C"/>
                </a:solidFill>
              </a:rPr>
              <a:t>Щелочной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30727" name="object 33"/>
          <p:cNvSpPr>
            <a:spLocks noChangeArrowheads="1"/>
          </p:cNvSpPr>
          <p:nvPr/>
        </p:nvSpPr>
        <p:spPr bwMode="auto">
          <a:xfrm>
            <a:off x="984250" y="630238"/>
            <a:ext cx="1295400" cy="652462"/>
          </a:xfrm>
          <a:custGeom>
            <a:avLst/>
            <a:gdLst>
              <a:gd name="T0" fmla="*/ 0 w 1295396"/>
              <a:gd name="T1" fmla="*/ 0 h 652271"/>
              <a:gd name="T2" fmla="*/ 1295396 w 1295396"/>
              <a:gd name="T3" fmla="*/ 652271 h 652271"/>
            </a:gdLst>
            <a:ahLst/>
            <a:cxnLst>
              <a:cxn ang="0">
                <a:pos x="1295396" y="647699"/>
              </a:cxn>
              <a:cxn ang="0">
                <a:pos x="1295396" y="4571"/>
              </a:cxn>
              <a:cxn ang="0">
                <a:pos x="1293872" y="1523"/>
              </a:cxn>
              <a:cxn ang="0">
                <a:pos x="1290824" y="0"/>
              </a:cxn>
              <a:cxn ang="0">
                <a:pos x="4571" y="0"/>
              </a:cxn>
              <a:cxn ang="0">
                <a:pos x="1523" y="1523"/>
              </a:cxn>
              <a:cxn ang="0">
                <a:pos x="0" y="4571"/>
              </a:cxn>
              <a:cxn ang="0">
                <a:pos x="0" y="647699"/>
              </a:cxn>
              <a:cxn ang="0">
                <a:pos x="1523" y="650747"/>
              </a:cxn>
              <a:cxn ang="0">
                <a:pos x="4571" y="652271"/>
              </a:cxn>
              <a:cxn ang="0">
                <a:pos x="4571" y="9143"/>
              </a:cxn>
              <a:cxn ang="0">
                <a:pos x="9143" y="4571"/>
              </a:cxn>
              <a:cxn ang="0">
                <a:pos x="9143" y="9143"/>
              </a:cxn>
              <a:cxn ang="0">
                <a:pos x="1286252" y="9143"/>
              </a:cxn>
              <a:cxn ang="0">
                <a:pos x="1286252" y="4571"/>
              </a:cxn>
              <a:cxn ang="0">
                <a:pos x="1290824" y="9143"/>
              </a:cxn>
              <a:cxn ang="0">
                <a:pos x="1290824" y="652271"/>
              </a:cxn>
              <a:cxn ang="0">
                <a:pos x="1293872" y="650747"/>
              </a:cxn>
              <a:cxn ang="0">
                <a:pos x="1295396" y="647699"/>
              </a:cxn>
              <a:cxn ang="0">
                <a:pos x="9143" y="9143"/>
              </a:cxn>
              <a:cxn ang="0">
                <a:pos x="9143" y="4571"/>
              </a:cxn>
              <a:cxn ang="0">
                <a:pos x="4571" y="9143"/>
              </a:cxn>
              <a:cxn ang="0">
                <a:pos x="9143" y="9143"/>
              </a:cxn>
              <a:cxn ang="0">
                <a:pos x="9143" y="643127"/>
              </a:cxn>
              <a:cxn ang="0">
                <a:pos x="9143" y="9143"/>
              </a:cxn>
              <a:cxn ang="0">
                <a:pos x="4571" y="9143"/>
              </a:cxn>
              <a:cxn ang="0">
                <a:pos x="4571" y="643127"/>
              </a:cxn>
              <a:cxn ang="0">
                <a:pos x="9143" y="643127"/>
              </a:cxn>
              <a:cxn ang="0">
                <a:pos x="1290824" y="643127"/>
              </a:cxn>
              <a:cxn ang="0">
                <a:pos x="4571" y="643127"/>
              </a:cxn>
              <a:cxn ang="0">
                <a:pos x="9143" y="647699"/>
              </a:cxn>
              <a:cxn ang="0">
                <a:pos x="9143" y="652271"/>
              </a:cxn>
              <a:cxn ang="0">
                <a:pos x="1286252" y="652271"/>
              </a:cxn>
              <a:cxn ang="0">
                <a:pos x="1286252" y="647699"/>
              </a:cxn>
              <a:cxn ang="0">
                <a:pos x="1290824" y="643127"/>
              </a:cxn>
              <a:cxn ang="0">
                <a:pos x="9143" y="652271"/>
              </a:cxn>
              <a:cxn ang="0">
                <a:pos x="9143" y="647699"/>
              </a:cxn>
              <a:cxn ang="0">
                <a:pos x="4571" y="643127"/>
              </a:cxn>
              <a:cxn ang="0">
                <a:pos x="4571" y="652271"/>
              </a:cxn>
              <a:cxn ang="0">
                <a:pos x="9143" y="652271"/>
              </a:cxn>
              <a:cxn ang="0">
                <a:pos x="1290824" y="9143"/>
              </a:cxn>
              <a:cxn ang="0">
                <a:pos x="1286252" y="4571"/>
              </a:cxn>
              <a:cxn ang="0">
                <a:pos x="1286252" y="9143"/>
              </a:cxn>
              <a:cxn ang="0">
                <a:pos x="1290824" y="9143"/>
              </a:cxn>
              <a:cxn ang="0">
                <a:pos x="1290824" y="643127"/>
              </a:cxn>
              <a:cxn ang="0">
                <a:pos x="1290824" y="9143"/>
              </a:cxn>
              <a:cxn ang="0">
                <a:pos x="1286252" y="9143"/>
              </a:cxn>
              <a:cxn ang="0">
                <a:pos x="1286252" y="643127"/>
              </a:cxn>
              <a:cxn ang="0">
                <a:pos x="1290824" y="643127"/>
              </a:cxn>
              <a:cxn ang="0">
                <a:pos x="1290824" y="652271"/>
              </a:cxn>
              <a:cxn ang="0">
                <a:pos x="1290824" y="643127"/>
              </a:cxn>
              <a:cxn ang="0">
                <a:pos x="1286252" y="647699"/>
              </a:cxn>
              <a:cxn ang="0">
                <a:pos x="1286252" y="652271"/>
              </a:cxn>
              <a:cxn ang="0">
                <a:pos x="1290824" y="652271"/>
              </a:cxn>
            </a:cxnLst>
            <a:rect l="T0" t="T1" r="T2" b="T3"/>
            <a:pathLst>
              <a:path w="1295396" h="652271">
                <a:moveTo>
                  <a:pt x="1295396" y="647699"/>
                </a:moveTo>
                <a:lnTo>
                  <a:pt x="1295396" y="4571"/>
                </a:lnTo>
                <a:lnTo>
                  <a:pt x="1293872" y="1523"/>
                </a:lnTo>
                <a:lnTo>
                  <a:pt x="1290824" y="0"/>
                </a:lnTo>
                <a:lnTo>
                  <a:pt x="4571" y="0"/>
                </a:lnTo>
                <a:lnTo>
                  <a:pt x="1523" y="1523"/>
                </a:lnTo>
                <a:lnTo>
                  <a:pt x="0" y="4571"/>
                </a:lnTo>
                <a:lnTo>
                  <a:pt x="0" y="647699"/>
                </a:lnTo>
                <a:lnTo>
                  <a:pt x="1523" y="650747"/>
                </a:lnTo>
                <a:lnTo>
                  <a:pt x="4571" y="652271"/>
                </a:lnTo>
                <a:lnTo>
                  <a:pt x="4571" y="9143"/>
                </a:lnTo>
                <a:lnTo>
                  <a:pt x="9143" y="4571"/>
                </a:lnTo>
                <a:lnTo>
                  <a:pt x="9143" y="9143"/>
                </a:lnTo>
                <a:lnTo>
                  <a:pt x="1286252" y="9143"/>
                </a:lnTo>
                <a:lnTo>
                  <a:pt x="1286252" y="4571"/>
                </a:lnTo>
                <a:lnTo>
                  <a:pt x="1290824" y="9143"/>
                </a:lnTo>
                <a:lnTo>
                  <a:pt x="1290824" y="652271"/>
                </a:lnTo>
                <a:lnTo>
                  <a:pt x="1293872" y="650747"/>
                </a:lnTo>
                <a:lnTo>
                  <a:pt x="1295396" y="647699"/>
                </a:lnTo>
                <a:close/>
              </a:path>
              <a:path w="1295396" h="652271">
                <a:moveTo>
                  <a:pt x="9143" y="9143"/>
                </a:moveTo>
                <a:lnTo>
                  <a:pt x="9143" y="4571"/>
                </a:lnTo>
                <a:lnTo>
                  <a:pt x="4571" y="9143"/>
                </a:lnTo>
                <a:lnTo>
                  <a:pt x="9143" y="9143"/>
                </a:lnTo>
                <a:close/>
              </a:path>
              <a:path w="1295396" h="652271">
                <a:moveTo>
                  <a:pt x="9143" y="643127"/>
                </a:moveTo>
                <a:lnTo>
                  <a:pt x="9143" y="9143"/>
                </a:lnTo>
                <a:lnTo>
                  <a:pt x="4571" y="9143"/>
                </a:lnTo>
                <a:lnTo>
                  <a:pt x="4571" y="643127"/>
                </a:lnTo>
                <a:lnTo>
                  <a:pt x="9143" y="643127"/>
                </a:lnTo>
                <a:close/>
              </a:path>
              <a:path w="1295396" h="652271">
                <a:moveTo>
                  <a:pt x="1290824" y="643127"/>
                </a:moveTo>
                <a:lnTo>
                  <a:pt x="4571" y="643127"/>
                </a:lnTo>
                <a:lnTo>
                  <a:pt x="9143" y="647699"/>
                </a:lnTo>
                <a:lnTo>
                  <a:pt x="9143" y="652271"/>
                </a:lnTo>
                <a:lnTo>
                  <a:pt x="1286252" y="652271"/>
                </a:lnTo>
                <a:lnTo>
                  <a:pt x="1286252" y="647699"/>
                </a:lnTo>
                <a:lnTo>
                  <a:pt x="1290824" y="643127"/>
                </a:lnTo>
                <a:close/>
              </a:path>
              <a:path w="1295396" h="652271">
                <a:moveTo>
                  <a:pt x="9143" y="652271"/>
                </a:moveTo>
                <a:lnTo>
                  <a:pt x="9143" y="647699"/>
                </a:lnTo>
                <a:lnTo>
                  <a:pt x="4571" y="643127"/>
                </a:lnTo>
                <a:lnTo>
                  <a:pt x="4571" y="652271"/>
                </a:lnTo>
                <a:lnTo>
                  <a:pt x="9143" y="652271"/>
                </a:lnTo>
                <a:close/>
              </a:path>
              <a:path w="1295396" h="652271">
                <a:moveTo>
                  <a:pt x="1290824" y="9143"/>
                </a:moveTo>
                <a:lnTo>
                  <a:pt x="1286252" y="4571"/>
                </a:lnTo>
                <a:lnTo>
                  <a:pt x="1286252" y="9143"/>
                </a:lnTo>
                <a:lnTo>
                  <a:pt x="1290824" y="9143"/>
                </a:lnTo>
                <a:close/>
              </a:path>
              <a:path w="1295396" h="652271">
                <a:moveTo>
                  <a:pt x="1290824" y="643127"/>
                </a:moveTo>
                <a:lnTo>
                  <a:pt x="1290824" y="9143"/>
                </a:lnTo>
                <a:lnTo>
                  <a:pt x="1286252" y="9143"/>
                </a:lnTo>
                <a:lnTo>
                  <a:pt x="1286252" y="643127"/>
                </a:lnTo>
                <a:lnTo>
                  <a:pt x="1290824" y="643127"/>
                </a:lnTo>
                <a:close/>
              </a:path>
              <a:path w="1295396" h="652271">
                <a:moveTo>
                  <a:pt x="1290824" y="652271"/>
                </a:moveTo>
                <a:lnTo>
                  <a:pt x="1290824" y="643127"/>
                </a:lnTo>
                <a:lnTo>
                  <a:pt x="1286252" y="647699"/>
                </a:lnTo>
                <a:lnTo>
                  <a:pt x="1286252" y="652271"/>
                </a:lnTo>
                <a:lnTo>
                  <a:pt x="1290824" y="652271"/>
                </a:lnTo>
                <a:close/>
              </a:path>
            </a:pathLst>
          </a:custGeom>
          <a:solidFill>
            <a:srgbClr val="A4DEC6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28" name="object 36"/>
          <p:cNvSpPr>
            <a:spLocks noChangeArrowheads="1"/>
          </p:cNvSpPr>
          <p:nvPr/>
        </p:nvSpPr>
        <p:spPr bwMode="auto">
          <a:xfrm>
            <a:off x="774700" y="6802438"/>
            <a:ext cx="9144000" cy="4048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30729" name="object 37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99"/>
              <a:gd name="T1" fmla="*/ 0 h 265175"/>
              <a:gd name="T2" fmla="*/ 1409699 w 1409699"/>
              <a:gd name="T3" fmla="*/ 265175 h 265175"/>
            </a:gdLst>
            <a:ahLst/>
            <a:cxnLst>
              <a:cxn ang="0">
                <a:pos x="1409699" y="0"/>
              </a:cxn>
              <a:cxn ang="0">
                <a:pos x="38099" y="0"/>
              </a:cxn>
              <a:cxn ang="0">
                <a:pos x="0" y="265175"/>
              </a:cxn>
              <a:cxn ang="0">
                <a:pos x="1357883" y="265175"/>
              </a:cxn>
              <a:cxn ang="0">
                <a:pos x="1409699" y="0"/>
              </a:cxn>
            </a:cxnLst>
            <a:rect l="T0" t="T1" r="T2" b="T3"/>
            <a:pathLst>
              <a:path w="1409699" h="265175">
                <a:moveTo>
                  <a:pt x="1409699" y="0"/>
                </a:moveTo>
                <a:lnTo>
                  <a:pt x="38099" y="0"/>
                </a:lnTo>
                <a:lnTo>
                  <a:pt x="0" y="265175"/>
                </a:lnTo>
                <a:lnTo>
                  <a:pt x="1357883" y="265175"/>
                </a:lnTo>
                <a:lnTo>
                  <a:pt x="140969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30" name="object 38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31" name="object 39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32" name="object 40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07"/>
              <a:gd name="T1" fmla="*/ 0 h 204215"/>
              <a:gd name="T2" fmla="*/ 940307 w 940307"/>
              <a:gd name="T3" fmla="*/ 204215 h 204215"/>
            </a:gdLst>
            <a:ahLst/>
            <a:cxnLst>
              <a:cxn ang="0">
                <a:pos x="940307" y="0"/>
              </a:cxn>
              <a:cxn ang="0">
                <a:pos x="38099" y="0"/>
              </a:cxn>
              <a:cxn ang="0">
                <a:pos x="0" y="204215"/>
              </a:cxn>
              <a:cxn ang="0">
                <a:pos x="902207" y="204215"/>
              </a:cxn>
              <a:cxn ang="0">
                <a:pos x="940307" y="0"/>
              </a:cxn>
            </a:cxnLst>
            <a:rect l="T0" t="T1" r="T2" b="T3"/>
            <a:pathLst>
              <a:path w="940307" h="204215">
                <a:moveTo>
                  <a:pt x="940307" y="0"/>
                </a:moveTo>
                <a:lnTo>
                  <a:pt x="38099" y="0"/>
                </a:lnTo>
                <a:lnTo>
                  <a:pt x="0" y="204215"/>
                </a:lnTo>
                <a:lnTo>
                  <a:pt x="902207" y="204215"/>
                </a:lnTo>
                <a:lnTo>
                  <a:pt x="940307" y="0"/>
                </a:lnTo>
                <a:close/>
              </a:path>
            </a:pathLst>
          </a:custGeom>
          <a:solidFill>
            <a:srgbClr val="4B83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33" name="object 41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10"/>
              <a:gd name="T1" fmla="*/ 0 h 204217"/>
              <a:gd name="T2" fmla="*/ 940310 w 940310"/>
              <a:gd name="T3" fmla="*/ 204217 h 204217"/>
            </a:gdLst>
            <a:ahLst/>
            <a:cxnLst>
              <a:cxn ang="0">
                <a:pos x="38106" y="0"/>
              </a:cxn>
              <a:cxn ang="0">
                <a:pos x="0" y="204217"/>
              </a:cxn>
              <a:cxn ang="0">
                <a:pos x="902204" y="204217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04217">
                <a:moveTo>
                  <a:pt x="38106" y="0"/>
                </a:moveTo>
                <a:lnTo>
                  <a:pt x="0" y="204217"/>
                </a:lnTo>
                <a:lnTo>
                  <a:pt x="902204" y="204217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34" name="object 42"/>
          <p:cNvSpPr>
            <a:spLocks noChangeArrowheads="1"/>
          </p:cNvSpPr>
          <p:nvPr/>
        </p:nvSpPr>
        <p:spPr bwMode="auto">
          <a:xfrm>
            <a:off x="8651875" y="6911975"/>
            <a:ext cx="939800" cy="215900"/>
          </a:xfrm>
          <a:custGeom>
            <a:avLst/>
            <a:gdLst>
              <a:gd name="T0" fmla="*/ 0 w 940310"/>
              <a:gd name="T1" fmla="*/ 0 h 216413"/>
              <a:gd name="T2" fmla="*/ 940310 w 940310"/>
              <a:gd name="T3" fmla="*/ 216413 h 216413"/>
            </a:gdLst>
            <a:ahLst/>
            <a:cxnLst>
              <a:cxn ang="0">
                <a:pos x="38106" y="0"/>
              </a:cxn>
              <a:cxn ang="0">
                <a:pos x="0" y="216413"/>
              </a:cxn>
              <a:cxn ang="0">
                <a:pos x="902204" y="216413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16413">
                <a:moveTo>
                  <a:pt x="38106" y="0"/>
                </a:moveTo>
                <a:lnTo>
                  <a:pt x="0" y="216413"/>
                </a:lnTo>
                <a:lnTo>
                  <a:pt x="902204" y="216413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735" name="object 43"/>
          <p:cNvSpPr txBox="1">
            <a:spLocks noChangeArrowheads="1"/>
          </p:cNvSpPr>
          <p:nvPr/>
        </p:nvSpPr>
        <p:spPr bwMode="auto">
          <a:xfrm>
            <a:off x="3416300" y="5276850"/>
            <a:ext cx="65786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98450" indent="-285750">
              <a:buClr>
                <a:srgbClr val="15155C"/>
              </a:buClr>
              <a:buFont typeface="Kozuka Gothic Pr6N EL" pitchFamily="34" charset="-128"/>
              <a:buChar char="✓"/>
              <a:tabLst>
                <a:tab pos="298450" algn="l"/>
              </a:tabLst>
            </a:pPr>
            <a:r>
              <a:rPr lang="ru-RU" altLang="ru-RU" sz="1400" b="1">
                <a:solidFill>
                  <a:srgbClr val="15155C"/>
                </a:solidFill>
                <a:cs typeface="Arial" charset="0"/>
              </a:rPr>
              <a:t>Внешний вид </a:t>
            </a:r>
            <a:r>
              <a:rPr lang="ru-RU" altLang="ru-RU" sz="1400">
                <a:solidFill>
                  <a:srgbClr val="15155C"/>
                </a:solidFill>
                <a:cs typeface="Arial" charset="0"/>
              </a:rPr>
              <a:t>: Непрозрачный гель</a:t>
            </a:r>
            <a:endParaRPr lang="ru-RU" altLang="ru-RU" sz="1400">
              <a:cs typeface="Arial" charset="0"/>
            </a:endParaRPr>
          </a:p>
          <a:p>
            <a:pPr marL="298450" indent="-285750">
              <a:spcBef>
                <a:spcPts val="338"/>
              </a:spcBef>
              <a:tabLst>
                <a:tab pos="298450" algn="l"/>
              </a:tabLst>
            </a:pPr>
            <a:r>
              <a:rPr lang="ru-RU" altLang="ru-RU" sz="1400">
                <a:solidFill>
                  <a:srgbClr val="15155C"/>
                </a:solidFill>
                <a:latin typeface="Kozuka Gothic Pr6N EL" pitchFamily="34" charset="-128"/>
                <a:ea typeface="Kozuka Gothic Pr6N EL" pitchFamily="34" charset="-128"/>
              </a:rPr>
              <a:t>✓	</a:t>
            </a:r>
            <a:r>
              <a:rPr lang="ru-RU" altLang="ru-RU" sz="1400" b="1">
                <a:solidFill>
                  <a:srgbClr val="15155C"/>
                </a:solidFill>
                <a:cs typeface="Arial" charset="0"/>
              </a:rPr>
              <a:t>pH </a:t>
            </a:r>
            <a:r>
              <a:rPr lang="ru-RU" altLang="ru-RU" sz="1400">
                <a:solidFill>
                  <a:srgbClr val="15155C"/>
                </a:solidFill>
                <a:cs typeface="Arial" charset="0"/>
              </a:rPr>
              <a:t>: 12,0 – 13,0</a:t>
            </a:r>
            <a:endParaRPr lang="ru-RU" altLang="ru-RU" sz="1400">
              <a:cs typeface="Arial" charset="0"/>
            </a:endParaRPr>
          </a:p>
          <a:p>
            <a:pPr marL="298450" indent="-285750">
              <a:spcBef>
                <a:spcPts val="338"/>
              </a:spcBef>
              <a:buClr>
                <a:srgbClr val="15155C"/>
              </a:buClr>
              <a:buFont typeface="Kozuka Gothic Pr6N EL" pitchFamily="34" charset="-128"/>
              <a:buChar char="✓"/>
              <a:tabLst>
                <a:tab pos="298450" algn="l"/>
              </a:tabLst>
            </a:pPr>
            <a:r>
              <a:rPr lang="ru-RU" altLang="ru-RU" sz="1400" b="1">
                <a:solidFill>
                  <a:srgbClr val="15155C"/>
                </a:solidFill>
                <a:cs typeface="Arial" charset="0"/>
              </a:rPr>
              <a:t>Окончательная вязкость </a:t>
            </a:r>
            <a:r>
              <a:rPr lang="ru-RU" altLang="ru-RU" sz="1400">
                <a:solidFill>
                  <a:srgbClr val="15155C"/>
                </a:solidFill>
                <a:cs typeface="Arial" charset="0"/>
              </a:rPr>
              <a:t>: ~  2 000 сП (RVT по Брукфилду = 20 об/мин)</a:t>
            </a:r>
            <a:endParaRPr lang="ru-RU" altLang="ru-RU" sz="1400">
              <a:cs typeface="Arial" charset="0"/>
            </a:endParaRPr>
          </a:p>
        </p:txBody>
      </p:sp>
      <p:sp>
        <p:nvSpPr>
          <p:cNvPr id="30736" name="object 71"/>
          <p:cNvSpPr>
            <a:spLocks noChangeArrowheads="1"/>
          </p:cNvSpPr>
          <p:nvPr/>
        </p:nvSpPr>
        <p:spPr bwMode="auto">
          <a:xfrm>
            <a:off x="892175" y="1595438"/>
            <a:ext cx="2066925" cy="227647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30737" name="object 7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25400"/>
            <a:fld id="{955F6254-58F2-46A0-B0FD-F855D5F76607}" type="slidenum">
              <a:rPr lang="ru-RU" altLang="ru-RU"/>
              <a:pPr marL="25400"/>
              <a:t>31</a:t>
            </a:fld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73" name="object 73"/>
          <p:cNvSpPr>
            <a:spLocks noGrp="1"/>
          </p:cNvSpPr>
          <p:nvPr>
            <p:ph type="dt" sz="quarter" idx="11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SNF</a:t>
            </a:r>
            <a:endParaRPr b="0" i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74" name="object 7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FLOERGER</a:t>
            </a:r>
            <a:r>
              <a:rPr spc="-90" dirty="0">
                <a:latin typeface="Trebuchet MS"/>
                <a:cs typeface="Trebuchet MS"/>
              </a:rPr>
              <a:t> </a:t>
            </a:r>
            <a:r>
              <a:rPr sz="1500" spc="-15" baseline="16666" dirty="0">
                <a:latin typeface="Trebuchet MS"/>
                <a:cs typeface="Trebuchet MS"/>
              </a:rPr>
              <a:t>®</a:t>
            </a:r>
            <a:endParaRPr sz="1500" i="0" baseline="16666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75" name="Group 51"/>
          <p:cNvGraphicFramePr>
            <a:graphicFrameLocks noGrp="1"/>
          </p:cNvGraphicFramePr>
          <p:nvPr/>
        </p:nvGraphicFramePr>
        <p:xfrm>
          <a:off x="3446463" y="1595438"/>
          <a:ext cx="6000750" cy="3332166"/>
        </p:xfrm>
        <a:graphic>
          <a:graphicData uri="http://schemas.openxmlformats.org/drawingml/2006/table">
            <a:tbl>
              <a:tblPr/>
              <a:tblGrid>
                <a:gridCol w="2836862"/>
                <a:gridCol w="1165225"/>
                <a:gridCol w="1998663"/>
              </a:tblGrid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Ингредиент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>
                      <a:lvl1pPr marL="3683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683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%веса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32CC"/>
                    </a:solidFill>
                  </a:tcPr>
                </a:tc>
                <a:tc>
                  <a:txBody>
                    <a:bodyPr/>
                    <a:lstStyle>
                      <a:lvl1pPr marL="5762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576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Назначение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32CC"/>
                    </a:solidFill>
                  </a:tcPr>
                </a:tc>
              </a:tr>
              <a:tr h="344488">
                <a:tc>
                  <a:txBody>
                    <a:bodyPr/>
                    <a:lstStyle>
                      <a:lvl1pPr marL="8016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15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Flogel</a:t>
                      </a:r>
                      <a:r>
                        <a:rPr kumimoji="0" lang="ru-RU" altLang="ru-RU" sz="1200" b="1" i="0" u="none" strike="noStrike" cap="none" normalizeH="0" baseline="24000" dirty="0" err="1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TM</a:t>
                      </a:r>
                      <a:r>
                        <a:rPr kumimoji="0" lang="ru-RU" altLang="ru-RU" sz="1200" b="1" i="0" u="none" strike="noStrike" cap="none" normalizeH="0" baseline="2400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FG 800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342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1,25%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285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Модификатор реологии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717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algn="ctr"/>
                      <a:r>
                        <a:rPr lang="ru-RU" altLang="ru-RU" sz="1200" dirty="0" smtClean="0">
                          <a:solidFill>
                            <a:srgbClr val="15155C"/>
                          </a:solidFill>
                          <a:latin typeface="Arial" pitchFamily="34" charset="0"/>
                          <a:cs typeface="Arial" pitchFamily="34" charset="0"/>
                        </a:rPr>
                        <a:t>Акцептор радикалов (</a:t>
                      </a:r>
                      <a:r>
                        <a:rPr lang="ru-RU" altLang="ru-RU" sz="1200" dirty="0" err="1" smtClean="0">
                          <a:solidFill>
                            <a:srgbClr val="15155C"/>
                          </a:solidFill>
                          <a:latin typeface="Arial" pitchFamily="34" charset="0"/>
                          <a:cs typeface="Arial" pitchFamily="34" charset="0"/>
                        </a:rPr>
                        <a:t>Оксирит</a:t>
                      </a:r>
                      <a:r>
                        <a:rPr lang="ru-RU" altLang="ru-RU" sz="1200" dirty="0" smtClean="0">
                          <a:solidFill>
                            <a:srgbClr val="15155C"/>
                          </a:solidFill>
                          <a:latin typeface="Arial" pitchFamily="34" charset="0"/>
                          <a:cs typeface="Arial" pitchFamily="34" charset="0"/>
                        </a:rPr>
                        <a:t> 100)</a:t>
                      </a:r>
                      <a:endParaRPr lang="ru-RU" alt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59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0,1%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143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dirty="0" smtClean="0">
                          <a:solidFill>
                            <a:srgbClr val="15155C"/>
                          </a:solidFill>
                          <a:latin typeface="Arial" pitchFamily="34" charset="0"/>
                          <a:cs typeface="Arial" pitchFamily="34" charset="0"/>
                        </a:rPr>
                        <a:t>Стабилизатор реологии</a:t>
                      </a:r>
                      <a:endParaRPr lang="ru-RU" altLang="ru-RU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marL="6365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1588" indent="0" algn="ctr" eaLnBrk="0" hangingPunct="0">
                        <a:spcBef>
                          <a:spcPct val="20000"/>
                        </a:spcBef>
                      </a:pPr>
                      <a:r>
                        <a:rPr lang="ru-RU" altLang="ru-RU" sz="1200" dirty="0" smtClean="0">
                          <a:solidFill>
                            <a:srgbClr val="15155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Гидроксид калия 45%</a:t>
                      </a:r>
                      <a:endParaRPr lang="ru-RU" altLang="ru-RU" sz="1200" dirty="0">
                        <a:solidFill>
                          <a:srgbClr val="15155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3159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dirty="0" smtClean="0">
                          <a:solidFill>
                            <a:srgbClr val="15155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Нейтрализатор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69888">
                <a:tc>
                  <a:txBody>
                    <a:bodyPr/>
                    <a:lstStyle>
                      <a:lvl1pPr marL="59213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1588" indent="0" algn="ctr" eaLnBrk="0" hangingPunct="0">
                        <a:spcBef>
                          <a:spcPct val="20000"/>
                        </a:spcBef>
                      </a:pPr>
                      <a:r>
                        <a:rPr lang="ru-RU" altLang="ru-RU" sz="1200" dirty="0" smtClean="0">
                          <a:solidFill>
                            <a:srgbClr val="15155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Гипохлорит натрия 12%</a:t>
                      </a:r>
                      <a:endParaRPr lang="ru-RU" altLang="ru-RU" sz="1200" dirty="0">
                        <a:solidFill>
                          <a:srgbClr val="15155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43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dirty="0" smtClean="0">
                          <a:solidFill>
                            <a:srgbClr val="15155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Хлорсодержащий отбеливатель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>
                      <a:lvl1pPr marL="9413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1588" indent="0" algn="ctr" eaLnBrk="0" hangingPunct="0">
                        <a:spcBef>
                          <a:spcPct val="20000"/>
                        </a:spcBef>
                      </a:pPr>
                      <a:r>
                        <a:rPr lang="ru-RU" altLang="ru-RU" sz="1200" dirty="0" smtClean="0">
                          <a:solidFill>
                            <a:srgbClr val="15155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Силикат калия 40%</a:t>
                      </a:r>
                      <a:endParaRPr lang="ru-RU" altLang="ru-RU" sz="1200" dirty="0">
                        <a:solidFill>
                          <a:srgbClr val="15155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3143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dirty="0" smtClean="0">
                          <a:solidFill>
                            <a:srgbClr val="15155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Щелочность</a:t>
                      </a:r>
                      <a:endParaRPr lang="ru-RU" altLang="ru-RU" sz="1200" dirty="0">
                        <a:solidFill>
                          <a:srgbClr val="15155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1111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1588" indent="0" algn="ctr" eaLnBrk="0" hangingPunct="0">
                        <a:spcBef>
                          <a:spcPct val="20000"/>
                        </a:spcBef>
                      </a:pPr>
                      <a:r>
                        <a:rPr lang="ru-RU" altLang="ru-RU" sz="1200" dirty="0" smtClean="0">
                          <a:solidFill>
                            <a:srgbClr val="15155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Карбонат калия</a:t>
                      </a:r>
                      <a:endParaRPr lang="ru-RU" altLang="ru-RU" sz="1200" dirty="0">
                        <a:solidFill>
                          <a:srgbClr val="15155C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40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286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dirty="0" smtClean="0">
                          <a:solidFill>
                            <a:srgbClr val="15155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Моющий компонент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15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dirty="0" err="1" smtClean="0">
                          <a:solidFill>
                            <a:srgbClr val="15155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Аминоксид</a:t>
                      </a:r>
                      <a:r>
                        <a:rPr lang="ru-RU" altLang="ru-RU" sz="1200" dirty="0" smtClean="0">
                          <a:solidFill>
                            <a:srgbClr val="15155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30%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65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1492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10,0%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15155C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65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200" dirty="0" smtClean="0">
                          <a:solidFill>
                            <a:srgbClr val="15155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ПАВ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653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825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15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200" dirty="0" smtClean="0">
                          <a:solidFill>
                            <a:srgbClr val="15155C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Вода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65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1492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Остальное </a:t>
                      </a:r>
                      <a:b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5155C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 100%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65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65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2712337" y="1633744"/>
            <a:ext cx="7242179" cy="132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78" tIns="52139" rIns="104278" bIns="52139"/>
          <a:lstStyle/>
          <a:p>
            <a:pPr marL="391043" indent="-391043">
              <a:spcBef>
                <a:spcPct val="20000"/>
              </a:spcBef>
              <a:defRPr/>
            </a:pPr>
            <a:endParaRPr lang="fr-FR" sz="1600" kern="0" dirty="0">
              <a:solidFill>
                <a:schemeClr val="accent6">
                  <a:lumMod val="20000"/>
                  <a:lumOff val="80000"/>
                </a:schemeClr>
              </a:solidFill>
              <a:latin typeface="Trebuchet MS" panose="020B0603020202020204" pitchFamily="34" charset="0"/>
            </a:endParaRPr>
          </a:p>
          <a:p>
            <a:pPr marL="391043" indent="-391043">
              <a:spcBef>
                <a:spcPct val="20000"/>
              </a:spcBef>
              <a:defRPr/>
            </a:pPr>
            <a:r>
              <a:rPr lang="fr-FR" sz="4100" b="1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Focus on </a:t>
            </a:r>
            <a:r>
              <a:rPr lang="fr-FR" sz="4100" b="1" kern="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Flogel</a:t>
            </a:r>
            <a:r>
              <a:rPr lang="fr-FR" sz="4100" b="1" kern="0" baseline="300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TM</a:t>
            </a:r>
            <a:r>
              <a:rPr lang="fr-FR" sz="4100" b="1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fr-FR" sz="4100" b="1" kern="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Carbomer</a:t>
            </a:r>
            <a:endParaRPr lang="fr-FR" sz="4100" b="1" kern="0" dirty="0">
              <a:solidFill>
                <a:schemeClr val="accent6">
                  <a:lumMod val="20000"/>
                  <a:lumOff val="80000"/>
                </a:schemeClr>
              </a:solidFill>
              <a:latin typeface="Trebuchet MS" panose="020B0603020202020204" pitchFamily="34" charset="0"/>
            </a:endParaRPr>
          </a:p>
          <a:p>
            <a:pPr marL="391043" indent="-391043">
              <a:spcBef>
                <a:spcPct val="20000"/>
              </a:spcBef>
              <a:defRPr/>
            </a:pPr>
            <a:r>
              <a:rPr lang="fr-FR" sz="2100" b="1" kern="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from</a:t>
            </a:r>
            <a:r>
              <a:rPr lang="fr-FR" sz="2100" b="1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fr-FR" sz="2100" b="1" kern="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precipitation</a:t>
            </a:r>
            <a:r>
              <a:rPr lang="fr-FR" sz="2100" b="1" kern="0" dirty="0">
                <a:solidFill>
                  <a:schemeClr val="accent6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fr-FR" sz="2100" b="1" kern="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Trebuchet MS" panose="020B0603020202020204" pitchFamily="34" charset="0"/>
              </a:rPr>
              <a:t>technology</a:t>
            </a:r>
            <a:endParaRPr lang="fr-FR" sz="2100" b="1" kern="0" dirty="0">
              <a:solidFill>
                <a:schemeClr val="accent6">
                  <a:lumMod val="20000"/>
                  <a:lumOff val="8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9699" name="Image 18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26"/>
          <a:stretch>
            <a:fillRect/>
          </a:stretch>
        </p:blipFill>
        <p:spPr bwMode="auto">
          <a:xfrm>
            <a:off x="799395" y="2296438"/>
            <a:ext cx="571800" cy="350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r="39855" b="42857"/>
          <a:stretch/>
        </p:blipFill>
        <p:spPr bwMode="auto">
          <a:xfrm>
            <a:off x="1108478" y="1796274"/>
            <a:ext cx="1302368" cy="1156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tangle 36"/>
          <p:cNvSpPr>
            <a:spLocks noGrp="1" noChangeArrowheads="1"/>
          </p:cNvSpPr>
          <p:nvPr>
            <p:ph type="title" idx="4294967295"/>
          </p:nvPr>
        </p:nvSpPr>
        <p:spPr>
          <a:xfrm>
            <a:off x="850900" y="-187325"/>
            <a:ext cx="9842500" cy="374650"/>
          </a:xfrm>
        </p:spPr>
        <p:txBody>
          <a:bodyPr/>
          <a:lstStyle/>
          <a:p>
            <a:r>
              <a:rPr lang="fr-FR" dirty="0" smtClean="0">
                <a:solidFill>
                  <a:srgbClr val="16165D"/>
                </a:solidFill>
                <a:latin typeface="Trebuchet MS" pitchFamily="34" charset="0"/>
              </a:rPr>
              <a:t>Flogel</a:t>
            </a:r>
            <a:r>
              <a:rPr lang="ru-RU" baseline="30000" dirty="0" err="1" smtClean="0">
                <a:solidFill>
                  <a:srgbClr val="16165D"/>
                </a:solidFill>
                <a:latin typeface="Trebuchet MS" pitchFamily="34" charset="0"/>
              </a:rPr>
              <a:t>тм</a:t>
            </a:r>
            <a:r>
              <a:rPr lang="fr-FR" dirty="0" smtClean="0">
                <a:solidFill>
                  <a:srgbClr val="16165D"/>
                </a:solidFill>
                <a:latin typeface="Trebuchet MS" pitchFamily="34" charset="0"/>
              </a:rPr>
              <a:t> </a:t>
            </a:r>
            <a:r>
              <a:rPr lang="fr-FR" sz="3200" dirty="0" smtClean="0">
                <a:solidFill>
                  <a:srgbClr val="16165D"/>
                </a:solidFill>
                <a:latin typeface="Trebuchet MS" pitchFamily="34" charset="0"/>
              </a:rPr>
              <a:t>– </a:t>
            </a:r>
            <a:r>
              <a:rPr lang="ru-RU" sz="2400" dirty="0" smtClean="0">
                <a:solidFill>
                  <a:srgbClr val="16165D"/>
                </a:solidFill>
                <a:latin typeface="Trebuchet MS" pitchFamily="34" charset="0"/>
              </a:rPr>
              <a:t>анионные модификаторы реологии для бытовой и профессиональной мойки и чистки</a:t>
            </a:r>
            <a:endParaRPr lang="fr-FR" sz="2400" dirty="0" smtClean="0">
              <a:solidFill>
                <a:srgbClr val="16165D"/>
              </a:solidFill>
              <a:latin typeface="Trebuchet MS" pitchFamily="34" charset="0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2805162" y="4729810"/>
            <a:ext cx="7242179" cy="132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78" tIns="52139" rIns="104278" bIns="52139"/>
          <a:lstStyle/>
          <a:p>
            <a:pPr marL="391043" indent="-391043">
              <a:spcBef>
                <a:spcPct val="20000"/>
              </a:spcBef>
              <a:defRPr/>
            </a:pPr>
            <a:endParaRPr lang="fr-FR" sz="1600" kern="0" dirty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391043" indent="-391043">
              <a:spcBef>
                <a:spcPct val="20000"/>
              </a:spcBef>
              <a:defRPr/>
            </a:pPr>
            <a:r>
              <a:rPr lang="ru-RU" sz="4100" b="1" kern="0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Другие продукты</a:t>
            </a:r>
            <a:r>
              <a:rPr lang="fr-FR" sz="4100" b="1" kern="0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fr-FR" sz="4100" b="1" kern="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Flogel</a:t>
            </a:r>
            <a:r>
              <a:rPr lang="fr-FR" sz="4100" b="1" kern="0" baseline="3000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TM </a:t>
            </a:r>
            <a:endParaRPr lang="fr-FR" sz="2100" b="1" kern="0" dirty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 cstate="print"/>
          <a:srcRect l="15050" t="8401" r="7631" b="8790"/>
          <a:stretch/>
        </p:blipFill>
        <p:spPr>
          <a:xfrm>
            <a:off x="1052022" y="4730357"/>
            <a:ext cx="1358823" cy="1156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96850"/>
            <a:ext cx="969814" cy="946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6"/>
          <p:cNvSpPr txBox="1">
            <a:spLocks noChangeArrowheads="1"/>
          </p:cNvSpPr>
          <p:nvPr/>
        </p:nvSpPr>
        <p:spPr bwMode="auto">
          <a:xfrm>
            <a:off x="209784" y="83961"/>
            <a:ext cx="10305392" cy="52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78" tIns="52139" rIns="104278" bIns="52139" anchor="ctr"/>
          <a:lstStyle/>
          <a:p>
            <a:pPr algn="r" eaLnBrk="1" hangingPunct="1">
              <a:defRPr/>
            </a:pPr>
            <a:r>
              <a:rPr lang="ru-RU" sz="2700" b="1" kern="0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rPr>
              <a:t>Технология обратных эмульсий </a:t>
            </a:r>
            <a:r>
              <a:rPr lang="fr-FR" sz="2700" b="1" kern="0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rPr>
              <a:t>(LDP</a:t>
            </a:r>
            <a:r>
              <a:rPr lang="fr-FR" sz="2700" b="1" kern="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rPr>
              <a:t>)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501253" y="1652985"/>
            <a:ext cx="10693400" cy="2991115"/>
          </a:xfrm>
          <a:prstGeom prst="rect">
            <a:avLst/>
          </a:prstGeom>
        </p:spPr>
        <p:txBody>
          <a:bodyPr lIns="104278" tIns="52139" rIns="104278" bIns="52139"/>
          <a:lstStyle/>
          <a:p>
            <a:pPr marL="391043" indent="-391043">
              <a:lnSpc>
                <a:spcPct val="13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b="1" u="sng" kern="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cs typeface="+mn-cs"/>
              </a:rPr>
              <a:t>LDP</a:t>
            </a:r>
            <a:r>
              <a:rPr lang="en-US" kern="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cs typeface="+mn-cs"/>
              </a:rPr>
              <a:t> : </a:t>
            </a:r>
            <a:r>
              <a:rPr lang="en-US" b="1" u="sng" kern="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cs typeface="+mn-cs"/>
              </a:rPr>
              <a:t>L</a:t>
            </a:r>
            <a:r>
              <a:rPr lang="en-US" kern="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cs typeface="+mn-cs"/>
              </a:rPr>
              <a:t>iquid </a:t>
            </a:r>
            <a:r>
              <a:rPr lang="en-US" b="1" u="sng" kern="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cs typeface="+mn-cs"/>
              </a:rPr>
              <a:t>D</a:t>
            </a:r>
            <a:r>
              <a:rPr lang="en-US" kern="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cs typeface="+mn-cs"/>
              </a:rPr>
              <a:t>ispersion </a:t>
            </a:r>
            <a:r>
              <a:rPr lang="en-US" b="1" u="sng" kern="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cs typeface="+mn-cs"/>
              </a:rPr>
              <a:t>P</a:t>
            </a:r>
            <a:r>
              <a:rPr lang="en-US" kern="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cs typeface="+mn-cs"/>
              </a:rPr>
              <a:t>olymer i.e. </a:t>
            </a:r>
            <a:r>
              <a:rPr lang="ru-RU" kern="0" dirty="0" err="1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cs typeface="+mn-cs"/>
              </a:rPr>
              <a:t>Водорастворимый</a:t>
            </a:r>
            <a:r>
              <a:rPr lang="ru-RU" kern="0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cs typeface="+mn-cs"/>
              </a:rPr>
              <a:t> полимер </a:t>
            </a:r>
            <a:r>
              <a:rPr lang="ru-RU" kern="0" dirty="0" err="1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cs typeface="+mn-cs"/>
              </a:rPr>
              <a:t>диспергированный</a:t>
            </a:r>
            <a:r>
              <a:rPr lang="ru-RU" kern="0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cs typeface="+mn-cs"/>
              </a:rPr>
              <a:t> в гидрофобной фазе</a:t>
            </a:r>
            <a:endParaRPr lang="en-US" b="1" u="sng" kern="0" dirty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  <a:cs typeface="+mn-cs"/>
            </a:endParaRPr>
          </a:p>
          <a:p>
            <a:pPr marL="391043" indent="228109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endParaRPr lang="en-US" sz="600" kern="0" dirty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391043" indent="228109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600" kern="0" dirty="0" err="1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Диспергированная</a:t>
            </a:r>
            <a:r>
              <a:rPr lang="ru-RU" sz="1600" kern="0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 водная фаза</a:t>
            </a:r>
            <a:r>
              <a:rPr lang="en-US" sz="1600" kern="0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: </a:t>
            </a:r>
            <a:r>
              <a:rPr lang="ru-RU" sz="1600" kern="0" dirty="0" err="1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гидратированный</a:t>
            </a:r>
            <a:r>
              <a:rPr lang="ru-RU" sz="1600" kern="0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 водный полимер </a:t>
            </a:r>
            <a:r>
              <a:rPr lang="en-US" sz="1600" kern="0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(</a:t>
            </a:r>
            <a:r>
              <a:rPr lang="ru-RU" sz="1600" kern="0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гидрогель</a:t>
            </a:r>
            <a:r>
              <a:rPr lang="en-US" sz="1600" kern="0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)</a:t>
            </a:r>
            <a:endParaRPr lang="en-US" sz="1600" kern="0" dirty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391043" indent="228109">
              <a:lnSpc>
                <a:spcPct val="130000"/>
              </a:lnSpc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ru-RU" sz="1600" kern="0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Гидрофобная фаза</a:t>
            </a:r>
            <a:r>
              <a:rPr lang="en-US" sz="1600" kern="0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: </a:t>
            </a:r>
            <a:r>
              <a:rPr lang="ru-RU" sz="1600" kern="0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минеральное масло</a:t>
            </a:r>
            <a:endParaRPr lang="en-US" sz="1600" kern="0" dirty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391043" indent="-391043">
              <a:lnSpc>
                <a:spcPct val="13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100" kern="0" dirty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391043" indent="-391043">
              <a:lnSpc>
                <a:spcPct val="13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kern="0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cs typeface="+mn-cs"/>
              </a:rPr>
              <a:t>Простое добавление</a:t>
            </a:r>
            <a:r>
              <a:rPr lang="en-US" kern="0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cs typeface="+mn-cs"/>
              </a:rPr>
              <a:t> </a:t>
            </a:r>
            <a:r>
              <a:rPr lang="en-US" kern="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cs typeface="+mn-cs"/>
              </a:rPr>
              <a:t>LDP </a:t>
            </a:r>
            <a:r>
              <a:rPr lang="ru-RU" kern="0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cs typeface="+mn-cs"/>
              </a:rPr>
              <a:t>в воду при перемешивании</a:t>
            </a:r>
            <a:r>
              <a:rPr lang="en-US" kern="0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cs typeface="+mn-cs"/>
              </a:rPr>
              <a:t>                        </a:t>
            </a:r>
            <a:r>
              <a:rPr lang="ru-RU" kern="0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cs typeface="+mn-cs"/>
              </a:rPr>
              <a:t>быстрый рост вязкости</a:t>
            </a:r>
            <a:endParaRPr lang="en-US" kern="0" dirty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  <a:cs typeface="+mn-cs"/>
            </a:endParaRPr>
          </a:p>
          <a:p>
            <a:pPr marL="391043" indent="-391043">
              <a:lnSpc>
                <a:spcPct val="13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100" kern="0" dirty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55308" name="Picture 5" descr="C:\Users\aboisson\Documents\Alexis\Peinture\Epaississants\Présentation\Mechanisme d'inversion (phase1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" t="1632" r="2452" b="2372"/>
          <a:stretch/>
        </p:blipFill>
        <p:spPr bwMode="auto">
          <a:xfrm>
            <a:off x="1641488" y="4333645"/>
            <a:ext cx="3284165" cy="2142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9" name="Picture 6" descr="C:\Users\aboisson\Documents\Alexis\Peinture\Epaississants\Présentation\Mechanisme d'inversion (phase2)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" t="1376" r="1636" b="2783"/>
          <a:stretch/>
        </p:blipFill>
        <p:spPr bwMode="auto">
          <a:xfrm>
            <a:off x="5599328" y="4333645"/>
            <a:ext cx="3284166" cy="2142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6" name="Flèche courbée vers le bas 2"/>
          <p:cNvSpPr>
            <a:spLocks noChangeArrowheads="1"/>
          </p:cNvSpPr>
          <p:nvPr/>
        </p:nvSpPr>
        <p:spPr bwMode="auto">
          <a:xfrm>
            <a:off x="4496426" y="3935677"/>
            <a:ext cx="1694979" cy="290366"/>
          </a:xfrm>
          <a:prstGeom prst="curvedDownArrow">
            <a:avLst>
              <a:gd name="adj1" fmla="val 45980"/>
              <a:gd name="adj2" fmla="val 90526"/>
              <a:gd name="adj3" fmla="val 44301"/>
            </a:avLst>
          </a:prstGeom>
          <a:solidFill>
            <a:schemeClr val="accent6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4278" tIns="52139" rIns="104278" bIns="52139"/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8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8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00008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rgbClr val="00008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 b="1">
                <a:solidFill>
                  <a:srgbClr val="00008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rgbClr val="00008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rgbClr val="00008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rgbClr val="00008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rgbClr val="00008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fr-FR" altLang="fr-FR" sz="1800" b="0" dirty="0" smtClean="0">
              <a:solidFill>
                <a:srgbClr val="0B2C6E"/>
              </a:solidFill>
            </a:endParaRPr>
          </a:p>
        </p:txBody>
      </p:sp>
      <p:sp>
        <p:nvSpPr>
          <p:cNvPr id="58374" name="ZoneTexte 3"/>
          <p:cNvSpPr txBox="1">
            <a:spLocks noChangeArrowheads="1"/>
          </p:cNvSpPr>
          <p:nvPr/>
        </p:nvSpPr>
        <p:spPr bwMode="auto">
          <a:xfrm>
            <a:off x="1951175" y="6554215"/>
            <a:ext cx="6043921" cy="32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278" tIns="52139" rIns="104278" bIns="52139">
            <a:spAutoFit/>
          </a:bodyPr>
          <a:lstStyle/>
          <a:p>
            <a:pPr eaLnBrk="1" hangingPunct="1"/>
            <a:r>
              <a:rPr lang="ru-RU" sz="1400" dirty="0" smtClean="0">
                <a:latin typeface="Trebuchet MS" pitchFamily="34" charset="0"/>
              </a:rPr>
              <a:t>Контакт эмульсии с водной системой при перемешивании</a:t>
            </a:r>
            <a:r>
              <a:rPr lang="fr-FR" sz="1400" dirty="0" smtClean="0">
                <a:latin typeface="Trebuchet MS" pitchFamily="34" charset="0"/>
              </a:rPr>
              <a:t> </a:t>
            </a:r>
            <a:r>
              <a:rPr lang="fr-FR" sz="1400" dirty="0">
                <a:latin typeface="Trebuchet MS" pitchFamily="34" charset="0"/>
              </a:rPr>
              <a:t>: </a:t>
            </a:r>
            <a:r>
              <a:rPr lang="ru-RU" sz="1400" dirty="0" smtClean="0">
                <a:latin typeface="Trebuchet MS" pitchFamily="34" charset="0"/>
              </a:rPr>
              <a:t>инверсия</a:t>
            </a:r>
            <a:endParaRPr lang="fr-FR" sz="1400" b="1" dirty="0">
              <a:latin typeface="Trebuchet MS" pitchFamily="34" charset="0"/>
            </a:endParaRPr>
          </a:p>
        </p:txBody>
      </p:sp>
      <p:sp>
        <p:nvSpPr>
          <p:cNvPr id="35" name="Flèche droite 34"/>
          <p:cNvSpPr/>
          <p:nvPr/>
        </p:nvSpPr>
        <p:spPr bwMode="auto">
          <a:xfrm>
            <a:off x="6794500" y="3549650"/>
            <a:ext cx="668338" cy="39356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278" tIns="52139" rIns="104278" bIns="52139"/>
          <a:lstStyle/>
          <a:p>
            <a:pPr eaLnBrk="1" hangingPunct="1">
              <a:defRPr/>
            </a:pPr>
            <a:endParaRPr lang="en-US">
              <a:latin typeface="Times New Roman" pitchFamily="1" charset="0"/>
              <a:cs typeface="+mn-cs"/>
            </a:endParaRPr>
          </a:p>
        </p:txBody>
      </p:sp>
      <p:pic>
        <p:nvPicPr>
          <p:cNvPr id="5530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1111"/>
          <a:stretch>
            <a:fillRect/>
          </a:stretch>
        </p:blipFill>
        <p:spPr bwMode="auto">
          <a:xfrm>
            <a:off x="8041399" y="5646768"/>
            <a:ext cx="824283" cy="829116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3" name="Picture 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70" y="5646768"/>
            <a:ext cx="757884" cy="829116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/>
          <a:srcRect l="11429" t="12500" r="8570"/>
          <a:stretch>
            <a:fillRect/>
          </a:stretch>
        </p:blipFill>
        <p:spPr bwMode="auto">
          <a:xfrm>
            <a:off x="167048" y="157402"/>
            <a:ext cx="1169589" cy="11019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1420218" y="1896122"/>
          <a:ext cx="9145084" cy="3106562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210809"/>
                <a:gridCol w="859345"/>
                <a:gridCol w="706029"/>
                <a:gridCol w="674269"/>
                <a:gridCol w="631569"/>
                <a:gridCol w="1202323"/>
                <a:gridCol w="1263140"/>
                <a:gridCol w="1597600"/>
              </a:tblGrid>
              <a:tr h="408611"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SNF Polymer</a:t>
                      </a:r>
                      <a:endParaRPr lang="en-US" sz="15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/>
                </a:tc>
                <a:tc hMerge="1"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pH</a:t>
                      </a:r>
                      <a:endParaRPr lang="en-US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Конечная рецептура</a:t>
                      </a:r>
                      <a:endParaRPr lang="en-US" sz="18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54896">
                <a:tc>
                  <a:txBody>
                    <a:bodyPr/>
                    <a:lstStyle/>
                    <a:p>
                      <a:endParaRPr lang="en-US" sz="13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Порошок</a:t>
                      </a: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Жидк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Кисл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Щел</a:t>
                      </a:r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.</a:t>
                      </a: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 anchor="ctr" anchorCtr="1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замутненная</a:t>
                      </a: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 anchor="ctr" anchorCtr="1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прозрачная</a:t>
                      </a: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 anchor="ctr" anchorCtr="1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Присутствие ПАВ в высокой </a:t>
                      </a:r>
                      <a:r>
                        <a:rPr lang="ru-RU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конц-и</a:t>
                      </a: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 anchor="ctr" anchorCtr="1"/>
                </a:tc>
              </a:tr>
              <a:tr h="408611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Flogel</a:t>
                      </a:r>
                      <a:r>
                        <a:rPr lang="en-US" sz="1500" b="1" baseline="30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TM</a:t>
                      </a:r>
                      <a:r>
                        <a:rPr lang="en-US" sz="15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FG 601</a:t>
                      </a:r>
                      <a:endParaRPr lang="en-US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endParaRPr lang="en-US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2000" b="1" kern="1200" dirty="0" smtClean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  <a:sym typeface="Wingdings"/>
                        </a:rPr>
                        <a:t></a:t>
                      </a:r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/>
                </a:tc>
                <a:tc>
                  <a:txBody>
                    <a:bodyPr/>
                    <a:lstStyle/>
                    <a:p>
                      <a:endParaRPr lang="en-US" sz="2000"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  <a:sym typeface="Wingdings"/>
                        </a:rPr>
                        <a:t></a:t>
                      </a:r>
                      <a:r>
                        <a:rPr lang="en-US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106933" marR="106933" marT="50377" marB="50377"/>
                </a:tc>
              </a:tr>
              <a:tr h="408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Flogel</a:t>
                      </a:r>
                      <a:r>
                        <a:rPr lang="en-US" sz="1500" b="1" baseline="30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TM</a:t>
                      </a:r>
                      <a:r>
                        <a:rPr lang="en-US" sz="15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FG 691</a:t>
                      </a:r>
                      <a:endParaRPr lang="en-US" sz="15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20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2000" b="1" kern="1200" dirty="0" smtClean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  <a:sym typeface="Wingdings"/>
                        </a:rPr>
                        <a:t></a:t>
                      </a:r>
                      <a:r>
                        <a:rPr lang="en-US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106933" marR="106933" marT="50377" marB="50377"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2000" b="1" kern="1200" dirty="0" smtClean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  <a:sym typeface="Wingdings"/>
                        </a:rPr>
                        <a:t></a:t>
                      </a:r>
                      <a:r>
                        <a:rPr lang="fr-FR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  <a:sym typeface="Wingdings"/>
                        </a:rPr>
                        <a:t> </a:t>
                      </a:r>
                      <a:endParaRPr lang="en-US" sz="2000" b="1" kern="1200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106933" marR="106933" marT="50377" marB="50377"/>
                </a:tc>
              </a:tr>
              <a:tr h="408611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Flogel</a:t>
                      </a:r>
                      <a:r>
                        <a:rPr lang="en-US" sz="1500" b="1" baseline="30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TM</a:t>
                      </a:r>
                      <a:r>
                        <a:rPr lang="en-US" sz="15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FG 820</a:t>
                      </a:r>
                      <a:endParaRPr lang="en-US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  <a:sym typeface="Wingdings"/>
                        </a:rPr>
                        <a:t></a:t>
                      </a:r>
                      <a:r>
                        <a:rPr lang="en-US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106933" marR="106933" marT="50377" marB="5037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  <a:sym typeface="Wingdings"/>
                        </a:rPr>
                        <a:t></a:t>
                      </a:r>
                      <a:r>
                        <a:rPr lang="en-US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106933" marR="106933" marT="50377" marB="5037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  <a:sym typeface="Wingdings"/>
                        </a:rPr>
                        <a:t></a:t>
                      </a:r>
                      <a:r>
                        <a:rPr lang="en-US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106933" marR="106933" marT="50377" marB="50377"/>
                </a:tc>
              </a:tr>
              <a:tr h="408611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Flogel</a:t>
                      </a:r>
                      <a:r>
                        <a:rPr lang="en-US" sz="1500" b="1" baseline="30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TM</a:t>
                      </a:r>
                      <a:r>
                        <a:rPr lang="en-US" sz="15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FG 840</a:t>
                      </a:r>
                      <a:endParaRPr lang="en-US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  <a:sym typeface="Wingdings"/>
                        </a:rPr>
                        <a:t></a:t>
                      </a:r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  <a:sym typeface="Wingdings"/>
                        </a:rPr>
                        <a:t></a:t>
                      </a:r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sym typeface="Wingdings"/>
                        </a:rPr>
                        <a:t></a:t>
                      </a:r>
                      <a:r>
                        <a:rPr lang="fr-FR" sz="2000" baseline="0" dirty="0" smtClean="0">
                          <a:effectLst/>
                          <a:latin typeface="Trebuchet MS" panose="020B0603020202020204" pitchFamily="34" charset="0"/>
                          <a:sym typeface="Wingdings"/>
                        </a:rPr>
                        <a:t> 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/>
                </a:tc>
              </a:tr>
              <a:tr h="408611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Flogel</a:t>
                      </a:r>
                      <a:r>
                        <a:rPr lang="en-US" sz="1500" b="1" baseline="30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TM</a:t>
                      </a:r>
                      <a:r>
                        <a:rPr lang="en-US" sz="15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FG 850 MS</a:t>
                      </a:r>
                      <a:endParaRPr lang="en-US" sz="15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Char char="•"/>
                      </a:pPr>
                      <a:r>
                        <a:rPr lang="en-US" sz="2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endParaRPr lang="en-US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2000" b="1" kern="1200" dirty="0" smtClean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  <a:sym typeface="Wingdings"/>
                        </a:rPr>
                        <a:t></a:t>
                      </a:r>
                      <a:r>
                        <a:rPr lang="en-US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106933" marR="106933" marT="50377" marB="50377"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sz="2000" b="1" kern="1200" dirty="0" smtClean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  <a:sym typeface="Wingdings"/>
                        </a:rPr>
                        <a:t></a:t>
                      </a:r>
                      <a:r>
                        <a:rPr lang="en-US" sz="2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US" sz="2000" b="1" kern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106933" marR="106933" marT="50377" marB="5037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sym typeface="Wingdings"/>
                        </a:rPr>
                        <a:t></a:t>
                      </a:r>
                      <a:r>
                        <a:rPr lang="fr-FR" sz="2000" baseline="0" dirty="0" smtClean="0">
                          <a:effectLst/>
                          <a:latin typeface="Trebuchet MS" panose="020B0603020202020204" pitchFamily="34" charset="0"/>
                          <a:sym typeface="Wingdings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B050"/>
                          </a:solidFill>
                          <a:effectLst/>
                          <a:latin typeface="Trebuchet MS" panose="020B0603020202020204" pitchFamily="34" charset="0"/>
                          <a:sym typeface="Wingdings"/>
                        </a:rPr>
                        <a:t></a:t>
                      </a:r>
                      <a:r>
                        <a:rPr lang="fr-FR" sz="2000" baseline="0" dirty="0" smtClean="0">
                          <a:effectLst/>
                          <a:latin typeface="Trebuchet MS" panose="020B0603020202020204" pitchFamily="34" charset="0"/>
                          <a:sym typeface="Wingdings"/>
                        </a:rPr>
                        <a:t> 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3" marR="106933" marT="50377" marB="50377"/>
                </a:tc>
              </a:tr>
            </a:tbl>
          </a:graphicData>
        </a:graphic>
      </p:graphicFrame>
      <p:sp>
        <p:nvSpPr>
          <p:cNvPr id="18" name="Rectangle 36"/>
          <p:cNvSpPr txBox="1">
            <a:spLocks noChangeArrowheads="1"/>
          </p:cNvSpPr>
          <p:nvPr/>
        </p:nvSpPr>
        <p:spPr bwMode="auto">
          <a:xfrm>
            <a:off x="1460500" y="83961"/>
            <a:ext cx="9054676" cy="52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78" tIns="52139" rIns="104278" bIns="52139" anchor="ctr"/>
          <a:lstStyle/>
          <a:p>
            <a:pPr algn="r" eaLnBrk="1" hangingPunct="1">
              <a:defRPr/>
            </a:pPr>
            <a:r>
              <a:rPr lang="ru-RU" sz="2700" b="1" kern="0" dirty="0" smtClean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rPr>
              <a:t>Реология для бытовых профессиональных средств для чистки и мойки</a:t>
            </a:r>
            <a:endParaRPr lang="fr-FR" sz="2700" b="1" kern="0" dirty="0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  <a:ea typeface="+mj-ea"/>
              <a:cs typeface="+mj-cs"/>
            </a:endParaRPr>
          </a:p>
        </p:txBody>
      </p:sp>
      <p:cxnSp>
        <p:nvCxnSpPr>
          <p:cNvPr id="60474" name="Connecteur droit 20"/>
          <p:cNvCxnSpPr>
            <a:cxnSpLocks noChangeShapeType="1"/>
          </p:cNvCxnSpPr>
          <p:nvPr/>
        </p:nvCxnSpPr>
        <p:spPr bwMode="auto">
          <a:xfrm flipH="1">
            <a:off x="5177760" y="1967839"/>
            <a:ext cx="1856" cy="29998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475" name="Connecteur droit 20"/>
          <p:cNvCxnSpPr>
            <a:cxnSpLocks noChangeShapeType="1"/>
          </p:cNvCxnSpPr>
          <p:nvPr/>
        </p:nvCxnSpPr>
        <p:spPr bwMode="auto">
          <a:xfrm>
            <a:off x="6516291" y="1967839"/>
            <a:ext cx="9283" cy="29998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11429" t="12500" r="8570"/>
          <a:stretch>
            <a:fillRect/>
          </a:stretch>
        </p:blipFill>
        <p:spPr bwMode="auto">
          <a:xfrm>
            <a:off x="751840" y="3000530"/>
            <a:ext cx="751892" cy="708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60477" name="Connecteur droit 20"/>
          <p:cNvCxnSpPr>
            <a:cxnSpLocks noChangeShapeType="1"/>
          </p:cNvCxnSpPr>
          <p:nvPr/>
        </p:nvCxnSpPr>
        <p:spPr bwMode="auto">
          <a:xfrm flipH="1">
            <a:off x="924534" y="3778250"/>
            <a:ext cx="9642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51561" r="1830"/>
          <a:stretch>
            <a:fillRect/>
          </a:stretch>
        </p:blipFill>
        <p:spPr bwMode="auto">
          <a:xfrm>
            <a:off x="724267" y="3866385"/>
            <a:ext cx="770110" cy="11019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0479" name="Flèche vers le bas 15"/>
          <p:cNvSpPr>
            <a:spLocks noChangeArrowheads="1"/>
          </p:cNvSpPr>
          <p:nvPr/>
        </p:nvSpPr>
        <p:spPr bwMode="auto">
          <a:xfrm>
            <a:off x="7017545" y="5126876"/>
            <a:ext cx="167084" cy="2361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4278" tIns="52139" rIns="104278" bIns="52139"/>
          <a:lstStyle/>
          <a:p>
            <a:endParaRPr lang="fr-FR">
              <a:latin typeface="Trebuchet MS" pitchFamily="34" charset="0"/>
            </a:endParaRPr>
          </a:p>
        </p:txBody>
      </p:sp>
      <p:sp>
        <p:nvSpPr>
          <p:cNvPr id="60480" name="Flèche vers le bas 20"/>
          <p:cNvSpPr>
            <a:spLocks noChangeArrowheads="1"/>
          </p:cNvSpPr>
          <p:nvPr/>
        </p:nvSpPr>
        <p:spPr bwMode="auto">
          <a:xfrm>
            <a:off x="8294812" y="5126876"/>
            <a:ext cx="167084" cy="2361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4278" tIns="52139" rIns="104278" bIns="52139"/>
          <a:lstStyle/>
          <a:p>
            <a:endParaRPr lang="fr-FR">
              <a:latin typeface="Trebuchet MS" pitchFamily="34" charset="0"/>
            </a:endParaRPr>
          </a:p>
        </p:txBody>
      </p:sp>
      <p:pic>
        <p:nvPicPr>
          <p:cNvPr id="22" name="Picture 64" descr="C:\Documents and Settings\SNF01\Bureau\Images pour Presentation\detergent500_251.jpg"/>
          <p:cNvPicPr>
            <a:picLocks noChangeAspect="1" noChangeArrowheads="1"/>
          </p:cNvPicPr>
          <p:nvPr/>
        </p:nvPicPr>
        <p:blipFill>
          <a:blip r:embed="rId5" cstate="print"/>
          <a:srcRect t="21802" r="64000"/>
          <a:stretch>
            <a:fillRect/>
          </a:stretch>
        </p:blipFill>
        <p:spPr bwMode="auto">
          <a:xfrm>
            <a:off x="6609840" y="5540343"/>
            <a:ext cx="1002513" cy="14115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47" name="Picture 67" descr="C:\Documents and Settings\SNF01\Bureau\Images pour Presentation\detergent500_251.jpg"/>
          <p:cNvPicPr>
            <a:picLocks noChangeAspect="1" noChangeArrowheads="1"/>
          </p:cNvPicPr>
          <p:nvPr/>
        </p:nvPicPr>
        <p:blipFill>
          <a:blip r:embed="rId5" cstate="print"/>
          <a:srcRect l="56000" t="19477" r="8000"/>
          <a:stretch>
            <a:fillRect/>
          </a:stretch>
        </p:blipFill>
        <p:spPr bwMode="auto">
          <a:xfrm>
            <a:off x="7946525" y="5535082"/>
            <a:ext cx="977183" cy="1416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0483" name="Text Box 5"/>
          <p:cNvSpPr txBox="1">
            <a:spLocks noChangeArrowheads="1"/>
          </p:cNvSpPr>
          <p:nvPr/>
        </p:nvSpPr>
        <p:spPr bwMode="auto">
          <a:xfrm>
            <a:off x="668338" y="5775825"/>
            <a:ext cx="3078162" cy="93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78" tIns="52139" rIns="104278" bIns="52139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Trebuchet MS" pitchFamily="34" charset="0"/>
                <a:sym typeface="Wingdings" pitchFamily="2" charset="2"/>
              </a:rPr>
              <a:t>   </a:t>
            </a:r>
            <a:r>
              <a:rPr lang="en-GB" b="1" dirty="0">
                <a:solidFill>
                  <a:srgbClr val="08367B"/>
                </a:solidFill>
                <a:latin typeface="Trebuchet MS" pitchFamily="34" charset="0"/>
                <a:sym typeface="Wingdings" pitchFamily="2" charset="2"/>
              </a:rPr>
              <a:t>     </a:t>
            </a:r>
            <a:r>
              <a:rPr lang="ru-RU" b="1" dirty="0" smtClean="0">
                <a:solidFill>
                  <a:srgbClr val="08367B"/>
                </a:solidFill>
                <a:latin typeface="Trebuchet MS" pitchFamily="34" charset="0"/>
                <a:sym typeface="Wingdings" pitchFamily="2" charset="2"/>
              </a:rPr>
              <a:t>Предпочитаемо</a:t>
            </a:r>
            <a:endParaRPr lang="en-GB" b="1" dirty="0">
              <a:solidFill>
                <a:srgbClr val="08367B"/>
              </a:solidFill>
              <a:latin typeface="Trebuchet MS" pitchFamily="34" charset="0"/>
            </a:endParaRPr>
          </a:p>
          <a:p>
            <a:r>
              <a:rPr lang="en-US" b="1" dirty="0">
                <a:solidFill>
                  <a:srgbClr val="00B050"/>
                </a:solidFill>
                <a:latin typeface="Trebuchet MS" pitchFamily="34" charset="0"/>
                <a:sym typeface="Wingdings" pitchFamily="2" charset="2"/>
              </a:rPr>
              <a:t>       </a:t>
            </a:r>
            <a:r>
              <a:rPr lang="ru-RU" b="1" dirty="0" smtClean="0">
                <a:solidFill>
                  <a:srgbClr val="00B050"/>
                </a:solidFill>
                <a:latin typeface="Trebuchet MS" pitchFamily="34" charset="0"/>
                <a:sym typeface="Wingdings" pitchFamily="2" charset="2"/>
              </a:rPr>
              <a:t>    </a:t>
            </a:r>
            <a:r>
              <a:rPr lang="ru-RU" b="1" dirty="0" smtClean="0">
                <a:solidFill>
                  <a:srgbClr val="08367B"/>
                </a:solidFill>
                <a:latin typeface="Trebuchet MS" pitchFamily="34" charset="0"/>
              </a:rPr>
              <a:t>Рекомендуется</a:t>
            </a:r>
            <a:endParaRPr lang="en-GB" b="1" dirty="0">
              <a:solidFill>
                <a:srgbClr val="08367B"/>
              </a:solidFill>
              <a:latin typeface="Trebuchet MS" pitchFamily="34" charset="0"/>
            </a:endParaRPr>
          </a:p>
          <a:p>
            <a:r>
              <a:rPr lang="en-GB" b="1" dirty="0">
                <a:solidFill>
                  <a:srgbClr val="08367B"/>
                </a:solidFill>
                <a:latin typeface="Trebuchet MS" pitchFamily="34" charset="0"/>
                <a:sym typeface="Wingdings" pitchFamily="2" charset="2"/>
              </a:rPr>
              <a:t>   </a:t>
            </a:r>
            <a:r>
              <a:rPr lang="en-US" b="1" dirty="0">
                <a:solidFill>
                  <a:srgbClr val="FF9900"/>
                </a:solidFill>
                <a:latin typeface="Trebuchet MS" pitchFamily="34" charset="0"/>
                <a:sym typeface="Wingdings" pitchFamily="2" charset="2"/>
              </a:rPr>
              <a:t></a:t>
            </a:r>
            <a:r>
              <a:rPr lang="en-US" b="1" dirty="0">
                <a:solidFill>
                  <a:srgbClr val="00B050"/>
                </a:solidFill>
                <a:latin typeface="Trebuchet MS" pitchFamily="34" charset="0"/>
                <a:sym typeface="Wingdings" pitchFamily="2" charset="2"/>
              </a:rPr>
              <a:t> </a:t>
            </a:r>
            <a:r>
              <a:rPr lang="en-GB" b="1" dirty="0">
                <a:solidFill>
                  <a:srgbClr val="08367B"/>
                </a:solidFill>
                <a:latin typeface="Trebuchet MS" pitchFamily="34" charset="0"/>
                <a:sym typeface="Wingdings" pitchFamily="2" charset="2"/>
              </a:rPr>
              <a:t>    </a:t>
            </a:r>
            <a:r>
              <a:rPr lang="ru-RU" b="1" dirty="0" smtClean="0">
                <a:solidFill>
                  <a:srgbClr val="08367B"/>
                </a:solidFill>
                <a:latin typeface="Trebuchet MS" pitchFamily="34" charset="0"/>
                <a:sym typeface="Wingdings" pitchFamily="2" charset="2"/>
              </a:rPr>
              <a:t>  </a:t>
            </a:r>
            <a:r>
              <a:rPr lang="en-GB" b="1" dirty="0" smtClean="0">
                <a:solidFill>
                  <a:srgbClr val="08367B"/>
                </a:solidFill>
                <a:latin typeface="Trebuchet MS" pitchFamily="34" charset="0"/>
                <a:sym typeface="Wingdings" pitchFamily="2" charset="2"/>
              </a:rPr>
              <a:t> </a:t>
            </a:r>
            <a:r>
              <a:rPr lang="ru-RU" b="1" dirty="0" smtClean="0">
                <a:solidFill>
                  <a:srgbClr val="08367B"/>
                </a:solidFill>
                <a:latin typeface="Trebuchet MS" pitchFamily="34" charset="0"/>
              </a:rPr>
              <a:t>Совместимо</a:t>
            </a:r>
            <a:endParaRPr lang="en-GB" b="1" dirty="0">
              <a:solidFill>
                <a:srgbClr val="08367B"/>
              </a:solidFill>
              <a:latin typeface="Trebuchet MS" pitchFamily="34" charset="0"/>
            </a:endParaRPr>
          </a:p>
        </p:txBody>
      </p:sp>
      <p:cxnSp>
        <p:nvCxnSpPr>
          <p:cNvPr id="60484" name="Connecteur droit 20"/>
          <p:cNvCxnSpPr>
            <a:cxnSpLocks noChangeShapeType="1"/>
          </p:cNvCxnSpPr>
          <p:nvPr/>
        </p:nvCxnSpPr>
        <p:spPr bwMode="auto">
          <a:xfrm flipH="1">
            <a:off x="3577463" y="1967839"/>
            <a:ext cx="1856" cy="29998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048" y="157401"/>
            <a:ext cx="1169589" cy="1141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0500" y="0"/>
            <a:ext cx="8915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ru-RU" sz="2800" b="1" kern="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Реология для бытовых профессиональных средств для чистки и мойки</a:t>
            </a:r>
            <a:endParaRPr lang="fr-FR" sz="2800" b="1" kern="0" dirty="0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1429" t="12500" r="8570"/>
          <a:stretch>
            <a:fillRect/>
          </a:stretch>
        </p:blipFill>
        <p:spPr bwMode="auto">
          <a:xfrm>
            <a:off x="0" y="0"/>
            <a:ext cx="1169589" cy="11019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17500" y="1568450"/>
            <a:ext cx="99060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/>
              <a:t>Легкость в обращении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-Ввод на любой стадии, включая пост-добавление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-Ввод как сразу, так и порциями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Гибкость в использовании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-</a:t>
            </a:r>
            <a:r>
              <a:rPr lang="ru-RU" dirty="0" smtClean="0">
                <a:solidFill>
                  <a:schemeClr val="tx2"/>
                </a:solidFill>
              </a:rPr>
              <a:t>Отличная устойчивость к солям и температуре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-</a:t>
            </a:r>
            <a:r>
              <a:rPr lang="ru-RU" dirty="0" smtClean="0">
                <a:solidFill>
                  <a:schemeClr val="tx2"/>
                </a:solidFill>
              </a:rPr>
              <a:t>Эффективность в широком диапазоне </a:t>
            </a:r>
            <a:r>
              <a:rPr lang="en-US" dirty="0" smtClean="0">
                <a:solidFill>
                  <a:schemeClr val="tx2"/>
                </a:solidFill>
              </a:rPr>
              <a:t>pH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-</a:t>
            </a:r>
            <a:r>
              <a:rPr lang="ru-RU" dirty="0" smtClean="0">
                <a:solidFill>
                  <a:schemeClr val="tx2"/>
                </a:solidFill>
              </a:rPr>
              <a:t>Пост-добавление для коррекции вязкости партии продукта</a:t>
            </a:r>
            <a:endParaRPr lang="ru-RU" dirty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Ускорение технологического процесса производства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Не требуется нейтрализация или время для набухания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Быстрый рост вязкости во время смешивания с водой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Экономия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Экономичный загуститель по сравнению с </a:t>
            </a:r>
            <a:r>
              <a:rPr lang="en-US" dirty="0" smtClean="0">
                <a:solidFill>
                  <a:schemeClr val="tx2"/>
                </a:solidFill>
              </a:rPr>
              <a:t>ASE, HASE </a:t>
            </a:r>
            <a:r>
              <a:rPr lang="ru-RU" dirty="0" smtClean="0">
                <a:solidFill>
                  <a:schemeClr val="tx2"/>
                </a:solidFill>
              </a:rPr>
              <a:t>и целлюлозными загустителями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Высококонцентрированные продукты (от 60% до 98% по активному </a:t>
            </a:r>
            <a:r>
              <a:rPr lang="ru-RU" dirty="0" err="1" smtClean="0">
                <a:solidFill>
                  <a:schemeClr val="tx2"/>
                </a:solidFill>
              </a:rPr>
              <a:t>в-ву</a:t>
            </a:r>
            <a:r>
              <a:rPr lang="ru-RU" dirty="0" smtClean="0">
                <a:solidFill>
                  <a:schemeClr val="tx2"/>
                </a:solidFill>
              </a:rPr>
              <a:t>): хранение, транспортировка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026"/>
          <p:cNvSpPr txBox="1">
            <a:spLocks noChangeArrowheads="1"/>
          </p:cNvSpPr>
          <p:nvPr/>
        </p:nvSpPr>
        <p:spPr bwMode="auto">
          <a:xfrm>
            <a:off x="1503759" y="3620824"/>
            <a:ext cx="8020050" cy="79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5002" tIns="52502" rIns="105002" bIns="52502"/>
          <a:lstStyle/>
          <a:p>
            <a:pPr algn="ctr" eaLnBrk="1" hangingPunct="1">
              <a:defRPr/>
            </a:pPr>
            <a:r>
              <a:rPr kumimoji="1" lang="ru-RU" sz="2300" b="1" dirty="0" smtClean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Примеры применения в бытовых и профессиональных средствах</a:t>
            </a:r>
            <a:endParaRPr kumimoji="1" lang="en-US" sz="2300" b="1" dirty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64514" name="Picture 10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8954" y="286868"/>
            <a:ext cx="4594821" cy="76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9"/>
          <p:cNvPicPr>
            <a:picLocks noChangeAspect="1" noChangeArrowheads="1"/>
          </p:cNvPicPr>
          <p:nvPr/>
        </p:nvPicPr>
        <p:blipFill>
          <a:blip r:embed="rId4" cstate="print"/>
          <a:srcRect t="15570"/>
          <a:stretch>
            <a:fillRect/>
          </a:stretch>
        </p:blipFill>
        <p:spPr bwMode="auto">
          <a:xfrm>
            <a:off x="7872981" y="1990558"/>
            <a:ext cx="1177615" cy="1203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36"/>
          <p:cNvPicPr>
            <a:picLocks noChangeAspect="1" noChangeArrowheads="1"/>
          </p:cNvPicPr>
          <p:nvPr/>
        </p:nvPicPr>
        <p:blipFill>
          <a:blip r:embed="rId5" cstate="print"/>
          <a:srcRect l="3333" r="6666"/>
          <a:stretch>
            <a:fillRect/>
          </a:stretch>
        </p:blipFill>
        <p:spPr bwMode="auto">
          <a:xfrm>
            <a:off x="1304652" y="4571057"/>
            <a:ext cx="1365374" cy="1429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4517" name="Picture 5" descr="http://www.touslesprix.com/ph_tar/2/3/5/0/23508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49" y="1990578"/>
            <a:ext cx="1633714" cy="153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Image 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2862" y="1299648"/>
            <a:ext cx="1995729" cy="188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8" cstate="print"/>
          <a:srcRect l="5530" r="41106" b="19760"/>
          <a:stretch/>
        </p:blipFill>
        <p:spPr>
          <a:xfrm>
            <a:off x="7647357" y="4813552"/>
            <a:ext cx="1691227" cy="1585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9" cstate="print"/>
          <a:srcRect l="47180" t="49138" r="25545" b="11610"/>
          <a:stretch/>
        </p:blipFill>
        <p:spPr>
          <a:xfrm>
            <a:off x="4478866" y="5523777"/>
            <a:ext cx="1359650" cy="12298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Image 8"/>
          <p:cNvPicPr>
            <a:picLocks noChangeAspect="1"/>
          </p:cNvPicPr>
          <p:nvPr/>
        </p:nvPicPr>
        <p:blipFill>
          <a:blip r:embed="rId2" cstate="print"/>
          <a:srcRect r="72330"/>
          <a:stretch>
            <a:fillRect/>
          </a:stretch>
        </p:blipFill>
        <p:spPr bwMode="auto">
          <a:xfrm>
            <a:off x="974660" y="839611"/>
            <a:ext cx="1004362" cy="619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à coins arrondis 22"/>
          <p:cNvSpPr/>
          <p:nvPr/>
        </p:nvSpPr>
        <p:spPr bwMode="auto">
          <a:xfrm>
            <a:off x="94600" y="4197829"/>
            <a:ext cx="1631099" cy="6878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High Caustic</a:t>
            </a:r>
          </a:p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Grill Cleaner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425573" y="1950046"/>
            <a:ext cx="1805381" cy="6841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Baby Laundry in Liquid Form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1106278" y="919525"/>
            <a:ext cx="2135188" cy="71407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Toilet Bowl </a:t>
            </a:r>
          </a:p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Acidic Cleaner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50900" y="0"/>
            <a:ext cx="9089390" cy="1586864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ea typeface="+mj-ea"/>
                <a:cs typeface="+mj-cs"/>
              </a:rPr>
              <a:t>Рецептуры</a:t>
            </a:r>
            <a:endParaRPr lang="en-US" dirty="0">
              <a:solidFill>
                <a:schemeClr val="accent6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6572" name="AutoShape 2" descr="data:image/jpeg;base64,/9j/4AAQSkZJRgABAQAAAQABAAD/2wCEAAkGBhAPEBAQBxAVERAQFhEREBAVEBIQEBARFRAVFRYSExQYHDIeFxkjGRUSKzAgIyg1LS0tFR4xQTEqNSYrMCkBCQoKDgwOGg8PGjUkHyI1LTQwNTIxMTQzLzU1LCksLiwvLDAvNC8pLDUsKSksKiwvMi0sLCotLyksLCwsLCkpKf/AABEIALcBEwMBIgACEQEDEQH/xAAcAAEAAgMBAQEAAAAAAAAAAAAABQYBBAcDAgj/xABAEAACAgECAwUEBggEBwEAAAAAAQIDBAURBhIhBxMxQVEiYYGRFDJxcoKzIzQ1QlJic7E2kqGyFSQzY3TB8EP/xAAaAQEAAwEBAQAAAAAAAAAAAAAAAgMEBQEG/8QALREBAAICAAQCCQUBAAAAAAAAAAECAxESITFBBFEFEyJhcYGR4fAjocHR8TL/2gAMAwEAAhEDEQA/AO4gAAAAAAAAAAAAAAAAAAAAAAAAAAAAAAAAAAAAAAAAAAAAAAAAAAAAAAAAAAAAAAAAAAAAAAAAAAAAAAAAAAAAAAAAAAAAAAAAAAAAAAAAAAAAAAAAAAAAAAAAAAAAAAAAAAAAAAAAAAAAAAAAAAY3NCOuUPJlid4lkRjGzu30lKEt/aj/ABeD328Dbtx4z/6i3Xpu9vkRvxRHKOZGpHkwXjKP+ZH3Gaf1Wn8dyLzdHWzeN0a/d8U/sIqubi9620/d0OB4n0tm8Lk4c2PlPeJ+39NdPD1yRutlrBE4Gr7tRyfPwl4fMlUdfwvi8XiqceOfsz3x2pOrMgA1IAAAAAAAAAAAAAAAAAAAAAAAAAAAAAAAAAAAAADhXa7dKGqqdEnGcaqJRlFuMoyTns011TLLwN2tRs5cfiSShZ0UMnpGE/RW+UJfzeD93nWO2GLeqbRW7dNCSS3bbc9kl5kHqnDDwq4PWp8l9q5q8WKUrVF+E7n9Wte7q316LZ7duMePJhrW3XXJypvemW016P0ipb+BAWYU52T7iO65pdfBePqc27K+MstZFWA139E9+VN+1jxjFtyjL+Dp9V+vTbwfaIxXkj5r0n6LjNNaZJ5Rz5fnJ1vC+K5Taqv2aVal9Xf7Hu/kSOkZblFws+tD57EjsatmPtZGyHi94y96a6P5pHOxejY8HljJgmddJifL7dWi2b1ldWbQCB22YAAAAAAAAAAAAAAAAAAAAAAAAAAAAAAAAAAAAAc6ycWuzieH0rZuvFVlafnYnJJ/ak5v8O/kct4xybLNQzJZe/P31kdn+7GE3GEV7lFRLL2sZc6dXjbiTcLIVUShOL2lF7z6ogczVrNVtrhfRB5lrhUr6963a21FO2HWMtl5rZ7L0R3PD1msVv219HJzWi0zTvv6r92J8Pctd2bcutn6Gn7kXvOS+2Wy/AdJzs+uiDnlzUIrzb2+C9X7kaGLpVmNj1Y+kSrhGqEYKU4Sm+i6y2TXVvd/Eip8DO+fea1lTuf8MYquK9y8dl9iRyst4y3m0y0zOTFSKYqbn6R/bVy+PrLZ91oFDnJ+EpJtv3qC8F72zdw6tYftX2UL/tyjv8G4Lp8ye07SqcePLhVqC89vGXvk/F/E29yubR2hDH4bLPtZck78o5R92rg32SW2ZX3c147S565e+MvH4NJm2Y3MkG+I1GtgMbjcPWQY3G4GQY3G4GQY3MgADG4GQAAA3AAGNzO4AAxuBkGNzO4AGNzIAAAAAAAAHB+2P9pv+jT/AHmSHYvw/wB7kWZly9nHXJX77prq/wAMP96NDtii3qm0Vu3TQkl4t7z6I61wXoCwcKihr20ue1+ts+svk+n2RR1cuXg8NWsdZc7Hj4s9pnsr2mahdrGXmRWRZj4mHNVRron3Vt095Jzss+sl7D2S28V6PeTwtAysTLpljZd9+HZzxupun30q5d23CcZvry8yS+K8d+lV1/hLUdNy7c/hFuddrlO2hLmkt5c0ouv/APSG7bW3tLf4uY4Q7U6syyONqdf0fJb5Yrq6rJ/wrfrCX8r+bZnvSZrxY+ddfT8811bRvV+UpDjDjOWNZVh6LWrs7I2VcH9SqL32nZ8n09IttpLqxeDcmxc2uallTsfWUaLfotEX6RjBbv7X8ir8ET+ka/qN2T1nWr417/upXQqW32Qjt8WdVRXk/S1WvXunj/U3aVG1vRtRwK5ZHD+bbkRrTlZi5O2RzwXV93PZS3S8t+vr5OQ4v40jg11LGh32Vk7LHoT+s3slKW37u7S97e3q1aGcmdvf8UqOR1jRvGuL8FyYrmtvxSkz3F+pPtR0iZ+Jk9j/AJ7rXh8J5l0VZxDqGR3kurpxrPo1FX8qcVzT29WzU1rTNQ06EsnQ8u3KrqXNbiZLV7cF1k67NuZNLy/v4O9GGt/EqjLO+fTyWerjXJSNKsWtRWXh52TjQUY1TxqbIw7u2Lk5OTafNupR2aS6L4Kva9HJx9XxMGjUMx03qtzcsjez2p2J8rUdl9VeR59lDdOqahjU/wDSSt6eS7rJ5IP/ACzZtcX/AOJNN+7R+ZcbIrw5JrHTU6+jLvipFu+/5WmXBt0WpYuqZm639my2NlbTi11Sin57+Pka+bwjbTRbY9Uz5zrrnNb5EVFyjBvqlDw3XqXFGlrv6rk/0rvy5GOuS22qaRpzzs5xMjUsWy7P1HMjONrrXd5CUeVVwl1UovrvJl90DSbMWFkMjJtyeafPCdzUrIR5IrkbXRrdSfh+8U/sP/ULv/Il+TUdELPEzMZLV7IYI9iJQvGV868DMsxpyhZXVZOE4vaUZRjumn9qKlwTp+Vn4MMm7U8uFspWxXLKqVa5JuK9mUOvh6lq45/Zuf8A0Lv9jKT2fa3m06bCOmadPISlc42/SKa4Sbsk2uVvm6P3EscT6qZjrv3eXvRvMesjfTSX4Q4ryvp+RpevONltKlKvIjFQ54rlftRXTrGcWtveuviXvc5rwBOj6dkW61Y46tfvzY9lUqVXB7Pkq5vr9Ix67+EfDxbtPHGqTpxHDCf/ADGVKOLj+veWvl5vwx5n8COWkTkiIjXT/fgljtMU3KC4U49+lapmY0pfoZfqno+59me33lvL8JfZx3TXr06PZ/BnJe0HQv8AhctNzdIXTFVePLy5u7TcHL70e9T+1HU8DNhfVXdjPeFsYzg/5ZJNf3GetdRenSf4MVp3NbdXMOzuWZqayXnajlQ7mUIx7uytbqSn480H/Ci0ZvDmp0xc9E1Oy2cevc5UKrIWfy88Ypx/+8Cu9h3hn/fp/tYdRZPxFuDLMR0+HuRw14qRMqpwVxws/vKM2vuMyjdXU9dntLlcob9ekujT8OnjvuV7iDPyZ69VhUZd9NF0IylGuaTi+6slvHmTS6wX+pqa5/y3E+NLF6O9U94l595GdUt/hGL+BjiW22PEmPLArVtqrhyVys7qMv0N2+89nt038vIsrjrFtxHWsz8FdrzNdT2nS4WcH37b0armKS2a5p1Ti9n4SSgm18Tx7T8+7H0+VuBbKqyNlSU4PZ7SnytP1WzJHT9Q1Gd0I6hh1U0vm57I5XfyTUfZXLyR23fn1Ijtf/Zdn9Sj81GfHuctYt5+5dfUY7TDy0XQcvIwsfIp1TKhfdVXb7TpspU5QT2cHDdx39599nnGV+XPIxNajFZOK2pTito2JTcJbrwTUl5dHuuiIrB7Q44OmYiliZDkqaq4WTq7vGnJVpJ97v1j59Fu0SnZrwu6I25uXbC6/N9tzrfNVGLm5tRl5tyb39NkvLrZeNVtN4+CFZ3avD814ABjagAAAABznP4f+l8Rxnat6sWii+fo5qU1XH/N1/Azop41YUI2WWwXt28inLzagmor7Fu/mz2ZZe/Hr3QhSnDv3o7Q9brzKu8ofWMp12R33cLIScZRfxXT1TTOedq+mwnm6d/w6KWZdPZ8vSUoxnDknLb0fN19E/TpcMjgHFds7tPndh22PeyWNdKpWPffeUOsW92/LzNjRuDsbFslfDnuyJLaWRdY7rmvRSfSK+xIspeuO3HX6K71tevDKja1TLRdZWoSi3hZblG2STfduzZzT9/PFSXqt14o6hi5ULYRsxpKcJpOM4tSjJPzTXiMrEhbCVeVCM4TW0oSipRkvRp+JWYdnGNW29KvysRSe7hRlThW368st0eWvXJEcXKY/d7Ws0meHpKZ4h4gpwaJ5GdLaME+WO/tWS26QgvNv/Tx8DnnHGBdhZ2LrWNByh+ieVGPXklycj/DKD23fg0vUuOP2f4asVud3mXbH6s8m6eRy/ZF+yvkWKdSknGaTi0001umn4przQpkrjn2efmWpN458vJr6ZqtOVVC7AmrK5rdSX+qa8mvNPqjU4l4jpwMed+bJLZPkhvtK2e3SEfX/wBLdkVPs4xIzlZpc78OUusljZEqoS/B1XyR7YXZ/h12K7K7zKuj9WzJtlkOP3U/ZXyPNY973Okt31rSA7JeG7ao3Z2ppxty3vCLW0lW5Obm15c0n4ekV6mhxf8A4k037tH5lx1LYgdR4Lx8jLqzb5Wd/Tyd24zShFQbaXLt16uW/wBpZXPvJN7d4lXOLVIrXsnkaWu/quT/AErvypG6keObiK6udVjajZGUJOL2klJNPZ+T2ZmjlK+eihdh/wCoXf8AkS/JqOiEPwzwrRptc6tNc+Scudqc+faXKo7p7eiXyJgszXi95tHdDFWa0iJQXHP7Nz/6F3+xkP2R/sur+pf+dItOr6ZHKotoyHJQti4TcWlLlfik2ntuiu4vZvTTX3WJl5tdfV93DLcI9Xu+ij5kq2r6uaTPfaNq24+KPJUO1K5W6pp9elPfKhyp8v1oyd0ZVp7eDW037k9/MsWoYU9U1Occe+yirTIqKtr5OZ5dq3klzJr2a9k+m6bJzROB8LCcp6fXtdJNO+cnbd18WpT32+C6+82tA4erwoWQxZTn3tkrpyskpzlZLbmbaS332LLZqxERXtGo+fVGMc7mZ7oDW+z+7Iotqt1LJt5lvGuzuHXKcesObatPbmS8GRnY5rjnj24WV0sxZNxi/FVyk94/hnzL8SOjlZw+AsenLszcWy6N9rsc/bhyS7x7yXJybbb7P7UiEZd0mlvk9nHq8Wr81T7D/DP+/T/aw6Vm5tdNcrcuarrgt5Tk9opfaVbB7L8bH5voGTmVc+zn3eU6+Zrwb5Y9fF/M2odnmG5RnqDuy5Re8fpORZfFP7jfL/oe5rUyXm2/2Mdb0rw6VjhTBnqmq26vbBxxavYxOZbOxxjyKSXok5t++SXkz41b/FOJ/Tj+RedOrqUUo1pKKSSSSSSXgkl4Irer9n+PlZP0u62+F6UYxlVcquRRTSUWo7rxfn5slXNHFMzyjWoRtinh5dd7WbcpPa3YpaVY63unZRs090/0qN23gCEk42Z2e0+jTzp7NfI3tW4RoycSvCuc40VqtJQkoyarW0U24v0XyKqTWl4tvusvFrVmNNTh/Sq8rRsWjMjzV24tMZLzX6OO0l6NPZp+qKj2e6nZpmbdpGsPpKTljTfSLm+q5fdZHZr+ZNeLOk6RpkcWirHolKUKYqEHJpy5V4JtJb7L+xGcS8E4uouuecpRsq+pbXPu7Et9+Xfbqt+q9H4bE65a7tW3SfzaNsc8pjrCe3MnjiY7rhGE5yscVtzz5XOXvk4pJv4HsZl4AAAAAAAAAAAAAAAAAAAAAAAAAAAAAAAAAAAAAAAAAAAAAAAAAAAAAAAAAAAAAAAAAAAAAAAAAAAAAAAAAAAAAAAAAAAAAAAAAAAAAAAAAAAAAAAAAAAA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0" y="-564989"/>
            <a:ext cx="356447" cy="33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78" tIns="52139" rIns="104278" bIns="52139"/>
          <a:lstStyle/>
          <a:p>
            <a:pPr eaLnBrk="1" hangingPunct="1"/>
            <a:endParaRPr lang="fr-FR"/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94600" y="3080600"/>
            <a:ext cx="1631099" cy="69431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Floor Cleaner with Soap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 bwMode="auto">
          <a:xfrm>
            <a:off x="405220" y="5337577"/>
            <a:ext cx="1825734" cy="6589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Shoes &amp; leather Polish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1106278" y="6306867"/>
            <a:ext cx="2135188" cy="71407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Tire dressing </a:t>
            </a:r>
          </a:p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&amp; Car polish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74700" y="0"/>
            <a:ext cx="9089390" cy="1586864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ea typeface="+mj-ea"/>
                <a:cs typeface="+mj-cs"/>
              </a:rPr>
              <a:t>Рецептуры</a:t>
            </a:r>
            <a:endParaRPr lang="en-US" dirty="0">
              <a:solidFill>
                <a:schemeClr val="accent6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7586" name="AutoShape 2" descr="data:image/jpeg;base64,/9j/4AAQSkZJRgABAQAAAQABAAD/2wCEAAkGBhAPEBAQBxAVERAQFhEREBAVEBIQEBARFRAVFRYSExQYHDIeFxkjGRUSKzAgIyg1LS0tFR4xQTEqNSYrMCkBCQoKDgwOGg8PGjUkHyI1LTQwNTIxMTQzLzU1LCksLiwvLDAvNC8pLDUsKSksKiwvMi0sLCotLyksLCwsLCkpKf/AABEIALcBEwMBIgACEQEDEQH/xAAcAAEAAgMBAQEAAAAAAAAAAAAABQYBBAcDAgj/xABAEAACAgECAwUEBggEBwEAAAAAAQIDBAURBhIhBxMxQVEiYYGRFDJxcoKzIzQ1QlJic7E2kqGyFSQzY3TB8EP/xAAaAQEAAwEBAQAAAAAAAAAAAAAAAgMEBQEG/8QALREBAAICAAQCCQUBAAAAAAAAAAECAxESITFBBFEFEyJhcYGR4fAjocHR8TL/2gAMAwEAAhEDEQA/AO4gAAAAAAAAAAAAAAAAAAAAAAAAAAAAAAAAAAAAAAAAAAAAAAAAAAAAAAAAAAAAAAAAAAAAAAAAAAAAAAAAAAAAAAAAAAAAAAAAAAAAAAAAAAAAAAAAAAAAAAAAAAAAAAAAAAAAAAAAAAAAAAAAAAY3NCOuUPJlid4lkRjGzu30lKEt/aj/ABeD328Dbtx4z/6i3Xpu9vkRvxRHKOZGpHkwXjKP+ZH3Gaf1Wn8dyLzdHWzeN0a/d8U/sIqubi9620/d0OB4n0tm8Lk4c2PlPeJ+39NdPD1yRutlrBE4Gr7tRyfPwl4fMlUdfwvi8XiqceOfsz3x2pOrMgA1IAAAAAAAAAAAAAAAAAAAAAAAAAAAAAAAAAAAAADhXa7dKGqqdEnGcaqJRlFuMoyTns011TLLwN2tRs5cfiSShZ0UMnpGE/RW+UJfzeD93nWO2GLeqbRW7dNCSS3bbc9kl5kHqnDDwq4PWp8l9q5q8WKUrVF+E7n9Wte7q316LZ7duMePJhrW3XXJypvemW016P0ipb+BAWYU52T7iO65pdfBePqc27K+MstZFWA139E9+VN+1jxjFtyjL+Dp9V+vTbwfaIxXkj5r0n6LjNNaZJ5Rz5fnJ1vC+K5Taqv2aVal9Xf7Hu/kSOkZblFws+tD57EjsatmPtZGyHi94y96a6P5pHOxejY8HljJgmddJifL7dWi2b1ldWbQCB22YAAAAAAAAAAAAAAAAAAAAAAAAAAAAAAAAAAAAAc6ycWuzieH0rZuvFVlafnYnJJ/ak5v8O/kct4xybLNQzJZe/P31kdn+7GE3GEV7lFRLL2sZc6dXjbiTcLIVUShOL2lF7z6ogczVrNVtrhfRB5lrhUr6963a21FO2HWMtl5rZ7L0R3PD1msVv219HJzWi0zTvv6r92J8Pctd2bcutn6Gn7kXvOS+2Wy/AdJzs+uiDnlzUIrzb2+C9X7kaGLpVmNj1Y+kSrhGqEYKU4Sm+i6y2TXVvd/Eip8DO+fea1lTuf8MYquK9y8dl9iRyst4y3m0y0zOTFSKYqbn6R/bVy+PrLZ91oFDnJ+EpJtv3qC8F72zdw6tYftX2UL/tyjv8G4Lp8ye07SqcePLhVqC89vGXvk/F/E29yubR2hDH4bLPtZck78o5R92rg32SW2ZX3c147S565e+MvH4NJm2Y3MkG+I1GtgMbjcPWQY3G4GQY3G4GQY3MgADG4GQAAA3AAGNzO4AAxuBkGNzO4AGNzIAAAAAAAAHB+2P9pv+jT/AHmSHYvw/wB7kWZly9nHXJX77prq/wAMP96NDtii3qm0Vu3TQkl4t7z6I61wXoCwcKihr20ue1+ts+svk+n2RR1cuXg8NWsdZc7Hj4s9pnsr2mahdrGXmRWRZj4mHNVRron3Vt095Jzss+sl7D2S28V6PeTwtAysTLpljZd9+HZzxupun30q5d23CcZvry8yS+K8d+lV1/hLUdNy7c/hFuddrlO2hLmkt5c0ouv/APSG7bW3tLf4uY4Q7U6syyONqdf0fJb5Yrq6rJ/wrfrCX8r+bZnvSZrxY+ddfT8811bRvV+UpDjDjOWNZVh6LWrs7I2VcH9SqL32nZ8n09IttpLqxeDcmxc2uallTsfWUaLfotEX6RjBbv7X8ir8ET+ka/qN2T1nWr417/upXQqW32Qjt8WdVRXk/S1WvXunj/U3aVG1vRtRwK5ZHD+bbkRrTlZi5O2RzwXV93PZS3S8t+vr5OQ4v40jg11LGh32Vk7LHoT+s3slKW37u7S97e3q1aGcmdvf8UqOR1jRvGuL8FyYrmtvxSkz3F+pPtR0iZ+Jk9j/AJ7rXh8J5l0VZxDqGR3kurpxrPo1FX8qcVzT29WzU1rTNQ06EsnQ8u3KrqXNbiZLV7cF1k67NuZNLy/v4O9GGt/EqjLO+fTyWerjXJSNKsWtRWXh52TjQUY1TxqbIw7u2Lk5OTafNupR2aS6L4Kva9HJx9XxMGjUMx03qtzcsjez2p2J8rUdl9VeR59lDdOqahjU/wDSSt6eS7rJ5IP/ACzZtcX/AOJNN+7R+ZcbIrw5JrHTU6+jLvipFu+/5WmXBt0WpYuqZm639my2NlbTi11Sin57+Pka+bwjbTRbY9Uz5zrrnNb5EVFyjBvqlDw3XqXFGlrv6rk/0rvy5GOuS22qaRpzzs5xMjUsWy7P1HMjONrrXd5CUeVVwl1UovrvJl90DSbMWFkMjJtyeafPCdzUrIR5IrkbXRrdSfh+8U/sP/ULv/Il+TUdELPEzMZLV7IYI9iJQvGV868DMsxpyhZXVZOE4vaUZRjumn9qKlwTp+Vn4MMm7U8uFspWxXLKqVa5JuK9mUOvh6lq45/Zuf8A0Lv9jKT2fa3m06bCOmadPISlc42/SKa4Sbsk2uVvm6P3EscT6qZjrv3eXvRvMesjfTSX4Q4ryvp+RpevONltKlKvIjFQ54rlftRXTrGcWtveuviXvc5rwBOj6dkW61Y46tfvzY9lUqVXB7Pkq5vr9Ix67+EfDxbtPHGqTpxHDCf/ADGVKOLj+veWvl5vwx5n8COWkTkiIjXT/fgljtMU3KC4U49+lapmY0pfoZfqno+59me33lvL8JfZx3TXr06PZ/BnJe0HQv8AhctNzdIXTFVePLy5u7TcHL70e9T+1HU8DNhfVXdjPeFsYzg/5ZJNf3GetdRenSf4MVp3NbdXMOzuWZqayXnajlQ7mUIx7uytbqSn480H/Ci0ZvDmp0xc9E1Oy2cevc5UKrIWfy88Ypx/+8Cu9h3hn/fp/tYdRZPxFuDLMR0+HuRw14qRMqpwVxws/vKM2vuMyjdXU9dntLlcob9ekujT8OnjvuV7iDPyZ69VhUZd9NF0IylGuaTi+6slvHmTS6wX+pqa5/y3E+NLF6O9U94l595GdUt/hGL+BjiW22PEmPLArVtqrhyVys7qMv0N2+89nt038vIsrjrFtxHWsz8FdrzNdT2nS4WcH37b0armKS2a5p1Ti9n4SSgm18Tx7T8+7H0+VuBbKqyNlSU4PZ7SnytP1WzJHT9Q1Gd0I6hh1U0vm57I5XfyTUfZXLyR23fn1Ijtf/Zdn9Sj81GfHuctYt5+5dfUY7TDy0XQcvIwsfIp1TKhfdVXb7TpspU5QT2cHDdx39599nnGV+XPIxNajFZOK2pTito2JTcJbrwTUl5dHuuiIrB7Q44OmYiliZDkqaq4WTq7vGnJVpJ97v1j59Fu0SnZrwu6I25uXbC6/N9tzrfNVGLm5tRl5tyb39NkvLrZeNVtN4+CFZ3avD814ABjagAAAABznP4f+l8Rxnat6sWii+fo5qU1XH/N1/Azop41YUI2WWwXt28inLzagmor7Fu/mz2ZZe/Hr3QhSnDv3o7Q9brzKu8ofWMp12R33cLIScZRfxXT1TTOedq+mwnm6d/w6KWZdPZ8vSUoxnDknLb0fN19E/TpcMjgHFds7tPndh22PeyWNdKpWPffeUOsW92/LzNjRuDsbFslfDnuyJLaWRdY7rmvRSfSK+xIspeuO3HX6K71tevDKja1TLRdZWoSi3hZblG2STfduzZzT9/PFSXqt14o6hi5ULYRsxpKcJpOM4tSjJPzTXiMrEhbCVeVCM4TW0oSipRkvRp+JWYdnGNW29KvysRSe7hRlThW368st0eWvXJEcXKY/d7Ws0meHpKZ4h4gpwaJ5GdLaME+WO/tWS26QgvNv/Tx8DnnHGBdhZ2LrWNByh+ieVGPXklycj/DKD23fg0vUuOP2f4asVud3mXbH6s8m6eRy/ZF+yvkWKdSknGaTi0001umn4przQpkrjn2efmWpN458vJr6ZqtOVVC7AmrK5rdSX+qa8mvNPqjU4l4jpwMed+bJLZPkhvtK2e3SEfX/wBLdkVPs4xIzlZpc78OUusljZEqoS/B1XyR7YXZ/h12K7K7zKuj9WzJtlkOP3U/ZXyPNY973Okt31rSA7JeG7ao3Z2ppxty3vCLW0lW5Obm15c0n4ekV6mhxf8A4k037tH5lx1LYgdR4Lx8jLqzb5Wd/Tyd24zShFQbaXLt16uW/wBpZXPvJN7d4lXOLVIrXsnkaWu/quT/AErvypG6keObiK6udVjajZGUJOL2klJNPZ+T2ZmjlK+eihdh/wCoXf8AkS/JqOiEPwzwrRptc6tNc+Scudqc+faXKo7p7eiXyJgszXi95tHdDFWa0iJQXHP7Nz/6F3+xkP2R/sur+pf+dItOr6ZHKotoyHJQti4TcWlLlfik2ntuiu4vZvTTX3WJl5tdfV93DLcI9Xu+ij5kq2r6uaTPfaNq24+KPJUO1K5W6pp9elPfKhyp8v1oyd0ZVp7eDW037k9/MsWoYU9U1Occe+yirTIqKtr5OZ5dq3klzJr2a9k+m6bJzROB8LCcp6fXtdJNO+cnbd18WpT32+C6+82tA4erwoWQxZTn3tkrpyskpzlZLbmbaS332LLZqxERXtGo+fVGMc7mZ7oDW+z+7Iotqt1LJt5lvGuzuHXKcesObatPbmS8GRnY5rjnj24WV0sxZNxi/FVyk94/hnzL8SOjlZw+AsenLszcWy6N9rsc/bhyS7x7yXJybbb7P7UiEZd0mlvk9nHq8Wr81T7D/DP+/T/aw6Vm5tdNcrcuarrgt5Tk9opfaVbB7L8bH5voGTmVc+zn3eU6+Zrwb5Y9fF/M2odnmG5RnqDuy5Re8fpORZfFP7jfL/oe5rUyXm2/2Mdb0rw6VjhTBnqmq26vbBxxavYxOZbOxxjyKSXok5t++SXkz41b/FOJ/Tj+RedOrqUUo1pKKSSSSSSXgkl4Irer9n+PlZP0u62+F6UYxlVcquRRTSUWo7rxfn5slXNHFMzyjWoRtinh5dd7WbcpPa3YpaVY63unZRs090/0qN23gCEk42Z2e0+jTzp7NfI3tW4RoycSvCuc40VqtJQkoyarW0U24v0XyKqTWl4tvusvFrVmNNTh/Sq8rRsWjMjzV24tMZLzX6OO0l6NPZp+qKj2e6nZpmbdpGsPpKTljTfSLm+q5fdZHZr+ZNeLOk6RpkcWirHolKUKYqEHJpy5V4JtJb7L+xGcS8E4uouuecpRsq+pbXPu7Et9+Xfbqt+q9H4bE65a7tW3SfzaNsc8pjrCe3MnjiY7rhGE5yscVtzz5XOXvk4pJv4HsZl4AAAAAAAAAAAAAAAAAAAAAAAAAAAAAAAAAAAAAAAAAAAAAAAAAAAAAAAAAAAAAAAAAAAAAAAAAAAAAAAAAAAAAAAAAAAAAAAAAAAAAAAAAAAAAAAAAAAA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0" y="-564989"/>
            <a:ext cx="356447" cy="33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78" tIns="52139" rIns="104278" bIns="52139"/>
          <a:lstStyle/>
          <a:p>
            <a:pPr eaLnBrk="1" hangingPunct="1"/>
            <a:endParaRPr lang="fr-FR"/>
          </a:p>
        </p:txBody>
      </p:sp>
      <p:sp>
        <p:nvSpPr>
          <p:cNvPr id="24" name="Rectangle à coins arrondis 23"/>
          <p:cNvSpPr/>
          <p:nvPr/>
        </p:nvSpPr>
        <p:spPr bwMode="auto">
          <a:xfrm>
            <a:off x="5515642" y="4888986"/>
            <a:ext cx="2862712" cy="10460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278" tIns="52139" rIns="104278" bIns="52139"/>
          <a:lstStyle/>
          <a:p>
            <a:pPr>
              <a:defRPr/>
            </a:pPr>
            <a:endParaRPr lang="fr-FR" sz="1100" dirty="0"/>
          </a:p>
        </p:txBody>
      </p:sp>
      <p:graphicFrame>
        <p:nvGraphicFramePr>
          <p:cNvPr id="26" name="Tableau 25"/>
          <p:cNvGraphicFramePr>
            <a:graphicFrameLocks noGrp="1"/>
          </p:cNvGraphicFramePr>
          <p:nvPr/>
        </p:nvGraphicFramePr>
        <p:xfrm>
          <a:off x="5601040" y="4957204"/>
          <a:ext cx="2777314" cy="915743"/>
        </p:xfrm>
        <a:graphic>
          <a:graphicData uri="http://schemas.openxmlformats.org/drawingml/2006/table">
            <a:tbl>
              <a:tblPr/>
              <a:tblGrid>
                <a:gridCol w="1345957"/>
                <a:gridCol w="1431357"/>
              </a:tblGrid>
              <a:tr h="285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Appareance</a:t>
                      </a:r>
                    </a:p>
                  </a:txBody>
                  <a:tcPr marL="106865" marR="106865" marT="50431" marB="504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White opaque Gel</a:t>
                      </a:r>
                      <a:endParaRPr kumimoji="0" 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865" marR="106865" marT="50431" marB="504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pH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865" marR="106865" marT="50431" marB="504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1,7</a:t>
                      </a:r>
                      <a:endParaRPr kumimoji="0" 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865" marR="106865" marT="50431" marB="504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Final viscosity 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865" marR="106865" marT="50431" marB="504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500 – 1 000 cPs 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( Brookfield RVT – 6 rpm)</a:t>
                      </a:r>
                      <a:endParaRPr kumimoji="0" 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865" marR="106865" marT="50431" marB="5043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Picture 36"/>
          <p:cNvPicPr>
            <a:picLocks noChangeAspect="1" noChangeArrowheads="1"/>
          </p:cNvPicPr>
          <p:nvPr/>
        </p:nvPicPr>
        <p:blipFill>
          <a:blip r:embed="rId2" cstate="print"/>
          <a:srcRect l="3333" r="6666"/>
          <a:stretch>
            <a:fillRect/>
          </a:stretch>
        </p:blipFill>
        <p:spPr bwMode="auto">
          <a:xfrm>
            <a:off x="6294059" y="1079449"/>
            <a:ext cx="1136818" cy="11901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28" name="Tableau 27"/>
          <p:cNvGraphicFramePr>
            <a:graphicFrameLocks noGrp="1"/>
          </p:cNvGraphicFramePr>
          <p:nvPr/>
        </p:nvGraphicFramePr>
        <p:xfrm>
          <a:off x="3551472" y="2791708"/>
          <a:ext cx="6594264" cy="161800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795636"/>
                <a:gridCol w="1355264"/>
                <a:gridCol w="2443364"/>
              </a:tblGrid>
              <a:tr h="408747"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err="1" smtClean="0">
                          <a:latin typeface="Trebuchet MS" panose="020B0603020202020204" pitchFamily="34" charset="0"/>
                        </a:rPr>
                        <a:t>Ingredient</a:t>
                      </a:r>
                      <a:endParaRPr lang="fr-FR" sz="15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01" marR="106901" marT="50395" marB="50395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>
                          <a:latin typeface="Trebuchet MS" panose="020B0603020202020204" pitchFamily="34" charset="0"/>
                        </a:rPr>
                        <a:t>%w</a:t>
                      </a:r>
                      <a:endParaRPr lang="fr-FR" sz="15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01" marR="106901" marT="50395" marB="50395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err="1" smtClean="0">
                          <a:latin typeface="Trebuchet MS" panose="020B0603020202020204" pitchFamily="34" charset="0"/>
                        </a:rPr>
                        <a:t>Function</a:t>
                      </a:r>
                      <a:endParaRPr lang="fr-FR" sz="15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01" marR="106901" marT="50395" marB="50395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2297"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EO Alkyl-C12 Surfactants</a:t>
                      </a:r>
                      <a:endParaRPr lang="fr-FR" sz="13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01" marR="106901" marT="50395" marB="5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5,00 %</a:t>
                      </a:r>
                      <a:endParaRPr lang="fr-FR" sz="13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01" marR="106901" marT="50395" marB="5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Wetting</a:t>
                      </a:r>
                      <a:r>
                        <a:rPr lang="fr-FR" sz="13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agent</a:t>
                      </a:r>
                      <a:endParaRPr lang="fr-FR" sz="13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01" marR="106901" marT="50395" marB="50395">
                    <a:solidFill>
                      <a:schemeClr val="bg1"/>
                    </a:solidFill>
                  </a:tcPr>
                </a:tc>
              </a:tr>
              <a:tr h="302297"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Citric</a:t>
                      </a:r>
                      <a:r>
                        <a:rPr lang="fr-FR" sz="13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or</a:t>
                      </a:r>
                      <a:r>
                        <a:rPr lang="fr-FR" sz="13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FR" sz="1300" b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Phosphoric</a:t>
                      </a:r>
                      <a:r>
                        <a:rPr lang="fr-FR" sz="13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FR" sz="1300" b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Acid</a:t>
                      </a:r>
                      <a:endParaRPr lang="fr-FR" sz="13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01" marR="106901" marT="50395" marB="5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5,00 - 15,00 %</a:t>
                      </a:r>
                      <a:endParaRPr lang="fr-FR" sz="13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01" marR="106901" marT="50395" marB="5039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Active </a:t>
                      </a:r>
                      <a:r>
                        <a:rPr lang="fr-FR" sz="13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Material</a:t>
                      </a:r>
                      <a:endParaRPr lang="fr-FR" sz="13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01" marR="106901" marT="50395" marB="50395">
                    <a:solidFill>
                      <a:schemeClr val="bg1"/>
                    </a:solidFill>
                  </a:tcPr>
                </a:tc>
              </a:tr>
              <a:tr h="302297"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Flogel</a:t>
                      </a:r>
                      <a:r>
                        <a:rPr lang="fr-FR" sz="1300" b="1" baseline="30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TM</a:t>
                      </a:r>
                      <a:r>
                        <a:rPr lang="fr-FR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FG 691</a:t>
                      </a:r>
                      <a:endParaRPr lang="fr-FR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01" marR="106901" marT="50395" marB="5039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1,00 %</a:t>
                      </a:r>
                      <a:endParaRPr lang="fr-FR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01" marR="106901" marT="50395" marB="5039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Thickener</a:t>
                      </a:r>
                      <a:r>
                        <a:rPr lang="fr-FR" sz="13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/ </a:t>
                      </a:r>
                      <a:r>
                        <a:rPr lang="fr-FR" sz="13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Stabilizer</a:t>
                      </a:r>
                      <a:endParaRPr lang="fr-FR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01" marR="106901" marT="50395" marB="50395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02362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Water</a:t>
                      </a:r>
                      <a:endParaRPr lang="fr-FR" sz="13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01" marR="106901" marT="50395" marB="503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Up to 100%</a:t>
                      </a:r>
                      <a:endParaRPr lang="fr-FR" sz="13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01" marR="106901" marT="50395" marB="50395"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01" marR="106901" marT="50395" marB="50395"/>
                </a:tc>
              </a:tr>
            </a:tbl>
          </a:graphicData>
        </a:graphic>
      </p:graphicFrame>
      <p:sp>
        <p:nvSpPr>
          <p:cNvPr id="29" name="Rectangle à coins arrondis 28"/>
          <p:cNvSpPr/>
          <p:nvPr/>
        </p:nvSpPr>
        <p:spPr bwMode="auto">
          <a:xfrm>
            <a:off x="3494094" y="2743796"/>
            <a:ext cx="6736748" cy="46186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04278" tIns="52139" rIns="104278" bIns="52139"/>
          <a:lstStyle/>
          <a:p>
            <a:pPr>
              <a:defRPr/>
            </a:pP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            </a:t>
            </a:r>
            <a:r>
              <a:rPr lang="fr-FR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Ingredient</a:t>
            </a: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                    %w                       </a:t>
            </a:r>
            <a:r>
              <a:rPr lang="fr-FR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Function</a:t>
            </a: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 </a:t>
            </a:r>
          </a:p>
        </p:txBody>
      </p:sp>
      <p:pic>
        <p:nvPicPr>
          <p:cNvPr id="67615" name="Image 8"/>
          <p:cNvPicPr>
            <a:picLocks noChangeAspect="1"/>
          </p:cNvPicPr>
          <p:nvPr/>
        </p:nvPicPr>
        <p:blipFill>
          <a:blip r:embed="rId3" cstate="print"/>
          <a:srcRect r="72330"/>
          <a:stretch>
            <a:fillRect/>
          </a:stretch>
        </p:blipFill>
        <p:spPr bwMode="auto">
          <a:xfrm>
            <a:off x="974660" y="839611"/>
            <a:ext cx="1004362" cy="619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à coins arrondis 17"/>
          <p:cNvSpPr/>
          <p:nvPr/>
        </p:nvSpPr>
        <p:spPr bwMode="auto">
          <a:xfrm>
            <a:off x="94600" y="4197829"/>
            <a:ext cx="1631099" cy="6878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High Caustic</a:t>
            </a:r>
          </a:p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Grill Cleaner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425573" y="1950046"/>
            <a:ext cx="1805381" cy="6841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Baby Laundry in Liquid Form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1106278" y="919525"/>
            <a:ext cx="2135188" cy="71407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Toilet Bowl </a:t>
            </a:r>
          </a:p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Acidic Cleaner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94600" y="3080600"/>
            <a:ext cx="1631099" cy="6943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Floor Cleaner with Soap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 bwMode="auto">
          <a:xfrm>
            <a:off x="405220" y="5337577"/>
            <a:ext cx="1825734" cy="6589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Shoes &amp; leather Polish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 bwMode="auto">
          <a:xfrm>
            <a:off x="1106278" y="6306867"/>
            <a:ext cx="2135188" cy="7140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Tire dressing </a:t>
            </a:r>
          </a:p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&amp; Car polish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74700" y="0"/>
            <a:ext cx="9089390" cy="1586864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ea typeface="+mj-ea"/>
                <a:cs typeface="+mj-cs"/>
              </a:rPr>
              <a:t>Рецептуры</a:t>
            </a:r>
            <a:endParaRPr lang="en-US" dirty="0">
              <a:solidFill>
                <a:schemeClr val="accent6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8610" name="AutoShape 2" descr="data:image/jpeg;base64,/9j/4AAQSkZJRgABAQAAAQABAAD/2wCEAAkGBhAPEBAQBxAVERAQFhEREBAVEBIQEBARFRAVFRYSExQYHDIeFxkjGRUSKzAgIyg1LS0tFR4xQTEqNSYrMCkBCQoKDgwOGg8PGjUkHyI1LTQwNTIxMTQzLzU1LCksLiwvLDAvNC8pLDUsKSksKiwvMi0sLCotLyksLCwsLCkpKf/AABEIALcBEwMBIgACEQEDEQH/xAAcAAEAAgMBAQEAAAAAAAAAAAAABQYBBAcDAgj/xABAEAACAgECAwUEBggEBwEAAAAAAQIDBAURBhIhBxMxQVEiYYGRFDJxcoKzIzQ1QlJic7E2kqGyFSQzY3TB8EP/xAAaAQEAAwEBAQAAAAAAAAAAAAAAAgMEBQEG/8QALREBAAICAAQCCQUBAAAAAAAAAAECAxESITFBBFEFEyJhcYGR4fAjocHR8TL/2gAMAwEAAhEDEQA/AO4gAAAAAAAAAAAAAAAAAAAAAAAAAAAAAAAAAAAAAAAAAAAAAAAAAAAAAAAAAAAAAAAAAAAAAAAAAAAAAAAAAAAAAAAAAAAAAAAAAAAAAAAAAAAAAAAAAAAAAAAAAAAAAAAAAAAAAAAAAAAAAAAAAAY3NCOuUPJlid4lkRjGzu30lKEt/aj/ABeD328Dbtx4z/6i3Xpu9vkRvxRHKOZGpHkwXjKP+ZH3Gaf1Wn8dyLzdHWzeN0a/d8U/sIqubi9620/d0OB4n0tm8Lk4c2PlPeJ+39NdPD1yRutlrBE4Gr7tRyfPwl4fMlUdfwvi8XiqceOfsz3x2pOrMgA1IAAAAAAAAAAAAAAAAAAAAAAAAAAAAAAAAAAAAADhXa7dKGqqdEnGcaqJRlFuMoyTns011TLLwN2tRs5cfiSShZ0UMnpGE/RW+UJfzeD93nWO2GLeqbRW7dNCSS3bbc9kl5kHqnDDwq4PWp8l9q5q8WKUrVF+E7n9Wte7q316LZ7duMePJhrW3XXJypvemW016P0ipb+BAWYU52T7iO65pdfBePqc27K+MstZFWA139E9+VN+1jxjFtyjL+Dp9V+vTbwfaIxXkj5r0n6LjNNaZJ5Rz5fnJ1vC+K5Taqv2aVal9Xf7Hu/kSOkZblFws+tD57EjsatmPtZGyHi94y96a6P5pHOxejY8HljJgmddJifL7dWi2b1ldWbQCB22YAAAAAAAAAAAAAAAAAAAAAAAAAAAAAAAAAAAAAc6ycWuzieH0rZuvFVlafnYnJJ/ak5v8O/kct4xybLNQzJZe/P31kdn+7GE3GEV7lFRLL2sZc6dXjbiTcLIVUShOL2lF7z6ogczVrNVtrhfRB5lrhUr6963a21FO2HWMtl5rZ7L0R3PD1msVv219HJzWi0zTvv6r92J8Pctd2bcutn6Gn7kXvOS+2Wy/AdJzs+uiDnlzUIrzb2+C9X7kaGLpVmNj1Y+kSrhGqEYKU4Sm+i6y2TXVvd/Eip8DO+fea1lTuf8MYquK9y8dl9iRyst4y3m0y0zOTFSKYqbn6R/bVy+PrLZ91oFDnJ+EpJtv3qC8F72zdw6tYftX2UL/tyjv8G4Lp8ye07SqcePLhVqC89vGXvk/F/E29yubR2hDH4bLPtZck78o5R92rg32SW2ZX3c147S565e+MvH4NJm2Y3MkG+I1GtgMbjcPWQY3G4GQY3G4GQY3MgADG4GQAAA3AAGNzO4AAxuBkGNzO4AGNzIAAAAAAAAHB+2P9pv+jT/AHmSHYvw/wB7kWZly9nHXJX77prq/wAMP96NDtii3qm0Vu3TQkl4t7z6I61wXoCwcKihr20ue1+ts+svk+n2RR1cuXg8NWsdZc7Hj4s9pnsr2mahdrGXmRWRZj4mHNVRron3Vt095Jzss+sl7D2S28V6PeTwtAysTLpljZd9+HZzxupun30q5d23CcZvry8yS+K8d+lV1/hLUdNy7c/hFuddrlO2hLmkt5c0ouv/APSG7bW3tLf4uY4Q7U6syyONqdf0fJb5Yrq6rJ/wrfrCX8r+bZnvSZrxY+ddfT8811bRvV+UpDjDjOWNZVh6LWrs7I2VcH9SqL32nZ8n09IttpLqxeDcmxc2uallTsfWUaLfotEX6RjBbv7X8ir8ET+ka/qN2T1nWr417/upXQqW32Qjt8WdVRXk/S1WvXunj/U3aVG1vRtRwK5ZHD+bbkRrTlZi5O2RzwXV93PZS3S8t+vr5OQ4v40jg11LGh32Vk7LHoT+s3slKW37u7S97e3q1aGcmdvf8UqOR1jRvGuL8FyYrmtvxSkz3F+pPtR0iZ+Jk9j/AJ7rXh8J5l0VZxDqGR3kurpxrPo1FX8qcVzT29WzU1rTNQ06EsnQ8u3KrqXNbiZLV7cF1k67NuZNLy/v4O9GGt/EqjLO+fTyWerjXJSNKsWtRWXh52TjQUY1TxqbIw7u2Lk5OTafNupR2aS6L4Kva9HJx9XxMGjUMx03qtzcsjez2p2J8rUdl9VeR59lDdOqahjU/wDSSt6eS7rJ5IP/ACzZtcX/AOJNN+7R+ZcbIrw5JrHTU6+jLvipFu+/5WmXBt0WpYuqZm639my2NlbTi11Sin57+Pka+bwjbTRbY9Uz5zrrnNb5EVFyjBvqlDw3XqXFGlrv6rk/0rvy5GOuS22qaRpzzs5xMjUsWy7P1HMjONrrXd5CUeVVwl1UovrvJl90DSbMWFkMjJtyeafPCdzUrIR5IrkbXRrdSfh+8U/sP/ULv/Il+TUdELPEzMZLV7IYI9iJQvGV868DMsxpyhZXVZOE4vaUZRjumn9qKlwTp+Vn4MMm7U8uFspWxXLKqVa5JuK9mUOvh6lq45/Zuf8A0Lv9jKT2fa3m06bCOmadPISlc42/SKa4Sbsk2uVvm6P3EscT6qZjrv3eXvRvMesjfTSX4Q4ryvp+RpevONltKlKvIjFQ54rlftRXTrGcWtveuviXvc5rwBOj6dkW61Y46tfvzY9lUqVXB7Pkq5vr9Ix67+EfDxbtPHGqTpxHDCf/ADGVKOLj+veWvl5vwx5n8COWkTkiIjXT/fgljtMU3KC4U49+lapmY0pfoZfqno+59me33lvL8JfZx3TXr06PZ/BnJe0HQv8AhctNzdIXTFVePLy5u7TcHL70e9T+1HU8DNhfVXdjPeFsYzg/5ZJNf3GetdRenSf4MVp3NbdXMOzuWZqayXnajlQ7mUIx7uytbqSn480H/Ci0ZvDmp0xc9E1Oy2cevc5UKrIWfy88Ypx/+8Cu9h3hn/fp/tYdRZPxFuDLMR0+HuRw14qRMqpwVxws/vKM2vuMyjdXU9dntLlcob9ekujT8OnjvuV7iDPyZ69VhUZd9NF0IylGuaTi+6slvHmTS6wX+pqa5/y3E+NLF6O9U94l595GdUt/hGL+BjiW22PEmPLArVtqrhyVys7qMv0N2+89nt038vIsrjrFtxHWsz8FdrzNdT2nS4WcH37b0armKS2a5p1Ti9n4SSgm18Tx7T8+7H0+VuBbKqyNlSU4PZ7SnytP1WzJHT9Q1Gd0I6hh1U0vm57I5XfyTUfZXLyR23fn1Ijtf/Zdn9Sj81GfHuctYt5+5dfUY7TDy0XQcvIwsfIp1TKhfdVXb7TpspU5QT2cHDdx39599nnGV+XPIxNajFZOK2pTito2JTcJbrwTUl5dHuuiIrB7Q44OmYiliZDkqaq4WTq7vGnJVpJ97v1j59Fu0SnZrwu6I25uXbC6/N9tzrfNVGLm5tRl5tyb39NkvLrZeNVtN4+CFZ3avD814ABjagAAAABznP4f+l8Rxnat6sWii+fo5qU1XH/N1/Azop41YUI2WWwXt28inLzagmor7Fu/mz2ZZe/Hr3QhSnDv3o7Q9brzKu8ofWMp12R33cLIScZRfxXT1TTOedq+mwnm6d/w6KWZdPZ8vSUoxnDknLb0fN19E/TpcMjgHFds7tPndh22PeyWNdKpWPffeUOsW92/LzNjRuDsbFslfDnuyJLaWRdY7rmvRSfSK+xIspeuO3HX6K71tevDKja1TLRdZWoSi3hZblG2STfduzZzT9/PFSXqt14o6hi5ULYRsxpKcJpOM4tSjJPzTXiMrEhbCVeVCM4TW0oSipRkvRp+JWYdnGNW29KvysRSe7hRlThW368st0eWvXJEcXKY/d7Ws0meHpKZ4h4gpwaJ5GdLaME+WO/tWS26QgvNv/Tx8DnnHGBdhZ2LrWNByh+ieVGPXklycj/DKD23fg0vUuOP2f4asVud3mXbH6s8m6eRy/ZF+yvkWKdSknGaTi0001umn4przQpkrjn2efmWpN458vJr6ZqtOVVC7AmrK5rdSX+qa8mvNPqjU4l4jpwMed+bJLZPkhvtK2e3SEfX/wBLdkVPs4xIzlZpc78OUusljZEqoS/B1XyR7YXZ/h12K7K7zKuj9WzJtlkOP3U/ZXyPNY973Okt31rSA7JeG7ao3Z2ppxty3vCLW0lW5Obm15c0n4ekV6mhxf8A4k037tH5lx1LYgdR4Lx8jLqzb5Wd/Tyd24zShFQbaXLt16uW/wBpZXPvJN7d4lXOLVIrXsnkaWu/quT/AErvypG6keObiK6udVjajZGUJOL2klJNPZ+T2ZmjlK+eihdh/wCoXf8AkS/JqOiEPwzwrRptc6tNc+Scudqc+faXKo7p7eiXyJgszXi95tHdDFWa0iJQXHP7Nz/6F3+xkP2R/sur+pf+dItOr6ZHKotoyHJQti4TcWlLlfik2ntuiu4vZvTTX3WJl5tdfV93DLcI9Xu+ij5kq2r6uaTPfaNq24+KPJUO1K5W6pp9elPfKhyp8v1oyd0ZVp7eDW037k9/MsWoYU9U1Occe+yirTIqKtr5OZ5dq3klzJr2a9k+m6bJzROB8LCcp6fXtdJNO+cnbd18WpT32+C6+82tA4erwoWQxZTn3tkrpyskpzlZLbmbaS332LLZqxERXtGo+fVGMc7mZ7oDW+z+7Iotqt1LJt5lvGuzuHXKcesObatPbmS8GRnY5rjnj24WV0sxZNxi/FVyk94/hnzL8SOjlZw+AsenLszcWy6N9rsc/bhyS7x7yXJybbb7P7UiEZd0mlvk9nHq8Wr81T7D/DP+/T/aw6Vm5tdNcrcuarrgt5Tk9opfaVbB7L8bH5voGTmVc+zn3eU6+Zrwb5Y9fF/M2odnmG5RnqDuy5Re8fpORZfFP7jfL/oe5rUyXm2/2Mdb0rw6VjhTBnqmq26vbBxxavYxOZbOxxjyKSXok5t++SXkz41b/FOJ/Tj+RedOrqUUo1pKKSSSSSSXgkl4Irer9n+PlZP0u62+F6UYxlVcquRRTSUWo7rxfn5slXNHFMzyjWoRtinh5dd7WbcpPa3YpaVY63unZRs090/0qN23gCEk42Z2e0+jTzp7NfI3tW4RoycSvCuc40VqtJQkoyarW0U24v0XyKqTWl4tvusvFrVmNNTh/Sq8rRsWjMjzV24tMZLzX6OO0l6NPZp+qKj2e6nZpmbdpGsPpKTljTfSLm+q5fdZHZr+ZNeLOk6RpkcWirHolKUKYqEHJpy5V4JtJb7L+xGcS8E4uouuecpRsq+pbXPu7Et9+Xfbqt+q9H4bE65a7tW3SfzaNsc8pjrCe3MnjiY7rhGE5yscVtzz5XOXvk4pJv4HsZl4AAAAAAAAAAAAAAAAAAAAAAAAAAAAAAAAAAAAAAAAAAAAAAAAAAAAAAAAAAAAAAAAAAAAAAAAAAAAAAAAAAAAAAAAAAAAAAAAAAAAAAAAAAAAAAAAAAAA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0" y="-564989"/>
            <a:ext cx="356447" cy="33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78" tIns="52139" rIns="104278" bIns="52139"/>
          <a:lstStyle/>
          <a:p>
            <a:pPr eaLnBrk="1" hangingPunct="1"/>
            <a:endParaRPr lang="fr-FR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3124479" y="2733985"/>
          <a:ext cx="7364708" cy="2919994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805905"/>
                <a:gridCol w="1179140"/>
                <a:gridCol w="2105607"/>
                <a:gridCol w="2274056"/>
              </a:tblGrid>
              <a:tr h="398628"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err="1" smtClean="0">
                          <a:latin typeface="Trebuchet MS" panose="020B0603020202020204" pitchFamily="34" charset="0"/>
                        </a:rPr>
                        <a:t>Ingredient</a:t>
                      </a:r>
                      <a:endParaRPr lang="fr-FR" sz="15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43" marB="50343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>
                          <a:latin typeface="Trebuchet MS" panose="020B0603020202020204" pitchFamily="34" charset="0"/>
                        </a:rPr>
                        <a:t>%w</a:t>
                      </a:r>
                      <a:endParaRPr lang="fr-FR" sz="15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43" marB="50343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err="1" smtClean="0">
                          <a:latin typeface="Trebuchet MS" panose="020B0603020202020204" pitchFamily="34" charset="0"/>
                        </a:rPr>
                        <a:t>Chemistry</a:t>
                      </a:r>
                      <a:endParaRPr lang="fr-FR" sz="15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43" marB="50343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err="1" smtClean="0">
                          <a:latin typeface="Trebuchet MS" panose="020B0603020202020204" pitchFamily="34" charset="0"/>
                        </a:rPr>
                        <a:t>Function</a:t>
                      </a:r>
                      <a:endParaRPr lang="fr-FR" sz="15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43" marB="50343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86153">
                <a:tc>
                  <a:txBody>
                    <a:bodyPr/>
                    <a:lstStyle/>
                    <a:p>
                      <a:pPr algn="l"/>
                      <a:endParaRPr lang="fr-FR" sz="7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l"/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EMAL</a:t>
                      </a:r>
                      <a:r>
                        <a:rPr lang="fr-FR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27 (27%)</a:t>
                      </a:r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43" marB="50343"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12,00 %</a:t>
                      </a:r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43" marB="5034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Na </a:t>
                      </a:r>
                      <a:r>
                        <a:rPr lang="fr-FR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Lauryl</a:t>
                      </a:r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Sulfate</a:t>
                      </a:r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43" marB="50343"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fr-FR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Primary</a:t>
                      </a:r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FR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Anionic</a:t>
                      </a:r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Surfactant</a:t>
                      </a:r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43" marB="50343"/>
                </a:tc>
              </a:tr>
              <a:tr h="285399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Alfanox</a:t>
                      </a:r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45 (38%)</a:t>
                      </a: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43" marB="503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10,50 %</a:t>
                      </a: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43" marB="5034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Na C14-C16 </a:t>
                      </a:r>
                      <a:r>
                        <a:rPr lang="fr-FR" sz="1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Olefin</a:t>
                      </a:r>
                      <a:r>
                        <a:rPr lang="fr-FR" sz="1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FR" sz="1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Sulofonate</a:t>
                      </a:r>
                      <a:endParaRPr lang="fr-FR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43" marB="50343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Foaming</a:t>
                      </a:r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43" marB="50343"/>
                </a:tc>
              </a:tr>
              <a:tr h="317266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Levenol</a:t>
                      </a:r>
                      <a:r>
                        <a:rPr lang="fr-FR" sz="12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C-301</a:t>
                      </a:r>
                      <a:endParaRPr lang="fr-FR" sz="12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43" marB="5034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10,00 %</a:t>
                      </a:r>
                      <a:endParaRPr lang="fr-F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43" marB="5034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Glycereth-7 </a:t>
                      </a:r>
                      <a:r>
                        <a:rPr lang="fr-FR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Cocoate</a:t>
                      </a:r>
                      <a:endParaRPr lang="fr-F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43" marB="5034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Non </a:t>
                      </a:r>
                      <a:r>
                        <a:rPr lang="fr-FR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ionic</a:t>
                      </a:r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Surfactant</a:t>
                      </a:r>
                      <a:endParaRPr lang="fr-F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43" marB="50343">
                    <a:noFill/>
                  </a:tcPr>
                </a:tc>
              </a:tr>
              <a:tr h="317266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Flogel</a:t>
                      </a:r>
                      <a:r>
                        <a:rPr lang="fr-FR" sz="1200" b="1" baseline="30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TM</a:t>
                      </a:r>
                      <a:r>
                        <a:rPr lang="fr-FR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FG 850</a:t>
                      </a:r>
                      <a:r>
                        <a:rPr lang="fr-FR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MS</a:t>
                      </a:r>
                      <a:endParaRPr lang="fr-F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43" marB="5034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0,80 %</a:t>
                      </a:r>
                      <a:endParaRPr lang="fr-F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43" marB="5034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Acrylic</a:t>
                      </a:r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FR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Polymer</a:t>
                      </a:r>
                      <a:endParaRPr lang="fr-F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43" marB="5034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Thickener</a:t>
                      </a:r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/ </a:t>
                      </a:r>
                      <a:r>
                        <a:rPr lang="fr-FR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Stabilizer</a:t>
                      </a:r>
                      <a:endParaRPr lang="fr-F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43" marB="5034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17266"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Potassium </a:t>
                      </a:r>
                      <a:r>
                        <a:rPr lang="fr-FR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Olivate</a:t>
                      </a:r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43" marB="503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8,00 %</a:t>
                      </a:r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43" marB="5034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Potassium </a:t>
                      </a:r>
                      <a:r>
                        <a:rPr lang="fr-FR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Olivate</a:t>
                      </a:r>
                      <a:endParaRPr lang="fr-FR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43" marB="50343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43" marB="50343"/>
                </a:tc>
              </a:tr>
              <a:tr h="291268">
                <a:tc>
                  <a:txBody>
                    <a:bodyPr/>
                    <a:lstStyle/>
                    <a:p>
                      <a:pPr algn="l"/>
                      <a:r>
                        <a:rPr lang="fr-FR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Nipaguard</a:t>
                      </a:r>
                      <a:r>
                        <a:rPr lang="fr-FR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CFX4</a:t>
                      </a:r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43" marB="503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0,20 %</a:t>
                      </a:r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43" marB="5034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43" marB="503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Preservative</a:t>
                      </a:r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43" marB="50343"/>
                </a:tc>
              </a:tr>
              <a:tr h="317256"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Fragrance AR 240800</a:t>
                      </a:r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43" marB="503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0,50</a:t>
                      </a:r>
                      <a:r>
                        <a:rPr lang="fr-FR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%</a:t>
                      </a:r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43" marB="5034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43" marB="503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Fragrance</a:t>
                      </a:r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43" marB="50343"/>
                </a:tc>
              </a:tr>
              <a:tr h="285399"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Water</a:t>
                      </a:r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43" marB="503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Up to 100%</a:t>
                      </a:r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43" marB="50343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43" marB="50343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43" marB="50343"/>
                </a:tc>
              </a:tr>
            </a:tbl>
          </a:graphicData>
        </a:graphic>
      </p:graphicFrame>
      <p:sp>
        <p:nvSpPr>
          <p:cNvPr id="11" name="Rectangle à coins arrondis 10"/>
          <p:cNvSpPr/>
          <p:nvPr/>
        </p:nvSpPr>
        <p:spPr bwMode="auto">
          <a:xfrm>
            <a:off x="3125551" y="2743796"/>
            <a:ext cx="7442129" cy="46186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04278" tIns="52139" rIns="104278" bIns="52139"/>
          <a:lstStyle/>
          <a:p>
            <a:pPr>
              <a:defRPr/>
            </a:pP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   </a:t>
            </a:r>
            <a:r>
              <a:rPr lang="fr-FR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Ingredient</a:t>
            </a: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             %w                 </a:t>
            </a:r>
            <a:r>
              <a:rPr lang="fr-FR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Chemistry</a:t>
            </a: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                    </a:t>
            </a:r>
            <a:r>
              <a:rPr lang="fr-FR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Function</a:t>
            </a:r>
            <a:endParaRPr lang="fr-FR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 cstate="print"/>
          <a:srcRect l="5530" r="41106" b="19760"/>
          <a:stretch/>
        </p:blipFill>
        <p:spPr>
          <a:xfrm>
            <a:off x="6179107" y="1116969"/>
            <a:ext cx="1335017" cy="12516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8652" name="Image 8"/>
          <p:cNvPicPr>
            <a:picLocks noChangeAspect="1"/>
          </p:cNvPicPr>
          <p:nvPr/>
        </p:nvPicPr>
        <p:blipFill>
          <a:blip r:embed="rId3" cstate="print"/>
          <a:srcRect r="72330"/>
          <a:stretch>
            <a:fillRect/>
          </a:stretch>
        </p:blipFill>
        <p:spPr bwMode="auto">
          <a:xfrm>
            <a:off x="974660" y="839611"/>
            <a:ext cx="1004362" cy="619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à coins arrondis 16"/>
          <p:cNvSpPr/>
          <p:nvPr/>
        </p:nvSpPr>
        <p:spPr bwMode="auto">
          <a:xfrm>
            <a:off x="94600" y="4197829"/>
            <a:ext cx="1631099" cy="6878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High Caustic</a:t>
            </a:r>
          </a:p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Grill Cleaner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425573" y="1950046"/>
            <a:ext cx="1805381" cy="68411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Baby Laundry in Liquid Form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 bwMode="auto">
          <a:xfrm>
            <a:off x="1106278" y="919525"/>
            <a:ext cx="2135188" cy="7140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Toilet Bowl </a:t>
            </a:r>
          </a:p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Acidic Cleaner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 bwMode="auto">
          <a:xfrm>
            <a:off x="94600" y="3080600"/>
            <a:ext cx="1631099" cy="6943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Floor Cleaner with Soap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 bwMode="auto">
          <a:xfrm>
            <a:off x="405220" y="5337577"/>
            <a:ext cx="1825734" cy="6589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Shoes &amp; leather Polish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1106278" y="6306867"/>
            <a:ext cx="2135188" cy="7140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Tire dressing </a:t>
            </a:r>
          </a:p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&amp; Car polish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0"/>
            <a:ext cx="9089390" cy="1586864"/>
          </a:xfrm>
        </p:spPr>
        <p:txBody>
          <a:bodyPr/>
          <a:lstStyle/>
          <a:p>
            <a:r>
              <a:rPr lang="ru-RU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rebuchet MS" charset="0"/>
              </a:rPr>
              <a:t>Разнообразие сфер применения и рынков </a:t>
            </a:r>
            <a:endParaRPr lang="fr-FR" sz="3200" dirty="0">
              <a:effectLst>
                <a:outerShdw blurRad="38100" dist="38100" dir="2700000" algn="tl">
                  <a:srgbClr val="DDDDDD"/>
                </a:outerShdw>
              </a:effectLst>
              <a:latin typeface="Trebuchet MS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500" y="3016250"/>
            <a:ext cx="9344998" cy="4262821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5186" y="7189963"/>
            <a:ext cx="7789945" cy="2693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8725" y="1794696"/>
            <a:ext cx="3811643" cy="813182"/>
          </a:xfrm>
          <a:prstGeom prst="rect">
            <a:avLst/>
          </a:prstGeom>
          <a:noFill/>
        </p:spPr>
        <p:txBody>
          <a:bodyPr wrap="none" lIns="104278" tIns="52139" rIns="104278" bIns="52139" rtlCol="0">
            <a:spAutoFit/>
          </a:bodyPr>
          <a:lstStyle/>
          <a:p>
            <a:pPr algn="ctr"/>
            <a:r>
              <a:rPr lang="ru-RU" sz="2300" b="1" dirty="0"/>
              <a:t>Доли продаж на разных </a:t>
            </a:r>
          </a:p>
          <a:p>
            <a:pPr algn="ctr"/>
            <a:r>
              <a:rPr lang="ru-RU" sz="2300" b="1" dirty="0"/>
              <a:t>рынках в </a:t>
            </a:r>
            <a:r>
              <a:rPr lang="ru-RU" sz="2300" b="1" dirty="0" smtClean="0"/>
              <a:t>2016 </a:t>
            </a:r>
            <a:r>
              <a:rPr lang="ru-RU" sz="2300" b="1" dirty="0"/>
              <a:t>году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47230" y="1794696"/>
            <a:ext cx="4827113" cy="813182"/>
          </a:xfrm>
          <a:prstGeom prst="rect">
            <a:avLst/>
          </a:prstGeom>
          <a:noFill/>
        </p:spPr>
        <p:txBody>
          <a:bodyPr wrap="none" lIns="104278" tIns="52139" rIns="104278" bIns="52139" rtlCol="0">
            <a:spAutoFit/>
          </a:bodyPr>
          <a:lstStyle/>
          <a:p>
            <a:pPr algn="ctr"/>
            <a:r>
              <a:rPr lang="ru-RU" sz="2300" b="1" dirty="0"/>
              <a:t>Доли продаж в разные </a:t>
            </a:r>
          </a:p>
          <a:p>
            <a:pPr algn="ctr"/>
            <a:r>
              <a:rPr lang="ru-RU" sz="2300" b="1" dirty="0"/>
              <a:t>сферы применения в </a:t>
            </a:r>
            <a:r>
              <a:rPr lang="ru-RU" sz="2300" b="1" dirty="0" smtClean="0"/>
              <a:t>2016 </a:t>
            </a:r>
            <a:r>
              <a:rPr lang="ru-RU" sz="2300" b="1" dirty="0"/>
              <a:t>году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50900" y="0"/>
            <a:ext cx="9089390" cy="1586864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ea typeface="+mj-ea"/>
                <a:cs typeface="+mj-cs"/>
              </a:rPr>
              <a:t>Рецептуры</a:t>
            </a:r>
            <a:endParaRPr lang="en-US" dirty="0">
              <a:solidFill>
                <a:schemeClr val="accent6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9634" name="AutoShape 2" descr="data:image/jpeg;base64,/9j/4AAQSkZJRgABAQAAAQABAAD/2wCEAAkGBhAPEBAQBxAVERAQFhEREBAVEBIQEBARFRAVFRYSExQYHDIeFxkjGRUSKzAgIyg1LS0tFR4xQTEqNSYrMCkBCQoKDgwOGg8PGjUkHyI1LTQwNTIxMTQzLzU1LCksLiwvLDAvNC8pLDUsKSksKiwvMi0sLCotLyksLCwsLCkpKf/AABEIALcBEwMBIgACEQEDEQH/xAAcAAEAAgMBAQEAAAAAAAAAAAAABQYBBAcDAgj/xABAEAACAgECAwUEBggEBwEAAAAAAQIDBAURBhIhBxMxQVEiYYGRFDJxcoKzIzQ1QlJic7E2kqGyFSQzY3TB8EP/xAAaAQEAAwEBAQAAAAAAAAAAAAAAAgMEBQEG/8QALREBAAICAAQCCQUBAAAAAAAAAAECAxESITFBBFEFEyJhcYGR4fAjocHR8TL/2gAMAwEAAhEDEQA/AO4gAAAAAAAAAAAAAAAAAAAAAAAAAAAAAAAAAAAAAAAAAAAAAAAAAAAAAAAAAAAAAAAAAAAAAAAAAAAAAAAAAAAAAAAAAAAAAAAAAAAAAAAAAAAAAAAAAAAAAAAAAAAAAAAAAAAAAAAAAAAAAAAAAAY3NCOuUPJlid4lkRjGzu30lKEt/aj/ABeD328Dbtx4z/6i3Xpu9vkRvxRHKOZGpHkwXjKP+ZH3Gaf1Wn8dyLzdHWzeN0a/d8U/sIqubi9620/d0OB4n0tm8Lk4c2PlPeJ+39NdPD1yRutlrBE4Gr7tRyfPwl4fMlUdfwvi8XiqceOfsz3x2pOrMgA1IAAAAAAAAAAAAAAAAAAAAAAAAAAAAAAAAAAAAADhXa7dKGqqdEnGcaqJRlFuMoyTns011TLLwN2tRs5cfiSShZ0UMnpGE/RW+UJfzeD93nWO2GLeqbRW7dNCSS3bbc9kl5kHqnDDwq4PWp8l9q5q8WKUrVF+E7n9Wte7q316LZ7duMePJhrW3XXJypvemW016P0ipb+BAWYU52T7iO65pdfBePqc27K+MstZFWA139E9+VN+1jxjFtyjL+Dp9V+vTbwfaIxXkj5r0n6LjNNaZJ5Rz5fnJ1vC+K5Taqv2aVal9Xf7Hu/kSOkZblFws+tD57EjsatmPtZGyHi94y96a6P5pHOxejY8HljJgmddJifL7dWi2b1ldWbQCB22YAAAAAAAAAAAAAAAAAAAAAAAAAAAAAAAAAAAAAc6ycWuzieH0rZuvFVlafnYnJJ/ak5v8O/kct4xybLNQzJZe/P31kdn+7GE3GEV7lFRLL2sZc6dXjbiTcLIVUShOL2lF7z6ogczVrNVtrhfRB5lrhUr6963a21FO2HWMtl5rZ7L0R3PD1msVv219HJzWi0zTvv6r92J8Pctd2bcutn6Gn7kXvOS+2Wy/AdJzs+uiDnlzUIrzb2+C9X7kaGLpVmNj1Y+kSrhGqEYKU4Sm+i6y2TXVvd/Eip8DO+fea1lTuf8MYquK9y8dl9iRyst4y3m0y0zOTFSKYqbn6R/bVy+PrLZ91oFDnJ+EpJtv3qC8F72zdw6tYftX2UL/tyjv8G4Lp8ye07SqcePLhVqC89vGXvk/F/E29yubR2hDH4bLPtZck78o5R92rg32SW2ZX3c147S565e+MvH4NJm2Y3MkG+I1GtgMbjcPWQY3G4GQY3G4GQY3MgADG4GQAAA3AAGNzO4AAxuBkGNzO4AGNzIAAAAAAAAHB+2P9pv+jT/AHmSHYvw/wB7kWZly9nHXJX77prq/wAMP96NDtii3qm0Vu3TQkl4t7z6I61wXoCwcKihr20ue1+ts+svk+n2RR1cuXg8NWsdZc7Hj4s9pnsr2mahdrGXmRWRZj4mHNVRron3Vt095Jzss+sl7D2S28V6PeTwtAysTLpljZd9+HZzxupun30q5d23CcZvry8yS+K8d+lV1/hLUdNy7c/hFuddrlO2hLmkt5c0ouv/APSG7bW3tLf4uY4Q7U6syyONqdf0fJb5Yrq6rJ/wrfrCX8r+bZnvSZrxY+ddfT8811bRvV+UpDjDjOWNZVh6LWrs7I2VcH9SqL32nZ8n09IttpLqxeDcmxc2uallTsfWUaLfotEX6RjBbv7X8ir8ET+ka/qN2T1nWr417/upXQqW32Qjt8WdVRXk/S1WvXunj/U3aVG1vRtRwK5ZHD+bbkRrTlZi5O2RzwXV93PZS3S8t+vr5OQ4v40jg11LGh32Vk7LHoT+s3slKW37u7S97e3q1aGcmdvf8UqOR1jRvGuL8FyYrmtvxSkz3F+pPtR0iZ+Jk9j/AJ7rXh8J5l0VZxDqGR3kurpxrPo1FX8qcVzT29WzU1rTNQ06EsnQ8u3KrqXNbiZLV7cF1k67NuZNLy/v4O9GGt/EqjLO+fTyWerjXJSNKsWtRWXh52TjQUY1TxqbIw7u2Lk5OTafNupR2aS6L4Kva9HJx9XxMGjUMx03qtzcsjez2p2J8rUdl9VeR59lDdOqahjU/wDSSt6eS7rJ5IP/ACzZtcX/AOJNN+7R+ZcbIrw5JrHTU6+jLvipFu+/5WmXBt0WpYuqZm639my2NlbTi11Sin57+Pka+bwjbTRbY9Uz5zrrnNb5EVFyjBvqlDw3XqXFGlrv6rk/0rvy5GOuS22qaRpzzs5xMjUsWy7P1HMjONrrXd5CUeVVwl1UovrvJl90DSbMWFkMjJtyeafPCdzUrIR5IrkbXRrdSfh+8U/sP/ULv/Il+TUdELPEzMZLV7IYI9iJQvGV868DMsxpyhZXVZOE4vaUZRjumn9qKlwTp+Vn4MMm7U8uFspWxXLKqVa5JuK9mUOvh6lq45/Zuf8A0Lv9jKT2fa3m06bCOmadPISlc42/SKa4Sbsk2uVvm6P3EscT6qZjrv3eXvRvMesjfTSX4Q4ryvp+RpevONltKlKvIjFQ54rlftRXTrGcWtveuviXvc5rwBOj6dkW61Y46tfvzY9lUqVXB7Pkq5vr9Ix67+EfDxbtPHGqTpxHDCf/ADGVKOLj+veWvl5vwx5n8COWkTkiIjXT/fgljtMU3KC4U49+lapmY0pfoZfqno+59me33lvL8JfZx3TXr06PZ/BnJe0HQv8AhctNzdIXTFVePLy5u7TcHL70e9T+1HU8DNhfVXdjPeFsYzg/5ZJNf3GetdRenSf4MVp3NbdXMOzuWZqayXnajlQ7mUIx7uytbqSn480H/Ci0ZvDmp0xc9E1Oy2cevc5UKrIWfy88Ypx/+8Cu9h3hn/fp/tYdRZPxFuDLMR0+HuRw14qRMqpwVxws/vKM2vuMyjdXU9dntLlcob9ekujT8OnjvuV7iDPyZ69VhUZd9NF0IylGuaTi+6slvHmTS6wX+pqa5/y3E+NLF6O9U94l595GdUt/hGL+BjiW22PEmPLArVtqrhyVys7qMv0N2+89nt038vIsrjrFtxHWsz8FdrzNdT2nS4WcH37b0armKS2a5p1Ti9n4SSgm18Tx7T8+7H0+VuBbKqyNlSU4PZ7SnytP1WzJHT9Q1Gd0I6hh1U0vm57I5XfyTUfZXLyR23fn1Ijtf/Zdn9Sj81GfHuctYt5+5dfUY7TDy0XQcvIwsfIp1TKhfdVXb7TpspU5QT2cHDdx39599nnGV+XPIxNajFZOK2pTito2JTcJbrwTUl5dHuuiIrB7Q44OmYiliZDkqaq4WTq7vGnJVpJ97v1j59Fu0SnZrwu6I25uXbC6/N9tzrfNVGLm5tRl5tyb39NkvLrZeNVtN4+CFZ3avD814ABjagAAAABznP4f+l8Rxnat6sWii+fo5qU1XH/N1/Azop41YUI2WWwXt28inLzagmor7Fu/mz2ZZe/Hr3QhSnDv3o7Q9brzKu8ofWMp12R33cLIScZRfxXT1TTOedq+mwnm6d/w6KWZdPZ8vSUoxnDknLb0fN19E/TpcMjgHFds7tPndh22PeyWNdKpWPffeUOsW92/LzNjRuDsbFslfDnuyJLaWRdY7rmvRSfSK+xIspeuO3HX6K71tevDKja1TLRdZWoSi3hZblG2STfduzZzT9/PFSXqt14o6hi5ULYRsxpKcJpOM4tSjJPzTXiMrEhbCVeVCM4TW0oSipRkvRp+JWYdnGNW29KvysRSe7hRlThW368st0eWvXJEcXKY/d7Ws0meHpKZ4h4gpwaJ5GdLaME+WO/tWS26QgvNv/Tx8DnnHGBdhZ2LrWNByh+ieVGPXklycj/DKD23fg0vUuOP2f4asVud3mXbH6s8m6eRy/ZF+yvkWKdSknGaTi0001umn4przQpkrjn2efmWpN458vJr6ZqtOVVC7AmrK5rdSX+qa8mvNPqjU4l4jpwMed+bJLZPkhvtK2e3SEfX/wBLdkVPs4xIzlZpc78OUusljZEqoS/B1XyR7YXZ/h12K7K7zKuj9WzJtlkOP3U/ZXyPNY973Okt31rSA7JeG7ao3Z2ppxty3vCLW0lW5Obm15c0n4ekV6mhxf8A4k037tH5lx1LYgdR4Lx8jLqzb5Wd/Tyd24zShFQbaXLt16uW/wBpZXPvJN7d4lXOLVIrXsnkaWu/quT/AErvypG6keObiK6udVjajZGUJOL2klJNPZ+T2ZmjlK+eihdh/wCoXf8AkS/JqOiEPwzwrRptc6tNc+Scudqc+faXKo7p7eiXyJgszXi95tHdDFWa0iJQXHP7Nz/6F3+xkP2R/sur+pf+dItOr6ZHKotoyHJQti4TcWlLlfik2ntuiu4vZvTTX3WJl5tdfV93DLcI9Xu+ij5kq2r6uaTPfaNq24+KPJUO1K5W6pp9elPfKhyp8v1oyd0ZVp7eDW037k9/MsWoYU9U1Occe+yirTIqKtr5OZ5dq3klzJr2a9k+m6bJzROB8LCcp6fXtdJNO+cnbd18WpT32+C6+82tA4erwoWQxZTn3tkrpyskpzlZLbmbaS332LLZqxERXtGo+fVGMc7mZ7oDW+z+7Iotqt1LJt5lvGuzuHXKcesObatPbmS8GRnY5rjnj24WV0sxZNxi/FVyk94/hnzL8SOjlZw+AsenLszcWy6N9rsc/bhyS7x7yXJybbb7P7UiEZd0mlvk9nHq8Wr81T7D/DP+/T/aw6Vm5tdNcrcuarrgt5Tk9opfaVbB7L8bH5voGTmVc+zn3eU6+Zrwb5Y9fF/M2odnmG5RnqDuy5Re8fpORZfFP7jfL/oe5rUyXm2/2Mdb0rw6VjhTBnqmq26vbBxxavYxOZbOxxjyKSXok5t++SXkz41b/FOJ/Tj+RedOrqUUo1pKKSSSSSSXgkl4Irer9n+PlZP0u62+F6UYxlVcquRRTSUWo7rxfn5slXNHFMzyjWoRtinh5dd7WbcpPa3YpaVY63unZRs090/0qN23gCEk42Z2e0+jTzp7NfI3tW4RoycSvCuc40VqtJQkoyarW0U24v0XyKqTWl4tvusvFrVmNNTh/Sq8rRsWjMjzV24tMZLzX6OO0l6NPZp+qKj2e6nZpmbdpGsPpKTljTfSLm+q5fdZHZr+ZNeLOk6RpkcWirHolKUKYqEHJpy5V4JtJb7L+xGcS8E4uouuecpRsq+pbXPu7Et9+Xfbqt+q9H4bE65a7tW3SfzaNsc8pjrCe3MnjiY7rhGE5yscVtzz5XOXvk4pJv4HsZl4AAAAAAAAAAAAAAAAAAAAAAAAAAAAAAAAAAAAAAAAAAAAAAAAAAAAAAAAAAAAAAAAAAAAAAAAAAAAAAAAAAAAAAAAAAAAAAAAAAAAAAAAAAAAAAAAAAAA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0" y="-564989"/>
            <a:ext cx="356447" cy="33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78" tIns="52139" rIns="104278" bIns="52139"/>
          <a:lstStyle/>
          <a:p>
            <a:pPr eaLnBrk="1" hangingPunct="1"/>
            <a:endParaRPr lang="fr-FR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3176461" y="3083822"/>
          <a:ext cx="7364708" cy="2603386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805905"/>
                <a:gridCol w="1179140"/>
                <a:gridCol w="2105607"/>
                <a:gridCol w="2274056"/>
              </a:tblGrid>
              <a:tr h="398761"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err="1" smtClean="0">
                          <a:latin typeface="Trebuchet MS" panose="020B0603020202020204" pitchFamily="34" charset="0"/>
                        </a:rPr>
                        <a:t>Ingredient</a:t>
                      </a:r>
                      <a:endParaRPr lang="fr-FR" sz="15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60" marB="503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>
                          <a:latin typeface="Trebuchet MS" panose="020B0603020202020204" pitchFamily="34" charset="0"/>
                        </a:rPr>
                        <a:t>%w</a:t>
                      </a:r>
                      <a:endParaRPr lang="fr-FR" sz="15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60" marB="503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err="1" smtClean="0">
                          <a:latin typeface="Trebuchet MS" panose="020B0603020202020204" pitchFamily="34" charset="0"/>
                        </a:rPr>
                        <a:t>Chemistry</a:t>
                      </a:r>
                      <a:endParaRPr lang="fr-FR" sz="15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60" marB="503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err="1" smtClean="0">
                          <a:latin typeface="Trebuchet MS" panose="020B0603020202020204" pitchFamily="34" charset="0"/>
                        </a:rPr>
                        <a:t>Function</a:t>
                      </a:r>
                      <a:endParaRPr lang="fr-FR" sz="15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60" marB="503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86194">
                <a:tc>
                  <a:txBody>
                    <a:bodyPr/>
                    <a:lstStyle/>
                    <a:p>
                      <a:pPr algn="l"/>
                      <a:endParaRPr lang="fr-FR" sz="7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l"/>
                      <a:r>
                        <a:rPr lang="fr-FR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Levenol</a:t>
                      </a:r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C-301</a:t>
                      </a:r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60" marB="50360"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3,00 %</a:t>
                      </a:r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60" marB="503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Glycereth-7 </a:t>
                      </a:r>
                      <a:r>
                        <a:rPr lang="fr-FR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Cocoate</a:t>
                      </a:r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60" marB="50360"/>
                </a:tc>
                <a:tc>
                  <a:txBody>
                    <a:bodyPr/>
                    <a:lstStyle/>
                    <a:p>
                      <a:pPr algn="ctr"/>
                      <a:endParaRPr lang="fr-FR" sz="7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Non </a:t>
                      </a:r>
                      <a:r>
                        <a:rPr lang="fr-FR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Ionic</a:t>
                      </a:r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Surfactant</a:t>
                      </a:r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60" marB="50360"/>
                </a:tc>
              </a:tr>
              <a:tr h="285435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MMB</a:t>
                      </a: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60" marB="50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3,00 %</a:t>
                      </a: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60" marB="50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Butanol </a:t>
                      </a:r>
                      <a:r>
                        <a:rPr lang="fr-FR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Derivative</a:t>
                      </a:r>
                      <a:endParaRPr lang="fr-F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60" marB="50360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Solvent</a:t>
                      </a:r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60" marB="50360"/>
                </a:tc>
              </a:tr>
              <a:tr h="317373"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Potassium </a:t>
                      </a:r>
                      <a:r>
                        <a:rPr lang="fr-FR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Olivate</a:t>
                      </a:r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60" marB="5036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3,00 %</a:t>
                      </a:r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60" marB="5036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Potassium </a:t>
                      </a:r>
                      <a:r>
                        <a:rPr lang="fr-FR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Olivate</a:t>
                      </a:r>
                      <a:endParaRPr lang="fr-FR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60" marB="5036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60" marB="50360">
                    <a:noFill/>
                  </a:tcPr>
                </a:tc>
              </a:tr>
              <a:tr h="317373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Flogel</a:t>
                      </a:r>
                      <a:r>
                        <a:rPr lang="fr-FR" sz="1200" b="1" baseline="30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TM</a:t>
                      </a:r>
                      <a:r>
                        <a:rPr lang="fr-FR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FG 850</a:t>
                      </a:r>
                      <a:r>
                        <a:rPr lang="fr-FR" sz="1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MS</a:t>
                      </a:r>
                      <a:endParaRPr lang="fr-F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60" marB="503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1,00 %</a:t>
                      </a:r>
                      <a:endParaRPr lang="fr-F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60" marB="503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Acrylic</a:t>
                      </a:r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FR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Polymer</a:t>
                      </a:r>
                      <a:endParaRPr lang="fr-F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60" marB="503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Thickener</a:t>
                      </a:r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/ </a:t>
                      </a:r>
                      <a:r>
                        <a:rPr lang="fr-FR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Stabilizer</a:t>
                      </a:r>
                      <a:endParaRPr lang="fr-F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60" marB="5036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1366">
                <a:tc>
                  <a:txBody>
                    <a:bodyPr/>
                    <a:lstStyle/>
                    <a:p>
                      <a:pPr algn="l"/>
                      <a:r>
                        <a:rPr lang="fr-FR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Nipaguard</a:t>
                      </a:r>
                      <a:r>
                        <a:rPr lang="fr-FR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CFX4</a:t>
                      </a:r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60" marB="50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0,20 %</a:t>
                      </a:r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60" marB="503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60" marB="50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Preservative</a:t>
                      </a:r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60" marB="50360"/>
                </a:tc>
              </a:tr>
              <a:tr h="317363"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Fragrance AR 240800</a:t>
                      </a:r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60" marB="50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0,50</a:t>
                      </a:r>
                      <a:r>
                        <a:rPr lang="fr-FR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%</a:t>
                      </a:r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60" marB="503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60" marB="50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Fragrance</a:t>
                      </a:r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60" marB="50360"/>
                </a:tc>
              </a:tr>
              <a:tr h="285435"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Water</a:t>
                      </a:r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60" marB="503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Up to 100%</a:t>
                      </a:r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60" marB="50360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60" marB="50360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1" marR="106941" marT="50360" marB="50360"/>
                </a:tc>
              </a:tr>
            </a:tbl>
          </a:graphicData>
        </a:graphic>
      </p:graphicFrame>
      <p:sp>
        <p:nvSpPr>
          <p:cNvPr id="11" name="Rectangle à coins arrondis 10"/>
          <p:cNvSpPr/>
          <p:nvPr/>
        </p:nvSpPr>
        <p:spPr bwMode="auto">
          <a:xfrm>
            <a:off x="3125551" y="3016638"/>
            <a:ext cx="7442129" cy="46186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04278" tIns="52139" rIns="104278" bIns="52139"/>
          <a:lstStyle/>
          <a:p>
            <a:pPr>
              <a:defRPr/>
            </a:pP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   </a:t>
            </a:r>
            <a:r>
              <a:rPr lang="fr-FR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Ingredient</a:t>
            </a: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             %w                 </a:t>
            </a:r>
            <a:r>
              <a:rPr lang="fr-FR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Chemistry</a:t>
            </a: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                    </a:t>
            </a:r>
            <a:r>
              <a:rPr lang="fr-FR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Function</a:t>
            </a:r>
            <a:endParaRPr lang="fr-FR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69671" name="Picture 5" descr="http://www.touslesprix.com/ph_tar/2/3/5/0/2350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4149" y="1429089"/>
            <a:ext cx="1262415" cy="119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72" name="Image 8"/>
          <p:cNvPicPr>
            <a:picLocks noChangeAspect="1"/>
          </p:cNvPicPr>
          <p:nvPr/>
        </p:nvPicPr>
        <p:blipFill>
          <a:blip r:embed="rId3" cstate="print"/>
          <a:srcRect r="72330"/>
          <a:stretch>
            <a:fillRect/>
          </a:stretch>
        </p:blipFill>
        <p:spPr bwMode="auto">
          <a:xfrm>
            <a:off x="974660" y="839611"/>
            <a:ext cx="1004362" cy="619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à coins arrondis 16"/>
          <p:cNvSpPr/>
          <p:nvPr/>
        </p:nvSpPr>
        <p:spPr bwMode="auto">
          <a:xfrm>
            <a:off x="94600" y="4197829"/>
            <a:ext cx="1631099" cy="6878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High Caustic</a:t>
            </a:r>
          </a:p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Grill Cleaner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425573" y="1950046"/>
            <a:ext cx="1805381" cy="6841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Baby Laundry in Liquid Form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 bwMode="auto">
          <a:xfrm>
            <a:off x="1106278" y="919525"/>
            <a:ext cx="2135188" cy="7140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Toilet Bowl </a:t>
            </a:r>
          </a:p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Acidic Cleaner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 bwMode="auto">
          <a:xfrm>
            <a:off x="94600" y="3080600"/>
            <a:ext cx="1631099" cy="69431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Floor Cleaner with Soap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 bwMode="auto">
          <a:xfrm>
            <a:off x="405220" y="5337577"/>
            <a:ext cx="1825734" cy="6589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Shoes &amp; leather Polish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 bwMode="auto">
          <a:xfrm>
            <a:off x="1106278" y="6306867"/>
            <a:ext cx="2135188" cy="7140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Tire dressing </a:t>
            </a:r>
          </a:p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&amp; Car polish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74700" y="0"/>
            <a:ext cx="9089390" cy="1586864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ea typeface="+mj-ea"/>
                <a:cs typeface="+mj-cs"/>
              </a:rPr>
              <a:t>Рецептуры</a:t>
            </a:r>
            <a:endParaRPr lang="en-US" dirty="0">
              <a:solidFill>
                <a:schemeClr val="accent6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70658" name="AutoShape 2" descr="data:image/jpeg;base64,/9j/4AAQSkZJRgABAQAAAQABAAD/2wCEAAkGBhAPEBAQBxAVERAQFhEREBAVEBIQEBARFRAVFRYSExQYHDIeFxkjGRUSKzAgIyg1LS0tFR4xQTEqNSYrMCkBCQoKDgwOGg8PGjUkHyI1LTQwNTIxMTQzLzU1LCksLiwvLDAvNC8pLDUsKSksKiwvMi0sLCotLyksLCwsLCkpKf/AABEIALcBEwMBIgACEQEDEQH/xAAcAAEAAgMBAQEAAAAAAAAAAAAABQYBBAcDAgj/xABAEAACAgECAwUEBggEBwEAAAAAAQIDBAURBhIhBxMxQVEiYYGRFDJxcoKzIzQ1QlJic7E2kqGyFSQzY3TB8EP/xAAaAQEAAwEBAQAAAAAAAAAAAAAAAgMEBQEG/8QALREBAAICAAQCCQUBAAAAAAAAAAECAxESITFBBFEFEyJhcYGR4fAjocHR8TL/2gAMAwEAAhEDEQA/AO4gAAAAAAAAAAAAAAAAAAAAAAAAAAAAAAAAAAAAAAAAAAAAAAAAAAAAAAAAAAAAAAAAAAAAAAAAAAAAAAAAAAAAAAAAAAAAAAAAAAAAAAAAAAAAAAAAAAAAAAAAAAAAAAAAAAAAAAAAAAAAAAAAAAY3NCOuUPJlid4lkRjGzu30lKEt/aj/ABeD328Dbtx4z/6i3Xpu9vkRvxRHKOZGpHkwXjKP+ZH3Gaf1Wn8dyLzdHWzeN0a/d8U/sIqubi9620/d0OB4n0tm8Lk4c2PlPeJ+39NdPD1yRutlrBE4Gr7tRyfPwl4fMlUdfwvi8XiqceOfsz3x2pOrMgA1IAAAAAAAAAAAAAAAAAAAAAAAAAAAAAAAAAAAAADhXa7dKGqqdEnGcaqJRlFuMoyTns011TLLwN2tRs5cfiSShZ0UMnpGE/RW+UJfzeD93nWO2GLeqbRW7dNCSS3bbc9kl5kHqnDDwq4PWp8l9q5q8WKUrVF+E7n9Wte7q316LZ7duMePJhrW3XXJypvemW016P0ipb+BAWYU52T7iO65pdfBePqc27K+MstZFWA139E9+VN+1jxjFtyjL+Dp9V+vTbwfaIxXkj5r0n6LjNNaZJ5Rz5fnJ1vC+K5Taqv2aVal9Xf7Hu/kSOkZblFws+tD57EjsatmPtZGyHi94y96a6P5pHOxejY8HljJgmddJifL7dWi2b1ldWbQCB22YAAAAAAAAAAAAAAAAAAAAAAAAAAAAAAAAAAAAAc6ycWuzieH0rZuvFVlafnYnJJ/ak5v8O/kct4xybLNQzJZe/P31kdn+7GE3GEV7lFRLL2sZc6dXjbiTcLIVUShOL2lF7z6ogczVrNVtrhfRB5lrhUr6963a21FO2HWMtl5rZ7L0R3PD1msVv219HJzWi0zTvv6r92J8Pctd2bcutn6Gn7kXvOS+2Wy/AdJzs+uiDnlzUIrzb2+C9X7kaGLpVmNj1Y+kSrhGqEYKU4Sm+i6y2TXVvd/Eip8DO+fea1lTuf8MYquK9y8dl9iRyst4y3m0y0zOTFSKYqbn6R/bVy+PrLZ91oFDnJ+EpJtv3qC8F72zdw6tYftX2UL/tyjv8G4Lp8ye07SqcePLhVqC89vGXvk/F/E29yubR2hDH4bLPtZck78o5R92rg32SW2ZX3c147S565e+MvH4NJm2Y3MkG+I1GtgMbjcPWQY3G4GQY3G4GQY3MgADG4GQAAA3AAGNzO4AAxuBkGNzO4AGNzIAAAAAAAAHB+2P9pv+jT/AHmSHYvw/wB7kWZly9nHXJX77prq/wAMP96NDtii3qm0Vu3TQkl4t7z6I61wXoCwcKihr20ue1+ts+svk+n2RR1cuXg8NWsdZc7Hj4s9pnsr2mahdrGXmRWRZj4mHNVRron3Vt095Jzss+sl7D2S28V6PeTwtAysTLpljZd9+HZzxupun30q5d23CcZvry8yS+K8d+lV1/hLUdNy7c/hFuddrlO2hLmkt5c0ouv/APSG7bW3tLf4uY4Q7U6syyONqdf0fJb5Yrq6rJ/wrfrCX8r+bZnvSZrxY+ddfT8811bRvV+UpDjDjOWNZVh6LWrs7I2VcH9SqL32nZ8n09IttpLqxeDcmxc2uallTsfWUaLfotEX6RjBbv7X8ir8ET+ka/qN2T1nWr417/upXQqW32Qjt8WdVRXk/S1WvXunj/U3aVG1vRtRwK5ZHD+bbkRrTlZi5O2RzwXV93PZS3S8t+vr5OQ4v40jg11LGh32Vk7LHoT+s3slKW37u7S97e3q1aGcmdvf8UqOR1jRvGuL8FyYrmtvxSkz3F+pPtR0iZ+Jk9j/AJ7rXh8J5l0VZxDqGR3kurpxrPo1FX8qcVzT29WzU1rTNQ06EsnQ8u3KrqXNbiZLV7cF1k67NuZNLy/v4O9GGt/EqjLO+fTyWerjXJSNKsWtRWXh52TjQUY1TxqbIw7u2Lk5OTafNupR2aS6L4Kva9HJx9XxMGjUMx03qtzcsjez2p2J8rUdl9VeR59lDdOqahjU/wDSSt6eS7rJ5IP/ACzZtcX/AOJNN+7R+ZcbIrw5JrHTU6+jLvipFu+/5WmXBt0WpYuqZm639my2NlbTi11Sin57+Pka+bwjbTRbY9Uz5zrrnNb5EVFyjBvqlDw3XqXFGlrv6rk/0rvy5GOuS22qaRpzzs5xMjUsWy7P1HMjONrrXd5CUeVVwl1UovrvJl90DSbMWFkMjJtyeafPCdzUrIR5IrkbXRrdSfh+8U/sP/ULv/Il+TUdELPEzMZLV7IYI9iJQvGV868DMsxpyhZXVZOE4vaUZRjumn9qKlwTp+Vn4MMm7U8uFspWxXLKqVa5JuK9mUOvh6lq45/Zuf8A0Lv9jKT2fa3m06bCOmadPISlc42/SKa4Sbsk2uVvm6P3EscT6qZjrv3eXvRvMesjfTSX4Q4ryvp+RpevONltKlKvIjFQ54rlftRXTrGcWtveuviXvc5rwBOj6dkW61Y46tfvzY9lUqVXB7Pkq5vr9Ix67+EfDxbtPHGqTpxHDCf/ADGVKOLj+veWvl5vwx5n8COWkTkiIjXT/fgljtMU3KC4U49+lapmY0pfoZfqno+59me33lvL8JfZx3TXr06PZ/BnJe0HQv8AhctNzdIXTFVePLy5u7TcHL70e9T+1HU8DNhfVXdjPeFsYzg/5ZJNf3GetdRenSf4MVp3NbdXMOzuWZqayXnajlQ7mUIx7uytbqSn480H/Ci0ZvDmp0xc9E1Oy2cevc5UKrIWfy88Ypx/+8Cu9h3hn/fp/tYdRZPxFuDLMR0+HuRw14qRMqpwVxws/vKM2vuMyjdXU9dntLlcob9ekujT8OnjvuV7iDPyZ69VhUZd9NF0IylGuaTi+6slvHmTS6wX+pqa5/y3E+NLF6O9U94l595GdUt/hGL+BjiW22PEmPLArVtqrhyVys7qMv0N2+89nt038vIsrjrFtxHWsz8FdrzNdT2nS4WcH37b0armKS2a5p1Ti9n4SSgm18Tx7T8+7H0+VuBbKqyNlSU4PZ7SnytP1WzJHT9Q1Gd0I6hh1U0vm57I5XfyTUfZXLyR23fn1Ijtf/Zdn9Sj81GfHuctYt5+5dfUY7TDy0XQcvIwsfIp1TKhfdVXb7TpspU5QT2cHDdx39599nnGV+XPIxNajFZOK2pTito2JTcJbrwTUl5dHuuiIrB7Q44OmYiliZDkqaq4WTq7vGnJVpJ97v1j59Fu0SnZrwu6I25uXbC6/N9tzrfNVGLm5tRl5tyb39NkvLrZeNVtN4+CFZ3avD814ABjagAAAABznP4f+l8Rxnat6sWii+fo5qU1XH/N1/Azop41YUI2WWwXt28inLzagmor7Fu/mz2ZZe/Hr3QhSnDv3o7Q9brzKu8ofWMp12R33cLIScZRfxXT1TTOedq+mwnm6d/w6KWZdPZ8vSUoxnDknLb0fN19E/TpcMjgHFds7tPndh22PeyWNdKpWPffeUOsW92/LzNjRuDsbFslfDnuyJLaWRdY7rmvRSfSK+xIspeuO3HX6K71tevDKja1TLRdZWoSi3hZblG2STfduzZzT9/PFSXqt14o6hi5ULYRsxpKcJpOM4tSjJPzTXiMrEhbCVeVCM4TW0oSipRkvRp+JWYdnGNW29KvysRSe7hRlThW368st0eWvXJEcXKY/d7Ws0meHpKZ4h4gpwaJ5GdLaME+WO/tWS26QgvNv/Tx8DnnHGBdhZ2LrWNByh+ieVGPXklycj/DKD23fg0vUuOP2f4asVud3mXbH6s8m6eRy/ZF+yvkWKdSknGaTi0001umn4przQpkrjn2efmWpN458vJr6ZqtOVVC7AmrK5rdSX+qa8mvNPqjU4l4jpwMed+bJLZPkhvtK2e3SEfX/wBLdkVPs4xIzlZpc78OUusljZEqoS/B1XyR7YXZ/h12K7K7zKuj9WzJtlkOP3U/ZXyPNY973Okt31rSA7JeG7ao3Z2ppxty3vCLW0lW5Obm15c0n4ekV6mhxf8A4k037tH5lx1LYgdR4Lx8jLqzb5Wd/Tyd24zShFQbaXLt16uW/wBpZXPvJN7d4lXOLVIrXsnkaWu/quT/AErvypG6keObiK6udVjajZGUJOL2klJNPZ+T2ZmjlK+eihdh/wCoXf8AkS/JqOiEPwzwrRptc6tNc+Scudqc+faXKo7p7eiXyJgszXi95tHdDFWa0iJQXHP7Nz/6F3+xkP2R/sur+pf+dItOr6ZHKotoyHJQti4TcWlLlfik2ntuiu4vZvTTX3WJl5tdfV93DLcI9Xu+ij5kq2r6uaTPfaNq24+KPJUO1K5W6pp9elPfKhyp8v1oyd0ZVp7eDW037k9/MsWoYU9U1Occe+yirTIqKtr5OZ5dq3klzJr2a9k+m6bJzROB8LCcp6fXtdJNO+cnbd18WpT32+C6+82tA4erwoWQxZTn3tkrpyskpzlZLbmbaS332LLZqxERXtGo+fVGMc7mZ7oDW+z+7Iotqt1LJt5lvGuzuHXKcesObatPbmS8GRnY5rjnj24WV0sxZNxi/FVyk94/hnzL8SOjlZw+AsenLszcWy6N9rsc/bhyS7x7yXJybbb7P7UiEZd0mlvk9nHq8Wr81T7D/DP+/T/aw6Vm5tdNcrcuarrgt5Tk9opfaVbB7L8bH5voGTmVc+zn3eU6+Zrwb5Y9fF/M2odnmG5RnqDuy5Re8fpORZfFP7jfL/oe5rUyXm2/2Mdb0rw6VjhTBnqmq26vbBxxavYxOZbOxxjyKSXok5t++SXkz41b/FOJ/Tj+RedOrqUUo1pKKSSSSSSXgkl4Irer9n+PlZP0u62+F6UYxlVcquRRTSUWo7rxfn5slXNHFMzyjWoRtinh5dd7WbcpPa3YpaVY63unZRs090/0qN23gCEk42Z2e0+jTzp7NfI3tW4RoycSvCuc40VqtJQkoyarW0U24v0XyKqTWl4tvusvFrVmNNTh/Sq8rRsWjMjzV24tMZLzX6OO0l6NPZp+qKj2e6nZpmbdpGsPpKTljTfSLm+q5fdZHZr+ZNeLOk6RpkcWirHolKUKYqEHJpy5V4JtJb7L+xGcS8E4uouuecpRsq+pbXPu7Et9+Xfbqt+q9H4bE65a7tW3SfzaNsc8pjrCe3MnjiY7rhGE5yscVtzz5XOXvk4pJv4HsZl4AAAAAAAAAAAAAAAAAAAAAAAAAAAAAAAAAAAAAAAAAAAAAAAAAAAAAAAAAAAAAAAAAAAAAAAAAAAAAAAAAAAAAAAAAAAAAAAAAAAAAAAAAAAAAAAAAAAA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0" y="-564989"/>
            <a:ext cx="356447" cy="33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78" tIns="52139" rIns="104278" bIns="52139"/>
          <a:lstStyle/>
          <a:p>
            <a:pPr eaLnBrk="1" hangingPunct="1"/>
            <a:endParaRPr lang="fr-FR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3493921" y="2770717"/>
          <a:ext cx="6596119" cy="1721995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796422"/>
                <a:gridCol w="1355646"/>
                <a:gridCol w="2444051"/>
              </a:tblGrid>
              <a:tr h="408917"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err="1" smtClean="0">
                          <a:latin typeface="Trebuchet MS" panose="020B0603020202020204" pitchFamily="34" charset="0"/>
                        </a:rPr>
                        <a:t>Ingredient</a:t>
                      </a:r>
                      <a:endParaRPr lang="fr-FR" sz="15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2" marR="106932" marT="50413" marB="5041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>
                          <a:latin typeface="Trebuchet MS" panose="020B0603020202020204" pitchFamily="34" charset="0"/>
                        </a:rPr>
                        <a:t>%w</a:t>
                      </a:r>
                      <a:endParaRPr lang="fr-FR" sz="15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2" marR="106932" marT="50413" marB="50413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err="1" smtClean="0">
                          <a:latin typeface="Trebuchet MS" panose="020B0603020202020204" pitchFamily="34" charset="0"/>
                        </a:rPr>
                        <a:t>Function</a:t>
                      </a:r>
                      <a:endParaRPr lang="fr-FR" sz="15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2" marR="106932" marT="50413" marB="50413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03086">
                <a:tc>
                  <a:txBody>
                    <a:bodyPr/>
                    <a:lstStyle/>
                    <a:p>
                      <a:pPr algn="ctr"/>
                      <a:endParaRPr lang="fr-FR" sz="700" b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fr-FR" sz="13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NaOH</a:t>
                      </a:r>
                      <a:r>
                        <a:rPr lang="fr-FR" sz="13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50%</a:t>
                      </a:r>
                      <a:endParaRPr lang="fr-FR" sz="13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2" marR="106932" marT="50413" marB="5041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700" b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fr-FR" sz="13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10%</a:t>
                      </a:r>
                      <a:endParaRPr lang="fr-FR" sz="13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2" marR="106932" marT="50413" marB="5041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700" b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fr-FR" sz="13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Active </a:t>
                      </a:r>
                      <a:r>
                        <a:rPr lang="fr-FR" sz="13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Material</a:t>
                      </a:r>
                      <a:endParaRPr lang="fr-FR" sz="13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2" marR="106932" marT="50413" marB="50413">
                    <a:solidFill>
                      <a:schemeClr val="bg1"/>
                    </a:solidFill>
                  </a:tcPr>
                </a:tc>
              </a:tr>
              <a:tr h="302484"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Flogel</a:t>
                      </a:r>
                      <a:r>
                        <a:rPr lang="fr-FR" sz="1300" b="1" baseline="30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TM</a:t>
                      </a:r>
                      <a:r>
                        <a:rPr lang="fr-FR" sz="13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FG 601</a:t>
                      </a:r>
                      <a:endParaRPr lang="fr-FR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2" marR="106932" marT="50413" marB="50413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3,0%</a:t>
                      </a:r>
                      <a:endParaRPr lang="fr-FR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2" marR="106932" marT="50413" marB="50413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Rheology</a:t>
                      </a:r>
                      <a:r>
                        <a:rPr lang="fr-FR" sz="13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Modifier</a:t>
                      </a:r>
                      <a:endParaRPr lang="fr-FR" sz="13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2" marR="106932" marT="50413" marB="50413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</a:tr>
              <a:tr h="302484"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EO/PO </a:t>
                      </a:r>
                      <a:r>
                        <a:rPr lang="fr-FR" sz="13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fatty</a:t>
                      </a:r>
                      <a:r>
                        <a:rPr lang="fr-FR" sz="13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Acid surfactant</a:t>
                      </a:r>
                      <a:endParaRPr lang="fr-FR" sz="13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2" marR="106932" marT="50413" marB="50413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1,0%</a:t>
                      </a:r>
                      <a:endParaRPr lang="fr-FR" sz="13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2" marR="106932" marT="50413" marB="50413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Low</a:t>
                      </a:r>
                      <a:r>
                        <a:rPr lang="fr-FR" sz="13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FR" sz="13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foaming</a:t>
                      </a:r>
                      <a:r>
                        <a:rPr lang="fr-FR" sz="13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FR" sz="1300" b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wetting</a:t>
                      </a:r>
                      <a:r>
                        <a:rPr lang="fr-FR" sz="13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agent</a:t>
                      </a:r>
                      <a:endParaRPr lang="fr-FR" sz="13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2" marR="106932" marT="50413" marB="50413">
                    <a:solidFill>
                      <a:schemeClr val="bg1">
                        <a:alpha val="50000"/>
                      </a:schemeClr>
                    </a:solidFill>
                  </a:tcPr>
                </a:tc>
              </a:tr>
              <a:tr h="302484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Water</a:t>
                      </a:r>
                      <a:endParaRPr lang="fr-FR" sz="13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2" marR="106932" marT="50413" marB="504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Up to 100%</a:t>
                      </a:r>
                      <a:endParaRPr lang="fr-FR" sz="13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2" marR="106932" marT="50413" marB="50413"/>
                </a:tc>
                <a:tc>
                  <a:txBody>
                    <a:bodyPr/>
                    <a:lstStyle/>
                    <a:p>
                      <a:pPr algn="ctr"/>
                      <a:endParaRPr lang="fr-FR" sz="13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2" marR="106932" marT="50413" marB="50413"/>
                </a:tc>
              </a:tr>
            </a:tbl>
          </a:graphicData>
        </a:graphic>
      </p:graphicFrame>
      <p:sp>
        <p:nvSpPr>
          <p:cNvPr id="13" name="Rectangle à coins arrondis 12"/>
          <p:cNvSpPr/>
          <p:nvPr/>
        </p:nvSpPr>
        <p:spPr bwMode="auto">
          <a:xfrm>
            <a:off x="5682727" y="5258065"/>
            <a:ext cx="2862712" cy="104601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278" tIns="52139" rIns="104278" bIns="52139"/>
          <a:lstStyle/>
          <a:p>
            <a:pPr>
              <a:defRPr/>
            </a:pPr>
            <a:endParaRPr lang="fr-FR" sz="1100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5768124" y="5326284"/>
          <a:ext cx="2777314" cy="915359"/>
        </p:xfrm>
        <a:graphic>
          <a:graphicData uri="http://schemas.openxmlformats.org/drawingml/2006/table">
            <a:tbl>
              <a:tblPr/>
              <a:tblGrid>
                <a:gridCol w="1345957"/>
                <a:gridCol w="1431357"/>
              </a:tblGrid>
              <a:tr h="285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Appareance</a:t>
                      </a:r>
                    </a:p>
                  </a:txBody>
                  <a:tcPr marL="106865" marR="106865" marT="50335" marB="503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Opaque Gel</a:t>
                      </a:r>
                      <a:endParaRPr kumimoji="0" 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865" marR="106865" marT="50335" marB="503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pH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865" marR="106865" marT="50335" marB="503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13,0 - 14,0</a:t>
                      </a:r>
                      <a:endParaRPr kumimoji="0" 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865" marR="106865" marT="50335" marB="503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Final viscosity 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865" marR="106865" marT="50335" marB="503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10 000 cPs 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( Brookfield RVT – 6 rpm)</a:t>
                      </a:r>
                      <a:endParaRPr kumimoji="0" 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865" marR="106865" marT="50335" marB="503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" name="Picture 29"/>
          <p:cNvPicPr>
            <a:picLocks noChangeAspect="1" noChangeArrowheads="1"/>
          </p:cNvPicPr>
          <p:nvPr/>
        </p:nvPicPr>
        <p:blipFill rotWithShape="1">
          <a:blip r:embed="rId2" cstate="print"/>
          <a:srcRect t="19738"/>
          <a:stretch/>
        </p:blipFill>
        <p:spPr bwMode="auto">
          <a:xfrm>
            <a:off x="6302043" y="1122149"/>
            <a:ext cx="1167696" cy="1134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ectangle à coins arrondis 15"/>
          <p:cNvSpPr/>
          <p:nvPr/>
        </p:nvSpPr>
        <p:spPr bwMode="auto">
          <a:xfrm>
            <a:off x="3494094" y="2743796"/>
            <a:ext cx="6736748" cy="46186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04278" tIns="52139" rIns="104278" bIns="52139"/>
          <a:lstStyle/>
          <a:p>
            <a:pPr>
              <a:defRPr/>
            </a:pP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            </a:t>
            </a:r>
            <a:r>
              <a:rPr lang="fr-FR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Ingredient</a:t>
            </a: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                    %w                       </a:t>
            </a:r>
            <a:r>
              <a:rPr lang="fr-FR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Function</a:t>
            </a: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 </a:t>
            </a:r>
          </a:p>
        </p:txBody>
      </p:sp>
      <p:pic>
        <p:nvPicPr>
          <p:cNvPr id="70687" name="Image 8"/>
          <p:cNvPicPr>
            <a:picLocks noChangeAspect="1"/>
          </p:cNvPicPr>
          <p:nvPr/>
        </p:nvPicPr>
        <p:blipFill>
          <a:blip r:embed="rId3" cstate="print"/>
          <a:srcRect r="72330"/>
          <a:stretch>
            <a:fillRect/>
          </a:stretch>
        </p:blipFill>
        <p:spPr bwMode="auto">
          <a:xfrm>
            <a:off x="974660" y="839611"/>
            <a:ext cx="1004362" cy="619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à coins arrondis 17"/>
          <p:cNvSpPr/>
          <p:nvPr/>
        </p:nvSpPr>
        <p:spPr bwMode="auto">
          <a:xfrm>
            <a:off x="94600" y="4197829"/>
            <a:ext cx="1631099" cy="68787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High Caustic</a:t>
            </a:r>
          </a:p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Grill Cleaner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 bwMode="auto">
          <a:xfrm>
            <a:off x="425573" y="1950046"/>
            <a:ext cx="1805381" cy="6841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Baby Laundry in Liquid Form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1106278" y="919525"/>
            <a:ext cx="2135188" cy="7140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Toilet Bowl </a:t>
            </a:r>
          </a:p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Acidic Cleaner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7" name="Rectangle à coins arrondis 26"/>
          <p:cNvSpPr/>
          <p:nvPr/>
        </p:nvSpPr>
        <p:spPr bwMode="auto">
          <a:xfrm>
            <a:off x="94600" y="3080600"/>
            <a:ext cx="1631099" cy="6943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Floor Cleaner with Soap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8" name="Rectangle à coins arrondis 27"/>
          <p:cNvSpPr/>
          <p:nvPr/>
        </p:nvSpPr>
        <p:spPr bwMode="auto">
          <a:xfrm>
            <a:off x="405220" y="5337577"/>
            <a:ext cx="1825734" cy="6589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Shoes &amp; leather Polish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 bwMode="auto">
          <a:xfrm>
            <a:off x="1106278" y="6306867"/>
            <a:ext cx="2135188" cy="7140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Tire dressing </a:t>
            </a:r>
          </a:p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&amp; Car polish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98500" y="0"/>
            <a:ext cx="9089390" cy="1586864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ea typeface="+mj-ea"/>
                <a:cs typeface="+mj-cs"/>
              </a:rPr>
              <a:t>Рецептуры</a:t>
            </a:r>
            <a:endParaRPr lang="en-US" dirty="0">
              <a:solidFill>
                <a:schemeClr val="accent6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71682" name="AutoShape 2" descr="data:image/jpeg;base64,/9j/4AAQSkZJRgABAQAAAQABAAD/2wCEAAkGBhAPEBAQBxAVERAQFhEREBAVEBIQEBARFRAVFRYSExQYHDIeFxkjGRUSKzAgIyg1LS0tFR4xQTEqNSYrMCkBCQoKDgwOGg8PGjUkHyI1LTQwNTIxMTQzLzU1LCksLiwvLDAvNC8pLDUsKSksKiwvMi0sLCotLyksLCwsLCkpKf/AABEIALcBEwMBIgACEQEDEQH/xAAcAAEAAgMBAQEAAAAAAAAAAAAABQYBBAcDAgj/xABAEAACAgECAwUEBggEBwEAAAAAAQIDBAURBhIhBxMxQVEiYYGRFDJxcoKzIzQ1QlJic7E2kqGyFSQzY3TB8EP/xAAaAQEAAwEBAQAAAAAAAAAAAAAAAgMEBQEG/8QALREBAAICAAQCCQUBAAAAAAAAAAECAxESITFBBFEFEyJhcYGR4fAjocHR8TL/2gAMAwEAAhEDEQA/AO4gAAAAAAAAAAAAAAAAAAAAAAAAAAAAAAAAAAAAAAAAAAAAAAAAAAAAAAAAAAAAAAAAAAAAAAAAAAAAAAAAAAAAAAAAAAAAAAAAAAAAAAAAAAAAAAAAAAAAAAAAAAAAAAAAAAAAAAAAAAAAAAAAAAY3NCOuUPJlid4lkRjGzu30lKEt/aj/ABeD328Dbtx4z/6i3Xpu9vkRvxRHKOZGpHkwXjKP+ZH3Gaf1Wn8dyLzdHWzeN0a/d8U/sIqubi9620/d0OB4n0tm8Lk4c2PlPeJ+39NdPD1yRutlrBE4Gr7tRyfPwl4fMlUdfwvi8XiqceOfsz3x2pOrMgA1IAAAAAAAAAAAAAAAAAAAAAAAAAAAAAAAAAAAAADhXa7dKGqqdEnGcaqJRlFuMoyTns011TLLwN2tRs5cfiSShZ0UMnpGE/RW+UJfzeD93nWO2GLeqbRW7dNCSS3bbc9kl5kHqnDDwq4PWp8l9q5q8WKUrVF+E7n9Wte7q316LZ7duMePJhrW3XXJypvemW016P0ipb+BAWYU52T7iO65pdfBePqc27K+MstZFWA139E9+VN+1jxjFtyjL+Dp9V+vTbwfaIxXkj5r0n6LjNNaZJ5Rz5fnJ1vC+K5Taqv2aVal9Xf7Hu/kSOkZblFws+tD57EjsatmPtZGyHi94y96a6P5pHOxejY8HljJgmddJifL7dWi2b1ldWbQCB22YAAAAAAAAAAAAAAAAAAAAAAAAAAAAAAAAAAAAAc6ycWuzieH0rZuvFVlafnYnJJ/ak5v8O/kct4xybLNQzJZe/P31kdn+7GE3GEV7lFRLL2sZc6dXjbiTcLIVUShOL2lF7z6ogczVrNVtrhfRB5lrhUr6963a21FO2HWMtl5rZ7L0R3PD1msVv219HJzWi0zTvv6r92J8Pctd2bcutn6Gn7kXvOS+2Wy/AdJzs+uiDnlzUIrzb2+C9X7kaGLpVmNj1Y+kSrhGqEYKU4Sm+i6y2TXVvd/Eip8DO+fea1lTuf8MYquK9y8dl9iRyst4y3m0y0zOTFSKYqbn6R/bVy+PrLZ91oFDnJ+EpJtv3qC8F72zdw6tYftX2UL/tyjv8G4Lp8ye07SqcePLhVqC89vGXvk/F/E29yubR2hDH4bLPtZck78o5R92rg32SW2ZX3c147S565e+MvH4NJm2Y3MkG+I1GtgMbjcPWQY3G4GQY3G4GQY3MgADG4GQAAA3AAGNzO4AAxuBkGNzO4AGNzIAAAAAAAAHB+2P9pv+jT/AHmSHYvw/wB7kWZly9nHXJX77prq/wAMP96NDtii3qm0Vu3TQkl4t7z6I61wXoCwcKihr20ue1+ts+svk+n2RR1cuXg8NWsdZc7Hj4s9pnsr2mahdrGXmRWRZj4mHNVRron3Vt095Jzss+sl7D2S28V6PeTwtAysTLpljZd9+HZzxupun30q5d23CcZvry8yS+K8d+lV1/hLUdNy7c/hFuddrlO2hLmkt5c0ouv/APSG7bW3tLf4uY4Q7U6syyONqdf0fJb5Yrq6rJ/wrfrCX8r+bZnvSZrxY+ddfT8811bRvV+UpDjDjOWNZVh6LWrs7I2VcH9SqL32nZ8n09IttpLqxeDcmxc2uallTsfWUaLfotEX6RjBbv7X8ir8ET+ka/qN2T1nWr417/upXQqW32Qjt8WdVRXk/S1WvXunj/U3aVG1vRtRwK5ZHD+bbkRrTlZi5O2RzwXV93PZS3S8t+vr5OQ4v40jg11LGh32Vk7LHoT+s3slKW37u7S97e3q1aGcmdvf8UqOR1jRvGuL8FyYrmtvxSkz3F+pPtR0iZ+Jk9j/AJ7rXh8J5l0VZxDqGR3kurpxrPo1FX8qcVzT29WzU1rTNQ06EsnQ8u3KrqXNbiZLV7cF1k67NuZNLy/v4O9GGt/EqjLO+fTyWerjXJSNKsWtRWXh52TjQUY1TxqbIw7u2Lk5OTafNupR2aS6L4Kva9HJx9XxMGjUMx03qtzcsjez2p2J8rUdl9VeR59lDdOqahjU/wDSSt6eS7rJ5IP/ACzZtcX/AOJNN+7R+ZcbIrw5JrHTU6+jLvipFu+/5WmXBt0WpYuqZm639my2NlbTi11Sin57+Pka+bwjbTRbY9Uz5zrrnNb5EVFyjBvqlDw3XqXFGlrv6rk/0rvy5GOuS22qaRpzzs5xMjUsWy7P1HMjONrrXd5CUeVVwl1UovrvJl90DSbMWFkMjJtyeafPCdzUrIR5IrkbXRrdSfh+8U/sP/ULv/Il+TUdELPEzMZLV7IYI9iJQvGV868DMsxpyhZXVZOE4vaUZRjumn9qKlwTp+Vn4MMm7U8uFspWxXLKqVa5JuK9mUOvh6lq45/Zuf8A0Lv9jKT2fa3m06bCOmadPISlc42/SKa4Sbsk2uVvm6P3EscT6qZjrv3eXvRvMesjfTSX4Q4ryvp+RpevONltKlKvIjFQ54rlftRXTrGcWtveuviXvc5rwBOj6dkW61Y46tfvzY9lUqVXB7Pkq5vr9Ix67+EfDxbtPHGqTpxHDCf/ADGVKOLj+veWvl5vwx5n8COWkTkiIjXT/fgljtMU3KC4U49+lapmY0pfoZfqno+59me33lvL8JfZx3TXr06PZ/BnJe0HQv8AhctNzdIXTFVePLy5u7TcHL70e9T+1HU8DNhfVXdjPeFsYzg/5ZJNf3GetdRenSf4MVp3NbdXMOzuWZqayXnajlQ7mUIx7uytbqSn480H/Ci0ZvDmp0xc9E1Oy2cevc5UKrIWfy88Ypx/+8Cu9h3hn/fp/tYdRZPxFuDLMR0+HuRw14qRMqpwVxws/vKM2vuMyjdXU9dntLlcob9ekujT8OnjvuV7iDPyZ69VhUZd9NF0IylGuaTi+6slvHmTS6wX+pqa5/y3E+NLF6O9U94l595GdUt/hGL+BjiW22PEmPLArVtqrhyVys7qMv0N2+89nt038vIsrjrFtxHWsz8FdrzNdT2nS4WcH37b0armKS2a5p1Ti9n4SSgm18Tx7T8+7H0+VuBbKqyNlSU4PZ7SnytP1WzJHT9Q1Gd0I6hh1U0vm57I5XfyTUfZXLyR23fn1Ijtf/Zdn9Sj81GfHuctYt5+5dfUY7TDy0XQcvIwsfIp1TKhfdVXb7TpspU5QT2cHDdx39599nnGV+XPIxNajFZOK2pTito2JTcJbrwTUl5dHuuiIrB7Q44OmYiliZDkqaq4WTq7vGnJVpJ97v1j59Fu0SnZrwu6I25uXbC6/N9tzrfNVGLm5tRl5tyb39NkvLrZeNVtN4+CFZ3avD814ABjagAAAABznP4f+l8Rxnat6sWii+fo5qU1XH/N1/Azop41YUI2WWwXt28inLzagmor7Fu/mz2ZZe/Hr3QhSnDv3o7Q9brzKu8ofWMp12R33cLIScZRfxXT1TTOedq+mwnm6d/w6KWZdPZ8vSUoxnDknLb0fN19E/TpcMjgHFds7tPndh22PeyWNdKpWPffeUOsW92/LzNjRuDsbFslfDnuyJLaWRdY7rmvRSfSK+xIspeuO3HX6K71tevDKja1TLRdZWoSi3hZblG2STfduzZzT9/PFSXqt14o6hi5ULYRsxpKcJpOM4tSjJPzTXiMrEhbCVeVCM4TW0oSipRkvRp+JWYdnGNW29KvysRSe7hRlThW368st0eWvXJEcXKY/d7Ws0meHpKZ4h4gpwaJ5GdLaME+WO/tWS26QgvNv/Tx8DnnHGBdhZ2LrWNByh+ieVGPXklycj/DKD23fg0vUuOP2f4asVud3mXbH6s8m6eRy/ZF+yvkWKdSknGaTi0001umn4przQpkrjn2efmWpN458vJr6ZqtOVVC7AmrK5rdSX+qa8mvNPqjU4l4jpwMed+bJLZPkhvtK2e3SEfX/wBLdkVPs4xIzlZpc78OUusljZEqoS/B1XyR7YXZ/h12K7K7zKuj9WzJtlkOP3U/ZXyPNY973Okt31rSA7JeG7ao3Z2ppxty3vCLW0lW5Obm15c0n4ekV6mhxf8A4k037tH5lx1LYgdR4Lx8jLqzb5Wd/Tyd24zShFQbaXLt16uW/wBpZXPvJN7d4lXOLVIrXsnkaWu/quT/AErvypG6keObiK6udVjajZGUJOL2klJNPZ+T2ZmjlK+eihdh/wCoXf8AkS/JqOiEPwzwrRptc6tNc+Scudqc+faXKo7p7eiXyJgszXi95tHdDFWa0iJQXHP7Nz/6F3+xkP2R/sur+pf+dItOr6ZHKotoyHJQti4TcWlLlfik2ntuiu4vZvTTX3WJl5tdfV93DLcI9Xu+ij5kq2r6uaTPfaNq24+KPJUO1K5W6pp9elPfKhyp8v1oyd0ZVp7eDW037k9/MsWoYU9U1Occe+yirTIqKtr5OZ5dq3klzJr2a9k+m6bJzROB8LCcp6fXtdJNO+cnbd18WpT32+C6+82tA4erwoWQxZTn3tkrpyskpzlZLbmbaS332LLZqxERXtGo+fVGMc7mZ7oDW+z+7Iotqt1LJt5lvGuzuHXKcesObatPbmS8GRnY5rjnj24WV0sxZNxi/FVyk94/hnzL8SOjlZw+AsenLszcWy6N9rsc/bhyS7x7yXJybbb7P7UiEZd0mlvk9nHq8Wr81T7D/DP+/T/aw6Vm5tdNcrcuarrgt5Tk9opfaVbB7L8bH5voGTmVc+zn3eU6+Zrwb5Y9fF/M2odnmG5RnqDuy5Re8fpORZfFP7jfL/oe5rUyXm2/2Mdb0rw6VjhTBnqmq26vbBxxavYxOZbOxxjyKSXok5t++SXkz41b/FOJ/Tj+RedOrqUUo1pKKSSSSSSXgkl4Irer9n+PlZP0u62+F6UYxlVcquRRTSUWo7rxfn5slXNHFMzyjWoRtinh5dd7WbcpPa3YpaVY63unZRs090/0qN23gCEk42Z2e0+jTzp7NfI3tW4RoycSvCuc40VqtJQkoyarW0U24v0XyKqTWl4tvusvFrVmNNTh/Sq8rRsWjMjzV24tMZLzX6OO0l6NPZp+qKj2e6nZpmbdpGsPpKTljTfSLm+q5fdZHZr+ZNeLOk6RpkcWirHolKUKYqEHJpy5V4JtJb7L+xGcS8E4uouuecpRsq+pbXPu7Et9+Xfbqt+q9H4bE65a7tW3SfzaNsc8pjrCe3MnjiY7rhGE5yscVtzz5XOXvk4pJv4HsZl4AAAAAAAAAAAAAAAAAAAAAAAAAAAAAAAAAAAAAAAAAAAAAAAAAAAAAAAAAAAAAAAAAAAAAAAAAAAAAAAAAAAAAAAAAAAAAAAAAAAAAAAAAAAAAAAAAAAA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0" y="-564989"/>
            <a:ext cx="356447" cy="33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78" tIns="52139" rIns="104278" bIns="52139"/>
          <a:lstStyle/>
          <a:p>
            <a:pPr eaLnBrk="1" hangingPunct="1"/>
            <a:endParaRPr lang="fr-FR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3124478" y="2336918"/>
          <a:ext cx="7275596" cy="3223261"/>
        </p:xfrm>
        <a:graphic>
          <a:graphicData uri="http://schemas.openxmlformats.org/drawingml/2006/table">
            <a:tbl>
              <a:tblPr/>
              <a:tblGrid>
                <a:gridCol w="1800798"/>
                <a:gridCol w="1347814"/>
                <a:gridCol w="2190662"/>
                <a:gridCol w="1936322"/>
              </a:tblGrid>
              <a:tr h="3988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Ingredient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953" marR="106953" marT="50370" marB="503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%w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953" marR="106953" marT="50370" marB="503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Chemistry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953" marR="106953" marT="50370" marB="503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Function</a:t>
                      </a:r>
                      <a:endParaRPr kumimoji="0" lang="fr-F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953" marR="106953" marT="50370" marB="503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</a:tr>
              <a:tr h="3865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Mineral Spirit</a:t>
                      </a:r>
                    </a:p>
                  </a:txBody>
                  <a:tcPr marL="106953" marR="106953" marT="50370" marB="503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30,00 – 40,00 %</a:t>
                      </a:r>
                    </a:p>
                  </a:txBody>
                  <a:tcPr marL="106953" marR="106953" marT="50370" marB="503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Solvent</a:t>
                      </a:r>
                    </a:p>
                  </a:txBody>
                  <a:tcPr marL="106953" marR="106953" marT="50370" marB="503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Solvent as carrier</a:t>
                      </a:r>
                    </a:p>
                  </a:txBody>
                  <a:tcPr marL="106953" marR="106953" marT="50370" marB="503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54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Wax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(Bees, Carnauba, Isoparafin,…)</a:t>
                      </a:r>
                    </a:p>
                  </a:txBody>
                  <a:tcPr marL="106953" marR="106953" marT="50370" marB="5037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7,00 – 10,00 %</a:t>
                      </a:r>
                    </a:p>
                  </a:txBody>
                  <a:tcPr marL="106953" marR="106953" marT="50370" marB="5037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Wax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953" marR="106953" marT="50370" marB="5037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Film &amp; Coating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Opacity</a:t>
                      </a:r>
                    </a:p>
                  </a:txBody>
                  <a:tcPr marL="106953" marR="106953" marT="50370" marB="5037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39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Silicone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(Dimethicone, Amino Functionnal,…)</a:t>
                      </a:r>
                    </a:p>
                  </a:txBody>
                  <a:tcPr marL="106953" marR="106953" marT="50370" marB="5037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2,00 – 5,00 %</a:t>
                      </a:r>
                    </a:p>
                  </a:txBody>
                  <a:tcPr marL="106953" marR="106953" marT="50370" marB="5037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Silicone</a:t>
                      </a:r>
                    </a:p>
                  </a:txBody>
                  <a:tcPr marL="106953" marR="106953" marT="50370" marB="5037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Shine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Water repellency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Detergent resistance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Durability</a:t>
                      </a:r>
                    </a:p>
                  </a:txBody>
                  <a:tcPr marL="106953" marR="106953" marT="50370" marB="5037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Flogel</a:t>
                      </a:r>
                      <a:r>
                        <a:rPr kumimoji="0" lang="fr-FR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TM</a:t>
                      </a: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 FG 601</a:t>
                      </a:r>
                    </a:p>
                  </a:txBody>
                  <a:tcPr marL="106953" marR="106953" marT="50370" marB="5037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1,00 – 2,00 %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953" marR="106953" marT="50370" marB="5037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Acrylic Polymer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953" marR="106953" marT="50370" marB="5037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Emulsifier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Thickener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Stabilizer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953" marR="106953" marT="50370" marB="5037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</a:tr>
              <a:tr h="2854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Water</a:t>
                      </a:r>
                    </a:p>
                  </a:txBody>
                  <a:tcPr marL="106953" marR="106953" marT="50370" marB="5037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Up to 100%</a:t>
                      </a:r>
                    </a:p>
                  </a:txBody>
                  <a:tcPr marL="106953" marR="106953" marT="50370" marB="5037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953" marR="106953" marT="50370" marB="5037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953" marR="106953" marT="50370" marB="5037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à coins arrondis 10"/>
          <p:cNvSpPr/>
          <p:nvPr/>
        </p:nvSpPr>
        <p:spPr bwMode="auto">
          <a:xfrm>
            <a:off x="3073048" y="2270750"/>
            <a:ext cx="7442129" cy="46186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04278" tIns="52139" rIns="104278" bIns="52139"/>
          <a:lstStyle/>
          <a:p>
            <a:pPr>
              <a:defRPr/>
            </a:pP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   </a:t>
            </a:r>
            <a:r>
              <a:rPr lang="fr-FR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Ingredient</a:t>
            </a: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             %w                 </a:t>
            </a:r>
            <a:r>
              <a:rPr lang="fr-FR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Chemistry</a:t>
            </a: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                    </a:t>
            </a:r>
            <a:r>
              <a:rPr lang="fr-FR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Function</a:t>
            </a:r>
            <a:endParaRPr lang="fr-FR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71711" name="Imag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7100" y="1111250"/>
            <a:ext cx="1199295" cy="113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Documents and Settings\SNF01\Bureau\Shoes&amp;Leather\Shoe cream De Luxe - Grison paris.JPG"/>
          <p:cNvPicPr>
            <a:picLocks noChangeAspect="1" noChangeArrowheads="1"/>
          </p:cNvPicPr>
          <p:nvPr/>
        </p:nvPicPr>
        <p:blipFill>
          <a:blip r:embed="rId3" cstate="print"/>
          <a:srcRect t="27468" r="25309" b="10801"/>
          <a:stretch>
            <a:fillRect/>
          </a:stretch>
        </p:blipFill>
        <p:spPr bwMode="auto">
          <a:xfrm>
            <a:off x="7199306" y="969156"/>
            <a:ext cx="1590207" cy="1044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Rectangle à coins arrondis 17"/>
          <p:cNvSpPr/>
          <p:nvPr/>
        </p:nvSpPr>
        <p:spPr bwMode="auto">
          <a:xfrm>
            <a:off x="5430244" y="5791568"/>
            <a:ext cx="2862712" cy="104426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278" tIns="52139" rIns="104278" bIns="52139"/>
          <a:lstStyle/>
          <a:p>
            <a:pPr>
              <a:defRPr/>
            </a:pPr>
            <a:endParaRPr lang="fr-FR" sz="1100" dirty="0"/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5515641" y="5859786"/>
          <a:ext cx="2777314" cy="915359"/>
        </p:xfrm>
        <a:graphic>
          <a:graphicData uri="http://schemas.openxmlformats.org/drawingml/2006/table">
            <a:tbl>
              <a:tblPr/>
              <a:tblGrid>
                <a:gridCol w="1345957"/>
                <a:gridCol w="1431357"/>
              </a:tblGrid>
              <a:tr h="285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Appareance</a:t>
                      </a:r>
                    </a:p>
                  </a:txBody>
                  <a:tcPr marL="106865" marR="106865" marT="50335" marB="503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Creamy Paste</a:t>
                      </a:r>
                      <a:endParaRPr kumimoji="0" 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865" marR="106865" marT="50335" marB="503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pH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865" marR="106865" marT="50335" marB="503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6,5 – 7,0</a:t>
                      </a:r>
                      <a:endParaRPr kumimoji="0" 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865" marR="106865" marT="50335" marB="503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Final viscosity </a:t>
                      </a:r>
                      <a:endParaRPr kumimoji="0" lang="fr-F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865" marR="106865" marT="50335" marB="503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40 000 cPs 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( Brookfield RVT – 20 rpm)</a:t>
                      </a:r>
                      <a:endParaRPr kumimoji="0" 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865" marR="106865" marT="50335" marB="503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721" name="Image 8"/>
          <p:cNvPicPr>
            <a:picLocks noChangeAspect="1"/>
          </p:cNvPicPr>
          <p:nvPr/>
        </p:nvPicPr>
        <p:blipFill>
          <a:blip r:embed="rId4" cstate="print"/>
          <a:srcRect r="72330"/>
          <a:stretch>
            <a:fillRect/>
          </a:stretch>
        </p:blipFill>
        <p:spPr bwMode="auto">
          <a:xfrm>
            <a:off x="974660" y="839611"/>
            <a:ext cx="1004362" cy="619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à coins arrondis 24"/>
          <p:cNvSpPr/>
          <p:nvPr/>
        </p:nvSpPr>
        <p:spPr bwMode="auto">
          <a:xfrm>
            <a:off x="94600" y="4197829"/>
            <a:ext cx="1631099" cy="6878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High Caustic</a:t>
            </a:r>
          </a:p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Grill Cleaner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6" name="Rectangle à coins arrondis 25"/>
          <p:cNvSpPr/>
          <p:nvPr/>
        </p:nvSpPr>
        <p:spPr bwMode="auto">
          <a:xfrm>
            <a:off x="425573" y="1950046"/>
            <a:ext cx="1805381" cy="6841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Baby Laundry in Liquid Form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7" name="Rectangle à coins arrondis 26"/>
          <p:cNvSpPr/>
          <p:nvPr/>
        </p:nvSpPr>
        <p:spPr bwMode="auto">
          <a:xfrm>
            <a:off x="1106278" y="919525"/>
            <a:ext cx="2135188" cy="7140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Toilet Bowl </a:t>
            </a:r>
          </a:p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Acidic Cleaner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8" name="Rectangle à coins arrondis 27"/>
          <p:cNvSpPr/>
          <p:nvPr/>
        </p:nvSpPr>
        <p:spPr bwMode="auto">
          <a:xfrm>
            <a:off x="94600" y="3080600"/>
            <a:ext cx="1631099" cy="6943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Floor Cleaner with Soap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 bwMode="auto">
          <a:xfrm>
            <a:off x="405220" y="5337577"/>
            <a:ext cx="1825734" cy="6589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Shoes &amp; leather Polish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 bwMode="auto">
          <a:xfrm>
            <a:off x="1106278" y="6306867"/>
            <a:ext cx="2135188" cy="7140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Tire dressing </a:t>
            </a:r>
          </a:p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&amp; Car polish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27100" y="-184150"/>
            <a:ext cx="9089390" cy="1586864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ea typeface="+mj-ea"/>
                <a:cs typeface="+mj-cs"/>
              </a:rPr>
              <a:t>Рецептуры</a:t>
            </a:r>
            <a:endParaRPr lang="en-US" dirty="0">
              <a:solidFill>
                <a:schemeClr val="accent6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72706" name="AutoShape 2" descr="data:image/jpeg;base64,/9j/4AAQSkZJRgABAQAAAQABAAD/2wCEAAkGBhAPEBAQBxAVERAQFhEREBAVEBIQEBARFRAVFRYSExQYHDIeFxkjGRUSKzAgIyg1LS0tFR4xQTEqNSYrMCkBCQoKDgwOGg8PGjUkHyI1LTQwNTIxMTQzLzU1LCksLiwvLDAvNC8pLDUsKSksKiwvMi0sLCotLyksLCwsLCkpKf/AABEIALcBEwMBIgACEQEDEQH/xAAcAAEAAgMBAQEAAAAAAAAAAAAABQYBBAcDAgj/xABAEAACAgECAwUEBggEBwEAAAAAAQIDBAURBhIhBxMxQVEiYYGRFDJxcoKzIzQ1QlJic7E2kqGyFSQzY3TB8EP/xAAaAQEAAwEBAQAAAAAAAAAAAAAAAgMEBQEG/8QALREBAAICAAQCCQUBAAAAAAAAAAECAxESITFBBFEFEyJhcYGR4fAjocHR8TL/2gAMAwEAAhEDEQA/AO4gAAAAAAAAAAAAAAAAAAAAAAAAAAAAAAAAAAAAAAAAAAAAAAAAAAAAAAAAAAAAAAAAAAAAAAAAAAAAAAAAAAAAAAAAAAAAAAAAAAAAAAAAAAAAAAAAAAAAAAAAAAAAAAAAAAAAAAAAAAAAAAAAAAY3NCOuUPJlid4lkRjGzu30lKEt/aj/ABeD328Dbtx4z/6i3Xpu9vkRvxRHKOZGpHkwXjKP+ZH3Gaf1Wn8dyLzdHWzeN0a/d8U/sIqubi9620/d0OB4n0tm8Lk4c2PlPeJ+39NdPD1yRutlrBE4Gr7tRyfPwl4fMlUdfwvi8XiqceOfsz3x2pOrMgA1IAAAAAAAAAAAAAAAAAAAAAAAAAAAAAAAAAAAAADhXa7dKGqqdEnGcaqJRlFuMoyTns011TLLwN2tRs5cfiSShZ0UMnpGE/RW+UJfzeD93nWO2GLeqbRW7dNCSS3bbc9kl5kHqnDDwq4PWp8l9q5q8WKUrVF+E7n9Wte7q316LZ7duMePJhrW3XXJypvemW016P0ipb+BAWYU52T7iO65pdfBePqc27K+MstZFWA139E9+VN+1jxjFtyjL+Dp9V+vTbwfaIxXkj5r0n6LjNNaZJ5Rz5fnJ1vC+K5Taqv2aVal9Xf7Hu/kSOkZblFws+tD57EjsatmPtZGyHi94y96a6P5pHOxejY8HljJgmddJifL7dWi2b1ldWbQCB22YAAAAAAAAAAAAAAAAAAAAAAAAAAAAAAAAAAAAAc6ycWuzieH0rZuvFVlafnYnJJ/ak5v8O/kct4xybLNQzJZe/P31kdn+7GE3GEV7lFRLL2sZc6dXjbiTcLIVUShOL2lF7z6ogczVrNVtrhfRB5lrhUr6963a21FO2HWMtl5rZ7L0R3PD1msVv219HJzWi0zTvv6r92J8Pctd2bcutn6Gn7kXvOS+2Wy/AdJzs+uiDnlzUIrzb2+C9X7kaGLpVmNj1Y+kSrhGqEYKU4Sm+i6y2TXVvd/Eip8DO+fea1lTuf8MYquK9y8dl9iRyst4y3m0y0zOTFSKYqbn6R/bVy+PrLZ91oFDnJ+EpJtv3qC8F72zdw6tYftX2UL/tyjv8G4Lp8ye07SqcePLhVqC89vGXvk/F/E29yubR2hDH4bLPtZck78o5R92rg32SW2ZX3c147S565e+MvH4NJm2Y3MkG+I1GtgMbjcPWQY3G4GQY3G4GQY3MgADG4GQAAA3AAGNzO4AAxuBkGNzO4AGNzIAAAAAAAAHB+2P9pv+jT/AHmSHYvw/wB7kWZly9nHXJX77prq/wAMP96NDtii3qm0Vu3TQkl4t7z6I61wXoCwcKihr20ue1+ts+svk+n2RR1cuXg8NWsdZc7Hj4s9pnsr2mahdrGXmRWRZj4mHNVRron3Vt095Jzss+sl7D2S28V6PeTwtAysTLpljZd9+HZzxupun30q5d23CcZvry8yS+K8d+lV1/hLUdNy7c/hFuddrlO2hLmkt5c0ouv/APSG7bW3tLf4uY4Q7U6syyONqdf0fJb5Yrq6rJ/wrfrCX8r+bZnvSZrxY+ddfT8811bRvV+UpDjDjOWNZVh6LWrs7I2VcH9SqL32nZ8n09IttpLqxeDcmxc2uallTsfWUaLfotEX6RjBbv7X8ir8ET+ka/qN2T1nWr417/upXQqW32Qjt8WdVRXk/S1WvXunj/U3aVG1vRtRwK5ZHD+bbkRrTlZi5O2RzwXV93PZS3S8t+vr5OQ4v40jg11LGh32Vk7LHoT+s3slKW37u7S97e3q1aGcmdvf8UqOR1jRvGuL8FyYrmtvxSkz3F+pPtR0iZ+Jk9j/AJ7rXh8J5l0VZxDqGR3kurpxrPo1FX8qcVzT29WzU1rTNQ06EsnQ8u3KrqXNbiZLV7cF1k67NuZNLy/v4O9GGt/EqjLO+fTyWerjXJSNKsWtRWXh52TjQUY1TxqbIw7u2Lk5OTafNupR2aS6L4Kva9HJx9XxMGjUMx03qtzcsjez2p2J8rUdl9VeR59lDdOqahjU/wDSSt6eS7rJ5IP/ACzZtcX/AOJNN+7R+ZcbIrw5JrHTU6+jLvipFu+/5WmXBt0WpYuqZm639my2NlbTi11Sin57+Pka+bwjbTRbY9Uz5zrrnNb5EVFyjBvqlDw3XqXFGlrv6rk/0rvy5GOuS22qaRpzzs5xMjUsWy7P1HMjONrrXd5CUeVVwl1UovrvJl90DSbMWFkMjJtyeafPCdzUrIR5IrkbXRrdSfh+8U/sP/ULv/Il+TUdELPEzMZLV7IYI9iJQvGV868DMsxpyhZXVZOE4vaUZRjumn9qKlwTp+Vn4MMm7U8uFspWxXLKqVa5JuK9mUOvh6lq45/Zuf8A0Lv9jKT2fa3m06bCOmadPISlc42/SKa4Sbsk2uVvm6P3EscT6qZjrv3eXvRvMesjfTSX4Q4ryvp+RpevONltKlKvIjFQ54rlftRXTrGcWtveuviXvc5rwBOj6dkW61Y46tfvzY9lUqVXB7Pkq5vr9Ix67+EfDxbtPHGqTpxHDCf/ADGVKOLj+veWvl5vwx5n8COWkTkiIjXT/fgljtMU3KC4U49+lapmY0pfoZfqno+59me33lvL8JfZx3TXr06PZ/BnJe0HQv8AhctNzdIXTFVePLy5u7TcHL70e9T+1HU8DNhfVXdjPeFsYzg/5ZJNf3GetdRenSf4MVp3NbdXMOzuWZqayXnajlQ7mUIx7uytbqSn480H/Ci0ZvDmp0xc9E1Oy2cevc5UKrIWfy88Ypx/+8Cu9h3hn/fp/tYdRZPxFuDLMR0+HuRw14qRMqpwVxws/vKM2vuMyjdXU9dntLlcob9ekujT8OnjvuV7iDPyZ69VhUZd9NF0IylGuaTi+6slvHmTS6wX+pqa5/y3E+NLF6O9U94l595GdUt/hGL+BjiW22PEmPLArVtqrhyVys7qMv0N2+89nt038vIsrjrFtxHWsz8FdrzNdT2nS4WcH37b0armKS2a5p1Ti9n4SSgm18Tx7T8+7H0+VuBbKqyNlSU4PZ7SnytP1WzJHT9Q1Gd0I6hh1U0vm57I5XfyTUfZXLyR23fn1Ijtf/Zdn9Sj81GfHuctYt5+5dfUY7TDy0XQcvIwsfIp1TKhfdVXb7TpspU5QT2cHDdx39599nnGV+XPIxNajFZOK2pTito2JTcJbrwTUl5dHuuiIrB7Q44OmYiliZDkqaq4WTq7vGnJVpJ97v1j59Fu0SnZrwu6I25uXbC6/N9tzrfNVGLm5tRl5tyb39NkvLrZeNVtN4+CFZ3avD814ABjagAAAABznP4f+l8Rxnat6sWii+fo5qU1XH/N1/Azop41YUI2WWwXt28inLzagmor7Fu/mz2ZZe/Hr3QhSnDv3o7Q9brzKu8ofWMp12R33cLIScZRfxXT1TTOedq+mwnm6d/w6KWZdPZ8vSUoxnDknLb0fN19E/TpcMjgHFds7tPndh22PeyWNdKpWPffeUOsW92/LzNjRuDsbFslfDnuyJLaWRdY7rmvRSfSK+xIspeuO3HX6K71tevDKja1TLRdZWoSi3hZblG2STfduzZzT9/PFSXqt14o6hi5ULYRsxpKcJpOM4tSjJPzTXiMrEhbCVeVCM4TW0oSipRkvRp+JWYdnGNW29KvysRSe7hRlThW368st0eWvXJEcXKY/d7Ws0meHpKZ4h4gpwaJ5GdLaME+WO/tWS26QgvNv/Tx8DnnHGBdhZ2LrWNByh+ieVGPXklycj/DKD23fg0vUuOP2f4asVud3mXbH6s8m6eRy/ZF+yvkWKdSknGaTi0001umn4przQpkrjn2efmWpN458vJr6ZqtOVVC7AmrK5rdSX+qa8mvNPqjU4l4jpwMed+bJLZPkhvtK2e3SEfX/wBLdkVPs4xIzlZpc78OUusljZEqoS/B1XyR7YXZ/h12K7K7zKuj9WzJtlkOP3U/ZXyPNY973Okt31rSA7JeG7ao3Z2ppxty3vCLW0lW5Obm15c0n4ekV6mhxf8A4k037tH5lx1LYgdR4Lx8jLqzb5Wd/Tyd24zShFQbaXLt16uW/wBpZXPvJN7d4lXOLVIrXsnkaWu/quT/AErvypG6keObiK6udVjajZGUJOL2klJNPZ+T2ZmjlK+eihdh/wCoXf8AkS/JqOiEPwzwrRptc6tNc+Scudqc+faXKo7p7eiXyJgszXi95tHdDFWa0iJQXHP7Nz/6F3+xkP2R/sur+pf+dItOr6ZHKotoyHJQti4TcWlLlfik2ntuiu4vZvTTX3WJl5tdfV93DLcI9Xu+ij5kq2r6uaTPfaNq24+KPJUO1K5W6pp9elPfKhyp8v1oyd0ZVp7eDW037k9/MsWoYU9U1Occe+yirTIqKtr5OZ5dq3klzJr2a9k+m6bJzROB8LCcp6fXtdJNO+cnbd18WpT32+C6+82tA4erwoWQxZTn3tkrpyskpzlZLbmbaS332LLZqxERXtGo+fVGMc7mZ7oDW+z+7Iotqt1LJt5lvGuzuHXKcesObatPbmS8GRnY5rjnj24WV0sxZNxi/FVyk94/hnzL8SOjlZw+AsenLszcWy6N9rsc/bhyS7x7yXJybbb7P7UiEZd0mlvk9nHq8Wr81T7D/DP+/T/aw6Vm5tdNcrcuarrgt5Tk9opfaVbB7L8bH5voGTmVc+zn3eU6+Zrwb5Y9fF/M2odnmG5RnqDuy5Re8fpORZfFP7jfL/oe5rUyXm2/2Mdb0rw6VjhTBnqmq26vbBxxavYxOZbOxxjyKSXok5t++SXkz41b/FOJ/Tj+RedOrqUUo1pKKSSSSSSXgkl4Irer9n+PlZP0u62+F6UYxlVcquRRTSUWo7rxfn5slXNHFMzyjWoRtinh5dd7WbcpPa3YpaVY63unZRs090/0qN23gCEk42Z2e0+jTzp7NfI3tW4RoycSvCuc40VqtJQkoyarW0U24v0XyKqTWl4tvusvFrVmNNTh/Sq8rRsWjMjzV24tMZLzX6OO0l6NPZp+qKj2e6nZpmbdpGsPpKTljTfSLm+q5fdZHZr+ZNeLOk6RpkcWirHolKUKYqEHJpy5V4JtJb7L+xGcS8E4uouuecpRsq+pbXPu7Et9+Xfbqt+q9H4bE65a7tW3SfzaNsc8pjrCe3MnjiY7rhGE5yscVtzz5XOXvk4pJv4HsZl4AAAAAAAAAAAAAAAAAAAAAAAAAAAAAAAAAAAAAAAAAAAAAAAAAAAAAAAAAAAAAAAAAAAAAAAAAAAAAAAAAAAAAAAAAAAAAAAAAAAAAAAAAAAAAAAAAAAAAAAAAAAAAAAAAAAAAAAAAAAAAAAAAAAAAAAAAAAAAAAAAAAAAAAAAAAAAAAAAAAAAAAAAAAAAAAAAAP/2Q=="/>
          <p:cNvSpPr>
            <a:spLocks noChangeAspect="1" noChangeArrowheads="1"/>
          </p:cNvSpPr>
          <p:nvPr/>
        </p:nvSpPr>
        <p:spPr bwMode="auto">
          <a:xfrm>
            <a:off x="0" y="-564989"/>
            <a:ext cx="356447" cy="33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78" tIns="52139" rIns="104278" bIns="52139"/>
          <a:lstStyle/>
          <a:p>
            <a:pPr eaLnBrk="1" hangingPunct="1"/>
            <a:endParaRPr lang="fr-FR"/>
          </a:p>
        </p:txBody>
      </p:sp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3714844" y="2286191"/>
          <a:ext cx="6516291" cy="125417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879005"/>
                <a:gridCol w="1942838"/>
                <a:gridCol w="2694448"/>
              </a:tblGrid>
              <a:tr h="398249"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err="1" smtClean="0">
                          <a:latin typeface="Trebuchet MS" panose="020B0603020202020204" pitchFamily="34" charset="0"/>
                        </a:rPr>
                        <a:t>Ingredient</a:t>
                      </a:r>
                      <a:endParaRPr lang="fr-FR" sz="15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2" marR="106942" marT="50296" marB="50296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>
                          <a:latin typeface="Trebuchet MS" panose="020B0603020202020204" pitchFamily="34" charset="0"/>
                        </a:rPr>
                        <a:t>%w</a:t>
                      </a:r>
                      <a:endParaRPr lang="fr-FR" sz="15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2" marR="106942" marT="50296" marB="50296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err="1" smtClean="0">
                          <a:latin typeface="Trebuchet MS" panose="020B0603020202020204" pitchFamily="34" charset="0"/>
                        </a:rPr>
                        <a:t>Function</a:t>
                      </a:r>
                      <a:endParaRPr lang="fr-FR" sz="15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2" marR="106942" marT="50296" marB="50296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85307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Dimethicon</a:t>
                      </a:r>
                      <a:r>
                        <a:rPr lang="fr-FR" sz="12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FR" sz="1200" b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emulsion</a:t>
                      </a:r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2" marR="106942" marT="50296" marB="502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10,00 %</a:t>
                      </a:r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2" marR="106942" marT="50296" marB="50296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Shine</a:t>
                      </a:r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2" marR="106942" marT="50296" marB="50296"/>
                </a:tc>
              </a:tr>
              <a:tr h="285307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Flogel</a:t>
                      </a:r>
                      <a:r>
                        <a:rPr lang="fr-FR" sz="1200" b="1" baseline="30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TM</a:t>
                      </a:r>
                      <a:r>
                        <a:rPr lang="fr-FR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FG 691</a:t>
                      </a:r>
                      <a:endParaRPr lang="fr-F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2" marR="106942" marT="50296" marB="5029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1,50</a:t>
                      </a:r>
                      <a:r>
                        <a:rPr lang="fr-FR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%</a:t>
                      </a:r>
                      <a:endParaRPr lang="fr-F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2" marR="106942" marT="50296" marB="5029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Emulsifier ,</a:t>
                      </a:r>
                      <a:r>
                        <a:rPr lang="fr-FR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Thickener</a:t>
                      </a:r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fr-FR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Stabilizer</a:t>
                      </a:r>
                      <a:endParaRPr lang="fr-F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2" marR="106942" marT="50296" marB="5029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5307"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Water</a:t>
                      </a:r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2" marR="106942" marT="50296" marB="502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Up to 100%</a:t>
                      </a:r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2" marR="106942" marT="50296" marB="50296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2" marR="106942" marT="50296" marB="50296"/>
                </a:tc>
              </a:tr>
            </a:tbl>
          </a:graphicData>
        </a:graphic>
      </p:graphicFrame>
      <p:sp>
        <p:nvSpPr>
          <p:cNvPr id="20" name="Rectangle à coins arrondis 19"/>
          <p:cNvSpPr/>
          <p:nvPr/>
        </p:nvSpPr>
        <p:spPr bwMode="auto">
          <a:xfrm>
            <a:off x="3578304" y="2206032"/>
            <a:ext cx="6736748" cy="46186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04278" tIns="52139" rIns="104278" bIns="52139"/>
          <a:lstStyle/>
          <a:p>
            <a:pPr>
              <a:defRPr/>
            </a:pP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            </a:t>
            </a:r>
            <a:r>
              <a:rPr lang="fr-FR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Ingredient</a:t>
            </a: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              %w                </a:t>
            </a:r>
            <a:r>
              <a:rPr lang="fr-FR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Function</a:t>
            </a: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 </a:t>
            </a: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3746500" y="4845050"/>
          <a:ext cx="6672237" cy="2033548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035058"/>
                <a:gridCol w="1942793"/>
                <a:gridCol w="2694386"/>
              </a:tblGrid>
              <a:tr h="398754"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err="1" smtClean="0">
                          <a:latin typeface="Trebuchet MS" panose="020B0603020202020204" pitchFamily="34" charset="0"/>
                        </a:rPr>
                        <a:t>Ingredient</a:t>
                      </a:r>
                      <a:endParaRPr lang="fr-FR" sz="15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0" marR="106940" marT="50360" marB="503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smtClean="0">
                          <a:latin typeface="Trebuchet MS" panose="020B0603020202020204" pitchFamily="34" charset="0"/>
                        </a:rPr>
                        <a:t>%w</a:t>
                      </a:r>
                      <a:endParaRPr lang="fr-FR" sz="15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0" marR="106940" marT="50360" marB="503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dirty="0" err="1" smtClean="0">
                          <a:latin typeface="Trebuchet MS" panose="020B0603020202020204" pitchFamily="34" charset="0"/>
                        </a:rPr>
                        <a:t>Function</a:t>
                      </a:r>
                      <a:endParaRPr lang="fr-FR" sz="15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0" marR="106940" marT="50360" marB="5036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19773">
                <a:tc>
                  <a:txBody>
                    <a:bodyPr/>
                    <a:lstStyle/>
                    <a:p>
                      <a:pPr algn="l"/>
                      <a:endParaRPr lang="fr-FR" sz="9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l"/>
                      <a:r>
                        <a:rPr lang="fr-FR" sz="12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Isoparafin</a:t>
                      </a:r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0" marR="106940" marT="50360" marB="50360"/>
                </a:tc>
                <a:tc>
                  <a:txBody>
                    <a:bodyPr/>
                    <a:lstStyle/>
                    <a:p>
                      <a:pPr algn="ctr"/>
                      <a:endParaRPr lang="fr-FR" sz="9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5,00 %</a:t>
                      </a:r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0" marR="106940" marT="50360" marB="50360"/>
                </a:tc>
                <a:tc>
                  <a:txBody>
                    <a:bodyPr/>
                    <a:lstStyle/>
                    <a:p>
                      <a:pPr algn="l"/>
                      <a:endParaRPr lang="fr-FR" sz="9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Solvent</a:t>
                      </a:r>
                      <a:r>
                        <a:rPr lang="fr-FR" sz="1200" b="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as carrier &amp; </a:t>
                      </a:r>
                      <a:r>
                        <a:rPr lang="fr-FR" sz="1200" b="0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Shine</a:t>
                      </a:r>
                      <a:endParaRPr lang="fr-FR" sz="1200" b="0" baseline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0" marR="106940" marT="50360" marB="50360"/>
                </a:tc>
              </a:tr>
              <a:tr h="285435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Carbuna</a:t>
                      </a:r>
                      <a:r>
                        <a:rPr lang="en-US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Wax</a:t>
                      </a:r>
                    </a:p>
                  </a:txBody>
                  <a:tcPr marL="106940" marR="106940" marT="50360" marB="50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6,00 %</a:t>
                      </a:r>
                      <a:endParaRPr 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0" marR="106940" marT="50360" marB="50360" anchor="ctr" anchorCtr="1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Wax</a:t>
                      </a:r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0" marR="106940" marT="50360" marB="50360" anchor="ctr"/>
                </a:tc>
              </a:tr>
              <a:tr h="357729">
                <a:tc>
                  <a:txBody>
                    <a:bodyPr/>
                    <a:lstStyle/>
                    <a:p>
                      <a:pPr algn="l"/>
                      <a:r>
                        <a:rPr lang="fr-FR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Amino</a:t>
                      </a:r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Silicone Emulsion</a:t>
                      </a:r>
                      <a:endParaRPr lang="fr-FR" sz="7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0" marR="106940" marT="50360" marB="5036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5,00 %</a:t>
                      </a:r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0" marR="106940" marT="50360" marB="5036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Water </a:t>
                      </a:r>
                      <a:r>
                        <a:rPr lang="fr-FR" sz="12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repellency</a:t>
                      </a:r>
                      <a:r>
                        <a:rPr lang="fr-FR" sz="12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&amp; </a:t>
                      </a:r>
                      <a:r>
                        <a:rPr lang="fr-FR" sz="12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shine</a:t>
                      </a:r>
                      <a:endParaRPr lang="fr-FR" sz="1200" b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0" marR="106940" marT="50360" marB="50360" anchor="ctr">
                    <a:noFill/>
                  </a:tcPr>
                </a:tc>
              </a:tr>
              <a:tr h="285435">
                <a:tc>
                  <a:txBody>
                    <a:bodyPr/>
                    <a:lstStyle/>
                    <a:p>
                      <a:pPr algn="l"/>
                      <a:r>
                        <a:rPr lang="fr-FR" sz="12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Flogel</a:t>
                      </a:r>
                      <a:r>
                        <a:rPr lang="fr-FR" sz="1200" b="1" baseline="30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TM</a:t>
                      </a:r>
                      <a:r>
                        <a:rPr lang="fr-FR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FG 691</a:t>
                      </a:r>
                      <a:endParaRPr lang="fr-F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0" marR="106940" marT="50360" marB="5036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2,00</a:t>
                      </a:r>
                      <a:r>
                        <a:rPr lang="fr-FR" sz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%</a:t>
                      </a:r>
                      <a:endParaRPr lang="fr-F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0" marR="106940" marT="50360" marB="5036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Emulsifier ,</a:t>
                      </a:r>
                      <a:r>
                        <a:rPr lang="fr-FR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Thickener</a:t>
                      </a:r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fr-FR" sz="12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Stabilizer</a:t>
                      </a:r>
                      <a:endParaRPr lang="fr-FR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0" marR="106940" marT="50360" marB="5036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85435">
                <a:tc>
                  <a:txBody>
                    <a:bodyPr/>
                    <a:lstStyle/>
                    <a:p>
                      <a:pPr algn="l"/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Water</a:t>
                      </a:r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0" marR="106940" marT="50360" marB="503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rebuchet MS" panose="020B0603020202020204" pitchFamily="34" charset="0"/>
                        </a:rPr>
                        <a:t>Up to 100%</a:t>
                      </a:r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0" marR="106940" marT="50360" marB="5036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40" marR="106940" marT="50360" marB="50360"/>
                </a:tc>
              </a:tr>
            </a:tbl>
          </a:graphicData>
        </a:graphic>
      </p:graphicFrame>
      <p:sp>
        <p:nvSpPr>
          <p:cNvPr id="25" name="Rectangle à coins arrondis 24"/>
          <p:cNvSpPr/>
          <p:nvPr/>
        </p:nvSpPr>
        <p:spPr bwMode="auto">
          <a:xfrm>
            <a:off x="3746500" y="4845050"/>
            <a:ext cx="6736748" cy="46186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04278" tIns="52139" rIns="104278" bIns="52139"/>
          <a:lstStyle/>
          <a:p>
            <a:pPr>
              <a:defRPr/>
            </a:pP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            </a:t>
            </a:r>
            <a:r>
              <a:rPr lang="fr-FR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Ingredient</a:t>
            </a: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              %w                </a:t>
            </a:r>
            <a:r>
              <a:rPr lang="fr-FR" sz="1600" dirty="0" err="1">
                <a:solidFill>
                  <a:schemeClr val="bg1"/>
                </a:solidFill>
                <a:latin typeface="Trebuchet MS" panose="020B0603020202020204" pitchFamily="34" charset="0"/>
              </a:rPr>
              <a:t>Function</a:t>
            </a:r>
            <a:r>
              <a:rPr lang="fr-FR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/>
          <a:srcRect l="47180" t="49138" r="25545" b="11610"/>
          <a:stretch/>
        </p:blipFill>
        <p:spPr>
          <a:xfrm>
            <a:off x="6413500" y="1035050"/>
            <a:ext cx="1134973" cy="10265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3" cstate="print"/>
          <a:srcRect b="12094"/>
          <a:stretch/>
        </p:blipFill>
        <p:spPr>
          <a:xfrm>
            <a:off x="6718300" y="3549650"/>
            <a:ext cx="1094722" cy="1090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2747" name="Image 8"/>
          <p:cNvPicPr>
            <a:picLocks noChangeAspect="1"/>
          </p:cNvPicPr>
          <p:nvPr/>
        </p:nvPicPr>
        <p:blipFill>
          <a:blip r:embed="rId4" cstate="print"/>
          <a:srcRect r="72330"/>
          <a:stretch>
            <a:fillRect/>
          </a:stretch>
        </p:blipFill>
        <p:spPr bwMode="auto">
          <a:xfrm>
            <a:off x="974660" y="839611"/>
            <a:ext cx="1004362" cy="619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à coins arrondis 26"/>
          <p:cNvSpPr/>
          <p:nvPr/>
        </p:nvSpPr>
        <p:spPr bwMode="auto">
          <a:xfrm>
            <a:off x="94600" y="4197829"/>
            <a:ext cx="1631099" cy="6878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High Caustic</a:t>
            </a:r>
          </a:p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Grill Cleaner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8" name="Rectangle à coins arrondis 27"/>
          <p:cNvSpPr/>
          <p:nvPr/>
        </p:nvSpPr>
        <p:spPr bwMode="auto">
          <a:xfrm>
            <a:off x="425573" y="1950046"/>
            <a:ext cx="1805381" cy="6841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Baby Laundry in Liquid Form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 bwMode="auto">
          <a:xfrm>
            <a:off x="1106278" y="919525"/>
            <a:ext cx="2135188" cy="7140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Toilet Bowl </a:t>
            </a:r>
          </a:p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Acidic Cleaner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 bwMode="auto">
          <a:xfrm>
            <a:off x="94600" y="3080600"/>
            <a:ext cx="1631099" cy="6943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Floor Cleaner with Soap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 bwMode="auto">
          <a:xfrm>
            <a:off x="405220" y="5337577"/>
            <a:ext cx="1825734" cy="6589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Shoes &amp; leather Polish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 bwMode="auto">
          <a:xfrm>
            <a:off x="1003300" y="6369050"/>
            <a:ext cx="2135188" cy="71407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lIns="104278" tIns="52139" rIns="104278" bIns="52139" anchor="ctr" anchorCtr="1"/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Tire dressing </a:t>
            </a:r>
          </a:p>
          <a:p>
            <a:pPr algn="ctr" eaLnBrk="1" hangingPunct="1">
              <a:defRPr/>
            </a:pPr>
            <a:r>
              <a:rPr lang="en-US" sz="1600" b="1" dirty="0">
                <a:solidFill>
                  <a:schemeClr val="tx2"/>
                </a:solidFill>
                <a:latin typeface="Trebuchet MS" pitchFamily="34" charset="0"/>
              </a:rPr>
              <a:t>&amp; Car polish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503111" y="921824"/>
            <a:ext cx="10190290" cy="547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78" tIns="52139" rIns="104278" bIns="52139"/>
          <a:lstStyle/>
          <a:p>
            <a:pPr marL="391043" indent="-391043">
              <a:lnSpc>
                <a:spcPct val="80000"/>
              </a:lnSpc>
              <a:spcBef>
                <a:spcPct val="20000"/>
              </a:spcBef>
              <a:defRPr/>
            </a:pPr>
            <a:endParaRPr lang="fr-FR" sz="23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515177" cy="521259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effectLst/>
                <a:ea typeface="+mj-ea"/>
                <a:cs typeface="+mj-cs"/>
              </a:rPr>
              <a:t>Сегмент профессиональных средств для чистки и мойки – экстремальные условия</a:t>
            </a:r>
            <a:endParaRPr lang="en-US" sz="3200" dirty="0" smtClean="0">
              <a:effectLst/>
              <a:ea typeface="+mj-ea"/>
              <a:cs typeface="+mj-cs"/>
            </a:endParaRPr>
          </a:p>
        </p:txBody>
      </p:sp>
      <p:pic>
        <p:nvPicPr>
          <p:cNvPr id="73731" name="Picture 3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5380" y="1159713"/>
            <a:ext cx="2209227" cy="230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339182" y="5509948"/>
            <a:ext cx="3592315" cy="125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78" tIns="52139" rIns="104278" bIns="52139" anchor="ctr"/>
          <a:lstStyle/>
          <a:p>
            <a:pPr>
              <a:defRPr/>
            </a:pPr>
            <a:endParaRPr lang="en-US" sz="2100" b="1" kern="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733" name="Rectangle 3"/>
          <p:cNvSpPr txBox="1">
            <a:spLocks noChangeArrowheads="1"/>
          </p:cNvSpPr>
          <p:nvPr/>
        </p:nvSpPr>
        <p:spPr bwMode="auto">
          <a:xfrm>
            <a:off x="1472200" y="993540"/>
            <a:ext cx="9774435" cy="558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78" tIns="52139" rIns="104278" bIns="52139" anchor="ctr"/>
          <a:lstStyle/>
          <a:p>
            <a:r>
              <a:rPr lang="en-US" sz="2300" b="1" dirty="0">
                <a:solidFill>
                  <a:srgbClr val="16165D"/>
                </a:solidFill>
              </a:rPr>
              <a:t>1 </a:t>
            </a:r>
            <a:r>
              <a:rPr lang="en-US" sz="2300" b="1" dirty="0" smtClean="0">
                <a:solidFill>
                  <a:srgbClr val="16165D"/>
                </a:solidFill>
              </a:rPr>
              <a:t>– </a:t>
            </a:r>
            <a:r>
              <a:rPr lang="ru-RU" sz="2300" b="1" dirty="0" smtClean="0">
                <a:solidFill>
                  <a:srgbClr val="16165D"/>
                </a:solidFill>
              </a:rPr>
              <a:t>Сильно кислая среда</a:t>
            </a:r>
            <a:endParaRPr lang="en-US" sz="2300" b="1" dirty="0">
              <a:solidFill>
                <a:srgbClr val="16165D"/>
              </a:solidFill>
            </a:endParaRPr>
          </a:p>
          <a:p>
            <a:endParaRPr lang="en-US" sz="2300" b="1" dirty="0">
              <a:solidFill>
                <a:srgbClr val="16165D"/>
              </a:solidFill>
            </a:endParaRPr>
          </a:p>
          <a:p>
            <a:r>
              <a:rPr lang="en-US" sz="2300" b="1" dirty="0">
                <a:solidFill>
                  <a:srgbClr val="16165D"/>
                </a:solidFill>
              </a:rPr>
              <a:t>2 </a:t>
            </a:r>
            <a:r>
              <a:rPr lang="en-US" sz="2300" b="1" dirty="0" smtClean="0">
                <a:solidFill>
                  <a:srgbClr val="16165D"/>
                </a:solidFill>
              </a:rPr>
              <a:t>– </a:t>
            </a:r>
            <a:r>
              <a:rPr lang="ru-RU" sz="2300" b="1" dirty="0" smtClean="0">
                <a:solidFill>
                  <a:srgbClr val="16165D"/>
                </a:solidFill>
              </a:rPr>
              <a:t>Сильно щелочная среда</a:t>
            </a:r>
            <a:endParaRPr lang="en-US" sz="2300" b="1" dirty="0">
              <a:solidFill>
                <a:srgbClr val="16165D"/>
              </a:solidFill>
            </a:endParaRPr>
          </a:p>
          <a:p>
            <a:endParaRPr lang="en-US" sz="2300" b="1" dirty="0">
              <a:solidFill>
                <a:srgbClr val="16165D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0"/>
            <a:ext cx="9089390" cy="1586864"/>
          </a:xfrm>
        </p:spPr>
        <p:txBody>
          <a:bodyPr/>
          <a:lstStyle/>
          <a:p>
            <a:pPr>
              <a:defRPr/>
            </a:pPr>
            <a:r>
              <a:rPr lang="ru-RU" altLang="fr-FR" sz="2100" dirty="0" smtClean="0">
                <a:latin typeface="Trebuchet MS" panose="020B0603020202020204" pitchFamily="34" charset="0"/>
                <a:ea typeface="+mj-ea"/>
                <a:cs typeface="+mj-cs"/>
              </a:rPr>
              <a:t>Модификаторы реологии </a:t>
            </a:r>
            <a:r>
              <a:rPr lang="en-US" altLang="fr-FR" sz="2100" dirty="0" err="1" smtClean="0">
                <a:latin typeface="Trebuchet MS" panose="020B0603020202020204" pitchFamily="34" charset="0"/>
                <a:ea typeface="+mj-ea"/>
                <a:cs typeface="+mj-cs"/>
              </a:rPr>
              <a:t>Flogel</a:t>
            </a:r>
            <a:r>
              <a:rPr lang="en-US" altLang="fr-FR" sz="2100" dirty="0" smtClean="0"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lang="ru-RU" altLang="fr-FR" sz="2100" dirty="0" smtClean="0">
                <a:latin typeface="Trebuchet MS" panose="020B0603020202020204" pitchFamily="34" charset="0"/>
                <a:ea typeface="+mj-ea"/>
                <a:cs typeface="+mj-cs"/>
              </a:rPr>
              <a:t>для кислотных рецептур</a:t>
            </a:r>
            <a:endParaRPr lang="fr-FR" altLang="fr-FR" sz="2100" dirty="0" smtClean="0">
              <a:latin typeface="Trebuchet MS" panose="020B0603020202020204" pitchFamily="34" charset="0"/>
              <a:ea typeface="+mj-ea"/>
              <a:cs typeface="+mj-cs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469900" y="501650"/>
          <a:ext cx="9165506" cy="6539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0266"/>
                <a:gridCol w="2080533"/>
                <a:gridCol w="2296534"/>
                <a:gridCol w="2738173"/>
              </a:tblGrid>
              <a:tr h="838200">
                <a:tc>
                  <a:txBody>
                    <a:bodyPr/>
                    <a:lstStyle/>
                    <a:p>
                      <a:pPr algn="l"/>
                      <a:endParaRPr lang="fr-FR" sz="700" b="0" dirty="0" smtClean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8" marR="106938" marT="50317" marB="50317"/>
                </a:tc>
                <a:tc>
                  <a:txBody>
                    <a:bodyPr/>
                    <a:lstStyle/>
                    <a:p>
                      <a:pPr algn="ctr"/>
                      <a:endParaRPr lang="fr-FR" sz="700" b="1" dirty="0" smtClean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SNF </a:t>
                      </a:r>
                      <a:r>
                        <a:rPr lang="fr-FR" sz="1200" b="1" dirty="0" err="1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Polymer</a:t>
                      </a:r>
                      <a:r>
                        <a:rPr lang="fr-FR" sz="1200" b="1" baseline="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FR" sz="1200" b="1" baseline="0" dirty="0" err="1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form</a:t>
                      </a:r>
                      <a:endParaRPr lang="fr-FR" sz="1200" b="1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8" marR="106938" marT="50317" marB="50317" anchor="ctr" anchorCtr="1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700" b="1" dirty="0" smtClean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Final Formulation Aspect</a:t>
                      </a:r>
                      <a:endParaRPr lang="fr-FR" sz="1200" b="1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8" marR="106938" marT="50317" marB="50317" anchor="ctr" anchorCtr="1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700" b="1" dirty="0" smtClean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fr-FR" sz="1200" b="1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2% </a:t>
                      </a:r>
                      <a:r>
                        <a:rPr lang="fr-FR" sz="1200" b="1" dirty="0" err="1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Viscosity</a:t>
                      </a:r>
                      <a:r>
                        <a:rPr lang="fr-FR" sz="1200" b="1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 in water @ pH 3 *</a:t>
                      </a:r>
                    </a:p>
                    <a:p>
                      <a:pPr algn="ctr"/>
                      <a:r>
                        <a:rPr lang="fr-FR" sz="900" b="1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RVT 20 </a:t>
                      </a:r>
                      <a:r>
                        <a:rPr lang="fr-FR" sz="900" b="1" dirty="0" err="1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rpm</a:t>
                      </a:r>
                      <a:endParaRPr lang="fr-FR" sz="900" b="1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8" marR="106938" marT="50317" marB="50317" anchor="ctr" anchorCtr="1">
                    <a:solidFill>
                      <a:srgbClr val="FFFF99"/>
                    </a:solidFill>
                  </a:tcPr>
                </a:tc>
              </a:tr>
              <a:tr h="681333"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8" marR="106938" marT="50317" marB="50317"/>
                </a:tc>
                <a:tc>
                  <a:txBody>
                    <a:bodyPr/>
                    <a:lstStyle/>
                    <a:p>
                      <a:endParaRPr lang="fr-FR" sz="200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8" marR="106938" marT="50317" marB="50317"/>
                </a:tc>
                <a:tc>
                  <a:txBody>
                    <a:bodyPr/>
                    <a:lstStyle/>
                    <a:p>
                      <a:endParaRPr lang="fr-FR" sz="200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8" marR="106938" marT="50317" marB="50317" anchor="ctr" anchorCtr="1"/>
                </a:tc>
                <a:tc>
                  <a:txBody>
                    <a:bodyPr/>
                    <a:lstStyle/>
                    <a:p>
                      <a:endParaRPr lang="fr-FR" sz="2000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8" marR="106938" marT="50317" marB="50317"/>
                </a:tc>
              </a:tr>
              <a:tr h="757308">
                <a:tc>
                  <a:txBody>
                    <a:bodyPr/>
                    <a:lstStyle/>
                    <a:p>
                      <a:pPr algn="ctr"/>
                      <a:endParaRPr lang="fr-FR" sz="1300" b="1" dirty="0" smtClean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fr-FR" sz="1300" b="1" dirty="0" err="1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Flogel</a:t>
                      </a:r>
                      <a:r>
                        <a:rPr lang="fr-FR" sz="1300" b="1" baseline="30000" dirty="0" err="1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TM</a:t>
                      </a:r>
                      <a:r>
                        <a:rPr lang="en-US" sz="1300" b="1" baseline="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 FG 691</a:t>
                      </a:r>
                    </a:p>
                    <a:p>
                      <a:pPr algn="ctr"/>
                      <a:endParaRPr lang="en-US" sz="1300" b="1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8" marR="106938" marT="50317" marB="50317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         Liquid</a:t>
                      </a:r>
                      <a:endParaRPr lang="en-US" sz="1200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8" marR="106938" marT="50317" marB="50317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         Opaque</a:t>
                      </a:r>
                      <a:endParaRPr lang="en-US" sz="1200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8" marR="106938" marT="50317" marB="50317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 smtClean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fr-FR" sz="120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~15 000 </a:t>
                      </a:r>
                      <a:r>
                        <a:rPr lang="fr-FR" sz="1200" dirty="0" err="1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cPs</a:t>
                      </a:r>
                      <a:endParaRPr lang="fr-FR" sz="1200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8" marR="106938" marT="50317" marB="50317"/>
                </a:tc>
              </a:tr>
              <a:tr h="757308">
                <a:tc>
                  <a:txBody>
                    <a:bodyPr/>
                    <a:lstStyle/>
                    <a:p>
                      <a:pPr algn="ctr"/>
                      <a:endParaRPr lang="fr-FR" sz="1300" b="1" dirty="0" smtClean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dirty="0" err="1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Flogel</a:t>
                      </a:r>
                      <a:r>
                        <a:rPr lang="fr-FR" sz="1300" b="1" baseline="30000" dirty="0" err="1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TM</a:t>
                      </a:r>
                      <a:r>
                        <a:rPr lang="fr-FR" sz="1300" b="1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 FG 840</a:t>
                      </a:r>
                    </a:p>
                    <a:p>
                      <a:pPr algn="ctr"/>
                      <a:endParaRPr lang="fr-FR" sz="1300" b="1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8" marR="106938" marT="50317" marB="503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         Powder</a:t>
                      </a:r>
                      <a:endParaRPr lang="fr-FR" sz="1200" b="1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8" marR="106938" marT="50317" marB="503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         Opaque</a:t>
                      </a:r>
                      <a:endParaRPr lang="fr-FR" sz="1200" b="1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8" marR="106938" marT="50317" marB="503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~25 000 </a:t>
                      </a:r>
                      <a:r>
                        <a:rPr lang="fr-FR" sz="1200" dirty="0" err="1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cPs</a:t>
                      </a:r>
                      <a:endParaRPr lang="fr-FR" sz="1200" dirty="0" smtClean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endParaRPr lang="fr-FR" sz="1200" b="1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8" marR="106938" marT="50317" marB="50317"/>
                </a:tc>
              </a:tr>
              <a:tr h="757308">
                <a:tc>
                  <a:txBody>
                    <a:bodyPr/>
                    <a:lstStyle/>
                    <a:p>
                      <a:pPr algn="ctr"/>
                      <a:endParaRPr lang="fr-FR" sz="1300" b="1" dirty="0" smtClean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dirty="0" err="1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Flogel</a:t>
                      </a:r>
                      <a:r>
                        <a:rPr lang="fr-FR" sz="1300" b="1" baseline="30000" dirty="0" err="1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TM</a:t>
                      </a:r>
                      <a:r>
                        <a:rPr lang="fr-FR" sz="1300" b="1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 FG 850</a:t>
                      </a:r>
                      <a:r>
                        <a:rPr lang="fr-FR" sz="1300" b="1" baseline="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 MS</a:t>
                      </a:r>
                      <a:endParaRPr lang="fr-FR" sz="1300" b="1" dirty="0" smtClean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endParaRPr lang="fr-FR" sz="1300" b="1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8" marR="106938" marT="50317" marB="503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         Powder</a:t>
                      </a:r>
                      <a:endParaRPr lang="fr-FR" sz="1200" b="1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8" marR="106938" marT="50317" marB="503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         Clear</a:t>
                      </a:r>
                      <a:endParaRPr lang="fr-FR" sz="1200" b="1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8" marR="106938" marT="50317" marB="503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~4 000 </a:t>
                      </a:r>
                      <a:r>
                        <a:rPr lang="fr-FR" sz="1200" dirty="0" err="1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cPs</a:t>
                      </a:r>
                      <a:endParaRPr lang="fr-FR" sz="1200" dirty="0" smtClean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endParaRPr lang="fr-FR" sz="1200" b="1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8" marR="106938" marT="50317" marB="50317"/>
                </a:tc>
              </a:tr>
              <a:tr h="475743">
                <a:tc>
                  <a:txBody>
                    <a:bodyPr/>
                    <a:lstStyle/>
                    <a:p>
                      <a:pPr algn="ctr"/>
                      <a:endParaRPr lang="fr-FR" sz="1300" b="1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8" marR="106938" marT="50317" marB="50317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8" marR="106938" marT="50317" marB="50317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8" marR="106938" marT="50317" marB="50317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8" marR="106938" marT="50317" marB="50317"/>
                </a:tc>
              </a:tr>
              <a:tr h="757308">
                <a:tc>
                  <a:txBody>
                    <a:bodyPr/>
                    <a:lstStyle/>
                    <a:p>
                      <a:pPr algn="ctr"/>
                      <a:endParaRPr lang="fr-FR" sz="1300" b="1" dirty="0" smtClean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fr-FR" sz="1300" b="1" dirty="0" err="1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Flosoft</a:t>
                      </a:r>
                      <a:r>
                        <a:rPr lang="fr-FR" sz="1300" b="1" baseline="30000" dirty="0" err="1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TM</a:t>
                      </a:r>
                      <a:r>
                        <a:rPr lang="fr-FR" sz="1300" b="1" baseline="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 FS 222</a:t>
                      </a:r>
                    </a:p>
                    <a:p>
                      <a:pPr algn="ctr"/>
                      <a:endParaRPr lang="fr-FR" sz="1300" b="1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8" marR="106938" marT="50317" marB="503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         Liquid</a:t>
                      </a:r>
                    </a:p>
                    <a:p>
                      <a:pPr algn="ctr"/>
                      <a:endParaRPr lang="fr-FR" sz="1200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8" marR="106938" marT="50317" marB="50317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         Opaque</a:t>
                      </a:r>
                      <a:endParaRPr lang="en-US" sz="1200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8" marR="106938" marT="50317" marB="50317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 smtClean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~6</a:t>
                      </a:r>
                      <a:r>
                        <a:rPr lang="fr-FR" sz="1200" baseline="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 000</a:t>
                      </a:r>
                      <a:r>
                        <a:rPr lang="fr-FR" sz="120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r-FR" sz="1200" dirty="0" err="1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cPs</a:t>
                      </a:r>
                      <a:endParaRPr lang="fr-FR" sz="1200" dirty="0" smtClean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endParaRPr lang="fr-FR" sz="1200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8" marR="106938" marT="50317" marB="50317"/>
                </a:tc>
              </a:tr>
              <a:tr h="757308">
                <a:tc>
                  <a:txBody>
                    <a:bodyPr/>
                    <a:lstStyle/>
                    <a:p>
                      <a:pPr algn="ctr"/>
                      <a:endParaRPr lang="fr-FR" sz="1300" b="1" dirty="0" smtClean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dirty="0" err="1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Floset</a:t>
                      </a:r>
                      <a:r>
                        <a:rPr lang="fr-FR" sz="1300" b="1" baseline="30000" dirty="0" err="1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TM</a:t>
                      </a:r>
                      <a:r>
                        <a:rPr lang="fr-FR" sz="1300" b="1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 TH 7103</a:t>
                      </a:r>
                      <a:r>
                        <a:rPr lang="fr-FR" sz="1300" b="1" baseline="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 PSD</a:t>
                      </a:r>
                    </a:p>
                    <a:p>
                      <a:pPr algn="ctr"/>
                      <a:endParaRPr lang="fr-FR" sz="1300" b="1" dirty="0" smtClean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8" marR="106938" marT="50317" marB="503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         Powder</a:t>
                      </a:r>
                      <a:endParaRPr lang="fr-FR" sz="1200" b="1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8" marR="106938" marT="50317" marB="503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         Hazy</a:t>
                      </a:r>
                      <a:endParaRPr lang="fr-FR" sz="1200" b="1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8" marR="106938" marT="50317" marB="50317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 smtClean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~40 000 </a:t>
                      </a:r>
                      <a:r>
                        <a:rPr lang="fr-FR" sz="1200" dirty="0" err="1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cPs</a:t>
                      </a:r>
                      <a:endParaRPr lang="fr-FR" sz="1200" dirty="0" smtClean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endParaRPr lang="fr-FR" sz="1200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8" marR="106938" marT="50317" marB="50317"/>
                </a:tc>
              </a:tr>
              <a:tr h="757308">
                <a:tc>
                  <a:txBody>
                    <a:bodyPr/>
                    <a:lstStyle/>
                    <a:p>
                      <a:pPr algn="ctr"/>
                      <a:endParaRPr lang="fr-FR" sz="1300" b="1" dirty="0" smtClean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dirty="0" err="1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Flogel</a:t>
                      </a:r>
                      <a:r>
                        <a:rPr lang="fr-FR" sz="1300" b="1" baseline="30000" dirty="0" err="1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TM</a:t>
                      </a:r>
                      <a:r>
                        <a:rPr lang="fr-FR" sz="1300" b="1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 FG 523</a:t>
                      </a:r>
                      <a:endParaRPr lang="fr-FR" sz="1300" b="1" baseline="0" dirty="0" smtClean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endParaRPr lang="fr-FR" sz="1300" b="1" dirty="0" smtClean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8" marR="106938" marT="50317" marB="503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         Powder</a:t>
                      </a:r>
                      <a:endParaRPr lang="fr-FR" sz="1200" b="1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8" marR="106938" marT="50317" marB="503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         Clear</a:t>
                      </a:r>
                      <a:endParaRPr lang="fr-FR" sz="1200" b="1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8" marR="106938" marT="50317" marB="503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 smtClean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~6 000 </a:t>
                      </a:r>
                      <a:r>
                        <a:rPr lang="fr-FR" sz="1200" dirty="0" err="1" smtClean="0">
                          <a:solidFill>
                            <a:schemeClr val="tx2"/>
                          </a:solidFill>
                          <a:latin typeface="Trebuchet MS" panose="020B0603020202020204" pitchFamily="34" charset="0"/>
                        </a:rPr>
                        <a:t>cPs</a:t>
                      </a:r>
                      <a:endParaRPr lang="fr-FR" sz="1200" dirty="0" smtClean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algn="ctr"/>
                      <a:endParaRPr lang="fr-FR" sz="1200" dirty="0">
                        <a:solidFill>
                          <a:schemeClr val="tx2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106938" marR="106938" marT="50317" marB="50317"/>
                </a:tc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51561" t="28002" r="1830" b="6155"/>
          <a:stretch/>
        </p:blipFill>
        <p:spPr bwMode="auto">
          <a:xfrm>
            <a:off x="2820424" y="2861111"/>
            <a:ext cx="543671" cy="512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51561" t="28002" r="1830" b="6155"/>
          <a:stretch/>
        </p:blipFill>
        <p:spPr bwMode="auto">
          <a:xfrm>
            <a:off x="2820424" y="3575190"/>
            <a:ext cx="543671" cy="512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51561" t="28002" r="1830" b="6155"/>
          <a:stretch/>
        </p:blipFill>
        <p:spPr bwMode="auto">
          <a:xfrm>
            <a:off x="2820422" y="5652799"/>
            <a:ext cx="543671" cy="512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51561" t="28002" r="1830" b="6155"/>
          <a:stretch/>
        </p:blipFill>
        <p:spPr bwMode="auto">
          <a:xfrm>
            <a:off x="2820421" y="6366879"/>
            <a:ext cx="543671" cy="512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r="41667" b="42857"/>
          <a:stretch/>
        </p:blipFill>
        <p:spPr bwMode="auto">
          <a:xfrm>
            <a:off x="5004168" y="6323726"/>
            <a:ext cx="589465" cy="539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784" y="1502555"/>
            <a:ext cx="10104891" cy="484525"/>
          </a:xfrm>
          <a:prstGeom prst="rect">
            <a:avLst/>
          </a:prstGeom>
          <a:solidFill>
            <a:srgbClr val="008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4278" tIns="52139" rIns="104278" bIns="52139" anchor="ctr"/>
          <a:lstStyle/>
          <a:p>
            <a:pPr>
              <a:defRPr/>
            </a:pPr>
            <a:r>
              <a:rPr lang="fr-FR" b="1" dirty="0">
                <a:solidFill>
                  <a:schemeClr val="bg1"/>
                </a:solidFill>
                <a:latin typeface="Trebuchet MS" charset="0"/>
                <a:ea typeface="Arial" charset="0"/>
                <a:cs typeface="+mn-cs"/>
              </a:rPr>
              <a:t>Anionic Chemistry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46914" y="4247033"/>
            <a:ext cx="10104891" cy="505516"/>
          </a:xfrm>
          <a:prstGeom prst="rect">
            <a:avLst/>
          </a:prstGeom>
          <a:solidFill>
            <a:srgbClr val="CC66FF"/>
          </a:solidFill>
          <a:ln w="9525">
            <a:noFill/>
            <a:round/>
            <a:headEnd/>
            <a:tailEnd/>
          </a:ln>
        </p:spPr>
        <p:txBody>
          <a:bodyPr lIns="104278" tIns="52139" rIns="104278" bIns="52139" anchor="ctr"/>
          <a:lstStyle/>
          <a:p>
            <a:r>
              <a:rPr lang="fr-FR" b="1">
                <a:solidFill>
                  <a:schemeClr val="bg1"/>
                </a:solidFill>
                <a:latin typeface="Trebuchet MS" pitchFamily="34" charset="0"/>
              </a:rPr>
              <a:t>Cationic Chemistry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/>
          <a:srcRect l="11429" t="12500" r="8570"/>
          <a:stretch>
            <a:fillRect/>
          </a:stretch>
        </p:blipFill>
        <p:spPr bwMode="auto">
          <a:xfrm>
            <a:off x="2820420" y="2135207"/>
            <a:ext cx="543671" cy="512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print"/>
          <a:srcRect l="11429" t="12500" r="8570"/>
          <a:stretch>
            <a:fillRect/>
          </a:stretch>
        </p:blipFill>
        <p:spPr bwMode="auto">
          <a:xfrm>
            <a:off x="2825829" y="4924007"/>
            <a:ext cx="543671" cy="512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 cstate="print"/>
          <a:srcRect l="21180" t="4641" r="34481" b="57560"/>
          <a:stretch/>
        </p:blipFill>
        <p:spPr>
          <a:xfrm>
            <a:off x="5094072" y="2146712"/>
            <a:ext cx="546388" cy="514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6" cstate="print"/>
          <a:srcRect l="21180" t="4641" r="34481" b="57560"/>
          <a:stretch/>
        </p:blipFill>
        <p:spPr>
          <a:xfrm>
            <a:off x="5063169" y="2863398"/>
            <a:ext cx="546388" cy="514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6" cstate="print"/>
          <a:srcRect l="21180" t="4641" r="34481" b="57560"/>
          <a:stretch/>
        </p:blipFill>
        <p:spPr>
          <a:xfrm>
            <a:off x="5045714" y="4936155"/>
            <a:ext cx="546388" cy="514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r="41667" b="42857"/>
          <a:stretch/>
        </p:blipFill>
        <p:spPr bwMode="auto">
          <a:xfrm>
            <a:off x="5014349" y="3575190"/>
            <a:ext cx="589465" cy="539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5843" name="ZoneTexte 1"/>
          <p:cNvSpPr txBox="1">
            <a:spLocks noChangeArrowheads="1"/>
          </p:cNvSpPr>
          <p:nvPr/>
        </p:nvSpPr>
        <p:spPr bwMode="auto">
          <a:xfrm>
            <a:off x="0" y="6989762"/>
            <a:ext cx="10231134" cy="2437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04278" tIns="52139" rIns="104278" bIns="52139">
            <a:spAutoFit/>
          </a:bodyPr>
          <a:lstStyle/>
          <a:p>
            <a:r>
              <a:rPr lang="fr-FR" sz="900" b="1" dirty="0"/>
              <a:t>* Only given to allow comparision in same acidic conditions  - Note that based on type &amp; amount of acidic material used in formulation, efficiency of thickener will be different</a:t>
            </a: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7" cstate="print"/>
          <a:srcRect r="41667" b="42857"/>
          <a:stretch/>
        </p:blipFill>
        <p:spPr bwMode="auto">
          <a:xfrm>
            <a:off x="4992167" y="5654709"/>
            <a:ext cx="589465" cy="539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18" y="138187"/>
            <a:ext cx="10305394" cy="521259"/>
          </a:xfrm>
        </p:spPr>
        <p:txBody>
          <a:bodyPr/>
          <a:lstStyle/>
          <a:p>
            <a:r>
              <a:rPr lang="ru-RU" altLang="fr-FR" sz="2100" dirty="0" smtClean="0">
                <a:latin typeface="Trebuchet MS" panose="020B0603020202020204" pitchFamily="34" charset="0"/>
              </a:rPr>
              <a:t>Модификаторы реологии </a:t>
            </a:r>
            <a:r>
              <a:rPr lang="en-US" altLang="fr-FR" sz="2100" dirty="0" err="1" smtClean="0">
                <a:latin typeface="Trebuchet MS" panose="020B0603020202020204" pitchFamily="34" charset="0"/>
              </a:rPr>
              <a:t>Flogel</a:t>
            </a:r>
            <a:r>
              <a:rPr lang="en-US" altLang="fr-FR" sz="2100" dirty="0" smtClean="0">
                <a:latin typeface="Trebuchet MS" panose="020B0603020202020204" pitchFamily="34" charset="0"/>
              </a:rPr>
              <a:t> </a:t>
            </a:r>
            <a:r>
              <a:rPr lang="ru-RU" altLang="fr-FR" sz="2100" dirty="0" smtClean="0">
                <a:latin typeface="Trebuchet MS" panose="020B0603020202020204" pitchFamily="34" charset="0"/>
              </a:rPr>
              <a:t>для сильно щелочных рецептур</a:t>
            </a:r>
            <a:endParaRPr lang="fr-FR" sz="2100" dirty="0" smtClean="0">
              <a:latin typeface="Trebuchet MS" pitchFamily="34" charset="0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378725" y="1715956"/>
          <a:ext cx="9850553" cy="4379013"/>
        </p:xfrm>
        <a:graphic>
          <a:graphicData uri="http://schemas.openxmlformats.org/drawingml/2006/table">
            <a:tbl>
              <a:tblPr/>
              <a:tblGrid>
                <a:gridCol w="2173954"/>
                <a:gridCol w="2708623"/>
                <a:gridCol w="2274205"/>
                <a:gridCol w="2693771"/>
              </a:tblGrid>
              <a:tr h="662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700" b="0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941" marR="106941" marT="50312" marB="50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SNF Polymer form</a:t>
                      </a:r>
                    </a:p>
                  </a:txBody>
                  <a:tcPr marL="106941" marR="106941" marT="50312" marB="5031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Final Formulation Aspect</a:t>
                      </a:r>
                    </a:p>
                  </a:txBody>
                  <a:tcPr marL="106941" marR="106941" marT="50312" marB="5031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7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2% Viscosity in water @ pH 13 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RVT 20 rpm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941" marR="106941" marT="50312" marB="50312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05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Flogel</a:t>
                      </a:r>
                      <a:r>
                        <a:rPr kumimoji="0" lang="fr-FR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TM</a:t>
                      </a: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 FG 601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941" marR="106941" marT="50312" marB="50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         Liquid</a:t>
                      </a:r>
                    </a:p>
                  </a:txBody>
                  <a:tcPr marL="106941" marR="106941" marT="50312" marB="50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         Opaque</a:t>
                      </a:r>
                    </a:p>
                  </a:txBody>
                  <a:tcPr marL="106941" marR="106941" marT="50312" marB="50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1 500 cPs</a:t>
                      </a:r>
                    </a:p>
                  </a:txBody>
                  <a:tcPr marL="106941" marR="106941" marT="50312" marB="50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Flogel</a:t>
                      </a:r>
                      <a:r>
                        <a:rPr kumimoji="0" lang="fr-FR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TM</a:t>
                      </a: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 FG 691</a:t>
                      </a:r>
                    </a:p>
                  </a:txBody>
                  <a:tcPr marL="106941" marR="106941" marT="50312" marB="50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         Liquid</a:t>
                      </a:r>
                    </a:p>
                  </a:txBody>
                  <a:tcPr marL="106941" marR="106941" marT="50312" marB="50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         Opaque</a:t>
                      </a:r>
                    </a:p>
                  </a:txBody>
                  <a:tcPr marL="106941" marR="106941" marT="50312" marB="50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500 cPs</a:t>
                      </a:r>
                    </a:p>
                  </a:txBody>
                  <a:tcPr marL="106941" marR="106941" marT="50312" marB="50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Flogel</a:t>
                      </a:r>
                      <a:r>
                        <a:rPr kumimoji="0" lang="fr-FR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TM</a:t>
                      </a:r>
                      <a:r>
                        <a:rPr kumimoji="0" lang="fr-F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 FG 820</a:t>
                      </a:r>
                    </a:p>
                  </a:txBody>
                  <a:tcPr marL="106941" marR="106941" marT="50312" marB="50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         Powder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941" marR="106941" marT="50312" marB="50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         Hazy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941" marR="106941" marT="50312" marB="50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1 000 cPs</a:t>
                      </a:r>
                    </a:p>
                  </a:txBody>
                  <a:tcPr marL="106941" marR="106941" marT="50312" marB="50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4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Flogel</a:t>
                      </a:r>
                      <a:r>
                        <a:rPr kumimoji="0" lang="fr-FR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TM</a:t>
                      </a:r>
                      <a:r>
                        <a:rPr kumimoji="0" lang="fr-F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 FG 850 MS</a:t>
                      </a:r>
                    </a:p>
                  </a:txBody>
                  <a:tcPr marL="106941" marR="106941" marT="50312" marB="50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         Powder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941" marR="106941" marT="50312" marB="50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         Clear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941" marR="106941" marT="50312" marB="50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1 000 cPs</a:t>
                      </a:r>
                    </a:p>
                  </a:txBody>
                  <a:tcPr marL="106941" marR="106941" marT="50312" marB="50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3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Flogel</a:t>
                      </a:r>
                      <a:r>
                        <a:rPr kumimoji="0" lang="fr-FR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TM</a:t>
                      </a:r>
                      <a:r>
                        <a:rPr kumimoji="0" lang="fr-F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 FG 700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Flogel</a:t>
                      </a:r>
                      <a:r>
                        <a:rPr kumimoji="0" lang="fr-FR" sz="13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TM</a:t>
                      </a:r>
                      <a:r>
                        <a:rPr kumimoji="0" lang="fr-F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 FG 860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(Carbomer)</a:t>
                      </a:r>
                    </a:p>
                  </a:txBody>
                  <a:tcPr marL="106941" marR="106941" marT="50312" marB="50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         Powder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941" marR="106941" marT="50312" marB="50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        Clear</a:t>
                      </a: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941" marR="106941" marT="50312" marB="50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16165D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6165D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    50 000 – 60 000 cPs</a:t>
                      </a:r>
                    </a:p>
                  </a:txBody>
                  <a:tcPr marL="106941" marR="106941" marT="50312" marB="503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51561" t="28002" r="1830" b="6155"/>
          <a:stretch/>
        </p:blipFill>
        <p:spPr bwMode="auto">
          <a:xfrm>
            <a:off x="2766548" y="3874643"/>
            <a:ext cx="543671" cy="512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/>
          <a:srcRect l="11429" t="12500" r="8570"/>
          <a:stretch>
            <a:fillRect/>
          </a:stretch>
        </p:blipFill>
        <p:spPr bwMode="auto">
          <a:xfrm>
            <a:off x="2766548" y="2446484"/>
            <a:ext cx="543671" cy="512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r="41667" b="42857"/>
          <a:stretch/>
        </p:blipFill>
        <p:spPr bwMode="auto">
          <a:xfrm>
            <a:off x="5484986" y="4602124"/>
            <a:ext cx="589465" cy="539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6" cstate="print"/>
          <a:srcRect l="21180" t="4641" r="34481" b="57560"/>
          <a:stretch/>
        </p:blipFill>
        <p:spPr>
          <a:xfrm>
            <a:off x="5504263" y="3194977"/>
            <a:ext cx="546388" cy="514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Image 27"/>
          <p:cNvPicPr>
            <a:picLocks noChangeAspect="1"/>
          </p:cNvPicPr>
          <p:nvPr/>
        </p:nvPicPr>
        <p:blipFill rotWithShape="1">
          <a:blip r:embed="rId6" cstate="print"/>
          <a:srcRect l="21180" t="4641" r="34481" b="57560"/>
          <a:stretch/>
        </p:blipFill>
        <p:spPr>
          <a:xfrm>
            <a:off x="5484986" y="2445102"/>
            <a:ext cx="546388" cy="514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1" name="ZoneTexte 30"/>
          <p:cNvSpPr txBox="1"/>
          <p:nvPr/>
        </p:nvSpPr>
        <p:spPr>
          <a:xfrm>
            <a:off x="800150" y="6456260"/>
            <a:ext cx="9893251" cy="289962"/>
          </a:xfrm>
          <a:prstGeom prst="rect">
            <a:avLst/>
          </a:prstGeom>
          <a:solidFill>
            <a:schemeClr val="bg1"/>
          </a:solidFill>
        </p:spPr>
        <p:txBody>
          <a:bodyPr lIns="104278" tIns="52139" rIns="104278" bIns="52139">
            <a:spAutoFit/>
          </a:bodyPr>
          <a:lstStyle/>
          <a:p>
            <a:pPr>
              <a:defRPr/>
            </a:pPr>
            <a:r>
              <a:rPr lang="fr-FR" sz="1200" b="1" dirty="0"/>
              <a:t>* Note </a:t>
            </a:r>
            <a:r>
              <a:rPr lang="fr-FR" sz="1200" b="1" dirty="0" err="1"/>
              <a:t>that</a:t>
            </a:r>
            <a:r>
              <a:rPr lang="fr-FR" sz="1200" b="1" dirty="0"/>
              <a:t> </a:t>
            </a:r>
            <a:r>
              <a:rPr lang="fr-FR" sz="1200" b="1" dirty="0" err="1"/>
              <a:t>based</a:t>
            </a:r>
            <a:r>
              <a:rPr lang="fr-FR" sz="1200" b="1" dirty="0"/>
              <a:t> on type/</a:t>
            </a:r>
            <a:r>
              <a:rPr lang="fr-FR" sz="1200" b="1" dirty="0" err="1"/>
              <a:t>amount</a:t>
            </a:r>
            <a:r>
              <a:rPr lang="fr-FR" sz="1200" b="1" dirty="0"/>
              <a:t> of surfactant &amp; alkali </a:t>
            </a:r>
            <a:r>
              <a:rPr lang="fr-FR" sz="1200" b="1" dirty="0" err="1"/>
              <a:t>material</a:t>
            </a:r>
            <a:r>
              <a:rPr lang="fr-FR" sz="1200" b="1" dirty="0"/>
              <a:t> </a:t>
            </a:r>
            <a:r>
              <a:rPr lang="fr-FR" sz="1200" b="1" dirty="0" err="1"/>
              <a:t>used</a:t>
            </a:r>
            <a:r>
              <a:rPr lang="fr-FR" sz="1200" b="1" dirty="0"/>
              <a:t> in formulation, </a:t>
            </a:r>
            <a:r>
              <a:rPr lang="fr-FR" sz="1200" b="1" dirty="0" err="1"/>
              <a:t>efficiency</a:t>
            </a:r>
            <a:r>
              <a:rPr lang="fr-FR" sz="1200" b="1" dirty="0"/>
              <a:t> of </a:t>
            </a:r>
            <a:r>
              <a:rPr lang="fr-FR" sz="1200" b="1" dirty="0" err="1"/>
              <a:t>thickener</a:t>
            </a:r>
            <a:r>
              <a:rPr lang="fr-FR" sz="1200" b="1" dirty="0"/>
              <a:t> </a:t>
            </a:r>
            <a:r>
              <a:rPr lang="fr-FR" sz="1200" b="1" dirty="0" err="1"/>
              <a:t>will</a:t>
            </a:r>
            <a:r>
              <a:rPr lang="fr-FR" sz="1200" b="1" dirty="0"/>
              <a:t> </a:t>
            </a:r>
            <a:r>
              <a:rPr lang="fr-FR" sz="1200" b="1" dirty="0" err="1"/>
              <a:t>be</a:t>
            </a:r>
            <a:r>
              <a:rPr lang="fr-FR" sz="1200" b="1" dirty="0"/>
              <a:t> </a:t>
            </a:r>
            <a:r>
              <a:rPr lang="fr-FR" sz="1200" b="1" dirty="0" err="1"/>
              <a:t>different</a:t>
            </a:r>
            <a:endParaRPr lang="fr-FR" sz="1200" b="1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51561" t="28002" r="1830" b="6155"/>
          <a:stretch/>
        </p:blipFill>
        <p:spPr bwMode="auto">
          <a:xfrm>
            <a:off x="2766546" y="4595230"/>
            <a:ext cx="543671" cy="512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 l="11429" t="12500" r="8570"/>
          <a:stretch>
            <a:fillRect/>
          </a:stretch>
        </p:blipFill>
        <p:spPr bwMode="auto">
          <a:xfrm>
            <a:off x="2766548" y="3160564"/>
            <a:ext cx="543671" cy="512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r="41667" b="42857"/>
          <a:stretch/>
        </p:blipFill>
        <p:spPr bwMode="auto">
          <a:xfrm>
            <a:off x="5487172" y="5380726"/>
            <a:ext cx="589465" cy="539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51561" t="28002" r="1830" b="6155"/>
          <a:stretch/>
        </p:blipFill>
        <p:spPr bwMode="auto">
          <a:xfrm>
            <a:off x="2766547" y="5444436"/>
            <a:ext cx="543671" cy="512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7" cstate="print"/>
          <a:srcRect r="41667" b="42857"/>
          <a:stretch/>
        </p:blipFill>
        <p:spPr bwMode="auto">
          <a:xfrm>
            <a:off x="5484986" y="3854760"/>
            <a:ext cx="589465" cy="539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1688" y="314855"/>
            <a:ext cx="4594821" cy="76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1336675" y="2754974"/>
            <a:ext cx="7485380" cy="19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78" tIns="52139" rIns="104278" bIns="52139"/>
          <a:lstStyle/>
          <a:p>
            <a:pPr marL="391043" indent="-391043">
              <a:spcBef>
                <a:spcPct val="20000"/>
              </a:spcBef>
              <a:defRPr/>
            </a:pPr>
            <a:endParaRPr lang="fr-FR" sz="2100" kern="0" dirty="0">
              <a:solidFill>
                <a:srgbClr val="003399"/>
              </a:solidFill>
              <a:latin typeface="+mn-lt"/>
            </a:endParaRPr>
          </a:p>
        </p:txBody>
      </p:sp>
      <p:pic>
        <p:nvPicPr>
          <p:cNvPr id="4100" name="Picture 3" descr="C:\Documents and Settings\SNF01\Bureau\Images pour Presentation\CAA41S0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6675" y="2876106"/>
            <a:ext cx="1853132" cy="1688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3517900" y="3092450"/>
            <a:ext cx="7485380" cy="19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78" tIns="52139" rIns="104278" bIns="52139"/>
          <a:lstStyle/>
          <a:p>
            <a:pPr marL="391043" indent="-391043">
              <a:spcBef>
                <a:spcPct val="20000"/>
              </a:spcBef>
              <a:defRPr/>
            </a:pPr>
            <a:r>
              <a:rPr lang="fr-FR" sz="4100" b="1" kern="0" dirty="0" err="1">
                <a:solidFill>
                  <a:schemeClr val="tx2"/>
                </a:solidFill>
                <a:latin typeface="Trebuchet MS" panose="020B0603020202020204" pitchFamily="34" charset="0"/>
              </a:rPr>
              <a:t>Flosperse</a:t>
            </a:r>
            <a:r>
              <a:rPr lang="fr-FR" sz="4100" b="1" kern="0" baseline="30000" dirty="0" err="1">
                <a:solidFill>
                  <a:schemeClr val="tx2"/>
                </a:solidFill>
                <a:latin typeface="Trebuchet MS" panose="020B0603020202020204" pitchFamily="34" charset="0"/>
              </a:rPr>
              <a:t>TM</a:t>
            </a:r>
            <a:r>
              <a:rPr lang="fr-FR" sz="4100" b="1" kern="0" baseline="30000" dirty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fr-FR" sz="4100" b="1" kern="0" dirty="0">
                <a:solidFill>
                  <a:schemeClr val="tx2"/>
                </a:solidFill>
                <a:latin typeface="Trebuchet MS" panose="020B0603020202020204" pitchFamily="34" charset="0"/>
              </a:rPr>
              <a:t>&amp; </a:t>
            </a:r>
            <a:r>
              <a:rPr lang="fr-FR" sz="4100" b="1" kern="0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Flos</a:t>
            </a:r>
            <a:r>
              <a:rPr lang="en-US" sz="4100" b="1" kern="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oft</a:t>
            </a:r>
            <a:r>
              <a:rPr lang="fr-FR" sz="4100" b="1" kern="0" baseline="3000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TM</a:t>
            </a:r>
            <a:endParaRPr lang="fr-FR" sz="4100" b="1" kern="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391043" indent="-391043">
              <a:spcBef>
                <a:spcPct val="20000"/>
              </a:spcBef>
              <a:defRPr/>
            </a:pPr>
            <a:r>
              <a:rPr lang="ru-RU" sz="2100" b="1" i="1" kern="0" dirty="0" err="1" smtClean="0">
                <a:solidFill>
                  <a:schemeClr val="tx2"/>
                </a:solidFill>
                <a:latin typeface="Trebuchet MS" panose="020B0603020202020204" pitchFamily="34" charset="0"/>
              </a:rPr>
              <a:t>Диспергирующие</a:t>
            </a:r>
            <a:r>
              <a:rPr lang="ru-RU" sz="2100" b="1" i="1" kern="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полимеры</a:t>
            </a:r>
            <a:r>
              <a:rPr lang="en-US" sz="2100" b="1" i="1" kern="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 </a:t>
            </a:r>
            <a:r>
              <a:rPr lang="ru-RU" sz="2100" b="1" i="1" kern="0" dirty="0" smtClean="0">
                <a:solidFill>
                  <a:schemeClr val="tx2"/>
                </a:solidFill>
                <a:latin typeface="Trebuchet MS" panose="020B0603020202020204" pitchFamily="34" charset="0"/>
              </a:rPr>
              <a:t>и ингибитор переноса красителей</a:t>
            </a:r>
            <a:endParaRPr lang="fr-FR" sz="2100" b="1" i="1" kern="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 marL="391043" indent="-391043">
              <a:spcBef>
                <a:spcPct val="20000"/>
              </a:spcBef>
              <a:defRPr/>
            </a:pPr>
            <a:endParaRPr lang="fr-FR" sz="2700" b="1" kern="0" dirty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marL="391043" indent="-391043">
              <a:spcBef>
                <a:spcPct val="20000"/>
              </a:spcBef>
              <a:defRPr/>
            </a:pPr>
            <a:endParaRPr lang="fr-FR" sz="5000" b="1" kern="0" dirty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612" name="Rectangle 36"/>
          <p:cNvSpPr>
            <a:spLocks noGrp="1" noChangeArrowheads="1"/>
          </p:cNvSpPr>
          <p:nvPr>
            <p:ph type="title" idx="4294967295"/>
          </p:nvPr>
        </p:nvSpPr>
        <p:spPr>
          <a:xfrm>
            <a:off x="774700" y="0"/>
            <a:ext cx="8985250" cy="374650"/>
          </a:xfrm>
        </p:spPr>
        <p:txBody>
          <a:bodyPr/>
          <a:lstStyle/>
          <a:p>
            <a:r>
              <a:rPr lang="ru-RU" sz="2800" dirty="0" smtClean="0">
                <a:solidFill>
                  <a:srgbClr val="08367B"/>
                </a:solidFill>
                <a:latin typeface="Trebuchet MS" pitchFamily="34" charset="0"/>
              </a:rPr>
              <a:t>Таблица эквивалентности основных типов </a:t>
            </a:r>
            <a:r>
              <a:rPr lang="ru-RU" sz="2800" dirty="0" err="1" smtClean="0">
                <a:solidFill>
                  <a:srgbClr val="08367B"/>
                </a:solidFill>
                <a:latin typeface="Trebuchet MS" pitchFamily="34" charset="0"/>
              </a:rPr>
              <a:t>диспергаторов</a:t>
            </a:r>
            <a:endParaRPr lang="fr-FR" sz="2800" dirty="0" smtClean="0">
              <a:solidFill>
                <a:srgbClr val="08367B"/>
              </a:solidFill>
              <a:latin typeface="Trebuchet MS" pitchFamily="34" charset="0"/>
            </a:endParaRPr>
          </a:p>
        </p:txBody>
      </p:sp>
      <p:pic>
        <p:nvPicPr>
          <p:cNvPr id="90114" name="Picture 3" descr="C:\Documents and Settings\SNF01\Bureau\Images pour Presentation\CAA41S0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085" y="78715"/>
            <a:ext cx="1169591" cy="106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Group 2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650247"/>
              </p:ext>
            </p:extLst>
          </p:nvPr>
        </p:nvGraphicFramePr>
        <p:xfrm>
          <a:off x="1460500" y="2406650"/>
          <a:ext cx="6356632" cy="2116643"/>
        </p:xfrm>
        <a:graphic>
          <a:graphicData uri="http://schemas.openxmlformats.org/drawingml/2006/table">
            <a:tbl>
              <a:tblPr/>
              <a:tblGrid>
                <a:gridCol w="3638726"/>
                <a:gridCol w="2717906"/>
              </a:tblGrid>
              <a:tr h="6017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367B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Продукт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367B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SNF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367B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5263" marR="105263" marT="51542" marB="515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8367B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Примение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367B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: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367B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5263" marR="105263" marT="51542" marB="515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</a:tr>
              <a:tr h="2886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8367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rebuchet MS" pitchFamily="34" charset="0"/>
                          <a:cs typeface="Arial" pitchFamily="34" charset="0"/>
                        </a:rPr>
                        <a:t>Flosperse</a:t>
                      </a:r>
                      <a:r>
                        <a:rPr kumimoji="0" lang="en-US" sz="12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08367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rebuchet MS" pitchFamily="34" charset="0"/>
                          <a:cs typeface="Arial" pitchFamily="34" charset="0"/>
                        </a:rPr>
                        <a:t>TM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367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rebuchet MS" pitchFamily="34" charset="0"/>
                          <a:cs typeface="Arial" pitchFamily="34" charset="0"/>
                        </a:rPr>
                        <a:t> 3000 / </a:t>
                      </a: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8367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rebuchet MS" pitchFamily="34" charset="0"/>
                          <a:cs typeface="Arial" pitchFamily="34" charset="0"/>
                        </a:rPr>
                        <a:t>Flosperse</a:t>
                      </a:r>
                      <a:r>
                        <a:rPr kumimoji="0" lang="en-US" sz="12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08367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rebuchet MS" pitchFamily="34" charset="0"/>
                          <a:cs typeface="Arial" pitchFamily="34" charset="0"/>
                        </a:rPr>
                        <a:t>TM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367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rebuchet MS" pitchFamily="34" charset="0"/>
                          <a:cs typeface="Arial" pitchFamily="34" charset="0"/>
                        </a:rPr>
                        <a:t> BIS 3000</a:t>
                      </a:r>
                    </a:p>
                  </a:txBody>
                  <a:tcPr marL="105263" marR="105263" marT="51542" marB="515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367B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Для средств для посудомоечных машин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367B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5263" marR="105263" marT="51542" marB="515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8367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rebuchet MS" pitchFamily="34" charset="0"/>
                          <a:cs typeface="Arial" pitchFamily="34" charset="0"/>
                        </a:rPr>
                        <a:t>Flosperse</a:t>
                      </a:r>
                      <a:r>
                        <a:rPr kumimoji="0" lang="en-US" sz="12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08367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rebuchet MS" pitchFamily="34" charset="0"/>
                          <a:cs typeface="Arial" pitchFamily="34" charset="0"/>
                        </a:rPr>
                        <a:t>TM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367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rebuchet MS" pitchFamily="34" charset="0"/>
                          <a:cs typeface="Arial" pitchFamily="34" charset="0"/>
                        </a:rPr>
                        <a:t> 10030 CM</a:t>
                      </a:r>
                    </a:p>
                  </a:txBody>
                  <a:tcPr marL="105263" marR="105263" marT="51542" marB="515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367B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Для стиральных порошков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367B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5263" marR="105263" marT="51542" marB="515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8367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rebuchet MS" pitchFamily="34" charset="0"/>
                          <a:cs typeface="Arial" pitchFamily="34" charset="0"/>
                        </a:rPr>
                        <a:t>Flosperse</a:t>
                      </a:r>
                      <a:r>
                        <a:rPr kumimoji="0" lang="en-US" sz="12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08367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rebuchet MS" pitchFamily="34" charset="0"/>
                          <a:cs typeface="Arial" pitchFamily="34" charset="0"/>
                        </a:rPr>
                        <a:t>TM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367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rebuchet MS" pitchFamily="34" charset="0"/>
                          <a:cs typeface="Arial" pitchFamily="34" charset="0"/>
                        </a:rPr>
                        <a:t>  4000 DET</a:t>
                      </a:r>
                    </a:p>
                  </a:txBody>
                  <a:tcPr marL="105263" marR="105263" marT="51542" marB="515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367B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Для жидких средств для стирки, для средств для ковров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367B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5263" marR="105263" marT="51542" marB="515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61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8367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rebuchet MS" pitchFamily="34" charset="0"/>
                          <a:cs typeface="Arial" pitchFamily="34" charset="0"/>
                        </a:rPr>
                        <a:t>Flosoft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367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rebuchet MS" pitchFamily="34" charset="0"/>
                          <a:cs typeface="Arial" pitchFamily="34" charset="0"/>
                        </a:rPr>
                        <a:t> CCP</a:t>
                      </a:r>
                    </a:p>
                  </a:txBody>
                  <a:tcPr marL="105263" marR="105263" marT="51542" marB="515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4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367B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Ингибитор переноса красителей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367B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5263" marR="105263" marT="51542" marB="515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0192" name="Imag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32" y="1635493"/>
            <a:ext cx="2487701" cy="36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503111" y="921824"/>
            <a:ext cx="10190290" cy="547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78" tIns="52139" rIns="104278" bIns="52139"/>
          <a:lstStyle/>
          <a:p>
            <a:pPr marL="391043" indent="-391043">
              <a:lnSpc>
                <a:spcPct val="80000"/>
              </a:lnSpc>
              <a:spcBef>
                <a:spcPct val="20000"/>
              </a:spcBef>
              <a:defRPr/>
            </a:pPr>
            <a:endParaRPr lang="fr-FR" sz="23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515177" cy="521259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ea typeface="+mj-ea"/>
                <a:cs typeface="+mj-cs"/>
              </a:rPr>
              <a:t>Продукты </a:t>
            </a:r>
            <a:r>
              <a:rPr lang="en-US" sz="3200" dirty="0" smtClean="0">
                <a:ea typeface="+mj-ea"/>
                <a:cs typeface="+mj-cs"/>
              </a:rPr>
              <a:t>SNF </a:t>
            </a:r>
            <a:r>
              <a:rPr lang="ru-RU" sz="3200" dirty="0" smtClean="0">
                <a:ea typeface="+mj-ea"/>
                <a:cs typeface="+mj-cs"/>
              </a:rPr>
              <a:t>для косметических средств</a:t>
            </a:r>
            <a:endParaRPr lang="en-US" sz="3200" dirty="0" smtClean="0">
              <a:effectLst/>
              <a:ea typeface="+mj-ea"/>
              <a:cs typeface="+mj-cs"/>
            </a:endParaRPr>
          </a:p>
        </p:txBody>
      </p:sp>
      <p:pic>
        <p:nvPicPr>
          <p:cNvPr id="73731" name="Picture 3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5380" y="1159713"/>
            <a:ext cx="2209227" cy="2308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339182" y="5509948"/>
            <a:ext cx="3592315" cy="125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4278" tIns="52139" rIns="104278" bIns="52139" anchor="ctr"/>
          <a:lstStyle/>
          <a:p>
            <a:pPr>
              <a:defRPr/>
            </a:pPr>
            <a:endParaRPr lang="en-US" sz="2100" b="1" kern="0" dirty="0">
              <a:solidFill>
                <a:schemeClr val="accent6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733" name="Rectangle 3"/>
          <p:cNvSpPr txBox="1">
            <a:spLocks noChangeArrowheads="1"/>
          </p:cNvSpPr>
          <p:nvPr/>
        </p:nvSpPr>
        <p:spPr bwMode="auto">
          <a:xfrm>
            <a:off x="1472200" y="993540"/>
            <a:ext cx="9774435" cy="558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78" tIns="52139" rIns="104278" bIns="52139" anchor="ctr"/>
          <a:lstStyle/>
          <a:p>
            <a:r>
              <a:rPr lang="en-US" sz="2300" b="1" dirty="0">
                <a:solidFill>
                  <a:srgbClr val="16165D"/>
                </a:solidFill>
              </a:rPr>
              <a:t>1 </a:t>
            </a:r>
            <a:r>
              <a:rPr lang="en-US" sz="2300" b="1" dirty="0" smtClean="0">
                <a:solidFill>
                  <a:srgbClr val="16165D"/>
                </a:solidFill>
              </a:rPr>
              <a:t>– </a:t>
            </a:r>
            <a:r>
              <a:rPr lang="ru-RU" sz="2300" b="1" dirty="0" err="1" smtClean="0">
                <a:solidFill>
                  <a:srgbClr val="16165D"/>
                </a:solidFill>
              </a:rPr>
              <a:t>Поликватерниум</a:t>
            </a:r>
            <a:r>
              <a:rPr lang="ru-RU" sz="2300" b="1" dirty="0" smtClean="0">
                <a:solidFill>
                  <a:srgbClr val="16165D"/>
                </a:solidFill>
              </a:rPr>
              <a:t>  -6, -7, -11, -22, -39</a:t>
            </a:r>
            <a:endParaRPr lang="en-US" sz="2300" b="1" dirty="0">
              <a:solidFill>
                <a:srgbClr val="16165D"/>
              </a:solidFill>
            </a:endParaRPr>
          </a:p>
          <a:p>
            <a:endParaRPr lang="en-US" sz="2300" b="1" dirty="0">
              <a:solidFill>
                <a:srgbClr val="16165D"/>
              </a:solidFill>
            </a:endParaRPr>
          </a:p>
          <a:p>
            <a:r>
              <a:rPr lang="en-US" sz="2300" b="1" dirty="0">
                <a:solidFill>
                  <a:srgbClr val="16165D"/>
                </a:solidFill>
              </a:rPr>
              <a:t>2 </a:t>
            </a:r>
            <a:r>
              <a:rPr lang="en-US" sz="2300" b="1" dirty="0" smtClean="0">
                <a:solidFill>
                  <a:srgbClr val="16165D"/>
                </a:solidFill>
              </a:rPr>
              <a:t>– </a:t>
            </a:r>
            <a:r>
              <a:rPr lang="ru-RU" sz="2300" b="1" dirty="0" err="1" smtClean="0">
                <a:solidFill>
                  <a:srgbClr val="16165D"/>
                </a:solidFill>
              </a:rPr>
              <a:t>Карбомеры</a:t>
            </a:r>
            <a:endParaRPr lang="ru-RU" sz="2300" b="1" dirty="0" smtClean="0">
              <a:solidFill>
                <a:srgbClr val="16165D"/>
              </a:solidFill>
            </a:endParaRPr>
          </a:p>
          <a:p>
            <a:endParaRPr lang="ru-RU" sz="2300" b="1" dirty="0">
              <a:solidFill>
                <a:srgbClr val="16165D"/>
              </a:solidFill>
            </a:endParaRPr>
          </a:p>
          <a:p>
            <a:r>
              <a:rPr lang="ru-RU" sz="2300" b="1" dirty="0" smtClean="0">
                <a:solidFill>
                  <a:srgbClr val="16165D"/>
                </a:solidFill>
              </a:rPr>
              <a:t>3 – Модификаторы реологии для кремов</a:t>
            </a:r>
            <a:endParaRPr lang="en-US" sz="2300" b="1" dirty="0">
              <a:solidFill>
                <a:srgbClr val="16165D"/>
              </a:solidFill>
            </a:endParaRPr>
          </a:p>
          <a:p>
            <a:endParaRPr lang="en-US" sz="2300" b="1" dirty="0">
              <a:solidFill>
                <a:srgbClr val="16165D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2"/>
          <p:cNvSpPr>
            <a:spLocks noChangeArrowheads="1"/>
          </p:cNvSpPr>
          <p:nvPr/>
        </p:nvSpPr>
        <p:spPr bwMode="auto">
          <a:xfrm>
            <a:off x="3632200" y="638175"/>
            <a:ext cx="3929063" cy="68421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5123" name="object 3"/>
          <p:cNvSpPr>
            <a:spLocks noChangeArrowheads="1"/>
          </p:cNvSpPr>
          <p:nvPr/>
        </p:nvSpPr>
        <p:spPr bwMode="auto">
          <a:xfrm>
            <a:off x="6775450" y="2278063"/>
            <a:ext cx="1362075" cy="12906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5124" name="object 4"/>
          <p:cNvSpPr>
            <a:spLocks noChangeArrowheads="1"/>
          </p:cNvSpPr>
          <p:nvPr/>
        </p:nvSpPr>
        <p:spPr bwMode="auto">
          <a:xfrm>
            <a:off x="773113" y="6802438"/>
            <a:ext cx="9145587" cy="4048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5125" name="object 5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99"/>
              <a:gd name="T1" fmla="*/ 0 h 265175"/>
              <a:gd name="T2" fmla="*/ 1409699 w 1409699"/>
              <a:gd name="T3" fmla="*/ 265175 h 265175"/>
            </a:gdLst>
            <a:ahLst/>
            <a:cxnLst>
              <a:cxn ang="0">
                <a:pos x="1409699" y="0"/>
              </a:cxn>
              <a:cxn ang="0">
                <a:pos x="38099" y="0"/>
              </a:cxn>
              <a:cxn ang="0">
                <a:pos x="0" y="265175"/>
              </a:cxn>
              <a:cxn ang="0">
                <a:pos x="1357883" y="265175"/>
              </a:cxn>
              <a:cxn ang="0">
                <a:pos x="1409699" y="0"/>
              </a:cxn>
            </a:cxnLst>
            <a:rect l="T0" t="T1" r="T2" b="T3"/>
            <a:pathLst>
              <a:path w="1409699" h="265175">
                <a:moveTo>
                  <a:pt x="1409699" y="0"/>
                </a:moveTo>
                <a:lnTo>
                  <a:pt x="38099" y="0"/>
                </a:lnTo>
                <a:lnTo>
                  <a:pt x="0" y="265175"/>
                </a:lnTo>
                <a:lnTo>
                  <a:pt x="1357883" y="265175"/>
                </a:lnTo>
                <a:lnTo>
                  <a:pt x="140969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26" name="object 6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27" name="object 7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28" name="object 8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07"/>
              <a:gd name="T1" fmla="*/ 0 h 204215"/>
              <a:gd name="T2" fmla="*/ 940307 w 940307"/>
              <a:gd name="T3" fmla="*/ 204215 h 204215"/>
            </a:gdLst>
            <a:ahLst/>
            <a:cxnLst>
              <a:cxn ang="0">
                <a:pos x="940307" y="0"/>
              </a:cxn>
              <a:cxn ang="0">
                <a:pos x="38099" y="0"/>
              </a:cxn>
              <a:cxn ang="0">
                <a:pos x="0" y="204215"/>
              </a:cxn>
              <a:cxn ang="0">
                <a:pos x="902207" y="204215"/>
              </a:cxn>
              <a:cxn ang="0">
                <a:pos x="940307" y="0"/>
              </a:cxn>
            </a:cxnLst>
            <a:rect l="T0" t="T1" r="T2" b="T3"/>
            <a:pathLst>
              <a:path w="940307" h="204215">
                <a:moveTo>
                  <a:pt x="940307" y="0"/>
                </a:moveTo>
                <a:lnTo>
                  <a:pt x="38099" y="0"/>
                </a:lnTo>
                <a:lnTo>
                  <a:pt x="0" y="204215"/>
                </a:lnTo>
                <a:lnTo>
                  <a:pt x="902207" y="204215"/>
                </a:lnTo>
                <a:lnTo>
                  <a:pt x="940307" y="0"/>
                </a:lnTo>
                <a:close/>
              </a:path>
            </a:pathLst>
          </a:custGeom>
          <a:solidFill>
            <a:srgbClr val="4B83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29" name="object 9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10"/>
              <a:gd name="T1" fmla="*/ 0 h 204217"/>
              <a:gd name="T2" fmla="*/ 940310 w 940310"/>
              <a:gd name="T3" fmla="*/ 204217 h 204217"/>
            </a:gdLst>
            <a:ahLst/>
            <a:cxnLst>
              <a:cxn ang="0">
                <a:pos x="38106" y="0"/>
              </a:cxn>
              <a:cxn ang="0">
                <a:pos x="0" y="204217"/>
              </a:cxn>
              <a:cxn ang="0">
                <a:pos x="902204" y="204217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04217">
                <a:moveTo>
                  <a:pt x="38106" y="0"/>
                </a:moveTo>
                <a:lnTo>
                  <a:pt x="0" y="204217"/>
                </a:lnTo>
                <a:lnTo>
                  <a:pt x="902204" y="204217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30" name="object 10"/>
          <p:cNvSpPr>
            <a:spLocks noChangeArrowheads="1"/>
          </p:cNvSpPr>
          <p:nvPr/>
        </p:nvSpPr>
        <p:spPr bwMode="auto">
          <a:xfrm>
            <a:off x="8651875" y="6911975"/>
            <a:ext cx="939800" cy="215900"/>
          </a:xfrm>
          <a:custGeom>
            <a:avLst/>
            <a:gdLst>
              <a:gd name="T0" fmla="*/ 0 w 940310"/>
              <a:gd name="T1" fmla="*/ 0 h 216413"/>
              <a:gd name="T2" fmla="*/ 940310 w 940310"/>
              <a:gd name="T3" fmla="*/ 216413 h 216413"/>
            </a:gdLst>
            <a:ahLst/>
            <a:cxnLst>
              <a:cxn ang="0">
                <a:pos x="38106" y="0"/>
              </a:cxn>
              <a:cxn ang="0">
                <a:pos x="0" y="216413"/>
              </a:cxn>
              <a:cxn ang="0">
                <a:pos x="902204" y="216413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16413">
                <a:moveTo>
                  <a:pt x="38106" y="0"/>
                </a:moveTo>
                <a:lnTo>
                  <a:pt x="0" y="216413"/>
                </a:lnTo>
                <a:lnTo>
                  <a:pt x="902204" y="216413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131" name="object 11"/>
          <p:cNvSpPr txBox="1">
            <a:spLocks noChangeArrowheads="1"/>
          </p:cNvSpPr>
          <p:nvPr/>
        </p:nvSpPr>
        <p:spPr bwMode="auto">
          <a:xfrm>
            <a:off x="2282825" y="2955925"/>
            <a:ext cx="3771900" cy="348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altLang="ru-RU" sz="3200" b="1" dirty="0" err="1" smtClean="0">
                <a:solidFill>
                  <a:srgbClr val="15155C"/>
                </a:solidFill>
                <a:cs typeface="Arial" charset="0"/>
              </a:rPr>
              <a:t>Flosoft</a:t>
            </a:r>
            <a:endParaRPr lang="ru-RU" altLang="ru-RU" sz="3200" dirty="0" smtClean="0">
              <a:cs typeface="Arial" charset="0"/>
            </a:endParaRPr>
          </a:p>
          <a:p>
            <a:pPr marL="12700">
              <a:spcBef>
                <a:spcPts val="438"/>
              </a:spcBef>
            </a:pPr>
            <a:r>
              <a:rPr lang="ru-RU" altLang="ru-RU" sz="1600" b="1" i="1" dirty="0" smtClean="0">
                <a:solidFill>
                  <a:srgbClr val="15155C"/>
                </a:solidFill>
                <a:cs typeface="Arial" charset="0"/>
              </a:rPr>
              <a:t>Катионный загуститель для кондиционеров для белья</a:t>
            </a:r>
            <a:endParaRPr lang="ru-RU" altLang="ru-RU" sz="1600" dirty="0" smtClean="0">
              <a:cs typeface="Arial" charset="0"/>
            </a:endParaRPr>
          </a:p>
          <a:p>
            <a:pPr marL="12700">
              <a:lnSpc>
                <a:spcPts val="1000"/>
              </a:lnSpc>
            </a:pPr>
            <a:endParaRPr lang="ru-RU" altLang="ru-RU" sz="1000" dirty="0" smtClean="0">
              <a:latin typeface="Calibri" pitchFamily="34" charset="0"/>
            </a:endParaRPr>
          </a:p>
          <a:p>
            <a:pPr marL="12700">
              <a:lnSpc>
                <a:spcPts val="1000"/>
              </a:lnSpc>
            </a:pPr>
            <a:endParaRPr lang="ru-RU" altLang="ru-RU" sz="1000" dirty="0" smtClean="0">
              <a:latin typeface="Calibri" pitchFamily="34" charset="0"/>
            </a:endParaRPr>
          </a:p>
          <a:p>
            <a:pPr marL="12700">
              <a:lnSpc>
                <a:spcPts val="1000"/>
              </a:lnSpc>
              <a:spcBef>
                <a:spcPts val="25"/>
              </a:spcBef>
            </a:pPr>
            <a:endParaRPr lang="ru-RU" altLang="ru-RU" sz="1000" dirty="0" smtClean="0">
              <a:latin typeface="Calibri" pitchFamily="34" charset="0"/>
            </a:endParaRPr>
          </a:p>
          <a:p>
            <a:pPr marL="12700"/>
            <a:r>
              <a:rPr lang="ru-RU" altLang="ru-RU" sz="3200" b="1" dirty="0" err="1" smtClean="0">
                <a:solidFill>
                  <a:srgbClr val="15155C"/>
                </a:solidFill>
                <a:cs typeface="Arial" charset="0"/>
              </a:rPr>
              <a:t>Flogel</a:t>
            </a:r>
            <a:endParaRPr lang="ru-RU" altLang="ru-RU" sz="3200" dirty="0" smtClean="0">
              <a:cs typeface="Arial" charset="0"/>
            </a:endParaRPr>
          </a:p>
          <a:p>
            <a:pPr marL="12700">
              <a:spcBef>
                <a:spcPts val="438"/>
              </a:spcBef>
            </a:pPr>
            <a:r>
              <a:rPr lang="ru-RU" altLang="ru-RU" sz="1600" b="1" i="1" dirty="0" smtClean="0">
                <a:solidFill>
                  <a:srgbClr val="15155C"/>
                </a:solidFill>
                <a:cs typeface="Arial" charset="0"/>
              </a:rPr>
              <a:t>Анионные модификаторы реологии</a:t>
            </a:r>
          </a:p>
          <a:p>
            <a:pPr marL="12700">
              <a:spcBef>
                <a:spcPts val="438"/>
              </a:spcBef>
            </a:pPr>
            <a:endParaRPr lang="ru-RU" altLang="ru-RU" sz="1600" b="1" i="1" dirty="0" smtClean="0">
              <a:solidFill>
                <a:srgbClr val="15155C"/>
              </a:solidFill>
              <a:cs typeface="Arial" charset="0"/>
            </a:endParaRPr>
          </a:p>
          <a:p>
            <a:pPr marL="12700">
              <a:spcBef>
                <a:spcPts val="438"/>
              </a:spcBef>
            </a:pPr>
            <a:endParaRPr lang="ru-RU" altLang="ru-RU" sz="1600" b="1" i="1" dirty="0" smtClean="0">
              <a:solidFill>
                <a:srgbClr val="15155C"/>
              </a:solidFill>
              <a:cs typeface="Arial" charset="0"/>
            </a:endParaRPr>
          </a:p>
          <a:p>
            <a:pPr marL="12700">
              <a:spcBef>
                <a:spcPts val="438"/>
              </a:spcBef>
            </a:pPr>
            <a:endParaRPr lang="ru-RU" altLang="ru-RU" sz="1600" b="1" i="1" dirty="0" smtClean="0">
              <a:solidFill>
                <a:srgbClr val="15155C"/>
              </a:solidFill>
              <a:cs typeface="Arial" charset="0"/>
            </a:endParaRPr>
          </a:p>
          <a:p>
            <a:pPr marL="12700">
              <a:spcBef>
                <a:spcPts val="438"/>
              </a:spcBef>
            </a:pPr>
            <a:endParaRPr lang="ru-RU" altLang="ru-RU" sz="1600" b="1" i="1" dirty="0" smtClean="0">
              <a:solidFill>
                <a:srgbClr val="15155C"/>
              </a:solidFill>
              <a:cs typeface="Arial" charset="0"/>
            </a:endParaRPr>
          </a:p>
          <a:p>
            <a:pPr marL="12700">
              <a:spcBef>
                <a:spcPts val="438"/>
              </a:spcBef>
            </a:pPr>
            <a:endParaRPr lang="ru-RU" altLang="ru-RU" sz="1600" dirty="0">
              <a:cs typeface="Arial" charset="0"/>
            </a:endParaRPr>
          </a:p>
        </p:txBody>
      </p:sp>
      <p:sp>
        <p:nvSpPr>
          <p:cNvPr id="5132" name="object 12"/>
          <p:cNvSpPr>
            <a:spLocks noChangeArrowheads="1"/>
          </p:cNvSpPr>
          <p:nvPr/>
        </p:nvSpPr>
        <p:spPr bwMode="auto">
          <a:xfrm>
            <a:off x="6918325" y="4395788"/>
            <a:ext cx="1357313" cy="131127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5133" name="object 13"/>
          <p:cNvSpPr>
            <a:spLocks noChangeArrowheads="1"/>
          </p:cNvSpPr>
          <p:nvPr/>
        </p:nvSpPr>
        <p:spPr bwMode="auto">
          <a:xfrm>
            <a:off x="7847013" y="3402013"/>
            <a:ext cx="1285875" cy="1233487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5134" name="object 14"/>
          <p:cNvSpPr>
            <a:spLocks noChangeArrowheads="1"/>
          </p:cNvSpPr>
          <p:nvPr/>
        </p:nvSpPr>
        <p:spPr bwMode="auto">
          <a:xfrm>
            <a:off x="7847013" y="3778250"/>
            <a:ext cx="1285875" cy="857250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5135" name="object 1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25400"/>
            <a:fld id="{E571BF9A-4600-4BA8-882E-65886B18C977}" type="slidenum">
              <a:rPr lang="ru-RU" altLang="ru-RU"/>
              <a:pPr marL="25400"/>
              <a:t>5</a:t>
            </a:fld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16" name="object 16"/>
          <p:cNvSpPr>
            <a:spLocks noGrp="1"/>
          </p:cNvSpPr>
          <p:nvPr>
            <p:ph type="dt" sz="quarter" idx="11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SNF</a:t>
            </a:r>
            <a:endParaRPr b="0" i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7" name="object 17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FLOERGER</a:t>
            </a:r>
            <a:r>
              <a:rPr spc="-90" dirty="0">
                <a:latin typeface="Trebuchet MS"/>
                <a:cs typeface="Trebuchet MS"/>
              </a:rPr>
              <a:t> </a:t>
            </a:r>
            <a:r>
              <a:rPr sz="1500" spc="-15" baseline="16666" dirty="0">
                <a:latin typeface="Trebuchet MS"/>
                <a:cs typeface="Trebuchet MS"/>
              </a:rPr>
              <a:t>®</a:t>
            </a:r>
            <a:endParaRPr sz="1500" i="0" baseline="16666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22500" y="5530850"/>
            <a:ext cx="5346700" cy="9130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/>
            <a:r>
              <a:rPr lang="ru-RU" altLang="ru-RU" sz="3200" b="1" dirty="0" err="1" smtClean="0">
                <a:solidFill>
                  <a:srgbClr val="15155C"/>
                </a:solidFill>
                <a:cs typeface="Arial" charset="0"/>
              </a:rPr>
              <a:t>Flos</a:t>
            </a:r>
            <a:r>
              <a:rPr lang="en-US" altLang="ru-RU" sz="3200" b="1" dirty="0" err="1" smtClean="0">
                <a:solidFill>
                  <a:srgbClr val="15155C"/>
                </a:solidFill>
                <a:cs typeface="Arial" charset="0"/>
              </a:rPr>
              <a:t>perse</a:t>
            </a:r>
            <a:endParaRPr lang="ru-RU" altLang="ru-RU" sz="3200" dirty="0" smtClean="0">
              <a:cs typeface="Arial" charset="0"/>
            </a:endParaRPr>
          </a:p>
          <a:p>
            <a:pPr marL="12700">
              <a:spcBef>
                <a:spcPts val="438"/>
              </a:spcBef>
            </a:pPr>
            <a:r>
              <a:rPr lang="ru-RU" altLang="ru-RU" b="1" i="1" dirty="0" err="1" smtClean="0">
                <a:solidFill>
                  <a:srgbClr val="15155C"/>
                </a:solidFill>
                <a:cs typeface="Arial" charset="0"/>
              </a:rPr>
              <a:t>Диспергирующие</a:t>
            </a:r>
            <a:r>
              <a:rPr lang="ru-RU" altLang="ru-RU" b="1" i="1" dirty="0" smtClean="0">
                <a:solidFill>
                  <a:srgbClr val="15155C"/>
                </a:solidFill>
                <a:cs typeface="Arial" charset="0"/>
              </a:rPr>
              <a:t> полимеры</a:t>
            </a:r>
            <a:endParaRPr lang="ru-RU" altLang="ru-RU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 noChangeArrowheads="1"/>
          </p:cNvSpPr>
          <p:nvPr/>
        </p:nvSpPr>
        <p:spPr bwMode="auto">
          <a:xfrm>
            <a:off x="3632200" y="638175"/>
            <a:ext cx="3929063" cy="68421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6147" name="object 3"/>
          <p:cNvSpPr>
            <a:spLocks noChangeArrowheads="1"/>
          </p:cNvSpPr>
          <p:nvPr/>
        </p:nvSpPr>
        <p:spPr bwMode="auto">
          <a:xfrm>
            <a:off x="773113" y="6802438"/>
            <a:ext cx="9145587" cy="4048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6148" name="object 4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99"/>
              <a:gd name="T1" fmla="*/ 0 h 265175"/>
              <a:gd name="T2" fmla="*/ 1409699 w 1409699"/>
              <a:gd name="T3" fmla="*/ 265175 h 265175"/>
            </a:gdLst>
            <a:ahLst/>
            <a:cxnLst>
              <a:cxn ang="0">
                <a:pos x="1409699" y="0"/>
              </a:cxn>
              <a:cxn ang="0">
                <a:pos x="38099" y="0"/>
              </a:cxn>
              <a:cxn ang="0">
                <a:pos x="0" y="265175"/>
              </a:cxn>
              <a:cxn ang="0">
                <a:pos x="1357883" y="265175"/>
              </a:cxn>
              <a:cxn ang="0">
                <a:pos x="1409699" y="0"/>
              </a:cxn>
            </a:cxnLst>
            <a:rect l="T0" t="T1" r="T2" b="T3"/>
            <a:pathLst>
              <a:path w="1409699" h="265175">
                <a:moveTo>
                  <a:pt x="1409699" y="0"/>
                </a:moveTo>
                <a:lnTo>
                  <a:pt x="38099" y="0"/>
                </a:lnTo>
                <a:lnTo>
                  <a:pt x="0" y="265175"/>
                </a:lnTo>
                <a:lnTo>
                  <a:pt x="1357883" y="265175"/>
                </a:lnTo>
                <a:lnTo>
                  <a:pt x="140969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49" name="object 5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0" name="object 6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1" name="object 7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07"/>
              <a:gd name="T1" fmla="*/ 0 h 204215"/>
              <a:gd name="T2" fmla="*/ 940307 w 940307"/>
              <a:gd name="T3" fmla="*/ 204215 h 204215"/>
            </a:gdLst>
            <a:ahLst/>
            <a:cxnLst>
              <a:cxn ang="0">
                <a:pos x="940307" y="0"/>
              </a:cxn>
              <a:cxn ang="0">
                <a:pos x="38099" y="0"/>
              </a:cxn>
              <a:cxn ang="0">
                <a:pos x="0" y="204215"/>
              </a:cxn>
              <a:cxn ang="0">
                <a:pos x="902207" y="204215"/>
              </a:cxn>
              <a:cxn ang="0">
                <a:pos x="940307" y="0"/>
              </a:cxn>
            </a:cxnLst>
            <a:rect l="T0" t="T1" r="T2" b="T3"/>
            <a:pathLst>
              <a:path w="940307" h="204215">
                <a:moveTo>
                  <a:pt x="940307" y="0"/>
                </a:moveTo>
                <a:lnTo>
                  <a:pt x="38099" y="0"/>
                </a:lnTo>
                <a:lnTo>
                  <a:pt x="0" y="204215"/>
                </a:lnTo>
                <a:lnTo>
                  <a:pt x="902207" y="204215"/>
                </a:lnTo>
                <a:lnTo>
                  <a:pt x="940307" y="0"/>
                </a:lnTo>
                <a:close/>
              </a:path>
            </a:pathLst>
          </a:custGeom>
          <a:solidFill>
            <a:srgbClr val="4B83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2" name="object 8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10"/>
              <a:gd name="T1" fmla="*/ 0 h 204217"/>
              <a:gd name="T2" fmla="*/ 940310 w 940310"/>
              <a:gd name="T3" fmla="*/ 204217 h 204217"/>
            </a:gdLst>
            <a:ahLst/>
            <a:cxnLst>
              <a:cxn ang="0">
                <a:pos x="38106" y="0"/>
              </a:cxn>
              <a:cxn ang="0">
                <a:pos x="0" y="204217"/>
              </a:cxn>
              <a:cxn ang="0">
                <a:pos x="902204" y="204217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04217">
                <a:moveTo>
                  <a:pt x="38106" y="0"/>
                </a:moveTo>
                <a:lnTo>
                  <a:pt x="0" y="204217"/>
                </a:lnTo>
                <a:lnTo>
                  <a:pt x="902204" y="204217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9"/>
          <p:cNvSpPr>
            <a:spLocks noChangeArrowheads="1"/>
          </p:cNvSpPr>
          <p:nvPr/>
        </p:nvSpPr>
        <p:spPr bwMode="auto">
          <a:xfrm>
            <a:off x="8651875" y="6911975"/>
            <a:ext cx="939800" cy="215900"/>
          </a:xfrm>
          <a:custGeom>
            <a:avLst/>
            <a:gdLst>
              <a:gd name="T0" fmla="*/ 0 w 940310"/>
              <a:gd name="T1" fmla="*/ 0 h 216413"/>
              <a:gd name="T2" fmla="*/ 940310 w 940310"/>
              <a:gd name="T3" fmla="*/ 216413 h 216413"/>
            </a:gdLst>
            <a:ahLst/>
            <a:cxnLst>
              <a:cxn ang="0">
                <a:pos x="38106" y="0"/>
              </a:cxn>
              <a:cxn ang="0">
                <a:pos x="0" y="216413"/>
              </a:cxn>
              <a:cxn ang="0">
                <a:pos x="902204" y="216413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16413">
                <a:moveTo>
                  <a:pt x="38106" y="0"/>
                </a:moveTo>
                <a:lnTo>
                  <a:pt x="0" y="216413"/>
                </a:lnTo>
                <a:lnTo>
                  <a:pt x="902204" y="216413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4" name="object 10"/>
          <p:cNvSpPr txBox="1">
            <a:spLocks noChangeArrowheads="1"/>
          </p:cNvSpPr>
          <p:nvPr/>
        </p:nvSpPr>
        <p:spPr bwMode="auto">
          <a:xfrm>
            <a:off x="1281113" y="3108325"/>
            <a:ext cx="4779962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altLang="ru-RU" sz="4400" b="1" dirty="0" err="1">
                <a:solidFill>
                  <a:srgbClr val="15155C"/>
                </a:solidFill>
                <a:cs typeface="Arial" charset="0"/>
              </a:rPr>
              <a:t>Flosoft</a:t>
            </a:r>
            <a:r>
              <a:rPr lang="ru-RU" altLang="ru-RU" sz="4300" b="1" baseline="25000" dirty="0" err="1">
                <a:solidFill>
                  <a:srgbClr val="15155C"/>
                </a:solidFill>
                <a:cs typeface="Arial" charset="0"/>
              </a:rPr>
              <a:t>TM</a:t>
            </a:r>
            <a:endParaRPr lang="ru-RU" altLang="ru-RU" sz="4300" baseline="25000" dirty="0">
              <a:cs typeface="Arial" charset="0"/>
            </a:endParaRPr>
          </a:p>
          <a:p>
            <a:pPr marL="12700">
              <a:lnSpc>
                <a:spcPts val="500"/>
              </a:lnSpc>
              <a:spcBef>
                <a:spcPts val="38"/>
              </a:spcBef>
            </a:pPr>
            <a:endParaRPr lang="ru-RU" altLang="ru-RU" sz="500" dirty="0">
              <a:latin typeface="Calibri" pitchFamily="34" charset="0"/>
            </a:endParaRPr>
          </a:p>
          <a:p>
            <a:pPr marL="12700"/>
            <a:r>
              <a:rPr lang="ru-RU" altLang="ru-RU" sz="2000" b="1" i="1" dirty="0">
                <a:solidFill>
                  <a:srgbClr val="15155C"/>
                </a:solidFill>
              </a:rPr>
              <a:t>Катионный загуститель для </a:t>
            </a:r>
            <a:r>
              <a:rPr lang="ru-RU" altLang="ru-RU" sz="2000" b="1" i="1" dirty="0" smtClean="0">
                <a:solidFill>
                  <a:srgbClr val="15155C"/>
                </a:solidFill>
              </a:rPr>
              <a:t>кондиционеров для белья</a:t>
            </a:r>
            <a:endParaRPr lang="ru-RU" altLang="ru-RU" sz="2000" b="1" i="1" dirty="0">
              <a:solidFill>
                <a:srgbClr val="15155C"/>
              </a:solidFill>
            </a:endParaRPr>
          </a:p>
        </p:txBody>
      </p:sp>
      <p:sp>
        <p:nvSpPr>
          <p:cNvPr id="6155" name="object 11"/>
          <p:cNvSpPr>
            <a:spLocks noChangeArrowheads="1"/>
          </p:cNvSpPr>
          <p:nvPr/>
        </p:nvSpPr>
        <p:spPr bwMode="auto">
          <a:xfrm>
            <a:off x="6918325" y="2420938"/>
            <a:ext cx="2563813" cy="243046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6156" name="object 12"/>
          <p:cNvSpPr>
            <a:spLocks noChangeArrowheads="1"/>
          </p:cNvSpPr>
          <p:nvPr/>
        </p:nvSpPr>
        <p:spPr bwMode="auto">
          <a:xfrm>
            <a:off x="6918325" y="3778250"/>
            <a:ext cx="2563813" cy="10731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6157" name="object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25400"/>
            <a:fld id="{E543C43C-B8C5-4A24-A305-67A3A551EBCA}" type="slidenum">
              <a:rPr lang="ru-RU" altLang="ru-RU"/>
              <a:pPr marL="25400"/>
              <a:t>6</a:t>
            </a:fld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14" name="object 14"/>
          <p:cNvSpPr>
            <a:spLocks noGrp="1"/>
          </p:cNvSpPr>
          <p:nvPr>
            <p:ph type="dt" sz="quarter" idx="11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SNF</a:t>
            </a:r>
            <a:endParaRPr b="0" i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5" name="object 15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FLOERGER</a:t>
            </a:r>
            <a:r>
              <a:rPr spc="-90" dirty="0">
                <a:latin typeface="Trebuchet MS"/>
                <a:cs typeface="Trebuchet MS"/>
              </a:rPr>
              <a:t> </a:t>
            </a:r>
            <a:r>
              <a:rPr sz="1500" spc="-15" baseline="16666" dirty="0">
                <a:latin typeface="Trebuchet MS"/>
                <a:cs typeface="Trebuchet MS"/>
              </a:rPr>
              <a:t>®</a:t>
            </a:r>
            <a:endParaRPr sz="1500" i="0" baseline="16666">
              <a:solidFill>
                <a:schemeClr val="tx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3300" y="0"/>
            <a:ext cx="9448800" cy="1586864"/>
          </a:xfrm>
        </p:spPr>
        <p:txBody>
          <a:bodyPr/>
          <a:lstStyle/>
          <a:p>
            <a:r>
              <a:rPr lang="ru-RU" dirty="0" smtClean="0">
                <a:solidFill>
                  <a:srgbClr val="16165D"/>
                </a:solidFill>
                <a:latin typeface="Trebuchet MS" pitchFamily="34" charset="0"/>
              </a:rPr>
              <a:t>Активные вещества кондиционеров</a:t>
            </a:r>
            <a:endParaRPr lang="fr-FR" dirty="0" smtClean="0">
              <a:solidFill>
                <a:srgbClr val="16165D"/>
              </a:solidFill>
              <a:latin typeface="Trebuchet MS" pitchFamily="34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417711" y="837863"/>
          <a:ext cx="5367121" cy="6170071"/>
        </p:xfrm>
        <a:graphic>
          <a:graphicData uri="http://schemas.openxmlformats.org/drawingml/2006/table">
            <a:tbl>
              <a:tblPr/>
              <a:tblGrid>
                <a:gridCol w="2693771"/>
                <a:gridCol w="2673350"/>
              </a:tblGrid>
              <a:tr h="5544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c 1960-x</a:t>
                      </a:r>
                    </a:p>
                  </a:txBody>
                  <a:tcPr marL="106926" marR="106926" marT="50381" marB="50381" horzOverflow="overflow">
                    <a:lnL w="9525" cap="flat" cmpd="sng" algn="ctr">
                      <a:solidFill>
                        <a:srgbClr val="2E2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E2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E2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После</a:t>
                      </a: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 1990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Из за экологических соображений</a:t>
                      </a:r>
                      <a:endParaRPr kumimoji="0" 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926" marR="106926" marT="50381" marB="50381" horzOverflow="overflow">
                    <a:lnL>
                      <a:noFill/>
                    </a:lnL>
                    <a:lnR w="9525" cap="flat" cmpd="sng" algn="ctr">
                      <a:solidFill>
                        <a:srgbClr val="2E2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E2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E2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29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Alkyl Quat (DHTDMAC)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926" marR="106926" marT="50381" marB="50381" horzOverflow="overflow">
                    <a:lnL w="9525" cap="flat" cmpd="sng" algn="ctr">
                      <a:solidFill>
                        <a:srgbClr val="2E2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E2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E2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Ester Quat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926" marR="106926" marT="50381" marB="50381" horzOverflow="overflow">
                    <a:lnL>
                      <a:noFill/>
                    </a:lnL>
                    <a:lnR w="9525" cap="flat" cmpd="sng" algn="ctr">
                      <a:solidFill>
                        <a:srgbClr val="2E2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E2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E2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69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Imidazoline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Quat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926" marR="106926" marT="50381" marB="50381" horzOverflow="overflow">
                    <a:lnL w="9525" cap="flat" cmpd="sng" algn="ctr">
                      <a:solidFill>
                        <a:srgbClr val="2E2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E2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E2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Imidazolinester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926" marR="106926" marT="50381" marB="50381" horzOverflow="overflow">
                    <a:lnL>
                      <a:noFill/>
                    </a:lnL>
                    <a:lnR w="9525" cap="flat" cmpd="sng" algn="ctr">
                      <a:solidFill>
                        <a:srgbClr val="2E2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E2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E2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AmidoAmine Quat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926" marR="106926" marT="50381" marB="50381" horzOverflow="overflow">
                    <a:lnL w="9525" cap="flat" cmpd="sng" algn="ctr">
                      <a:solidFill>
                        <a:srgbClr val="2E2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2E2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E2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 Ester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AmidoAmine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 </a:t>
                      </a:r>
                      <a:endParaRPr kumimoji="0" lang="fr-F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926" marR="106926" marT="50381" marB="50381" horzOverflow="overflow">
                    <a:lnL>
                      <a:noFill/>
                    </a:lnL>
                    <a:lnR w="9525" cap="flat" cmpd="sng" algn="ctr">
                      <a:solidFill>
                        <a:srgbClr val="2E2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E2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E2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4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PDMS / Amino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Siloxane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 /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Amido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Arial" pitchFamily="34" charset="0"/>
                        </a:rPr>
                        <a:t>Siloxane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106926" marR="106926" marT="50381" marB="50381" horzOverflow="overflow">
                    <a:lnL w="9525" cap="flat" cmpd="sng" algn="ctr">
                      <a:solidFill>
                        <a:srgbClr val="2E2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E2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E2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E2E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30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2506" y="1757937"/>
            <a:ext cx="1516755" cy="70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2507" y="2963128"/>
            <a:ext cx="1236424" cy="97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797" y="4458686"/>
            <a:ext cx="2276060" cy="77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1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4604" y="1757936"/>
            <a:ext cx="2216653" cy="83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58146" y="4329245"/>
            <a:ext cx="2255638" cy="874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358"/>
          <p:cNvSpPr txBox="1">
            <a:spLocks noChangeArrowheads="1"/>
          </p:cNvSpPr>
          <p:nvPr/>
        </p:nvSpPr>
        <p:spPr bwMode="auto">
          <a:xfrm>
            <a:off x="6932145" y="2963128"/>
            <a:ext cx="2675207" cy="27829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104278" tIns="52139" rIns="104278" bIns="52139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fr-FR" sz="1400" b="1" dirty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  All are </a:t>
            </a:r>
            <a:r>
              <a:rPr lang="fr-FR" sz="1400" b="1" dirty="0" err="1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composed</a:t>
            </a:r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 by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1- </a:t>
            </a:r>
            <a:r>
              <a:rPr lang="fr-FR" sz="1400" b="1" dirty="0" err="1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Hydrophilic</a:t>
            </a:r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 Part              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(</a:t>
            </a:r>
            <a:r>
              <a:rPr lang="fr-FR" sz="1200" b="1" dirty="0" err="1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fabric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fr-FR" sz="1200" b="1" dirty="0" err="1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fiber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fr-FR" sz="1200" b="1" dirty="0" err="1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affinity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)                           </a:t>
            </a:r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+                                           2- </a:t>
            </a:r>
            <a:r>
              <a:rPr lang="fr-FR" sz="1400" b="1" dirty="0" err="1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Hydrophobic</a:t>
            </a:r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 Part           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(</a:t>
            </a:r>
            <a:r>
              <a:rPr lang="fr-FR" sz="1200" b="1" dirty="0" err="1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bring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fr-FR" sz="1200" b="1" dirty="0" err="1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softening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fr-FR" sz="1200" b="1" dirty="0" err="1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property</a:t>
            </a:r>
            <a:r>
              <a:rPr lang="fr-FR" sz="1200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)</a:t>
            </a:r>
            <a:endParaRPr lang="fr-FR" sz="1400" b="1" dirty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but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fr-FR" sz="1400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fr-FR" sz="1400" b="1" u="sng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Non Water soluble 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fr-FR" sz="1600" b="1" u="sng" dirty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2314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1254" y="5667376"/>
            <a:ext cx="2172097" cy="78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5" name="Picture 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8772" y="6533225"/>
            <a:ext cx="1888054" cy="40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6" name="Picture 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8773" y="5665626"/>
            <a:ext cx="1839785" cy="78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7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8772" y="3003359"/>
            <a:ext cx="1420218" cy="84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ccolade fermante 14"/>
          <p:cNvSpPr>
            <a:spLocks/>
          </p:cNvSpPr>
          <p:nvPr/>
        </p:nvSpPr>
        <p:spPr bwMode="auto">
          <a:xfrm>
            <a:off x="6015038" y="1495558"/>
            <a:ext cx="250627" cy="5509948"/>
          </a:xfrm>
          <a:prstGeom prst="rightBrace">
            <a:avLst>
              <a:gd name="adj1" fmla="val 8447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104278" tIns="52139" rIns="104278" bIns="52139"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7050" y="157403"/>
            <a:ext cx="918969" cy="820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12" cstate="print"/>
          <a:srcRect r="36229"/>
          <a:stretch/>
        </p:blipFill>
        <p:spPr>
          <a:xfrm>
            <a:off x="6864870" y="2466358"/>
            <a:ext cx="3119790" cy="34088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Прямоугольник 19"/>
          <p:cNvSpPr/>
          <p:nvPr/>
        </p:nvSpPr>
        <p:spPr>
          <a:xfrm>
            <a:off x="7021999" y="2747208"/>
            <a:ext cx="2880089" cy="3012242"/>
          </a:xfrm>
          <a:prstGeom prst="rect">
            <a:avLst/>
          </a:prstGeom>
          <a:solidFill>
            <a:srgbClr val="D2D2F4"/>
          </a:solidFill>
        </p:spPr>
        <p:txBody>
          <a:bodyPr lIns="0" tIns="0" rIns="0" bIns="0">
            <a:noAutofit/>
          </a:bodyPr>
          <a:lstStyle/>
          <a:p>
            <a:pPr>
              <a:spcAft>
                <a:spcPts val="1437"/>
              </a:spcAft>
            </a:pPr>
            <a:r>
              <a:rPr lang="ru-RU" b="1" dirty="0" smtClean="0">
                <a:solidFill>
                  <a:srgbClr val="16165D"/>
                </a:solidFill>
                <a:latin typeface="Arial"/>
              </a:rPr>
              <a:t>Все они состоят из</a:t>
            </a:r>
            <a:endParaRPr lang="en-US" b="1" dirty="0">
              <a:solidFill>
                <a:srgbClr val="16165D"/>
              </a:solidFill>
              <a:latin typeface="Arial"/>
            </a:endParaRPr>
          </a:p>
          <a:p>
            <a:pPr algn="ctr">
              <a:spcAft>
                <a:spcPts val="479"/>
              </a:spcAft>
            </a:pPr>
            <a:r>
              <a:rPr lang="en-US" b="1" dirty="0" smtClean="0">
                <a:solidFill>
                  <a:srgbClr val="16165D"/>
                </a:solidFill>
                <a:latin typeface="Arial"/>
              </a:rPr>
              <a:t>1- </a:t>
            </a:r>
            <a:r>
              <a:rPr lang="ru-RU" b="1" dirty="0" smtClean="0">
                <a:solidFill>
                  <a:srgbClr val="16165D"/>
                </a:solidFill>
                <a:latin typeface="Arial"/>
              </a:rPr>
              <a:t>гидрофильной части  </a:t>
            </a:r>
            <a:r>
              <a:rPr lang="ru-RU" sz="1500" b="1" dirty="0" smtClean="0">
                <a:solidFill>
                  <a:srgbClr val="16165D"/>
                </a:solidFill>
                <a:latin typeface="Arial"/>
              </a:rPr>
              <a:t>(сродство к волокнам ткани</a:t>
            </a:r>
            <a:r>
              <a:rPr lang="en-US" sz="1500" b="1" dirty="0" smtClean="0">
                <a:solidFill>
                  <a:srgbClr val="16165D"/>
                </a:solidFill>
                <a:latin typeface="Arial"/>
              </a:rPr>
              <a:t>)</a:t>
            </a:r>
          </a:p>
          <a:p>
            <a:pPr marR="304145" algn="ctr">
              <a:spcAft>
                <a:spcPts val="479"/>
              </a:spcAft>
            </a:pPr>
            <a:r>
              <a:rPr lang="en-US" b="1" dirty="0" smtClean="0">
                <a:solidFill>
                  <a:srgbClr val="16165D"/>
                </a:solidFill>
                <a:latin typeface="Arial"/>
              </a:rPr>
              <a:t>+</a:t>
            </a:r>
            <a:endParaRPr lang="en-US" b="1" dirty="0">
              <a:solidFill>
                <a:srgbClr val="16165D"/>
              </a:solidFill>
              <a:latin typeface="Arial"/>
            </a:endParaRPr>
          </a:p>
          <a:p>
            <a:pPr marL="318628">
              <a:spcAft>
                <a:spcPts val="479"/>
              </a:spcAft>
            </a:pPr>
            <a:r>
              <a:rPr lang="en-US" b="1" dirty="0">
                <a:solidFill>
                  <a:srgbClr val="16165D"/>
                </a:solidFill>
                <a:latin typeface="Arial"/>
              </a:rPr>
              <a:t>2- </a:t>
            </a:r>
            <a:r>
              <a:rPr lang="ru-RU" b="1" dirty="0" smtClean="0">
                <a:solidFill>
                  <a:srgbClr val="16165D"/>
                </a:solidFill>
                <a:latin typeface="Arial"/>
              </a:rPr>
              <a:t>гидрофобной части</a:t>
            </a:r>
            <a:endParaRPr lang="en-US" b="1" dirty="0">
              <a:solidFill>
                <a:srgbClr val="16165D"/>
              </a:solidFill>
              <a:latin typeface="Arial"/>
            </a:endParaRPr>
          </a:p>
          <a:p>
            <a:pPr algn="ctr">
              <a:lnSpc>
                <a:spcPts val="3668"/>
              </a:lnSpc>
            </a:pPr>
            <a:r>
              <a:rPr lang="en-US" sz="1500" b="1" dirty="0" smtClean="0">
                <a:solidFill>
                  <a:srgbClr val="16165D"/>
                </a:solidFill>
                <a:latin typeface="Arial"/>
              </a:rPr>
              <a:t>(</a:t>
            </a:r>
            <a:r>
              <a:rPr lang="ru-RU" sz="1500" b="1" dirty="0" smtClean="0">
                <a:solidFill>
                  <a:srgbClr val="16165D"/>
                </a:solidFill>
                <a:latin typeface="Arial"/>
              </a:rPr>
              <a:t>умягчающие свойства</a:t>
            </a:r>
            <a:r>
              <a:rPr lang="en-US" sz="1500" b="1" dirty="0" smtClean="0">
                <a:solidFill>
                  <a:srgbClr val="16165D"/>
                </a:solidFill>
                <a:latin typeface="Arial"/>
              </a:rPr>
              <a:t>)</a:t>
            </a:r>
            <a:endParaRPr lang="en-US" sz="1500" b="1" dirty="0">
              <a:solidFill>
                <a:srgbClr val="16165D"/>
              </a:solidFill>
              <a:latin typeface="Arial"/>
            </a:endParaRPr>
          </a:p>
          <a:p>
            <a:pPr marR="304145" algn="ctr">
              <a:lnSpc>
                <a:spcPts val="3668"/>
              </a:lnSpc>
            </a:pPr>
            <a:r>
              <a:rPr lang="ru-RU" b="1" dirty="0">
                <a:solidFill>
                  <a:srgbClr val="16165D"/>
                </a:solidFill>
                <a:latin typeface="Arial"/>
              </a:rPr>
              <a:t>н</a:t>
            </a:r>
            <a:r>
              <a:rPr lang="ru-RU" b="1" dirty="0" smtClean="0">
                <a:solidFill>
                  <a:srgbClr val="16165D"/>
                </a:solidFill>
                <a:latin typeface="Arial"/>
              </a:rPr>
              <a:t>о нерастворимость в воде</a:t>
            </a:r>
            <a:endParaRPr lang="en-US" b="1" dirty="0">
              <a:solidFill>
                <a:srgbClr val="16165D"/>
              </a:solidFill>
              <a:latin typeface="Arial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2"/>
          <p:cNvSpPr>
            <a:spLocks noChangeArrowheads="1"/>
          </p:cNvSpPr>
          <p:nvPr/>
        </p:nvSpPr>
        <p:spPr bwMode="auto">
          <a:xfrm>
            <a:off x="6275388" y="1778000"/>
            <a:ext cx="2786062" cy="2000250"/>
          </a:xfrm>
          <a:custGeom>
            <a:avLst/>
            <a:gdLst>
              <a:gd name="T0" fmla="*/ 0 w 2785871"/>
              <a:gd name="T1" fmla="*/ 0 h 1999487"/>
              <a:gd name="T2" fmla="*/ 2785871 w 2785871"/>
              <a:gd name="T3" fmla="*/ 1999487 h 1999487"/>
            </a:gdLst>
            <a:ahLst/>
            <a:cxnLst>
              <a:cxn ang="0">
                <a:pos x="2785871" y="1392935"/>
              </a:cxn>
              <a:cxn ang="0">
                <a:pos x="2781256" y="1278649"/>
              </a:cxn>
              <a:cxn ang="0">
                <a:pos x="2767649" y="1166916"/>
              </a:cxn>
              <a:cxn ang="0">
                <a:pos x="2745408" y="1058092"/>
              </a:cxn>
              <a:cxn ang="0">
                <a:pos x="2714890" y="952536"/>
              </a:cxn>
              <a:cxn ang="0">
                <a:pos x="2676453" y="850606"/>
              </a:cxn>
              <a:cxn ang="0">
                <a:pos x="2630455" y="752659"/>
              </a:cxn>
              <a:cxn ang="0">
                <a:pos x="2577255" y="659053"/>
              </a:cxn>
              <a:cxn ang="0">
                <a:pos x="2517209" y="570146"/>
              </a:cxn>
              <a:cxn ang="0">
                <a:pos x="2450675" y="486296"/>
              </a:cxn>
              <a:cxn ang="0">
                <a:pos x="2378011" y="407860"/>
              </a:cxn>
              <a:cxn ang="0">
                <a:pos x="2299575" y="335196"/>
              </a:cxn>
              <a:cxn ang="0">
                <a:pos x="2215725" y="268662"/>
              </a:cxn>
              <a:cxn ang="0">
                <a:pos x="2126818" y="208616"/>
              </a:cxn>
              <a:cxn ang="0">
                <a:pos x="2033212" y="155415"/>
              </a:cxn>
              <a:cxn ang="0">
                <a:pos x="1935265" y="109418"/>
              </a:cxn>
              <a:cxn ang="0">
                <a:pos x="1833335" y="70981"/>
              </a:cxn>
              <a:cxn ang="0">
                <a:pos x="1727779" y="40463"/>
              </a:cxn>
              <a:cxn ang="0">
                <a:pos x="1618955" y="18222"/>
              </a:cxn>
              <a:cxn ang="0">
                <a:pos x="1507222" y="4615"/>
              </a:cxn>
              <a:cxn ang="0">
                <a:pos x="1392935" y="0"/>
              </a:cxn>
              <a:cxn ang="0">
                <a:pos x="1278649" y="4615"/>
              </a:cxn>
              <a:cxn ang="0">
                <a:pos x="1166916" y="18222"/>
              </a:cxn>
              <a:cxn ang="0">
                <a:pos x="1058092" y="40463"/>
              </a:cxn>
              <a:cxn ang="0">
                <a:pos x="952536" y="70981"/>
              </a:cxn>
              <a:cxn ang="0">
                <a:pos x="850606" y="109418"/>
              </a:cxn>
              <a:cxn ang="0">
                <a:pos x="752659" y="155415"/>
              </a:cxn>
              <a:cxn ang="0">
                <a:pos x="659053" y="208616"/>
              </a:cxn>
              <a:cxn ang="0">
                <a:pos x="570146" y="268662"/>
              </a:cxn>
              <a:cxn ang="0">
                <a:pos x="486296" y="335196"/>
              </a:cxn>
              <a:cxn ang="0">
                <a:pos x="407860" y="407860"/>
              </a:cxn>
              <a:cxn ang="0">
                <a:pos x="335196" y="486296"/>
              </a:cxn>
              <a:cxn ang="0">
                <a:pos x="268662" y="570146"/>
              </a:cxn>
              <a:cxn ang="0">
                <a:pos x="208616" y="659053"/>
              </a:cxn>
              <a:cxn ang="0">
                <a:pos x="155415" y="752659"/>
              </a:cxn>
              <a:cxn ang="0">
                <a:pos x="109418" y="850606"/>
              </a:cxn>
              <a:cxn ang="0">
                <a:pos x="70981" y="952536"/>
              </a:cxn>
              <a:cxn ang="0">
                <a:pos x="40463" y="1058092"/>
              </a:cxn>
              <a:cxn ang="0">
                <a:pos x="18222" y="1166916"/>
              </a:cxn>
              <a:cxn ang="0">
                <a:pos x="4615" y="1278649"/>
              </a:cxn>
              <a:cxn ang="0">
                <a:pos x="0" y="1392935"/>
              </a:cxn>
              <a:cxn ang="0">
                <a:pos x="4615" y="1507222"/>
              </a:cxn>
              <a:cxn ang="0">
                <a:pos x="18222" y="1618955"/>
              </a:cxn>
              <a:cxn ang="0">
                <a:pos x="40463" y="1727779"/>
              </a:cxn>
              <a:cxn ang="0">
                <a:pos x="70981" y="1833335"/>
              </a:cxn>
              <a:cxn ang="0">
                <a:pos x="109418" y="1935265"/>
              </a:cxn>
              <a:cxn ang="0">
                <a:pos x="139578" y="1999487"/>
              </a:cxn>
              <a:cxn ang="0">
                <a:pos x="2646293" y="1999487"/>
              </a:cxn>
              <a:cxn ang="0">
                <a:pos x="2676453" y="1935265"/>
              </a:cxn>
              <a:cxn ang="0">
                <a:pos x="2714890" y="1833335"/>
              </a:cxn>
              <a:cxn ang="0">
                <a:pos x="2745408" y="1727779"/>
              </a:cxn>
              <a:cxn ang="0">
                <a:pos x="2767649" y="1618955"/>
              </a:cxn>
              <a:cxn ang="0">
                <a:pos x="2781256" y="1507222"/>
              </a:cxn>
              <a:cxn ang="0">
                <a:pos x="2785871" y="1392935"/>
              </a:cxn>
            </a:cxnLst>
            <a:rect l="T0" t="T1" r="T2" b="T3"/>
            <a:pathLst>
              <a:path w="2785871" h="1999487">
                <a:moveTo>
                  <a:pt x="2785871" y="1392935"/>
                </a:moveTo>
                <a:lnTo>
                  <a:pt x="2781256" y="1278649"/>
                </a:lnTo>
                <a:lnTo>
                  <a:pt x="2767649" y="1166916"/>
                </a:lnTo>
                <a:lnTo>
                  <a:pt x="2745408" y="1058092"/>
                </a:lnTo>
                <a:lnTo>
                  <a:pt x="2714890" y="952536"/>
                </a:lnTo>
                <a:lnTo>
                  <a:pt x="2676453" y="850606"/>
                </a:lnTo>
                <a:lnTo>
                  <a:pt x="2630455" y="752659"/>
                </a:lnTo>
                <a:lnTo>
                  <a:pt x="2577255" y="659053"/>
                </a:lnTo>
                <a:lnTo>
                  <a:pt x="2517209" y="570146"/>
                </a:lnTo>
                <a:lnTo>
                  <a:pt x="2450675" y="486296"/>
                </a:lnTo>
                <a:lnTo>
                  <a:pt x="2378011" y="407860"/>
                </a:lnTo>
                <a:lnTo>
                  <a:pt x="2299575" y="335196"/>
                </a:lnTo>
                <a:lnTo>
                  <a:pt x="2215725" y="268662"/>
                </a:lnTo>
                <a:lnTo>
                  <a:pt x="2126818" y="208616"/>
                </a:lnTo>
                <a:lnTo>
                  <a:pt x="2033212" y="155415"/>
                </a:lnTo>
                <a:lnTo>
                  <a:pt x="1935265" y="109418"/>
                </a:lnTo>
                <a:lnTo>
                  <a:pt x="1833335" y="70981"/>
                </a:lnTo>
                <a:lnTo>
                  <a:pt x="1727779" y="40463"/>
                </a:lnTo>
                <a:lnTo>
                  <a:pt x="1618955" y="18222"/>
                </a:lnTo>
                <a:lnTo>
                  <a:pt x="1507222" y="4615"/>
                </a:lnTo>
                <a:lnTo>
                  <a:pt x="1392935" y="0"/>
                </a:lnTo>
                <a:lnTo>
                  <a:pt x="1278649" y="4615"/>
                </a:lnTo>
                <a:lnTo>
                  <a:pt x="1166916" y="18222"/>
                </a:lnTo>
                <a:lnTo>
                  <a:pt x="1058092" y="40463"/>
                </a:lnTo>
                <a:lnTo>
                  <a:pt x="952536" y="70981"/>
                </a:lnTo>
                <a:lnTo>
                  <a:pt x="850606" y="109418"/>
                </a:lnTo>
                <a:lnTo>
                  <a:pt x="752659" y="155415"/>
                </a:lnTo>
                <a:lnTo>
                  <a:pt x="659053" y="208616"/>
                </a:lnTo>
                <a:lnTo>
                  <a:pt x="570146" y="268662"/>
                </a:lnTo>
                <a:lnTo>
                  <a:pt x="486296" y="335196"/>
                </a:lnTo>
                <a:lnTo>
                  <a:pt x="407860" y="407860"/>
                </a:lnTo>
                <a:lnTo>
                  <a:pt x="335196" y="486296"/>
                </a:lnTo>
                <a:lnTo>
                  <a:pt x="268662" y="570146"/>
                </a:lnTo>
                <a:lnTo>
                  <a:pt x="208616" y="659053"/>
                </a:lnTo>
                <a:lnTo>
                  <a:pt x="155415" y="752659"/>
                </a:lnTo>
                <a:lnTo>
                  <a:pt x="109418" y="850606"/>
                </a:lnTo>
                <a:lnTo>
                  <a:pt x="70981" y="952536"/>
                </a:lnTo>
                <a:lnTo>
                  <a:pt x="40463" y="1058092"/>
                </a:lnTo>
                <a:lnTo>
                  <a:pt x="18222" y="1166916"/>
                </a:lnTo>
                <a:lnTo>
                  <a:pt x="4615" y="1278649"/>
                </a:lnTo>
                <a:lnTo>
                  <a:pt x="0" y="1392935"/>
                </a:lnTo>
                <a:lnTo>
                  <a:pt x="4615" y="1507222"/>
                </a:lnTo>
                <a:lnTo>
                  <a:pt x="18222" y="1618955"/>
                </a:lnTo>
                <a:lnTo>
                  <a:pt x="40463" y="1727779"/>
                </a:lnTo>
                <a:lnTo>
                  <a:pt x="70981" y="1833335"/>
                </a:lnTo>
                <a:lnTo>
                  <a:pt x="109418" y="1935265"/>
                </a:lnTo>
                <a:lnTo>
                  <a:pt x="139578" y="1999487"/>
                </a:lnTo>
                <a:lnTo>
                  <a:pt x="2646293" y="1999487"/>
                </a:lnTo>
                <a:lnTo>
                  <a:pt x="2676453" y="1935265"/>
                </a:lnTo>
                <a:lnTo>
                  <a:pt x="2714890" y="1833335"/>
                </a:lnTo>
                <a:lnTo>
                  <a:pt x="2745408" y="1727779"/>
                </a:lnTo>
                <a:lnTo>
                  <a:pt x="2767649" y="1618955"/>
                </a:lnTo>
                <a:lnTo>
                  <a:pt x="2781256" y="1507222"/>
                </a:lnTo>
                <a:lnTo>
                  <a:pt x="2785871" y="1392935"/>
                </a:lnTo>
                <a:close/>
              </a:path>
            </a:pathLst>
          </a:custGeom>
          <a:solidFill>
            <a:srgbClr val="A4A4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71" name="object 3"/>
          <p:cNvSpPr>
            <a:spLocks noChangeArrowheads="1"/>
          </p:cNvSpPr>
          <p:nvPr/>
        </p:nvSpPr>
        <p:spPr bwMode="auto">
          <a:xfrm>
            <a:off x="6270625" y="1773238"/>
            <a:ext cx="2789238" cy="2005012"/>
          </a:xfrm>
          <a:custGeom>
            <a:avLst/>
            <a:gdLst>
              <a:gd name="T0" fmla="*/ 0 w 2788919"/>
              <a:gd name="T1" fmla="*/ 0 h 2004059"/>
              <a:gd name="T2" fmla="*/ 2788919 w 2788919"/>
              <a:gd name="T3" fmla="*/ 2004059 h 2004059"/>
            </a:gdLst>
            <a:ahLst/>
            <a:cxnLst>
              <a:cxn ang="0">
                <a:pos x="0" y="1325879"/>
              </a:cxn>
              <a:cxn ang="0">
                <a:pos x="0" y="1469135"/>
              </a:cxn>
              <a:cxn ang="0">
                <a:pos x="2758439" y="1082039"/>
              </a:cxn>
              <a:cxn ang="0">
                <a:pos x="2666999" y="821435"/>
              </a:cxn>
              <a:cxn ang="0">
                <a:pos x="2590799" y="672083"/>
              </a:cxn>
              <a:cxn ang="0">
                <a:pos x="2484119" y="534923"/>
              </a:cxn>
              <a:cxn ang="0">
                <a:pos x="2362199" y="385571"/>
              </a:cxn>
              <a:cxn ang="0">
                <a:pos x="2179319" y="237743"/>
              </a:cxn>
              <a:cxn ang="0">
                <a:pos x="2057399" y="169163"/>
              </a:cxn>
              <a:cxn ang="0">
                <a:pos x="1706879" y="35051"/>
              </a:cxn>
              <a:cxn ang="0">
                <a:pos x="1539239" y="7619"/>
              </a:cxn>
              <a:cxn ang="0">
                <a:pos x="1356359" y="0"/>
              </a:cxn>
              <a:cxn ang="0">
                <a:pos x="1112519" y="28955"/>
              </a:cxn>
              <a:cxn ang="0">
                <a:pos x="914399" y="85343"/>
              </a:cxn>
              <a:cxn ang="0">
                <a:pos x="777239" y="137159"/>
              </a:cxn>
              <a:cxn ang="0">
                <a:pos x="670559" y="202691"/>
              </a:cxn>
              <a:cxn ang="0">
                <a:pos x="548639" y="277367"/>
              </a:cxn>
              <a:cxn ang="0">
                <a:pos x="457199" y="362711"/>
              </a:cxn>
              <a:cxn ang="0">
                <a:pos x="335279" y="483107"/>
              </a:cxn>
              <a:cxn ang="0">
                <a:pos x="213359" y="644651"/>
              </a:cxn>
              <a:cxn ang="0">
                <a:pos x="152399" y="761999"/>
              </a:cxn>
              <a:cxn ang="0">
                <a:pos x="76199" y="917447"/>
              </a:cxn>
              <a:cxn ang="0">
                <a:pos x="15239" y="1185671"/>
              </a:cxn>
              <a:cxn ang="0">
                <a:pos x="60959" y="1018031"/>
              </a:cxn>
              <a:cxn ang="0">
                <a:pos x="106679" y="856487"/>
              </a:cxn>
              <a:cxn ang="0">
                <a:pos x="274319" y="566927"/>
              </a:cxn>
              <a:cxn ang="0">
                <a:pos x="426719" y="393191"/>
              </a:cxn>
              <a:cxn ang="0">
                <a:pos x="594359" y="265175"/>
              </a:cxn>
              <a:cxn ang="0">
                <a:pos x="883919" y="105155"/>
              </a:cxn>
              <a:cxn ang="0">
                <a:pos x="1142999" y="30479"/>
              </a:cxn>
              <a:cxn ang="0">
                <a:pos x="1356359" y="9143"/>
              </a:cxn>
              <a:cxn ang="0">
                <a:pos x="1600199" y="25907"/>
              </a:cxn>
              <a:cxn ang="0">
                <a:pos x="1798319" y="71627"/>
              </a:cxn>
              <a:cxn ang="0">
                <a:pos x="2057399" y="176783"/>
              </a:cxn>
              <a:cxn ang="0">
                <a:pos x="2240279" y="304799"/>
              </a:cxn>
              <a:cxn ang="0">
                <a:pos x="2484119" y="541019"/>
              </a:cxn>
              <a:cxn ang="0">
                <a:pos x="2621279" y="765047"/>
              </a:cxn>
              <a:cxn ang="0">
                <a:pos x="2727959" y="1018031"/>
              </a:cxn>
              <a:cxn ang="0">
                <a:pos x="137159" y="2004059"/>
              </a:cxn>
              <a:cxn ang="0">
                <a:pos x="91439" y="1874519"/>
              </a:cxn>
              <a:cxn ang="0">
                <a:pos x="30479" y="1711451"/>
              </a:cxn>
              <a:cxn ang="0">
                <a:pos x="30479" y="1712975"/>
              </a:cxn>
              <a:cxn ang="0">
                <a:pos x="121919" y="2004059"/>
              </a:cxn>
              <a:cxn ang="0">
                <a:pos x="2743199" y="1677923"/>
              </a:cxn>
              <a:cxn ang="0">
                <a:pos x="2697479" y="1874519"/>
              </a:cxn>
              <a:cxn ang="0">
                <a:pos x="2651759" y="2004059"/>
              </a:cxn>
              <a:cxn ang="0">
                <a:pos x="2727959" y="1813559"/>
              </a:cxn>
              <a:cxn ang="0">
                <a:pos x="2758439" y="1115567"/>
              </a:cxn>
              <a:cxn ang="0">
                <a:pos x="2773679" y="1574291"/>
              </a:cxn>
              <a:cxn ang="0">
                <a:pos x="2788919" y="1505711"/>
              </a:cxn>
              <a:cxn ang="0">
                <a:pos x="2788919" y="1505711"/>
              </a:cxn>
            </a:cxnLst>
            <a:rect l="T0" t="T1" r="T2" b="T3"/>
            <a:pathLst>
              <a:path w="2788919" h="2004059">
                <a:moveTo>
                  <a:pt x="15239" y="1220723"/>
                </a:moveTo>
                <a:lnTo>
                  <a:pt x="15239" y="1184147"/>
                </a:lnTo>
                <a:lnTo>
                  <a:pt x="0" y="1219199"/>
                </a:lnTo>
                <a:lnTo>
                  <a:pt x="0" y="1325879"/>
                </a:lnTo>
                <a:lnTo>
                  <a:pt x="15239" y="1220723"/>
                </a:lnTo>
                <a:close/>
              </a:path>
              <a:path w="2788919" h="2004059">
                <a:moveTo>
                  <a:pt x="15239" y="1610867"/>
                </a:moveTo>
                <a:lnTo>
                  <a:pt x="15239" y="1574291"/>
                </a:lnTo>
                <a:lnTo>
                  <a:pt x="0" y="1469135"/>
                </a:lnTo>
                <a:lnTo>
                  <a:pt x="0" y="1540763"/>
                </a:lnTo>
                <a:lnTo>
                  <a:pt x="15239" y="1610867"/>
                </a:lnTo>
                <a:close/>
              </a:path>
              <a:path w="2788919" h="2004059">
                <a:moveTo>
                  <a:pt x="2758439" y="1152143"/>
                </a:moveTo>
                <a:lnTo>
                  <a:pt x="2758439" y="1082039"/>
                </a:lnTo>
                <a:lnTo>
                  <a:pt x="2727959" y="981455"/>
                </a:lnTo>
                <a:lnTo>
                  <a:pt x="2712719" y="949451"/>
                </a:lnTo>
                <a:lnTo>
                  <a:pt x="2682239" y="853439"/>
                </a:lnTo>
                <a:lnTo>
                  <a:pt x="2666999" y="821435"/>
                </a:lnTo>
                <a:lnTo>
                  <a:pt x="2636519" y="760475"/>
                </a:lnTo>
                <a:lnTo>
                  <a:pt x="2621279" y="731519"/>
                </a:lnTo>
                <a:lnTo>
                  <a:pt x="2606039" y="701039"/>
                </a:lnTo>
                <a:lnTo>
                  <a:pt x="2590799" y="672083"/>
                </a:lnTo>
                <a:lnTo>
                  <a:pt x="2575559" y="644651"/>
                </a:lnTo>
                <a:lnTo>
                  <a:pt x="2545079" y="615695"/>
                </a:lnTo>
                <a:lnTo>
                  <a:pt x="2514599" y="560831"/>
                </a:lnTo>
                <a:lnTo>
                  <a:pt x="2484119" y="534923"/>
                </a:lnTo>
                <a:lnTo>
                  <a:pt x="2453639" y="483107"/>
                </a:lnTo>
                <a:lnTo>
                  <a:pt x="2423159" y="457199"/>
                </a:lnTo>
                <a:lnTo>
                  <a:pt x="2407919" y="432815"/>
                </a:lnTo>
                <a:lnTo>
                  <a:pt x="2362199" y="385571"/>
                </a:lnTo>
                <a:lnTo>
                  <a:pt x="2301239" y="339851"/>
                </a:lnTo>
                <a:lnTo>
                  <a:pt x="2255519" y="297179"/>
                </a:lnTo>
                <a:lnTo>
                  <a:pt x="2225039" y="277367"/>
                </a:lnTo>
                <a:lnTo>
                  <a:pt x="2179319" y="237743"/>
                </a:lnTo>
                <a:lnTo>
                  <a:pt x="2148839" y="219455"/>
                </a:lnTo>
                <a:lnTo>
                  <a:pt x="2118359" y="202691"/>
                </a:lnTo>
                <a:lnTo>
                  <a:pt x="2087879" y="184403"/>
                </a:lnTo>
                <a:lnTo>
                  <a:pt x="2057399" y="169163"/>
                </a:lnTo>
                <a:lnTo>
                  <a:pt x="1996439" y="137159"/>
                </a:lnTo>
                <a:lnTo>
                  <a:pt x="1904999" y="96011"/>
                </a:lnTo>
                <a:lnTo>
                  <a:pt x="1813559" y="62483"/>
                </a:lnTo>
                <a:lnTo>
                  <a:pt x="1706879" y="35051"/>
                </a:lnTo>
                <a:lnTo>
                  <a:pt x="1630679" y="21335"/>
                </a:lnTo>
                <a:lnTo>
                  <a:pt x="1600199" y="15239"/>
                </a:lnTo>
                <a:lnTo>
                  <a:pt x="1569719" y="10667"/>
                </a:lnTo>
                <a:lnTo>
                  <a:pt x="1539239" y="7619"/>
                </a:lnTo>
                <a:lnTo>
                  <a:pt x="1493519" y="4571"/>
                </a:lnTo>
                <a:lnTo>
                  <a:pt x="1463039" y="1523"/>
                </a:lnTo>
                <a:lnTo>
                  <a:pt x="1432559" y="0"/>
                </a:lnTo>
                <a:lnTo>
                  <a:pt x="1356359" y="0"/>
                </a:lnTo>
                <a:lnTo>
                  <a:pt x="1310639" y="1523"/>
                </a:lnTo>
                <a:lnTo>
                  <a:pt x="1173479" y="15239"/>
                </a:lnTo>
                <a:lnTo>
                  <a:pt x="1142999" y="21335"/>
                </a:lnTo>
                <a:lnTo>
                  <a:pt x="1112519" y="28955"/>
                </a:lnTo>
                <a:lnTo>
                  <a:pt x="1036319" y="44195"/>
                </a:lnTo>
                <a:lnTo>
                  <a:pt x="975359" y="62483"/>
                </a:lnTo>
                <a:lnTo>
                  <a:pt x="944879" y="73151"/>
                </a:lnTo>
                <a:lnTo>
                  <a:pt x="914399" y="85343"/>
                </a:lnTo>
                <a:lnTo>
                  <a:pt x="883919" y="96011"/>
                </a:lnTo>
                <a:lnTo>
                  <a:pt x="853439" y="109727"/>
                </a:lnTo>
                <a:lnTo>
                  <a:pt x="807719" y="123443"/>
                </a:lnTo>
                <a:lnTo>
                  <a:pt x="777239" y="137159"/>
                </a:lnTo>
                <a:lnTo>
                  <a:pt x="746759" y="152399"/>
                </a:lnTo>
                <a:lnTo>
                  <a:pt x="731519" y="169163"/>
                </a:lnTo>
                <a:lnTo>
                  <a:pt x="701039" y="184403"/>
                </a:lnTo>
                <a:lnTo>
                  <a:pt x="670559" y="202691"/>
                </a:lnTo>
                <a:lnTo>
                  <a:pt x="640079" y="219455"/>
                </a:lnTo>
                <a:lnTo>
                  <a:pt x="609599" y="239267"/>
                </a:lnTo>
                <a:lnTo>
                  <a:pt x="579119" y="257555"/>
                </a:lnTo>
                <a:lnTo>
                  <a:pt x="548639" y="277367"/>
                </a:lnTo>
                <a:lnTo>
                  <a:pt x="533399" y="297179"/>
                </a:lnTo>
                <a:lnTo>
                  <a:pt x="502919" y="318515"/>
                </a:lnTo>
                <a:lnTo>
                  <a:pt x="472439" y="341375"/>
                </a:lnTo>
                <a:lnTo>
                  <a:pt x="457199" y="362711"/>
                </a:lnTo>
                <a:lnTo>
                  <a:pt x="426719" y="385571"/>
                </a:lnTo>
                <a:lnTo>
                  <a:pt x="380999" y="432815"/>
                </a:lnTo>
                <a:lnTo>
                  <a:pt x="350519" y="457199"/>
                </a:lnTo>
                <a:lnTo>
                  <a:pt x="335279" y="483107"/>
                </a:lnTo>
                <a:lnTo>
                  <a:pt x="289559" y="534923"/>
                </a:lnTo>
                <a:lnTo>
                  <a:pt x="274319" y="560831"/>
                </a:lnTo>
                <a:lnTo>
                  <a:pt x="228599" y="615695"/>
                </a:lnTo>
                <a:lnTo>
                  <a:pt x="213359" y="644651"/>
                </a:lnTo>
                <a:lnTo>
                  <a:pt x="198119" y="672083"/>
                </a:lnTo>
                <a:lnTo>
                  <a:pt x="182879" y="702563"/>
                </a:lnTo>
                <a:lnTo>
                  <a:pt x="167639" y="731519"/>
                </a:lnTo>
                <a:lnTo>
                  <a:pt x="152399" y="761999"/>
                </a:lnTo>
                <a:lnTo>
                  <a:pt x="137159" y="790955"/>
                </a:lnTo>
                <a:lnTo>
                  <a:pt x="121919" y="822959"/>
                </a:lnTo>
                <a:lnTo>
                  <a:pt x="106679" y="853439"/>
                </a:lnTo>
                <a:lnTo>
                  <a:pt x="76199" y="917447"/>
                </a:lnTo>
                <a:lnTo>
                  <a:pt x="60959" y="981455"/>
                </a:lnTo>
                <a:lnTo>
                  <a:pt x="30479" y="1082039"/>
                </a:lnTo>
                <a:lnTo>
                  <a:pt x="15239" y="1115567"/>
                </a:lnTo>
                <a:lnTo>
                  <a:pt x="15239" y="1185671"/>
                </a:lnTo>
                <a:lnTo>
                  <a:pt x="30479" y="1152143"/>
                </a:lnTo>
                <a:lnTo>
                  <a:pt x="30479" y="1083563"/>
                </a:lnTo>
                <a:lnTo>
                  <a:pt x="45719" y="1050035"/>
                </a:lnTo>
                <a:lnTo>
                  <a:pt x="60959" y="1018031"/>
                </a:lnTo>
                <a:lnTo>
                  <a:pt x="60959" y="984503"/>
                </a:lnTo>
                <a:lnTo>
                  <a:pt x="91439" y="920495"/>
                </a:lnTo>
                <a:lnTo>
                  <a:pt x="91439" y="888491"/>
                </a:lnTo>
                <a:lnTo>
                  <a:pt x="106679" y="856487"/>
                </a:lnTo>
                <a:lnTo>
                  <a:pt x="152399" y="765047"/>
                </a:lnTo>
                <a:lnTo>
                  <a:pt x="198119" y="678179"/>
                </a:lnTo>
                <a:lnTo>
                  <a:pt x="228599" y="649223"/>
                </a:lnTo>
                <a:lnTo>
                  <a:pt x="274319" y="566927"/>
                </a:lnTo>
                <a:lnTo>
                  <a:pt x="304799" y="541019"/>
                </a:lnTo>
                <a:lnTo>
                  <a:pt x="335279" y="489203"/>
                </a:lnTo>
                <a:lnTo>
                  <a:pt x="411479" y="416051"/>
                </a:lnTo>
                <a:lnTo>
                  <a:pt x="426719" y="393191"/>
                </a:lnTo>
                <a:lnTo>
                  <a:pt x="487679" y="347471"/>
                </a:lnTo>
                <a:lnTo>
                  <a:pt x="502919" y="326135"/>
                </a:lnTo>
                <a:lnTo>
                  <a:pt x="533399" y="304799"/>
                </a:lnTo>
                <a:lnTo>
                  <a:pt x="594359" y="265175"/>
                </a:lnTo>
                <a:lnTo>
                  <a:pt x="640079" y="228599"/>
                </a:lnTo>
                <a:lnTo>
                  <a:pt x="731519" y="176783"/>
                </a:lnTo>
                <a:lnTo>
                  <a:pt x="792479" y="146303"/>
                </a:lnTo>
                <a:lnTo>
                  <a:pt x="883919" y="105155"/>
                </a:lnTo>
                <a:lnTo>
                  <a:pt x="975359" y="71627"/>
                </a:lnTo>
                <a:lnTo>
                  <a:pt x="1082039" y="44195"/>
                </a:lnTo>
                <a:lnTo>
                  <a:pt x="1112519" y="38099"/>
                </a:lnTo>
                <a:lnTo>
                  <a:pt x="1142999" y="30479"/>
                </a:lnTo>
                <a:lnTo>
                  <a:pt x="1173479" y="25907"/>
                </a:lnTo>
                <a:lnTo>
                  <a:pt x="1219199" y="19811"/>
                </a:lnTo>
                <a:lnTo>
                  <a:pt x="1325879" y="10667"/>
                </a:lnTo>
                <a:lnTo>
                  <a:pt x="1356359" y="9143"/>
                </a:lnTo>
                <a:lnTo>
                  <a:pt x="1432559" y="9143"/>
                </a:lnTo>
                <a:lnTo>
                  <a:pt x="1463039" y="10667"/>
                </a:lnTo>
                <a:lnTo>
                  <a:pt x="1569719" y="19811"/>
                </a:lnTo>
                <a:lnTo>
                  <a:pt x="1600199" y="25907"/>
                </a:lnTo>
                <a:lnTo>
                  <a:pt x="1630679" y="30479"/>
                </a:lnTo>
                <a:lnTo>
                  <a:pt x="1676399" y="38099"/>
                </a:lnTo>
                <a:lnTo>
                  <a:pt x="1706879" y="44195"/>
                </a:lnTo>
                <a:lnTo>
                  <a:pt x="1798319" y="71627"/>
                </a:lnTo>
                <a:lnTo>
                  <a:pt x="1874519" y="92963"/>
                </a:lnTo>
                <a:lnTo>
                  <a:pt x="1904999" y="105155"/>
                </a:lnTo>
                <a:lnTo>
                  <a:pt x="1996439" y="146303"/>
                </a:lnTo>
                <a:lnTo>
                  <a:pt x="2057399" y="176783"/>
                </a:lnTo>
                <a:lnTo>
                  <a:pt x="2103119" y="210311"/>
                </a:lnTo>
                <a:lnTo>
                  <a:pt x="2194559" y="265175"/>
                </a:lnTo>
                <a:lnTo>
                  <a:pt x="2225039" y="284987"/>
                </a:lnTo>
                <a:lnTo>
                  <a:pt x="2240279" y="304799"/>
                </a:lnTo>
                <a:lnTo>
                  <a:pt x="2301239" y="347471"/>
                </a:lnTo>
                <a:lnTo>
                  <a:pt x="2377439" y="416051"/>
                </a:lnTo>
                <a:lnTo>
                  <a:pt x="2438399" y="489203"/>
                </a:lnTo>
                <a:lnTo>
                  <a:pt x="2484119" y="541019"/>
                </a:lnTo>
                <a:lnTo>
                  <a:pt x="2499359" y="566927"/>
                </a:lnTo>
                <a:lnTo>
                  <a:pt x="2529839" y="594359"/>
                </a:lnTo>
                <a:lnTo>
                  <a:pt x="2560319" y="649223"/>
                </a:lnTo>
                <a:lnTo>
                  <a:pt x="2621279" y="765047"/>
                </a:lnTo>
                <a:lnTo>
                  <a:pt x="2666999" y="856487"/>
                </a:lnTo>
                <a:lnTo>
                  <a:pt x="2697479" y="920495"/>
                </a:lnTo>
                <a:lnTo>
                  <a:pt x="2712719" y="984503"/>
                </a:lnTo>
                <a:lnTo>
                  <a:pt x="2727959" y="1018031"/>
                </a:lnTo>
                <a:lnTo>
                  <a:pt x="2727959" y="1050035"/>
                </a:lnTo>
                <a:lnTo>
                  <a:pt x="2743199" y="1117091"/>
                </a:lnTo>
                <a:lnTo>
                  <a:pt x="2758439" y="1152143"/>
                </a:lnTo>
                <a:close/>
              </a:path>
              <a:path w="2788919" h="2004059">
                <a:moveTo>
                  <a:pt x="137159" y="2004059"/>
                </a:moveTo>
                <a:lnTo>
                  <a:pt x="121919" y="1969007"/>
                </a:lnTo>
                <a:lnTo>
                  <a:pt x="106679" y="1938527"/>
                </a:lnTo>
                <a:lnTo>
                  <a:pt x="91439" y="1906523"/>
                </a:lnTo>
                <a:lnTo>
                  <a:pt x="91439" y="1874519"/>
                </a:lnTo>
                <a:lnTo>
                  <a:pt x="60959" y="1810511"/>
                </a:lnTo>
                <a:lnTo>
                  <a:pt x="60959" y="1776983"/>
                </a:lnTo>
                <a:lnTo>
                  <a:pt x="45719" y="1744979"/>
                </a:lnTo>
                <a:lnTo>
                  <a:pt x="30479" y="1711451"/>
                </a:lnTo>
                <a:lnTo>
                  <a:pt x="30479" y="1642871"/>
                </a:lnTo>
                <a:lnTo>
                  <a:pt x="15239" y="1609343"/>
                </a:lnTo>
                <a:lnTo>
                  <a:pt x="15239" y="1679447"/>
                </a:lnTo>
                <a:lnTo>
                  <a:pt x="30479" y="1712975"/>
                </a:lnTo>
                <a:lnTo>
                  <a:pt x="60959" y="1813559"/>
                </a:lnTo>
                <a:lnTo>
                  <a:pt x="76199" y="1877567"/>
                </a:lnTo>
                <a:lnTo>
                  <a:pt x="121919" y="1973579"/>
                </a:lnTo>
                <a:lnTo>
                  <a:pt x="121919" y="2004059"/>
                </a:lnTo>
                <a:lnTo>
                  <a:pt x="137159" y="2004059"/>
                </a:lnTo>
                <a:close/>
              </a:path>
              <a:path w="2788919" h="2004059">
                <a:moveTo>
                  <a:pt x="2758439" y="1712975"/>
                </a:moveTo>
                <a:lnTo>
                  <a:pt x="2758439" y="1642871"/>
                </a:lnTo>
                <a:lnTo>
                  <a:pt x="2743199" y="1677923"/>
                </a:lnTo>
                <a:lnTo>
                  <a:pt x="2743199" y="1711451"/>
                </a:lnTo>
                <a:lnTo>
                  <a:pt x="2727959" y="1778507"/>
                </a:lnTo>
                <a:lnTo>
                  <a:pt x="2712719" y="1810511"/>
                </a:lnTo>
                <a:lnTo>
                  <a:pt x="2697479" y="1874519"/>
                </a:lnTo>
                <a:lnTo>
                  <a:pt x="2666999" y="1938527"/>
                </a:lnTo>
                <a:lnTo>
                  <a:pt x="2636519" y="1999487"/>
                </a:lnTo>
                <a:lnTo>
                  <a:pt x="2636519" y="2004059"/>
                </a:lnTo>
                <a:lnTo>
                  <a:pt x="2651759" y="2004059"/>
                </a:lnTo>
                <a:lnTo>
                  <a:pt x="2666999" y="1973579"/>
                </a:lnTo>
                <a:lnTo>
                  <a:pt x="2697479" y="1909571"/>
                </a:lnTo>
                <a:lnTo>
                  <a:pt x="2697479" y="1877567"/>
                </a:lnTo>
                <a:lnTo>
                  <a:pt x="2727959" y="1813559"/>
                </a:lnTo>
                <a:lnTo>
                  <a:pt x="2758439" y="1712975"/>
                </a:lnTo>
                <a:close/>
              </a:path>
              <a:path w="2788919" h="2004059">
                <a:moveTo>
                  <a:pt x="2773679" y="1255775"/>
                </a:moveTo>
                <a:lnTo>
                  <a:pt x="2773679" y="1149095"/>
                </a:lnTo>
                <a:lnTo>
                  <a:pt x="2758439" y="1115567"/>
                </a:lnTo>
                <a:lnTo>
                  <a:pt x="2758439" y="1185671"/>
                </a:lnTo>
                <a:lnTo>
                  <a:pt x="2773679" y="1255775"/>
                </a:lnTo>
                <a:close/>
              </a:path>
              <a:path w="2788919" h="2004059">
                <a:moveTo>
                  <a:pt x="2773679" y="1644395"/>
                </a:moveTo>
                <a:lnTo>
                  <a:pt x="2773679" y="1574291"/>
                </a:lnTo>
                <a:lnTo>
                  <a:pt x="2758439" y="1609343"/>
                </a:lnTo>
                <a:lnTo>
                  <a:pt x="2758439" y="1679447"/>
                </a:lnTo>
                <a:lnTo>
                  <a:pt x="2773679" y="1644395"/>
                </a:lnTo>
                <a:close/>
              </a:path>
              <a:path w="2788919" h="2004059">
                <a:moveTo>
                  <a:pt x="2788919" y="1505711"/>
                </a:moveTo>
                <a:lnTo>
                  <a:pt x="2788919" y="1289303"/>
                </a:lnTo>
                <a:lnTo>
                  <a:pt x="2773679" y="1219199"/>
                </a:lnTo>
                <a:lnTo>
                  <a:pt x="2773679" y="1575815"/>
                </a:lnTo>
                <a:lnTo>
                  <a:pt x="2788919" y="15057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72" name="object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137025" indent="-1000125" algn="r" eaLnBrk="1" hangingPunct="1"/>
            <a:r>
              <a:rPr lang="ru-RU" altLang="ru-RU" sz="2400" b="1" smtClean="0">
                <a:solidFill>
                  <a:srgbClr val="15155C"/>
                </a:solidFill>
                <a:latin typeface="Arial" charset="0"/>
                <a:cs typeface="Arial" charset="0"/>
              </a:rPr>
              <a:t>Flosoft : стабилизация и сгущение</a:t>
            </a:r>
            <a:endParaRPr lang="ru-RU" altLang="ru-RU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73" name="object 5"/>
          <p:cNvSpPr>
            <a:spLocks noChangeArrowheads="1"/>
          </p:cNvSpPr>
          <p:nvPr/>
        </p:nvSpPr>
        <p:spPr bwMode="auto">
          <a:xfrm>
            <a:off x="846138" y="2278063"/>
            <a:ext cx="3357562" cy="15001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7174" name="object 6"/>
          <p:cNvSpPr>
            <a:spLocks noChangeArrowheads="1"/>
          </p:cNvSpPr>
          <p:nvPr/>
        </p:nvSpPr>
        <p:spPr bwMode="auto">
          <a:xfrm>
            <a:off x="1835150" y="3636963"/>
            <a:ext cx="1379538" cy="141287"/>
          </a:xfrm>
          <a:custGeom>
            <a:avLst/>
            <a:gdLst>
              <a:gd name="T0" fmla="*/ 0 w 1379011"/>
              <a:gd name="T1" fmla="*/ 0 h 141731"/>
              <a:gd name="T2" fmla="*/ 1379011 w 1379011"/>
              <a:gd name="T3" fmla="*/ 141731 h 141731"/>
            </a:gdLst>
            <a:ahLst/>
            <a:cxnLst>
              <a:cxn ang="0">
                <a:pos x="1379011" y="141731"/>
              </a:cxn>
              <a:cxn ang="0">
                <a:pos x="1310372" y="112238"/>
              </a:cxn>
              <a:cxn ang="0">
                <a:pos x="1231207" y="83612"/>
              </a:cxn>
              <a:cxn ang="0">
                <a:pos x="1148373" y="58864"/>
              </a:cxn>
              <a:cxn ang="0">
                <a:pos x="1062173" y="38185"/>
              </a:cxn>
              <a:cxn ang="0">
                <a:pos x="972909" y="21767"/>
              </a:cxn>
              <a:cxn ang="0">
                <a:pos x="880885" y="9802"/>
              </a:cxn>
              <a:cxn ang="0">
                <a:pos x="786404" y="2482"/>
              </a:cxn>
              <a:cxn ang="0">
                <a:pos x="689768" y="0"/>
              </a:cxn>
              <a:cxn ang="0">
                <a:pos x="593121" y="2482"/>
              </a:cxn>
              <a:cxn ang="0">
                <a:pos x="498608" y="9802"/>
              </a:cxn>
              <a:cxn ang="0">
                <a:pos x="406535" y="21767"/>
              </a:cxn>
              <a:cxn ang="0">
                <a:pos x="317205" y="38185"/>
              </a:cxn>
              <a:cxn ang="0">
                <a:pos x="230926" y="58864"/>
              </a:cxn>
              <a:cxn ang="0">
                <a:pos x="148001" y="83612"/>
              </a:cxn>
              <a:cxn ang="0">
                <a:pos x="68735" y="112238"/>
              </a:cxn>
              <a:cxn ang="0">
                <a:pos x="0" y="141731"/>
              </a:cxn>
              <a:cxn ang="0">
                <a:pos x="1379011" y="141731"/>
              </a:cxn>
            </a:cxnLst>
            <a:rect l="T0" t="T1" r="T2" b="T3"/>
            <a:pathLst>
              <a:path w="1379011" h="141731">
                <a:moveTo>
                  <a:pt x="1379011" y="141731"/>
                </a:moveTo>
                <a:lnTo>
                  <a:pt x="1310372" y="112238"/>
                </a:lnTo>
                <a:lnTo>
                  <a:pt x="1231207" y="83612"/>
                </a:lnTo>
                <a:lnTo>
                  <a:pt x="1148373" y="58864"/>
                </a:lnTo>
                <a:lnTo>
                  <a:pt x="1062173" y="38185"/>
                </a:lnTo>
                <a:lnTo>
                  <a:pt x="972909" y="21767"/>
                </a:lnTo>
                <a:lnTo>
                  <a:pt x="880885" y="9802"/>
                </a:lnTo>
                <a:lnTo>
                  <a:pt x="786404" y="2482"/>
                </a:lnTo>
                <a:lnTo>
                  <a:pt x="689768" y="0"/>
                </a:lnTo>
                <a:lnTo>
                  <a:pt x="593121" y="2482"/>
                </a:lnTo>
                <a:lnTo>
                  <a:pt x="498608" y="9802"/>
                </a:lnTo>
                <a:lnTo>
                  <a:pt x="406535" y="21767"/>
                </a:lnTo>
                <a:lnTo>
                  <a:pt x="317205" y="38185"/>
                </a:lnTo>
                <a:lnTo>
                  <a:pt x="230926" y="58864"/>
                </a:lnTo>
                <a:lnTo>
                  <a:pt x="148001" y="83612"/>
                </a:lnTo>
                <a:lnTo>
                  <a:pt x="68735" y="112238"/>
                </a:lnTo>
                <a:lnTo>
                  <a:pt x="0" y="141731"/>
                </a:lnTo>
                <a:lnTo>
                  <a:pt x="1379011" y="141731"/>
                </a:lnTo>
                <a:close/>
              </a:path>
            </a:pathLst>
          </a:custGeom>
          <a:solidFill>
            <a:srgbClr val="D2D2F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75" name="object 7"/>
          <p:cNvSpPr>
            <a:spLocks noChangeArrowheads="1"/>
          </p:cNvSpPr>
          <p:nvPr/>
        </p:nvSpPr>
        <p:spPr bwMode="auto">
          <a:xfrm>
            <a:off x="2914650" y="1987550"/>
            <a:ext cx="3933825" cy="1439863"/>
          </a:xfrm>
          <a:custGeom>
            <a:avLst/>
            <a:gdLst>
              <a:gd name="T0" fmla="*/ 0 w 3933443"/>
              <a:gd name="T1" fmla="*/ 0 h 1440179"/>
              <a:gd name="T2" fmla="*/ 3933443 w 3933443"/>
              <a:gd name="T3" fmla="*/ 1440179 h 1440179"/>
            </a:gdLst>
            <a:ahLst/>
            <a:cxnLst>
              <a:cxn ang="0">
                <a:pos x="4571" y="1440179"/>
              </a:cxn>
              <a:cxn ang="0">
                <a:pos x="83819" y="1397507"/>
              </a:cxn>
              <a:cxn ang="0">
                <a:pos x="214883" y="1350263"/>
              </a:cxn>
              <a:cxn ang="0">
                <a:pos x="303275" y="1331975"/>
              </a:cxn>
              <a:cxn ang="0">
                <a:pos x="303275" y="1331975"/>
              </a:cxn>
              <a:cxn ang="0">
                <a:pos x="338327" y="1318259"/>
              </a:cxn>
              <a:cxn ang="0">
                <a:pos x="417575" y="1277111"/>
              </a:cxn>
              <a:cxn ang="0">
                <a:pos x="550163" y="1228343"/>
              </a:cxn>
              <a:cxn ang="0">
                <a:pos x="637031" y="1210055"/>
              </a:cxn>
              <a:cxn ang="0">
                <a:pos x="637031" y="1210055"/>
              </a:cxn>
              <a:cxn ang="0">
                <a:pos x="673607" y="1197863"/>
              </a:cxn>
              <a:cxn ang="0">
                <a:pos x="752855" y="1155191"/>
              </a:cxn>
              <a:cxn ang="0">
                <a:pos x="883919" y="1106423"/>
              </a:cxn>
              <a:cxn ang="0">
                <a:pos x="972311" y="1088135"/>
              </a:cxn>
              <a:cxn ang="0">
                <a:pos x="972311" y="1088135"/>
              </a:cxn>
              <a:cxn ang="0">
                <a:pos x="1007363" y="1075943"/>
              </a:cxn>
              <a:cxn ang="0">
                <a:pos x="1086611" y="1033271"/>
              </a:cxn>
              <a:cxn ang="0">
                <a:pos x="1217675" y="986027"/>
              </a:cxn>
              <a:cxn ang="0">
                <a:pos x="1306067" y="967739"/>
              </a:cxn>
              <a:cxn ang="0">
                <a:pos x="1306067" y="967739"/>
              </a:cxn>
              <a:cxn ang="0">
                <a:pos x="1341119" y="954023"/>
              </a:cxn>
              <a:cxn ang="0">
                <a:pos x="1420367" y="911351"/>
              </a:cxn>
              <a:cxn ang="0">
                <a:pos x="1551431" y="864107"/>
              </a:cxn>
              <a:cxn ang="0">
                <a:pos x="1639823" y="845819"/>
              </a:cxn>
              <a:cxn ang="0">
                <a:pos x="1639823" y="845819"/>
              </a:cxn>
              <a:cxn ang="0">
                <a:pos x="1676399" y="832103"/>
              </a:cxn>
              <a:cxn ang="0">
                <a:pos x="1755647" y="790955"/>
              </a:cxn>
              <a:cxn ang="0">
                <a:pos x="1886711" y="742187"/>
              </a:cxn>
              <a:cxn ang="0">
                <a:pos x="1973579" y="723899"/>
              </a:cxn>
              <a:cxn ang="0">
                <a:pos x="1973579" y="723899"/>
              </a:cxn>
              <a:cxn ang="0">
                <a:pos x="2010155" y="711707"/>
              </a:cxn>
              <a:cxn ang="0">
                <a:pos x="2089403" y="669035"/>
              </a:cxn>
              <a:cxn ang="0">
                <a:pos x="2220467" y="620267"/>
              </a:cxn>
              <a:cxn ang="0">
                <a:pos x="2308859" y="601979"/>
              </a:cxn>
              <a:cxn ang="0">
                <a:pos x="2308859" y="601979"/>
              </a:cxn>
              <a:cxn ang="0">
                <a:pos x="2343911" y="589787"/>
              </a:cxn>
              <a:cxn ang="0">
                <a:pos x="2423159" y="547115"/>
              </a:cxn>
              <a:cxn ang="0">
                <a:pos x="2554223" y="499871"/>
              </a:cxn>
              <a:cxn ang="0">
                <a:pos x="2642615" y="481583"/>
              </a:cxn>
              <a:cxn ang="0">
                <a:pos x="2642615" y="481583"/>
              </a:cxn>
              <a:cxn ang="0">
                <a:pos x="2677667" y="467867"/>
              </a:cxn>
              <a:cxn ang="0">
                <a:pos x="2756915" y="425195"/>
              </a:cxn>
              <a:cxn ang="0">
                <a:pos x="2889503" y="377951"/>
              </a:cxn>
              <a:cxn ang="0">
                <a:pos x="2976371" y="359663"/>
              </a:cxn>
              <a:cxn ang="0">
                <a:pos x="2976371" y="359663"/>
              </a:cxn>
              <a:cxn ang="0">
                <a:pos x="3012947" y="345947"/>
              </a:cxn>
              <a:cxn ang="0">
                <a:pos x="3092195" y="304799"/>
              </a:cxn>
              <a:cxn ang="0">
                <a:pos x="3223259" y="256031"/>
              </a:cxn>
              <a:cxn ang="0">
                <a:pos x="3310127" y="237743"/>
              </a:cxn>
              <a:cxn ang="0">
                <a:pos x="3310127" y="237743"/>
              </a:cxn>
              <a:cxn ang="0">
                <a:pos x="3346703" y="225551"/>
              </a:cxn>
              <a:cxn ang="0">
                <a:pos x="3425951" y="182879"/>
              </a:cxn>
              <a:cxn ang="0">
                <a:pos x="3557015" y="135635"/>
              </a:cxn>
              <a:cxn ang="0">
                <a:pos x="3645407" y="115823"/>
              </a:cxn>
              <a:cxn ang="0">
                <a:pos x="3645407" y="115823"/>
              </a:cxn>
              <a:cxn ang="0">
                <a:pos x="3680459" y="103631"/>
              </a:cxn>
              <a:cxn ang="0">
                <a:pos x="3759707" y="60959"/>
              </a:cxn>
              <a:cxn ang="0">
                <a:pos x="3890771" y="13715"/>
              </a:cxn>
              <a:cxn ang="0">
                <a:pos x="3933443" y="12191"/>
              </a:cxn>
              <a:cxn ang="0">
                <a:pos x="3933443" y="12191"/>
              </a:cxn>
            </a:cxnLst>
            <a:rect l="T0" t="T1" r="T2" b="T3"/>
            <a:pathLst>
              <a:path w="3933443" h="1440179">
                <a:moveTo>
                  <a:pt x="51815" y="1423415"/>
                </a:moveTo>
                <a:lnTo>
                  <a:pt x="48767" y="1411223"/>
                </a:lnTo>
                <a:lnTo>
                  <a:pt x="0" y="1427987"/>
                </a:lnTo>
                <a:lnTo>
                  <a:pt x="4571" y="1440179"/>
                </a:lnTo>
                <a:lnTo>
                  <a:pt x="51815" y="1423415"/>
                </a:lnTo>
                <a:close/>
              </a:path>
              <a:path w="3933443" h="1440179">
                <a:moveTo>
                  <a:pt x="135635" y="1392935"/>
                </a:moveTo>
                <a:lnTo>
                  <a:pt x="131063" y="1380743"/>
                </a:lnTo>
                <a:lnTo>
                  <a:pt x="83819" y="1397507"/>
                </a:lnTo>
                <a:lnTo>
                  <a:pt x="88391" y="1409699"/>
                </a:lnTo>
                <a:lnTo>
                  <a:pt x="135635" y="1392935"/>
                </a:lnTo>
                <a:close/>
              </a:path>
              <a:path w="3933443" h="1440179">
                <a:moveTo>
                  <a:pt x="219455" y="1362455"/>
                </a:moveTo>
                <a:lnTo>
                  <a:pt x="214883" y="1350263"/>
                </a:lnTo>
                <a:lnTo>
                  <a:pt x="167639" y="1367027"/>
                </a:lnTo>
                <a:lnTo>
                  <a:pt x="172211" y="1379219"/>
                </a:lnTo>
                <a:lnTo>
                  <a:pt x="219455" y="1362455"/>
                </a:lnTo>
                <a:close/>
              </a:path>
              <a:path w="3933443" h="1440179">
                <a:moveTo>
                  <a:pt x="303275" y="1331975"/>
                </a:moveTo>
                <a:lnTo>
                  <a:pt x="298703" y="1319783"/>
                </a:lnTo>
                <a:lnTo>
                  <a:pt x="251459" y="1336547"/>
                </a:lnTo>
                <a:lnTo>
                  <a:pt x="256031" y="1348739"/>
                </a:lnTo>
                <a:lnTo>
                  <a:pt x="303275" y="1331975"/>
                </a:lnTo>
                <a:close/>
              </a:path>
              <a:path w="3933443" h="1440179">
                <a:moveTo>
                  <a:pt x="387095" y="1301495"/>
                </a:moveTo>
                <a:lnTo>
                  <a:pt x="382523" y="1289303"/>
                </a:lnTo>
                <a:lnTo>
                  <a:pt x="335279" y="1306067"/>
                </a:lnTo>
                <a:lnTo>
                  <a:pt x="338327" y="1318259"/>
                </a:lnTo>
                <a:lnTo>
                  <a:pt x="387095" y="1301495"/>
                </a:lnTo>
                <a:close/>
              </a:path>
              <a:path w="3933443" h="1440179">
                <a:moveTo>
                  <a:pt x="470915" y="1271015"/>
                </a:moveTo>
                <a:lnTo>
                  <a:pt x="466343" y="1258823"/>
                </a:lnTo>
                <a:lnTo>
                  <a:pt x="417575" y="1277111"/>
                </a:lnTo>
                <a:lnTo>
                  <a:pt x="422147" y="1287779"/>
                </a:lnTo>
                <a:lnTo>
                  <a:pt x="470915" y="1271015"/>
                </a:lnTo>
                <a:close/>
              </a:path>
              <a:path w="3933443" h="1440179">
                <a:moveTo>
                  <a:pt x="553211" y="1240535"/>
                </a:moveTo>
                <a:lnTo>
                  <a:pt x="550163" y="1228343"/>
                </a:lnTo>
                <a:lnTo>
                  <a:pt x="501395" y="1246631"/>
                </a:lnTo>
                <a:lnTo>
                  <a:pt x="505967" y="1257299"/>
                </a:lnTo>
                <a:lnTo>
                  <a:pt x="553211" y="1240535"/>
                </a:lnTo>
                <a:close/>
              </a:path>
              <a:path w="3933443" h="1440179">
                <a:moveTo>
                  <a:pt x="637031" y="1210055"/>
                </a:moveTo>
                <a:lnTo>
                  <a:pt x="632459" y="1197863"/>
                </a:lnTo>
                <a:lnTo>
                  <a:pt x="585215" y="1216151"/>
                </a:lnTo>
                <a:lnTo>
                  <a:pt x="589787" y="1226819"/>
                </a:lnTo>
                <a:lnTo>
                  <a:pt x="637031" y="1210055"/>
                </a:lnTo>
                <a:close/>
              </a:path>
              <a:path w="3933443" h="1440179">
                <a:moveTo>
                  <a:pt x="720851" y="1179575"/>
                </a:moveTo>
                <a:lnTo>
                  <a:pt x="716279" y="1167383"/>
                </a:lnTo>
                <a:lnTo>
                  <a:pt x="669035" y="1185671"/>
                </a:lnTo>
                <a:lnTo>
                  <a:pt x="673607" y="1197863"/>
                </a:lnTo>
                <a:lnTo>
                  <a:pt x="720851" y="1179575"/>
                </a:lnTo>
                <a:close/>
              </a:path>
              <a:path w="3933443" h="1440179">
                <a:moveTo>
                  <a:pt x="804671" y="1149095"/>
                </a:moveTo>
                <a:lnTo>
                  <a:pt x="800099" y="1136903"/>
                </a:lnTo>
                <a:lnTo>
                  <a:pt x="752855" y="1155191"/>
                </a:lnTo>
                <a:lnTo>
                  <a:pt x="757427" y="1167383"/>
                </a:lnTo>
                <a:lnTo>
                  <a:pt x="804671" y="1149095"/>
                </a:lnTo>
                <a:close/>
              </a:path>
              <a:path w="3933443" h="1440179">
                <a:moveTo>
                  <a:pt x="888491" y="1118615"/>
                </a:moveTo>
                <a:lnTo>
                  <a:pt x="883919" y="1106423"/>
                </a:lnTo>
                <a:lnTo>
                  <a:pt x="836675" y="1124711"/>
                </a:lnTo>
                <a:lnTo>
                  <a:pt x="839723" y="1136903"/>
                </a:lnTo>
                <a:lnTo>
                  <a:pt x="888491" y="1118615"/>
                </a:lnTo>
                <a:close/>
              </a:path>
              <a:path w="3933443" h="1440179">
                <a:moveTo>
                  <a:pt x="972311" y="1088135"/>
                </a:moveTo>
                <a:lnTo>
                  <a:pt x="967739" y="1075943"/>
                </a:lnTo>
                <a:lnTo>
                  <a:pt x="918971" y="1094231"/>
                </a:lnTo>
                <a:lnTo>
                  <a:pt x="923543" y="1106423"/>
                </a:lnTo>
                <a:lnTo>
                  <a:pt x="972311" y="1088135"/>
                </a:lnTo>
                <a:close/>
              </a:path>
              <a:path w="3933443" h="1440179">
                <a:moveTo>
                  <a:pt x="1054607" y="1057655"/>
                </a:moveTo>
                <a:lnTo>
                  <a:pt x="1050035" y="1046987"/>
                </a:lnTo>
                <a:lnTo>
                  <a:pt x="1002791" y="1063751"/>
                </a:lnTo>
                <a:lnTo>
                  <a:pt x="1007363" y="1075943"/>
                </a:lnTo>
                <a:lnTo>
                  <a:pt x="1054607" y="1057655"/>
                </a:lnTo>
                <a:close/>
              </a:path>
              <a:path w="3933443" h="1440179">
                <a:moveTo>
                  <a:pt x="1138427" y="1027175"/>
                </a:moveTo>
                <a:lnTo>
                  <a:pt x="1133855" y="1016507"/>
                </a:lnTo>
                <a:lnTo>
                  <a:pt x="1086611" y="1033271"/>
                </a:lnTo>
                <a:lnTo>
                  <a:pt x="1091183" y="1045463"/>
                </a:lnTo>
                <a:lnTo>
                  <a:pt x="1138427" y="1027175"/>
                </a:lnTo>
                <a:close/>
              </a:path>
              <a:path w="3933443" h="1440179">
                <a:moveTo>
                  <a:pt x="1222247" y="998219"/>
                </a:moveTo>
                <a:lnTo>
                  <a:pt x="1217675" y="986027"/>
                </a:lnTo>
                <a:lnTo>
                  <a:pt x="1170431" y="1002791"/>
                </a:lnTo>
                <a:lnTo>
                  <a:pt x="1175003" y="1014983"/>
                </a:lnTo>
                <a:lnTo>
                  <a:pt x="1222247" y="998219"/>
                </a:lnTo>
                <a:close/>
              </a:path>
              <a:path w="3933443" h="1440179">
                <a:moveTo>
                  <a:pt x="1306067" y="967739"/>
                </a:moveTo>
                <a:lnTo>
                  <a:pt x="1301495" y="955547"/>
                </a:lnTo>
                <a:lnTo>
                  <a:pt x="1254251" y="972311"/>
                </a:lnTo>
                <a:lnTo>
                  <a:pt x="1257299" y="984503"/>
                </a:lnTo>
                <a:lnTo>
                  <a:pt x="1306067" y="967739"/>
                </a:lnTo>
                <a:close/>
              </a:path>
              <a:path w="3933443" h="1440179">
                <a:moveTo>
                  <a:pt x="1389887" y="937259"/>
                </a:moveTo>
                <a:lnTo>
                  <a:pt x="1385315" y="925067"/>
                </a:lnTo>
                <a:lnTo>
                  <a:pt x="1336547" y="941831"/>
                </a:lnTo>
                <a:lnTo>
                  <a:pt x="1341119" y="954023"/>
                </a:lnTo>
                <a:lnTo>
                  <a:pt x="1389887" y="937259"/>
                </a:lnTo>
                <a:close/>
              </a:path>
              <a:path w="3933443" h="1440179">
                <a:moveTo>
                  <a:pt x="1472183" y="906779"/>
                </a:moveTo>
                <a:lnTo>
                  <a:pt x="1469135" y="894587"/>
                </a:lnTo>
                <a:lnTo>
                  <a:pt x="1420367" y="911351"/>
                </a:lnTo>
                <a:lnTo>
                  <a:pt x="1424939" y="923543"/>
                </a:lnTo>
                <a:lnTo>
                  <a:pt x="1472183" y="906779"/>
                </a:lnTo>
                <a:close/>
              </a:path>
              <a:path w="3933443" h="1440179">
                <a:moveTo>
                  <a:pt x="1556003" y="876299"/>
                </a:moveTo>
                <a:lnTo>
                  <a:pt x="1551431" y="864107"/>
                </a:lnTo>
                <a:lnTo>
                  <a:pt x="1504187" y="880871"/>
                </a:lnTo>
                <a:lnTo>
                  <a:pt x="1508759" y="893063"/>
                </a:lnTo>
                <a:lnTo>
                  <a:pt x="1556003" y="876299"/>
                </a:lnTo>
                <a:close/>
              </a:path>
              <a:path w="3933443" h="1440179">
                <a:moveTo>
                  <a:pt x="1639823" y="845819"/>
                </a:moveTo>
                <a:lnTo>
                  <a:pt x="1635251" y="833627"/>
                </a:lnTo>
                <a:lnTo>
                  <a:pt x="1588007" y="850391"/>
                </a:lnTo>
                <a:lnTo>
                  <a:pt x="1592579" y="862583"/>
                </a:lnTo>
                <a:lnTo>
                  <a:pt x="1639823" y="845819"/>
                </a:lnTo>
                <a:close/>
              </a:path>
              <a:path w="3933443" h="1440179">
                <a:moveTo>
                  <a:pt x="1723643" y="815339"/>
                </a:moveTo>
                <a:lnTo>
                  <a:pt x="1719071" y="803147"/>
                </a:lnTo>
                <a:lnTo>
                  <a:pt x="1671827" y="819911"/>
                </a:lnTo>
                <a:lnTo>
                  <a:pt x="1676399" y="832103"/>
                </a:lnTo>
                <a:lnTo>
                  <a:pt x="1723643" y="815339"/>
                </a:lnTo>
                <a:close/>
              </a:path>
              <a:path w="3933443" h="1440179">
                <a:moveTo>
                  <a:pt x="1807463" y="784859"/>
                </a:moveTo>
                <a:lnTo>
                  <a:pt x="1802891" y="772667"/>
                </a:lnTo>
                <a:lnTo>
                  <a:pt x="1755647" y="790955"/>
                </a:lnTo>
                <a:lnTo>
                  <a:pt x="1758695" y="801623"/>
                </a:lnTo>
                <a:lnTo>
                  <a:pt x="1807463" y="784859"/>
                </a:lnTo>
                <a:close/>
              </a:path>
              <a:path w="3933443" h="1440179">
                <a:moveTo>
                  <a:pt x="1891283" y="754379"/>
                </a:moveTo>
                <a:lnTo>
                  <a:pt x="1886711" y="742187"/>
                </a:lnTo>
                <a:lnTo>
                  <a:pt x="1837943" y="760475"/>
                </a:lnTo>
                <a:lnTo>
                  <a:pt x="1842515" y="771143"/>
                </a:lnTo>
                <a:lnTo>
                  <a:pt x="1891283" y="754379"/>
                </a:lnTo>
                <a:close/>
              </a:path>
              <a:path w="3933443" h="1440179">
                <a:moveTo>
                  <a:pt x="1973579" y="723899"/>
                </a:moveTo>
                <a:lnTo>
                  <a:pt x="1970531" y="711707"/>
                </a:lnTo>
                <a:lnTo>
                  <a:pt x="1921763" y="729995"/>
                </a:lnTo>
                <a:lnTo>
                  <a:pt x="1926335" y="742187"/>
                </a:lnTo>
                <a:lnTo>
                  <a:pt x="1973579" y="723899"/>
                </a:lnTo>
                <a:close/>
              </a:path>
              <a:path w="3933443" h="1440179">
                <a:moveTo>
                  <a:pt x="2057399" y="693419"/>
                </a:moveTo>
                <a:lnTo>
                  <a:pt x="2052827" y="681227"/>
                </a:lnTo>
                <a:lnTo>
                  <a:pt x="2005583" y="699515"/>
                </a:lnTo>
                <a:lnTo>
                  <a:pt x="2010155" y="711707"/>
                </a:lnTo>
                <a:lnTo>
                  <a:pt x="2057399" y="693419"/>
                </a:lnTo>
                <a:close/>
              </a:path>
              <a:path w="3933443" h="1440179">
                <a:moveTo>
                  <a:pt x="2141219" y="662939"/>
                </a:moveTo>
                <a:lnTo>
                  <a:pt x="2136647" y="650747"/>
                </a:lnTo>
                <a:lnTo>
                  <a:pt x="2089403" y="669035"/>
                </a:lnTo>
                <a:lnTo>
                  <a:pt x="2093975" y="681227"/>
                </a:lnTo>
                <a:lnTo>
                  <a:pt x="2141219" y="662939"/>
                </a:lnTo>
                <a:close/>
              </a:path>
              <a:path w="3933443" h="1440179">
                <a:moveTo>
                  <a:pt x="2225039" y="632459"/>
                </a:moveTo>
                <a:lnTo>
                  <a:pt x="2220467" y="620267"/>
                </a:lnTo>
                <a:lnTo>
                  <a:pt x="2173223" y="638555"/>
                </a:lnTo>
                <a:lnTo>
                  <a:pt x="2176271" y="650747"/>
                </a:lnTo>
                <a:lnTo>
                  <a:pt x="2225039" y="632459"/>
                </a:lnTo>
                <a:close/>
              </a:path>
              <a:path w="3933443" h="1440179">
                <a:moveTo>
                  <a:pt x="2308859" y="601979"/>
                </a:moveTo>
                <a:lnTo>
                  <a:pt x="2304287" y="591311"/>
                </a:lnTo>
                <a:lnTo>
                  <a:pt x="2255519" y="608075"/>
                </a:lnTo>
                <a:lnTo>
                  <a:pt x="2260091" y="620267"/>
                </a:lnTo>
                <a:lnTo>
                  <a:pt x="2308859" y="601979"/>
                </a:lnTo>
                <a:close/>
              </a:path>
              <a:path w="3933443" h="1440179">
                <a:moveTo>
                  <a:pt x="2391155" y="571499"/>
                </a:moveTo>
                <a:lnTo>
                  <a:pt x="2388107" y="560831"/>
                </a:lnTo>
                <a:lnTo>
                  <a:pt x="2339339" y="577595"/>
                </a:lnTo>
                <a:lnTo>
                  <a:pt x="2343911" y="589787"/>
                </a:lnTo>
                <a:lnTo>
                  <a:pt x="2391155" y="571499"/>
                </a:lnTo>
                <a:close/>
              </a:path>
              <a:path w="3933443" h="1440179">
                <a:moveTo>
                  <a:pt x="2474975" y="541019"/>
                </a:moveTo>
                <a:lnTo>
                  <a:pt x="2470403" y="530351"/>
                </a:lnTo>
                <a:lnTo>
                  <a:pt x="2423159" y="547115"/>
                </a:lnTo>
                <a:lnTo>
                  <a:pt x="2427731" y="559307"/>
                </a:lnTo>
                <a:lnTo>
                  <a:pt x="2474975" y="541019"/>
                </a:lnTo>
                <a:close/>
              </a:path>
              <a:path w="3933443" h="1440179">
                <a:moveTo>
                  <a:pt x="2558795" y="512063"/>
                </a:moveTo>
                <a:lnTo>
                  <a:pt x="2554223" y="499871"/>
                </a:lnTo>
                <a:lnTo>
                  <a:pt x="2506979" y="516635"/>
                </a:lnTo>
                <a:lnTo>
                  <a:pt x="2511551" y="528827"/>
                </a:lnTo>
                <a:lnTo>
                  <a:pt x="2558795" y="512063"/>
                </a:lnTo>
                <a:close/>
              </a:path>
              <a:path w="3933443" h="1440179">
                <a:moveTo>
                  <a:pt x="2642615" y="481583"/>
                </a:moveTo>
                <a:lnTo>
                  <a:pt x="2638043" y="469391"/>
                </a:lnTo>
                <a:lnTo>
                  <a:pt x="2590799" y="486155"/>
                </a:lnTo>
                <a:lnTo>
                  <a:pt x="2595371" y="498347"/>
                </a:lnTo>
                <a:lnTo>
                  <a:pt x="2642615" y="481583"/>
                </a:lnTo>
                <a:close/>
              </a:path>
              <a:path w="3933443" h="1440179">
                <a:moveTo>
                  <a:pt x="2726435" y="451103"/>
                </a:moveTo>
                <a:lnTo>
                  <a:pt x="2721863" y="438911"/>
                </a:lnTo>
                <a:lnTo>
                  <a:pt x="2674619" y="455675"/>
                </a:lnTo>
                <a:lnTo>
                  <a:pt x="2677667" y="467867"/>
                </a:lnTo>
                <a:lnTo>
                  <a:pt x="2726435" y="451103"/>
                </a:lnTo>
                <a:close/>
              </a:path>
              <a:path w="3933443" h="1440179">
                <a:moveTo>
                  <a:pt x="2810255" y="420623"/>
                </a:moveTo>
                <a:lnTo>
                  <a:pt x="2805683" y="408431"/>
                </a:lnTo>
                <a:lnTo>
                  <a:pt x="2756915" y="425195"/>
                </a:lnTo>
                <a:lnTo>
                  <a:pt x="2761487" y="437387"/>
                </a:lnTo>
                <a:lnTo>
                  <a:pt x="2810255" y="420623"/>
                </a:lnTo>
                <a:close/>
              </a:path>
              <a:path w="3933443" h="1440179">
                <a:moveTo>
                  <a:pt x="2892551" y="390143"/>
                </a:moveTo>
                <a:lnTo>
                  <a:pt x="2889503" y="377951"/>
                </a:lnTo>
                <a:lnTo>
                  <a:pt x="2840735" y="394715"/>
                </a:lnTo>
                <a:lnTo>
                  <a:pt x="2845307" y="406907"/>
                </a:lnTo>
                <a:lnTo>
                  <a:pt x="2892551" y="390143"/>
                </a:lnTo>
                <a:close/>
              </a:path>
              <a:path w="3933443" h="1440179">
                <a:moveTo>
                  <a:pt x="2976371" y="359663"/>
                </a:moveTo>
                <a:lnTo>
                  <a:pt x="2971799" y="347471"/>
                </a:lnTo>
                <a:lnTo>
                  <a:pt x="2924555" y="364235"/>
                </a:lnTo>
                <a:lnTo>
                  <a:pt x="2929127" y="376427"/>
                </a:lnTo>
                <a:lnTo>
                  <a:pt x="2976371" y="359663"/>
                </a:lnTo>
                <a:close/>
              </a:path>
              <a:path w="3933443" h="1440179">
                <a:moveTo>
                  <a:pt x="3060191" y="329183"/>
                </a:moveTo>
                <a:lnTo>
                  <a:pt x="3055619" y="316991"/>
                </a:lnTo>
                <a:lnTo>
                  <a:pt x="3008375" y="335279"/>
                </a:lnTo>
                <a:lnTo>
                  <a:pt x="3012947" y="345947"/>
                </a:lnTo>
                <a:lnTo>
                  <a:pt x="3060191" y="329183"/>
                </a:lnTo>
                <a:close/>
              </a:path>
              <a:path w="3933443" h="1440179">
                <a:moveTo>
                  <a:pt x="3144011" y="298703"/>
                </a:moveTo>
                <a:lnTo>
                  <a:pt x="3139439" y="286511"/>
                </a:lnTo>
                <a:lnTo>
                  <a:pt x="3092195" y="304799"/>
                </a:lnTo>
                <a:lnTo>
                  <a:pt x="3096767" y="315467"/>
                </a:lnTo>
                <a:lnTo>
                  <a:pt x="3144011" y="298703"/>
                </a:lnTo>
                <a:close/>
              </a:path>
              <a:path w="3933443" h="1440179">
                <a:moveTo>
                  <a:pt x="3227831" y="268223"/>
                </a:moveTo>
                <a:lnTo>
                  <a:pt x="3223259" y="256031"/>
                </a:lnTo>
                <a:lnTo>
                  <a:pt x="3174491" y="274319"/>
                </a:lnTo>
                <a:lnTo>
                  <a:pt x="3179063" y="284987"/>
                </a:lnTo>
                <a:lnTo>
                  <a:pt x="3227831" y="268223"/>
                </a:lnTo>
                <a:close/>
              </a:path>
              <a:path w="3933443" h="1440179">
                <a:moveTo>
                  <a:pt x="3310127" y="237743"/>
                </a:moveTo>
                <a:lnTo>
                  <a:pt x="3307079" y="225551"/>
                </a:lnTo>
                <a:lnTo>
                  <a:pt x="3258311" y="243839"/>
                </a:lnTo>
                <a:lnTo>
                  <a:pt x="3262883" y="256031"/>
                </a:lnTo>
                <a:lnTo>
                  <a:pt x="3310127" y="237743"/>
                </a:lnTo>
                <a:close/>
              </a:path>
              <a:path w="3933443" h="1440179">
                <a:moveTo>
                  <a:pt x="3393947" y="207263"/>
                </a:moveTo>
                <a:lnTo>
                  <a:pt x="3389375" y="195071"/>
                </a:lnTo>
                <a:lnTo>
                  <a:pt x="3342131" y="213359"/>
                </a:lnTo>
                <a:lnTo>
                  <a:pt x="3346703" y="225551"/>
                </a:lnTo>
                <a:lnTo>
                  <a:pt x="3393947" y="207263"/>
                </a:lnTo>
                <a:close/>
              </a:path>
              <a:path w="3933443" h="1440179">
                <a:moveTo>
                  <a:pt x="3477767" y="176783"/>
                </a:moveTo>
                <a:lnTo>
                  <a:pt x="3473195" y="164591"/>
                </a:lnTo>
                <a:lnTo>
                  <a:pt x="3425951" y="182879"/>
                </a:lnTo>
                <a:lnTo>
                  <a:pt x="3430523" y="195071"/>
                </a:lnTo>
                <a:lnTo>
                  <a:pt x="3477767" y="176783"/>
                </a:lnTo>
                <a:close/>
              </a:path>
              <a:path w="3933443" h="1440179">
                <a:moveTo>
                  <a:pt x="3561587" y="146303"/>
                </a:moveTo>
                <a:lnTo>
                  <a:pt x="3557015" y="135635"/>
                </a:lnTo>
                <a:lnTo>
                  <a:pt x="3509771" y="152399"/>
                </a:lnTo>
                <a:lnTo>
                  <a:pt x="3514343" y="164591"/>
                </a:lnTo>
                <a:lnTo>
                  <a:pt x="3561587" y="146303"/>
                </a:lnTo>
                <a:close/>
              </a:path>
              <a:path w="3933443" h="1440179">
                <a:moveTo>
                  <a:pt x="3645407" y="115823"/>
                </a:moveTo>
                <a:lnTo>
                  <a:pt x="3640835" y="105155"/>
                </a:lnTo>
                <a:lnTo>
                  <a:pt x="3593591" y="121919"/>
                </a:lnTo>
                <a:lnTo>
                  <a:pt x="3596639" y="134111"/>
                </a:lnTo>
                <a:lnTo>
                  <a:pt x="3645407" y="115823"/>
                </a:lnTo>
                <a:close/>
              </a:path>
              <a:path w="3933443" h="1440179">
                <a:moveTo>
                  <a:pt x="3729227" y="85343"/>
                </a:moveTo>
                <a:lnTo>
                  <a:pt x="3724655" y="74675"/>
                </a:lnTo>
                <a:lnTo>
                  <a:pt x="3675887" y="91439"/>
                </a:lnTo>
                <a:lnTo>
                  <a:pt x="3680459" y="103631"/>
                </a:lnTo>
                <a:lnTo>
                  <a:pt x="3729227" y="85343"/>
                </a:lnTo>
                <a:close/>
              </a:path>
              <a:path w="3933443" h="1440179">
                <a:moveTo>
                  <a:pt x="3811523" y="56387"/>
                </a:moveTo>
                <a:lnTo>
                  <a:pt x="3808475" y="44195"/>
                </a:lnTo>
                <a:lnTo>
                  <a:pt x="3759707" y="60959"/>
                </a:lnTo>
                <a:lnTo>
                  <a:pt x="3764279" y="73151"/>
                </a:lnTo>
                <a:lnTo>
                  <a:pt x="3811523" y="56387"/>
                </a:lnTo>
                <a:close/>
              </a:path>
              <a:path w="3933443" h="1440179">
                <a:moveTo>
                  <a:pt x="3895343" y="25907"/>
                </a:moveTo>
                <a:lnTo>
                  <a:pt x="3890771" y="13715"/>
                </a:lnTo>
                <a:lnTo>
                  <a:pt x="3843527" y="30479"/>
                </a:lnTo>
                <a:lnTo>
                  <a:pt x="3848099" y="42671"/>
                </a:lnTo>
                <a:lnTo>
                  <a:pt x="3895343" y="25907"/>
                </a:lnTo>
                <a:close/>
              </a:path>
              <a:path w="3933443" h="1440179">
                <a:moveTo>
                  <a:pt x="3933443" y="12191"/>
                </a:moveTo>
                <a:lnTo>
                  <a:pt x="3928871" y="0"/>
                </a:lnTo>
                <a:lnTo>
                  <a:pt x="3927347" y="0"/>
                </a:lnTo>
                <a:lnTo>
                  <a:pt x="3931919" y="12191"/>
                </a:lnTo>
                <a:lnTo>
                  <a:pt x="3933443" y="1219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76" name="object 8"/>
          <p:cNvSpPr>
            <a:spLocks noChangeArrowheads="1"/>
          </p:cNvSpPr>
          <p:nvPr/>
        </p:nvSpPr>
        <p:spPr bwMode="auto">
          <a:xfrm>
            <a:off x="2916238" y="3486150"/>
            <a:ext cx="1266825" cy="292100"/>
          </a:xfrm>
          <a:custGeom>
            <a:avLst/>
            <a:gdLst>
              <a:gd name="T0" fmla="*/ 0 w 1266443"/>
              <a:gd name="T1" fmla="*/ 0 h 291083"/>
              <a:gd name="T2" fmla="*/ 1266443 w 1266443"/>
              <a:gd name="T3" fmla="*/ 291083 h 291083"/>
            </a:gdLst>
            <a:ahLst/>
            <a:cxnLst>
              <a:cxn ang="0">
                <a:pos x="3047" y="0"/>
              </a:cxn>
              <a:cxn ang="0">
                <a:pos x="48767" y="22859"/>
              </a:cxn>
              <a:cxn ang="0">
                <a:pos x="138683" y="30479"/>
              </a:cxn>
              <a:cxn ang="0">
                <a:pos x="86867" y="32003"/>
              </a:cxn>
              <a:cxn ang="0">
                <a:pos x="138683" y="30479"/>
              </a:cxn>
              <a:cxn ang="0">
                <a:pos x="175259" y="38099"/>
              </a:cxn>
              <a:cxn ang="0">
                <a:pos x="222503" y="62483"/>
              </a:cxn>
              <a:cxn ang="0">
                <a:pos x="312419" y="68579"/>
              </a:cxn>
              <a:cxn ang="0">
                <a:pos x="260603" y="70103"/>
              </a:cxn>
              <a:cxn ang="0">
                <a:pos x="312419" y="68579"/>
              </a:cxn>
              <a:cxn ang="0">
                <a:pos x="348995" y="77723"/>
              </a:cxn>
              <a:cxn ang="0">
                <a:pos x="396239" y="100583"/>
              </a:cxn>
              <a:cxn ang="0">
                <a:pos x="486155" y="108203"/>
              </a:cxn>
              <a:cxn ang="0">
                <a:pos x="432815" y="109727"/>
              </a:cxn>
              <a:cxn ang="0">
                <a:pos x="486155" y="108203"/>
              </a:cxn>
              <a:cxn ang="0">
                <a:pos x="522731" y="115823"/>
              </a:cxn>
              <a:cxn ang="0">
                <a:pos x="569975" y="140207"/>
              </a:cxn>
              <a:cxn ang="0">
                <a:pos x="659891" y="146303"/>
              </a:cxn>
              <a:cxn ang="0">
                <a:pos x="606551" y="147827"/>
              </a:cxn>
              <a:cxn ang="0">
                <a:pos x="659891" y="146303"/>
              </a:cxn>
              <a:cxn ang="0">
                <a:pos x="696467" y="155447"/>
              </a:cxn>
              <a:cxn ang="0">
                <a:pos x="743711" y="178307"/>
              </a:cxn>
              <a:cxn ang="0">
                <a:pos x="832103" y="185927"/>
              </a:cxn>
              <a:cxn ang="0">
                <a:pos x="780287" y="187451"/>
              </a:cxn>
              <a:cxn ang="0">
                <a:pos x="832103" y="185927"/>
              </a:cxn>
              <a:cxn ang="0">
                <a:pos x="870203" y="193547"/>
              </a:cxn>
              <a:cxn ang="0">
                <a:pos x="917447" y="217931"/>
              </a:cxn>
              <a:cxn ang="0">
                <a:pos x="1005839" y="225551"/>
              </a:cxn>
              <a:cxn ang="0">
                <a:pos x="954023" y="225551"/>
              </a:cxn>
              <a:cxn ang="0">
                <a:pos x="1005839" y="225551"/>
              </a:cxn>
              <a:cxn ang="0">
                <a:pos x="1043939" y="233171"/>
              </a:cxn>
              <a:cxn ang="0">
                <a:pos x="1089659" y="256031"/>
              </a:cxn>
              <a:cxn ang="0">
                <a:pos x="1179575" y="263651"/>
              </a:cxn>
              <a:cxn ang="0">
                <a:pos x="1127759" y="265175"/>
              </a:cxn>
              <a:cxn ang="0">
                <a:pos x="1179575" y="263651"/>
              </a:cxn>
              <a:cxn ang="0">
                <a:pos x="1217675" y="272795"/>
              </a:cxn>
              <a:cxn ang="0">
                <a:pos x="1242494" y="291083"/>
              </a:cxn>
              <a:cxn ang="0">
                <a:pos x="1266443" y="283463"/>
              </a:cxn>
            </a:cxnLst>
            <a:rect l="T0" t="T1" r="T2" b="T3"/>
            <a:pathLst>
              <a:path w="1266443" h="291083">
                <a:moveTo>
                  <a:pt x="51815" y="10667"/>
                </a:moveTo>
                <a:lnTo>
                  <a:pt x="3047" y="0"/>
                </a:lnTo>
                <a:lnTo>
                  <a:pt x="0" y="12191"/>
                </a:lnTo>
                <a:lnTo>
                  <a:pt x="48767" y="22859"/>
                </a:lnTo>
                <a:lnTo>
                  <a:pt x="51815" y="10667"/>
                </a:lnTo>
                <a:close/>
              </a:path>
              <a:path w="1266443" h="291083">
                <a:moveTo>
                  <a:pt x="138683" y="30479"/>
                </a:moveTo>
                <a:lnTo>
                  <a:pt x="89915" y="19811"/>
                </a:lnTo>
                <a:lnTo>
                  <a:pt x="86867" y="32003"/>
                </a:lnTo>
                <a:lnTo>
                  <a:pt x="135635" y="42671"/>
                </a:lnTo>
                <a:lnTo>
                  <a:pt x="138683" y="30479"/>
                </a:lnTo>
                <a:close/>
              </a:path>
              <a:path w="1266443" h="291083">
                <a:moveTo>
                  <a:pt x="225551" y="50291"/>
                </a:moveTo>
                <a:lnTo>
                  <a:pt x="175259" y="38099"/>
                </a:lnTo>
                <a:lnTo>
                  <a:pt x="173735" y="51815"/>
                </a:lnTo>
                <a:lnTo>
                  <a:pt x="222503" y="62483"/>
                </a:lnTo>
                <a:lnTo>
                  <a:pt x="225551" y="50291"/>
                </a:lnTo>
                <a:close/>
              </a:path>
              <a:path w="1266443" h="291083">
                <a:moveTo>
                  <a:pt x="312419" y="68579"/>
                </a:moveTo>
                <a:lnTo>
                  <a:pt x="262127" y="57911"/>
                </a:lnTo>
                <a:lnTo>
                  <a:pt x="260603" y="70103"/>
                </a:lnTo>
                <a:lnTo>
                  <a:pt x="309371" y="82295"/>
                </a:lnTo>
                <a:lnTo>
                  <a:pt x="312419" y="68579"/>
                </a:lnTo>
                <a:close/>
              </a:path>
              <a:path w="1266443" h="291083">
                <a:moveTo>
                  <a:pt x="399287" y="88391"/>
                </a:moveTo>
                <a:lnTo>
                  <a:pt x="348995" y="77723"/>
                </a:lnTo>
                <a:lnTo>
                  <a:pt x="345947" y="89915"/>
                </a:lnTo>
                <a:lnTo>
                  <a:pt x="396239" y="100583"/>
                </a:lnTo>
                <a:lnTo>
                  <a:pt x="399287" y="88391"/>
                </a:lnTo>
                <a:close/>
              </a:path>
              <a:path w="1266443" h="291083">
                <a:moveTo>
                  <a:pt x="486155" y="108203"/>
                </a:moveTo>
                <a:lnTo>
                  <a:pt x="435863" y="97535"/>
                </a:lnTo>
                <a:lnTo>
                  <a:pt x="432815" y="109727"/>
                </a:lnTo>
                <a:lnTo>
                  <a:pt x="483107" y="120395"/>
                </a:lnTo>
                <a:lnTo>
                  <a:pt x="486155" y="108203"/>
                </a:lnTo>
                <a:close/>
              </a:path>
              <a:path w="1266443" h="291083">
                <a:moveTo>
                  <a:pt x="573023" y="128015"/>
                </a:moveTo>
                <a:lnTo>
                  <a:pt x="522731" y="115823"/>
                </a:lnTo>
                <a:lnTo>
                  <a:pt x="519683" y="129539"/>
                </a:lnTo>
                <a:lnTo>
                  <a:pt x="569975" y="140207"/>
                </a:lnTo>
                <a:lnTo>
                  <a:pt x="573023" y="128015"/>
                </a:lnTo>
                <a:close/>
              </a:path>
              <a:path w="1266443" h="291083">
                <a:moveTo>
                  <a:pt x="659891" y="146303"/>
                </a:moveTo>
                <a:lnTo>
                  <a:pt x="609599" y="135635"/>
                </a:lnTo>
                <a:lnTo>
                  <a:pt x="606551" y="147827"/>
                </a:lnTo>
                <a:lnTo>
                  <a:pt x="656843" y="160019"/>
                </a:lnTo>
                <a:lnTo>
                  <a:pt x="659891" y="146303"/>
                </a:lnTo>
                <a:close/>
              </a:path>
              <a:path w="1266443" h="291083">
                <a:moveTo>
                  <a:pt x="746759" y="166115"/>
                </a:moveTo>
                <a:lnTo>
                  <a:pt x="696467" y="155447"/>
                </a:lnTo>
                <a:lnTo>
                  <a:pt x="693419" y="167639"/>
                </a:lnTo>
                <a:lnTo>
                  <a:pt x="743711" y="178307"/>
                </a:lnTo>
                <a:lnTo>
                  <a:pt x="746759" y="166115"/>
                </a:lnTo>
                <a:close/>
              </a:path>
              <a:path w="1266443" h="291083">
                <a:moveTo>
                  <a:pt x="832103" y="185927"/>
                </a:moveTo>
                <a:lnTo>
                  <a:pt x="783335" y="175259"/>
                </a:lnTo>
                <a:lnTo>
                  <a:pt x="780287" y="187451"/>
                </a:lnTo>
                <a:lnTo>
                  <a:pt x="830579" y="198119"/>
                </a:lnTo>
                <a:lnTo>
                  <a:pt x="832103" y="185927"/>
                </a:lnTo>
                <a:close/>
              </a:path>
              <a:path w="1266443" h="291083">
                <a:moveTo>
                  <a:pt x="918971" y="205739"/>
                </a:moveTo>
                <a:lnTo>
                  <a:pt x="870203" y="193547"/>
                </a:lnTo>
                <a:lnTo>
                  <a:pt x="867155" y="207263"/>
                </a:lnTo>
                <a:lnTo>
                  <a:pt x="917447" y="217931"/>
                </a:lnTo>
                <a:lnTo>
                  <a:pt x="918971" y="205739"/>
                </a:lnTo>
                <a:close/>
              </a:path>
              <a:path w="1266443" h="291083">
                <a:moveTo>
                  <a:pt x="1005839" y="225551"/>
                </a:moveTo>
                <a:lnTo>
                  <a:pt x="957071" y="213359"/>
                </a:lnTo>
                <a:lnTo>
                  <a:pt x="954023" y="225551"/>
                </a:lnTo>
                <a:lnTo>
                  <a:pt x="1002791" y="237743"/>
                </a:lnTo>
                <a:lnTo>
                  <a:pt x="1005839" y="225551"/>
                </a:lnTo>
                <a:close/>
              </a:path>
              <a:path w="1266443" h="291083">
                <a:moveTo>
                  <a:pt x="1092707" y="243839"/>
                </a:moveTo>
                <a:lnTo>
                  <a:pt x="1043939" y="233171"/>
                </a:lnTo>
                <a:lnTo>
                  <a:pt x="1040891" y="245363"/>
                </a:lnTo>
                <a:lnTo>
                  <a:pt x="1089659" y="256031"/>
                </a:lnTo>
                <a:lnTo>
                  <a:pt x="1092707" y="243839"/>
                </a:lnTo>
                <a:close/>
              </a:path>
              <a:path w="1266443" h="291083">
                <a:moveTo>
                  <a:pt x="1179575" y="263651"/>
                </a:moveTo>
                <a:lnTo>
                  <a:pt x="1130807" y="252983"/>
                </a:lnTo>
                <a:lnTo>
                  <a:pt x="1127759" y="265175"/>
                </a:lnTo>
                <a:lnTo>
                  <a:pt x="1176527" y="275843"/>
                </a:lnTo>
                <a:lnTo>
                  <a:pt x="1179575" y="263651"/>
                </a:lnTo>
                <a:close/>
              </a:path>
              <a:path w="1266443" h="291083">
                <a:moveTo>
                  <a:pt x="1266443" y="283463"/>
                </a:moveTo>
                <a:lnTo>
                  <a:pt x="1217675" y="272795"/>
                </a:lnTo>
                <a:lnTo>
                  <a:pt x="1214627" y="284987"/>
                </a:lnTo>
                <a:lnTo>
                  <a:pt x="1242494" y="291083"/>
                </a:lnTo>
                <a:lnTo>
                  <a:pt x="1264539" y="291083"/>
                </a:lnTo>
                <a:lnTo>
                  <a:pt x="1266443" y="28346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77" name="object 9"/>
          <p:cNvSpPr>
            <a:spLocks noChangeArrowheads="1"/>
          </p:cNvSpPr>
          <p:nvPr/>
        </p:nvSpPr>
        <p:spPr bwMode="auto">
          <a:xfrm>
            <a:off x="6775450" y="2160588"/>
            <a:ext cx="806450" cy="5175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7178" name="object 10"/>
          <p:cNvSpPr>
            <a:spLocks noChangeArrowheads="1"/>
          </p:cNvSpPr>
          <p:nvPr/>
        </p:nvSpPr>
        <p:spPr bwMode="auto">
          <a:xfrm>
            <a:off x="6773863" y="2063750"/>
            <a:ext cx="809625" cy="614363"/>
          </a:xfrm>
          <a:custGeom>
            <a:avLst/>
            <a:gdLst>
              <a:gd name="T0" fmla="*/ 0 w 809243"/>
              <a:gd name="T1" fmla="*/ 0 h 614171"/>
              <a:gd name="T2" fmla="*/ 809243 w 809243"/>
              <a:gd name="T3" fmla="*/ 614171 h 614171"/>
            </a:gdLst>
            <a:ahLst/>
            <a:cxnLst>
              <a:cxn ang="0">
                <a:pos x="10667" y="228599"/>
              </a:cxn>
              <a:cxn ang="0">
                <a:pos x="9143" y="237743"/>
              </a:cxn>
              <a:cxn ang="0">
                <a:pos x="38099" y="163067"/>
              </a:cxn>
              <a:cxn ang="0">
                <a:pos x="1523" y="304799"/>
              </a:cxn>
              <a:cxn ang="0">
                <a:pos x="196595" y="460247"/>
              </a:cxn>
              <a:cxn ang="0">
                <a:pos x="33527" y="385571"/>
              </a:cxn>
              <a:cxn ang="0">
                <a:pos x="163067" y="440435"/>
              </a:cxn>
              <a:cxn ang="0">
                <a:pos x="54863" y="144779"/>
              </a:cxn>
              <a:cxn ang="0">
                <a:pos x="68579" y="135635"/>
              </a:cxn>
              <a:cxn ang="0">
                <a:pos x="91439" y="120395"/>
              </a:cxn>
              <a:cxn ang="0">
                <a:pos x="100583" y="112775"/>
              </a:cxn>
              <a:cxn ang="0">
                <a:pos x="184403" y="79247"/>
              </a:cxn>
              <a:cxn ang="0">
                <a:pos x="175259" y="85343"/>
              </a:cxn>
              <a:cxn ang="0">
                <a:pos x="173735" y="91439"/>
              </a:cxn>
              <a:cxn ang="0">
                <a:pos x="487679" y="0"/>
              </a:cxn>
              <a:cxn ang="0">
                <a:pos x="323087" y="9143"/>
              </a:cxn>
              <a:cxn ang="0">
                <a:pos x="216407" y="70103"/>
              </a:cxn>
              <a:cxn ang="0">
                <a:pos x="207263" y="76199"/>
              </a:cxn>
              <a:cxn ang="0">
                <a:pos x="257555" y="44195"/>
              </a:cxn>
              <a:cxn ang="0">
                <a:pos x="348995" y="7924"/>
              </a:cxn>
              <a:cxn ang="0">
                <a:pos x="545591" y="3047"/>
              </a:cxn>
              <a:cxn ang="0">
                <a:pos x="188975" y="99059"/>
              </a:cxn>
              <a:cxn ang="0">
                <a:pos x="242315" y="493775"/>
              </a:cxn>
              <a:cxn ang="0">
                <a:pos x="312419" y="571499"/>
              </a:cxn>
              <a:cxn ang="0">
                <a:pos x="359663" y="611123"/>
              </a:cxn>
              <a:cxn ang="0">
                <a:pos x="371855" y="612647"/>
              </a:cxn>
              <a:cxn ang="0">
                <a:pos x="469391" y="598931"/>
              </a:cxn>
              <a:cxn ang="0">
                <a:pos x="393191" y="612647"/>
              </a:cxn>
              <a:cxn ang="0">
                <a:pos x="544067" y="576071"/>
              </a:cxn>
              <a:cxn ang="0">
                <a:pos x="493775" y="592835"/>
              </a:cxn>
              <a:cxn ang="0">
                <a:pos x="553211" y="1523"/>
              </a:cxn>
              <a:cxn ang="0">
                <a:pos x="553211" y="3809"/>
              </a:cxn>
              <a:cxn ang="0">
                <a:pos x="554735" y="569975"/>
              </a:cxn>
              <a:cxn ang="0">
                <a:pos x="597407" y="19811"/>
              </a:cxn>
              <a:cxn ang="0">
                <a:pos x="568451" y="6095"/>
              </a:cxn>
              <a:cxn ang="0">
                <a:pos x="597407" y="21335"/>
              </a:cxn>
              <a:cxn ang="0">
                <a:pos x="568451" y="6095"/>
              </a:cxn>
              <a:cxn ang="0">
                <a:pos x="597407" y="22097"/>
              </a:cxn>
              <a:cxn ang="0">
                <a:pos x="656843" y="522731"/>
              </a:cxn>
              <a:cxn ang="0">
                <a:pos x="614171" y="544067"/>
              </a:cxn>
              <a:cxn ang="0">
                <a:pos x="650747" y="527303"/>
              </a:cxn>
              <a:cxn ang="0">
                <a:pos x="649223" y="42671"/>
              </a:cxn>
              <a:cxn ang="0">
                <a:pos x="638555" y="38099"/>
              </a:cxn>
              <a:cxn ang="0">
                <a:pos x="797051" y="188975"/>
              </a:cxn>
              <a:cxn ang="0">
                <a:pos x="763523" y="160019"/>
              </a:cxn>
              <a:cxn ang="0">
                <a:pos x="652271" y="44195"/>
              </a:cxn>
              <a:cxn ang="0">
                <a:pos x="733043" y="129539"/>
              </a:cxn>
              <a:cxn ang="0">
                <a:pos x="790955" y="182879"/>
              </a:cxn>
              <a:cxn ang="0">
                <a:pos x="656843" y="524255"/>
              </a:cxn>
              <a:cxn ang="0">
                <a:pos x="682751" y="509015"/>
              </a:cxn>
              <a:cxn ang="0">
                <a:pos x="789431" y="339851"/>
              </a:cxn>
              <a:cxn ang="0">
                <a:pos x="733043" y="428243"/>
              </a:cxn>
              <a:cxn ang="0">
                <a:pos x="728471" y="440435"/>
              </a:cxn>
              <a:cxn ang="0">
                <a:pos x="781811" y="350519"/>
              </a:cxn>
              <a:cxn ang="0">
                <a:pos x="800099" y="201167"/>
              </a:cxn>
              <a:cxn ang="0">
                <a:pos x="809243" y="291083"/>
              </a:cxn>
              <a:cxn ang="0">
                <a:pos x="803147" y="300227"/>
              </a:cxn>
              <a:cxn ang="0">
                <a:pos x="806195" y="246887"/>
              </a:cxn>
            </a:cxnLst>
            <a:rect l="T0" t="T1" r="T2" b="T3"/>
            <a:pathLst>
              <a:path w="809243" h="614171">
                <a:moveTo>
                  <a:pt x="38099" y="163067"/>
                </a:moveTo>
                <a:lnTo>
                  <a:pt x="36575" y="163067"/>
                </a:lnTo>
                <a:lnTo>
                  <a:pt x="35051" y="170687"/>
                </a:lnTo>
                <a:lnTo>
                  <a:pt x="30479" y="176783"/>
                </a:lnTo>
                <a:lnTo>
                  <a:pt x="27431" y="184403"/>
                </a:lnTo>
                <a:lnTo>
                  <a:pt x="22859" y="190499"/>
                </a:lnTo>
                <a:lnTo>
                  <a:pt x="19811" y="196595"/>
                </a:lnTo>
                <a:lnTo>
                  <a:pt x="18287" y="196595"/>
                </a:lnTo>
                <a:lnTo>
                  <a:pt x="12191" y="217931"/>
                </a:lnTo>
                <a:lnTo>
                  <a:pt x="10667" y="228599"/>
                </a:lnTo>
                <a:lnTo>
                  <a:pt x="7619" y="237743"/>
                </a:lnTo>
                <a:lnTo>
                  <a:pt x="3047" y="254507"/>
                </a:lnTo>
                <a:lnTo>
                  <a:pt x="3047" y="271271"/>
                </a:lnTo>
                <a:lnTo>
                  <a:pt x="0" y="280415"/>
                </a:lnTo>
                <a:lnTo>
                  <a:pt x="0" y="300227"/>
                </a:lnTo>
                <a:lnTo>
                  <a:pt x="1523" y="304799"/>
                </a:lnTo>
                <a:lnTo>
                  <a:pt x="1523" y="280415"/>
                </a:lnTo>
                <a:lnTo>
                  <a:pt x="4571" y="271271"/>
                </a:lnTo>
                <a:lnTo>
                  <a:pt x="4571" y="254507"/>
                </a:lnTo>
                <a:lnTo>
                  <a:pt x="9143" y="237743"/>
                </a:lnTo>
                <a:lnTo>
                  <a:pt x="12191" y="228599"/>
                </a:lnTo>
                <a:lnTo>
                  <a:pt x="13715" y="219455"/>
                </a:lnTo>
                <a:lnTo>
                  <a:pt x="16763" y="207263"/>
                </a:lnTo>
                <a:lnTo>
                  <a:pt x="19811" y="198119"/>
                </a:lnTo>
                <a:lnTo>
                  <a:pt x="22859" y="192023"/>
                </a:lnTo>
                <a:lnTo>
                  <a:pt x="28955" y="184403"/>
                </a:lnTo>
                <a:lnTo>
                  <a:pt x="32003" y="176783"/>
                </a:lnTo>
                <a:lnTo>
                  <a:pt x="36575" y="172211"/>
                </a:lnTo>
                <a:lnTo>
                  <a:pt x="36575" y="170687"/>
                </a:lnTo>
                <a:lnTo>
                  <a:pt x="38099" y="163067"/>
                </a:lnTo>
                <a:close/>
              </a:path>
              <a:path w="809243" h="614171">
                <a:moveTo>
                  <a:pt x="19811" y="373379"/>
                </a:moveTo>
                <a:lnTo>
                  <a:pt x="15239" y="365759"/>
                </a:lnTo>
                <a:lnTo>
                  <a:pt x="13715" y="362711"/>
                </a:lnTo>
                <a:lnTo>
                  <a:pt x="13715" y="358139"/>
                </a:lnTo>
                <a:lnTo>
                  <a:pt x="9143" y="344423"/>
                </a:lnTo>
                <a:lnTo>
                  <a:pt x="6095" y="332231"/>
                </a:lnTo>
                <a:lnTo>
                  <a:pt x="4571" y="321563"/>
                </a:lnTo>
                <a:lnTo>
                  <a:pt x="4571" y="309371"/>
                </a:lnTo>
                <a:lnTo>
                  <a:pt x="1523" y="300227"/>
                </a:lnTo>
                <a:lnTo>
                  <a:pt x="1523" y="304799"/>
                </a:lnTo>
                <a:lnTo>
                  <a:pt x="3047" y="309371"/>
                </a:lnTo>
                <a:lnTo>
                  <a:pt x="3047" y="321563"/>
                </a:lnTo>
                <a:lnTo>
                  <a:pt x="4571" y="332231"/>
                </a:lnTo>
                <a:lnTo>
                  <a:pt x="7619" y="344423"/>
                </a:lnTo>
                <a:lnTo>
                  <a:pt x="12191" y="358139"/>
                </a:lnTo>
                <a:lnTo>
                  <a:pt x="12191" y="362711"/>
                </a:lnTo>
                <a:lnTo>
                  <a:pt x="13715" y="367283"/>
                </a:lnTo>
                <a:lnTo>
                  <a:pt x="19811" y="373379"/>
                </a:lnTo>
                <a:close/>
              </a:path>
              <a:path w="809243" h="614171">
                <a:moveTo>
                  <a:pt x="211835" y="472439"/>
                </a:moveTo>
                <a:lnTo>
                  <a:pt x="196595" y="460247"/>
                </a:lnTo>
                <a:lnTo>
                  <a:pt x="181355" y="451103"/>
                </a:lnTo>
                <a:lnTo>
                  <a:pt x="164591" y="438911"/>
                </a:lnTo>
                <a:lnTo>
                  <a:pt x="155447" y="434339"/>
                </a:lnTo>
                <a:lnTo>
                  <a:pt x="144779" y="429767"/>
                </a:lnTo>
                <a:lnTo>
                  <a:pt x="108203" y="417575"/>
                </a:lnTo>
                <a:lnTo>
                  <a:pt x="88391" y="411479"/>
                </a:lnTo>
                <a:lnTo>
                  <a:pt x="68579" y="403859"/>
                </a:lnTo>
                <a:lnTo>
                  <a:pt x="57911" y="400811"/>
                </a:lnTo>
                <a:lnTo>
                  <a:pt x="39623" y="391667"/>
                </a:lnTo>
                <a:lnTo>
                  <a:pt x="33527" y="385571"/>
                </a:lnTo>
                <a:lnTo>
                  <a:pt x="25907" y="379475"/>
                </a:lnTo>
                <a:lnTo>
                  <a:pt x="32003" y="387095"/>
                </a:lnTo>
                <a:lnTo>
                  <a:pt x="39623" y="393191"/>
                </a:lnTo>
                <a:lnTo>
                  <a:pt x="48767" y="397763"/>
                </a:lnTo>
                <a:lnTo>
                  <a:pt x="56387" y="402335"/>
                </a:lnTo>
                <a:lnTo>
                  <a:pt x="68579" y="405383"/>
                </a:lnTo>
                <a:lnTo>
                  <a:pt x="88391" y="413003"/>
                </a:lnTo>
                <a:lnTo>
                  <a:pt x="108203" y="419099"/>
                </a:lnTo>
                <a:lnTo>
                  <a:pt x="144779" y="431291"/>
                </a:lnTo>
                <a:lnTo>
                  <a:pt x="163067" y="440435"/>
                </a:lnTo>
                <a:lnTo>
                  <a:pt x="196595" y="461771"/>
                </a:lnTo>
                <a:lnTo>
                  <a:pt x="211835" y="472439"/>
                </a:lnTo>
                <a:close/>
              </a:path>
              <a:path w="809243" h="614171">
                <a:moveTo>
                  <a:pt x="65531" y="141731"/>
                </a:moveTo>
                <a:lnTo>
                  <a:pt x="65531" y="140207"/>
                </a:lnTo>
                <a:lnTo>
                  <a:pt x="57911" y="140207"/>
                </a:lnTo>
                <a:lnTo>
                  <a:pt x="53339" y="143255"/>
                </a:lnTo>
                <a:lnTo>
                  <a:pt x="47243" y="149351"/>
                </a:lnTo>
                <a:lnTo>
                  <a:pt x="47243" y="150875"/>
                </a:lnTo>
                <a:lnTo>
                  <a:pt x="42671" y="156971"/>
                </a:lnTo>
                <a:lnTo>
                  <a:pt x="54863" y="144779"/>
                </a:lnTo>
                <a:lnTo>
                  <a:pt x="59435" y="141731"/>
                </a:lnTo>
                <a:lnTo>
                  <a:pt x="65531" y="141731"/>
                </a:lnTo>
                <a:close/>
              </a:path>
              <a:path w="809243" h="614171">
                <a:moveTo>
                  <a:pt x="70103" y="137159"/>
                </a:moveTo>
                <a:lnTo>
                  <a:pt x="68579" y="137159"/>
                </a:lnTo>
                <a:lnTo>
                  <a:pt x="64007" y="140207"/>
                </a:lnTo>
                <a:lnTo>
                  <a:pt x="65531" y="140207"/>
                </a:lnTo>
                <a:lnTo>
                  <a:pt x="70103" y="137159"/>
                </a:lnTo>
                <a:close/>
              </a:path>
              <a:path w="809243" h="614171">
                <a:moveTo>
                  <a:pt x="73151" y="135635"/>
                </a:moveTo>
                <a:lnTo>
                  <a:pt x="73151" y="134111"/>
                </a:lnTo>
                <a:lnTo>
                  <a:pt x="68579" y="135635"/>
                </a:lnTo>
                <a:lnTo>
                  <a:pt x="68579" y="137159"/>
                </a:lnTo>
                <a:lnTo>
                  <a:pt x="73151" y="135635"/>
                </a:lnTo>
                <a:close/>
              </a:path>
              <a:path w="809243" h="614171">
                <a:moveTo>
                  <a:pt x="96011" y="115823"/>
                </a:moveTo>
                <a:lnTo>
                  <a:pt x="96011" y="114299"/>
                </a:lnTo>
                <a:lnTo>
                  <a:pt x="83819" y="123443"/>
                </a:lnTo>
                <a:lnTo>
                  <a:pt x="79247" y="128015"/>
                </a:lnTo>
                <a:lnTo>
                  <a:pt x="73151" y="135635"/>
                </a:lnTo>
                <a:lnTo>
                  <a:pt x="74675" y="135635"/>
                </a:lnTo>
                <a:lnTo>
                  <a:pt x="85343" y="124967"/>
                </a:lnTo>
                <a:lnTo>
                  <a:pt x="91439" y="120395"/>
                </a:lnTo>
                <a:lnTo>
                  <a:pt x="96011" y="115823"/>
                </a:lnTo>
                <a:close/>
              </a:path>
              <a:path w="809243" h="614171">
                <a:moveTo>
                  <a:pt x="192023" y="99059"/>
                </a:moveTo>
                <a:lnTo>
                  <a:pt x="188975" y="99059"/>
                </a:lnTo>
                <a:lnTo>
                  <a:pt x="186308" y="98170"/>
                </a:lnTo>
                <a:lnTo>
                  <a:pt x="137159" y="103631"/>
                </a:lnTo>
                <a:lnTo>
                  <a:pt x="124967" y="106679"/>
                </a:lnTo>
                <a:lnTo>
                  <a:pt x="117347" y="108203"/>
                </a:lnTo>
                <a:lnTo>
                  <a:pt x="105155" y="111251"/>
                </a:lnTo>
                <a:lnTo>
                  <a:pt x="100583" y="111251"/>
                </a:lnTo>
                <a:lnTo>
                  <a:pt x="100583" y="112775"/>
                </a:lnTo>
                <a:lnTo>
                  <a:pt x="94487" y="112775"/>
                </a:lnTo>
                <a:lnTo>
                  <a:pt x="94487" y="114299"/>
                </a:lnTo>
                <a:lnTo>
                  <a:pt x="100583" y="114299"/>
                </a:lnTo>
                <a:lnTo>
                  <a:pt x="102107" y="112775"/>
                </a:lnTo>
                <a:lnTo>
                  <a:pt x="105155" y="112775"/>
                </a:lnTo>
                <a:lnTo>
                  <a:pt x="117347" y="109727"/>
                </a:lnTo>
                <a:lnTo>
                  <a:pt x="124967" y="108203"/>
                </a:lnTo>
                <a:lnTo>
                  <a:pt x="137159" y="105155"/>
                </a:lnTo>
                <a:lnTo>
                  <a:pt x="192023" y="99059"/>
                </a:lnTo>
                <a:close/>
              </a:path>
              <a:path w="809243" h="614171">
                <a:moveTo>
                  <a:pt x="184403" y="79247"/>
                </a:moveTo>
                <a:lnTo>
                  <a:pt x="178307" y="80771"/>
                </a:lnTo>
                <a:lnTo>
                  <a:pt x="176783" y="82295"/>
                </a:lnTo>
                <a:lnTo>
                  <a:pt x="173735" y="83819"/>
                </a:lnTo>
                <a:lnTo>
                  <a:pt x="170687" y="86867"/>
                </a:lnTo>
                <a:lnTo>
                  <a:pt x="170687" y="91439"/>
                </a:lnTo>
                <a:lnTo>
                  <a:pt x="172211" y="92963"/>
                </a:lnTo>
                <a:lnTo>
                  <a:pt x="172211" y="88391"/>
                </a:lnTo>
                <a:lnTo>
                  <a:pt x="173735" y="86867"/>
                </a:lnTo>
                <a:lnTo>
                  <a:pt x="175259" y="83819"/>
                </a:lnTo>
                <a:lnTo>
                  <a:pt x="175259" y="85343"/>
                </a:lnTo>
                <a:lnTo>
                  <a:pt x="178307" y="83819"/>
                </a:lnTo>
                <a:lnTo>
                  <a:pt x="178307" y="82295"/>
                </a:lnTo>
                <a:lnTo>
                  <a:pt x="179831" y="80771"/>
                </a:lnTo>
                <a:lnTo>
                  <a:pt x="179831" y="82295"/>
                </a:lnTo>
                <a:lnTo>
                  <a:pt x="184403" y="79247"/>
                </a:lnTo>
                <a:close/>
              </a:path>
              <a:path w="809243" h="614171">
                <a:moveTo>
                  <a:pt x="192023" y="97535"/>
                </a:moveTo>
                <a:lnTo>
                  <a:pt x="188975" y="97535"/>
                </a:lnTo>
                <a:lnTo>
                  <a:pt x="185927" y="96011"/>
                </a:lnTo>
                <a:lnTo>
                  <a:pt x="179831" y="94487"/>
                </a:lnTo>
                <a:lnTo>
                  <a:pt x="173735" y="91439"/>
                </a:lnTo>
                <a:lnTo>
                  <a:pt x="172211" y="89915"/>
                </a:lnTo>
                <a:lnTo>
                  <a:pt x="172211" y="92963"/>
                </a:lnTo>
                <a:lnTo>
                  <a:pt x="178307" y="96011"/>
                </a:lnTo>
                <a:lnTo>
                  <a:pt x="185927" y="97535"/>
                </a:lnTo>
                <a:lnTo>
                  <a:pt x="185927" y="98043"/>
                </a:lnTo>
                <a:lnTo>
                  <a:pt x="186308" y="98170"/>
                </a:lnTo>
                <a:lnTo>
                  <a:pt x="192023" y="97535"/>
                </a:lnTo>
                <a:close/>
              </a:path>
              <a:path w="809243" h="614171">
                <a:moveTo>
                  <a:pt x="547115" y="1523"/>
                </a:moveTo>
                <a:lnTo>
                  <a:pt x="544067" y="0"/>
                </a:lnTo>
                <a:lnTo>
                  <a:pt x="487679" y="0"/>
                </a:lnTo>
                <a:lnTo>
                  <a:pt x="480059" y="1523"/>
                </a:lnTo>
                <a:lnTo>
                  <a:pt x="445007" y="1523"/>
                </a:lnTo>
                <a:lnTo>
                  <a:pt x="426719" y="3047"/>
                </a:lnTo>
                <a:lnTo>
                  <a:pt x="408431" y="3047"/>
                </a:lnTo>
                <a:lnTo>
                  <a:pt x="371855" y="6095"/>
                </a:lnTo>
                <a:lnTo>
                  <a:pt x="348995" y="6095"/>
                </a:lnTo>
                <a:lnTo>
                  <a:pt x="342899" y="7619"/>
                </a:lnTo>
                <a:lnTo>
                  <a:pt x="336803" y="7619"/>
                </a:lnTo>
                <a:lnTo>
                  <a:pt x="332231" y="9143"/>
                </a:lnTo>
                <a:lnTo>
                  <a:pt x="323087" y="9143"/>
                </a:lnTo>
                <a:lnTo>
                  <a:pt x="310895" y="12191"/>
                </a:lnTo>
                <a:lnTo>
                  <a:pt x="297179" y="16763"/>
                </a:lnTo>
                <a:lnTo>
                  <a:pt x="288035" y="22859"/>
                </a:lnTo>
                <a:lnTo>
                  <a:pt x="266699" y="35051"/>
                </a:lnTo>
                <a:lnTo>
                  <a:pt x="256031" y="42671"/>
                </a:lnTo>
                <a:lnTo>
                  <a:pt x="245363" y="45719"/>
                </a:lnTo>
                <a:lnTo>
                  <a:pt x="239267" y="48767"/>
                </a:lnTo>
                <a:lnTo>
                  <a:pt x="233171" y="50291"/>
                </a:lnTo>
                <a:lnTo>
                  <a:pt x="224027" y="62483"/>
                </a:lnTo>
                <a:lnTo>
                  <a:pt x="216407" y="70103"/>
                </a:lnTo>
                <a:lnTo>
                  <a:pt x="213359" y="71627"/>
                </a:lnTo>
                <a:lnTo>
                  <a:pt x="211835" y="73151"/>
                </a:lnTo>
                <a:lnTo>
                  <a:pt x="210311" y="73151"/>
                </a:lnTo>
                <a:lnTo>
                  <a:pt x="207263" y="74675"/>
                </a:lnTo>
                <a:lnTo>
                  <a:pt x="196595" y="74675"/>
                </a:lnTo>
                <a:lnTo>
                  <a:pt x="190499" y="76199"/>
                </a:lnTo>
                <a:lnTo>
                  <a:pt x="184403" y="79247"/>
                </a:lnTo>
                <a:lnTo>
                  <a:pt x="190499" y="77723"/>
                </a:lnTo>
                <a:lnTo>
                  <a:pt x="198119" y="76199"/>
                </a:lnTo>
                <a:lnTo>
                  <a:pt x="207263" y="76199"/>
                </a:lnTo>
                <a:lnTo>
                  <a:pt x="210311" y="74675"/>
                </a:lnTo>
                <a:lnTo>
                  <a:pt x="211835" y="74675"/>
                </a:lnTo>
                <a:lnTo>
                  <a:pt x="213359" y="73151"/>
                </a:lnTo>
                <a:lnTo>
                  <a:pt x="216407" y="71627"/>
                </a:lnTo>
                <a:lnTo>
                  <a:pt x="225551" y="62483"/>
                </a:lnTo>
                <a:lnTo>
                  <a:pt x="230123" y="56387"/>
                </a:lnTo>
                <a:lnTo>
                  <a:pt x="233171" y="51815"/>
                </a:lnTo>
                <a:lnTo>
                  <a:pt x="239267" y="50291"/>
                </a:lnTo>
                <a:lnTo>
                  <a:pt x="245363" y="47243"/>
                </a:lnTo>
                <a:lnTo>
                  <a:pt x="257555" y="44195"/>
                </a:lnTo>
                <a:lnTo>
                  <a:pt x="257555" y="42671"/>
                </a:lnTo>
                <a:lnTo>
                  <a:pt x="278891" y="30479"/>
                </a:lnTo>
                <a:lnTo>
                  <a:pt x="288035" y="24383"/>
                </a:lnTo>
                <a:lnTo>
                  <a:pt x="298703" y="18287"/>
                </a:lnTo>
                <a:lnTo>
                  <a:pt x="310895" y="13715"/>
                </a:lnTo>
                <a:lnTo>
                  <a:pt x="323087" y="10667"/>
                </a:lnTo>
                <a:lnTo>
                  <a:pt x="332231" y="10667"/>
                </a:lnTo>
                <a:lnTo>
                  <a:pt x="336803" y="9143"/>
                </a:lnTo>
                <a:lnTo>
                  <a:pt x="342899" y="9143"/>
                </a:lnTo>
                <a:lnTo>
                  <a:pt x="348995" y="7924"/>
                </a:lnTo>
                <a:lnTo>
                  <a:pt x="348995" y="7619"/>
                </a:lnTo>
                <a:lnTo>
                  <a:pt x="373379" y="7619"/>
                </a:lnTo>
                <a:lnTo>
                  <a:pt x="390143" y="6095"/>
                </a:lnTo>
                <a:lnTo>
                  <a:pt x="408431" y="4571"/>
                </a:lnTo>
                <a:lnTo>
                  <a:pt x="426719" y="4571"/>
                </a:lnTo>
                <a:lnTo>
                  <a:pt x="445007" y="3047"/>
                </a:lnTo>
                <a:lnTo>
                  <a:pt x="480059" y="3047"/>
                </a:lnTo>
                <a:lnTo>
                  <a:pt x="487679" y="1523"/>
                </a:lnTo>
                <a:lnTo>
                  <a:pt x="542543" y="1523"/>
                </a:lnTo>
                <a:lnTo>
                  <a:pt x="545591" y="3047"/>
                </a:lnTo>
                <a:lnTo>
                  <a:pt x="545591" y="1523"/>
                </a:lnTo>
                <a:lnTo>
                  <a:pt x="547115" y="1523"/>
                </a:lnTo>
                <a:close/>
              </a:path>
              <a:path w="809243" h="614171">
                <a:moveTo>
                  <a:pt x="185927" y="98043"/>
                </a:moveTo>
                <a:lnTo>
                  <a:pt x="185927" y="97535"/>
                </a:lnTo>
                <a:lnTo>
                  <a:pt x="184403" y="97535"/>
                </a:lnTo>
                <a:lnTo>
                  <a:pt x="185927" y="98043"/>
                </a:lnTo>
                <a:close/>
              </a:path>
              <a:path w="809243" h="614171">
                <a:moveTo>
                  <a:pt x="192023" y="99059"/>
                </a:moveTo>
                <a:lnTo>
                  <a:pt x="192023" y="97535"/>
                </a:lnTo>
                <a:lnTo>
                  <a:pt x="186308" y="98170"/>
                </a:lnTo>
                <a:lnTo>
                  <a:pt x="188975" y="99059"/>
                </a:lnTo>
                <a:lnTo>
                  <a:pt x="192023" y="99059"/>
                </a:lnTo>
                <a:close/>
              </a:path>
              <a:path w="809243" h="614171">
                <a:moveTo>
                  <a:pt x="312419" y="571499"/>
                </a:moveTo>
                <a:lnTo>
                  <a:pt x="303275" y="557783"/>
                </a:lnTo>
                <a:lnTo>
                  <a:pt x="295655" y="544067"/>
                </a:lnTo>
                <a:lnTo>
                  <a:pt x="291083" y="534923"/>
                </a:lnTo>
                <a:lnTo>
                  <a:pt x="286511" y="528827"/>
                </a:lnTo>
                <a:lnTo>
                  <a:pt x="281939" y="521207"/>
                </a:lnTo>
                <a:lnTo>
                  <a:pt x="275843" y="513587"/>
                </a:lnTo>
                <a:lnTo>
                  <a:pt x="259079" y="504443"/>
                </a:lnTo>
                <a:lnTo>
                  <a:pt x="242315" y="493775"/>
                </a:lnTo>
                <a:lnTo>
                  <a:pt x="228599" y="483107"/>
                </a:lnTo>
                <a:lnTo>
                  <a:pt x="211835" y="472439"/>
                </a:lnTo>
                <a:lnTo>
                  <a:pt x="227075" y="484631"/>
                </a:lnTo>
                <a:lnTo>
                  <a:pt x="257555" y="505967"/>
                </a:lnTo>
                <a:lnTo>
                  <a:pt x="274319" y="515111"/>
                </a:lnTo>
                <a:lnTo>
                  <a:pt x="280415" y="522731"/>
                </a:lnTo>
                <a:lnTo>
                  <a:pt x="284987" y="528827"/>
                </a:lnTo>
                <a:lnTo>
                  <a:pt x="294131" y="544067"/>
                </a:lnTo>
                <a:lnTo>
                  <a:pt x="301751" y="557783"/>
                </a:lnTo>
                <a:lnTo>
                  <a:pt x="312419" y="571499"/>
                </a:lnTo>
                <a:close/>
              </a:path>
              <a:path w="809243" h="614171">
                <a:moveTo>
                  <a:pt x="372956" y="612563"/>
                </a:moveTo>
                <a:lnTo>
                  <a:pt x="365759" y="611123"/>
                </a:lnTo>
                <a:lnTo>
                  <a:pt x="359663" y="609599"/>
                </a:lnTo>
                <a:lnTo>
                  <a:pt x="352043" y="605027"/>
                </a:lnTo>
                <a:lnTo>
                  <a:pt x="341375" y="600455"/>
                </a:lnTo>
                <a:lnTo>
                  <a:pt x="333755" y="595883"/>
                </a:lnTo>
                <a:lnTo>
                  <a:pt x="327659" y="589787"/>
                </a:lnTo>
                <a:lnTo>
                  <a:pt x="323087" y="583691"/>
                </a:lnTo>
                <a:lnTo>
                  <a:pt x="316991" y="577595"/>
                </a:lnTo>
                <a:lnTo>
                  <a:pt x="359663" y="611123"/>
                </a:lnTo>
                <a:lnTo>
                  <a:pt x="371855" y="614171"/>
                </a:lnTo>
                <a:lnTo>
                  <a:pt x="371855" y="612647"/>
                </a:lnTo>
                <a:lnTo>
                  <a:pt x="372956" y="612563"/>
                </a:lnTo>
                <a:close/>
              </a:path>
              <a:path w="809243" h="614171">
                <a:moveTo>
                  <a:pt x="350519" y="7619"/>
                </a:moveTo>
                <a:lnTo>
                  <a:pt x="348995" y="7619"/>
                </a:lnTo>
                <a:lnTo>
                  <a:pt x="348995" y="7924"/>
                </a:lnTo>
                <a:lnTo>
                  <a:pt x="350519" y="7619"/>
                </a:lnTo>
                <a:close/>
              </a:path>
              <a:path w="809243" h="614171">
                <a:moveTo>
                  <a:pt x="373379" y="612647"/>
                </a:moveTo>
                <a:lnTo>
                  <a:pt x="372956" y="612563"/>
                </a:lnTo>
                <a:lnTo>
                  <a:pt x="371855" y="612647"/>
                </a:lnTo>
                <a:lnTo>
                  <a:pt x="373379" y="612647"/>
                </a:lnTo>
                <a:close/>
              </a:path>
              <a:path w="809243" h="614171">
                <a:moveTo>
                  <a:pt x="373379" y="614171"/>
                </a:moveTo>
                <a:lnTo>
                  <a:pt x="373379" y="612647"/>
                </a:lnTo>
                <a:lnTo>
                  <a:pt x="371855" y="612647"/>
                </a:lnTo>
                <a:lnTo>
                  <a:pt x="371855" y="614171"/>
                </a:lnTo>
                <a:lnTo>
                  <a:pt x="373379" y="614171"/>
                </a:lnTo>
                <a:close/>
              </a:path>
              <a:path w="809243" h="614171">
                <a:moveTo>
                  <a:pt x="477011" y="598931"/>
                </a:moveTo>
                <a:lnTo>
                  <a:pt x="477011" y="597407"/>
                </a:lnTo>
                <a:lnTo>
                  <a:pt x="472439" y="597407"/>
                </a:lnTo>
                <a:lnTo>
                  <a:pt x="469391" y="598931"/>
                </a:lnTo>
                <a:lnTo>
                  <a:pt x="460247" y="605027"/>
                </a:lnTo>
                <a:lnTo>
                  <a:pt x="457199" y="606551"/>
                </a:lnTo>
                <a:lnTo>
                  <a:pt x="455675" y="606551"/>
                </a:lnTo>
                <a:lnTo>
                  <a:pt x="434339" y="609599"/>
                </a:lnTo>
                <a:lnTo>
                  <a:pt x="414527" y="611123"/>
                </a:lnTo>
                <a:lnTo>
                  <a:pt x="391667" y="611123"/>
                </a:lnTo>
                <a:lnTo>
                  <a:pt x="372956" y="612563"/>
                </a:lnTo>
                <a:lnTo>
                  <a:pt x="373379" y="612647"/>
                </a:lnTo>
                <a:lnTo>
                  <a:pt x="373379" y="614171"/>
                </a:lnTo>
                <a:lnTo>
                  <a:pt x="393191" y="612647"/>
                </a:lnTo>
                <a:lnTo>
                  <a:pt x="414527" y="612647"/>
                </a:lnTo>
                <a:lnTo>
                  <a:pt x="434339" y="611123"/>
                </a:lnTo>
                <a:lnTo>
                  <a:pt x="455675" y="608075"/>
                </a:lnTo>
                <a:lnTo>
                  <a:pt x="457199" y="608075"/>
                </a:lnTo>
                <a:lnTo>
                  <a:pt x="466343" y="603503"/>
                </a:lnTo>
                <a:lnTo>
                  <a:pt x="470915" y="600455"/>
                </a:lnTo>
                <a:lnTo>
                  <a:pt x="473963" y="598931"/>
                </a:lnTo>
                <a:lnTo>
                  <a:pt x="477011" y="598931"/>
                </a:lnTo>
                <a:close/>
              </a:path>
              <a:path w="809243" h="614171">
                <a:moveTo>
                  <a:pt x="554735" y="569975"/>
                </a:moveTo>
                <a:lnTo>
                  <a:pt x="544067" y="576071"/>
                </a:lnTo>
                <a:lnTo>
                  <a:pt x="528827" y="582167"/>
                </a:lnTo>
                <a:lnTo>
                  <a:pt x="519683" y="585215"/>
                </a:lnTo>
                <a:lnTo>
                  <a:pt x="510539" y="586739"/>
                </a:lnTo>
                <a:lnTo>
                  <a:pt x="492251" y="591311"/>
                </a:lnTo>
                <a:lnTo>
                  <a:pt x="484631" y="594359"/>
                </a:lnTo>
                <a:lnTo>
                  <a:pt x="475487" y="597407"/>
                </a:lnTo>
                <a:lnTo>
                  <a:pt x="477011" y="597407"/>
                </a:lnTo>
                <a:lnTo>
                  <a:pt x="477011" y="598931"/>
                </a:lnTo>
                <a:lnTo>
                  <a:pt x="484631" y="595883"/>
                </a:lnTo>
                <a:lnTo>
                  <a:pt x="493775" y="592835"/>
                </a:lnTo>
                <a:lnTo>
                  <a:pt x="510539" y="588263"/>
                </a:lnTo>
                <a:lnTo>
                  <a:pt x="519683" y="586739"/>
                </a:lnTo>
                <a:lnTo>
                  <a:pt x="528827" y="583691"/>
                </a:lnTo>
                <a:lnTo>
                  <a:pt x="536447" y="580643"/>
                </a:lnTo>
                <a:lnTo>
                  <a:pt x="545591" y="577595"/>
                </a:lnTo>
                <a:lnTo>
                  <a:pt x="554735" y="569975"/>
                </a:lnTo>
                <a:close/>
              </a:path>
              <a:path w="809243" h="614171">
                <a:moveTo>
                  <a:pt x="565403" y="4571"/>
                </a:moveTo>
                <a:lnTo>
                  <a:pt x="562355" y="3047"/>
                </a:lnTo>
                <a:lnTo>
                  <a:pt x="554735" y="3047"/>
                </a:lnTo>
                <a:lnTo>
                  <a:pt x="553211" y="1523"/>
                </a:lnTo>
                <a:lnTo>
                  <a:pt x="545591" y="1523"/>
                </a:lnTo>
                <a:lnTo>
                  <a:pt x="545591" y="3047"/>
                </a:lnTo>
                <a:lnTo>
                  <a:pt x="553211" y="3047"/>
                </a:lnTo>
                <a:lnTo>
                  <a:pt x="553211" y="3809"/>
                </a:lnTo>
                <a:lnTo>
                  <a:pt x="554735" y="4571"/>
                </a:lnTo>
                <a:lnTo>
                  <a:pt x="560831" y="4571"/>
                </a:lnTo>
                <a:lnTo>
                  <a:pt x="563879" y="6095"/>
                </a:lnTo>
                <a:lnTo>
                  <a:pt x="563879" y="4571"/>
                </a:lnTo>
                <a:lnTo>
                  <a:pt x="565403" y="4571"/>
                </a:lnTo>
                <a:close/>
              </a:path>
              <a:path w="809243" h="614171">
                <a:moveTo>
                  <a:pt x="553211" y="3809"/>
                </a:moveTo>
                <a:lnTo>
                  <a:pt x="553211" y="3047"/>
                </a:lnTo>
                <a:lnTo>
                  <a:pt x="551687" y="3047"/>
                </a:lnTo>
                <a:lnTo>
                  <a:pt x="553211" y="3809"/>
                </a:lnTo>
                <a:close/>
              </a:path>
              <a:path w="809243" h="614171">
                <a:moveTo>
                  <a:pt x="600455" y="551687"/>
                </a:moveTo>
                <a:lnTo>
                  <a:pt x="592835" y="553211"/>
                </a:lnTo>
                <a:lnTo>
                  <a:pt x="585215" y="556259"/>
                </a:lnTo>
                <a:lnTo>
                  <a:pt x="576071" y="559307"/>
                </a:lnTo>
                <a:lnTo>
                  <a:pt x="574547" y="559307"/>
                </a:lnTo>
                <a:lnTo>
                  <a:pt x="563879" y="563879"/>
                </a:lnTo>
                <a:lnTo>
                  <a:pt x="554735" y="569975"/>
                </a:lnTo>
                <a:lnTo>
                  <a:pt x="576071" y="560831"/>
                </a:lnTo>
                <a:lnTo>
                  <a:pt x="586739" y="557783"/>
                </a:lnTo>
                <a:lnTo>
                  <a:pt x="594359" y="554735"/>
                </a:lnTo>
                <a:lnTo>
                  <a:pt x="600455" y="551687"/>
                </a:lnTo>
                <a:close/>
              </a:path>
              <a:path w="809243" h="614171">
                <a:moveTo>
                  <a:pt x="614171" y="27431"/>
                </a:moveTo>
                <a:lnTo>
                  <a:pt x="611123" y="25907"/>
                </a:lnTo>
                <a:lnTo>
                  <a:pt x="608075" y="25907"/>
                </a:lnTo>
                <a:lnTo>
                  <a:pt x="606551" y="24383"/>
                </a:lnTo>
                <a:lnTo>
                  <a:pt x="601979" y="22859"/>
                </a:lnTo>
                <a:lnTo>
                  <a:pt x="597407" y="19811"/>
                </a:lnTo>
                <a:lnTo>
                  <a:pt x="588263" y="16763"/>
                </a:lnTo>
                <a:lnTo>
                  <a:pt x="582167" y="13715"/>
                </a:lnTo>
                <a:lnTo>
                  <a:pt x="577595" y="10667"/>
                </a:lnTo>
                <a:lnTo>
                  <a:pt x="574547" y="9143"/>
                </a:lnTo>
                <a:lnTo>
                  <a:pt x="573023" y="7619"/>
                </a:lnTo>
                <a:lnTo>
                  <a:pt x="569975" y="6095"/>
                </a:lnTo>
                <a:lnTo>
                  <a:pt x="568451" y="4571"/>
                </a:lnTo>
                <a:lnTo>
                  <a:pt x="563879" y="4571"/>
                </a:lnTo>
                <a:lnTo>
                  <a:pt x="563879" y="6095"/>
                </a:lnTo>
                <a:lnTo>
                  <a:pt x="568451" y="6095"/>
                </a:lnTo>
                <a:lnTo>
                  <a:pt x="568451" y="7619"/>
                </a:lnTo>
                <a:lnTo>
                  <a:pt x="571499" y="9143"/>
                </a:lnTo>
                <a:lnTo>
                  <a:pt x="573023" y="10667"/>
                </a:lnTo>
                <a:lnTo>
                  <a:pt x="574547" y="10667"/>
                </a:lnTo>
                <a:lnTo>
                  <a:pt x="577595" y="12191"/>
                </a:lnTo>
                <a:lnTo>
                  <a:pt x="577595" y="12953"/>
                </a:lnTo>
                <a:lnTo>
                  <a:pt x="585215" y="16763"/>
                </a:lnTo>
                <a:lnTo>
                  <a:pt x="586739" y="18287"/>
                </a:lnTo>
                <a:lnTo>
                  <a:pt x="591311" y="19811"/>
                </a:lnTo>
                <a:lnTo>
                  <a:pt x="597407" y="21335"/>
                </a:lnTo>
                <a:lnTo>
                  <a:pt x="597407" y="22097"/>
                </a:lnTo>
                <a:lnTo>
                  <a:pt x="601979" y="24383"/>
                </a:lnTo>
                <a:lnTo>
                  <a:pt x="606551" y="25907"/>
                </a:lnTo>
                <a:lnTo>
                  <a:pt x="608075" y="27431"/>
                </a:lnTo>
                <a:lnTo>
                  <a:pt x="611123" y="27431"/>
                </a:lnTo>
                <a:lnTo>
                  <a:pt x="612647" y="28955"/>
                </a:lnTo>
                <a:lnTo>
                  <a:pt x="612647" y="27431"/>
                </a:lnTo>
                <a:lnTo>
                  <a:pt x="614171" y="27431"/>
                </a:lnTo>
                <a:close/>
              </a:path>
              <a:path w="809243" h="614171">
                <a:moveTo>
                  <a:pt x="568451" y="7619"/>
                </a:moveTo>
                <a:lnTo>
                  <a:pt x="568451" y="6095"/>
                </a:lnTo>
                <a:lnTo>
                  <a:pt x="566927" y="6095"/>
                </a:lnTo>
                <a:lnTo>
                  <a:pt x="568451" y="7619"/>
                </a:lnTo>
                <a:close/>
              </a:path>
              <a:path w="809243" h="614171">
                <a:moveTo>
                  <a:pt x="577595" y="12953"/>
                </a:moveTo>
                <a:lnTo>
                  <a:pt x="577595" y="12191"/>
                </a:lnTo>
                <a:lnTo>
                  <a:pt x="576071" y="12191"/>
                </a:lnTo>
                <a:lnTo>
                  <a:pt x="577595" y="12953"/>
                </a:lnTo>
                <a:close/>
              </a:path>
              <a:path w="809243" h="614171">
                <a:moveTo>
                  <a:pt x="597407" y="22097"/>
                </a:moveTo>
                <a:lnTo>
                  <a:pt x="597407" y="21335"/>
                </a:lnTo>
                <a:lnTo>
                  <a:pt x="595883" y="21335"/>
                </a:lnTo>
                <a:lnTo>
                  <a:pt x="597407" y="22097"/>
                </a:lnTo>
                <a:close/>
              </a:path>
              <a:path w="809243" h="614171">
                <a:moveTo>
                  <a:pt x="605027" y="550163"/>
                </a:moveTo>
                <a:lnTo>
                  <a:pt x="605027" y="548639"/>
                </a:lnTo>
                <a:lnTo>
                  <a:pt x="600455" y="551687"/>
                </a:lnTo>
                <a:lnTo>
                  <a:pt x="605027" y="550163"/>
                </a:lnTo>
                <a:close/>
              </a:path>
              <a:path w="809243" h="614171">
                <a:moveTo>
                  <a:pt x="675131" y="516635"/>
                </a:moveTo>
                <a:lnTo>
                  <a:pt x="675131" y="515111"/>
                </a:lnTo>
                <a:lnTo>
                  <a:pt x="670559" y="515111"/>
                </a:lnTo>
                <a:lnTo>
                  <a:pt x="667511" y="516635"/>
                </a:lnTo>
                <a:lnTo>
                  <a:pt x="661415" y="521207"/>
                </a:lnTo>
                <a:lnTo>
                  <a:pt x="656843" y="522731"/>
                </a:lnTo>
                <a:lnTo>
                  <a:pt x="655319" y="524255"/>
                </a:lnTo>
                <a:lnTo>
                  <a:pt x="646175" y="527303"/>
                </a:lnTo>
                <a:lnTo>
                  <a:pt x="638555" y="531875"/>
                </a:lnTo>
                <a:lnTo>
                  <a:pt x="633983" y="534923"/>
                </a:lnTo>
                <a:lnTo>
                  <a:pt x="629411" y="536447"/>
                </a:lnTo>
                <a:lnTo>
                  <a:pt x="624839" y="539495"/>
                </a:lnTo>
                <a:lnTo>
                  <a:pt x="621791" y="541019"/>
                </a:lnTo>
                <a:lnTo>
                  <a:pt x="620267" y="541019"/>
                </a:lnTo>
                <a:lnTo>
                  <a:pt x="615695" y="542543"/>
                </a:lnTo>
                <a:lnTo>
                  <a:pt x="614171" y="544067"/>
                </a:lnTo>
                <a:lnTo>
                  <a:pt x="608075" y="547115"/>
                </a:lnTo>
                <a:lnTo>
                  <a:pt x="605027" y="550163"/>
                </a:lnTo>
                <a:lnTo>
                  <a:pt x="620267" y="542543"/>
                </a:lnTo>
                <a:lnTo>
                  <a:pt x="621791" y="542543"/>
                </a:lnTo>
                <a:lnTo>
                  <a:pt x="624839" y="541019"/>
                </a:lnTo>
                <a:lnTo>
                  <a:pt x="629411" y="537971"/>
                </a:lnTo>
                <a:lnTo>
                  <a:pt x="633983" y="536447"/>
                </a:lnTo>
                <a:lnTo>
                  <a:pt x="640079" y="533399"/>
                </a:lnTo>
                <a:lnTo>
                  <a:pt x="647699" y="528827"/>
                </a:lnTo>
                <a:lnTo>
                  <a:pt x="650747" y="527303"/>
                </a:lnTo>
                <a:lnTo>
                  <a:pt x="655319" y="525779"/>
                </a:lnTo>
                <a:lnTo>
                  <a:pt x="656843" y="525779"/>
                </a:lnTo>
                <a:lnTo>
                  <a:pt x="656843" y="524255"/>
                </a:lnTo>
                <a:lnTo>
                  <a:pt x="662939" y="522731"/>
                </a:lnTo>
                <a:lnTo>
                  <a:pt x="669035" y="518159"/>
                </a:lnTo>
                <a:lnTo>
                  <a:pt x="672083" y="516635"/>
                </a:lnTo>
                <a:lnTo>
                  <a:pt x="675131" y="516635"/>
                </a:lnTo>
                <a:close/>
              </a:path>
              <a:path w="809243" h="614171">
                <a:moveTo>
                  <a:pt x="653795" y="44195"/>
                </a:moveTo>
                <a:lnTo>
                  <a:pt x="650747" y="42671"/>
                </a:lnTo>
                <a:lnTo>
                  <a:pt x="649223" y="42671"/>
                </a:lnTo>
                <a:lnTo>
                  <a:pt x="646175" y="41147"/>
                </a:lnTo>
                <a:lnTo>
                  <a:pt x="640079" y="36575"/>
                </a:lnTo>
                <a:lnTo>
                  <a:pt x="630935" y="33527"/>
                </a:lnTo>
                <a:lnTo>
                  <a:pt x="623315" y="30479"/>
                </a:lnTo>
                <a:lnTo>
                  <a:pt x="615695" y="28955"/>
                </a:lnTo>
                <a:lnTo>
                  <a:pt x="612647" y="27431"/>
                </a:lnTo>
                <a:lnTo>
                  <a:pt x="612647" y="28955"/>
                </a:lnTo>
                <a:lnTo>
                  <a:pt x="615695" y="30479"/>
                </a:lnTo>
                <a:lnTo>
                  <a:pt x="623315" y="32003"/>
                </a:lnTo>
                <a:lnTo>
                  <a:pt x="638555" y="38099"/>
                </a:lnTo>
                <a:lnTo>
                  <a:pt x="644651" y="41147"/>
                </a:lnTo>
                <a:lnTo>
                  <a:pt x="647699" y="44195"/>
                </a:lnTo>
                <a:lnTo>
                  <a:pt x="650747" y="44195"/>
                </a:lnTo>
                <a:lnTo>
                  <a:pt x="652271" y="45719"/>
                </a:lnTo>
                <a:lnTo>
                  <a:pt x="652271" y="44195"/>
                </a:lnTo>
                <a:lnTo>
                  <a:pt x="653795" y="44195"/>
                </a:lnTo>
                <a:close/>
              </a:path>
              <a:path w="809243" h="614171">
                <a:moveTo>
                  <a:pt x="801623" y="204215"/>
                </a:moveTo>
                <a:lnTo>
                  <a:pt x="800099" y="196595"/>
                </a:lnTo>
                <a:lnTo>
                  <a:pt x="798575" y="193547"/>
                </a:lnTo>
                <a:lnTo>
                  <a:pt x="797051" y="188975"/>
                </a:lnTo>
                <a:lnTo>
                  <a:pt x="795527" y="185927"/>
                </a:lnTo>
                <a:lnTo>
                  <a:pt x="792479" y="182879"/>
                </a:lnTo>
                <a:lnTo>
                  <a:pt x="790955" y="179831"/>
                </a:lnTo>
                <a:lnTo>
                  <a:pt x="786383" y="175259"/>
                </a:lnTo>
                <a:lnTo>
                  <a:pt x="786383" y="173735"/>
                </a:lnTo>
                <a:lnTo>
                  <a:pt x="780287" y="172211"/>
                </a:lnTo>
                <a:lnTo>
                  <a:pt x="774191" y="167639"/>
                </a:lnTo>
                <a:lnTo>
                  <a:pt x="771143" y="164591"/>
                </a:lnTo>
                <a:lnTo>
                  <a:pt x="768095" y="163067"/>
                </a:lnTo>
                <a:lnTo>
                  <a:pt x="763523" y="160019"/>
                </a:lnTo>
                <a:lnTo>
                  <a:pt x="760475" y="155447"/>
                </a:lnTo>
                <a:lnTo>
                  <a:pt x="746759" y="141731"/>
                </a:lnTo>
                <a:lnTo>
                  <a:pt x="734567" y="128015"/>
                </a:lnTo>
                <a:lnTo>
                  <a:pt x="720851" y="112775"/>
                </a:lnTo>
                <a:lnTo>
                  <a:pt x="708659" y="99059"/>
                </a:lnTo>
                <a:lnTo>
                  <a:pt x="697991" y="85343"/>
                </a:lnTo>
                <a:lnTo>
                  <a:pt x="670559" y="57911"/>
                </a:lnTo>
                <a:lnTo>
                  <a:pt x="664463" y="50291"/>
                </a:lnTo>
                <a:lnTo>
                  <a:pt x="656843" y="44195"/>
                </a:lnTo>
                <a:lnTo>
                  <a:pt x="652271" y="44195"/>
                </a:lnTo>
                <a:lnTo>
                  <a:pt x="652271" y="45719"/>
                </a:lnTo>
                <a:lnTo>
                  <a:pt x="655319" y="45719"/>
                </a:lnTo>
                <a:lnTo>
                  <a:pt x="662939" y="51815"/>
                </a:lnTo>
                <a:lnTo>
                  <a:pt x="669035" y="57911"/>
                </a:lnTo>
                <a:lnTo>
                  <a:pt x="682751" y="73151"/>
                </a:lnTo>
                <a:lnTo>
                  <a:pt x="696467" y="86867"/>
                </a:lnTo>
                <a:lnTo>
                  <a:pt x="696467" y="85343"/>
                </a:lnTo>
                <a:lnTo>
                  <a:pt x="708659" y="100583"/>
                </a:lnTo>
                <a:lnTo>
                  <a:pt x="720851" y="114299"/>
                </a:lnTo>
                <a:lnTo>
                  <a:pt x="733043" y="129539"/>
                </a:lnTo>
                <a:lnTo>
                  <a:pt x="745235" y="143255"/>
                </a:lnTo>
                <a:lnTo>
                  <a:pt x="758951" y="155447"/>
                </a:lnTo>
                <a:lnTo>
                  <a:pt x="761999" y="160019"/>
                </a:lnTo>
                <a:lnTo>
                  <a:pt x="766571" y="164591"/>
                </a:lnTo>
                <a:lnTo>
                  <a:pt x="769619" y="166115"/>
                </a:lnTo>
                <a:lnTo>
                  <a:pt x="772667" y="169163"/>
                </a:lnTo>
                <a:lnTo>
                  <a:pt x="778763" y="173735"/>
                </a:lnTo>
                <a:lnTo>
                  <a:pt x="784859" y="175259"/>
                </a:lnTo>
                <a:lnTo>
                  <a:pt x="789431" y="179831"/>
                </a:lnTo>
                <a:lnTo>
                  <a:pt x="790955" y="182879"/>
                </a:lnTo>
                <a:lnTo>
                  <a:pt x="794003" y="187451"/>
                </a:lnTo>
                <a:lnTo>
                  <a:pt x="794003" y="185927"/>
                </a:lnTo>
                <a:lnTo>
                  <a:pt x="795527" y="190499"/>
                </a:lnTo>
                <a:lnTo>
                  <a:pt x="795527" y="188975"/>
                </a:lnTo>
                <a:lnTo>
                  <a:pt x="797051" y="195071"/>
                </a:lnTo>
                <a:lnTo>
                  <a:pt x="800099" y="198119"/>
                </a:lnTo>
                <a:lnTo>
                  <a:pt x="800099" y="201167"/>
                </a:lnTo>
                <a:lnTo>
                  <a:pt x="801623" y="204215"/>
                </a:lnTo>
                <a:close/>
              </a:path>
              <a:path w="809243" h="614171">
                <a:moveTo>
                  <a:pt x="658367" y="524255"/>
                </a:moveTo>
                <a:lnTo>
                  <a:pt x="656843" y="524255"/>
                </a:lnTo>
                <a:lnTo>
                  <a:pt x="656843" y="525779"/>
                </a:lnTo>
                <a:lnTo>
                  <a:pt x="658367" y="524255"/>
                </a:lnTo>
                <a:close/>
              </a:path>
              <a:path w="809243" h="614171">
                <a:moveTo>
                  <a:pt x="707135" y="475487"/>
                </a:moveTo>
                <a:lnTo>
                  <a:pt x="694943" y="487679"/>
                </a:lnTo>
                <a:lnTo>
                  <a:pt x="685799" y="501395"/>
                </a:lnTo>
                <a:lnTo>
                  <a:pt x="681227" y="507491"/>
                </a:lnTo>
                <a:lnTo>
                  <a:pt x="673607" y="515111"/>
                </a:lnTo>
                <a:lnTo>
                  <a:pt x="675131" y="515111"/>
                </a:lnTo>
                <a:lnTo>
                  <a:pt x="675131" y="516635"/>
                </a:lnTo>
                <a:lnTo>
                  <a:pt x="682751" y="509015"/>
                </a:lnTo>
                <a:lnTo>
                  <a:pt x="687323" y="502919"/>
                </a:lnTo>
                <a:lnTo>
                  <a:pt x="696467" y="489203"/>
                </a:lnTo>
                <a:lnTo>
                  <a:pt x="707135" y="475487"/>
                </a:lnTo>
                <a:close/>
              </a:path>
              <a:path w="809243" h="614171">
                <a:moveTo>
                  <a:pt x="800099" y="310895"/>
                </a:moveTo>
                <a:lnTo>
                  <a:pt x="800099" y="309371"/>
                </a:lnTo>
                <a:lnTo>
                  <a:pt x="797051" y="312419"/>
                </a:lnTo>
                <a:lnTo>
                  <a:pt x="797051" y="323087"/>
                </a:lnTo>
                <a:lnTo>
                  <a:pt x="795527" y="330707"/>
                </a:lnTo>
                <a:lnTo>
                  <a:pt x="792479" y="336803"/>
                </a:lnTo>
                <a:lnTo>
                  <a:pt x="789431" y="339851"/>
                </a:lnTo>
                <a:lnTo>
                  <a:pt x="786383" y="344423"/>
                </a:lnTo>
                <a:lnTo>
                  <a:pt x="781811" y="347471"/>
                </a:lnTo>
                <a:lnTo>
                  <a:pt x="778763" y="353567"/>
                </a:lnTo>
                <a:lnTo>
                  <a:pt x="777239" y="358139"/>
                </a:lnTo>
                <a:lnTo>
                  <a:pt x="774191" y="364235"/>
                </a:lnTo>
                <a:lnTo>
                  <a:pt x="774191" y="368807"/>
                </a:lnTo>
                <a:lnTo>
                  <a:pt x="772667" y="373379"/>
                </a:lnTo>
                <a:lnTo>
                  <a:pt x="754379" y="394715"/>
                </a:lnTo>
                <a:lnTo>
                  <a:pt x="739139" y="416051"/>
                </a:lnTo>
                <a:lnTo>
                  <a:pt x="733043" y="428243"/>
                </a:lnTo>
                <a:lnTo>
                  <a:pt x="726947" y="438911"/>
                </a:lnTo>
                <a:lnTo>
                  <a:pt x="719327" y="451103"/>
                </a:lnTo>
                <a:lnTo>
                  <a:pt x="714755" y="463295"/>
                </a:lnTo>
                <a:lnTo>
                  <a:pt x="711707" y="469391"/>
                </a:lnTo>
                <a:lnTo>
                  <a:pt x="707135" y="475487"/>
                </a:lnTo>
                <a:lnTo>
                  <a:pt x="713231" y="469391"/>
                </a:lnTo>
                <a:lnTo>
                  <a:pt x="716279" y="464819"/>
                </a:lnTo>
                <a:lnTo>
                  <a:pt x="716279" y="463295"/>
                </a:lnTo>
                <a:lnTo>
                  <a:pt x="720851" y="451103"/>
                </a:lnTo>
                <a:lnTo>
                  <a:pt x="728471" y="440435"/>
                </a:lnTo>
                <a:lnTo>
                  <a:pt x="734567" y="428243"/>
                </a:lnTo>
                <a:lnTo>
                  <a:pt x="740663" y="417575"/>
                </a:lnTo>
                <a:lnTo>
                  <a:pt x="755903" y="396239"/>
                </a:lnTo>
                <a:lnTo>
                  <a:pt x="765047" y="385571"/>
                </a:lnTo>
                <a:lnTo>
                  <a:pt x="774191" y="373379"/>
                </a:lnTo>
                <a:lnTo>
                  <a:pt x="775715" y="368807"/>
                </a:lnTo>
                <a:lnTo>
                  <a:pt x="775715" y="364235"/>
                </a:lnTo>
                <a:lnTo>
                  <a:pt x="778763" y="358139"/>
                </a:lnTo>
                <a:lnTo>
                  <a:pt x="780287" y="353567"/>
                </a:lnTo>
                <a:lnTo>
                  <a:pt x="781811" y="350519"/>
                </a:lnTo>
                <a:lnTo>
                  <a:pt x="783335" y="348995"/>
                </a:lnTo>
                <a:lnTo>
                  <a:pt x="787907" y="345947"/>
                </a:lnTo>
                <a:lnTo>
                  <a:pt x="790955" y="341375"/>
                </a:lnTo>
                <a:lnTo>
                  <a:pt x="794003" y="338327"/>
                </a:lnTo>
                <a:lnTo>
                  <a:pt x="795527" y="333755"/>
                </a:lnTo>
                <a:lnTo>
                  <a:pt x="797051" y="330707"/>
                </a:lnTo>
                <a:lnTo>
                  <a:pt x="798575" y="323087"/>
                </a:lnTo>
                <a:lnTo>
                  <a:pt x="798575" y="313943"/>
                </a:lnTo>
                <a:lnTo>
                  <a:pt x="800099" y="310895"/>
                </a:lnTo>
                <a:close/>
              </a:path>
              <a:path w="809243" h="614171">
                <a:moveTo>
                  <a:pt x="800099" y="201167"/>
                </a:moveTo>
                <a:lnTo>
                  <a:pt x="800099" y="198119"/>
                </a:lnTo>
                <a:lnTo>
                  <a:pt x="798575" y="198119"/>
                </a:lnTo>
                <a:lnTo>
                  <a:pt x="800099" y="201167"/>
                </a:lnTo>
                <a:close/>
              </a:path>
              <a:path w="809243" h="614171">
                <a:moveTo>
                  <a:pt x="801623" y="304799"/>
                </a:moveTo>
                <a:lnTo>
                  <a:pt x="798575" y="309371"/>
                </a:lnTo>
                <a:lnTo>
                  <a:pt x="800099" y="309371"/>
                </a:lnTo>
                <a:lnTo>
                  <a:pt x="800099" y="310895"/>
                </a:lnTo>
                <a:lnTo>
                  <a:pt x="801623" y="304799"/>
                </a:lnTo>
                <a:close/>
              </a:path>
              <a:path w="809243" h="614171">
                <a:moveTo>
                  <a:pt x="809243" y="292607"/>
                </a:moveTo>
                <a:lnTo>
                  <a:pt x="809243" y="291083"/>
                </a:lnTo>
                <a:lnTo>
                  <a:pt x="807719" y="268223"/>
                </a:lnTo>
                <a:lnTo>
                  <a:pt x="807719" y="291083"/>
                </a:lnTo>
                <a:lnTo>
                  <a:pt x="806195" y="294131"/>
                </a:lnTo>
                <a:lnTo>
                  <a:pt x="803147" y="298703"/>
                </a:lnTo>
                <a:lnTo>
                  <a:pt x="801623" y="301751"/>
                </a:lnTo>
                <a:lnTo>
                  <a:pt x="800099" y="303275"/>
                </a:lnTo>
                <a:lnTo>
                  <a:pt x="800099" y="304799"/>
                </a:lnTo>
                <a:lnTo>
                  <a:pt x="801623" y="304799"/>
                </a:lnTo>
                <a:lnTo>
                  <a:pt x="801623" y="303275"/>
                </a:lnTo>
                <a:lnTo>
                  <a:pt x="803147" y="300227"/>
                </a:lnTo>
                <a:lnTo>
                  <a:pt x="807719" y="295655"/>
                </a:lnTo>
                <a:lnTo>
                  <a:pt x="809243" y="292607"/>
                </a:lnTo>
                <a:close/>
              </a:path>
              <a:path w="809243" h="614171">
                <a:moveTo>
                  <a:pt x="806195" y="246887"/>
                </a:moveTo>
                <a:lnTo>
                  <a:pt x="806195" y="225551"/>
                </a:lnTo>
                <a:lnTo>
                  <a:pt x="804671" y="213359"/>
                </a:lnTo>
                <a:lnTo>
                  <a:pt x="801623" y="204215"/>
                </a:lnTo>
                <a:lnTo>
                  <a:pt x="803147" y="213359"/>
                </a:lnTo>
                <a:lnTo>
                  <a:pt x="804671" y="225551"/>
                </a:lnTo>
                <a:lnTo>
                  <a:pt x="804671" y="236219"/>
                </a:lnTo>
                <a:lnTo>
                  <a:pt x="806195" y="246887"/>
                </a:lnTo>
                <a:close/>
              </a:path>
              <a:path w="809243" h="614171">
                <a:moveTo>
                  <a:pt x="807719" y="291083"/>
                </a:moveTo>
                <a:lnTo>
                  <a:pt x="807719" y="246887"/>
                </a:lnTo>
                <a:lnTo>
                  <a:pt x="806195" y="236219"/>
                </a:lnTo>
                <a:lnTo>
                  <a:pt x="806195" y="268223"/>
                </a:lnTo>
                <a:lnTo>
                  <a:pt x="807719" y="29108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79" name="object 11"/>
          <p:cNvSpPr>
            <a:spLocks noChangeArrowheads="1"/>
          </p:cNvSpPr>
          <p:nvPr/>
        </p:nvSpPr>
        <p:spPr bwMode="auto">
          <a:xfrm>
            <a:off x="7869238" y="2976563"/>
            <a:ext cx="692150" cy="37306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7180" name="object 12"/>
          <p:cNvSpPr>
            <a:spLocks noChangeArrowheads="1"/>
          </p:cNvSpPr>
          <p:nvPr/>
        </p:nvSpPr>
        <p:spPr bwMode="auto">
          <a:xfrm>
            <a:off x="7867650" y="2976563"/>
            <a:ext cx="693738" cy="374650"/>
          </a:xfrm>
          <a:custGeom>
            <a:avLst/>
            <a:gdLst>
              <a:gd name="T0" fmla="*/ 0 w 693419"/>
              <a:gd name="T1" fmla="*/ 0 h 374903"/>
              <a:gd name="T2" fmla="*/ 693419 w 693419"/>
              <a:gd name="T3" fmla="*/ 374903 h 374903"/>
            </a:gdLst>
            <a:ahLst/>
            <a:cxnLst>
              <a:cxn ang="0">
                <a:pos x="54863" y="256031"/>
              </a:cxn>
              <a:cxn ang="0">
                <a:pos x="16763" y="211835"/>
              </a:cxn>
              <a:cxn ang="0">
                <a:pos x="3047" y="184403"/>
              </a:cxn>
              <a:cxn ang="0">
                <a:pos x="3047" y="188975"/>
              </a:cxn>
              <a:cxn ang="0">
                <a:pos x="28955" y="231647"/>
              </a:cxn>
              <a:cxn ang="0">
                <a:pos x="60959" y="259079"/>
              </a:cxn>
              <a:cxn ang="0">
                <a:pos x="94487" y="289559"/>
              </a:cxn>
              <a:cxn ang="0">
                <a:pos x="3047" y="166115"/>
              </a:cxn>
              <a:cxn ang="0">
                <a:pos x="4571" y="128015"/>
              </a:cxn>
              <a:cxn ang="0">
                <a:pos x="54863" y="47243"/>
              </a:cxn>
              <a:cxn ang="0">
                <a:pos x="16763" y="92963"/>
              </a:cxn>
              <a:cxn ang="0">
                <a:pos x="4571" y="135635"/>
              </a:cxn>
              <a:cxn ang="0">
                <a:pos x="22859" y="89915"/>
              </a:cxn>
              <a:cxn ang="0">
                <a:pos x="56387" y="47243"/>
              </a:cxn>
              <a:cxn ang="0">
                <a:pos x="68579" y="35051"/>
              </a:cxn>
              <a:cxn ang="0">
                <a:pos x="62483" y="39623"/>
              </a:cxn>
              <a:cxn ang="0">
                <a:pos x="60959" y="259079"/>
              </a:cxn>
              <a:cxn ang="0">
                <a:pos x="62483" y="38099"/>
              </a:cxn>
              <a:cxn ang="0">
                <a:pos x="83819" y="32003"/>
              </a:cxn>
              <a:cxn ang="0">
                <a:pos x="83819" y="33527"/>
              </a:cxn>
              <a:cxn ang="0">
                <a:pos x="551687" y="109727"/>
              </a:cxn>
              <a:cxn ang="0">
                <a:pos x="475487" y="70103"/>
              </a:cxn>
              <a:cxn ang="0">
                <a:pos x="388619" y="35051"/>
              </a:cxn>
              <a:cxn ang="0">
                <a:pos x="257555" y="4571"/>
              </a:cxn>
              <a:cxn ang="0">
                <a:pos x="138683" y="4571"/>
              </a:cxn>
              <a:cxn ang="0">
                <a:pos x="131063" y="9143"/>
              </a:cxn>
              <a:cxn ang="0">
                <a:pos x="228599" y="4571"/>
              </a:cxn>
              <a:cxn ang="0">
                <a:pos x="356615" y="30479"/>
              </a:cxn>
              <a:cxn ang="0">
                <a:pos x="437387" y="57911"/>
              </a:cxn>
              <a:cxn ang="0">
                <a:pos x="565403" y="115823"/>
              </a:cxn>
              <a:cxn ang="0">
                <a:pos x="111251" y="304799"/>
              </a:cxn>
              <a:cxn ang="0">
                <a:pos x="172211" y="315467"/>
              </a:cxn>
              <a:cxn ang="0">
                <a:pos x="111251" y="306323"/>
              </a:cxn>
              <a:cxn ang="0">
                <a:pos x="196595" y="315467"/>
              </a:cxn>
              <a:cxn ang="0">
                <a:pos x="202691" y="320039"/>
              </a:cxn>
              <a:cxn ang="0">
                <a:pos x="237743" y="342899"/>
              </a:cxn>
              <a:cxn ang="0">
                <a:pos x="216407" y="330707"/>
              </a:cxn>
              <a:cxn ang="0">
                <a:pos x="222503" y="336803"/>
              </a:cxn>
              <a:cxn ang="0">
                <a:pos x="260603" y="356615"/>
              </a:cxn>
              <a:cxn ang="0">
                <a:pos x="286511" y="364235"/>
              </a:cxn>
              <a:cxn ang="0">
                <a:pos x="629411" y="335279"/>
              </a:cxn>
              <a:cxn ang="0">
                <a:pos x="562355" y="345947"/>
              </a:cxn>
              <a:cxn ang="0">
                <a:pos x="480059" y="368807"/>
              </a:cxn>
              <a:cxn ang="0">
                <a:pos x="295655" y="367283"/>
              </a:cxn>
              <a:cxn ang="0">
                <a:pos x="388619" y="371855"/>
              </a:cxn>
              <a:cxn ang="0">
                <a:pos x="509015" y="358139"/>
              </a:cxn>
              <a:cxn ang="0">
                <a:pos x="591311" y="342899"/>
              </a:cxn>
              <a:cxn ang="0">
                <a:pos x="656843" y="329183"/>
              </a:cxn>
              <a:cxn ang="0">
                <a:pos x="595883" y="124967"/>
              </a:cxn>
              <a:cxn ang="0">
                <a:pos x="688847" y="236219"/>
              </a:cxn>
              <a:cxn ang="0">
                <a:pos x="618743" y="141731"/>
              </a:cxn>
              <a:cxn ang="0">
                <a:pos x="672083" y="202691"/>
              </a:cxn>
              <a:cxn ang="0">
                <a:pos x="690371" y="243839"/>
              </a:cxn>
              <a:cxn ang="0">
                <a:pos x="670559" y="321563"/>
              </a:cxn>
              <a:cxn ang="0">
                <a:pos x="675131" y="316991"/>
              </a:cxn>
              <a:cxn ang="0">
                <a:pos x="676655" y="316991"/>
              </a:cxn>
              <a:cxn ang="0">
                <a:pos x="687323" y="277367"/>
              </a:cxn>
              <a:cxn ang="0">
                <a:pos x="679703" y="309371"/>
              </a:cxn>
              <a:cxn ang="0">
                <a:pos x="681227" y="310895"/>
              </a:cxn>
              <a:cxn ang="0">
                <a:pos x="688847" y="277367"/>
              </a:cxn>
              <a:cxn ang="0">
                <a:pos x="691895" y="259079"/>
              </a:cxn>
            </a:cxnLst>
            <a:rect l="T0" t="T1" r="T2" b="T3"/>
            <a:pathLst>
              <a:path w="693419" h="374903">
                <a:moveTo>
                  <a:pt x="112775" y="304799"/>
                </a:moveTo>
                <a:lnTo>
                  <a:pt x="82295" y="274319"/>
                </a:lnTo>
                <a:lnTo>
                  <a:pt x="73151" y="268223"/>
                </a:lnTo>
                <a:lnTo>
                  <a:pt x="65531" y="262127"/>
                </a:lnTo>
                <a:lnTo>
                  <a:pt x="60959" y="257555"/>
                </a:lnTo>
                <a:lnTo>
                  <a:pt x="54863" y="256031"/>
                </a:lnTo>
                <a:lnTo>
                  <a:pt x="50291" y="252983"/>
                </a:lnTo>
                <a:lnTo>
                  <a:pt x="44195" y="249935"/>
                </a:lnTo>
                <a:lnTo>
                  <a:pt x="36575" y="240791"/>
                </a:lnTo>
                <a:lnTo>
                  <a:pt x="30479" y="230123"/>
                </a:lnTo>
                <a:lnTo>
                  <a:pt x="22859" y="222503"/>
                </a:lnTo>
                <a:lnTo>
                  <a:pt x="16763" y="211835"/>
                </a:lnTo>
                <a:lnTo>
                  <a:pt x="12191" y="207263"/>
                </a:lnTo>
                <a:lnTo>
                  <a:pt x="10667" y="202691"/>
                </a:lnTo>
                <a:lnTo>
                  <a:pt x="7619" y="198119"/>
                </a:lnTo>
                <a:lnTo>
                  <a:pt x="6095" y="193547"/>
                </a:lnTo>
                <a:lnTo>
                  <a:pt x="4571" y="187451"/>
                </a:lnTo>
                <a:lnTo>
                  <a:pt x="3047" y="184403"/>
                </a:lnTo>
                <a:lnTo>
                  <a:pt x="1523" y="182879"/>
                </a:lnTo>
                <a:lnTo>
                  <a:pt x="1523" y="166115"/>
                </a:lnTo>
                <a:lnTo>
                  <a:pt x="0" y="173735"/>
                </a:lnTo>
                <a:lnTo>
                  <a:pt x="0" y="184403"/>
                </a:lnTo>
                <a:lnTo>
                  <a:pt x="1523" y="185927"/>
                </a:lnTo>
                <a:lnTo>
                  <a:pt x="3047" y="188975"/>
                </a:lnTo>
                <a:lnTo>
                  <a:pt x="4571" y="193547"/>
                </a:lnTo>
                <a:lnTo>
                  <a:pt x="6095" y="199643"/>
                </a:lnTo>
                <a:lnTo>
                  <a:pt x="10667" y="204215"/>
                </a:lnTo>
                <a:lnTo>
                  <a:pt x="10667" y="206501"/>
                </a:lnTo>
                <a:lnTo>
                  <a:pt x="21335" y="222503"/>
                </a:lnTo>
                <a:lnTo>
                  <a:pt x="28955" y="231647"/>
                </a:lnTo>
                <a:lnTo>
                  <a:pt x="35051" y="240791"/>
                </a:lnTo>
                <a:lnTo>
                  <a:pt x="42671" y="249935"/>
                </a:lnTo>
                <a:lnTo>
                  <a:pt x="42671" y="251459"/>
                </a:lnTo>
                <a:lnTo>
                  <a:pt x="48767" y="254507"/>
                </a:lnTo>
                <a:lnTo>
                  <a:pt x="53339" y="257555"/>
                </a:lnTo>
                <a:lnTo>
                  <a:pt x="60959" y="259079"/>
                </a:lnTo>
                <a:lnTo>
                  <a:pt x="60959" y="260095"/>
                </a:lnTo>
                <a:lnTo>
                  <a:pt x="64007" y="262127"/>
                </a:lnTo>
                <a:lnTo>
                  <a:pt x="71627" y="269747"/>
                </a:lnTo>
                <a:lnTo>
                  <a:pt x="82295" y="275843"/>
                </a:lnTo>
                <a:lnTo>
                  <a:pt x="88391" y="281939"/>
                </a:lnTo>
                <a:lnTo>
                  <a:pt x="94487" y="289559"/>
                </a:lnTo>
                <a:lnTo>
                  <a:pt x="103631" y="297179"/>
                </a:lnTo>
                <a:lnTo>
                  <a:pt x="111251" y="306323"/>
                </a:lnTo>
                <a:lnTo>
                  <a:pt x="111251" y="304799"/>
                </a:lnTo>
                <a:lnTo>
                  <a:pt x="112437" y="305138"/>
                </a:lnTo>
                <a:lnTo>
                  <a:pt x="112775" y="304799"/>
                </a:lnTo>
                <a:close/>
              </a:path>
              <a:path w="693419" h="374903">
                <a:moveTo>
                  <a:pt x="3047" y="166115"/>
                </a:moveTo>
                <a:lnTo>
                  <a:pt x="3047" y="143255"/>
                </a:lnTo>
                <a:lnTo>
                  <a:pt x="1523" y="149351"/>
                </a:lnTo>
                <a:lnTo>
                  <a:pt x="1523" y="173735"/>
                </a:lnTo>
                <a:lnTo>
                  <a:pt x="3047" y="166115"/>
                </a:lnTo>
                <a:close/>
              </a:path>
              <a:path w="693419" h="374903">
                <a:moveTo>
                  <a:pt x="4571" y="143255"/>
                </a:moveTo>
                <a:lnTo>
                  <a:pt x="4571" y="128015"/>
                </a:lnTo>
                <a:lnTo>
                  <a:pt x="3047" y="135635"/>
                </a:lnTo>
                <a:lnTo>
                  <a:pt x="3047" y="149351"/>
                </a:lnTo>
                <a:lnTo>
                  <a:pt x="4571" y="143255"/>
                </a:lnTo>
                <a:close/>
              </a:path>
              <a:path w="693419" h="374903">
                <a:moveTo>
                  <a:pt x="59435" y="41147"/>
                </a:moveTo>
                <a:lnTo>
                  <a:pt x="57911" y="41147"/>
                </a:lnTo>
                <a:lnTo>
                  <a:pt x="54863" y="47243"/>
                </a:lnTo>
                <a:lnTo>
                  <a:pt x="53339" y="51815"/>
                </a:lnTo>
                <a:lnTo>
                  <a:pt x="51815" y="54863"/>
                </a:lnTo>
                <a:lnTo>
                  <a:pt x="32003" y="74675"/>
                </a:lnTo>
                <a:lnTo>
                  <a:pt x="25907" y="82295"/>
                </a:lnTo>
                <a:lnTo>
                  <a:pt x="21335" y="88391"/>
                </a:lnTo>
                <a:lnTo>
                  <a:pt x="16763" y="92963"/>
                </a:lnTo>
                <a:lnTo>
                  <a:pt x="13715" y="97535"/>
                </a:lnTo>
                <a:lnTo>
                  <a:pt x="10667" y="103631"/>
                </a:lnTo>
                <a:lnTo>
                  <a:pt x="9143" y="103631"/>
                </a:lnTo>
                <a:lnTo>
                  <a:pt x="7619" y="108203"/>
                </a:lnTo>
                <a:lnTo>
                  <a:pt x="4571" y="120395"/>
                </a:lnTo>
                <a:lnTo>
                  <a:pt x="4571" y="135635"/>
                </a:lnTo>
                <a:lnTo>
                  <a:pt x="6095" y="128015"/>
                </a:lnTo>
                <a:lnTo>
                  <a:pt x="6095" y="120395"/>
                </a:lnTo>
                <a:lnTo>
                  <a:pt x="7619" y="114299"/>
                </a:lnTo>
                <a:lnTo>
                  <a:pt x="10667" y="105155"/>
                </a:lnTo>
                <a:lnTo>
                  <a:pt x="13715" y="99059"/>
                </a:lnTo>
                <a:lnTo>
                  <a:pt x="22859" y="89915"/>
                </a:lnTo>
                <a:lnTo>
                  <a:pt x="27431" y="83819"/>
                </a:lnTo>
                <a:lnTo>
                  <a:pt x="32003" y="76199"/>
                </a:lnTo>
                <a:lnTo>
                  <a:pt x="41147" y="67055"/>
                </a:lnTo>
                <a:lnTo>
                  <a:pt x="45719" y="64007"/>
                </a:lnTo>
                <a:lnTo>
                  <a:pt x="53339" y="56387"/>
                </a:lnTo>
                <a:lnTo>
                  <a:pt x="56387" y="47243"/>
                </a:lnTo>
                <a:lnTo>
                  <a:pt x="59435" y="41147"/>
                </a:lnTo>
                <a:close/>
              </a:path>
              <a:path w="693419" h="374903">
                <a:moveTo>
                  <a:pt x="10667" y="206501"/>
                </a:moveTo>
                <a:lnTo>
                  <a:pt x="10667" y="204215"/>
                </a:lnTo>
                <a:lnTo>
                  <a:pt x="9143" y="204215"/>
                </a:lnTo>
                <a:lnTo>
                  <a:pt x="10667" y="206501"/>
                </a:lnTo>
                <a:close/>
              </a:path>
              <a:path w="693419" h="374903">
                <a:moveTo>
                  <a:pt x="68579" y="35051"/>
                </a:moveTo>
                <a:lnTo>
                  <a:pt x="68579" y="33527"/>
                </a:lnTo>
                <a:lnTo>
                  <a:pt x="65531" y="33527"/>
                </a:lnTo>
                <a:lnTo>
                  <a:pt x="62483" y="35051"/>
                </a:lnTo>
                <a:lnTo>
                  <a:pt x="62483" y="38099"/>
                </a:lnTo>
                <a:lnTo>
                  <a:pt x="59435" y="41147"/>
                </a:lnTo>
                <a:lnTo>
                  <a:pt x="62483" y="39623"/>
                </a:lnTo>
                <a:lnTo>
                  <a:pt x="64007" y="36575"/>
                </a:lnTo>
                <a:lnTo>
                  <a:pt x="65531" y="35813"/>
                </a:lnTo>
                <a:lnTo>
                  <a:pt x="65531" y="35051"/>
                </a:lnTo>
                <a:lnTo>
                  <a:pt x="68579" y="35051"/>
                </a:lnTo>
                <a:close/>
              </a:path>
              <a:path w="693419" h="374903">
                <a:moveTo>
                  <a:pt x="60959" y="260095"/>
                </a:moveTo>
                <a:lnTo>
                  <a:pt x="60959" y="259079"/>
                </a:lnTo>
                <a:lnTo>
                  <a:pt x="59435" y="259079"/>
                </a:lnTo>
                <a:lnTo>
                  <a:pt x="60959" y="260095"/>
                </a:lnTo>
                <a:close/>
              </a:path>
              <a:path w="693419" h="374903">
                <a:moveTo>
                  <a:pt x="62483" y="38099"/>
                </a:moveTo>
                <a:lnTo>
                  <a:pt x="62483" y="36575"/>
                </a:lnTo>
                <a:lnTo>
                  <a:pt x="60959" y="39623"/>
                </a:lnTo>
                <a:lnTo>
                  <a:pt x="62483" y="38099"/>
                </a:lnTo>
                <a:close/>
              </a:path>
              <a:path w="693419" h="374903">
                <a:moveTo>
                  <a:pt x="67055" y="35051"/>
                </a:moveTo>
                <a:lnTo>
                  <a:pt x="65531" y="35051"/>
                </a:lnTo>
                <a:lnTo>
                  <a:pt x="65531" y="35813"/>
                </a:lnTo>
                <a:lnTo>
                  <a:pt x="67055" y="35051"/>
                </a:lnTo>
                <a:close/>
              </a:path>
              <a:path w="693419" h="374903">
                <a:moveTo>
                  <a:pt x="105155" y="21335"/>
                </a:moveTo>
                <a:lnTo>
                  <a:pt x="83819" y="32003"/>
                </a:lnTo>
                <a:lnTo>
                  <a:pt x="71627" y="32003"/>
                </a:lnTo>
                <a:lnTo>
                  <a:pt x="67055" y="33527"/>
                </a:lnTo>
                <a:lnTo>
                  <a:pt x="68579" y="33527"/>
                </a:lnTo>
                <a:lnTo>
                  <a:pt x="68579" y="35051"/>
                </a:lnTo>
                <a:lnTo>
                  <a:pt x="73151" y="33527"/>
                </a:lnTo>
                <a:lnTo>
                  <a:pt x="83819" y="33527"/>
                </a:lnTo>
                <a:lnTo>
                  <a:pt x="105155" y="21335"/>
                </a:lnTo>
                <a:close/>
              </a:path>
              <a:path w="693419" h="374903">
                <a:moveTo>
                  <a:pt x="618743" y="141731"/>
                </a:moveTo>
                <a:lnTo>
                  <a:pt x="597407" y="124967"/>
                </a:lnTo>
                <a:lnTo>
                  <a:pt x="580643" y="118871"/>
                </a:lnTo>
                <a:lnTo>
                  <a:pt x="566927" y="114299"/>
                </a:lnTo>
                <a:lnTo>
                  <a:pt x="551687" y="109727"/>
                </a:lnTo>
                <a:lnTo>
                  <a:pt x="537971" y="103631"/>
                </a:lnTo>
                <a:lnTo>
                  <a:pt x="510539" y="88391"/>
                </a:lnTo>
                <a:lnTo>
                  <a:pt x="498347" y="80771"/>
                </a:lnTo>
                <a:lnTo>
                  <a:pt x="487679" y="73151"/>
                </a:lnTo>
                <a:lnTo>
                  <a:pt x="486155" y="73151"/>
                </a:lnTo>
                <a:lnTo>
                  <a:pt x="475487" y="70103"/>
                </a:lnTo>
                <a:lnTo>
                  <a:pt x="461771" y="65531"/>
                </a:lnTo>
                <a:lnTo>
                  <a:pt x="437387" y="56387"/>
                </a:lnTo>
                <a:lnTo>
                  <a:pt x="425195" y="50291"/>
                </a:lnTo>
                <a:lnTo>
                  <a:pt x="413003" y="45719"/>
                </a:lnTo>
                <a:lnTo>
                  <a:pt x="400811" y="39623"/>
                </a:lnTo>
                <a:lnTo>
                  <a:pt x="388619" y="35051"/>
                </a:lnTo>
                <a:lnTo>
                  <a:pt x="371855" y="32003"/>
                </a:lnTo>
                <a:lnTo>
                  <a:pt x="356615" y="28955"/>
                </a:lnTo>
                <a:lnTo>
                  <a:pt x="339851" y="24383"/>
                </a:lnTo>
                <a:lnTo>
                  <a:pt x="324611" y="18287"/>
                </a:lnTo>
                <a:lnTo>
                  <a:pt x="307847" y="13715"/>
                </a:lnTo>
                <a:lnTo>
                  <a:pt x="257555" y="4571"/>
                </a:lnTo>
                <a:lnTo>
                  <a:pt x="228599" y="3047"/>
                </a:lnTo>
                <a:lnTo>
                  <a:pt x="201167" y="1523"/>
                </a:lnTo>
                <a:lnTo>
                  <a:pt x="147827" y="0"/>
                </a:lnTo>
                <a:lnTo>
                  <a:pt x="144779" y="0"/>
                </a:lnTo>
                <a:lnTo>
                  <a:pt x="141731" y="3047"/>
                </a:lnTo>
                <a:lnTo>
                  <a:pt x="138683" y="4571"/>
                </a:lnTo>
                <a:lnTo>
                  <a:pt x="131063" y="7619"/>
                </a:lnTo>
                <a:lnTo>
                  <a:pt x="124967" y="10667"/>
                </a:lnTo>
                <a:lnTo>
                  <a:pt x="105155" y="21335"/>
                </a:lnTo>
                <a:lnTo>
                  <a:pt x="126491" y="12191"/>
                </a:lnTo>
                <a:lnTo>
                  <a:pt x="128015" y="10667"/>
                </a:lnTo>
                <a:lnTo>
                  <a:pt x="131063" y="9143"/>
                </a:lnTo>
                <a:lnTo>
                  <a:pt x="140207" y="6095"/>
                </a:lnTo>
                <a:lnTo>
                  <a:pt x="143255" y="4571"/>
                </a:lnTo>
                <a:lnTo>
                  <a:pt x="146303" y="1523"/>
                </a:lnTo>
                <a:lnTo>
                  <a:pt x="147827" y="1523"/>
                </a:lnTo>
                <a:lnTo>
                  <a:pt x="201167" y="3047"/>
                </a:lnTo>
                <a:lnTo>
                  <a:pt x="228599" y="4571"/>
                </a:lnTo>
                <a:lnTo>
                  <a:pt x="257555" y="6095"/>
                </a:lnTo>
                <a:lnTo>
                  <a:pt x="291083" y="12191"/>
                </a:lnTo>
                <a:lnTo>
                  <a:pt x="306323" y="15239"/>
                </a:lnTo>
                <a:lnTo>
                  <a:pt x="323087" y="19811"/>
                </a:lnTo>
                <a:lnTo>
                  <a:pt x="339851" y="25907"/>
                </a:lnTo>
                <a:lnTo>
                  <a:pt x="356615" y="30479"/>
                </a:lnTo>
                <a:lnTo>
                  <a:pt x="371855" y="33527"/>
                </a:lnTo>
                <a:lnTo>
                  <a:pt x="388619" y="36575"/>
                </a:lnTo>
                <a:lnTo>
                  <a:pt x="399287" y="41147"/>
                </a:lnTo>
                <a:lnTo>
                  <a:pt x="413003" y="47243"/>
                </a:lnTo>
                <a:lnTo>
                  <a:pt x="423671" y="51815"/>
                </a:lnTo>
                <a:lnTo>
                  <a:pt x="437387" y="57911"/>
                </a:lnTo>
                <a:lnTo>
                  <a:pt x="473963" y="71627"/>
                </a:lnTo>
                <a:lnTo>
                  <a:pt x="486155" y="74675"/>
                </a:lnTo>
                <a:lnTo>
                  <a:pt x="496823" y="82295"/>
                </a:lnTo>
                <a:lnTo>
                  <a:pt x="537971" y="105155"/>
                </a:lnTo>
                <a:lnTo>
                  <a:pt x="551687" y="111251"/>
                </a:lnTo>
                <a:lnTo>
                  <a:pt x="565403" y="115823"/>
                </a:lnTo>
                <a:lnTo>
                  <a:pt x="580643" y="120395"/>
                </a:lnTo>
                <a:lnTo>
                  <a:pt x="595883" y="125937"/>
                </a:lnTo>
                <a:lnTo>
                  <a:pt x="595883" y="124967"/>
                </a:lnTo>
                <a:lnTo>
                  <a:pt x="618743" y="141731"/>
                </a:lnTo>
                <a:close/>
              </a:path>
              <a:path w="693419" h="374903">
                <a:moveTo>
                  <a:pt x="112437" y="305138"/>
                </a:moveTo>
                <a:lnTo>
                  <a:pt x="111251" y="304799"/>
                </a:lnTo>
                <a:lnTo>
                  <a:pt x="111251" y="306323"/>
                </a:lnTo>
                <a:lnTo>
                  <a:pt x="112437" y="305138"/>
                </a:lnTo>
                <a:close/>
              </a:path>
              <a:path w="693419" h="374903">
                <a:moveTo>
                  <a:pt x="199643" y="318515"/>
                </a:moveTo>
                <a:lnTo>
                  <a:pt x="196595" y="313943"/>
                </a:lnTo>
                <a:lnTo>
                  <a:pt x="176783" y="313943"/>
                </a:lnTo>
                <a:lnTo>
                  <a:pt x="172211" y="315467"/>
                </a:lnTo>
                <a:lnTo>
                  <a:pt x="143255" y="315467"/>
                </a:lnTo>
                <a:lnTo>
                  <a:pt x="138683" y="313943"/>
                </a:lnTo>
                <a:lnTo>
                  <a:pt x="128015" y="310895"/>
                </a:lnTo>
                <a:lnTo>
                  <a:pt x="121919" y="307847"/>
                </a:lnTo>
                <a:lnTo>
                  <a:pt x="112437" y="305138"/>
                </a:lnTo>
                <a:lnTo>
                  <a:pt x="111251" y="306323"/>
                </a:lnTo>
                <a:lnTo>
                  <a:pt x="120395" y="309371"/>
                </a:lnTo>
                <a:lnTo>
                  <a:pt x="128015" y="312419"/>
                </a:lnTo>
                <a:lnTo>
                  <a:pt x="141731" y="316991"/>
                </a:lnTo>
                <a:lnTo>
                  <a:pt x="172211" y="316991"/>
                </a:lnTo>
                <a:lnTo>
                  <a:pt x="176783" y="315467"/>
                </a:lnTo>
                <a:lnTo>
                  <a:pt x="196595" y="315467"/>
                </a:lnTo>
                <a:lnTo>
                  <a:pt x="199643" y="318515"/>
                </a:lnTo>
                <a:close/>
              </a:path>
              <a:path w="693419" h="374903">
                <a:moveTo>
                  <a:pt x="202691" y="320039"/>
                </a:moveTo>
                <a:lnTo>
                  <a:pt x="202691" y="318515"/>
                </a:lnTo>
                <a:lnTo>
                  <a:pt x="199643" y="316991"/>
                </a:lnTo>
                <a:lnTo>
                  <a:pt x="199643" y="318515"/>
                </a:lnTo>
                <a:lnTo>
                  <a:pt x="202691" y="320039"/>
                </a:lnTo>
                <a:close/>
              </a:path>
              <a:path w="693419" h="374903">
                <a:moveTo>
                  <a:pt x="277367" y="362711"/>
                </a:moveTo>
                <a:lnTo>
                  <a:pt x="269747" y="356615"/>
                </a:lnTo>
                <a:lnTo>
                  <a:pt x="260603" y="355091"/>
                </a:lnTo>
                <a:lnTo>
                  <a:pt x="252983" y="350519"/>
                </a:lnTo>
                <a:lnTo>
                  <a:pt x="245363" y="347471"/>
                </a:lnTo>
                <a:lnTo>
                  <a:pt x="237743" y="342899"/>
                </a:lnTo>
                <a:lnTo>
                  <a:pt x="234695" y="339851"/>
                </a:lnTo>
                <a:lnTo>
                  <a:pt x="231647" y="338327"/>
                </a:lnTo>
                <a:lnTo>
                  <a:pt x="224027" y="335279"/>
                </a:lnTo>
                <a:lnTo>
                  <a:pt x="220979" y="333755"/>
                </a:lnTo>
                <a:lnTo>
                  <a:pt x="219455" y="332231"/>
                </a:lnTo>
                <a:lnTo>
                  <a:pt x="216407" y="330707"/>
                </a:lnTo>
                <a:lnTo>
                  <a:pt x="211835" y="326135"/>
                </a:lnTo>
                <a:lnTo>
                  <a:pt x="202691" y="320039"/>
                </a:lnTo>
                <a:lnTo>
                  <a:pt x="214883" y="332231"/>
                </a:lnTo>
                <a:lnTo>
                  <a:pt x="217931" y="333755"/>
                </a:lnTo>
                <a:lnTo>
                  <a:pt x="219455" y="335279"/>
                </a:lnTo>
                <a:lnTo>
                  <a:pt x="222503" y="336803"/>
                </a:lnTo>
                <a:lnTo>
                  <a:pt x="230123" y="339851"/>
                </a:lnTo>
                <a:lnTo>
                  <a:pt x="236219" y="342899"/>
                </a:lnTo>
                <a:lnTo>
                  <a:pt x="245363" y="348995"/>
                </a:lnTo>
                <a:lnTo>
                  <a:pt x="252983" y="352043"/>
                </a:lnTo>
                <a:lnTo>
                  <a:pt x="259079" y="356615"/>
                </a:lnTo>
                <a:lnTo>
                  <a:pt x="260603" y="356615"/>
                </a:lnTo>
                <a:lnTo>
                  <a:pt x="269747" y="358139"/>
                </a:lnTo>
                <a:lnTo>
                  <a:pt x="277367" y="362711"/>
                </a:lnTo>
                <a:close/>
              </a:path>
              <a:path w="693419" h="374903">
                <a:moveTo>
                  <a:pt x="286511" y="364235"/>
                </a:moveTo>
                <a:lnTo>
                  <a:pt x="277367" y="361187"/>
                </a:lnTo>
                <a:lnTo>
                  <a:pt x="277367" y="362711"/>
                </a:lnTo>
                <a:lnTo>
                  <a:pt x="286511" y="364235"/>
                </a:lnTo>
                <a:close/>
              </a:path>
              <a:path w="693419" h="374903">
                <a:moveTo>
                  <a:pt x="670559" y="320039"/>
                </a:moveTo>
                <a:lnTo>
                  <a:pt x="662939" y="323087"/>
                </a:lnTo>
                <a:lnTo>
                  <a:pt x="655319" y="327659"/>
                </a:lnTo>
                <a:lnTo>
                  <a:pt x="647699" y="330707"/>
                </a:lnTo>
                <a:lnTo>
                  <a:pt x="638555" y="332231"/>
                </a:lnTo>
                <a:lnTo>
                  <a:pt x="629411" y="335279"/>
                </a:lnTo>
                <a:lnTo>
                  <a:pt x="620267" y="336803"/>
                </a:lnTo>
                <a:lnTo>
                  <a:pt x="600455" y="339851"/>
                </a:lnTo>
                <a:lnTo>
                  <a:pt x="591311" y="341375"/>
                </a:lnTo>
                <a:lnTo>
                  <a:pt x="580643" y="344423"/>
                </a:lnTo>
                <a:lnTo>
                  <a:pt x="573023" y="344423"/>
                </a:lnTo>
                <a:lnTo>
                  <a:pt x="562355" y="345947"/>
                </a:lnTo>
                <a:lnTo>
                  <a:pt x="554735" y="345947"/>
                </a:lnTo>
                <a:lnTo>
                  <a:pt x="547115" y="347471"/>
                </a:lnTo>
                <a:lnTo>
                  <a:pt x="528827" y="352043"/>
                </a:lnTo>
                <a:lnTo>
                  <a:pt x="509015" y="356615"/>
                </a:lnTo>
                <a:lnTo>
                  <a:pt x="489203" y="364235"/>
                </a:lnTo>
                <a:lnTo>
                  <a:pt x="480059" y="368807"/>
                </a:lnTo>
                <a:lnTo>
                  <a:pt x="472439" y="373379"/>
                </a:lnTo>
                <a:lnTo>
                  <a:pt x="431291" y="371855"/>
                </a:lnTo>
                <a:lnTo>
                  <a:pt x="388619" y="370331"/>
                </a:lnTo>
                <a:lnTo>
                  <a:pt x="347471" y="368807"/>
                </a:lnTo>
                <a:lnTo>
                  <a:pt x="304799" y="367283"/>
                </a:lnTo>
                <a:lnTo>
                  <a:pt x="295655" y="367283"/>
                </a:lnTo>
                <a:lnTo>
                  <a:pt x="288035" y="364235"/>
                </a:lnTo>
                <a:lnTo>
                  <a:pt x="286511" y="364235"/>
                </a:lnTo>
                <a:lnTo>
                  <a:pt x="295655" y="368807"/>
                </a:lnTo>
                <a:lnTo>
                  <a:pt x="304799" y="368807"/>
                </a:lnTo>
                <a:lnTo>
                  <a:pt x="347471" y="370331"/>
                </a:lnTo>
                <a:lnTo>
                  <a:pt x="388619" y="371855"/>
                </a:lnTo>
                <a:lnTo>
                  <a:pt x="431291" y="373379"/>
                </a:lnTo>
                <a:lnTo>
                  <a:pt x="472439" y="374903"/>
                </a:lnTo>
                <a:lnTo>
                  <a:pt x="473963" y="374903"/>
                </a:lnTo>
                <a:lnTo>
                  <a:pt x="481583" y="370331"/>
                </a:lnTo>
                <a:lnTo>
                  <a:pt x="490727" y="364235"/>
                </a:lnTo>
                <a:lnTo>
                  <a:pt x="509015" y="358139"/>
                </a:lnTo>
                <a:lnTo>
                  <a:pt x="548639" y="348995"/>
                </a:lnTo>
                <a:lnTo>
                  <a:pt x="554735" y="347471"/>
                </a:lnTo>
                <a:lnTo>
                  <a:pt x="562355" y="347471"/>
                </a:lnTo>
                <a:lnTo>
                  <a:pt x="573023" y="345947"/>
                </a:lnTo>
                <a:lnTo>
                  <a:pt x="580643" y="345947"/>
                </a:lnTo>
                <a:lnTo>
                  <a:pt x="591311" y="342899"/>
                </a:lnTo>
                <a:lnTo>
                  <a:pt x="600455" y="341375"/>
                </a:lnTo>
                <a:lnTo>
                  <a:pt x="620267" y="338327"/>
                </a:lnTo>
                <a:lnTo>
                  <a:pt x="629411" y="336803"/>
                </a:lnTo>
                <a:lnTo>
                  <a:pt x="638555" y="333755"/>
                </a:lnTo>
                <a:lnTo>
                  <a:pt x="647699" y="332231"/>
                </a:lnTo>
                <a:lnTo>
                  <a:pt x="656843" y="329183"/>
                </a:lnTo>
                <a:lnTo>
                  <a:pt x="664463" y="324611"/>
                </a:lnTo>
                <a:lnTo>
                  <a:pt x="669035" y="322325"/>
                </a:lnTo>
                <a:lnTo>
                  <a:pt x="669035" y="321563"/>
                </a:lnTo>
                <a:lnTo>
                  <a:pt x="670559" y="320039"/>
                </a:lnTo>
                <a:close/>
              </a:path>
              <a:path w="693419" h="374903">
                <a:moveTo>
                  <a:pt x="597407" y="126491"/>
                </a:moveTo>
                <a:lnTo>
                  <a:pt x="595883" y="124967"/>
                </a:lnTo>
                <a:lnTo>
                  <a:pt x="595883" y="125937"/>
                </a:lnTo>
                <a:lnTo>
                  <a:pt x="597407" y="126491"/>
                </a:lnTo>
                <a:close/>
              </a:path>
              <a:path w="693419" h="374903">
                <a:moveTo>
                  <a:pt x="691895" y="248411"/>
                </a:moveTo>
                <a:lnTo>
                  <a:pt x="691895" y="243839"/>
                </a:lnTo>
                <a:lnTo>
                  <a:pt x="688847" y="237743"/>
                </a:lnTo>
                <a:lnTo>
                  <a:pt x="688847" y="236219"/>
                </a:lnTo>
                <a:lnTo>
                  <a:pt x="687323" y="233171"/>
                </a:lnTo>
                <a:lnTo>
                  <a:pt x="681227" y="217931"/>
                </a:lnTo>
                <a:lnTo>
                  <a:pt x="676655" y="208787"/>
                </a:lnTo>
                <a:lnTo>
                  <a:pt x="650747" y="169163"/>
                </a:lnTo>
                <a:lnTo>
                  <a:pt x="629411" y="150875"/>
                </a:lnTo>
                <a:lnTo>
                  <a:pt x="618743" y="141731"/>
                </a:lnTo>
                <a:lnTo>
                  <a:pt x="629411" y="152399"/>
                </a:lnTo>
                <a:lnTo>
                  <a:pt x="640079" y="161543"/>
                </a:lnTo>
                <a:lnTo>
                  <a:pt x="649223" y="170687"/>
                </a:lnTo>
                <a:lnTo>
                  <a:pt x="658367" y="181355"/>
                </a:lnTo>
                <a:lnTo>
                  <a:pt x="665987" y="192023"/>
                </a:lnTo>
                <a:lnTo>
                  <a:pt x="672083" y="202691"/>
                </a:lnTo>
                <a:lnTo>
                  <a:pt x="675131" y="210311"/>
                </a:lnTo>
                <a:lnTo>
                  <a:pt x="679703" y="217931"/>
                </a:lnTo>
                <a:lnTo>
                  <a:pt x="685799" y="233171"/>
                </a:lnTo>
                <a:lnTo>
                  <a:pt x="687323" y="236219"/>
                </a:lnTo>
                <a:lnTo>
                  <a:pt x="687323" y="237743"/>
                </a:lnTo>
                <a:lnTo>
                  <a:pt x="690371" y="243839"/>
                </a:lnTo>
                <a:lnTo>
                  <a:pt x="690371" y="245363"/>
                </a:lnTo>
                <a:lnTo>
                  <a:pt x="691895" y="248411"/>
                </a:lnTo>
                <a:close/>
              </a:path>
              <a:path w="693419" h="374903">
                <a:moveTo>
                  <a:pt x="675385" y="316483"/>
                </a:moveTo>
                <a:lnTo>
                  <a:pt x="669035" y="321563"/>
                </a:lnTo>
                <a:lnTo>
                  <a:pt x="669035" y="322325"/>
                </a:lnTo>
                <a:lnTo>
                  <a:pt x="670559" y="321563"/>
                </a:lnTo>
                <a:lnTo>
                  <a:pt x="675131" y="318134"/>
                </a:lnTo>
                <a:lnTo>
                  <a:pt x="675131" y="316991"/>
                </a:lnTo>
                <a:lnTo>
                  <a:pt x="675385" y="316483"/>
                </a:lnTo>
                <a:close/>
              </a:path>
              <a:path w="693419" h="374903">
                <a:moveTo>
                  <a:pt x="676655" y="315467"/>
                </a:moveTo>
                <a:lnTo>
                  <a:pt x="675385" y="316483"/>
                </a:lnTo>
                <a:lnTo>
                  <a:pt x="675131" y="316991"/>
                </a:lnTo>
                <a:lnTo>
                  <a:pt x="676655" y="315467"/>
                </a:lnTo>
                <a:close/>
              </a:path>
              <a:path w="693419" h="374903">
                <a:moveTo>
                  <a:pt x="676655" y="316991"/>
                </a:moveTo>
                <a:lnTo>
                  <a:pt x="676655" y="315467"/>
                </a:lnTo>
                <a:lnTo>
                  <a:pt x="675131" y="316991"/>
                </a:lnTo>
                <a:lnTo>
                  <a:pt x="675131" y="318134"/>
                </a:lnTo>
                <a:lnTo>
                  <a:pt x="676655" y="316991"/>
                </a:lnTo>
                <a:close/>
              </a:path>
              <a:path w="693419" h="374903">
                <a:moveTo>
                  <a:pt x="691895" y="262127"/>
                </a:moveTo>
                <a:lnTo>
                  <a:pt x="691895" y="254507"/>
                </a:lnTo>
                <a:lnTo>
                  <a:pt x="690371" y="259079"/>
                </a:lnTo>
                <a:lnTo>
                  <a:pt x="690371" y="262127"/>
                </a:lnTo>
                <a:lnTo>
                  <a:pt x="688847" y="266699"/>
                </a:lnTo>
                <a:lnTo>
                  <a:pt x="687323" y="277367"/>
                </a:lnTo>
                <a:lnTo>
                  <a:pt x="684275" y="288035"/>
                </a:lnTo>
                <a:lnTo>
                  <a:pt x="682751" y="294131"/>
                </a:lnTo>
                <a:lnTo>
                  <a:pt x="682751" y="298703"/>
                </a:lnTo>
                <a:lnTo>
                  <a:pt x="681227" y="303275"/>
                </a:lnTo>
                <a:lnTo>
                  <a:pt x="679703" y="306323"/>
                </a:lnTo>
                <a:lnTo>
                  <a:pt x="679703" y="309371"/>
                </a:lnTo>
                <a:lnTo>
                  <a:pt x="678179" y="310895"/>
                </a:lnTo>
                <a:lnTo>
                  <a:pt x="675385" y="316483"/>
                </a:lnTo>
                <a:lnTo>
                  <a:pt x="676655" y="315467"/>
                </a:lnTo>
                <a:lnTo>
                  <a:pt x="676655" y="316991"/>
                </a:lnTo>
                <a:lnTo>
                  <a:pt x="679703" y="312419"/>
                </a:lnTo>
                <a:lnTo>
                  <a:pt x="681227" y="310895"/>
                </a:lnTo>
                <a:lnTo>
                  <a:pt x="681227" y="307847"/>
                </a:lnTo>
                <a:lnTo>
                  <a:pt x="682751" y="304799"/>
                </a:lnTo>
                <a:lnTo>
                  <a:pt x="684275" y="300227"/>
                </a:lnTo>
                <a:lnTo>
                  <a:pt x="684275" y="294131"/>
                </a:lnTo>
                <a:lnTo>
                  <a:pt x="685799" y="289559"/>
                </a:lnTo>
                <a:lnTo>
                  <a:pt x="688847" y="277367"/>
                </a:lnTo>
                <a:lnTo>
                  <a:pt x="690371" y="266699"/>
                </a:lnTo>
                <a:lnTo>
                  <a:pt x="691895" y="262127"/>
                </a:lnTo>
                <a:close/>
              </a:path>
              <a:path w="693419" h="374903">
                <a:moveTo>
                  <a:pt x="693419" y="254507"/>
                </a:moveTo>
                <a:lnTo>
                  <a:pt x="693419" y="248411"/>
                </a:lnTo>
                <a:lnTo>
                  <a:pt x="691895" y="245363"/>
                </a:lnTo>
                <a:lnTo>
                  <a:pt x="691895" y="259079"/>
                </a:lnTo>
                <a:lnTo>
                  <a:pt x="693419" y="25450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81" name="object 13"/>
          <p:cNvSpPr>
            <a:spLocks noChangeArrowheads="1"/>
          </p:cNvSpPr>
          <p:nvPr/>
        </p:nvSpPr>
        <p:spPr bwMode="auto">
          <a:xfrm>
            <a:off x="6683375" y="3136900"/>
            <a:ext cx="806450" cy="3238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7182" name="object 14"/>
          <p:cNvSpPr>
            <a:spLocks noChangeArrowheads="1"/>
          </p:cNvSpPr>
          <p:nvPr/>
        </p:nvSpPr>
        <p:spPr bwMode="auto">
          <a:xfrm>
            <a:off x="6681788" y="3135313"/>
            <a:ext cx="808037" cy="327025"/>
          </a:xfrm>
          <a:custGeom>
            <a:avLst/>
            <a:gdLst>
              <a:gd name="T0" fmla="*/ 0 w 809243"/>
              <a:gd name="T1" fmla="*/ 0 h 327659"/>
              <a:gd name="T2" fmla="*/ 809243 w 809243"/>
              <a:gd name="T3" fmla="*/ 327659 h 327659"/>
            </a:gdLst>
            <a:ahLst/>
            <a:cxnLst>
              <a:cxn ang="0">
                <a:pos x="16763" y="135635"/>
              </a:cxn>
              <a:cxn ang="0">
                <a:pos x="7619" y="134111"/>
              </a:cxn>
              <a:cxn ang="0">
                <a:pos x="42671" y="131063"/>
              </a:cxn>
              <a:cxn ang="0">
                <a:pos x="1523" y="135635"/>
              </a:cxn>
              <a:cxn ang="0">
                <a:pos x="27431" y="237743"/>
              </a:cxn>
              <a:cxn ang="0">
                <a:pos x="7619" y="169163"/>
              </a:cxn>
              <a:cxn ang="0">
                <a:pos x="6095" y="169163"/>
              </a:cxn>
              <a:cxn ang="0">
                <a:pos x="25907" y="237743"/>
              </a:cxn>
              <a:cxn ang="0">
                <a:pos x="44195" y="266699"/>
              </a:cxn>
              <a:cxn ang="0">
                <a:pos x="787907" y="114299"/>
              </a:cxn>
              <a:cxn ang="0">
                <a:pos x="749807" y="79247"/>
              </a:cxn>
              <a:cxn ang="0">
                <a:pos x="697991" y="56387"/>
              </a:cxn>
              <a:cxn ang="0">
                <a:pos x="583691" y="25907"/>
              </a:cxn>
              <a:cxn ang="0">
                <a:pos x="483107" y="12191"/>
              </a:cxn>
              <a:cxn ang="0">
                <a:pos x="387095" y="0"/>
              </a:cxn>
              <a:cxn ang="0">
                <a:pos x="198119" y="10667"/>
              </a:cxn>
              <a:cxn ang="0">
                <a:pos x="143255" y="41147"/>
              </a:cxn>
              <a:cxn ang="0">
                <a:pos x="80771" y="97535"/>
              </a:cxn>
              <a:cxn ang="0">
                <a:pos x="50291" y="126491"/>
              </a:cxn>
              <a:cxn ang="0">
                <a:pos x="112775" y="70103"/>
              </a:cxn>
              <a:cxn ang="0">
                <a:pos x="153923" y="36575"/>
              </a:cxn>
              <a:cxn ang="0">
                <a:pos x="309371" y="1523"/>
              </a:cxn>
              <a:cxn ang="0">
                <a:pos x="483107" y="13715"/>
              </a:cxn>
              <a:cxn ang="0">
                <a:pos x="582167" y="27431"/>
              </a:cxn>
              <a:cxn ang="0">
                <a:pos x="710183" y="62483"/>
              </a:cxn>
              <a:cxn ang="0">
                <a:pos x="749807" y="80771"/>
              </a:cxn>
              <a:cxn ang="0">
                <a:pos x="792479" y="129539"/>
              </a:cxn>
              <a:cxn ang="0">
                <a:pos x="192023" y="298703"/>
              </a:cxn>
              <a:cxn ang="0">
                <a:pos x="160019" y="294131"/>
              </a:cxn>
              <a:cxn ang="0">
                <a:pos x="115823" y="288035"/>
              </a:cxn>
              <a:cxn ang="0">
                <a:pos x="54863" y="275843"/>
              </a:cxn>
              <a:cxn ang="0">
                <a:pos x="115823" y="289559"/>
              </a:cxn>
              <a:cxn ang="0">
                <a:pos x="160019" y="295655"/>
              </a:cxn>
              <a:cxn ang="0">
                <a:pos x="192023" y="300227"/>
              </a:cxn>
              <a:cxn ang="0">
                <a:pos x="143255" y="42671"/>
              </a:cxn>
              <a:cxn ang="0">
                <a:pos x="670559" y="266699"/>
              </a:cxn>
              <a:cxn ang="0">
                <a:pos x="643127" y="292607"/>
              </a:cxn>
              <a:cxn ang="0">
                <a:pos x="583691" y="315467"/>
              </a:cxn>
              <a:cxn ang="0">
                <a:pos x="414527" y="326135"/>
              </a:cxn>
              <a:cxn ang="0">
                <a:pos x="286511" y="323087"/>
              </a:cxn>
              <a:cxn ang="0">
                <a:pos x="228599" y="310895"/>
              </a:cxn>
              <a:cxn ang="0">
                <a:pos x="196595" y="301751"/>
              </a:cxn>
              <a:cxn ang="0">
                <a:pos x="249935" y="316991"/>
              </a:cxn>
              <a:cxn ang="0">
                <a:pos x="336803" y="324611"/>
              </a:cxn>
              <a:cxn ang="0">
                <a:pos x="563879" y="320039"/>
              </a:cxn>
              <a:cxn ang="0">
                <a:pos x="633983" y="298703"/>
              </a:cxn>
              <a:cxn ang="0">
                <a:pos x="667511" y="269747"/>
              </a:cxn>
              <a:cxn ang="0">
                <a:pos x="196595" y="301751"/>
              </a:cxn>
              <a:cxn ang="0">
                <a:pos x="685799" y="254507"/>
              </a:cxn>
              <a:cxn ang="0">
                <a:pos x="681227" y="259079"/>
              </a:cxn>
              <a:cxn ang="0">
                <a:pos x="777239" y="213359"/>
              </a:cxn>
              <a:cxn ang="0">
                <a:pos x="757427" y="224027"/>
              </a:cxn>
              <a:cxn ang="0">
                <a:pos x="742187" y="231647"/>
              </a:cxn>
              <a:cxn ang="0">
                <a:pos x="774191" y="216407"/>
              </a:cxn>
              <a:cxn ang="0">
                <a:pos x="777239" y="214883"/>
              </a:cxn>
              <a:cxn ang="0">
                <a:pos x="800099" y="198119"/>
              </a:cxn>
              <a:cxn ang="0">
                <a:pos x="781811" y="213359"/>
              </a:cxn>
              <a:cxn ang="0">
                <a:pos x="800099" y="199643"/>
              </a:cxn>
              <a:cxn ang="0">
                <a:pos x="803147" y="160019"/>
              </a:cxn>
              <a:cxn ang="0">
                <a:pos x="806195" y="182879"/>
              </a:cxn>
              <a:cxn ang="0">
                <a:pos x="806195" y="192023"/>
              </a:cxn>
              <a:cxn ang="0">
                <a:pos x="809243" y="184403"/>
              </a:cxn>
            </a:cxnLst>
            <a:rect l="T0" t="T1" r="T2" b="T3"/>
            <a:pathLst>
              <a:path w="809243" h="327659">
                <a:moveTo>
                  <a:pt x="42671" y="131063"/>
                </a:moveTo>
                <a:lnTo>
                  <a:pt x="39623" y="132587"/>
                </a:lnTo>
                <a:lnTo>
                  <a:pt x="35051" y="134111"/>
                </a:lnTo>
                <a:lnTo>
                  <a:pt x="32003" y="135635"/>
                </a:lnTo>
                <a:lnTo>
                  <a:pt x="16763" y="135635"/>
                </a:lnTo>
                <a:lnTo>
                  <a:pt x="7619" y="132587"/>
                </a:lnTo>
                <a:lnTo>
                  <a:pt x="1523" y="129539"/>
                </a:lnTo>
                <a:lnTo>
                  <a:pt x="0" y="129539"/>
                </a:lnTo>
                <a:lnTo>
                  <a:pt x="6095" y="134111"/>
                </a:lnTo>
                <a:lnTo>
                  <a:pt x="7619" y="134111"/>
                </a:lnTo>
                <a:lnTo>
                  <a:pt x="16763" y="137159"/>
                </a:lnTo>
                <a:lnTo>
                  <a:pt x="32003" y="137159"/>
                </a:lnTo>
                <a:lnTo>
                  <a:pt x="35051" y="135635"/>
                </a:lnTo>
                <a:lnTo>
                  <a:pt x="39623" y="134111"/>
                </a:lnTo>
                <a:lnTo>
                  <a:pt x="42671" y="131063"/>
                </a:lnTo>
                <a:close/>
              </a:path>
              <a:path w="809243" h="327659">
                <a:moveTo>
                  <a:pt x="1523" y="135635"/>
                </a:moveTo>
                <a:lnTo>
                  <a:pt x="1523" y="130682"/>
                </a:lnTo>
                <a:lnTo>
                  <a:pt x="0" y="129539"/>
                </a:lnTo>
                <a:lnTo>
                  <a:pt x="0" y="132587"/>
                </a:lnTo>
                <a:lnTo>
                  <a:pt x="1523" y="135635"/>
                </a:lnTo>
                <a:close/>
              </a:path>
              <a:path w="809243" h="327659">
                <a:moveTo>
                  <a:pt x="44195" y="266699"/>
                </a:moveTo>
                <a:lnTo>
                  <a:pt x="41147" y="263651"/>
                </a:lnTo>
                <a:lnTo>
                  <a:pt x="35051" y="256031"/>
                </a:lnTo>
                <a:lnTo>
                  <a:pt x="32003" y="246887"/>
                </a:lnTo>
                <a:lnTo>
                  <a:pt x="27431" y="237743"/>
                </a:lnTo>
                <a:lnTo>
                  <a:pt x="18287" y="216407"/>
                </a:lnTo>
                <a:lnTo>
                  <a:pt x="15239" y="202691"/>
                </a:lnTo>
                <a:lnTo>
                  <a:pt x="12191" y="193547"/>
                </a:lnTo>
                <a:lnTo>
                  <a:pt x="10667" y="179831"/>
                </a:lnTo>
                <a:lnTo>
                  <a:pt x="7619" y="169163"/>
                </a:lnTo>
                <a:lnTo>
                  <a:pt x="3047" y="141731"/>
                </a:lnTo>
                <a:lnTo>
                  <a:pt x="3047" y="135635"/>
                </a:lnTo>
                <a:lnTo>
                  <a:pt x="1523" y="132587"/>
                </a:lnTo>
                <a:lnTo>
                  <a:pt x="1523" y="141731"/>
                </a:lnTo>
                <a:lnTo>
                  <a:pt x="6095" y="169163"/>
                </a:lnTo>
                <a:lnTo>
                  <a:pt x="9143" y="179831"/>
                </a:lnTo>
                <a:lnTo>
                  <a:pt x="10667" y="193547"/>
                </a:lnTo>
                <a:lnTo>
                  <a:pt x="13715" y="204215"/>
                </a:lnTo>
                <a:lnTo>
                  <a:pt x="16763" y="216407"/>
                </a:lnTo>
                <a:lnTo>
                  <a:pt x="25907" y="237743"/>
                </a:lnTo>
                <a:lnTo>
                  <a:pt x="30479" y="246887"/>
                </a:lnTo>
                <a:lnTo>
                  <a:pt x="33527" y="257555"/>
                </a:lnTo>
                <a:lnTo>
                  <a:pt x="35051" y="257555"/>
                </a:lnTo>
                <a:lnTo>
                  <a:pt x="41147" y="265175"/>
                </a:lnTo>
                <a:lnTo>
                  <a:pt x="44195" y="266699"/>
                </a:lnTo>
                <a:close/>
              </a:path>
              <a:path w="809243" h="327659">
                <a:moveTo>
                  <a:pt x="798575" y="150875"/>
                </a:moveTo>
                <a:lnTo>
                  <a:pt x="797051" y="146303"/>
                </a:lnTo>
                <a:lnTo>
                  <a:pt x="797051" y="141731"/>
                </a:lnTo>
                <a:lnTo>
                  <a:pt x="794003" y="129539"/>
                </a:lnTo>
                <a:lnTo>
                  <a:pt x="787907" y="114299"/>
                </a:lnTo>
                <a:lnTo>
                  <a:pt x="784859" y="108203"/>
                </a:lnTo>
                <a:lnTo>
                  <a:pt x="766571" y="89915"/>
                </a:lnTo>
                <a:lnTo>
                  <a:pt x="758951" y="85343"/>
                </a:lnTo>
                <a:lnTo>
                  <a:pt x="751331" y="79247"/>
                </a:lnTo>
                <a:lnTo>
                  <a:pt x="749807" y="79247"/>
                </a:lnTo>
                <a:lnTo>
                  <a:pt x="742187" y="74675"/>
                </a:lnTo>
                <a:lnTo>
                  <a:pt x="729995" y="70103"/>
                </a:lnTo>
                <a:lnTo>
                  <a:pt x="720851" y="65531"/>
                </a:lnTo>
                <a:lnTo>
                  <a:pt x="710183" y="60959"/>
                </a:lnTo>
                <a:lnTo>
                  <a:pt x="697991" y="56387"/>
                </a:lnTo>
                <a:lnTo>
                  <a:pt x="687323" y="53339"/>
                </a:lnTo>
                <a:lnTo>
                  <a:pt x="662939" y="44195"/>
                </a:lnTo>
                <a:lnTo>
                  <a:pt x="635507" y="38099"/>
                </a:lnTo>
                <a:lnTo>
                  <a:pt x="609599" y="30479"/>
                </a:lnTo>
                <a:lnTo>
                  <a:pt x="583691" y="25907"/>
                </a:lnTo>
                <a:lnTo>
                  <a:pt x="556259" y="21335"/>
                </a:lnTo>
                <a:lnTo>
                  <a:pt x="530351" y="18287"/>
                </a:lnTo>
                <a:lnTo>
                  <a:pt x="519683" y="15239"/>
                </a:lnTo>
                <a:lnTo>
                  <a:pt x="495299" y="12191"/>
                </a:lnTo>
                <a:lnTo>
                  <a:pt x="483107" y="12191"/>
                </a:lnTo>
                <a:lnTo>
                  <a:pt x="473963" y="10667"/>
                </a:lnTo>
                <a:lnTo>
                  <a:pt x="463295" y="9143"/>
                </a:lnTo>
                <a:lnTo>
                  <a:pt x="449579" y="6095"/>
                </a:lnTo>
                <a:lnTo>
                  <a:pt x="432815" y="4571"/>
                </a:lnTo>
                <a:lnTo>
                  <a:pt x="387095" y="0"/>
                </a:lnTo>
                <a:lnTo>
                  <a:pt x="309371" y="0"/>
                </a:lnTo>
                <a:lnTo>
                  <a:pt x="278891" y="1523"/>
                </a:lnTo>
                <a:lnTo>
                  <a:pt x="214883" y="4571"/>
                </a:lnTo>
                <a:lnTo>
                  <a:pt x="207263" y="7619"/>
                </a:lnTo>
                <a:lnTo>
                  <a:pt x="198119" y="10667"/>
                </a:lnTo>
                <a:lnTo>
                  <a:pt x="187451" y="16763"/>
                </a:lnTo>
                <a:lnTo>
                  <a:pt x="173735" y="22859"/>
                </a:lnTo>
                <a:lnTo>
                  <a:pt x="163067" y="28955"/>
                </a:lnTo>
                <a:lnTo>
                  <a:pt x="152399" y="36575"/>
                </a:lnTo>
                <a:lnTo>
                  <a:pt x="143255" y="41147"/>
                </a:lnTo>
                <a:lnTo>
                  <a:pt x="135635" y="47243"/>
                </a:lnTo>
                <a:lnTo>
                  <a:pt x="128015" y="54863"/>
                </a:lnTo>
                <a:lnTo>
                  <a:pt x="112775" y="68579"/>
                </a:lnTo>
                <a:lnTo>
                  <a:pt x="96011" y="82295"/>
                </a:lnTo>
                <a:lnTo>
                  <a:pt x="80771" y="97535"/>
                </a:lnTo>
                <a:lnTo>
                  <a:pt x="62483" y="112775"/>
                </a:lnTo>
                <a:lnTo>
                  <a:pt x="54863" y="118871"/>
                </a:lnTo>
                <a:lnTo>
                  <a:pt x="48767" y="126491"/>
                </a:lnTo>
                <a:lnTo>
                  <a:pt x="42671" y="131063"/>
                </a:lnTo>
                <a:lnTo>
                  <a:pt x="50291" y="126491"/>
                </a:lnTo>
                <a:lnTo>
                  <a:pt x="56387" y="120395"/>
                </a:lnTo>
                <a:lnTo>
                  <a:pt x="64007" y="114299"/>
                </a:lnTo>
                <a:lnTo>
                  <a:pt x="82295" y="99059"/>
                </a:lnTo>
                <a:lnTo>
                  <a:pt x="97535" y="83819"/>
                </a:lnTo>
                <a:lnTo>
                  <a:pt x="112775" y="70103"/>
                </a:lnTo>
                <a:lnTo>
                  <a:pt x="129539" y="54863"/>
                </a:lnTo>
                <a:lnTo>
                  <a:pt x="135635" y="48767"/>
                </a:lnTo>
                <a:lnTo>
                  <a:pt x="143255" y="43687"/>
                </a:lnTo>
                <a:lnTo>
                  <a:pt x="143255" y="42671"/>
                </a:lnTo>
                <a:lnTo>
                  <a:pt x="153923" y="36575"/>
                </a:lnTo>
                <a:lnTo>
                  <a:pt x="163067" y="30479"/>
                </a:lnTo>
                <a:lnTo>
                  <a:pt x="199643" y="12191"/>
                </a:lnTo>
                <a:lnTo>
                  <a:pt x="214883" y="6095"/>
                </a:lnTo>
                <a:lnTo>
                  <a:pt x="278891" y="3047"/>
                </a:lnTo>
                <a:lnTo>
                  <a:pt x="309371" y="1523"/>
                </a:lnTo>
                <a:lnTo>
                  <a:pt x="387095" y="1523"/>
                </a:lnTo>
                <a:lnTo>
                  <a:pt x="448055" y="7619"/>
                </a:lnTo>
                <a:lnTo>
                  <a:pt x="463295" y="10667"/>
                </a:lnTo>
                <a:lnTo>
                  <a:pt x="473963" y="12191"/>
                </a:lnTo>
                <a:lnTo>
                  <a:pt x="483107" y="13715"/>
                </a:lnTo>
                <a:lnTo>
                  <a:pt x="495299" y="13715"/>
                </a:lnTo>
                <a:lnTo>
                  <a:pt x="519683" y="16763"/>
                </a:lnTo>
                <a:lnTo>
                  <a:pt x="530351" y="19811"/>
                </a:lnTo>
                <a:lnTo>
                  <a:pt x="556259" y="22859"/>
                </a:lnTo>
                <a:lnTo>
                  <a:pt x="582167" y="27431"/>
                </a:lnTo>
                <a:lnTo>
                  <a:pt x="609599" y="32003"/>
                </a:lnTo>
                <a:lnTo>
                  <a:pt x="635507" y="39623"/>
                </a:lnTo>
                <a:lnTo>
                  <a:pt x="661415" y="45719"/>
                </a:lnTo>
                <a:lnTo>
                  <a:pt x="685799" y="53339"/>
                </a:lnTo>
                <a:lnTo>
                  <a:pt x="710183" y="62483"/>
                </a:lnTo>
                <a:lnTo>
                  <a:pt x="720851" y="67055"/>
                </a:lnTo>
                <a:lnTo>
                  <a:pt x="729995" y="71627"/>
                </a:lnTo>
                <a:lnTo>
                  <a:pt x="740663" y="76199"/>
                </a:lnTo>
                <a:lnTo>
                  <a:pt x="740663" y="74675"/>
                </a:lnTo>
                <a:lnTo>
                  <a:pt x="749807" y="80771"/>
                </a:lnTo>
                <a:lnTo>
                  <a:pt x="757427" y="86867"/>
                </a:lnTo>
                <a:lnTo>
                  <a:pt x="765047" y="91439"/>
                </a:lnTo>
                <a:lnTo>
                  <a:pt x="783335" y="109727"/>
                </a:lnTo>
                <a:lnTo>
                  <a:pt x="789431" y="121919"/>
                </a:lnTo>
                <a:lnTo>
                  <a:pt x="792479" y="129539"/>
                </a:lnTo>
                <a:lnTo>
                  <a:pt x="795527" y="141731"/>
                </a:lnTo>
                <a:lnTo>
                  <a:pt x="795527" y="146303"/>
                </a:lnTo>
                <a:lnTo>
                  <a:pt x="798575" y="150875"/>
                </a:lnTo>
                <a:close/>
              </a:path>
              <a:path w="809243" h="327659">
                <a:moveTo>
                  <a:pt x="195071" y="300227"/>
                </a:moveTo>
                <a:lnTo>
                  <a:pt x="192023" y="298703"/>
                </a:lnTo>
                <a:lnTo>
                  <a:pt x="185927" y="298703"/>
                </a:lnTo>
                <a:lnTo>
                  <a:pt x="181355" y="297179"/>
                </a:lnTo>
                <a:lnTo>
                  <a:pt x="176783" y="297179"/>
                </a:lnTo>
                <a:lnTo>
                  <a:pt x="169163" y="295655"/>
                </a:lnTo>
                <a:lnTo>
                  <a:pt x="160019" y="294131"/>
                </a:lnTo>
                <a:lnTo>
                  <a:pt x="146303" y="292607"/>
                </a:lnTo>
                <a:lnTo>
                  <a:pt x="135635" y="291083"/>
                </a:lnTo>
                <a:lnTo>
                  <a:pt x="131063" y="291083"/>
                </a:lnTo>
                <a:lnTo>
                  <a:pt x="126491" y="289559"/>
                </a:lnTo>
                <a:lnTo>
                  <a:pt x="115823" y="288035"/>
                </a:lnTo>
                <a:lnTo>
                  <a:pt x="105155" y="288035"/>
                </a:lnTo>
                <a:lnTo>
                  <a:pt x="86867" y="284987"/>
                </a:lnTo>
                <a:lnTo>
                  <a:pt x="79247" y="283463"/>
                </a:lnTo>
                <a:lnTo>
                  <a:pt x="70103" y="281939"/>
                </a:lnTo>
                <a:lnTo>
                  <a:pt x="54863" y="275843"/>
                </a:lnTo>
                <a:lnTo>
                  <a:pt x="45719" y="266699"/>
                </a:lnTo>
                <a:lnTo>
                  <a:pt x="44195" y="266699"/>
                </a:lnTo>
                <a:lnTo>
                  <a:pt x="77723" y="284987"/>
                </a:lnTo>
                <a:lnTo>
                  <a:pt x="105155" y="289559"/>
                </a:lnTo>
                <a:lnTo>
                  <a:pt x="115823" y="289559"/>
                </a:lnTo>
                <a:lnTo>
                  <a:pt x="126491" y="291083"/>
                </a:lnTo>
                <a:lnTo>
                  <a:pt x="131063" y="292607"/>
                </a:lnTo>
                <a:lnTo>
                  <a:pt x="135635" y="292607"/>
                </a:lnTo>
                <a:lnTo>
                  <a:pt x="146303" y="294131"/>
                </a:lnTo>
                <a:lnTo>
                  <a:pt x="160019" y="295655"/>
                </a:lnTo>
                <a:lnTo>
                  <a:pt x="169163" y="297179"/>
                </a:lnTo>
                <a:lnTo>
                  <a:pt x="175259" y="298703"/>
                </a:lnTo>
                <a:lnTo>
                  <a:pt x="181355" y="298703"/>
                </a:lnTo>
                <a:lnTo>
                  <a:pt x="185927" y="300227"/>
                </a:lnTo>
                <a:lnTo>
                  <a:pt x="192023" y="300227"/>
                </a:lnTo>
                <a:lnTo>
                  <a:pt x="193547" y="301751"/>
                </a:lnTo>
                <a:lnTo>
                  <a:pt x="193547" y="300227"/>
                </a:lnTo>
                <a:lnTo>
                  <a:pt x="195071" y="300227"/>
                </a:lnTo>
                <a:close/>
              </a:path>
              <a:path w="809243" h="327659">
                <a:moveTo>
                  <a:pt x="144779" y="42671"/>
                </a:moveTo>
                <a:lnTo>
                  <a:pt x="143255" y="42671"/>
                </a:lnTo>
                <a:lnTo>
                  <a:pt x="143255" y="43687"/>
                </a:lnTo>
                <a:lnTo>
                  <a:pt x="144779" y="42671"/>
                </a:lnTo>
                <a:close/>
              </a:path>
              <a:path w="809243" h="327659">
                <a:moveTo>
                  <a:pt x="676655" y="263651"/>
                </a:moveTo>
                <a:lnTo>
                  <a:pt x="676655" y="262127"/>
                </a:lnTo>
                <a:lnTo>
                  <a:pt x="670559" y="266699"/>
                </a:lnTo>
                <a:lnTo>
                  <a:pt x="665987" y="269747"/>
                </a:lnTo>
                <a:lnTo>
                  <a:pt x="662939" y="275843"/>
                </a:lnTo>
                <a:lnTo>
                  <a:pt x="659891" y="280415"/>
                </a:lnTo>
                <a:lnTo>
                  <a:pt x="650747" y="286511"/>
                </a:lnTo>
                <a:lnTo>
                  <a:pt x="643127" y="292607"/>
                </a:lnTo>
                <a:lnTo>
                  <a:pt x="624839" y="301751"/>
                </a:lnTo>
                <a:lnTo>
                  <a:pt x="615695" y="304799"/>
                </a:lnTo>
                <a:lnTo>
                  <a:pt x="606551" y="309371"/>
                </a:lnTo>
                <a:lnTo>
                  <a:pt x="595883" y="312419"/>
                </a:lnTo>
                <a:lnTo>
                  <a:pt x="583691" y="315467"/>
                </a:lnTo>
                <a:lnTo>
                  <a:pt x="574547" y="316991"/>
                </a:lnTo>
                <a:lnTo>
                  <a:pt x="562355" y="318515"/>
                </a:lnTo>
                <a:lnTo>
                  <a:pt x="539495" y="323087"/>
                </a:lnTo>
                <a:lnTo>
                  <a:pt x="516635" y="326135"/>
                </a:lnTo>
                <a:lnTo>
                  <a:pt x="414527" y="326135"/>
                </a:lnTo>
                <a:lnTo>
                  <a:pt x="390143" y="324611"/>
                </a:lnTo>
                <a:lnTo>
                  <a:pt x="362711" y="323087"/>
                </a:lnTo>
                <a:lnTo>
                  <a:pt x="336803" y="323087"/>
                </a:lnTo>
                <a:lnTo>
                  <a:pt x="310895" y="321563"/>
                </a:lnTo>
                <a:lnTo>
                  <a:pt x="286511" y="323087"/>
                </a:lnTo>
                <a:lnTo>
                  <a:pt x="274319" y="318515"/>
                </a:lnTo>
                <a:lnTo>
                  <a:pt x="260603" y="316991"/>
                </a:lnTo>
                <a:lnTo>
                  <a:pt x="251459" y="315467"/>
                </a:lnTo>
                <a:lnTo>
                  <a:pt x="239267" y="312419"/>
                </a:lnTo>
                <a:lnTo>
                  <a:pt x="228599" y="310895"/>
                </a:lnTo>
                <a:lnTo>
                  <a:pt x="207263" y="304799"/>
                </a:lnTo>
                <a:lnTo>
                  <a:pt x="196595" y="300227"/>
                </a:lnTo>
                <a:lnTo>
                  <a:pt x="193547" y="300227"/>
                </a:lnTo>
                <a:lnTo>
                  <a:pt x="193547" y="301751"/>
                </a:lnTo>
                <a:lnTo>
                  <a:pt x="196595" y="301751"/>
                </a:lnTo>
                <a:lnTo>
                  <a:pt x="196595" y="302323"/>
                </a:lnTo>
                <a:lnTo>
                  <a:pt x="207263" y="306323"/>
                </a:lnTo>
                <a:lnTo>
                  <a:pt x="228599" y="312419"/>
                </a:lnTo>
                <a:lnTo>
                  <a:pt x="239267" y="313943"/>
                </a:lnTo>
                <a:lnTo>
                  <a:pt x="249935" y="316991"/>
                </a:lnTo>
                <a:lnTo>
                  <a:pt x="260603" y="318515"/>
                </a:lnTo>
                <a:lnTo>
                  <a:pt x="272795" y="320039"/>
                </a:lnTo>
                <a:lnTo>
                  <a:pt x="286511" y="324611"/>
                </a:lnTo>
                <a:lnTo>
                  <a:pt x="310895" y="323087"/>
                </a:lnTo>
                <a:lnTo>
                  <a:pt x="336803" y="324611"/>
                </a:lnTo>
                <a:lnTo>
                  <a:pt x="362711" y="324611"/>
                </a:lnTo>
                <a:lnTo>
                  <a:pt x="414527" y="327659"/>
                </a:lnTo>
                <a:lnTo>
                  <a:pt x="516635" y="327659"/>
                </a:lnTo>
                <a:lnTo>
                  <a:pt x="539495" y="324611"/>
                </a:lnTo>
                <a:lnTo>
                  <a:pt x="563879" y="320039"/>
                </a:lnTo>
                <a:lnTo>
                  <a:pt x="585215" y="316991"/>
                </a:lnTo>
                <a:lnTo>
                  <a:pt x="606551" y="310895"/>
                </a:lnTo>
                <a:lnTo>
                  <a:pt x="615695" y="306323"/>
                </a:lnTo>
                <a:lnTo>
                  <a:pt x="624839" y="303275"/>
                </a:lnTo>
                <a:lnTo>
                  <a:pt x="633983" y="298703"/>
                </a:lnTo>
                <a:lnTo>
                  <a:pt x="644651" y="294131"/>
                </a:lnTo>
                <a:lnTo>
                  <a:pt x="652271" y="288035"/>
                </a:lnTo>
                <a:lnTo>
                  <a:pt x="661415" y="281939"/>
                </a:lnTo>
                <a:lnTo>
                  <a:pt x="664463" y="277367"/>
                </a:lnTo>
                <a:lnTo>
                  <a:pt x="667511" y="269747"/>
                </a:lnTo>
                <a:lnTo>
                  <a:pt x="667511" y="271271"/>
                </a:lnTo>
                <a:lnTo>
                  <a:pt x="672083" y="268223"/>
                </a:lnTo>
                <a:lnTo>
                  <a:pt x="676655" y="263651"/>
                </a:lnTo>
                <a:close/>
              </a:path>
              <a:path w="809243" h="327659">
                <a:moveTo>
                  <a:pt x="196595" y="302323"/>
                </a:moveTo>
                <a:lnTo>
                  <a:pt x="196595" y="301751"/>
                </a:lnTo>
                <a:lnTo>
                  <a:pt x="195071" y="301751"/>
                </a:lnTo>
                <a:lnTo>
                  <a:pt x="196595" y="302323"/>
                </a:lnTo>
                <a:close/>
              </a:path>
              <a:path w="809243" h="327659">
                <a:moveTo>
                  <a:pt x="711707" y="242315"/>
                </a:moveTo>
                <a:lnTo>
                  <a:pt x="699515" y="248411"/>
                </a:lnTo>
                <a:lnTo>
                  <a:pt x="685799" y="254507"/>
                </a:lnTo>
                <a:lnTo>
                  <a:pt x="679703" y="257555"/>
                </a:lnTo>
                <a:lnTo>
                  <a:pt x="675131" y="262127"/>
                </a:lnTo>
                <a:lnTo>
                  <a:pt x="676655" y="262127"/>
                </a:lnTo>
                <a:lnTo>
                  <a:pt x="676655" y="263651"/>
                </a:lnTo>
                <a:lnTo>
                  <a:pt x="681227" y="259079"/>
                </a:lnTo>
                <a:lnTo>
                  <a:pt x="699515" y="249935"/>
                </a:lnTo>
                <a:lnTo>
                  <a:pt x="711707" y="242315"/>
                </a:lnTo>
                <a:close/>
              </a:path>
              <a:path w="809243" h="327659">
                <a:moveTo>
                  <a:pt x="781811" y="214883"/>
                </a:moveTo>
                <a:lnTo>
                  <a:pt x="781811" y="213359"/>
                </a:lnTo>
                <a:lnTo>
                  <a:pt x="777239" y="213359"/>
                </a:lnTo>
                <a:lnTo>
                  <a:pt x="774191" y="214883"/>
                </a:lnTo>
                <a:lnTo>
                  <a:pt x="769619" y="216407"/>
                </a:lnTo>
                <a:lnTo>
                  <a:pt x="765047" y="219455"/>
                </a:lnTo>
                <a:lnTo>
                  <a:pt x="760475" y="220979"/>
                </a:lnTo>
                <a:lnTo>
                  <a:pt x="757427" y="224027"/>
                </a:lnTo>
                <a:lnTo>
                  <a:pt x="740663" y="230123"/>
                </a:lnTo>
                <a:lnTo>
                  <a:pt x="725423" y="234695"/>
                </a:lnTo>
                <a:lnTo>
                  <a:pt x="711707" y="242315"/>
                </a:lnTo>
                <a:lnTo>
                  <a:pt x="725423" y="236219"/>
                </a:lnTo>
                <a:lnTo>
                  <a:pt x="742187" y="231647"/>
                </a:lnTo>
                <a:lnTo>
                  <a:pt x="758951" y="224027"/>
                </a:lnTo>
                <a:lnTo>
                  <a:pt x="761999" y="222503"/>
                </a:lnTo>
                <a:lnTo>
                  <a:pt x="766571" y="220979"/>
                </a:lnTo>
                <a:lnTo>
                  <a:pt x="771143" y="217931"/>
                </a:lnTo>
                <a:lnTo>
                  <a:pt x="774191" y="216407"/>
                </a:lnTo>
                <a:lnTo>
                  <a:pt x="777239" y="215391"/>
                </a:lnTo>
                <a:lnTo>
                  <a:pt x="777239" y="214883"/>
                </a:lnTo>
                <a:lnTo>
                  <a:pt x="781811" y="214883"/>
                </a:lnTo>
                <a:close/>
              </a:path>
              <a:path w="809243" h="327659">
                <a:moveTo>
                  <a:pt x="778763" y="214883"/>
                </a:moveTo>
                <a:lnTo>
                  <a:pt x="777239" y="214883"/>
                </a:lnTo>
                <a:lnTo>
                  <a:pt x="777239" y="215391"/>
                </a:lnTo>
                <a:lnTo>
                  <a:pt x="778763" y="214883"/>
                </a:lnTo>
                <a:close/>
              </a:path>
              <a:path w="809243" h="327659">
                <a:moveTo>
                  <a:pt x="804671" y="196595"/>
                </a:moveTo>
                <a:lnTo>
                  <a:pt x="804671" y="195071"/>
                </a:lnTo>
                <a:lnTo>
                  <a:pt x="800099" y="198119"/>
                </a:lnTo>
                <a:lnTo>
                  <a:pt x="797051" y="201167"/>
                </a:lnTo>
                <a:lnTo>
                  <a:pt x="789431" y="205739"/>
                </a:lnTo>
                <a:lnTo>
                  <a:pt x="783335" y="211835"/>
                </a:lnTo>
                <a:lnTo>
                  <a:pt x="780287" y="213359"/>
                </a:lnTo>
                <a:lnTo>
                  <a:pt x="781811" y="213359"/>
                </a:lnTo>
                <a:lnTo>
                  <a:pt x="781811" y="214883"/>
                </a:lnTo>
                <a:lnTo>
                  <a:pt x="784859" y="213359"/>
                </a:lnTo>
                <a:lnTo>
                  <a:pt x="790955" y="207263"/>
                </a:lnTo>
                <a:lnTo>
                  <a:pt x="797051" y="202691"/>
                </a:lnTo>
                <a:lnTo>
                  <a:pt x="800099" y="199643"/>
                </a:lnTo>
                <a:lnTo>
                  <a:pt x="804671" y="196595"/>
                </a:lnTo>
                <a:close/>
              </a:path>
              <a:path w="809243" h="327659">
                <a:moveTo>
                  <a:pt x="807719" y="185927"/>
                </a:moveTo>
                <a:lnTo>
                  <a:pt x="807719" y="172211"/>
                </a:lnTo>
                <a:lnTo>
                  <a:pt x="804671" y="166115"/>
                </a:lnTo>
                <a:lnTo>
                  <a:pt x="803147" y="160019"/>
                </a:lnTo>
                <a:lnTo>
                  <a:pt x="800099" y="155447"/>
                </a:lnTo>
                <a:lnTo>
                  <a:pt x="801623" y="160019"/>
                </a:lnTo>
                <a:lnTo>
                  <a:pt x="803147" y="167639"/>
                </a:lnTo>
                <a:lnTo>
                  <a:pt x="806195" y="172211"/>
                </a:lnTo>
                <a:lnTo>
                  <a:pt x="806195" y="182879"/>
                </a:lnTo>
                <a:lnTo>
                  <a:pt x="807719" y="185927"/>
                </a:lnTo>
                <a:close/>
              </a:path>
              <a:path w="809243" h="327659">
                <a:moveTo>
                  <a:pt x="807719" y="193547"/>
                </a:moveTo>
                <a:lnTo>
                  <a:pt x="807719" y="185927"/>
                </a:lnTo>
                <a:lnTo>
                  <a:pt x="806195" y="188975"/>
                </a:lnTo>
                <a:lnTo>
                  <a:pt x="806195" y="192023"/>
                </a:lnTo>
                <a:lnTo>
                  <a:pt x="804671" y="196595"/>
                </a:lnTo>
                <a:lnTo>
                  <a:pt x="806195" y="196595"/>
                </a:lnTo>
                <a:lnTo>
                  <a:pt x="807719" y="193547"/>
                </a:lnTo>
                <a:close/>
              </a:path>
              <a:path w="809243" h="327659">
                <a:moveTo>
                  <a:pt x="809243" y="187451"/>
                </a:moveTo>
                <a:lnTo>
                  <a:pt x="809243" y="184403"/>
                </a:lnTo>
                <a:lnTo>
                  <a:pt x="807719" y="181355"/>
                </a:lnTo>
                <a:lnTo>
                  <a:pt x="807719" y="190499"/>
                </a:lnTo>
                <a:lnTo>
                  <a:pt x="809243" y="18745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83" name="object 15"/>
          <p:cNvSpPr>
            <a:spLocks noChangeArrowheads="1"/>
          </p:cNvSpPr>
          <p:nvPr/>
        </p:nvSpPr>
        <p:spPr bwMode="auto">
          <a:xfrm>
            <a:off x="6775450" y="2160588"/>
            <a:ext cx="806450" cy="51752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7184" name="object 16"/>
          <p:cNvSpPr>
            <a:spLocks noChangeArrowheads="1"/>
          </p:cNvSpPr>
          <p:nvPr/>
        </p:nvSpPr>
        <p:spPr bwMode="auto">
          <a:xfrm>
            <a:off x="6773863" y="2063750"/>
            <a:ext cx="809625" cy="614363"/>
          </a:xfrm>
          <a:custGeom>
            <a:avLst/>
            <a:gdLst>
              <a:gd name="T0" fmla="*/ 0 w 809243"/>
              <a:gd name="T1" fmla="*/ 0 h 614171"/>
              <a:gd name="T2" fmla="*/ 809243 w 809243"/>
              <a:gd name="T3" fmla="*/ 614171 h 614171"/>
            </a:gdLst>
            <a:ahLst/>
            <a:cxnLst>
              <a:cxn ang="0">
                <a:pos x="10667" y="228599"/>
              </a:cxn>
              <a:cxn ang="0">
                <a:pos x="9143" y="237743"/>
              </a:cxn>
              <a:cxn ang="0">
                <a:pos x="38099" y="163067"/>
              </a:cxn>
              <a:cxn ang="0">
                <a:pos x="1523" y="304799"/>
              </a:cxn>
              <a:cxn ang="0">
                <a:pos x="196595" y="460247"/>
              </a:cxn>
              <a:cxn ang="0">
                <a:pos x="33527" y="385571"/>
              </a:cxn>
              <a:cxn ang="0">
                <a:pos x="163067" y="440435"/>
              </a:cxn>
              <a:cxn ang="0">
                <a:pos x="54863" y="144779"/>
              </a:cxn>
              <a:cxn ang="0">
                <a:pos x="68579" y="135635"/>
              </a:cxn>
              <a:cxn ang="0">
                <a:pos x="91439" y="120395"/>
              </a:cxn>
              <a:cxn ang="0">
                <a:pos x="100583" y="112775"/>
              </a:cxn>
              <a:cxn ang="0">
                <a:pos x="184403" y="79247"/>
              </a:cxn>
              <a:cxn ang="0">
                <a:pos x="175259" y="85343"/>
              </a:cxn>
              <a:cxn ang="0">
                <a:pos x="173735" y="91439"/>
              </a:cxn>
              <a:cxn ang="0">
                <a:pos x="487679" y="0"/>
              </a:cxn>
              <a:cxn ang="0">
                <a:pos x="323087" y="9143"/>
              </a:cxn>
              <a:cxn ang="0">
                <a:pos x="216407" y="70103"/>
              </a:cxn>
              <a:cxn ang="0">
                <a:pos x="207263" y="76199"/>
              </a:cxn>
              <a:cxn ang="0">
                <a:pos x="257555" y="44195"/>
              </a:cxn>
              <a:cxn ang="0">
                <a:pos x="348995" y="7924"/>
              </a:cxn>
              <a:cxn ang="0">
                <a:pos x="545591" y="3047"/>
              </a:cxn>
              <a:cxn ang="0">
                <a:pos x="188975" y="99059"/>
              </a:cxn>
              <a:cxn ang="0">
                <a:pos x="242315" y="493775"/>
              </a:cxn>
              <a:cxn ang="0">
                <a:pos x="312419" y="571499"/>
              </a:cxn>
              <a:cxn ang="0">
                <a:pos x="359663" y="611123"/>
              </a:cxn>
              <a:cxn ang="0">
                <a:pos x="371855" y="612647"/>
              </a:cxn>
              <a:cxn ang="0">
                <a:pos x="469391" y="598931"/>
              </a:cxn>
              <a:cxn ang="0">
                <a:pos x="393191" y="612647"/>
              </a:cxn>
              <a:cxn ang="0">
                <a:pos x="544067" y="576071"/>
              </a:cxn>
              <a:cxn ang="0">
                <a:pos x="493775" y="592835"/>
              </a:cxn>
              <a:cxn ang="0">
                <a:pos x="553211" y="1523"/>
              </a:cxn>
              <a:cxn ang="0">
                <a:pos x="553211" y="3809"/>
              </a:cxn>
              <a:cxn ang="0">
                <a:pos x="554735" y="569975"/>
              </a:cxn>
              <a:cxn ang="0">
                <a:pos x="597407" y="19811"/>
              </a:cxn>
              <a:cxn ang="0">
                <a:pos x="568451" y="6095"/>
              </a:cxn>
              <a:cxn ang="0">
                <a:pos x="597407" y="21335"/>
              </a:cxn>
              <a:cxn ang="0">
                <a:pos x="568451" y="6095"/>
              </a:cxn>
              <a:cxn ang="0">
                <a:pos x="597407" y="22097"/>
              </a:cxn>
              <a:cxn ang="0">
                <a:pos x="656843" y="522731"/>
              </a:cxn>
              <a:cxn ang="0">
                <a:pos x="614171" y="544067"/>
              </a:cxn>
              <a:cxn ang="0">
                <a:pos x="650747" y="527303"/>
              </a:cxn>
              <a:cxn ang="0">
                <a:pos x="649223" y="42671"/>
              </a:cxn>
              <a:cxn ang="0">
                <a:pos x="638555" y="38099"/>
              </a:cxn>
              <a:cxn ang="0">
                <a:pos x="797051" y="188975"/>
              </a:cxn>
              <a:cxn ang="0">
                <a:pos x="763523" y="160019"/>
              </a:cxn>
              <a:cxn ang="0">
                <a:pos x="652271" y="44195"/>
              </a:cxn>
              <a:cxn ang="0">
                <a:pos x="733043" y="129539"/>
              </a:cxn>
              <a:cxn ang="0">
                <a:pos x="790955" y="182879"/>
              </a:cxn>
              <a:cxn ang="0">
                <a:pos x="656843" y="524255"/>
              </a:cxn>
              <a:cxn ang="0">
                <a:pos x="682751" y="509015"/>
              </a:cxn>
              <a:cxn ang="0">
                <a:pos x="789431" y="339851"/>
              </a:cxn>
              <a:cxn ang="0">
                <a:pos x="733043" y="428243"/>
              </a:cxn>
              <a:cxn ang="0">
                <a:pos x="728471" y="440435"/>
              </a:cxn>
              <a:cxn ang="0">
                <a:pos x="781811" y="350519"/>
              </a:cxn>
              <a:cxn ang="0">
                <a:pos x="800099" y="201167"/>
              </a:cxn>
              <a:cxn ang="0">
                <a:pos x="809243" y="291083"/>
              </a:cxn>
              <a:cxn ang="0">
                <a:pos x="803147" y="300227"/>
              </a:cxn>
              <a:cxn ang="0">
                <a:pos x="806195" y="246887"/>
              </a:cxn>
            </a:cxnLst>
            <a:rect l="T0" t="T1" r="T2" b="T3"/>
            <a:pathLst>
              <a:path w="809243" h="614171">
                <a:moveTo>
                  <a:pt x="38099" y="163067"/>
                </a:moveTo>
                <a:lnTo>
                  <a:pt x="36575" y="163067"/>
                </a:lnTo>
                <a:lnTo>
                  <a:pt x="35051" y="170687"/>
                </a:lnTo>
                <a:lnTo>
                  <a:pt x="30479" y="176783"/>
                </a:lnTo>
                <a:lnTo>
                  <a:pt x="27431" y="184403"/>
                </a:lnTo>
                <a:lnTo>
                  <a:pt x="22859" y="190499"/>
                </a:lnTo>
                <a:lnTo>
                  <a:pt x="19811" y="196595"/>
                </a:lnTo>
                <a:lnTo>
                  <a:pt x="18287" y="196595"/>
                </a:lnTo>
                <a:lnTo>
                  <a:pt x="12191" y="217931"/>
                </a:lnTo>
                <a:lnTo>
                  <a:pt x="10667" y="228599"/>
                </a:lnTo>
                <a:lnTo>
                  <a:pt x="7619" y="237743"/>
                </a:lnTo>
                <a:lnTo>
                  <a:pt x="3047" y="254507"/>
                </a:lnTo>
                <a:lnTo>
                  <a:pt x="3047" y="271271"/>
                </a:lnTo>
                <a:lnTo>
                  <a:pt x="0" y="280415"/>
                </a:lnTo>
                <a:lnTo>
                  <a:pt x="0" y="300227"/>
                </a:lnTo>
                <a:lnTo>
                  <a:pt x="1523" y="304799"/>
                </a:lnTo>
                <a:lnTo>
                  <a:pt x="1523" y="280415"/>
                </a:lnTo>
                <a:lnTo>
                  <a:pt x="4571" y="271271"/>
                </a:lnTo>
                <a:lnTo>
                  <a:pt x="4571" y="254507"/>
                </a:lnTo>
                <a:lnTo>
                  <a:pt x="9143" y="237743"/>
                </a:lnTo>
                <a:lnTo>
                  <a:pt x="12191" y="228599"/>
                </a:lnTo>
                <a:lnTo>
                  <a:pt x="13715" y="219455"/>
                </a:lnTo>
                <a:lnTo>
                  <a:pt x="16763" y="207263"/>
                </a:lnTo>
                <a:lnTo>
                  <a:pt x="19811" y="198119"/>
                </a:lnTo>
                <a:lnTo>
                  <a:pt x="22859" y="192023"/>
                </a:lnTo>
                <a:lnTo>
                  <a:pt x="28955" y="184403"/>
                </a:lnTo>
                <a:lnTo>
                  <a:pt x="32003" y="176783"/>
                </a:lnTo>
                <a:lnTo>
                  <a:pt x="36575" y="172211"/>
                </a:lnTo>
                <a:lnTo>
                  <a:pt x="36575" y="170687"/>
                </a:lnTo>
                <a:lnTo>
                  <a:pt x="38099" y="163067"/>
                </a:lnTo>
                <a:close/>
              </a:path>
              <a:path w="809243" h="614171">
                <a:moveTo>
                  <a:pt x="19811" y="373379"/>
                </a:moveTo>
                <a:lnTo>
                  <a:pt x="15239" y="365759"/>
                </a:lnTo>
                <a:lnTo>
                  <a:pt x="13715" y="362711"/>
                </a:lnTo>
                <a:lnTo>
                  <a:pt x="13715" y="358139"/>
                </a:lnTo>
                <a:lnTo>
                  <a:pt x="9143" y="344423"/>
                </a:lnTo>
                <a:lnTo>
                  <a:pt x="6095" y="332231"/>
                </a:lnTo>
                <a:lnTo>
                  <a:pt x="4571" y="321563"/>
                </a:lnTo>
                <a:lnTo>
                  <a:pt x="4571" y="309371"/>
                </a:lnTo>
                <a:lnTo>
                  <a:pt x="1523" y="300227"/>
                </a:lnTo>
                <a:lnTo>
                  <a:pt x="1523" y="304799"/>
                </a:lnTo>
                <a:lnTo>
                  <a:pt x="3047" y="309371"/>
                </a:lnTo>
                <a:lnTo>
                  <a:pt x="3047" y="321563"/>
                </a:lnTo>
                <a:lnTo>
                  <a:pt x="4571" y="332231"/>
                </a:lnTo>
                <a:lnTo>
                  <a:pt x="7619" y="344423"/>
                </a:lnTo>
                <a:lnTo>
                  <a:pt x="12191" y="358139"/>
                </a:lnTo>
                <a:lnTo>
                  <a:pt x="12191" y="362711"/>
                </a:lnTo>
                <a:lnTo>
                  <a:pt x="13715" y="367283"/>
                </a:lnTo>
                <a:lnTo>
                  <a:pt x="19811" y="373379"/>
                </a:lnTo>
                <a:close/>
              </a:path>
              <a:path w="809243" h="614171">
                <a:moveTo>
                  <a:pt x="211835" y="472439"/>
                </a:moveTo>
                <a:lnTo>
                  <a:pt x="196595" y="460247"/>
                </a:lnTo>
                <a:lnTo>
                  <a:pt x="181355" y="451103"/>
                </a:lnTo>
                <a:lnTo>
                  <a:pt x="164591" y="438911"/>
                </a:lnTo>
                <a:lnTo>
                  <a:pt x="155447" y="434339"/>
                </a:lnTo>
                <a:lnTo>
                  <a:pt x="144779" y="429767"/>
                </a:lnTo>
                <a:lnTo>
                  <a:pt x="108203" y="417575"/>
                </a:lnTo>
                <a:lnTo>
                  <a:pt x="88391" y="411479"/>
                </a:lnTo>
                <a:lnTo>
                  <a:pt x="68579" y="403859"/>
                </a:lnTo>
                <a:lnTo>
                  <a:pt x="57911" y="400811"/>
                </a:lnTo>
                <a:lnTo>
                  <a:pt x="39623" y="391667"/>
                </a:lnTo>
                <a:lnTo>
                  <a:pt x="33527" y="385571"/>
                </a:lnTo>
                <a:lnTo>
                  <a:pt x="25907" y="379475"/>
                </a:lnTo>
                <a:lnTo>
                  <a:pt x="32003" y="387095"/>
                </a:lnTo>
                <a:lnTo>
                  <a:pt x="39623" y="393191"/>
                </a:lnTo>
                <a:lnTo>
                  <a:pt x="48767" y="397763"/>
                </a:lnTo>
                <a:lnTo>
                  <a:pt x="56387" y="402335"/>
                </a:lnTo>
                <a:lnTo>
                  <a:pt x="68579" y="405383"/>
                </a:lnTo>
                <a:lnTo>
                  <a:pt x="88391" y="413003"/>
                </a:lnTo>
                <a:lnTo>
                  <a:pt x="108203" y="419099"/>
                </a:lnTo>
                <a:lnTo>
                  <a:pt x="144779" y="431291"/>
                </a:lnTo>
                <a:lnTo>
                  <a:pt x="163067" y="440435"/>
                </a:lnTo>
                <a:lnTo>
                  <a:pt x="196595" y="461771"/>
                </a:lnTo>
                <a:lnTo>
                  <a:pt x="211835" y="472439"/>
                </a:lnTo>
                <a:close/>
              </a:path>
              <a:path w="809243" h="614171">
                <a:moveTo>
                  <a:pt x="65531" y="141731"/>
                </a:moveTo>
                <a:lnTo>
                  <a:pt x="65531" y="140207"/>
                </a:lnTo>
                <a:lnTo>
                  <a:pt x="57911" y="140207"/>
                </a:lnTo>
                <a:lnTo>
                  <a:pt x="53339" y="143255"/>
                </a:lnTo>
                <a:lnTo>
                  <a:pt x="47243" y="149351"/>
                </a:lnTo>
                <a:lnTo>
                  <a:pt x="47243" y="150875"/>
                </a:lnTo>
                <a:lnTo>
                  <a:pt x="42671" y="156971"/>
                </a:lnTo>
                <a:lnTo>
                  <a:pt x="54863" y="144779"/>
                </a:lnTo>
                <a:lnTo>
                  <a:pt x="59435" y="141731"/>
                </a:lnTo>
                <a:lnTo>
                  <a:pt x="65531" y="141731"/>
                </a:lnTo>
                <a:close/>
              </a:path>
              <a:path w="809243" h="614171">
                <a:moveTo>
                  <a:pt x="70103" y="137159"/>
                </a:moveTo>
                <a:lnTo>
                  <a:pt x="68579" y="137159"/>
                </a:lnTo>
                <a:lnTo>
                  <a:pt x="64007" y="140207"/>
                </a:lnTo>
                <a:lnTo>
                  <a:pt x="65531" y="140207"/>
                </a:lnTo>
                <a:lnTo>
                  <a:pt x="70103" y="137159"/>
                </a:lnTo>
                <a:close/>
              </a:path>
              <a:path w="809243" h="614171">
                <a:moveTo>
                  <a:pt x="73151" y="135635"/>
                </a:moveTo>
                <a:lnTo>
                  <a:pt x="73151" y="134111"/>
                </a:lnTo>
                <a:lnTo>
                  <a:pt x="68579" y="135635"/>
                </a:lnTo>
                <a:lnTo>
                  <a:pt x="68579" y="137159"/>
                </a:lnTo>
                <a:lnTo>
                  <a:pt x="73151" y="135635"/>
                </a:lnTo>
                <a:close/>
              </a:path>
              <a:path w="809243" h="614171">
                <a:moveTo>
                  <a:pt x="96011" y="115823"/>
                </a:moveTo>
                <a:lnTo>
                  <a:pt x="96011" y="114299"/>
                </a:lnTo>
                <a:lnTo>
                  <a:pt x="83819" y="123443"/>
                </a:lnTo>
                <a:lnTo>
                  <a:pt x="79247" y="128015"/>
                </a:lnTo>
                <a:lnTo>
                  <a:pt x="73151" y="135635"/>
                </a:lnTo>
                <a:lnTo>
                  <a:pt x="74675" y="135635"/>
                </a:lnTo>
                <a:lnTo>
                  <a:pt x="85343" y="124967"/>
                </a:lnTo>
                <a:lnTo>
                  <a:pt x="91439" y="120395"/>
                </a:lnTo>
                <a:lnTo>
                  <a:pt x="96011" y="115823"/>
                </a:lnTo>
                <a:close/>
              </a:path>
              <a:path w="809243" h="614171">
                <a:moveTo>
                  <a:pt x="192023" y="99059"/>
                </a:moveTo>
                <a:lnTo>
                  <a:pt x="188975" y="99059"/>
                </a:lnTo>
                <a:lnTo>
                  <a:pt x="186308" y="98170"/>
                </a:lnTo>
                <a:lnTo>
                  <a:pt x="137159" y="103631"/>
                </a:lnTo>
                <a:lnTo>
                  <a:pt x="124967" y="106679"/>
                </a:lnTo>
                <a:lnTo>
                  <a:pt x="117347" y="108203"/>
                </a:lnTo>
                <a:lnTo>
                  <a:pt x="105155" y="111251"/>
                </a:lnTo>
                <a:lnTo>
                  <a:pt x="100583" y="111251"/>
                </a:lnTo>
                <a:lnTo>
                  <a:pt x="100583" y="112775"/>
                </a:lnTo>
                <a:lnTo>
                  <a:pt x="94487" y="112775"/>
                </a:lnTo>
                <a:lnTo>
                  <a:pt x="94487" y="114299"/>
                </a:lnTo>
                <a:lnTo>
                  <a:pt x="100583" y="114299"/>
                </a:lnTo>
                <a:lnTo>
                  <a:pt x="102107" y="112775"/>
                </a:lnTo>
                <a:lnTo>
                  <a:pt x="105155" y="112775"/>
                </a:lnTo>
                <a:lnTo>
                  <a:pt x="117347" y="109727"/>
                </a:lnTo>
                <a:lnTo>
                  <a:pt x="124967" y="108203"/>
                </a:lnTo>
                <a:lnTo>
                  <a:pt x="137159" y="105155"/>
                </a:lnTo>
                <a:lnTo>
                  <a:pt x="192023" y="99059"/>
                </a:lnTo>
                <a:close/>
              </a:path>
              <a:path w="809243" h="614171">
                <a:moveTo>
                  <a:pt x="184403" y="79247"/>
                </a:moveTo>
                <a:lnTo>
                  <a:pt x="178307" y="80771"/>
                </a:lnTo>
                <a:lnTo>
                  <a:pt x="176783" y="82295"/>
                </a:lnTo>
                <a:lnTo>
                  <a:pt x="173735" y="83819"/>
                </a:lnTo>
                <a:lnTo>
                  <a:pt x="170687" y="86867"/>
                </a:lnTo>
                <a:lnTo>
                  <a:pt x="170687" y="91439"/>
                </a:lnTo>
                <a:lnTo>
                  <a:pt x="172211" y="92963"/>
                </a:lnTo>
                <a:lnTo>
                  <a:pt x="172211" y="88391"/>
                </a:lnTo>
                <a:lnTo>
                  <a:pt x="173735" y="86867"/>
                </a:lnTo>
                <a:lnTo>
                  <a:pt x="175259" y="83819"/>
                </a:lnTo>
                <a:lnTo>
                  <a:pt x="175259" y="85343"/>
                </a:lnTo>
                <a:lnTo>
                  <a:pt x="178307" y="83819"/>
                </a:lnTo>
                <a:lnTo>
                  <a:pt x="178307" y="82295"/>
                </a:lnTo>
                <a:lnTo>
                  <a:pt x="179831" y="80771"/>
                </a:lnTo>
                <a:lnTo>
                  <a:pt x="179831" y="82295"/>
                </a:lnTo>
                <a:lnTo>
                  <a:pt x="184403" y="79247"/>
                </a:lnTo>
                <a:close/>
              </a:path>
              <a:path w="809243" h="614171">
                <a:moveTo>
                  <a:pt x="192023" y="97535"/>
                </a:moveTo>
                <a:lnTo>
                  <a:pt x="188975" y="97535"/>
                </a:lnTo>
                <a:lnTo>
                  <a:pt x="185927" y="96011"/>
                </a:lnTo>
                <a:lnTo>
                  <a:pt x="179831" y="94487"/>
                </a:lnTo>
                <a:lnTo>
                  <a:pt x="173735" y="91439"/>
                </a:lnTo>
                <a:lnTo>
                  <a:pt x="172211" y="89915"/>
                </a:lnTo>
                <a:lnTo>
                  <a:pt x="172211" y="92963"/>
                </a:lnTo>
                <a:lnTo>
                  <a:pt x="178307" y="96011"/>
                </a:lnTo>
                <a:lnTo>
                  <a:pt x="185927" y="97535"/>
                </a:lnTo>
                <a:lnTo>
                  <a:pt x="185927" y="98043"/>
                </a:lnTo>
                <a:lnTo>
                  <a:pt x="186308" y="98170"/>
                </a:lnTo>
                <a:lnTo>
                  <a:pt x="192023" y="97535"/>
                </a:lnTo>
                <a:close/>
              </a:path>
              <a:path w="809243" h="614171">
                <a:moveTo>
                  <a:pt x="547115" y="1523"/>
                </a:moveTo>
                <a:lnTo>
                  <a:pt x="544067" y="0"/>
                </a:lnTo>
                <a:lnTo>
                  <a:pt x="487679" y="0"/>
                </a:lnTo>
                <a:lnTo>
                  <a:pt x="480059" y="1523"/>
                </a:lnTo>
                <a:lnTo>
                  <a:pt x="445007" y="1523"/>
                </a:lnTo>
                <a:lnTo>
                  <a:pt x="426719" y="3047"/>
                </a:lnTo>
                <a:lnTo>
                  <a:pt x="408431" y="3047"/>
                </a:lnTo>
                <a:lnTo>
                  <a:pt x="371855" y="6095"/>
                </a:lnTo>
                <a:lnTo>
                  <a:pt x="348995" y="6095"/>
                </a:lnTo>
                <a:lnTo>
                  <a:pt x="342899" y="7619"/>
                </a:lnTo>
                <a:lnTo>
                  <a:pt x="336803" y="7619"/>
                </a:lnTo>
                <a:lnTo>
                  <a:pt x="332231" y="9143"/>
                </a:lnTo>
                <a:lnTo>
                  <a:pt x="323087" y="9143"/>
                </a:lnTo>
                <a:lnTo>
                  <a:pt x="310895" y="12191"/>
                </a:lnTo>
                <a:lnTo>
                  <a:pt x="297179" y="16763"/>
                </a:lnTo>
                <a:lnTo>
                  <a:pt x="288035" y="22859"/>
                </a:lnTo>
                <a:lnTo>
                  <a:pt x="266699" y="35051"/>
                </a:lnTo>
                <a:lnTo>
                  <a:pt x="256031" y="42671"/>
                </a:lnTo>
                <a:lnTo>
                  <a:pt x="245363" y="45719"/>
                </a:lnTo>
                <a:lnTo>
                  <a:pt x="239267" y="48767"/>
                </a:lnTo>
                <a:lnTo>
                  <a:pt x="233171" y="50291"/>
                </a:lnTo>
                <a:lnTo>
                  <a:pt x="224027" y="62483"/>
                </a:lnTo>
                <a:lnTo>
                  <a:pt x="216407" y="70103"/>
                </a:lnTo>
                <a:lnTo>
                  <a:pt x="213359" y="71627"/>
                </a:lnTo>
                <a:lnTo>
                  <a:pt x="211835" y="73151"/>
                </a:lnTo>
                <a:lnTo>
                  <a:pt x="210311" y="73151"/>
                </a:lnTo>
                <a:lnTo>
                  <a:pt x="207263" y="74675"/>
                </a:lnTo>
                <a:lnTo>
                  <a:pt x="196595" y="74675"/>
                </a:lnTo>
                <a:lnTo>
                  <a:pt x="190499" y="76199"/>
                </a:lnTo>
                <a:lnTo>
                  <a:pt x="184403" y="79247"/>
                </a:lnTo>
                <a:lnTo>
                  <a:pt x="190499" y="77723"/>
                </a:lnTo>
                <a:lnTo>
                  <a:pt x="198119" y="76199"/>
                </a:lnTo>
                <a:lnTo>
                  <a:pt x="207263" y="76199"/>
                </a:lnTo>
                <a:lnTo>
                  <a:pt x="210311" y="74675"/>
                </a:lnTo>
                <a:lnTo>
                  <a:pt x="211835" y="74675"/>
                </a:lnTo>
                <a:lnTo>
                  <a:pt x="213359" y="73151"/>
                </a:lnTo>
                <a:lnTo>
                  <a:pt x="216407" y="71627"/>
                </a:lnTo>
                <a:lnTo>
                  <a:pt x="225551" y="62483"/>
                </a:lnTo>
                <a:lnTo>
                  <a:pt x="230123" y="56387"/>
                </a:lnTo>
                <a:lnTo>
                  <a:pt x="233171" y="51815"/>
                </a:lnTo>
                <a:lnTo>
                  <a:pt x="239267" y="50291"/>
                </a:lnTo>
                <a:lnTo>
                  <a:pt x="245363" y="47243"/>
                </a:lnTo>
                <a:lnTo>
                  <a:pt x="257555" y="44195"/>
                </a:lnTo>
                <a:lnTo>
                  <a:pt x="257555" y="42671"/>
                </a:lnTo>
                <a:lnTo>
                  <a:pt x="278891" y="30479"/>
                </a:lnTo>
                <a:lnTo>
                  <a:pt x="288035" y="24383"/>
                </a:lnTo>
                <a:lnTo>
                  <a:pt x="298703" y="18287"/>
                </a:lnTo>
                <a:lnTo>
                  <a:pt x="310895" y="13715"/>
                </a:lnTo>
                <a:lnTo>
                  <a:pt x="323087" y="10667"/>
                </a:lnTo>
                <a:lnTo>
                  <a:pt x="332231" y="10667"/>
                </a:lnTo>
                <a:lnTo>
                  <a:pt x="336803" y="9143"/>
                </a:lnTo>
                <a:lnTo>
                  <a:pt x="342899" y="9143"/>
                </a:lnTo>
                <a:lnTo>
                  <a:pt x="348995" y="7924"/>
                </a:lnTo>
                <a:lnTo>
                  <a:pt x="348995" y="7619"/>
                </a:lnTo>
                <a:lnTo>
                  <a:pt x="373379" y="7619"/>
                </a:lnTo>
                <a:lnTo>
                  <a:pt x="390143" y="6095"/>
                </a:lnTo>
                <a:lnTo>
                  <a:pt x="408431" y="4571"/>
                </a:lnTo>
                <a:lnTo>
                  <a:pt x="426719" y="4571"/>
                </a:lnTo>
                <a:lnTo>
                  <a:pt x="445007" y="3047"/>
                </a:lnTo>
                <a:lnTo>
                  <a:pt x="480059" y="3047"/>
                </a:lnTo>
                <a:lnTo>
                  <a:pt x="487679" y="1523"/>
                </a:lnTo>
                <a:lnTo>
                  <a:pt x="542543" y="1523"/>
                </a:lnTo>
                <a:lnTo>
                  <a:pt x="545591" y="3047"/>
                </a:lnTo>
                <a:lnTo>
                  <a:pt x="545591" y="1523"/>
                </a:lnTo>
                <a:lnTo>
                  <a:pt x="547115" y="1523"/>
                </a:lnTo>
                <a:close/>
              </a:path>
              <a:path w="809243" h="614171">
                <a:moveTo>
                  <a:pt x="185927" y="98043"/>
                </a:moveTo>
                <a:lnTo>
                  <a:pt x="185927" y="97535"/>
                </a:lnTo>
                <a:lnTo>
                  <a:pt x="184403" y="97535"/>
                </a:lnTo>
                <a:lnTo>
                  <a:pt x="185927" y="98043"/>
                </a:lnTo>
                <a:close/>
              </a:path>
              <a:path w="809243" h="614171">
                <a:moveTo>
                  <a:pt x="192023" y="99059"/>
                </a:moveTo>
                <a:lnTo>
                  <a:pt x="192023" y="97535"/>
                </a:lnTo>
                <a:lnTo>
                  <a:pt x="186308" y="98170"/>
                </a:lnTo>
                <a:lnTo>
                  <a:pt x="188975" y="99059"/>
                </a:lnTo>
                <a:lnTo>
                  <a:pt x="192023" y="99059"/>
                </a:lnTo>
                <a:close/>
              </a:path>
              <a:path w="809243" h="614171">
                <a:moveTo>
                  <a:pt x="312419" y="571499"/>
                </a:moveTo>
                <a:lnTo>
                  <a:pt x="303275" y="557783"/>
                </a:lnTo>
                <a:lnTo>
                  <a:pt x="295655" y="544067"/>
                </a:lnTo>
                <a:lnTo>
                  <a:pt x="291083" y="534923"/>
                </a:lnTo>
                <a:lnTo>
                  <a:pt x="286511" y="528827"/>
                </a:lnTo>
                <a:lnTo>
                  <a:pt x="281939" y="521207"/>
                </a:lnTo>
                <a:lnTo>
                  <a:pt x="275843" y="513587"/>
                </a:lnTo>
                <a:lnTo>
                  <a:pt x="259079" y="504443"/>
                </a:lnTo>
                <a:lnTo>
                  <a:pt x="242315" y="493775"/>
                </a:lnTo>
                <a:lnTo>
                  <a:pt x="228599" y="483107"/>
                </a:lnTo>
                <a:lnTo>
                  <a:pt x="211835" y="472439"/>
                </a:lnTo>
                <a:lnTo>
                  <a:pt x="227075" y="484631"/>
                </a:lnTo>
                <a:lnTo>
                  <a:pt x="257555" y="505967"/>
                </a:lnTo>
                <a:lnTo>
                  <a:pt x="274319" y="515111"/>
                </a:lnTo>
                <a:lnTo>
                  <a:pt x="280415" y="522731"/>
                </a:lnTo>
                <a:lnTo>
                  <a:pt x="284987" y="528827"/>
                </a:lnTo>
                <a:lnTo>
                  <a:pt x="294131" y="544067"/>
                </a:lnTo>
                <a:lnTo>
                  <a:pt x="301751" y="557783"/>
                </a:lnTo>
                <a:lnTo>
                  <a:pt x="312419" y="571499"/>
                </a:lnTo>
                <a:close/>
              </a:path>
              <a:path w="809243" h="614171">
                <a:moveTo>
                  <a:pt x="372956" y="612563"/>
                </a:moveTo>
                <a:lnTo>
                  <a:pt x="365759" y="611123"/>
                </a:lnTo>
                <a:lnTo>
                  <a:pt x="359663" y="609599"/>
                </a:lnTo>
                <a:lnTo>
                  <a:pt x="352043" y="605027"/>
                </a:lnTo>
                <a:lnTo>
                  <a:pt x="341375" y="600455"/>
                </a:lnTo>
                <a:lnTo>
                  <a:pt x="333755" y="595883"/>
                </a:lnTo>
                <a:lnTo>
                  <a:pt x="327659" y="589787"/>
                </a:lnTo>
                <a:lnTo>
                  <a:pt x="323087" y="583691"/>
                </a:lnTo>
                <a:lnTo>
                  <a:pt x="316991" y="577595"/>
                </a:lnTo>
                <a:lnTo>
                  <a:pt x="359663" y="611123"/>
                </a:lnTo>
                <a:lnTo>
                  <a:pt x="371855" y="614171"/>
                </a:lnTo>
                <a:lnTo>
                  <a:pt x="371855" y="612647"/>
                </a:lnTo>
                <a:lnTo>
                  <a:pt x="372956" y="612563"/>
                </a:lnTo>
                <a:close/>
              </a:path>
              <a:path w="809243" h="614171">
                <a:moveTo>
                  <a:pt x="350519" y="7619"/>
                </a:moveTo>
                <a:lnTo>
                  <a:pt x="348995" y="7619"/>
                </a:lnTo>
                <a:lnTo>
                  <a:pt x="348995" y="7924"/>
                </a:lnTo>
                <a:lnTo>
                  <a:pt x="350519" y="7619"/>
                </a:lnTo>
                <a:close/>
              </a:path>
              <a:path w="809243" h="614171">
                <a:moveTo>
                  <a:pt x="373379" y="612647"/>
                </a:moveTo>
                <a:lnTo>
                  <a:pt x="372956" y="612563"/>
                </a:lnTo>
                <a:lnTo>
                  <a:pt x="371855" y="612647"/>
                </a:lnTo>
                <a:lnTo>
                  <a:pt x="373379" y="612647"/>
                </a:lnTo>
                <a:close/>
              </a:path>
              <a:path w="809243" h="614171">
                <a:moveTo>
                  <a:pt x="373379" y="614171"/>
                </a:moveTo>
                <a:lnTo>
                  <a:pt x="373379" y="612647"/>
                </a:lnTo>
                <a:lnTo>
                  <a:pt x="371855" y="612647"/>
                </a:lnTo>
                <a:lnTo>
                  <a:pt x="371855" y="614171"/>
                </a:lnTo>
                <a:lnTo>
                  <a:pt x="373379" y="614171"/>
                </a:lnTo>
                <a:close/>
              </a:path>
              <a:path w="809243" h="614171">
                <a:moveTo>
                  <a:pt x="477011" y="598931"/>
                </a:moveTo>
                <a:lnTo>
                  <a:pt x="477011" y="597407"/>
                </a:lnTo>
                <a:lnTo>
                  <a:pt x="472439" y="597407"/>
                </a:lnTo>
                <a:lnTo>
                  <a:pt x="469391" y="598931"/>
                </a:lnTo>
                <a:lnTo>
                  <a:pt x="460247" y="605027"/>
                </a:lnTo>
                <a:lnTo>
                  <a:pt x="457199" y="606551"/>
                </a:lnTo>
                <a:lnTo>
                  <a:pt x="455675" y="606551"/>
                </a:lnTo>
                <a:lnTo>
                  <a:pt x="434339" y="609599"/>
                </a:lnTo>
                <a:lnTo>
                  <a:pt x="414527" y="611123"/>
                </a:lnTo>
                <a:lnTo>
                  <a:pt x="391667" y="611123"/>
                </a:lnTo>
                <a:lnTo>
                  <a:pt x="372956" y="612563"/>
                </a:lnTo>
                <a:lnTo>
                  <a:pt x="373379" y="612647"/>
                </a:lnTo>
                <a:lnTo>
                  <a:pt x="373379" y="614171"/>
                </a:lnTo>
                <a:lnTo>
                  <a:pt x="393191" y="612647"/>
                </a:lnTo>
                <a:lnTo>
                  <a:pt x="414527" y="612647"/>
                </a:lnTo>
                <a:lnTo>
                  <a:pt x="434339" y="611123"/>
                </a:lnTo>
                <a:lnTo>
                  <a:pt x="455675" y="608075"/>
                </a:lnTo>
                <a:lnTo>
                  <a:pt x="457199" y="608075"/>
                </a:lnTo>
                <a:lnTo>
                  <a:pt x="466343" y="603503"/>
                </a:lnTo>
                <a:lnTo>
                  <a:pt x="470915" y="600455"/>
                </a:lnTo>
                <a:lnTo>
                  <a:pt x="473963" y="598931"/>
                </a:lnTo>
                <a:lnTo>
                  <a:pt x="477011" y="598931"/>
                </a:lnTo>
                <a:close/>
              </a:path>
              <a:path w="809243" h="614171">
                <a:moveTo>
                  <a:pt x="554735" y="569975"/>
                </a:moveTo>
                <a:lnTo>
                  <a:pt x="544067" y="576071"/>
                </a:lnTo>
                <a:lnTo>
                  <a:pt x="528827" y="582167"/>
                </a:lnTo>
                <a:lnTo>
                  <a:pt x="519683" y="585215"/>
                </a:lnTo>
                <a:lnTo>
                  <a:pt x="510539" y="586739"/>
                </a:lnTo>
                <a:lnTo>
                  <a:pt x="492251" y="591311"/>
                </a:lnTo>
                <a:lnTo>
                  <a:pt x="484631" y="594359"/>
                </a:lnTo>
                <a:lnTo>
                  <a:pt x="475487" y="597407"/>
                </a:lnTo>
                <a:lnTo>
                  <a:pt x="477011" y="597407"/>
                </a:lnTo>
                <a:lnTo>
                  <a:pt x="477011" y="598931"/>
                </a:lnTo>
                <a:lnTo>
                  <a:pt x="484631" y="595883"/>
                </a:lnTo>
                <a:lnTo>
                  <a:pt x="493775" y="592835"/>
                </a:lnTo>
                <a:lnTo>
                  <a:pt x="510539" y="588263"/>
                </a:lnTo>
                <a:lnTo>
                  <a:pt x="519683" y="586739"/>
                </a:lnTo>
                <a:lnTo>
                  <a:pt x="528827" y="583691"/>
                </a:lnTo>
                <a:lnTo>
                  <a:pt x="536447" y="580643"/>
                </a:lnTo>
                <a:lnTo>
                  <a:pt x="545591" y="577595"/>
                </a:lnTo>
                <a:lnTo>
                  <a:pt x="554735" y="569975"/>
                </a:lnTo>
                <a:close/>
              </a:path>
              <a:path w="809243" h="614171">
                <a:moveTo>
                  <a:pt x="565403" y="4571"/>
                </a:moveTo>
                <a:lnTo>
                  <a:pt x="562355" y="3047"/>
                </a:lnTo>
                <a:lnTo>
                  <a:pt x="554735" y="3047"/>
                </a:lnTo>
                <a:lnTo>
                  <a:pt x="553211" y="1523"/>
                </a:lnTo>
                <a:lnTo>
                  <a:pt x="545591" y="1523"/>
                </a:lnTo>
                <a:lnTo>
                  <a:pt x="545591" y="3047"/>
                </a:lnTo>
                <a:lnTo>
                  <a:pt x="553211" y="3047"/>
                </a:lnTo>
                <a:lnTo>
                  <a:pt x="553211" y="3809"/>
                </a:lnTo>
                <a:lnTo>
                  <a:pt x="554735" y="4571"/>
                </a:lnTo>
                <a:lnTo>
                  <a:pt x="560831" y="4571"/>
                </a:lnTo>
                <a:lnTo>
                  <a:pt x="563879" y="6095"/>
                </a:lnTo>
                <a:lnTo>
                  <a:pt x="563879" y="4571"/>
                </a:lnTo>
                <a:lnTo>
                  <a:pt x="565403" y="4571"/>
                </a:lnTo>
                <a:close/>
              </a:path>
              <a:path w="809243" h="614171">
                <a:moveTo>
                  <a:pt x="553211" y="3809"/>
                </a:moveTo>
                <a:lnTo>
                  <a:pt x="553211" y="3047"/>
                </a:lnTo>
                <a:lnTo>
                  <a:pt x="551687" y="3047"/>
                </a:lnTo>
                <a:lnTo>
                  <a:pt x="553211" y="3809"/>
                </a:lnTo>
                <a:close/>
              </a:path>
              <a:path w="809243" h="614171">
                <a:moveTo>
                  <a:pt x="600455" y="551687"/>
                </a:moveTo>
                <a:lnTo>
                  <a:pt x="592835" y="553211"/>
                </a:lnTo>
                <a:lnTo>
                  <a:pt x="585215" y="556259"/>
                </a:lnTo>
                <a:lnTo>
                  <a:pt x="576071" y="559307"/>
                </a:lnTo>
                <a:lnTo>
                  <a:pt x="574547" y="559307"/>
                </a:lnTo>
                <a:lnTo>
                  <a:pt x="563879" y="563879"/>
                </a:lnTo>
                <a:lnTo>
                  <a:pt x="554735" y="569975"/>
                </a:lnTo>
                <a:lnTo>
                  <a:pt x="576071" y="560831"/>
                </a:lnTo>
                <a:lnTo>
                  <a:pt x="586739" y="557783"/>
                </a:lnTo>
                <a:lnTo>
                  <a:pt x="594359" y="554735"/>
                </a:lnTo>
                <a:lnTo>
                  <a:pt x="600455" y="551687"/>
                </a:lnTo>
                <a:close/>
              </a:path>
              <a:path w="809243" h="614171">
                <a:moveTo>
                  <a:pt x="614171" y="27431"/>
                </a:moveTo>
                <a:lnTo>
                  <a:pt x="611123" y="25907"/>
                </a:lnTo>
                <a:lnTo>
                  <a:pt x="608075" y="25907"/>
                </a:lnTo>
                <a:lnTo>
                  <a:pt x="606551" y="24383"/>
                </a:lnTo>
                <a:lnTo>
                  <a:pt x="601979" y="22859"/>
                </a:lnTo>
                <a:lnTo>
                  <a:pt x="597407" y="19811"/>
                </a:lnTo>
                <a:lnTo>
                  <a:pt x="588263" y="16763"/>
                </a:lnTo>
                <a:lnTo>
                  <a:pt x="582167" y="13715"/>
                </a:lnTo>
                <a:lnTo>
                  <a:pt x="577595" y="10667"/>
                </a:lnTo>
                <a:lnTo>
                  <a:pt x="574547" y="9143"/>
                </a:lnTo>
                <a:lnTo>
                  <a:pt x="573023" y="7619"/>
                </a:lnTo>
                <a:lnTo>
                  <a:pt x="569975" y="6095"/>
                </a:lnTo>
                <a:lnTo>
                  <a:pt x="568451" y="4571"/>
                </a:lnTo>
                <a:lnTo>
                  <a:pt x="563879" y="4571"/>
                </a:lnTo>
                <a:lnTo>
                  <a:pt x="563879" y="6095"/>
                </a:lnTo>
                <a:lnTo>
                  <a:pt x="568451" y="6095"/>
                </a:lnTo>
                <a:lnTo>
                  <a:pt x="568451" y="7619"/>
                </a:lnTo>
                <a:lnTo>
                  <a:pt x="571499" y="9143"/>
                </a:lnTo>
                <a:lnTo>
                  <a:pt x="573023" y="10667"/>
                </a:lnTo>
                <a:lnTo>
                  <a:pt x="574547" y="10667"/>
                </a:lnTo>
                <a:lnTo>
                  <a:pt x="577595" y="12191"/>
                </a:lnTo>
                <a:lnTo>
                  <a:pt x="577595" y="12953"/>
                </a:lnTo>
                <a:lnTo>
                  <a:pt x="585215" y="16763"/>
                </a:lnTo>
                <a:lnTo>
                  <a:pt x="586739" y="18287"/>
                </a:lnTo>
                <a:lnTo>
                  <a:pt x="591311" y="19811"/>
                </a:lnTo>
                <a:lnTo>
                  <a:pt x="597407" y="21335"/>
                </a:lnTo>
                <a:lnTo>
                  <a:pt x="597407" y="22097"/>
                </a:lnTo>
                <a:lnTo>
                  <a:pt x="601979" y="24383"/>
                </a:lnTo>
                <a:lnTo>
                  <a:pt x="606551" y="25907"/>
                </a:lnTo>
                <a:lnTo>
                  <a:pt x="608075" y="27431"/>
                </a:lnTo>
                <a:lnTo>
                  <a:pt x="611123" y="27431"/>
                </a:lnTo>
                <a:lnTo>
                  <a:pt x="612647" y="28955"/>
                </a:lnTo>
                <a:lnTo>
                  <a:pt x="612647" y="27431"/>
                </a:lnTo>
                <a:lnTo>
                  <a:pt x="614171" y="27431"/>
                </a:lnTo>
                <a:close/>
              </a:path>
              <a:path w="809243" h="614171">
                <a:moveTo>
                  <a:pt x="568451" y="7619"/>
                </a:moveTo>
                <a:lnTo>
                  <a:pt x="568451" y="6095"/>
                </a:lnTo>
                <a:lnTo>
                  <a:pt x="566927" y="6095"/>
                </a:lnTo>
                <a:lnTo>
                  <a:pt x="568451" y="7619"/>
                </a:lnTo>
                <a:close/>
              </a:path>
              <a:path w="809243" h="614171">
                <a:moveTo>
                  <a:pt x="577595" y="12953"/>
                </a:moveTo>
                <a:lnTo>
                  <a:pt x="577595" y="12191"/>
                </a:lnTo>
                <a:lnTo>
                  <a:pt x="576071" y="12191"/>
                </a:lnTo>
                <a:lnTo>
                  <a:pt x="577595" y="12953"/>
                </a:lnTo>
                <a:close/>
              </a:path>
              <a:path w="809243" h="614171">
                <a:moveTo>
                  <a:pt x="597407" y="22097"/>
                </a:moveTo>
                <a:lnTo>
                  <a:pt x="597407" y="21335"/>
                </a:lnTo>
                <a:lnTo>
                  <a:pt x="595883" y="21335"/>
                </a:lnTo>
                <a:lnTo>
                  <a:pt x="597407" y="22097"/>
                </a:lnTo>
                <a:close/>
              </a:path>
              <a:path w="809243" h="614171">
                <a:moveTo>
                  <a:pt x="605027" y="550163"/>
                </a:moveTo>
                <a:lnTo>
                  <a:pt x="605027" y="548639"/>
                </a:lnTo>
                <a:lnTo>
                  <a:pt x="600455" y="551687"/>
                </a:lnTo>
                <a:lnTo>
                  <a:pt x="605027" y="550163"/>
                </a:lnTo>
                <a:close/>
              </a:path>
              <a:path w="809243" h="614171">
                <a:moveTo>
                  <a:pt x="675131" y="516635"/>
                </a:moveTo>
                <a:lnTo>
                  <a:pt x="675131" y="515111"/>
                </a:lnTo>
                <a:lnTo>
                  <a:pt x="670559" y="515111"/>
                </a:lnTo>
                <a:lnTo>
                  <a:pt x="667511" y="516635"/>
                </a:lnTo>
                <a:lnTo>
                  <a:pt x="661415" y="521207"/>
                </a:lnTo>
                <a:lnTo>
                  <a:pt x="656843" y="522731"/>
                </a:lnTo>
                <a:lnTo>
                  <a:pt x="655319" y="524255"/>
                </a:lnTo>
                <a:lnTo>
                  <a:pt x="646175" y="527303"/>
                </a:lnTo>
                <a:lnTo>
                  <a:pt x="638555" y="531875"/>
                </a:lnTo>
                <a:lnTo>
                  <a:pt x="633983" y="534923"/>
                </a:lnTo>
                <a:lnTo>
                  <a:pt x="629411" y="536447"/>
                </a:lnTo>
                <a:lnTo>
                  <a:pt x="624839" y="539495"/>
                </a:lnTo>
                <a:lnTo>
                  <a:pt x="621791" y="541019"/>
                </a:lnTo>
                <a:lnTo>
                  <a:pt x="620267" y="541019"/>
                </a:lnTo>
                <a:lnTo>
                  <a:pt x="615695" y="542543"/>
                </a:lnTo>
                <a:lnTo>
                  <a:pt x="614171" y="544067"/>
                </a:lnTo>
                <a:lnTo>
                  <a:pt x="608075" y="547115"/>
                </a:lnTo>
                <a:lnTo>
                  <a:pt x="605027" y="550163"/>
                </a:lnTo>
                <a:lnTo>
                  <a:pt x="620267" y="542543"/>
                </a:lnTo>
                <a:lnTo>
                  <a:pt x="621791" y="542543"/>
                </a:lnTo>
                <a:lnTo>
                  <a:pt x="624839" y="541019"/>
                </a:lnTo>
                <a:lnTo>
                  <a:pt x="629411" y="537971"/>
                </a:lnTo>
                <a:lnTo>
                  <a:pt x="633983" y="536447"/>
                </a:lnTo>
                <a:lnTo>
                  <a:pt x="640079" y="533399"/>
                </a:lnTo>
                <a:lnTo>
                  <a:pt x="647699" y="528827"/>
                </a:lnTo>
                <a:lnTo>
                  <a:pt x="650747" y="527303"/>
                </a:lnTo>
                <a:lnTo>
                  <a:pt x="655319" y="525779"/>
                </a:lnTo>
                <a:lnTo>
                  <a:pt x="656843" y="525779"/>
                </a:lnTo>
                <a:lnTo>
                  <a:pt x="656843" y="524255"/>
                </a:lnTo>
                <a:lnTo>
                  <a:pt x="662939" y="522731"/>
                </a:lnTo>
                <a:lnTo>
                  <a:pt x="669035" y="518159"/>
                </a:lnTo>
                <a:lnTo>
                  <a:pt x="672083" y="516635"/>
                </a:lnTo>
                <a:lnTo>
                  <a:pt x="675131" y="516635"/>
                </a:lnTo>
                <a:close/>
              </a:path>
              <a:path w="809243" h="614171">
                <a:moveTo>
                  <a:pt x="653795" y="44195"/>
                </a:moveTo>
                <a:lnTo>
                  <a:pt x="650747" y="42671"/>
                </a:lnTo>
                <a:lnTo>
                  <a:pt x="649223" y="42671"/>
                </a:lnTo>
                <a:lnTo>
                  <a:pt x="646175" y="41147"/>
                </a:lnTo>
                <a:lnTo>
                  <a:pt x="640079" y="36575"/>
                </a:lnTo>
                <a:lnTo>
                  <a:pt x="630935" y="33527"/>
                </a:lnTo>
                <a:lnTo>
                  <a:pt x="623315" y="30479"/>
                </a:lnTo>
                <a:lnTo>
                  <a:pt x="615695" y="28955"/>
                </a:lnTo>
                <a:lnTo>
                  <a:pt x="612647" y="27431"/>
                </a:lnTo>
                <a:lnTo>
                  <a:pt x="612647" y="28955"/>
                </a:lnTo>
                <a:lnTo>
                  <a:pt x="615695" y="30479"/>
                </a:lnTo>
                <a:lnTo>
                  <a:pt x="623315" y="32003"/>
                </a:lnTo>
                <a:lnTo>
                  <a:pt x="638555" y="38099"/>
                </a:lnTo>
                <a:lnTo>
                  <a:pt x="644651" y="41147"/>
                </a:lnTo>
                <a:lnTo>
                  <a:pt x="647699" y="44195"/>
                </a:lnTo>
                <a:lnTo>
                  <a:pt x="650747" y="44195"/>
                </a:lnTo>
                <a:lnTo>
                  <a:pt x="652271" y="45719"/>
                </a:lnTo>
                <a:lnTo>
                  <a:pt x="652271" y="44195"/>
                </a:lnTo>
                <a:lnTo>
                  <a:pt x="653795" y="44195"/>
                </a:lnTo>
                <a:close/>
              </a:path>
              <a:path w="809243" h="614171">
                <a:moveTo>
                  <a:pt x="801623" y="204215"/>
                </a:moveTo>
                <a:lnTo>
                  <a:pt x="800099" y="196595"/>
                </a:lnTo>
                <a:lnTo>
                  <a:pt x="798575" y="193547"/>
                </a:lnTo>
                <a:lnTo>
                  <a:pt x="797051" y="188975"/>
                </a:lnTo>
                <a:lnTo>
                  <a:pt x="795527" y="185927"/>
                </a:lnTo>
                <a:lnTo>
                  <a:pt x="792479" y="182879"/>
                </a:lnTo>
                <a:lnTo>
                  <a:pt x="790955" y="179831"/>
                </a:lnTo>
                <a:lnTo>
                  <a:pt x="786383" y="175259"/>
                </a:lnTo>
                <a:lnTo>
                  <a:pt x="786383" y="173735"/>
                </a:lnTo>
                <a:lnTo>
                  <a:pt x="780287" y="172211"/>
                </a:lnTo>
                <a:lnTo>
                  <a:pt x="774191" y="167639"/>
                </a:lnTo>
                <a:lnTo>
                  <a:pt x="771143" y="164591"/>
                </a:lnTo>
                <a:lnTo>
                  <a:pt x="768095" y="163067"/>
                </a:lnTo>
                <a:lnTo>
                  <a:pt x="763523" y="160019"/>
                </a:lnTo>
                <a:lnTo>
                  <a:pt x="760475" y="155447"/>
                </a:lnTo>
                <a:lnTo>
                  <a:pt x="746759" y="141731"/>
                </a:lnTo>
                <a:lnTo>
                  <a:pt x="734567" y="128015"/>
                </a:lnTo>
                <a:lnTo>
                  <a:pt x="720851" y="112775"/>
                </a:lnTo>
                <a:lnTo>
                  <a:pt x="708659" y="99059"/>
                </a:lnTo>
                <a:lnTo>
                  <a:pt x="697991" y="85343"/>
                </a:lnTo>
                <a:lnTo>
                  <a:pt x="670559" y="57911"/>
                </a:lnTo>
                <a:lnTo>
                  <a:pt x="664463" y="50291"/>
                </a:lnTo>
                <a:lnTo>
                  <a:pt x="656843" y="44195"/>
                </a:lnTo>
                <a:lnTo>
                  <a:pt x="652271" y="44195"/>
                </a:lnTo>
                <a:lnTo>
                  <a:pt x="652271" y="45719"/>
                </a:lnTo>
                <a:lnTo>
                  <a:pt x="655319" y="45719"/>
                </a:lnTo>
                <a:lnTo>
                  <a:pt x="662939" y="51815"/>
                </a:lnTo>
                <a:lnTo>
                  <a:pt x="669035" y="57911"/>
                </a:lnTo>
                <a:lnTo>
                  <a:pt x="682751" y="73151"/>
                </a:lnTo>
                <a:lnTo>
                  <a:pt x="696467" y="86867"/>
                </a:lnTo>
                <a:lnTo>
                  <a:pt x="696467" y="85343"/>
                </a:lnTo>
                <a:lnTo>
                  <a:pt x="708659" y="100583"/>
                </a:lnTo>
                <a:lnTo>
                  <a:pt x="720851" y="114299"/>
                </a:lnTo>
                <a:lnTo>
                  <a:pt x="733043" y="129539"/>
                </a:lnTo>
                <a:lnTo>
                  <a:pt x="745235" y="143255"/>
                </a:lnTo>
                <a:lnTo>
                  <a:pt x="758951" y="155447"/>
                </a:lnTo>
                <a:lnTo>
                  <a:pt x="761999" y="160019"/>
                </a:lnTo>
                <a:lnTo>
                  <a:pt x="766571" y="164591"/>
                </a:lnTo>
                <a:lnTo>
                  <a:pt x="769619" y="166115"/>
                </a:lnTo>
                <a:lnTo>
                  <a:pt x="772667" y="169163"/>
                </a:lnTo>
                <a:lnTo>
                  <a:pt x="778763" y="173735"/>
                </a:lnTo>
                <a:lnTo>
                  <a:pt x="784859" y="175259"/>
                </a:lnTo>
                <a:lnTo>
                  <a:pt x="789431" y="179831"/>
                </a:lnTo>
                <a:lnTo>
                  <a:pt x="790955" y="182879"/>
                </a:lnTo>
                <a:lnTo>
                  <a:pt x="794003" y="187451"/>
                </a:lnTo>
                <a:lnTo>
                  <a:pt x="794003" y="185927"/>
                </a:lnTo>
                <a:lnTo>
                  <a:pt x="795527" y="190499"/>
                </a:lnTo>
                <a:lnTo>
                  <a:pt x="795527" y="188975"/>
                </a:lnTo>
                <a:lnTo>
                  <a:pt x="797051" y="195071"/>
                </a:lnTo>
                <a:lnTo>
                  <a:pt x="800099" y="198119"/>
                </a:lnTo>
                <a:lnTo>
                  <a:pt x="800099" y="201167"/>
                </a:lnTo>
                <a:lnTo>
                  <a:pt x="801623" y="204215"/>
                </a:lnTo>
                <a:close/>
              </a:path>
              <a:path w="809243" h="614171">
                <a:moveTo>
                  <a:pt x="658367" y="524255"/>
                </a:moveTo>
                <a:lnTo>
                  <a:pt x="656843" y="524255"/>
                </a:lnTo>
                <a:lnTo>
                  <a:pt x="656843" y="525779"/>
                </a:lnTo>
                <a:lnTo>
                  <a:pt x="658367" y="524255"/>
                </a:lnTo>
                <a:close/>
              </a:path>
              <a:path w="809243" h="614171">
                <a:moveTo>
                  <a:pt x="707135" y="475487"/>
                </a:moveTo>
                <a:lnTo>
                  <a:pt x="694943" y="487679"/>
                </a:lnTo>
                <a:lnTo>
                  <a:pt x="685799" y="501395"/>
                </a:lnTo>
                <a:lnTo>
                  <a:pt x="681227" y="507491"/>
                </a:lnTo>
                <a:lnTo>
                  <a:pt x="673607" y="515111"/>
                </a:lnTo>
                <a:lnTo>
                  <a:pt x="675131" y="515111"/>
                </a:lnTo>
                <a:lnTo>
                  <a:pt x="675131" y="516635"/>
                </a:lnTo>
                <a:lnTo>
                  <a:pt x="682751" y="509015"/>
                </a:lnTo>
                <a:lnTo>
                  <a:pt x="687323" y="502919"/>
                </a:lnTo>
                <a:lnTo>
                  <a:pt x="696467" y="489203"/>
                </a:lnTo>
                <a:lnTo>
                  <a:pt x="707135" y="475487"/>
                </a:lnTo>
                <a:close/>
              </a:path>
              <a:path w="809243" h="614171">
                <a:moveTo>
                  <a:pt x="800099" y="310895"/>
                </a:moveTo>
                <a:lnTo>
                  <a:pt x="800099" y="309371"/>
                </a:lnTo>
                <a:lnTo>
                  <a:pt x="797051" y="312419"/>
                </a:lnTo>
                <a:lnTo>
                  <a:pt x="797051" y="323087"/>
                </a:lnTo>
                <a:lnTo>
                  <a:pt x="795527" y="330707"/>
                </a:lnTo>
                <a:lnTo>
                  <a:pt x="792479" y="336803"/>
                </a:lnTo>
                <a:lnTo>
                  <a:pt x="789431" y="339851"/>
                </a:lnTo>
                <a:lnTo>
                  <a:pt x="786383" y="344423"/>
                </a:lnTo>
                <a:lnTo>
                  <a:pt x="781811" y="347471"/>
                </a:lnTo>
                <a:lnTo>
                  <a:pt x="778763" y="353567"/>
                </a:lnTo>
                <a:lnTo>
                  <a:pt x="777239" y="358139"/>
                </a:lnTo>
                <a:lnTo>
                  <a:pt x="774191" y="364235"/>
                </a:lnTo>
                <a:lnTo>
                  <a:pt x="774191" y="368807"/>
                </a:lnTo>
                <a:lnTo>
                  <a:pt x="772667" y="373379"/>
                </a:lnTo>
                <a:lnTo>
                  <a:pt x="754379" y="394715"/>
                </a:lnTo>
                <a:lnTo>
                  <a:pt x="739139" y="416051"/>
                </a:lnTo>
                <a:lnTo>
                  <a:pt x="733043" y="428243"/>
                </a:lnTo>
                <a:lnTo>
                  <a:pt x="726947" y="438911"/>
                </a:lnTo>
                <a:lnTo>
                  <a:pt x="719327" y="451103"/>
                </a:lnTo>
                <a:lnTo>
                  <a:pt x="714755" y="463295"/>
                </a:lnTo>
                <a:lnTo>
                  <a:pt x="711707" y="469391"/>
                </a:lnTo>
                <a:lnTo>
                  <a:pt x="707135" y="475487"/>
                </a:lnTo>
                <a:lnTo>
                  <a:pt x="713231" y="469391"/>
                </a:lnTo>
                <a:lnTo>
                  <a:pt x="716279" y="464819"/>
                </a:lnTo>
                <a:lnTo>
                  <a:pt x="716279" y="463295"/>
                </a:lnTo>
                <a:lnTo>
                  <a:pt x="720851" y="451103"/>
                </a:lnTo>
                <a:lnTo>
                  <a:pt x="728471" y="440435"/>
                </a:lnTo>
                <a:lnTo>
                  <a:pt x="734567" y="428243"/>
                </a:lnTo>
                <a:lnTo>
                  <a:pt x="740663" y="417575"/>
                </a:lnTo>
                <a:lnTo>
                  <a:pt x="755903" y="396239"/>
                </a:lnTo>
                <a:lnTo>
                  <a:pt x="765047" y="385571"/>
                </a:lnTo>
                <a:lnTo>
                  <a:pt x="774191" y="373379"/>
                </a:lnTo>
                <a:lnTo>
                  <a:pt x="775715" y="368807"/>
                </a:lnTo>
                <a:lnTo>
                  <a:pt x="775715" y="364235"/>
                </a:lnTo>
                <a:lnTo>
                  <a:pt x="778763" y="358139"/>
                </a:lnTo>
                <a:lnTo>
                  <a:pt x="780287" y="353567"/>
                </a:lnTo>
                <a:lnTo>
                  <a:pt x="781811" y="350519"/>
                </a:lnTo>
                <a:lnTo>
                  <a:pt x="783335" y="348995"/>
                </a:lnTo>
                <a:lnTo>
                  <a:pt x="787907" y="345947"/>
                </a:lnTo>
                <a:lnTo>
                  <a:pt x="790955" y="341375"/>
                </a:lnTo>
                <a:lnTo>
                  <a:pt x="794003" y="338327"/>
                </a:lnTo>
                <a:lnTo>
                  <a:pt x="795527" y="333755"/>
                </a:lnTo>
                <a:lnTo>
                  <a:pt x="797051" y="330707"/>
                </a:lnTo>
                <a:lnTo>
                  <a:pt x="798575" y="323087"/>
                </a:lnTo>
                <a:lnTo>
                  <a:pt x="798575" y="313943"/>
                </a:lnTo>
                <a:lnTo>
                  <a:pt x="800099" y="310895"/>
                </a:lnTo>
                <a:close/>
              </a:path>
              <a:path w="809243" h="614171">
                <a:moveTo>
                  <a:pt x="800099" y="201167"/>
                </a:moveTo>
                <a:lnTo>
                  <a:pt x="800099" y="198119"/>
                </a:lnTo>
                <a:lnTo>
                  <a:pt x="798575" y="198119"/>
                </a:lnTo>
                <a:lnTo>
                  <a:pt x="800099" y="201167"/>
                </a:lnTo>
                <a:close/>
              </a:path>
              <a:path w="809243" h="614171">
                <a:moveTo>
                  <a:pt x="801623" y="304799"/>
                </a:moveTo>
                <a:lnTo>
                  <a:pt x="798575" y="309371"/>
                </a:lnTo>
                <a:lnTo>
                  <a:pt x="800099" y="309371"/>
                </a:lnTo>
                <a:lnTo>
                  <a:pt x="800099" y="310895"/>
                </a:lnTo>
                <a:lnTo>
                  <a:pt x="801623" y="304799"/>
                </a:lnTo>
                <a:close/>
              </a:path>
              <a:path w="809243" h="614171">
                <a:moveTo>
                  <a:pt x="809243" y="292607"/>
                </a:moveTo>
                <a:lnTo>
                  <a:pt x="809243" y="291083"/>
                </a:lnTo>
                <a:lnTo>
                  <a:pt x="807719" y="268223"/>
                </a:lnTo>
                <a:lnTo>
                  <a:pt x="807719" y="291083"/>
                </a:lnTo>
                <a:lnTo>
                  <a:pt x="806195" y="294131"/>
                </a:lnTo>
                <a:lnTo>
                  <a:pt x="803147" y="298703"/>
                </a:lnTo>
                <a:lnTo>
                  <a:pt x="801623" y="301751"/>
                </a:lnTo>
                <a:lnTo>
                  <a:pt x="800099" y="303275"/>
                </a:lnTo>
                <a:lnTo>
                  <a:pt x="800099" y="304799"/>
                </a:lnTo>
                <a:lnTo>
                  <a:pt x="801623" y="304799"/>
                </a:lnTo>
                <a:lnTo>
                  <a:pt x="801623" y="303275"/>
                </a:lnTo>
                <a:lnTo>
                  <a:pt x="803147" y="300227"/>
                </a:lnTo>
                <a:lnTo>
                  <a:pt x="807719" y="295655"/>
                </a:lnTo>
                <a:lnTo>
                  <a:pt x="809243" y="292607"/>
                </a:lnTo>
                <a:close/>
              </a:path>
              <a:path w="809243" h="614171">
                <a:moveTo>
                  <a:pt x="806195" y="246887"/>
                </a:moveTo>
                <a:lnTo>
                  <a:pt x="806195" y="225551"/>
                </a:lnTo>
                <a:lnTo>
                  <a:pt x="804671" y="213359"/>
                </a:lnTo>
                <a:lnTo>
                  <a:pt x="801623" y="204215"/>
                </a:lnTo>
                <a:lnTo>
                  <a:pt x="803147" y="213359"/>
                </a:lnTo>
                <a:lnTo>
                  <a:pt x="804671" y="225551"/>
                </a:lnTo>
                <a:lnTo>
                  <a:pt x="804671" y="236219"/>
                </a:lnTo>
                <a:lnTo>
                  <a:pt x="806195" y="246887"/>
                </a:lnTo>
                <a:close/>
              </a:path>
              <a:path w="809243" h="614171">
                <a:moveTo>
                  <a:pt x="807719" y="291083"/>
                </a:moveTo>
                <a:lnTo>
                  <a:pt x="807719" y="246887"/>
                </a:lnTo>
                <a:lnTo>
                  <a:pt x="806195" y="236219"/>
                </a:lnTo>
                <a:lnTo>
                  <a:pt x="806195" y="268223"/>
                </a:lnTo>
                <a:lnTo>
                  <a:pt x="807719" y="29108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85" name="object 17"/>
          <p:cNvSpPr>
            <a:spLocks noChangeArrowheads="1"/>
          </p:cNvSpPr>
          <p:nvPr/>
        </p:nvSpPr>
        <p:spPr bwMode="auto">
          <a:xfrm>
            <a:off x="7869238" y="2976563"/>
            <a:ext cx="692150" cy="373062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7186" name="object 18"/>
          <p:cNvSpPr>
            <a:spLocks noChangeArrowheads="1"/>
          </p:cNvSpPr>
          <p:nvPr/>
        </p:nvSpPr>
        <p:spPr bwMode="auto">
          <a:xfrm>
            <a:off x="7867650" y="2976563"/>
            <a:ext cx="693738" cy="374650"/>
          </a:xfrm>
          <a:custGeom>
            <a:avLst/>
            <a:gdLst>
              <a:gd name="T0" fmla="*/ 0 w 693419"/>
              <a:gd name="T1" fmla="*/ 0 h 374903"/>
              <a:gd name="T2" fmla="*/ 693419 w 693419"/>
              <a:gd name="T3" fmla="*/ 374903 h 374903"/>
            </a:gdLst>
            <a:ahLst/>
            <a:cxnLst>
              <a:cxn ang="0">
                <a:pos x="54863" y="256031"/>
              </a:cxn>
              <a:cxn ang="0">
                <a:pos x="16763" y="211835"/>
              </a:cxn>
              <a:cxn ang="0">
                <a:pos x="3047" y="184403"/>
              </a:cxn>
              <a:cxn ang="0">
                <a:pos x="3047" y="188975"/>
              </a:cxn>
              <a:cxn ang="0">
                <a:pos x="28955" y="231647"/>
              </a:cxn>
              <a:cxn ang="0">
                <a:pos x="60959" y="259079"/>
              </a:cxn>
              <a:cxn ang="0">
                <a:pos x="94487" y="289559"/>
              </a:cxn>
              <a:cxn ang="0">
                <a:pos x="3047" y="166115"/>
              </a:cxn>
              <a:cxn ang="0">
                <a:pos x="4571" y="128015"/>
              </a:cxn>
              <a:cxn ang="0">
                <a:pos x="54863" y="47243"/>
              </a:cxn>
              <a:cxn ang="0">
                <a:pos x="16763" y="92963"/>
              </a:cxn>
              <a:cxn ang="0">
                <a:pos x="4571" y="135635"/>
              </a:cxn>
              <a:cxn ang="0">
                <a:pos x="22859" y="89915"/>
              </a:cxn>
              <a:cxn ang="0">
                <a:pos x="56387" y="47243"/>
              </a:cxn>
              <a:cxn ang="0">
                <a:pos x="68579" y="35051"/>
              </a:cxn>
              <a:cxn ang="0">
                <a:pos x="62483" y="39623"/>
              </a:cxn>
              <a:cxn ang="0">
                <a:pos x="60959" y="259079"/>
              </a:cxn>
              <a:cxn ang="0">
                <a:pos x="62483" y="38099"/>
              </a:cxn>
              <a:cxn ang="0">
                <a:pos x="83819" y="32003"/>
              </a:cxn>
              <a:cxn ang="0">
                <a:pos x="83819" y="33527"/>
              </a:cxn>
              <a:cxn ang="0">
                <a:pos x="551687" y="109727"/>
              </a:cxn>
              <a:cxn ang="0">
                <a:pos x="475487" y="70103"/>
              </a:cxn>
              <a:cxn ang="0">
                <a:pos x="388619" y="35051"/>
              </a:cxn>
              <a:cxn ang="0">
                <a:pos x="257555" y="4571"/>
              </a:cxn>
              <a:cxn ang="0">
                <a:pos x="138683" y="4571"/>
              </a:cxn>
              <a:cxn ang="0">
                <a:pos x="131063" y="9143"/>
              </a:cxn>
              <a:cxn ang="0">
                <a:pos x="228599" y="4571"/>
              </a:cxn>
              <a:cxn ang="0">
                <a:pos x="356615" y="30479"/>
              </a:cxn>
              <a:cxn ang="0">
                <a:pos x="437387" y="57911"/>
              </a:cxn>
              <a:cxn ang="0">
                <a:pos x="565403" y="115823"/>
              </a:cxn>
              <a:cxn ang="0">
                <a:pos x="111251" y="304799"/>
              </a:cxn>
              <a:cxn ang="0">
                <a:pos x="172211" y="315467"/>
              </a:cxn>
              <a:cxn ang="0">
                <a:pos x="111251" y="306323"/>
              </a:cxn>
              <a:cxn ang="0">
                <a:pos x="196595" y="315467"/>
              </a:cxn>
              <a:cxn ang="0">
                <a:pos x="202691" y="320039"/>
              </a:cxn>
              <a:cxn ang="0">
                <a:pos x="237743" y="342899"/>
              </a:cxn>
              <a:cxn ang="0">
                <a:pos x="216407" y="330707"/>
              </a:cxn>
              <a:cxn ang="0">
                <a:pos x="222503" y="336803"/>
              </a:cxn>
              <a:cxn ang="0">
                <a:pos x="260603" y="356615"/>
              </a:cxn>
              <a:cxn ang="0">
                <a:pos x="286511" y="364235"/>
              </a:cxn>
              <a:cxn ang="0">
                <a:pos x="629411" y="335279"/>
              </a:cxn>
              <a:cxn ang="0">
                <a:pos x="562355" y="345947"/>
              </a:cxn>
              <a:cxn ang="0">
                <a:pos x="480059" y="368807"/>
              </a:cxn>
              <a:cxn ang="0">
                <a:pos x="295655" y="367283"/>
              </a:cxn>
              <a:cxn ang="0">
                <a:pos x="388619" y="371855"/>
              </a:cxn>
              <a:cxn ang="0">
                <a:pos x="509015" y="358139"/>
              </a:cxn>
              <a:cxn ang="0">
                <a:pos x="591311" y="342899"/>
              </a:cxn>
              <a:cxn ang="0">
                <a:pos x="656843" y="329183"/>
              </a:cxn>
              <a:cxn ang="0">
                <a:pos x="595883" y="124967"/>
              </a:cxn>
              <a:cxn ang="0">
                <a:pos x="688847" y="236219"/>
              </a:cxn>
              <a:cxn ang="0">
                <a:pos x="618743" y="141731"/>
              </a:cxn>
              <a:cxn ang="0">
                <a:pos x="672083" y="202691"/>
              </a:cxn>
              <a:cxn ang="0">
                <a:pos x="690371" y="243839"/>
              </a:cxn>
              <a:cxn ang="0">
                <a:pos x="670559" y="321563"/>
              </a:cxn>
              <a:cxn ang="0">
                <a:pos x="675131" y="316991"/>
              </a:cxn>
              <a:cxn ang="0">
                <a:pos x="676655" y="316991"/>
              </a:cxn>
              <a:cxn ang="0">
                <a:pos x="687323" y="277367"/>
              </a:cxn>
              <a:cxn ang="0">
                <a:pos x="679703" y="309371"/>
              </a:cxn>
              <a:cxn ang="0">
                <a:pos x="681227" y="310895"/>
              </a:cxn>
              <a:cxn ang="0">
                <a:pos x="688847" y="277367"/>
              </a:cxn>
              <a:cxn ang="0">
                <a:pos x="691895" y="259079"/>
              </a:cxn>
            </a:cxnLst>
            <a:rect l="T0" t="T1" r="T2" b="T3"/>
            <a:pathLst>
              <a:path w="693419" h="374903">
                <a:moveTo>
                  <a:pt x="112775" y="304799"/>
                </a:moveTo>
                <a:lnTo>
                  <a:pt x="82295" y="274319"/>
                </a:lnTo>
                <a:lnTo>
                  <a:pt x="73151" y="268223"/>
                </a:lnTo>
                <a:lnTo>
                  <a:pt x="65531" y="262127"/>
                </a:lnTo>
                <a:lnTo>
                  <a:pt x="60959" y="257555"/>
                </a:lnTo>
                <a:lnTo>
                  <a:pt x="54863" y="256031"/>
                </a:lnTo>
                <a:lnTo>
                  <a:pt x="50291" y="252983"/>
                </a:lnTo>
                <a:lnTo>
                  <a:pt x="44195" y="249935"/>
                </a:lnTo>
                <a:lnTo>
                  <a:pt x="36575" y="240791"/>
                </a:lnTo>
                <a:lnTo>
                  <a:pt x="30479" y="230123"/>
                </a:lnTo>
                <a:lnTo>
                  <a:pt x="22859" y="222503"/>
                </a:lnTo>
                <a:lnTo>
                  <a:pt x="16763" y="211835"/>
                </a:lnTo>
                <a:lnTo>
                  <a:pt x="12191" y="207263"/>
                </a:lnTo>
                <a:lnTo>
                  <a:pt x="10667" y="202691"/>
                </a:lnTo>
                <a:lnTo>
                  <a:pt x="7619" y="198119"/>
                </a:lnTo>
                <a:lnTo>
                  <a:pt x="6095" y="193547"/>
                </a:lnTo>
                <a:lnTo>
                  <a:pt x="4571" y="187451"/>
                </a:lnTo>
                <a:lnTo>
                  <a:pt x="3047" y="184403"/>
                </a:lnTo>
                <a:lnTo>
                  <a:pt x="1523" y="182879"/>
                </a:lnTo>
                <a:lnTo>
                  <a:pt x="1523" y="166115"/>
                </a:lnTo>
                <a:lnTo>
                  <a:pt x="0" y="173735"/>
                </a:lnTo>
                <a:lnTo>
                  <a:pt x="0" y="184403"/>
                </a:lnTo>
                <a:lnTo>
                  <a:pt x="1523" y="185927"/>
                </a:lnTo>
                <a:lnTo>
                  <a:pt x="3047" y="188975"/>
                </a:lnTo>
                <a:lnTo>
                  <a:pt x="4571" y="193547"/>
                </a:lnTo>
                <a:lnTo>
                  <a:pt x="6095" y="199643"/>
                </a:lnTo>
                <a:lnTo>
                  <a:pt x="10667" y="204215"/>
                </a:lnTo>
                <a:lnTo>
                  <a:pt x="10667" y="206501"/>
                </a:lnTo>
                <a:lnTo>
                  <a:pt x="21335" y="222503"/>
                </a:lnTo>
                <a:lnTo>
                  <a:pt x="28955" y="231647"/>
                </a:lnTo>
                <a:lnTo>
                  <a:pt x="35051" y="240791"/>
                </a:lnTo>
                <a:lnTo>
                  <a:pt x="42671" y="249935"/>
                </a:lnTo>
                <a:lnTo>
                  <a:pt x="42671" y="251459"/>
                </a:lnTo>
                <a:lnTo>
                  <a:pt x="48767" y="254507"/>
                </a:lnTo>
                <a:lnTo>
                  <a:pt x="53339" y="257555"/>
                </a:lnTo>
                <a:lnTo>
                  <a:pt x="60959" y="259079"/>
                </a:lnTo>
                <a:lnTo>
                  <a:pt x="60959" y="260095"/>
                </a:lnTo>
                <a:lnTo>
                  <a:pt x="64007" y="262127"/>
                </a:lnTo>
                <a:lnTo>
                  <a:pt x="71627" y="269747"/>
                </a:lnTo>
                <a:lnTo>
                  <a:pt x="82295" y="275843"/>
                </a:lnTo>
                <a:lnTo>
                  <a:pt x="88391" y="281939"/>
                </a:lnTo>
                <a:lnTo>
                  <a:pt x="94487" y="289559"/>
                </a:lnTo>
                <a:lnTo>
                  <a:pt x="103631" y="297179"/>
                </a:lnTo>
                <a:lnTo>
                  <a:pt x="111251" y="306323"/>
                </a:lnTo>
                <a:lnTo>
                  <a:pt x="111251" y="304799"/>
                </a:lnTo>
                <a:lnTo>
                  <a:pt x="112437" y="305138"/>
                </a:lnTo>
                <a:lnTo>
                  <a:pt x="112775" y="304799"/>
                </a:lnTo>
                <a:close/>
              </a:path>
              <a:path w="693419" h="374903">
                <a:moveTo>
                  <a:pt x="3047" y="166115"/>
                </a:moveTo>
                <a:lnTo>
                  <a:pt x="3047" y="143255"/>
                </a:lnTo>
                <a:lnTo>
                  <a:pt x="1523" y="149351"/>
                </a:lnTo>
                <a:lnTo>
                  <a:pt x="1523" y="173735"/>
                </a:lnTo>
                <a:lnTo>
                  <a:pt x="3047" y="166115"/>
                </a:lnTo>
                <a:close/>
              </a:path>
              <a:path w="693419" h="374903">
                <a:moveTo>
                  <a:pt x="4571" y="143255"/>
                </a:moveTo>
                <a:lnTo>
                  <a:pt x="4571" y="128015"/>
                </a:lnTo>
                <a:lnTo>
                  <a:pt x="3047" y="135635"/>
                </a:lnTo>
                <a:lnTo>
                  <a:pt x="3047" y="149351"/>
                </a:lnTo>
                <a:lnTo>
                  <a:pt x="4571" y="143255"/>
                </a:lnTo>
                <a:close/>
              </a:path>
              <a:path w="693419" h="374903">
                <a:moveTo>
                  <a:pt x="59435" y="41147"/>
                </a:moveTo>
                <a:lnTo>
                  <a:pt x="57911" y="41147"/>
                </a:lnTo>
                <a:lnTo>
                  <a:pt x="54863" y="47243"/>
                </a:lnTo>
                <a:lnTo>
                  <a:pt x="53339" y="51815"/>
                </a:lnTo>
                <a:lnTo>
                  <a:pt x="51815" y="54863"/>
                </a:lnTo>
                <a:lnTo>
                  <a:pt x="32003" y="74675"/>
                </a:lnTo>
                <a:lnTo>
                  <a:pt x="25907" y="82295"/>
                </a:lnTo>
                <a:lnTo>
                  <a:pt x="21335" y="88391"/>
                </a:lnTo>
                <a:lnTo>
                  <a:pt x="16763" y="92963"/>
                </a:lnTo>
                <a:lnTo>
                  <a:pt x="13715" y="97535"/>
                </a:lnTo>
                <a:lnTo>
                  <a:pt x="10667" y="103631"/>
                </a:lnTo>
                <a:lnTo>
                  <a:pt x="9143" y="103631"/>
                </a:lnTo>
                <a:lnTo>
                  <a:pt x="7619" y="108203"/>
                </a:lnTo>
                <a:lnTo>
                  <a:pt x="4571" y="120395"/>
                </a:lnTo>
                <a:lnTo>
                  <a:pt x="4571" y="135635"/>
                </a:lnTo>
                <a:lnTo>
                  <a:pt x="6095" y="128015"/>
                </a:lnTo>
                <a:lnTo>
                  <a:pt x="6095" y="120395"/>
                </a:lnTo>
                <a:lnTo>
                  <a:pt x="7619" y="114299"/>
                </a:lnTo>
                <a:lnTo>
                  <a:pt x="10667" y="105155"/>
                </a:lnTo>
                <a:lnTo>
                  <a:pt x="13715" y="99059"/>
                </a:lnTo>
                <a:lnTo>
                  <a:pt x="22859" y="89915"/>
                </a:lnTo>
                <a:lnTo>
                  <a:pt x="27431" y="83819"/>
                </a:lnTo>
                <a:lnTo>
                  <a:pt x="32003" y="76199"/>
                </a:lnTo>
                <a:lnTo>
                  <a:pt x="41147" y="67055"/>
                </a:lnTo>
                <a:lnTo>
                  <a:pt x="45719" y="64007"/>
                </a:lnTo>
                <a:lnTo>
                  <a:pt x="53339" y="56387"/>
                </a:lnTo>
                <a:lnTo>
                  <a:pt x="56387" y="47243"/>
                </a:lnTo>
                <a:lnTo>
                  <a:pt x="59435" y="41147"/>
                </a:lnTo>
                <a:close/>
              </a:path>
              <a:path w="693419" h="374903">
                <a:moveTo>
                  <a:pt x="10667" y="206501"/>
                </a:moveTo>
                <a:lnTo>
                  <a:pt x="10667" y="204215"/>
                </a:lnTo>
                <a:lnTo>
                  <a:pt x="9143" y="204215"/>
                </a:lnTo>
                <a:lnTo>
                  <a:pt x="10667" y="206501"/>
                </a:lnTo>
                <a:close/>
              </a:path>
              <a:path w="693419" h="374903">
                <a:moveTo>
                  <a:pt x="68579" y="35051"/>
                </a:moveTo>
                <a:lnTo>
                  <a:pt x="68579" y="33527"/>
                </a:lnTo>
                <a:lnTo>
                  <a:pt x="65531" y="33527"/>
                </a:lnTo>
                <a:lnTo>
                  <a:pt x="62483" y="35051"/>
                </a:lnTo>
                <a:lnTo>
                  <a:pt x="62483" y="38099"/>
                </a:lnTo>
                <a:lnTo>
                  <a:pt x="59435" y="41147"/>
                </a:lnTo>
                <a:lnTo>
                  <a:pt x="62483" y="39623"/>
                </a:lnTo>
                <a:lnTo>
                  <a:pt x="64007" y="36575"/>
                </a:lnTo>
                <a:lnTo>
                  <a:pt x="65531" y="35813"/>
                </a:lnTo>
                <a:lnTo>
                  <a:pt x="65531" y="35051"/>
                </a:lnTo>
                <a:lnTo>
                  <a:pt x="68579" y="35051"/>
                </a:lnTo>
                <a:close/>
              </a:path>
              <a:path w="693419" h="374903">
                <a:moveTo>
                  <a:pt x="60959" y="260095"/>
                </a:moveTo>
                <a:lnTo>
                  <a:pt x="60959" y="259079"/>
                </a:lnTo>
                <a:lnTo>
                  <a:pt x="59435" y="259079"/>
                </a:lnTo>
                <a:lnTo>
                  <a:pt x="60959" y="260095"/>
                </a:lnTo>
                <a:close/>
              </a:path>
              <a:path w="693419" h="374903">
                <a:moveTo>
                  <a:pt x="62483" y="38099"/>
                </a:moveTo>
                <a:lnTo>
                  <a:pt x="62483" y="36575"/>
                </a:lnTo>
                <a:lnTo>
                  <a:pt x="60959" y="39623"/>
                </a:lnTo>
                <a:lnTo>
                  <a:pt x="62483" y="38099"/>
                </a:lnTo>
                <a:close/>
              </a:path>
              <a:path w="693419" h="374903">
                <a:moveTo>
                  <a:pt x="67055" y="35051"/>
                </a:moveTo>
                <a:lnTo>
                  <a:pt x="65531" y="35051"/>
                </a:lnTo>
                <a:lnTo>
                  <a:pt x="65531" y="35813"/>
                </a:lnTo>
                <a:lnTo>
                  <a:pt x="67055" y="35051"/>
                </a:lnTo>
                <a:close/>
              </a:path>
              <a:path w="693419" h="374903">
                <a:moveTo>
                  <a:pt x="105155" y="21335"/>
                </a:moveTo>
                <a:lnTo>
                  <a:pt x="83819" y="32003"/>
                </a:lnTo>
                <a:lnTo>
                  <a:pt x="71627" y="32003"/>
                </a:lnTo>
                <a:lnTo>
                  <a:pt x="67055" y="33527"/>
                </a:lnTo>
                <a:lnTo>
                  <a:pt x="68579" y="33527"/>
                </a:lnTo>
                <a:lnTo>
                  <a:pt x="68579" y="35051"/>
                </a:lnTo>
                <a:lnTo>
                  <a:pt x="73151" y="33527"/>
                </a:lnTo>
                <a:lnTo>
                  <a:pt x="83819" y="33527"/>
                </a:lnTo>
                <a:lnTo>
                  <a:pt x="105155" y="21335"/>
                </a:lnTo>
                <a:close/>
              </a:path>
              <a:path w="693419" h="374903">
                <a:moveTo>
                  <a:pt x="618743" y="141731"/>
                </a:moveTo>
                <a:lnTo>
                  <a:pt x="597407" y="124967"/>
                </a:lnTo>
                <a:lnTo>
                  <a:pt x="580643" y="118871"/>
                </a:lnTo>
                <a:lnTo>
                  <a:pt x="566927" y="114299"/>
                </a:lnTo>
                <a:lnTo>
                  <a:pt x="551687" y="109727"/>
                </a:lnTo>
                <a:lnTo>
                  <a:pt x="537971" y="103631"/>
                </a:lnTo>
                <a:lnTo>
                  <a:pt x="510539" y="88391"/>
                </a:lnTo>
                <a:lnTo>
                  <a:pt x="498347" y="80771"/>
                </a:lnTo>
                <a:lnTo>
                  <a:pt x="487679" y="73151"/>
                </a:lnTo>
                <a:lnTo>
                  <a:pt x="486155" y="73151"/>
                </a:lnTo>
                <a:lnTo>
                  <a:pt x="475487" y="70103"/>
                </a:lnTo>
                <a:lnTo>
                  <a:pt x="461771" y="65531"/>
                </a:lnTo>
                <a:lnTo>
                  <a:pt x="437387" y="56387"/>
                </a:lnTo>
                <a:lnTo>
                  <a:pt x="425195" y="50291"/>
                </a:lnTo>
                <a:lnTo>
                  <a:pt x="413003" y="45719"/>
                </a:lnTo>
                <a:lnTo>
                  <a:pt x="400811" y="39623"/>
                </a:lnTo>
                <a:lnTo>
                  <a:pt x="388619" y="35051"/>
                </a:lnTo>
                <a:lnTo>
                  <a:pt x="371855" y="32003"/>
                </a:lnTo>
                <a:lnTo>
                  <a:pt x="356615" y="28955"/>
                </a:lnTo>
                <a:lnTo>
                  <a:pt x="339851" y="24383"/>
                </a:lnTo>
                <a:lnTo>
                  <a:pt x="324611" y="18287"/>
                </a:lnTo>
                <a:lnTo>
                  <a:pt x="307847" y="13715"/>
                </a:lnTo>
                <a:lnTo>
                  <a:pt x="257555" y="4571"/>
                </a:lnTo>
                <a:lnTo>
                  <a:pt x="228599" y="3047"/>
                </a:lnTo>
                <a:lnTo>
                  <a:pt x="201167" y="1523"/>
                </a:lnTo>
                <a:lnTo>
                  <a:pt x="147827" y="0"/>
                </a:lnTo>
                <a:lnTo>
                  <a:pt x="144779" y="0"/>
                </a:lnTo>
                <a:lnTo>
                  <a:pt x="141731" y="3047"/>
                </a:lnTo>
                <a:lnTo>
                  <a:pt x="138683" y="4571"/>
                </a:lnTo>
                <a:lnTo>
                  <a:pt x="131063" y="7619"/>
                </a:lnTo>
                <a:lnTo>
                  <a:pt x="124967" y="10667"/>
                </a:lnTo>
                <a:lnTo>
                  <a:pt x="105155" y="21335"/>
                </a:lnTo>
                <a:lnTo>
                  <a:pt x="126491" y="12191"/>
                </a:lnTo>
                <a:lnTo>
                  <a:pt x="128015" y="10667"/>
                </a:lnTo>
                <a:lnTo>
                  <a:pt x="131063" y="9143"/>
                </a:lnTo>
                <a:lnTo>
                  <a:pt x="140207" y="6095"/>
                </a:lnTo>
                <a:lnTo>
                  <a:pt x="143255" y="4571"/>
                </a:lnTo>
                <a:lnTo>
                  <a:pt x="146303" y="1523"/>
                </a:lnTo>
                <a:lnTo>
                  <a:pt x="147827" y="1523"/>
                </a:lnTo>
                <a:lnTo>
                  <a:pt x="201167" y="3047"/>
                </a:lnTo>
                <a:lnTo>
                  <a:pt x="228599" y="4571"/>
                </a:lnTo>
                <a:lnTo>
                  <a:pt x="257555" y="6095"/>
                </a:lnTo>
                <a:lnTo>
                  <a:pt x="291083" y="12191"/>
                </a:lnTo>
                <a:lnTo>
                  <a:pt x="306323" y="15239"/>
                </a:lnTo>
                <a:lnTo>
                  <a:pt x="323087" y="19811"/>
                </a:lnTo>
                <a:lnTo>
                  <a:pt x="339851" y="25907"/>
                </a:lnTo>
                <a:lnTo>
                  <a:pt x="356615" y="30479"/>
                </a:lnTo>
                <a:lnTo>
                  <a:pt x="371855" y="33527"/>
                </a:lnTo>
                <a:lnTo>
                  <a:pt x="388619" y="36575"/>
                </a:lnTo>
                <a:lnTo>
                  <a:pt x="399287" y="41147"/>
                </a:lnTo>
                <a:lnTo>
                  <a:pt x="413003" y="47243"/>
                </a:lnTo>
                <a:lnTo>
                  <a:pt x="423671" y="51815"/>
                </a:lnTo>
                <a:lnTo>
                  <a:pt x="437387" y="57911"/>
                </a:lnTo>
                <a:lnTo>
                  <a:pt x="473963" y="71627"/>
                </a:lnTo>
                <a:lnTo>
                  <a:pt x="486155" y="74675"/>
                </a:lnTo>
                <a:lnTo>
                  <a:pt x="496823" y="82295"/>
                </a:lnTo>
                <a:lnTo>
                  <a:pt x="537971" y="105155"/>
                </a:lnTo>
                <a:lnTo>
                  <a:pt x="551687" y="111251"/>
                </a:lnTo>
                <a:lnTo>
                  <a:pt x="565403" y="115823"/>
                </a:lnTo>
                <a:lnTo>
                  <a:pt x="580643" y="120395"/>
                </a:lnTo>
                <a:lnTo>
                  <a:pt x="595883" y="125937"/>
                </a:lnTo>
                <a:lnTo>
                  <a:pt x="595883" y="124967"/>
                </a:lnTo>
                <a:lnTo>
                  <a:pt x="618743" y="141731"/>
                </a:lnTo>
                <a:close/>
              </a:path>
              <a:path w="693419" h="374903">
                <a:moveTo>
                  <a:pt x="112437" y="305138"/>
                </a:moveTo>
                <a:lnTo>
                  <a:pt x="111251" y="304799"/>
                </a:lnTo>
                <a:lnTo>
                  <a:pt x="111251" y="306323"/>
                </a:lnTo>
                <a:lnTo>
                  <a:pt x="112437" y="305138"/>
                </a:lnTo>
                <a:close/>
              </a:path>
              <a:path w="693419" h="374903">
                <a:moveTo>
                  <a:pt x="199643" y="318515"/>
                </a:moveTo>
                <a:lnTo>
                  <a:pt x="196595" y="313943"/>
                </a:lnTo>
                <a:lnTo>
                  <a:pt x="176783" y="313943"/>
                </a:lnTo>
                <a:lnTo>
                  <a:pt x="172211" y="315467"/>
                </a:lnTo>
                <a:lnTo>
                  <a:pt x="143255" y="315467"/>
                </a:lnTo>
                <a:lnTo>
                  <a:pt x="138683" y="313943"/>
                </a:lnTo>
                <a:lnTo>
                  <a:pt x="128015" y="310895"/>
                </a:lnTo>
                <a:lnTo>
                  <a:pt x="121919" y="307847"/>
                </a:lnTo>
                <a:lnTo>
                  <a:pt x="112437" y="305138"/>
                </a:lnTo>
                <a:lnTo>
                  <a:pt x="111251" y="306323"/>
                </a:lnTo>
                <a:lnTo>
                  <a:pt x="120395" y="309371"/>
                </a:lnTo>
                <a:lnTo>
                  <a:pt x="128015" y="312419"/>
                </a:lnTo>
                <a:lnTo>
                  <a:pt x="141731" y="316991"/>
                </a:lnTo>
                <a:lnTo>
                  <a:pt x="172211" y="316991"/>
                </a:lnTo>
                <a:lnTo>
                  <a:pt x="176783" y="315467"/>
                </a:lnTo>
                <a:lnTo>
                  <a:pt x="196595" y="315467"/>
                </a:lnTo>
                <a:lnTo>
                  <a:pt x="199643" y="318515"/>
                </a:lnTo>
                <a:close/>
              </a:path>
              <a:path w="693419" h="374903">
                <a:moveTo>
                  <a:pt x="202691" y="320039"/>
                </a:moveTo>
                <a:lnTo>
                  <a:pt x="202691" y="318515"/>
                </a:lnTo>
                <a:lnTo>
                  <a:pt x="199643" y="316991"/>
                </a:lnTo>
                <a:lnTo>
                  <a:pt x="199643" y="318515"/>
                </a:lnTo>
                <a:lnTo>
                  <a:pt x="202691" y="320039"/>
                </a:lnTo>
                <a:close/>
              </a:path>
              <a:path w="693419" h="374903">
                <a:moveTo>
                  <a:pt x="277367" y="362711"/>
                </a:moveTo>
                <a:lnTo>
                  <a:pt x="269747" y="356615"/>
                </a:lnTo>
                <a:lnTo>
                  <a:pt x="260603" y="355091"/>
                </a:lnTo>
                <a:lnTo>
                  <a:pt x="252983" y="350519"/>
                </a:lnTo>
                <a:lnTo>
                  <a:pt x="245363" y="347471"/>
                </a:lnTo>
                <a:lnTo>
                  <a:pt x="237743" y="342899"/>
                </a:lnTo>
                <a:lnTo>
                  <a:pt x="234695" y="339851"/>
                </a:lnTo>
                <a:lnTo>
                  <a:pt x="231647" y="338327"/>
                </a:lnTo>
                <a:lnTo>
                  <a:pt x="224027" y="335279"/>
                </a:lnTo>
                <a:lnTo>
                  <a:pt x="220979" y="333755"/>
                </a:lnTo>
                <a:lnTo>
                  <a:pt x="219455" y="332231"/>
                </a:lnTo>
                <a:lnTo>
                  <a:pt x="216407" y="330707"/>
                </a:lnTo>
                <a:lnTo>
                  <a:pt x="211835" y="326135"/>
                </a:lnTo>
                <a:lnTo>
                  <a:pt x="202691" y="320039"/>
                </a:lnTo>
                <a:lnTo>
                  <a:pt x="214883" y="332231"/>
                </a:lnTo>
                <a:lnTo>
                  <a:pt x="217931" y="333755"/>
                </a:lnTo>
                <a:lnTo>
                  <a:pt x="219455" y="335279"/>
                </a:lnTo>
                <a:lnTo>
                  <a:pt x="222503" y="336803"/>
                </a:lnTo>
                <a:lnTo>
                  <a:pt x="230123" y="339851"/>
                </a:lnTo>
                <a:lnTo>
                  <a:pt x="236219" y="342899"/>
                </a:lnTo>
                <a:lnTo>
                  <a:pt x="245363" y="348995"/>
                </a:lnTo>
                <a:lnTo>
                  <a:pt x="252983" y="352043"/>
                </a:lnTo>
                <a:lnTo>
                  <a:pt x="259079" y="356615"/>
                </a:lnTo>
                <a:lnTo>
                  <a:pt x="260603" y="356615"/>
                </a:lnTo>
                <a:lnTo>
                  <a:pt x="269747" y="358139"/>
                </a:lnTo>
                <a:lnTo>
                  <a:pt x="277367" y="362711"/>
                </a:lnTo>
                <a:close/>
              </a:path>
              <a:path w="693419" h="374903">
                <a:moveTo>
                  <a:pt x="286511" y="364235"/>
                </a:moveTo>
                <a:lnTo>
                  <a:pt x="277367" y="361187"/>
                </a:lnTo>
                <a:lnTo>
                  <a:pt x="277367" y="362711"/>
                </a:lnTo>
                <a:lnTo>
                  <a:pt x="286511" y="364235"/>
                </a:lnTo>
                <a:close/>
              </a:path>
              <a:path w="693419" h="374903">
                <a:moveTo>
                  <a:pt x="670559" y="320039"/>
                </a:moveTo>
                <a:lnTo>
                  <a:pt x="662939" y="323087"/>
                </a:lnTo>
                <a:lnTo>
                  <a:pt x="655319" y="327659"/>
                </a:lnTo>
                <a:lnTo>
                  <a:pt x="647699" y="330707"/>
                </a:lnTo>
                <a:lnTo>
                  <a:pt x="638555" y="332231"/>
                </a:lnTo>
                <a:lnTo>
                  <a:pt x="629411" y="335279"/>
                </a:lnTo>
                <a:lnTo>
                  <a:pt x="620267" y="336803"/>
                </a:lnTo>
                <a:lnTo>
                  <a:pt x="600455" y="339851"/>
                </a:lnTo>
                <a:lnTo>
                  <a:pt x="591311" y="341375"/>
                </a:lnTo>
                <a:lnTo>
                  <a:pt x="580643" y="344423"/>
                </a:lnTo>
                <a:lnTo>
                  <a:pt x="573023" y="344423"/>
                </a:lnTo>
                <a:lnTo>
                  <a:pt x="562355" y="345947"/>
                </a:lnTo>
                <a:lnTo>
                  <a:pt x="554735" y="345947"/>
                </a:lnTo>
                <a:lnTo>
                  <a:pt x="547115" y="347471"/>
                </a:lnTo>
                <a:lnTo>
                  <a:pt x="528827" y="352043"/>
                </a:lnTo>
                <a:lnTo>
                  <a:pt x="509015" y="356615"/>
                </a:lnTo>
                <a:lnTo>
                  <a:pt x="489203" y="364235"/>
                </a:lnTo>
                <a:lnTo>
                  <a:pt x="480059" y="368807"/>
                </a:lnTo>
                <a:lnTo>
                  <a:pt x="472439" y="373379"/>
                </a:lnTo>
                <a:lnTo>
                  <a:pt x="431291" y="371855"/>
                </a:lnTo>
                <a:lnTo>
                  <a:pt x="388619" y="370331"/>
                </a:lnTo>
                <a:lnTo>
                  <a:pt x="347471" y="368807"/>
                </a:lnTo>
                <a:lnTo>
                  <a:pt x="304799" y="367283"/>
                </a:lnTo>
                <a:lnTo>
                  <a:pt x="295655" y="367283"/>
                </a:lnTo>
                <a:lnTo>
                  <a:pt x="288035" y="364235"/>
                </a:lnTo>
                <a:lnTo>
                  <a:pt x="286511" y="364235"/>
                </a:lnTo>
                <a:lnTo>
                  <a:pt x="295655" y="368807"/>
                </a:lnTo>
                <a:lnTo>
                  <a:pt x="304799" y="368807"/>
                </a:lnTo>
                <a:lnTo>
                  <a:pt x="347471" y="370331"/>
                </a:lnTo>
                <a:lnTo>
                  <a:pt x="388619" y="371855"/>
                </a:lnTo>
                <a:lnTo>
                  <a:pt x="431291" y="373379"/>
                </a:lnTo>
                <a:lnTo>
                  <a:pt x="472439" y="374903"/>
                </a:lnTo>
                <a:lnTo>
                  <a:pt x="473963" y="374903"/>
                </a:lnTo>
                <a:lnTo>
                  <a:pt x="481583" y="370331"/>
                </a:lnTo>
                <a:lnTo>
                  <a:pt x="490727" y="364235"/>
                </a:lnTo>
                <a:lnTo>
                  <a:pt x="509015" y="358139"/>
                </a:lnTo>
                <a:lnTo>
                  <a:pt x="548639" y="348995"/>
                </a:lnTo>
                <a:lnTo>
                  <a:pt x="554735" y="347471"/>
                </a:lnTo>
                <a:lnTo>
                  <a:pt x="562355" y="347471"/>
                </a:lnTo>
                <a:lnTo>
                  <a:pt x="573023" y="345947"/>
                </a:lnTo>
                <a:lnTo>
                  <a:pt x="580643" y="345947"/>
                </a:lnTo>
                <a:lnTo>
                  <a:pt x="591311" y="342899"/>
                </a:lnTo>
                <a:lnTo>
                  <a:pt x="600455" y="341375"/>
                </a:lnTo>
                <a:lnTo>
                  <a:pt x="620267" y="338327"/>
                </a:lnTo>
                <a:lnTo>
                  <a:pt x="629411" y="336803"/>
                </a:lnTo>
                <a:lnTo>
                  <a:pt x="638555" y="333755"/>
                </a:lnTo>
                <a:lnTo>
                  <a:pt x="647699" y="332231"/>
                </a:lnTo>
                <a:lnTo>
                  <a:pt x="656843" y="329183"/>
                </a:lnTo>
                <a:lnTo>
                  <a:pt x="664463" y="324611"/>
                </a:lnTo>
                <a:lnTo>
                  <a:pt x="669035" y="322325"/>
                </a:lnTo>
                <a:lnTo>
                  <a:pt x="669035" y="321563"/>
                </a:lnTo>
                <a:lnTo>
                  <a:pt x="670559" y="320039"/>
                </a:lnTo>
                <a:close/>
              </a:path>
              <a:path w="693419" h="374903">
                <a:moveTo>
                  <a:pt x="597407" y="126491"/>
                </a:moveTo>
                <a:lnTo>
                  <a:pt x="595883" y="124967"/>
                </a:lnTo>
                <a:lnTo>
                  <a:pt x="595883" y="125937"/>
                </a:lnTo>
                <a:lnTo>
                  <a:pt x="597407" y="126491"/>
                </a:lnTo>
                <a:close/>
              </a:path>
              <a:path w="693419" h="374903">
                <a:moveTo>
                  <a:pt x="691895" y="248411"/>
                </a:moveTo>
                <a:lnTo>
                  <a:pt x="691895" y="243839"/>
                </a:lnTo>
                <a:lnTo>
                  <a:pt x="688847" y="237743"/>
                </a:lnTo>
                <a:lnTo>
                  <a:pt x="688847" y="236219"/>
                </a:lnTo>
                <a:lnTo>
                  <a:pt x="687323" y="233171"/>
                </a:lnTo>
                <a:lnTo>
                  <a:pt x="681227" y="217931"/>
                </a:lnTo>
                <a:lnTo>
                  <a:pt x="676655" y="208787"/>
                </a:lnTo>
                <a:lnTo>
                  <a:pt x="650747" y="169163"/>
                </a:lnTo>
                <a:lnTo>
                  <a:pt x="629411" y="150875"/>
                </a:lnTo>
                <a:lnTo>
                  <a:pt x="618743" y="141731"/>
                </a:lnTo>
                <a:lnTo>
                  <a:pt x="629411" y="152399"/>
                </a:lnTo>
                <a:lnTo>
                  <a:pt x="640079" y="161543"/>
                </a:lnTo>
                <a:lnTo>
                  <a:pt x="649223" y="170687"/>
                </a:lnTo>
                <a:lnTo>
                  <a:pt x="658367" y="181355"/>
                </a:lnTo>
                <a:lnTo>
                  <a:pt x="665987" y="192023"/>
                </a:lnTo>
                <a:lnTo>
                  <a:pt x="672083" y="202691"/>
                </a:lnTo>
                <a:lnTo>
                  <a:pt x="675131" y="210311"/>
                </a:lnTo>
                <a:lnTo>
                  <a:pt x="679703" y="217931"/>
                </a:lnTo>
                <a:lnTo>
                  <a:pt x="685799" y="233171"/>
                </a:lnTo>
                <a:lnTo>
                  <a:pt x="687323" y="236219"/>
                </a:lnTo>
                <a:lnTo>
                  <a:pt x="687323" y="237743"/>
                </a:lnTo>
                <a:lnTo>
                  <a:pt x="690371" y="243839"/>
                </a:lnTo>
                <a:lnTo>
                  <a:pt x="690371" y="245363"/>
                </a:lnTo>
                <a:lnTo>
                  <a:pt x="691895" y="248411"/>
                </a:lnTo>
                <a:close/>
              </a:path>
              <a:path w="693419" h="374903">
                <a:moveTo>
                  <a:pt x="675385" y="316483"/>
                </a:moveTo>
                <a:lnTo>
                  <a:pt x="669035" y="321563"/>
                </a:lnTo>
                <a:lnTo>
                  <a:pt x="669035" y="322325"/>
                </a:lnTo>
                <a:lnTo>
                  <a:pt x="670559" y="321563"/>
                </a:lnTo>
                <a:lnTo>
                  <a:pt x="675131" y="318134"/>
                </a:lnTo>
                <a:lnTo>
                  <a:pt x="675131" y="316991"/>
                </a:lnTo>
                <a:lnTo>
                  <a:pt x="675385" y="316483"/>
                </a:lnTo>
                <a:close/>
              </a:path>
              <a:path w="693419" h="374903">
                <a:moveTo>
                  <a:pt x="676655" y="315467"/>
                </a:moveTo>
                <a:lnTo>
                  <a:pt x="675385" y="316483"/>
                </a:lnTo>
                <a:lnTo>
                  <a:pt x="675131" y="316991"/>
                </a:lnTo>
                <a:lnTo>
                  <a:pt x="676655" y="315467"/>
                </a:lnTo>
                <a:close/>
              </a:path>
              <a:path w="693419" h="374903">
                <a:moveTo>
                  <a:pt x="676655" y="316991"/>
                </a:moveTo>
                <a:lnTo>
                  <a:pt x="676655" y="315467"/>
                </a:lnTo>
                <a:lnTo>
                  <a:pt x="675131" y="316991"/>
                </a:lnTo>
                <a:lnTo>
                  <a:pt x="675131" y="318134"/>
                </a:lnTo>
                <a:lnTo>
                  <a:pt x="676655" y="316991"/>
                </a:lnTo>
                <a:close/>
              </a:path>
              <a:path w="693419" h="374903">
                <a:moveTo>
                  <a:pt x="691895" y="262127"/>
                </a:moveTo>
                <a:lnTo>
                  <a:pt x="691895" y="254507"/>
                </a:lnTo>
                <a:lnTo>
                  <a:pt x="690371" y="259079"/>
                </a:lnTo>
                <a:lnTo>
                  <a:pt x="690371" y="262127"/>
                </a:lnTo>
                <a:lnTo>
                  <a:pt x="688847" y="266699"/>
                </a:lnTo>
                <a:lnTo>
                  <a:pt x="687323" y="277367"/>
                </a:lnTo>
                <a:lnTo>
                  <a:pt x="684275" y="288035"/>
                </a:lnTo>
                <a:lnTo>
                  <a:pt x="682751" y="294131"/>
                </a:lnTo>
                <a:lnTo>
                  <a:pt x="682751" y="298703"/>
                </a:lnTo>
                <a:lnTo>
                  <a:pt x="681227" y="303275"/>
                </a:lnTo>
                <a:lnTo>
                  <a:pt x="679703" y="306323"/>
                </a:lnTo>
                <a:lnTo>
                  <a:pt x="679703" y="309371"/>
                </a:lnTo>
                <a:lnTo>
                  <a:pt x="678179" y="310895"/>
                </a:lnTo>
                <a:lnTo>
                  <a:pt x="675385" y="316483"/>
                </a:lnTo>
                <a:lnTo>
                  <a:pt x="676655" y="315467"/>
                </a:lnTo>
                <a:lnTo>
                  <a:pt x="676655" y="316991"/>
                </a:lnTo>
                <a:lnTo>
                  <a:pt x="679703" y="312419"/>
                </a:lnTo>
                <a:lnTo>
                  <a:pt x="681227" y="310895"/>
                </a:lnTo>
                <a:lnTo>
                  <a:pt x="681227" y="307847"/>
                </a:lnTo>
                <a:lnTo>
                  <a:pt x="682751" y="304799"/>
                </a:lnTo>
                <a:lnTo>
                  <a:pt x="684275" y="300227"/>
                </a:lnTo>
                <a:lnTo>
                  <a:pt x="684275" y="294131"/>
                </a:lnTo>
                <a:lnTo>
                  <a:pt x="685799" y="289559"/>
                </a:lnTo>
                <a:lnTo>
                  <a:pt x="688847" y="277367"/>
                </a:lnTo>
                <a:lnTo>
                  <a:pt x="690371" y="266699"/>
                </a:lnTo>
                <a:lnTo>
                  <a:pt x="691895" y="262127"/>
                </a:lnTo>
                <a:close/>
              </a:path>
              <a:path w="693419" h="374903">
                <a:moveTo>
                  <a:pt x="693419" y="254507"/>
                </a:moveTo>
                <a:lnTo>
                  <a:pt x="693419" y="248411"/>
                </a:lnTo>
                <a:lnTo>
                  <a:pt x="691895" y="245363"/>
                </a:lnTo>
                <a:lnTo>
                  <a:pt x="691895" y="259079"/>
                </a:lnTo>
                <a:lnTo>
                  <a:pt x="693419" y="25450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87" name="object 19"/>
          <p:cNvSpPr>
            <a:spLocks noChangeArrowheads="1"/>
          </p:cNvSpPr>
          <p:nvPr/>
        </p:nvSpPr>
        <p:spPr bwMode="auto">
          <a:xfrm>
            <a:off x="6683375" y="3136900"/>
            <a:ext cx="806450" cy="32385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7188" name="object 20"/>
          <p:cNvSpPr>
            <a:spLocks noChangeArrowheads="1"/>
          </p:cNvSpPr>
          <p:nvPr/>
        </p:nvSpPr>
        <p:spPr bwMode="auto">
          <a:xfrm>
            <a:off x="6681788" y="3135313"/>
            <a:ext cx="808037" cy="327025"/>
          </a:xfrm>
          <a:custGeom>
            <a:avLst/>
            <a:gdLst>
              <a:gd name="T0" fmla="*/ 0 w 809243"/>
              <a:gd name="T1" fmla="*/ 0 h 327659"/>
              <a:gd name="T2" fmla="*/ 809243 w 809243"/>
              <a:gd name="T3" fmla="*/ 327659 h 327659"/>
            </a:gdLst>
            <a:ahLst/>
            <a:cxnLst>
              <a:cxn ang="0">
                <a:pos x="16763" y="135635"/>
              </a:cxn>
              <a:cxn ang="0">
                <a:pos x="7619" y="134111"/>
              </a:cxn>
              <a:cxn ang="0">
                <a:pos x="42671" y="131063"/>
              </a:cxn>
              <a:cxn ang="0">
                <a:pos x="1523" y="135635"/>
              </a:cxn>
              <a:cxn ang="0">
                <a:pos x="27431" y="237743"/>
              </a:cxn>
              <a:cxn ang="0">
                <a:pos x="7619" y="169163"/>
              </a:cxn>
              <a:cxn ang="0">
                <a:pos x="6095" y="169163"/>
              </a:cxn>
              <a:cxn ang="0">
                <a:pos x="25907" y="237743"/>
              </a:cxn>
              <a:cxn ang="0">
                <a:pos x="44195" y="266699"/>
              </a:cxn>
              <a:cxn ang="0">
                <a:pos x="787907" y="114299"/>
              </a:cxn>
              <a:cxn ang="0">
                <a:pos x="749807" y="79247"/>
              </a:cxn>
              <a:cxn ang="0">
                <a:pos x="697991" y="56387"/>
              </a:cxn>
              <a:cxn ang="0">
                <a:pos x="583691" y="25907"/>
              </a:cxn>
              <a:cxn ang="0">
                <a:pos x="483107" y="12191"/>
              </a:cxn>
              <a:cxn ang="0">
                <a:pos x="387095" y="0"/>
              </a:cxn>
              <a:cxn ang="0">
                <a:pos x="198119" y="10667"/>
              </a:cxn>
              <a:cxn ang="0">
                <a:pos x="143255" y="41147"/>
              </a:cxn>
              <a:cxn ang="0">
                <a:pos x="80771" y="97535"/>
              </a:cxn>
              <a:cxn ang="0">
                <a:pos x="50291" y="126491"/>
              </a:cxn>
              <a:cxn ang="0">
                <a:pos x="112775" y="70103"/>
              </a:cxn>
              <a:cxn ang="0">
                <a:pos x="153923" y="36575"/>
              </a:cxn>
              <a:cxn ang="0">
                <a:pos x="309371" y="1523"/>
              </a:cxn>
              <a:cxn ang="0">
                <a:pos x="483107" y="13715"/>
              </a:cxn>
              <a:cxn ang="0">
                <a:pos x="582167" y="27431"/>
              </a:cxn>
              <a:cxn ang="0">
                <a:pos x="710183" y="62483"/>
              </a:cxn>
              <a:cxn ang="0">
                <a:pos x="749807" y="80771"/>
              </a:cxn>
              <a:cxn ang="0">
                <a:pos x="792479" y="129539"/>
              </a:cxn>
              <a:cxn ang="0">
                <a:pos x="192023" y="298703"/>
              </a:cxn>
              <a:cxn ang="0">
                <a:pos x="160019" y="294131"/>
              </a:cxn>
              <a:cxn ang="0">
                <a:pos x="115823" y="288035"/>
              </a:cxn>
              <a:cxn ang="0">
                <a:pos x="54863" y="275843"/>
              </a:cxn>
              <a:cxn ang="0">
                <a:pos x="115823" y="289559"/>
              </a:cxn>
              <a:cxn ang="0">
                <a:pos x="160019" y="295655"/>
              </a:cxn>
              <a:cxn ang="0">
                <a:pos x="192023" y="300227"/>
              </a:cxn>
              <a:cxn ang="0">
                <a:pos x="143255" y="42671"/>
              </a:cxn>
              <a:cxn ang="0">
                <a:pos x="670559" y="266699"/>
              </a:cxn>
              <a:cxn ang="0">
                <a:pos x="643127" y="292607"/>
              </a:cxn>
              <a:cxn ang="0">
                <a:pos x="583691" y="315467"/>
              </a:cxn>
              <a:cxn ang="0">
                <a:pos x="414527" y="326135"/>
              </a:cxn>
              <a:cxn ang="0">
                <a:pos x="286511" y="323087"/>
              </a:cxn>
              <a:cxn ang="0">
                <a:pos x="228599" y="310895"/>
              </a:cxn>
              <a:cxn ang="0">
                <a:pos x="196595" y="301751"/>
              </a:cxn>
              <a:cxn ang="0">
                <a:pos x="249935" y="316991"/>
              </a:cxn>
              <a:cxn ang="0">
                <a:pos x="336803" y="324611"/>
              </a:cxn>
              <a:cxn ang="0">
                <a:pos x="563879" y="320039"/>
              </a:cxn>
              <a:cxn ang="0">
                <a:pos x="633983" y="298703"/>
              </a:cxn>
              <a:cxn ang="0">
                <a:pos x="667511" y="269747"/>
              </a:cxn>
              <a:cxn ang="0">
                <a:pos x="196595" y="301751"/>
              </a:cxn>
              <a:cxn ang="0">
                <a:pos x="685799" y="254507"/>
              </a:cxn>
              <a:cxn ang="0">
                <a:pos x="681227" y="259079"/>
              </a:cxn>
              <a:cxn ang="0">
                <a:pos x="777239" y="213359"/>
              </a:cxn>
              <a:cxn ang="0">
                <a:pos x="757427" y="224027"/>
              </a:cxn>
              <a:cxn ang="0">
                <a:pos x="742187" y="231647"/>
              </a:cxn>
              <a:cxn ang="0">
                <a:pos x="774191" y="216407"/>
              </a:cxn>
              <a:cxn ang="0">
                <a:pos x="777239" y="214883"/>
              </a:cxn>
              <a:cxn ang="0">
                <a:pos x="800099" y="198119"/>
              </a:cxn>
              <a:cxn ang="0">
                <a:pos x="781811" y="213359"/>
              </a:cxn>
              <a:cxn ang="0">
                <a:pos x="800099" y="199643"/>
              </a:cxn>
              <a:cxn ang="0">
                <a:pos x="803147" y="160019"/>
              </a:cxn>
              <a:cxn ang="0">
                <a:pos x="806195" y="182879"/>
              </a:cxn>
              <a:cxn ang="0">
                <a:pos x="806195" y="192023"/>
              </a:cxn>
              <a:cxn ang="0">
                <a:pos x="809243" y="184403"/>
              </a:cxn>
            </a:cxnLst>
            <a:rect l="T0" t="T1" r="T2" b="T3"/>
            <a:pathLst>
              <a:path w="809243" h="327659">
                <a:moveTo>
                  <a:pt x="42671" y="131063"/>
                </a:moveTo>
                <a:lnTo>
                  <a:pt x="39623" y="132587"/>
                </a:lnTo>
                <a:lnTo>
                  <a:pt x="35051" y="134111"/>
                </a:lnTo>
                <a:lnTo>
                  <a:pt x="32003" y="135635"/>
                </a:lnTo>
                <a:lnTo>
                  <a:pt x="16763" y="135635"/>
                </a:lnTo>
                <a:lnTo>
                  <a:pt x="7619" y="132587"/>
                </a:lnTo>
                <a:lnTo>
                  <a:pt x="1523" y="129539"/>
                </a:lnTo>
                <a:lnTo>
                  <a:pt x="0" y="129539"/>
                </a:lnTo>
                <a:lnTo>
                  <a:pt x="6095" y="134111"/>
                </a:lnTo>
                <a:lnTo>
                  <a:pt x="7619" y="134111"/>
                </a:lnTo>
                <a:lnTo>
                  <a:pt x="16763" y="137159"/>
                </a:lnTo>
                <a:lnTo>
                  <a:pt x="32003" y="137159"/>
                </a:lnTo>
                <a:lnTo>
                  <a:pt x="35051" y="135635"/>
                </a:lnTo>
                <a:lnTo>
                  <a:pt x="39623" y="134111"/>
                </a:lnTo>
                <a:lnTo>
                  <a:pt x="42671" y="131063"/>
                </a:lnTo>
                <a:close/>
              </a:path>
              <a:path w="809243" h="327659">
                <a:moveTo>
                  <a:pt x="1523" y="135635"/>
                </a:moveTo>
                <a:lnTo>
                  <a:pt x="1523" y="130682"/>
                </a:lnTo>
                <a:lnTo>
                  <a:pt x="0" y="129539"/>
                </a:lnTo>
                <a:lnTo>
                  <a:pt x="0" y="132587"/>
                </a:lnTo>
                <a:lnTo>
                  <a:pt x="1523" y="135635"/>
                </a:lnTo>
                <a:close/>
              </a:path>
              <a:path w="809243" h="327659">
                <a:moveTo>
                  <a:pt x="44195" y="266699"/>
                </a:moveTo>
                <a:lnTo>
                  <a:pt x="41147" y="263651"/>
                </a:lnTo>
                <a:lnTo>
                  <a:pt x="35051" y="256031"/>
                </a:lnTo>
                <a:lnTo>
                  <a:pt x="32003" y="246887"/>
                </a:lnTo>
                <a:lnTo>
                  <a:pt x="27431" y="237743"/>
                </a:lnTo>
                <a:lnTo>
                  <a:pt x="18287" y="216407"/>
                </a:lnTo>
                <a:lnTo>
                  <a:pt x="15239" y="202691"/>
                </a:lnTo>
                <a:lnTo>
                  <a:pt x="12191" y="193547"/>
                </a:lnTo>
                <a:lnTo>
                  <a:pt x="10667" y="179831"/>
                </a:lnTo>
                <a:lnTo>
                  <a:pt x="7619" y="169163"/>
                </a:lnTo>
                <a:lnTo>
                  <a:pt x="3047" y="141731"/>
                </a:lnTo>
                <a:lnTo>
                  <a:pt x="3047" y="135635"/>
                </a:lnTo>
                <a:lnTo>
                  <a:pt x="1523" y="132587"/>
                </a:lnTo>
                <a:lnTo>
                  <a:pt x="1523" y="141731"/>
                </a:lnTo>
                <a:lnTo>
                  <a:pt x="6095" y="169163"/>
                </a:lnTo>
                <a:lnTo>
                  <a:pt x="9143" y="179831"/>
                </a:lnTo>
                <a:lnTo>
                  <a:pt x="10667" y="193547"/>
                </a:lnTo>
                <a:lnTo>
                  <a:pt x="13715" y="204215"/>
                </a:lnTo>
                <a:lnTo>
                  <a:pt x="16763" y="216407"/>
                </a:lnTo>
                <a:lnTo>
                  <a:pt x="25907" y="237743"/>
                </a:lnTo>
                <a:lnTo>
                  <a:pt x="30479" y="246887"/>
                </a:lnTo>
                <a:lnTo>
                  <a:pt x="33527" y="257555"/>
                </a:lnTo>
                <a:lnTo>
                  <a:pt x="35051" y="257555"/>
                </a:lnTo>
                <a:lnTo>
                  <a:pt x="41147" y="265175"/>
                </a:lnTo>
                <a:lnTo>
                  <a:pt x="44195" y="266699"/>
                </a:lnTo>
                <a:close/>
              </a:path>
              <a:path w="809243" h="327659">
                <a:moveTo>
                  <a:pt x="798575" y="150875"/>
                </a:moveTo>
                <a:lnTo>
                  <a:pt x="797051" y="146303"/>
                </a:lnTo>
                <a:lnTo>
                  <a:pt x="797051" y="141731"/>
                </a:lnTo>
                <a:lnTo>
                  <a:pt x="794003" y="129539"/>
                </a:lnTo>
                <a:lnTo>
                  <a:pt x="787907" y="114299"/>
                </a:lnTo>
                <a:lnTo>
                  <a:pt x="784859" y="108203"/>
                </a:lnTo>
                <a:lnTo>
                  <a:pt x="766571" y="89915"/>
                </a:lnTo>
                <a:lnTo>
                  <a:pt x="758951" y="85343"/>
                </a:lnTo>
                <a:lnTo>
                  <a:pt x="751331" y="79247"/>
                </a:lnTo>
                <a:lnTo>
                  <a:pt x="749807" y="79247"/>
                </a:lnTo>
                <a:lnTo>
                  <a:pt x="742187" y="74675"/>
                </a:lnTo>
                <a:lnTo>
                  <a:pt x="729995" y="70103"/>
                </a:lnTo>
                <a:lnTo>
                  <a:pt x="720851" y="65531"/>
                </a:lnTo>
                <a:lnTo>
                  <a:pt x="710183" y="60959"/>
                </a:lnTo>
                <a:lnTo>
                  <a:pt x="697991" y="56387"/>
                </a:lnTo>
                <a:lnTo>
                  <a:pt x="687323" y="53339"/>
                </a:lnTo>
                <a:lnTo>
                  <a:pt x="662939" y="44195"/>
                </a:lnTo>
                <a:lnTo>
                  <a:pt x="635507" y="38099"/>
                </a:lnTo>
                <a:lnTo>
                  <a:pt x="609599" y="30479"/>
                </a:lnTo>
                <a:lnTo>
                  <a:pt x="583691" y="25907"/>
                </a:lnTo>
                <a:lnTo>
                  <a:pt x="556259" y="21335"/>
                </a:lnTo>
                <a:lnTo>
                  <a:pt x="530351" y="18287"/>
                </a:lnTo>
                <a:lnTo>
                  <a:pt x="519683" y="15239"/>
                </a:lnTo>
                <a:lnTo>
                  <a:pt x="495299" y="12191"/>
                </a:lnTo>
                <a:lnTo>
                  <a:pt x="483107" y="12191"/>
                </a:lnTo>
                <a:lnTo>
                  <a:pt x="473963" y="10667"/>
                </a:lnTo>
                <a:lnTo>
                  <a:pt x="463295" y="9143"/>
                </a:lnTo>
                <a:lnTo>
                  <a:pt x="449579" y="6095"/>
                </a:lnTo>
                <a:lnTo>
                  <a:pt x="432815" y="4571"/>
                </a:lnTo>
                <a:lnTo>
                  <a:pt x="387095" y="0"/>
                </a:lnTo>
                <a:lnTo>
                  <a:pt x="309371" y="0"/>
                </a:lnTo>
                <a:lnTo>
                  <a:pt x="278891" y="1523"/>
                </a:lnTo>
                <a:lnTo>
                  <a:pt x="214883" y="4571"/>
                </a:lnTo>
                <a:lnTo>
                  <a:pt x="207263" y="7619"/>
                </a:lnTo>
                <a:lnTo>
                  <a:pt x="198119" y="10667"/>
                </a:lnTo>
                <a:lnTo>
                  <a:pt x="187451" y="16763"/>
                </a:lnTo>
                <a:lnTo>
                  <a:pt x="173735" y="22859"/>
                </a:lnTo>
                <a:lnTo>
                  <a:pt x="163067" y="28955"/>
                </a:lnTo>
                <a:lnTo>
                  <a:pt x="152399" y="36575"/>
                </a:lnTo>
                <a:lnTo>
                  <a:pt x="143255" y="41147"/>
                </a:lnTo>
                <a:lnTo>
                  <a:pt x="135635" y="47243"/>
                </a:lnTo>
                <a:lnTo>
                  <a:pt x="128015" y="54863"/>
                </a:lnTo>
                <a:lnTo>
                  <a:pt x="112775" y="68579"/>
                </a:lnTo>
                <a:lnTo>
                  <a:pt x="96011" y="82295"/>
                </a:lnTo>
                <a:lnTo>
                  <a:pt x="80771" y="97535"/>
                </a:lnTo>
                <a:lnTo>
                  <a:pt x="62483" y="112775"/>
                </a:lnTo>
                <a:lnTo>
                  <a:pt x="54863" y="118871"/>
                </a:lnTo>
                <a:lnTo>
                  <a:pt x="48767" y="126491"/>
                </a:lnTo>
                <a:lnTo>
                  <a:pt x="42671" y="131063"/>
                </a:lnTo>
                <a:lnTo>
                  <a:pt x="50291" y="126491"/>
                </a:lnTo>
                <a:lnTo>
                  <a:pt x="56387" y="120395"/>
                </a:lnTo>
                <a:lnTo>
                  <a:pt x="64007" y="114299"/>
                </a:lnTo>
                <a:lnTo>
                  <a:pt x="82295" y="99059"/>
                </a:lnTo>
                <a:lnTo>
                  <a:pt x="97535" y="83819"/>
                </a:lnTo>
                <a:lnTo>
                  <a:pt x="112775" y="70103"/>
                </a:lnTo>
                <a:lnTo>
                  <a:pt x="129539" y="54863"/>
                </a:lnTo>
                <a:lnTo>
                  <a:pt x="135635" y="48767"/>
                </a:lnTo>
                <a:lnTo>
                  <a:pt x="143255" y="43687"/>
                </a:lnTo>
                <a:lnTo>
                  <a:pt x="143255" y="42671"/>
                </a:lnTo>
                <a:lnTo>
                  <a:pt x="153923" y="36575"/>
                </a:lnTo>
                <a:lnTo>
                  <a:pt x="163067" y="30479"/>
                </a:lnTo>
                <a:lnTo>
                  <a:pt x="199643" y="12191"/>
                </a:lnTo>
                <a:lnTo>
                  <a:pt x="214883" y="6095"/>
                </a:lnTo>
                <a:lnTo>
                  <a:pt x="278891" y="3047"/>
                </a:lnTo>
                <a:lnTo>
                  <a:pt x="309371" y="1523"/>
                </a:lnTo>
                <a:lnTo>
                  <a:pt x="387095" y="1523"/>
                </a:lnTo>
                <a:lnTo>
                  <a:pt x="448055" y="7619"/>
                </a:lnTo>
                <a:lnTo>
                  <a:pt x="463295" y="10667"/>
                </a:lnTo>
                <a:lnTo>
                  <a:pt x="473963" y="12191"/>
                </a:lnTo>
                <a:lnTo>
                  <a:pt x="483107" y="13715"/>
                </a:lnTo>
                <a:lnTo>
                  <a:pt x="495299" y="13715"/>
                </a:lnTo>
                <a:lnTo>
                  <a:pt x="519683" y="16763"/>
                </a:lnTo>
                <a:lnTo>
                  <a:pt x="530351" y="19811"/>
                </a:lnTo>
                <a:lnTo>
                  <a:pt x="556259" y="22859"/>
                </a:lnTo>
                <a:lnTo>
                  <a:pt x="582167" y="27431"/>
                </a:lnTo>
                <a:lnTo>
                  <a:pt x="609599" y="32003"/>
                </a:lnTo>
                <a:lnTo>
                  <a:pt x="635507" y="39623"/>
                </a:lnTo>
                <a:lnTo>
                  <a:pt x="661415" y="45719"/>
                </a:lnTo>
                <a:lnTo>
                  <a:pt x="685799" y="53339"/>
                </a:lnTo>
                <a:lnTo>
                  <a:pt x="710183" y="62483"/>
                </a:lnTo>
                <a:lnTo>
                  <a:pt x="720851" y="67055"/>
                </a:lnTo>
                <a:lnTo>
                  <a:pt x="729995" y="71627"/>
                </a:lnTo>
                <a:lnTo>
                  <a:pt x="740663" y="76199"/>
                </a:lnTo>
                <a:lnTo>
                  <a:pt x="740663" y="74675"/>
                </a:lnTo>
                <a:lnTo>
                  <a:pt x="749807" y="80771"/>
                </a:lnTo>
                <a:lnTo>
                  <a:pt x="757427" y="86867"/>
                </a:lnTo>
                <a:lnTo>
                  <a:pt x="765047" y="91439"/>
                </a:lnTo>
                <a:lnTo>
                  <a:pt x="783335" y="109727"/>
                </a:lnTo>
                <a:lnTo>
                  <a:pt x="789431" y="121919"/>
                </a:lnTo>
                <a:lnTo>
                  <a:pt x="792479" y="129539"/>
                </a:lnTo>
                <a:lnTo>
                  <a:pt x="795527" y="141731"/>
                </a:lnTo>
                <a:lnTo>
                  <a:pt x="795527" y="146303"/>
                </a:lnTo>
                <a:lnTo>
                  <a:pt x="798575" y="150875"/>
                </a:lnTo>
                <a:close/>
              </a:path>
              <a:path w="809243" h="327659">
                <a:moveTo>
                  <a:pt x="195071" y="300227"/>
                </a:moveTo>
                <a:lnTo>
                  <a:pt x="192023" y="298703"/>
                </a:lnTo>
                <a:lnTo>
                  <a:pt x="185927" y="298703"/>
                </a:lnTo>
                <a:lnTo>
                  <a:pt x="181355" y="297179"/>
                </a:lnTo>
                <a:lnTo>
                  <a:pt x="176783" y="297179"/>
                </a:lnTo>
                <a:lnTo>
                  <a:pt x="169163" y="295655"/>
                </a:lnTo>
                <a:lnTo>
                  <a:pt x="160019" y="294131"/>
                </a:lnTo>
                <a:lnTo>
                  <a:pt x="146303" y="292607"/>
                </a:lnTo>
                <a:lnTo>
                  <a:pt x="135635" y="291083"/>
                </a:lnTo>
                <a:lnTo>
                  <a:pt x="131063" y="291083"/>
                </a:lnTo>
                <a:lnTo>
                  <a:pt x="126491" y="289559"/>
                </a:lnTo>
                <a:lnTo>
                  <a:pt x="115823" y="288035"/>
                </a:lnTo>
                <a:lnTo>
                  <a:pt x="105155" y="288035"/>
                </a:lnTo>
                <a:lnTo>
                  <a:pt x="86867" y="284987"/>
                </a:lnTo>
                <a:lnTo>
                  <a:pt x="79247" y="283463"/>
                </a:lnTo>
                <a:lnTo>
                  <a:pt x="70103" y="281939"/>
                </a:lnTo>
                <a:lnTo>
                  <a:pt x="54863" y="275843"/>
                </a:lnTo>
                <a:lnTo>
                  <a:pt x="45719" y="266699"/>
                </a:lnTo>
                <a:lnTo>
                  <a:pt x="44195" y="266699"/>
                </a:lnTo>
                <a:lnTo>
                  <a:pt x="77723" y="284987"/>
                </a:lnTo>
                <a:lnTo>
                  <a:pt x="105155" y="289559"/>
                </a:lnTo>
                <a:lnTo>
                  <a:pt x="115823" y="289559"/>
                </a:lnTo>
                <a:lnTo>
                  <a:pt x="126491" y="291083"/>
                </a:lnTo>
                <a:lnTo>
                  <a:pt x="131063" y="292607"/>
                </a:lnTo>
                <a:lnTo>
                  <a:pt x="135635" y="292607"/>
                </a:lnTo>
                <a:lnTo>
                  <a:pt x="146303" y="294131"/>
                </a:lnTo>
                <a:lnTo>
                  <a:pt x="160019" y="295655"/>
                </a:lnTo>
                <a:lnTo>
                  <a:pt x="169163" y="297179"/>
                </a:lnTo>
                <a:lnTo>
                  <a:pt x="175259" y="298703"/>
                </a:lnTo>
                <a:lnTo>
                  <a:pt x="181355" y="298703"/>
                </a:lnTo>
                <a:lnTo>
                  <a:pt x="185927" y="300227"/>
                </a:lnTo>
                <a:lnTo>
                  <a:pt x="192023" y="300227"/>
                </a:lnTo>
                <a:lnTo>
                  <a:pt x="193547" y="301751"/>
                </a:lnTo>
                <a:lnTo>
                  <a:pt x="193547" y="300227"/>
                </a:lnTo>
                <a:lnTo>
                  <a:pt x="195071" y="300227"/>
                </a:lnTo>
                <a:close/>
              </a:path>
              <a:path w="809243" h="327659">
                <a:moveTo>
                  <a:pt x="144779" y="42671"/>
                </a:moveTo>
                <a:lnTo>
                  <a:pt x="143255" y="42671"/>
                </a:lnTo>
                <a:lnTo>
                  <a:pt x="143255" y="43687"/>
                </a:lnTo>
                <a:lnTo>
                  <a:pt x="144779" y="42671"/>
                </a:lnTo>
                <a:close/>
              </a:path>
              <a:path w="809243" h="327659">
                <a:moveTo>
                  <a:pt x="676655" y="263651"/>
                </a:moveTo>
                <a:lnTo>
                  <a:pt x="676655" y="262127"/>
                </a:lnTo>
                <a:lnTo>
                  <a:pt x="670559" y="266699"/>
                </a:lnTo>
                <a:lnTo>
                  <a:pt x="665987" y="269747"/>
                </a:lnTo>
                <a:lnTo>
                  <a:pt x="662939" y="275843"/>
                </a:lnTo>
                <a:lnTo>
                  <a:pt x="659891" y="280415"/>
                </a:lnTo>
                <a:lnTo>
                  <a:pt x="650747" y="286511"/>
                </a:lnTo>
                <a:lnTo>
                  <a:pt x="643127" y="292607"/>
                </a:lnTo>
                <a:lnTo>
                  <a:pt x="624839" y="301751"/>
                </a:lnTo>
                <a:lnTo>
                  <a:pt x="615695" y="304799"/>
                </a:lnTo>
                <a:lnTo>
                  <a:pt x="606551" y="309371"/>
                </a:lnTo>
                <a:lnTo>
                  <a:pt x="595883" y="312419"/>
                </a:lnTo>
                <a:lnTo>
                  <a:pt x="583691" y="315467"/>
                </a:lnTo>
                <a:lnTo>
                  <a:pt x="574547" y="316991"/>
                </a:lnTo>
                <a:lnTo>
                  <a:pt x="562355" y="318515"/>
                </a:lnTo>
                <a:lnTo>
                  <a:pt x="539495" y="323087"/>
                </a:lnTo>
                <a:lnTo>
                  <a:pt x="516635" y="326135"/>
                </a:lnTo>
                <a:lnTo>
                  <a:pt x="414527" y="326135"/>
                </a:lnTo>
                <a:lnTo>
                  <a:pt x="390143" y="324611"/>
                </a:lnTo>
                <a:lnTo>
                  <a:pt x="362711" y="323087"/>
                </a:lnTo>
                <a:lnTo>
                  <a:pt x="336803" y="323087"/>
                </a:lnTo>
                <a:lnTo>
                  <a:pt x="310895" y="321563"/>
                </a:lnTo>
                <a:lnTo>
                  <a:pt x="286511" y="323087"/>
                </a:lnTo>
                <a:lnTo>
                  <a:pt x="274319" y="318515"/>
                </a:lnTo>
                <a:lnTo>
                  <a:pt x="260603" y="316991"/>
                </a:lnTo>
                <a:lnTo>
                  <a:pt x="251459" y="315467"/>
                </a:lnTo>
                <a:lnTo>
                  <a:pt x="239267" y="312419"/>
                </a:lnTo>
                <a:lnTo>
                  <a:pt x="228599" y="310895"/>
                </a:lnTo>
                <a:lnTo>
                  <a:pt x="207263" y="304799"/>
                </a:lnTo>
                <a:lnTo>
                  <a:pt x="196595" y="300227"/>
                </a:lnTo>
                <a:lnTo>
                  <a:pt x="193547" y="300227"/>
                </a:lnTo>
                <a:lnTo>
                  <a:pt x="193547" y="301751"/>
                </a:lnTo>
                <a:lnTo>
                  <a:pt x="196595" y="301751"/>
                </a:lnTo>
                <a:lnTo>
                  <a:pt x="196595" y="302323"/>
                </a:lnTo>
                <a:lnTo>
                  <a:pt x="207263" y="306323"/>
                </a:lnTo>
                <a:lnTo>
                  <a:pt x="228599" y="312419"/>
                </a:lnTo>
                <a:lnTo>
                  <a:pt x="239267" y="313943"/>
                </a:lnTo>
                <a:lnTo>
                  <a:pt x="249935" y="316991"/>
                </a:lnTo>
                <a:lnTo>
                  <a:pt x="260603" y="318515"/>
                </a:lnTo>
                <a:lnTo>
                  <a:pt x="272795" y="320039"/>
                </a:lnTo>
                <a:lnTo>
                  <a:pt x="286511" y="324611"/>
                </a:lnTo>
                <a:lnTo>
                  <a:pt x="310895" y="323087"/>
                </a:lnTo>
                <a:lnTo>
                  <a:pt x="336803" y="324611"/>
                </a:lnTo>
                <a:lnTo>
                  <a:pt x="362711" y="324611"/>
                </a:lnTo>
                <a:lnTo>
                  <a:pt x="414527" y="327659"/>
                </a:lnTo>
                <a:lnTo>
                  <a:pt x="516635" y="327659"/>
                </a:lnTo>
                <a:lnTo>
                  <a:pt x="539495" y="324611"/>
                </a:lnTo>
                <a:lnTo>
                  <a:pt x="563879" y="320039"/>
                </a:lnTo>
                <a:lnTo>
                  <a:pt x="585215" y="316991"/>
                </a:lnTo>
                <a:lnTo>
                  <a:pt x="606551" y="310895"/>
                </a:lnTo>
                <a:lnTo>
                  <a:pt x="615695" y="306323"/>
                </a:lnTo>
                <a:lnTo>
                  <a:pt x="624839" y="303275"/>
                </a:lnTo>
                <a:lnTo>
                  <a:pt x="633983" y="298703"/>
                </a:lnTo>
                <a:lnTo>
                  <a:pt x="644651" y="294131"/>
                </a:lnTo>
                <a:lnTo>
                  <a:pt x="652271" y="288035"/>
                </a:lnTo>
                <a:lnTo>
                  <a:pt x="661415" y="281939"/>
                </a:lnTo>
                <a:lnTo>
                  <a:pt x="664463" y="277367"/>
                </a:lnTo>
                <a:lnTo>
                  <a:pt x="667511" y="269747"/>
                </a:lnTo>
                <a:lnTo>
                  <a:pt x="667511" y="271271"/>
                </a:lnTo>
                <a:lnTo>
                  <a:pt x="672083" y="268223"/>
                </a:lnTo>
                <a:lnTo>
                  <a:pt x="676655" y="263651"/>
                </a:lnTo>
                <a:close/>
              </a:path>
              <a:path w="809243" h="327659">
                <a:moveTo>
                  <a:pt x="196595" y="302323"/>
                </a:moveTo>
                <a:lnTo>
                  <a:pt x="196595" y="301751"/>
                </a:lnTo>
                <a:lnTo>
                  <a:pt x="195071" y="301751"/>
                </a:lnTo>
                <a:lnTo>
                  <a:pt x="196595" y="302323"/>
                </a:lnTo>
                <a:close/>
              </a:path>
              <a:path w="809243" h="327659">
                <a:moveTo>
                  <a:pt x="711707" y="242315"/>
                </a:moveTo>
                <a:lnTo>
                  <a:pt x="699515" y="248411"/>
                </a:lnTo>
                <a:lnTo>
                  <a:pt x="685799" y="254507"/>
                </a:lnTo>
                <a:lnTo>
                  <a:pt x="679703" y="257555"/>
                </a:lnTo>
                <a:lnTo>
                  <a:pt x="675131" y="262127"/>
                </a:lnTo>
                <a:lnTo>
                  <a:pt x="676655" y="262127"/>
                </a:lnTo>
                <a:lnTo>
                  <a:pt x="676655" y="263651"/>
                </a:lnTo>
                <a:lnTo>
                  <a:pt x="681227" y="259079"/>
                </a:lnTo>
                <a:lnTo>
                  <a:pt x="699515" y="249935"/>
                </a:lnTo>
                <a:lnTo>
                  <a:pt x="711707" y="242315"/>
                </a:lnTo>
                <a:close/>
              </a:path>
              <a:path w="809243" h="327659">
                <a:moveTo>
                  <a:pt x="781811" y="214883"/>
                </a:moveTo>
                <a:lnTo>
                  <a:pt x="781811" y="213359"/>
                </a:lnTo>
                <a:lnTo>
                  <a:pt x="777239" y="213359"/>
                </a:lnTo>
                <a:lnTo>
                  <a:pt x="774191" y="214883"/>
                </a:lnTo>
                <a:lnTo>
                  <a:pt x="769619" y="216407"/>
                </a:lnTo>
                <a:lnTo>
                  <a:pt x="765047" y="219455"/>
                </a:lnTo>
                <a:lnTo>
                  <a:pt x="760475" y="220979"/>
                </a:lnTo>
                <a:lnTo>
                  <a:pt x="757427" y="224027"/>
                </a:lnTo>
                <a:lnTo>
                  <a:pt x="740663" y="230123"/>
                </a:lnTo>
                <a:lnTo>
                  <a:pt x="725423" y="234695"/>
                </a:lnTo>
                <a:lnTo>
                  <a:pt x="711707" y="242315"/>
                </a:lnTo>
                <a:lnTo>
                  <a:pt x="725423" y="236219"/>
                </a:lnTo>
                <a:lnTo>
                  <a:pt x="742187" y="231647"/>
                </a:lnTo>
                <a:lnTo>
                  <a:pt x="758951" y="224027"/>
                </a:lnTo>
                <a:lnTo>
                  <a:pt x="761999" y="222503"/>
                </a:lnTo>
                <a:lnTo>
                  <a:pt x="766571" y="220979"/>
                </a:lnTo>
                <a:lnTo>
                  <a:pt x="771143" y="217931"/>
                </a:lnTo>
                <a:lnTo>
                  <a:pt x="774191" y="216407"/>
                </a:lnTo>
                <a:lnTo>
                  <a:pt x="777239" y="215391"/>
                </a:lnTo>
                <a:lnTo>
                  <a:pt x="777239" y="214883"/>
                </a:lnTo>
                <a:lnTo>
                  <a:pt x="781811" y="214883"/>
                </a:lnTo>
                <a:close/>
              </a:path>
              <a:path w="809243" h="327659">
                <a:moveTo>
                  <a:pt x="778763" y="214883"/>
                </a:moveTo>
                <a:lnTo>
                  <a:pt x="777239" y="214883"/>
                </a:lnTo>
                <a:lnTo>
                  <a:pt x="777239" y="215391"/>
                </a:lnTo>
                <a:lnTo>
                  <a:pt x="778763" y="214883"/>
                </a:lnTo>
                <a:close/>
              </a:path>
              <a:path w="809243" h="327659">
                <a:moveTo>
                  <a:pt x="804671" y="196595"/>
                </a:moveTo>
                <a:lnTo>
                  <a:pt x="804671" y="195071"/>
                </a:lnTo>
                <a:lnTo>
                  <a:pt x="800099" y="198119"/>
                </a:lnTo>
                <a:lnTo>
                  <a:pt x="797051" y="201167"/>
                </a:lnTo>
                <a:lnTo>
                  <a:pt x="789431" y="205739"/>
                </a:lnTo>
                <a:lnTo>
                  <a:pt x="783335" y="211835"/>
                </a:lnTo>
                <a:lnTo>
                  <a:pt x="780287" y="213359"/>
                </a:lnTo>
                <a:lnTo>
                  <a:pt x="781811" y="213359"/>
                </a:lnTo>
                <a:lnTo>
                  <a:pt x="781811" y="214883"/>
                </a:lnTo>
                <a:lnTo>
                  <a:pt x="784859" y="213359"/>
                </a:lnTo>
                <a:lnTo>
                  <a:pt x="790955" y="207263"/>
                </a:lnTo>
                <a:lnTo>
                  <a:pt x="797051" y="202691"/>
                </a:lnTo>
                <a:lnTo>
                  <a:pt x="800099" y="199643"/>
                </a:lnTo>
                <a:lnTo>
                  <a:pt x="804671" y="196595"/>
                </a:lnTo>
                <a:close/>
              </a:path>
              <a:path w="809243" h="327659">
                <a:moveTo>
                  <a:pt x="807719" y="185927"/>
                </a:moveTo>
                <a:lnTo>
                  <a:pt x="807719" y="172211"/>
                </a:lnTo>
                <a:lnTo>
                  <a:pt x="804671" y="166115"/>
                </a:lnTo>
                <a:lnTo>
                  <a:pt x="803147" y="160019"/>
                </a:lnTo>
                <a:lnTo>
                  <a:pt x="800099" y="155447"/>
                </a:lnTo>
                <a:lnTo>
                  <a:pt x="801623" y="160019"/>
                </a:lnTo>
                <a:lnTo>
                  <a:pt x="803147" y="167639"/>
                </a:lnTo>
                <a:lnTo>
                  <a:pt x="806195" y="172211"/>
                </a:lnTo>
                <a:lnTo>
                  <a:pt x="806195" y="182879"/>
                </a:lnTo>
                <a:lnTo>
                  <a:pt x="807719" y="185927"/>
                </a:lnTo>
                <a:close/>
              </a:path>
              <a:path w="809243" h="327659">
                <a:moveTo>
                  <a:pt x="807719" y="193547"/>
                </a:moveTo>
                <a:lnTo>
                  <a:pt x="807719" y="185927"/>
                </a:lnTo>
                <a:lnTo>
                  <a:pt x="806195" y="188975"/>
                </a:lnTo>
                <a:lnTo>
                  <a:pt x="806195" y="192023"/>
                </a:lnTo>
                <a:lnTo>
                  <a:pt x="804671" y="196595"/>
                </a:lnTo>
                <a:lnTo>
                  <a:pt x="806195" y="196595"/>
                </a:lnTo>
                <a:lnTo>
                  <a:pt x="807719" y="193547"/>
                </a:lnTo>
                <a:close/>
              </a:path>
              <a:path w="809243" h="327659">
                <a:moveTo>
                  <a:pt x="809243" y="187451"/>
                </a:moveTo>
                <a:lnTo>
                  <a:pt x="809243" y="184403"/>
                </a:lnTo>
                <a:lnTo>
                  <a:pt x="807719" y="181355"/>
                </a:lnTo>
                <a:lnTo>
                  <a:pt x="807719" y="190499"/>
                </a:lnTo>
                <a:lnTo>
                  <a:pt x="809243" y="18745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89" name="object 21"/>
          <p:cNvSpPr>
            <a:spLocks noChangeArrowheads="1"/>
          </p:cNvSpPr>
          <p:nvPr/>
        </p:nvSpPr>
        <p:spPr bwMode="auto">
          <a:xfrm>
            <a:off x="8110538" y="2454275"/>
            <a:ext cx="808037" cy="323850"/>
          </a:xfrm>
          <a:prstGeom prst="rect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7190" name="object 22"/>
          <p:cNvSpPr>
            <a:spLocks noChangeArrowheads="1"/>
          </p:cNvSpPr>
          <p:nvPr/>
        </p:nvSpPr>
        <p:spPr bwMode="auto">
          <a:xfrm>
            <a:off x="8110538" y="2484438"/>
            <a:ext cx="809625" cy="295275"/>
          </a:xfrm>
          <a:custGeom>
            <a:avLst/>
            <a:gdLst>
              <a:gd name="T0" fmla="*/ 0 w 809243"/>
              <a:gd name="T1" fmla="*/ 0 h 295655"/>
              <a:gd name="T2" fmla="*/ 809243 w 809243"/>
              <a:gd name="T3" fmla="*/ 295655 h 295655"/>
            </a:gdLst>
            <a:ahLst/>
            <a:cxnLst>
              <a:cxn ang="0">
                <a:pos x="609599" y="0"/>
              </a:cxn>
              <a:cxn ang="0">
                <a:pos x="507491" y="-18287"/>
              </a:cxn>
              <a:cxn ang="0">
                <a:pos x="448055" y="-25907"/>
              </a:cxn>
              <a:cxn ang="0">
                <a:pos x="246887" y="-28955"/>
              </a:cxn>
              <a:cxn ang="0">
                <a:pos x="152399" y="4571"/>
              </a:cxn>
              <a:cxn ang="0">
                <a:pos x="80771" y="65531"/>
              </a:cxn>
              <a:cxn ang="0">
                <a:pos x="38099" y="100583"/>
              </a:cxn>
              <a:cxn ang="0">
                <a:pos x="6095" y="100583"/>
              </a:cxn>
              <a:cxn ang="0">
                <a:pos x="32003" y="105155"/>
              </a:cxn>
              <a:cxn ang="0">
                <a:pos x="62483" y="82295"/>
              </a:cxn>
              <a:cxn ang="0">
                <a:pos x="143255" y="10667"/>
              </a:cxn>
              <a:cxn ang="0">
                <a:pos x="198119" y="-19811"/>
              </a:cxn>
              <a:cxn ang="0">
                <a:pos x="385571" y="-30479"/>
              </a:cxn>
              <a:cxn ang="0">
                <a:pos x="472439" y="-19811"/>
              </a:cxn>
              <a:cxn ang="0">
                <a:pos x="530351" y="-12191"/>
              </a:cxn>
              <a:cxn ang="0">
                <a:pos x="1523" y="99821"/>
              </a:cxn>
              <a:cxn ang="0">
                <a:pos x="126491" y="257555"/>
              </a:cxn>
              <a:cxn ang="0">
                <a:pos x="25907" y="205739"/>
              </a:cxn>
              <a:cxn ang="0">
                <a:pos x="3047" y="109727"/>
              </a:cxn>
              <a:cxn ang="0">
                <a:pos x="6095" y="137159"/>
              </a:cxn>
              <a:cxn ang="0">
                <a:pos x="16763" y="184403"/>
              </a:cxn>
              <a:cxn ang="0">
                <a:pos x="70103" y="251459"/>
              </a:cxn>
              <a:cxn ang="0">
                <a:pos x="129539" y="259079"/>
              </a:cxn>
              <a:cxn ang="0">
                <a:pos x="146303" y="260603"/>
              </a:cxn>
              <a:cxn ang="0">
                <a:pos x="158495" y="263651"/>
              </a:cxn>
              <a:cxn ang="0">
                <a:pos x="195071" y="268223"/>
              </a:cxn>
              <a:cxn ang="0">
                <a:pos x="190499" y="268223"/>
              </a:cxn>
              <a:cxn ang="0">
                <a:pos x="227075" y="278891"/>
              </a:cxn>
              <a:cxn ang="0">
                <a:pos x="227075" y="280415"/>
              </a:cxn>
              <a:cxn ang="0">
                <a:pos x="614171" y="272795"/>
              </a:cxn>
              <a:cxn ang="0">
                <a:pos x="515111" y="294131"/>
              </a:cxn>
              <a:cxn ang="0">
                <a:pos x="284987" y="291083"/>
              </a:cxn>
              <a:cxn ang="0">
                <a:pos x="272795" y="289559"/>
              </a:cxn>
              <a:cxn ang="0">
                <a:pos x="414527" y="295655"/>
              </a:cxn>
              <a:cxn ang="0">
                <a:pos x="594359" y="281939"/>
              </a:cxn>
              <a:cxn ang="0">
                <a:pos x="633983" y="266699"/>
              </a:cxn>
              <a:cxn ang="0">
                <a:pos x="749807" y="47243"/>
              </a:cxn>
              <a:cxn ang="0">
                <a:pos x="697991" y="24383"/>
              </a:cxn>
              <a:cxn ang="0">
                <a:pos x="661415" y="13715"/>
              </a:cxn>
              <a:cxn ang="0">
                <a:pos x="777239" y="71627"/>
              </a:cxn>
              <a:cxn ang="0">
                <a:pos x="643127" y="262127"/>
              </a:cxn>
              <a:cxn ang="0">
                <a:pos x="679703" y="225551"/>
              </a:cxn>
              <a:cxn ang="0">
                <a:pos x="649223" y="254507"/>
              </a:cxn>
              <a:cxn ang="0">
                <a:pos x="665987" y="240283"/>
              </a:cxn>
              <a:cxn ang="0">
                <a:pos x="676655" y="231647"/>
              </a:cxn>
              <a:cxn ang="0">
                <a:pos x="667511" y="237743"/>
              </a:cxn>
              <a:cxn ang="0">
                <a:pos x="665987" y="239267"/>
              </a:cxn>
              <a:cxn ang="0">
                <a:pos x="666858" y="238832"/>
              </a:cxn>
              <a:cxn ang="0">
                <a:pos x="723899" y="202691"/>
              </a:cxn>
              <a:cxn ang="0">
                <a:pos x="760475" y="190499"/>
              </a:cxn>
              <a:cxn ang="0">
                <a:pos x="809243" y="155447"/>
              </a:cxn>
              <a:cxn ang="0">
                <a:pos x="806195" y="158495"/>
              </a:cxn>
              <a:cxn ang="0">
                <a:pos x="789431" y="173735"/>
              </a:cxn>
              <a:cxn ang="0">
                <a:pos x="769619" y="184403"/>
              </a:cxn>
              <a:cxn ang="0">
                <a:pos x="790955" y="175259"/>
              </a:cxn>
              <a:cxn ang="0">
                <a:pos x="807719" y="153923"/>
              </a:cxn>
              <a:cxn ang="0">
                <a:pos x="797051" y="114299"/>
              </a:cxn>
              <a:cxn ang="0">
                <a:pos x="783335" y="76199"/>
              </a:cxn>
              <a:cxn ang="0">
                <a:pos x="795527" y="109727"/>
              </a:cxn>
              <a:cxn ang="0">
                <a:pos x="806195" y="144779"/>
              </a:cxn>
            </a:cxnLst>
            <a:rect l="T0" t="T1" r="T2" b="T3"/>
            <a:pathLst>
              <a:path w="809243" h="295655">
                <a:moveTo>
                  <a:pt x="1523" y="98297"/>
                </a:moveTo>
                <a:lnTo>
                  <a:pt x="1523" y="97535"/>
                </a:lnTo>
                <a:lnTo>
                  <a:pt x="0" y="97535"/>
                </a:lnTo>
                <a:lnTo>
                  <a:pt x="1523" y="98297"/>
                </a:lnTo>
                <a:close/>
              </a:path>
              <a:path w="809243" h="295655">
                <a:moveTo>
                  <a:pt x="609599" y="0"/>
                </a:moveTo>
                <a:lnTo>
                  <a:pt x="582167" y="-6095"/>
                </a:lnTo>
                <a:lnTo>
                  <a:pt x="556259" y="-10667"/>
                </a:lnTo>
                <a:lnTo>
                  <a:pt x="530351" y="-13715"/>
                </a:lnTo>
                <a:lnTo>
                  <a:pt x="518159" y="-16763"/>
                </a:lnTo>
                <a:lnTo>
                  <a:pt x="507491" y="-18287"/>
                </a:lnTo>
                <a:lnTo>
                  <a:pt x="493775" y="-19811"/>
                </a:lnTo>
                <a:lnTo>
                  <a:pt x="483107" y="-19811"/>
                </a:lnTo>
                <a:lnTo>
                  <a:pt x="472439" y="-21335"/>
                </a:lnTo>
                <a:lnTo>
                  <a:pt x="463295" y="-22859"/>
                </a:lnTo>
                <a:lnTo>
                  <a:pt x="448055" y="-25907"/>
                </a:lnTo>
                <a:lnTo>
                  <a:pt x="417575" y="-28955"/>
                </a:lnTo>
                <a:lnTo>
                  <a:pt x="400811" y="-30479"/>
                </a:lnTo>
                <a:lnTo>
                  <a:pt x="385571" y="-32003"/>
                </a:lnTo>
                <a:lnTo>
                  <a:pt x="307847" y="-32003"/>
                </a:lnTo>
                <a:lnTo>
                  <a:pt x="246887" y="-28955"/>
                </a:lnTo>
                <a:lnTo>
                  <a:pt x="213359" y="-27431"/>
                </a:lnTo>
                <a:lnTo>
                  <a:pt x="198119" y="-21335"/>
                </a:lnTo>
                <a:lnTo>
                  <a:pt x="173735" y="-9143"/>
                </a:lnTo>
                <a:lnTo>
                  <a:pt x="161543" y="-1523"/>
                </a:lnTo>
                <a:lnTo>
                  <a:pt x="152399" y="4571"/>
                </a:lnTo>
                <a:lnTo>
                  <a:pt x="141731" y="9143"/>
                </a:lnTo>
                <a:lnTo>
                  <a:pt x="134111" y="16763"/>
                </a:lnTo>
                <a:lnTo>
                  <a:pt x="126491" y="22859"/>
                </a:lnTo>
                <a:lnTo>
                  <a:pt x="96011" y="50291"/>
                </a:lnTo>
                <a:lnTo>
                  <a:pt x="80771" y="65531"/>
                </a:lnTo>
                <a:lnTo>
                  <a:pt x="62483" y="80771"/>
                </a:lnTo>
                <a:lnTo>
                  <a:pt x="54863" y="86867"/>
                </a:lnTo>
                <a:lnTo>
                  <a:pt x="47243" y="94487"/>
                </a:lnTo>
                <a:lnTo>
                  <a:pt x="41147" y="99059"/>
                </a:lnTo>
                <a:lnTo>
                  <a:pt x="38099" y="100583"/>
                </a:lnTo>
                <a:lnTo>
                  <a:pt x="33527" y="102107"/>
                </a:lnTo>
                <a:lnTo>
                  <a:pt x="30479" y="103631"/>
                </a:lnTo>
                <a:lnTo>
                  <a:pt x="16763" y="103631"/>
                </a:lnTo>
                <a:lnTo>
                  <a:pt x="10667" y="102107"/>
                </a:lnTo>
                <a:lnTo>
                  <a:pt x="6095" y="100583"/>
                </a:lnTo>
                <a:lnTo>
                  <a:pt x="0" y="97535"/>
                </a:lnTo>
                <a:lnTo>
                  <a:pt x="0" y="99059"/>
                </a:lnTo>
                <a:lnTo>
                  <a:pt x="6095" y="102107"/>
                </a:lnTo>
                <a:lnTo>
                  <a:pt x="15239" y="105155"/>
                </a:lnTo>
                <a:lnTo>
                  <a:pt x="32003" y="105155"/>
                </a:lnTo>
                <a:lnTo>
                  <a:pt x="35051" y="103631"/>
                </a:lnTo>
                <a:lnTo>
                  <a:pt x="39623" y="102107"/>
                </a:lnTo>
                <a:lnTo>
                  <a:pt x="42671" y="100583"/>
                </a:lnTo>
                <a:lnTo>
                  <a:pt x="54863" y="88391"/>
                </a:lnTo>
                <a:lnTo>
                  <a:pt x="62483" y="82295"/>
                </a:lnTo>
                <a:lnTo>
                  <a:pt x="89915" y="59435"/>
                </a:lnTo>
                <a:lnTo>
                  <a:pt x="96011" y="51815"/>
                </a:lnTo>
                <a:lnTo>
                  <a:pt x="112775" y="38099"/>
                </a:lnTo>
                <a:lnTo>
                  <a:pt x="128015" y="22859"/>
                </a:lnTo>
                <a:lnTo>
                  <a:pt x="143255" y="10667"/>
                </a:lnTo>
                <a:lnTo>
                  <a:pt x="152399" y="6095"/>
                </a:lnTo>
                <a:lnTo>
                  <a:pt x="163067" y="-1523"/>
                </a:lnTo>
                <a:lnTo>
                  <a:pt x="173735" y="-7619"/>
                </a:lnTo>
                <a:lnTo>
                  <a:pt x="187451" y="-13715"/>
                </a:lnTo>
                <a:lnTo>
                  <a:pt x="198119" y="-19811"/>
                </a:lnTo>
                <a:lnTo>
                  <a:pt x="205739" y="-22859"/>
                </a:lnTo>
                <a:lnTo>
                  <a:pt x="214883" y="-25907"/>
                </a:lnTo>
                <a:lnTo>
                  <a:pt x="246887" y="-27431"/>
                </a:lnTo>
                <a:lnTo>
                  <a:pt x="307847" y="-30479"/>
                </a:lnTo>
                <a:lnTo>
                  <a:pt x="385571" y="-30479"/>
                </a:lnTo>
                <a:lnTo>
                  <a:pt x="400811" y="-28955"/>
                </a:lnTo>
                <a:lnTo>
                  <a:pt x="417575" y="-27431"/>
                </a:lnTo>
                <a:lnTo>
                  <a:pt x="448055" y="-24383"/>
                </a:lnTo>
                <a:lnTo>
                  <a:pt x="463295" y="-21335"/>
                </a:lnTo>
                <a:lnTo>
                  <a:pt x="472439" y="-19811"/>
                </a:lnTo>
                <a:lnTo>
                  <a:pt x="483107" y="-18287"/>
                </a:lnTo>
                <a:lnTo>
                  <a:pt x="493775" y="-18287"/>
                </a:lnTo>
                <a:lnTo>
                  <a:pt x="518159" y="-15239"/>
                </a:lnTo>
                <a:lnTo>
                  <a:pt x="528827" y="-12191"/>
                </a:lnTo>
                <a:lnTo>
                  <a:pt x="530351" y="-12191"/>
                </a:lnTo>
                <a:lnTo>
                  <a:pt x="556259" y="-9143"/>
                </a:lnTo>
                <a:lnTo>
                  <a:pt x="582167" y="-4571"/>
                </a:lnTo>
                <a:lnTo>
                  <a:pt x="609599" y="0"/>
                </a:lnTo>
                <a:close/>
              </a:path>
              <a:path w="809243" h="295655">
                <a:moveTo>
                  <a:pt x="1523" y="100583"/>
                </a:moveTo>
                <a:lnTo>
                  <a:pt x="1523" y="99821"/>
                </a:lnTo>
                <a:lnTo>
                  <a:pt x="0" y="99059"/>
                </a:lnTo>
                <a:lnTo>
                  <a:pt x="0" y="100583"/>
                </a:lnTo>
                <a:lnTo>
                  <a:pt x="1523" y="100583"/>
                </a:lnTo>
                <a:close/>
              </a:path>
              <a:path w="809243" h="295655">
                <a:moveTo>
                  <a:pt x="131063" y="259079"/>
                </a:moveTo>
                <a:lnTo>
                  <a:pt x="126491" y="257555"/>
                </a:lnTo>
                <a:lnTo>
                  <a:pt x="115823" y="256031"/>
                </a:lnTo>
                <a:lnTo>
                  <a:pt x="103631" y="256031"/>
                </a:lnTo>
                <a:lnTo>
                  <a:pt x="96011" y="254507"/>
                </a:lnTo>
                <a:lnTo>
                  <a:pt x="53339" y="243839"/>
                </a:lnTo>
                <a:lnTo>
                  <a:pt x="25907" y="205739"/>
                </a:lnTo>
                <a:lnTo>
                  <a:pt x="15239" y="170687"/>
                </a:lnTo>
                <a:lnTo>
                  <a:pt x="12191" y="161543"/>
                </a:lnTo>
                <a:lnTo>
                  <a:pt x="10667" y="147827"/>
                </a:lnTo>
                <a:lnTo>
                  <a:pt x="7619" y="137159"/>
                </a:lnTo>
                <a:lnTo>
                  <a:pt x="3047" y="109727"/>
                </a:lnTo>
                <a:lnTo>
                  <a:pt x="3047" y="103631"/>
                </a:lnTo>
                <a:lnTo>
                  <a:pt x="0" y="100583"/>
                </a:lnTo>
                <a:lnTo>
                  <a:pt x="1523" y="103631"/>
                </a:lnTo>
                <a:lnTo>
                  <a:pt x="1523" y="109727"/>
                </a:lnTo>
                <a:lnTo>
                  <a:pt x="6095" y="137159"/>
                </a:lnTo>
                <a:lnTo>
                  <a:pt x="9143" y="149351"/>
                </a:lnTo>
                <a:lnTo>
                  <a:pt x="9143" y="147827"/>
                </a:lnTo>
                <a:lnTo>
                  <a:pt x="10667" y="161543"/>
                </a:lnTo>
                <a:lnTo>
                  <a:pt x="13715" y="172211"/>
                </a:lnTo>
                <a:lnTo>
                  <a:pt x="16763" y="184403"/>
                </a:lnTo>
                <a:lnTo>
                  <a:pt x="19811" y="195071"/>
                </a:lnTo>
                <a:lnTo>
                  <a:pt x="24383" y="205739"/>
                </a:lnTo>
                <a:lnTo>
                  <a:pt x="28955" y="214883"/>
                </a:lnTo>
                <a:lnTo>
                  <a:pt x="33527" y="225551"/>
                </a:lnTo>
                <a:lnTo>
                  <a:pt x="70103" y="251459"/>
                </a:lnTo>
                <a:lnTo>
                  <a:pt x="103631" y="257555"/>
                </a:lnTo>
                <a:lnTo>
                  <a:pt x="114299" y="257555"/>
                </a:lnTo>
                <a:lnTo>
                  <a:pt x="126491" y="259079"/>
                </a:lnTo>
                <a:lnTo>
                  <a:pt x="129539" y="260603"/>
                </a:lnTo>
                <a:lnTo>
                  <a:pt x="129539" y="259079"/>
                </a:lnTo>
                <a:lnTo>
                  <a:pt x="131063" y="259079"/>
                </a:lnTo>
                <a:close/>
              </a:path>
              <a:path w="809243" h="295655">
                <a:moveTo>
                  <a:pt x="175259" y="266699"/>
                </a:moveTo>
                <a:lnTo>
                  <a:pt x="169163" y="263651"/>
                </a:lnTo>
                <a:lnTo>
                  <a:pt x="158495" y="262127"/>
                </a:lnTo>
                <a:lnTo>
                  <a:pt x="146303" y="260603"/>
                </a:lnTo>
                <a:lnTo>
                  <a:pt x="135635" y="259079"/>
                </a:lnTo>
                <a:lnTo>
                  <a:pt x="129539" y="259079"/>
                </a:lnTo>
                <a:lnTo>
                  <a:pt x="129539" y="260603"/>
                </a:lnTo>
                <a:lnTo>
                  <a:pt x="134111" y="260603"/>
                </a:lnTo>
                <a:lnTo>
                  <a:pt x="158495" y="263651"/>
                </a:lnTo>
                <a:lnTo>
                  <a:pt x="169163" y="265175"/>
                </a:lnTo>
                <a:lnTo>
                  <a:pt x="175259" y="266699"/>
                </a:lnTo>
                <a:close/>
              </a:path>
              <a:path w="809243" h="295655">
                <a:moveTo>
                  <a:pt x="228599" y="278891"/>
                </a:moveTo>
                <a:lnTo>
                  <a:pt x="207263" y="272795"/>
                </a:lnTo>
                <a:lnTo>
                  <a:pt x="195071" y="268223"/>
                </a:lnTo>
                <a:lnTo>
                  <a:pt x="193547" y="268223"/>
                </a:lnTo>
                <a:lnTo>
                  <a:pt x="192023" y="266699"/>
                </a:lnTo>
                <a:lnTo>
                  <a:pt x="175259" y="266699"/>
                </a:lnTo>
                <a:lnTo>
                  <a:pt x="175259" y="268223"/>
                </a:lnTo>
                <a:lnTo>
                  <a:pt x="190499" y="268223"/>
                </a:lnTo>
                <a:lnTo>
                  <a:pt x="193547" y="269747"/>
                </a:lnTo>
                <a:lnTo>
                  <a:pt x="195071" y="269747"/>
                </a:lnTo>
                <a:lnTo>
                  <a:pt x="205739" y="274319"/>
                </a:lnTo>
                <a:lnTo>
                  <a:pt x="227075" y="280415"/>
                </a:lnTo>
                <a:lnTo>
                  <a:pt x="227075" y="278891"/>
                </a:lnTo>
                <a:lnTo>
                  <a:pt x="228599" y="278891"/>
                </a:lnTo>
                <a:close/>
              </a:path>
              <a:path w="809243" h="295655">
                <a:moveTo>
                  <a:pt x="249935" y="284987"/>
                </a:moveTo>
                <a:lnTo>
                  <a:pt x="239267" y="280415"/>
                </a:lnTo>
                <a:lnTo>
                  <a:pt x="227075" y="278891"/>
                </a:lnTo>
                <a:lnTo>
                  <a:pt x="227075" y="280415"/>
                </a:lnTo>
                <a:lnTo>
                  <a:pt x="239267" y="281939"/>
                </a:lnTo>
                <a:lnTo>
                  <a:pt x="249935" y="284987"/>
                </a:lnTo>
                <a:close/>
              </a:path>
              <a:path w="809243" h="295655">
                <a:moveTo>
                  <a:pt x="633983" y="266699"/>
                </a:moveTo>
                <a:lnTo>
                  <a:pt x="623315" y="269747"/>
                </a:lnTo>
                <a:lnTo>
                  <a:pt x="614171" y="272795"/>
                </a:lnTo>
                <a:lnTo>
                  <a:pt x="605027" y="277367"/>
                </a:lnTo>
                <a:lnTo>
                  <a:pt x="573023" y="286511"/>
                </a:lnTo>
                <a:lnTo>
                  <a:pt x="562355" y="288035"/>
                </a:lnTo>
                <a:lnTo>
                  <a:pt x="539495" y="291083"/>
                </a:lnTo>
                <a:lnTo>
                  <a:pt x="515111" y="294131"/>
                </a:lnTo>
                <a:lnTo>
                  <a:pt x="414527" y="294131"/>
                </a:lnTo>
                <a:lnTo>
                  <a:pt x="362711" y="291083"/>
                </a:lnTo>
                <a:lnTo>
                  <a:pt x="336803" y="291083"/>
                </a:lnTo>
                <a:lnTo>
                  <a:pt x="309371" y="289559"/>
                </a:lnTo>
                <a:lnTo>
                  <a:pt x="284987" y="291083"/>
                </a:lnTo>
                <a:lnTo>
                  <a:pt x="272795" y="288035"/>
                </a:lnTo>
                <a:lnTo>
                  <a:pt x="260603" y="286511"/>
                </a:lnTo>
                <a:lnTo>
                  <a:pt x="249935" y="284987"/>
                </a:lnTo>
                <a:lnTo>
                  <a:pt x="260603" y="288035"/>
                </a:lnTo>
                <a:lnTo>
                  <a:pt x="272795" y="289559"/>
                </a:lnTo>
                <a:lnTo>
                  <a:pt x="284987" y="292607"/>
                </a:lnTo>
                <a:lnTo>
                  <a:pt x="310895" y="291083"/>
                </a:lnTo>
                <a:lnTo>
                  <a:pt x="336803" y="292607"/>
                </a:lnTo>
                <a:lnTo>
                  <a:pt x="362711" y="292607"/>
                </a:lnTo>
                <a:lnTo>
                  <a:pt x="414527" y="295655"/>
                </a:lnTo>
                <a:lnTo>
                  <a:pt x="515111" y="295655"/>
                </a:lnTo>
                <a:lnTo>
                  <a:pt x="539495" y="292607"/>
                </a:lnTo>
                <a:lnTo>
                  <a:pt x="562355" y="289559"/>
                </a:lnTo>
                <a:lnTo>
                  <a:pt x="573023" y="288035"/>
                </a:lnTo>
                <a:lnTo>
                  <a:pt x="594359" y="281939"/>
                </a:lnTo>
                <a:lnTo>
                  <a:pt x="606551" y="278891"/>
                </a:lnTo>
                <a:lnTo>
                  <a:pt x="614171" y="275081"/>
                </a:lnTo>
                <a:lnTo>
                  <a:pt x="614171" y="274319"/>
                </a:lnTo>
                <a:lnTo>
                  <a:pt x="624839" y="271271"/>
                </a:lnTo>
                <a:lnTo>
                  <a:pt x="633983" y="266699"/>
                </a:lnTo>
                <a:close/>
              </a:path>
              <a:path w="809243" h="295655">
                <a:moveTo>
                  <a:pt x="777239" y="71627"/>
                </a:moveTo>
                <a:lnTo>
                  <a:pt x="772667" y="64007"/>
                </a:lnTo>
                <a:lnTo>
                  <a:pt x="765047" y="57911"/>
                </a:lnTo>
                <a:lnTo>
                  <a:pt x="757427" y="53339"/>
                </a:lnTo>
                <a:lnTo>
                  <a:pt x="749807" y="47243"/>
                </a:lnTo>
                <a:lnTo>
                  <a:pt x="740663" y="42671"/>
                </a:lnTo>
                <a:lnTo>
                  <a:pt x="729995" y="38099"/>
                </a:lnTo>
                <a:lnTo>
                  <a:pt x="720851" y="33527"/>
                </a:lnTo>
                <a:lnTo>
                  <a:pt x="708659" y="28955"/>
                </a:lnTo>
                <a:lnTo>
                  <a:pt x="697991" y="24383"/>
                </a:lnTo>
                <a:lnTo>
                  <a:pt x="685799" y="21335"/>
                </a:lnTo>
                <a:lnTo>
                  <a:pt x="661415" y="12191"/>
                </a:lnTo>
                <a:lnTo>
                  <a:pt x="609599" y="0"/>
                </a:lnTo>
                <a:lnTo>
                  <a:pt x="635507" y="7619"/>
                </a:lnTo>
                <a:lnTo>
                  <a:pt x="661415" y="13715"/>
                </a:lnTo>
                <a:lnTo>
                  <a:pt x="685799" y="22859"/>
                </a:lnTo>
                <a:lnTo>
                  <a:pt x="740663" y="44195"/>
                </a:lnTo>
                <a:lnTo>
                  <a:pt x="757427" y="54863"/>
                </a:lnTo>
                <a:lnTo>
                  <a:pt x="765047" y="59435"/>
                </a:lnTo>
                <a:lnTo>
                  <a:pt x="777239" y="71627"/>
                </a:lnTo>
                <a:close/>
              </a:path>
              <a:path w="809243" h="295655">
                <a:moveTo>
                  <a:pt x="615695" y="274319"/>
                </a:moveTo>
                <a:lnTo>
                  <a:pt x="614171" y="274319"/>
                </a:lnTo>
                <a:lnTo>
                  <a:pt x="614171" y="275081"/>
                </a:lnTo>
                <a:lnTo>
                  <a:pt x="615695" y="274319"/>
                </a:lnTo>
                <a:close/>
              </a:path>
              <a:path w="809243" h="295655">
                <a:moveTo>
                  <a:pt x="643127" y="262127"/>
                </a:moveTo>
                <a:lnTo>
                  <a:pt x="643127" y="260603"/>
                </a:lnTo>
                <a:lnTo>
                  <a:pt x="633983" y="266699"/>
                </a:lnTo>
                <a:lnTo>
                  <a:pt x="643127" y="262127"/>
                </a:lnTo>
                <a:close/>
              </a:path>
              <a:path w="809243" h="295655">
                <a:moveTo>
                  <a:pt x="710183" y="210311"/>
                </a:moveTo>
                <a:lnTo>
                  <a:pt x="679703" y="225551"/>
                </a:lnTo>
                <a:lnTo>
                  <a:pt x="670559" y="234695"/>
                </a:lnTo>
                <a:lnTo>
                  <a:pt x="665987" y="237743"/>
                </a:lnTo>
                <a:lnTo>
                  <a:pt x="662939" y="243839"/>
                </a:lnTo>
                <a:lnTo>
                  <a:pt x="659891" y="248411"/>
                </a:lnTo>
                <a:lnTo>
                  <a:pt x="649223" y="254507"/>
                </a:lnTo>
                <a:lnTo>
                  <a:pt x="643127" y="262127"/>
                </a:lnTo>
                <a:lnTo>
                  <a:pt x="650747" y="256031"/>
                </a:lnTo>
                <a:lnTo>
                  <a:pt x="659891" y="249935"/>
                </a:lnTo>
                <a:lnTo>
                  <a:pt x="662939" y="245363"/>
                </a:lnTo>
                <a:lnTo>
                  <a:pt x="665987" y="240283"/>
                </a:lnTo>
                <a:lnTo>
                  <a:pt x="665987" y="239267"/>
                </a:lnTo>
                <a:lnTo>
                  <a:pt x="667511" y="237743"/>
                </a:lnTo>
                <a:lnTo>
                  <a:pt x="667511" y="238505"/>
                </a:lnTo>
                <a:lnTo>
                  <a:pt x="672083" y="236219"/>
                </a:lnTo>
                <a:lnTo>
                  <a:pt x="676655" y="231647"/>
                </a:lnTo>
                <a:lnTo>
                  <a:pt x="679703" y="227075"/>
                </a:lnTo>
                <a:lnTo>
                  <a:pt x="685799" y="224027"/>
                </a:lnTo>
                <a:lnTo>
                  <a:pt x="699515" y="217931"/>
                </a:lnTo>
                <a:lnTo>
                  <a:pt x="710183" y="210311"/>
                </a:lnTo>
                <a:close/>
              </a:path>
              <a:path w="809243" h="295655">
                <a:moveTo>
                  <a:pt x="667511" y="237743"/>
                </a:moveTo>
                <a:lnTo>
                  <a:pt x="665987" y="239267"/>
                </a:lnTo>
                <a:lnTo>
                  <a:pt x="666858" y="238832"/>
                </a:lnTo>
                <a:lnTo>
                  <a:pt x="667511" y="237743"/>
                </a:lnTo>
                <a:close/>
              </a:path>
              <a:path w="809243" h="295655">
                <a:moveTo>
                  <a:pt x="666858" y="238832"/>
                </a:moveTo>
                <a:lnTo>
                  <a:pt x="665987" y="239267"/>
                </a:lnTo>
                <a:lnTo>
                  <a:pt x="665987" y="240283"/>
                </a:lnTo>
                <a:lnTo>
                  <a:pt x="666858" y="238832"/>
                </a:lnTo>
                <a:close/>
              </a:path>
              <a:path w="809243" h="295655">
                <a:moveTo>
                  <a:pt x="667511" y="238505"/>
                </a:moveTo>
                <a:lnTo>
                  <a:pt x="667511" y="237743"/>
                </a:lnTo>
                <a:lnTo>
                  <a:pt x="666858" y="238832"/>
                </a:lnTo>
                <a:lnTo>
                  <a:pt x="667511" y="238505"/>
                </a:lnTo>
                <a:close/>
              </a:path>
              <a:path w="809243" h="295655">
                <a:moveTo>
                  <a:pt x="760475" y="190499"/>
                </a:moveTo>
                <a:lnTo>
                  <a:pt x="757427" y="192023"/>
                </a:lnTo>
                <a:lnTo>
                  <a:pt x="740663" y="198119"/>
                </a:lnTo>
                <a:lnTo>
                  <a:pt x="723899" y="202691"/>
                </a:lnTo>
                <a:lnTo>
                  <a:pt x="710183" y="210311"/>
                </a:lnTo>
                <a:lnTo>
                  <a:pt x="725423" y="204215"/>
                </a:lnTo>
                <a:lnTo>
                  <a:pt x="740663" y="199643"/>
                </a:lnTo>
                <a:lnTo>
                  <a:pt x="757427" y="193547"/>
                </a:lnTo>
                <a:lnTo>
                  <a:pt x="760475" y="190499"/>
                </a:lnTo>
                <a:close/>
              </a:path>
              <a:path w="809243" h="295655">
                <a:moveTo>
                  <a:pt x="765047" y="188975"/>
                </a:moveTo>
                <a:lnTo>
                  <a:pt x="765047" y="187451"/>
                </a:lnTo>
                <a:lnTo>
                  <a:pt x="760475" y="190499"/>
                </a:lnTo>
                <a:lnTo>
                  <a:pt x="765047" y="188975"/>
                </a:lnTo>
                <a:close/>
              </a:path>
              <a:path w="809243" h="295655">
                <a:moveTo>
                  <a:pt x="809243" y="155447"/>
                </a:moveTo>
                <a:lnTo>
                  <a:pt x="809243" y="152399"/>
                </a:lnTo>
                <a:lnTo>
                  <a:pt x="807719" y="149351"/>
                </a:lnTo>
                <a:lnTo>
                  <a:pt x="807719" y="153923"/>
                </a:lnTo>
                <a:lnTo>
                  <a:pt x="806195" y="156971"/>
                </a:lnTo>
                <a:lnTo>
                  <a:pt x="806195" y="158495"/>
                </a:lnTo>
                <a:lnTo>
                  <a:pt x="803147" y="164591"/>
                </a:lnTo>
                <a:lnTo>
                  <a:pt x="803147" y="163067"/>
                </a:lnTo>
                <a:lnTo>
                  <a:pt x="798575" y="167639"/>
                </a:lnTo>
                <a:lnTo>
                  <a:pt x="795527" y="169163"/>
                </a:lnTo>
                <a:lnTo>
                  <a:pt x="789431" y="173735"/>
                </a:lnTo>
                <a:lnTo>
                  <a:pt x="783335" y="179831"/>
                </a:lnTo>
                <a:lnTo>
                  <a:pt x="780287" y="181355"/>
                </a:lnTo>
                <a:lnTo>
                  <a:pt x="777239" y="181355"/>
                </a:lnTo>
                <a:lnTo>
                  <a:pt x="772667" y="182879"/>
                </a:lnTo>
                <a:lnTo>
                  <a:pt x="769619" y="184403"/>
                </a:lnTo>
                <a:lnTo>
                  <a:pt x="765047" y="188975"/>
                </a:lnTo>
                <a:lnTo>
                  <a:pt x="777239" y="182879"/>
                </a:lnTo>
                <a:lnTo>
                  <a:pt x="780287" y="182879"/>
                </a:lnTo>
                <a:lnTo>
                  <a:pt x="783335" y="181355"/>
                </a:lnTo>
                <a:lnTo>
                  <a:pt x="790955" y="175259"/>
                </a:lnTo>
                <a:lnTo>
                  <a:pt x="797051" y="170687"/>
                </a:lnTo>
                <a:lnTo>
                  <a:pt x="800099" y="167639"/>
                </a:lnTo>
                <a:lnTo>
                  <a:pt x="804671" y="164591"/>
                </a:lnTo>
                <a:lnTo>
                  <a:pt x="809243" y="155447"/>
                </a:lnTo>
                <a:close/>
              </a:path>
              <a:path w="809243" h="295655">
                <a:moveTo>
                  <a:pt x="807719" y="153923"/>
                </a:moveTo>
                <a:lnTo>
                  <a:pt x="807719" y="144779"/>
                </a:lnTo>
                <a:lnTo>
                  <a:pt x="806195" y="140207"/>
                </a:lnTo>
                <a:lnTo>
                  <a:pt x="803147" y="134111"/>
                </a:lnTo>
                <a:lnTo>
                  <a:pt x="801623" y="128015"/>
                </a:lnTo>
                <a:lnTo>
                  <a:pt x="797051" y="114299"/>
                </a:lnTo>
                <a:lnTo>
                  <a:pt x="797051" y="109727"/>
                </a:lnTo>
                <a:lnTo>
                  <a:pt x="794003" y="97535"/>
                </a:lnTo>
                <a:lnTo>
                  <a:pt x="787907" y="82295"/>
                </a:lnTo>
                <a:lnTo>
                  <a:pt x="784859" y="76199"/>
                </a:lnTo>
                <a:lnTo>
                  <a:pt x="783335" y="76199"/>
                </a:lnTo>
                <a:lnTo>
                  <a:pt x="777239" y="71627"/>
                </a:lnTo>
                <a:lnTo>
                  <a:pt x="783335" y="77723"/>
                </a:lnTo>
                <a:lnTo>
                  <a:pt x="789431" y="89915"/>
                </a:lnTo>
                <a:lnTo>
                  <a:pt x="792479" y="97535"/>
                </a:lnTo>
                <a:lnTo>
                  <a:pt x="795527" y="109727"/>
                </a:lnTo>
                <a:lnTo>
                  <a:pt x="795527" y="114299"/>
                </a:lnTo>
                <a:lnTo>
                  <a:pt x="798575" y="123443"/>
                </a:lnTo>
                <a:lnTo>
                  <a:pt x="801623" y="135635"/>
                </a:lnTo>
                <a:lnTo>
                  <a:pt x="804671" y="140207"/>
                </a:lnTo>
                <a:lnTo>
                  <a:pt x="806195" y="144779"/>
                </a:lnTo>
                <a:lnTo>
                  <a:pt x="806195" y="150875"/>
                </a:lnTo>
                <a:lnTo>
                  <a:pt x="807719" y="1539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91" name="object 23"/>
          <p:cNvSpPr>
            <a:spLocks noChangeArrowheads="1"/>
          </p:cNvSpPr>
          <p:nvPr/>
        </p:nvSpPr>
        <p:spPr bwMode="auto">
          <a:xfrm>
            <a:off x="8110538" y="2454275"/>
            <a:ext cx="808037" cy="323850"/>
          </a:xfrm>
          <a:prstGeom prst="rect">
            <a:avLst/>
          </a:prstGeom>
          <a:blipFill dpi="0" rotWithShape="1">
            <a:blip r:embed="rId10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7192" name="object 24"/>
          <p:cNvSpPr>
            <a:spLocks noChangeArrowheads="1"/>
          </p:cNvSpPr>
          <p:nvPr/>
        </p:nvSpPr>
        <p:spPr bwMode="auto">
          <a:xfrm>
            <a:off x="8110538" y="2484438"/>
            <a:ext cx="809625" cy="295275"/>
          </a:xfrm>
          <a:custGeom>
            <a:avLst/>
            <a:gdLst>
              <a:gd name="T0" fmla="*/ 0 w 809243"/>
              <a:gd name="T1" fmla="*/ 0 h 295655"/>
              <a:gd name="T2" fmla="*/ 809243 w 809243"/>
              <a:gd name="T3" fmla="*/ 295655 h 295655"/>
            </a:gdLst>
            <a:ahLst/>
            <a:cxnLst>
              <a:cxn ang="0">
                <a:pos x="609599" y="0"/>
              </a:cxn>
              <a:cxn ang="0">
                <a:pos x="507491" y="-18287"/>
              </a:cxn>
              <a:cxn ang="0">
                <a:pos x="448055" y="-25907"/>
              </a:cxn>
              <a:cxn ang="0">
                <a:pos x="246887" y="-28955"/>
              </a:cxn>
              <a:cxn ang="0">
                <a:pos x="152399" y="4571"/>
              </a:cxn>
              <a:cxn ang="0">
                <a:pos x="80771" y="65531"/>
              </a:cxn>
              <a:cxn ang="0">
                <a:pos x="38099" y="100583"/>
              </a:cxn>
              <a:cxn ang="0">
                <a:pos x="6095" y="100583"/>
              </a:cxn>
              <a:cxn ang="0">
                <a:pos x="32003" y="105155"/>
              </a:cxn>
              <a:cxn ang="0">
                <a:pos x="62483" y="82295"/>
              </a:cxn>
              <a:cxn ang="0">
                <a:pos x="143255" y="10667"/>
              </a:cxn>
              <a:cxn ang="0">
                <a:pos x="198119" y="-19811"/>
              </a:cxn>
              <a:cxn ang="0">
                <a:pos x="385571" y="-30479"/>
              </a:cxn>
              <a:cxn ang="0">
                <a:pos x="472439" y="-19811"/>
              </a:cxn>
              <a:cxn ang="0">
                <a:pos x="530351" y="-12191"/>
              </a:cxn>
              <a:cxn ang="0">
                <a:pos x="1523" y="99821"/>
              </a:cxn>
              <a:cxn ang="0">
                <a:pos x="126491" y="257555"/>
              </a:cxn>
              <a:cxn ang="0">
                <a:pos x="25907" y="205739"/>
              </a:cxn>
              <a:cxn ang="0">
                <a:pos x="3047" y="109727"/>
              </a:cxn>
              <a:cxn ang="0">
                <a:pos x="6095" y="137159"/>
              </a:cxn>
              <a:cxn ang="0">
                <a:pos x="16763" y="184403"/>
              </a:cxn>
              <a:cxn ang="0">
                <a:pos x="70103" y="251459"/>
              </a:cxn>
              <a:cxn ang="0">
                <a:pos x="129539" y="259079"/>
              </a:cxn>
              <a:cxn ang="0">
                <a:pos x="146303" y="260603"/>
              </a:cxn>
              <a:cxn ang="0">
                <a:pos x="158495" y="263651"/>
              </a:cxn>
              <a:cxn ang="0">
                <a:pos x="195071" y="268223"/>
              </a:cxn>
              <a:cxn ang="0">
                <a:pos x="190499" y="268223"/>
              </a:cxn>
              <a:cxn ang="0">
                <a:pos x="227075" y="278891"/>
              </a:cxn>
              <a:cxn ang="0">
                <a:pos x="227075" y="280415"/>
              </a:cxn>
              <a:cxn ang="0">
                <a:pos x="614171" y="272795"/>
              </a:cxn>
              <a:cxn ang="0">
                <a:pos x="515111" y="294131"/>
              </a:cxn>
              <a:cxn ang="0">
                <a:pos x="284987" y="291083"/>
              </a:cxn>
              <a:cxn ang="0">
                <a:pos x="272795" y="289559"/>
              </a:cxn>
              <a:cxn ang="0">
                <a:pos x="414527" y="295655"/>
              </a:cxn>
              <a:cxn ang="0">
                <a:pos x="594359" y="281939"/>
              </a:cxn>
              <a:cxn ang="0">
                <a:pos x="633983" y="266699"/>
              </a:cxn>
              <a:cxn ang="0">
                <a:pos x="749807" y="47243"/>
              </a:cxn>
              <a:cxn ang="0">
                <a:pos x="697991" y="24383"/>
              </a:cxn>
              <a:cxn ang="0">
                <a:pos x="661415" y="13715"/>
              </a:cxn>
              <a:cxn ang="0">
                <a:pos x="777239" y="71627"/>
              </a:cxn>
              <a:cxn ang="0">
                <a:pos x="643127" y="262127"/>
              </a:cxn>
              <a:cxn ang="0">
                <a:pos x="679703" y="225551"/>
              </a:cxn>
              <a:cxn ang="0">
                <a:pos x="649223" y="254507"/>
              </a:cxn>
              <a:cxn ang="0">
                <a:pos x="665987" y="240283"/>
              </a:cxn>
              <a:cxn ang="0">
                <a:pos x="676655" y="231647"/>
              </a:cxn>
              <a:cxn ang="0">
                <a:pos x="667511" y="237743"/>
              </a:cxn>
              <a:cxn ang="0">
                <a:pos x="665987" y="239267"/>
              </a:cxn>
              <a:cxn ang="0">
                <a:pos x="666858" y="238832"/>
              </a:cxn>
              <a:cxn ang="0">
                <a:pos x="723899" y="202691"/>
              </a:cxn>
              <a:cxn ang="0">
                <a:pos x="760475" y="190499"/>
              </a:cxn>
              <a:cxn ang="0">
                <a:pos x="809243" y="155447"/>
              </a:cxn>
              <a:cxn ang="0">
                <a:pos x="806195" y="158495"/>
              </a:cxn>
              <a:cxn ang="0">
                <a:pos x="789431" y="173735"/>
              </a:cxn>
              <a:cxn ang="0">
                <a:pos x="769619" y="184403"/>
              </a:cxn>
              <a:cxn ang="0">
                <a:pos x="790955" y="175259"/>
              </a:cxn>
              <a:cxn ang="0">
                <a:pos x="807719" y="153923"/>
              </a:cxn>
              <a:cxn ang="0">
                <a:pos x="797051" y="114299"/>
              </a:cxn>
              <a:cxn ang="0">
                <a:pos x="783335" y="76199"/>
              </a:cxn>
              <a:cxn ang="0">
                <a:pos x="795527" y="109727"/>
              </a:cxn>
              <a:cxn ang="0">
                <a:pos x="806195" y="144779"/>
              </a:cxn>
            </a:cxnLst>
            <a:rect l="T0" t="T1" r="T2" b="T3"/>
            <a:pathLst>
              <a:path w="809243" h="295655">
                <a:moveTo>
                  <a:pt x="1523" y="98297"/>
                </a:moveTo>
                <a:lnTo>
                  <a:pt x="1523" y="97535"/>
                </a:lnTo>
                <a:lnTo>
                  <a:pt x="0" y="97535"/>
                </a:lnTo>
                <a:lnTo>
                  <a:pt x="1523" y="98297"/>
                </a:lnTo>
                <a:close/>
              </a:path>
              <a:path w="809243" h="295655">
                <a:moveTo>
                  <a:pt x="609599" y="0"/>
                </a:moveTo>
                <a:lnTo>
                  <a:pt x="582167" y="-6095"/>
                </a:lnTo>
                <a:lnTo>
                  <a:pt x="556259" y="-10667"/>
                </a:lnTo>
                <a:lnTo>
                  <a:pt x="530351" y="-13715"/>
                </a:lnTo>
                <a:lnTo>
                  <a:pt x="518159" y="-16763"/>
                </a:lnTo>
                <a:lnTo>
                  <a:pt x="507491" y="-18287"/>
                </a:lnTo>
                <a:lnTo>
                  <a:pt x="493775" y="-19811"/>
                </a:lnTo>
                <a:lnTo>
                  <a:pt x="483107" y="-19811"/>
                </a:lnTo>
                <a:lnTo>
                  <a:pt x="472439" y="-21335"/>
                </a:lnTo>
                <a:lnTo>
                  <a:pt x="463295" y="-22859"/>
                </a:lnTo>
                <a:lnTo>
                  <a:pt x="448055" y="-25907"/>
                </a:lnTo>
                <a:lnTo>
                  <a:pt x="417575" y="-28955"/>
                </a:lnTo>
                <a:lnTo>
                  <a:pt x="400811" y="-30479"/>
                </a:lnTo>
                <a:lnTo>
                  <a:pt x="385571" y="-32003"/>
                </a:lnTo>
                <a:lnTo>
                  <a:pt x="307847" y="-32003"/>
                </a:lnTo>
                <a:lnTo>
                  <a:pt x="246887" y="-28955"/>
                </a:lnTo>
                <a:lnTo>
                  <a:pt x="213359" y="-27431"/>
                </a:lnTo>
                <a:lnTo>
                  <a:pt x="198119" y="-21335"/>
                </a:lnTo>
                <a:lnTo>
                  <a:pt x="173735" y="-9143"/>
                </a:lnTo>
                <a:lnTo>
                  <a:pt x="161543" y="-1523"/>
                </a:lnTo>
                <a:lnTo>
                  <a:pt x="152399" y="4571"/>
                </a:lnTo>
                <a:lnTo>
                  <a:pt x="141731" y="9143"/>
                </a:lnTo>
                <a:lnTo>
                  <a:pt x="134111" y="16763"/>
                </a:lnTo>
                <a:lnTo>
                  <a:pt x="126491" y="22859"/>
                </a:lnTo>
                <a:lnTo>
                  <a:pt x="96011" y="50291"/>
                </a:lnTo>
                <a:lnTo>
                  <a:pt x="80771" y="65531"/>
                </a:lnTo>
                <a:lnTo>
                  <a:pt x="62483" y="80771"/>
                </a:lnTo>
                <a:lnTo>
                  <a:pt x="54863" y="86867"/>
                </a:lnTo>
                <a:lnTo>
                  <a:pt x="47243" y="94487"/>
                </a:lnTo>
                <a:lnTo>
                  <a:pt x="41147" y="99059"/>
                </a:lnTo>
                <a:lnTo>
                  <a:pt x="38099" y="100583"/>
                </a:lnTo>
                <a:lnTo>
                  <a:pt x="33527" y="102107"/>
                </a:lnTo>
                <a:lnTo>
                  <a:pt x="30479" y="103631"/>
                </a:lnTo>
                <a:lnTo>
                  <a:pt x="16763" y="103631"/>
                </a:lnTo>
                <a:lnTo>
                  <a:pt x="10667" y="102107"/>
                </a:lnTo>
                <a:lnTo>
                  <a:pt x="6095" y="100583"/>
                </a:lnTo>
                <a:lnTo>
                  <a:pt x="0" y="97535"/>
                </a:lnTo>
                <a:lnTo>
                  <a:pt x="0" y="99059"/>
                </a:lnTo>
                <a:lnTo>
                  <a:pt x="6095" y="102107"/>
                </a:lnTo>
                <a:lnTo>
                  <a:pt x="15239" y="105155"/>
                </a:lnTo>
                <a:lnTo>
                  <a:pt x="32003" y="105155"/>
                </a:lnTo>
                <a:lnTo>
                  <a:pt x="35051" y="103631"/>
                </a:lnTo>
                <a:lnTo>
                  <a:pt x="39623" y="102107"/>
                </a:lnTo>
                <a:lnTo>
                  <a:pt x="42671" y="100583"/>
                </a:lnTo>
                <a:lnTo>
                  <a:pt x="54863" y="88391"/>
                </a:lnTo>
                <a:lnTo>
                  <a:pt x="62483" y="82295"/>
                </a:lnTo>
                <a:lnTo>
                  <a:pt x="89915" y="59435"/>
                </a:lnTo>
                <a:lnTo>
                  <a:pt x="96011" y="51815"/>
                </a:lnTo>
                <a:lnTo>
                  <a:pt x="112775" y="38099"/>
                </a:lnTo>
                <a:lnTo>
                  <a:pt x="128015" y="22859"/>
                </a:lnTo>
                <a:lnTo>
                  <a:pt x="143255" y="10667"/>
                </a:lnTo>
                <a:lnTo>
                  <a:pt x="152399" y="6095"/>
                </a:lnTo>
                <a:lnTo>
                  <a:pt x="163067" y="-1523"/>
                </a:lnTo>
                <a:lnTo>
                  <a:pt x="173735" y="-7619"/>
                </a:lnTo>
                <a:lnTo>
                  <a:pt x="187451" y="-13715"/>
                </a:lnTo>
                <a:lnTo>
                  <a:pt x="198119" y="-19811"/>
                </a:lnTo>
                <a:lnTo>
                  <a:pt x="205739" y="-22859"/>
                </a:lnTo>
                <a:lnTo>
                  <a:pt x="214883" y="-25907"/>
                </a:lnTo>
                <a:lnTo>
                  <a:pt x="246887" y="-27431"/>
                </a:lnTo>
                <a:lnTo>
                  <a:pt x="307847" y="-30479"/>
                </a:lnTo>
                <a:lnTo>
                  <a:pt x="385571" y="-30479"/>
                </a:lnTo>
                <a:lnTo>
                  <a:pt x="400811" y="-28955"/>
                </a:lnTo>
                <a:lnTo>
                  <a:pt x="417575" y="-27431"/>
                </a:lnTo>
                <a:lnTo>
                  <a:pt x="448055" y="-24383"/>
                </a:lnTo>
                <a:lnTo>
                  <a:pt x="463295" y="-21335"/>
                </a:lnTo>
                <a:lnTo>
                  <a:pt x="472439" y="-19811"/>
                </a:lnTo>
                <a:lnTo>
                  <a:pt x="483107" y="-18287"/>
                </a:lnTo>
                <a:lnTo>
                  <a:pt x="493775" y="-18287"/>
                </a:lnTo>
                <a:lnTo>
                  <a:pt x="518159" y="-15239"/>
                </a:lnTo>
                <a:lnTo>
                  <a:pt x="528827" y="-12191"/>
                </a:lnTo>
                <a:lnTo>
                  <a:pt x="530351" y="-12191"/>
                </a:lnTo>
                <a:lnTo>
                  <a:pt x="556259" y="-9143"/>
                </a:lnTo>
                <a:lnTo>
                  <a:pt x="582167" y="-4571"/>
                </a:lnTo>
                <a:lnTo>
                  <a:pt x="609599" y="0"/>
                </a:lnTo>
                <a:close/>
              </a:path>
              <a:path w="809243" h="295655">
                <a:moveTo>
                  <a:pt x="1523" y="100583"/>
                </a:moveTo>
                <a:lnTo>
                  <a:pt x="1523" y="99821"/>
                </a:lnTo>
                <a:lnTo>
                  <a:pt x="0" y="99059"/>
                </a:lnTo>
                <a:lnTo>
                  <a:pt x="0" y="100583"/>
                </a:lnTo>
                <a:lnTo>
                  <a:pt x="1523" y="100583"/>
                </a:lnTo>
                <a:close/>
              </a:path>
              <a:path w="809243" h="295655">
                <a:moveTo>
                  <a:pt x="131063" y="259079"/>
                </a:moveTo>
                <a:lnTo>
                  <a:pt x="126491" y="257555"/>
                </a:lnTo>
                <a:lnTo>
                  <a:pt x="115823" y="256031"/>
                </a:lnTo>
                <a:lnTo>
                  <a:pt x="103631" y="256031"/>
                </a:lnTo>
                <a:lnTo>
                  <a:pt x="96011" y="254507"/>
                </a:lnTo>
                <a:lnTo>
                  <a:pt x="53339" y="243839"/>
                </a:lnTo>
                <a:lnTo>
                  <a:pt x="25907" y="205739"/>
                </a:lnTo>
                <a:lnTo>
                  <a:pt x="15239" y="170687"/>
                </a:lnTo>
                <a:lnTo>
                  <a:pt x="12191" y="161543"/>
                </a:lnTo>
                <a:lnTo>
                  <a:pt x="10667" y="147827"/>
                </a:lnTo>
                <a:lnTo>
                  <a:pt x="7619" y="137159"/>
                </a:lnTo>
                <a:lnTo>
                  <a:pt x="3047" y="109727"/>
                </a:lnTo>
                <a:lnTo>
                  <a:pt x="3047" y="103631"/>
                </a:lnTo>
                <a:lnTo>
                  <a:pt x="0" y="100583"/>
                </a:lnTo>
                <a:lnTo>
                  <a:pt x="1523" y="103631"/>
                </a:lnTo>
                <a:lnTo>
                  <a:pt x="1523" y="109727"/>
                </a:lnTo>
                <a:lnTo>
                  <a:pt x="6095" y="137159"/>
                </a:lnTo>
                <a:lnTo>
                  <a:pt x="9143" y="149351"/>
                </a:lnTo>
                <a:lnTo>
                  <a:pt x="9143" y="147827"/>
                </a:lnTo>
                <a:lnTo>
                  <a:pt x="10667" y="161543"/>
                </a:lnTo>
                <a:lnTo>
                  <a:pt x="13715" y="172211"/>
                </a:lnTo>
                <a:lnTo>
                  <a:pt x="16763" y="184403"/>
                </a:lnTo>
                <a:lnTo>
                  <a:pt x="19811" y="195071"/>
                </a:lnTo>
                <a:lnTo>
                  <a:pt x="24383" y="205739"/>
                </a:lnTo>
                <a:lnTo>
                  <a:pt x="28955" y="214883"/>
                </a:lnTo>
                <a:lnTo>
                  <a:pt x="33527" y="225551"/>
                </a:lnTo>
                <a:lnTo>
                  <a:pt x="70103" y="251459"/>
                </a:lnTo>
                <a:lnTo>
                  <a:pt x="103631" y="257555"/>
                </a:lnTo>
                <a:lnTo>
                  <a:pt x="114299" y="257555"/>
                </a:lnTo>
                <a:lnTo>
                  <a:pt x="126491" y="259079"/>
                </a:lnTo>
                <a:lnTo>
                  <a:pt x="129539" y="260603"/>
                </a:lnTo>
                <a:lnTo>
                  <a:pt x="129539" y="259079"/>
                </a:lnTo>
                <a:lnTo>
                  <a:pt x="131063" y="259079"/>
                </a:lnTo>
                <a:close/>
              </a:path>
              <a:path w="809243" h="295655">
                <a:moveTo>
                  <a:pt x="175259" y="266699"/>
                </a:moveTo>
                <a:lnTo>
                  <a:pt x="169163" y="263651"/>
                </a:lnTo>
                <a:lnTo>
                  <a:pt x="158495" y="262127"/>
                </a:lnTo>
                <a:lnTo>
                  <a:pt x="146303" y="260603"/>
                </a:lnTo>
                <a:lnTo>
                  <a:pt x="135635" y="259079"/>
                </a:lnTo>
                <a:lnTo>
                  <a:pt x="129539" y="259079"/>
                </a:lnTo>
                <a:lnTo>
                  <a:pt x="129539" y="260603"/>
                </a:lnTo>
                <a:lnTo>
                  <a:pt x="134111" y="260603"/>
                </a:lnTo>
                <a:lnTo>
                  <a:pt x="158495" y="263651"/>
                </a:lnTo>
                <a:lnTo>
                  <a:pt x="169163" y="265175"/>
                </a:lnTo>
                <a:lnTo>
                  <a:pt x="175259" y="266699"/>
                </a:lnTo>
                <a:close/>
              </a:path>
              <a:path w="809243" h="295655">
                <a:moveTo>
                  <a:pt x="228599" y="278891"/>
                </a:moveTo>
                <a:lnTo>
                  <a:pt x="207263" y="272795"/>
                </a:lnTo>
                <a:lnTo>
                  <a:pt x="195071" y="268223"/>
                </a:lnTo>
                <a:lnTo>
                  <a:pt x="193547" y="268223"/>
                </a:lnTo>
                <a:lnTo>
                  <a:pt x="192023" y="266699"/>
                </a:lnTo>
                <a:lnTo>
                  <a:pt x="175259" y="266699"/>
                </a:lnTo>
                <a:lnTo>
                  <a:pt x="175259" y="268223"/>
                </a:lnTo>
                <a:lnTo>
                  <a:pt x="190499" y="268223"/>
                </a:lnTo>
                <a:lnTo>
                  <a:pt x="193547" y="269747"/>
                </a:lnTo>
                <a:lnTo>
                  <a:pt x="195071" y="269747"/>
                </a:lnTo>
                <a:lnTo>
                  <a:pt x="205739" y="274319"/>
                </a:lnTo>
                <a:lnTo>
                  <a:pt x="227075" y="280415"/>
                </a:lnTo>
                <a:lnTo>
                  <a:pt x="227075" y="278891"/>
                </a:lnTo>
                <a:lnTo>
                  <a:pt x="228599" y="278891"/>
                </a:lnTo>
                <a:close/>
              </a:path>
              <a:path w="809243" h="295655">
                <a:moveTo>
                  <a:pt x="249935" y="284987"/>
                </a:moveTo>
                <a:lnTo>
                  <a:pt x="239267" y="280415"/>
                </a:lnTo>
                <a:lnTo>
                  <a:pt x="227075" y="278891"/>
                </a:lnTo>
                <a:lnTo>
                  <a:pt x="227075" y="280415"/>
                </a:lnTo>
                <a:lnTo>
                  <a:pt x="239267" y="281939"/>
                </a:lnTo>
                <a:lnTo>
                  <a:pt x="249935" y="284987"/>
                </a:lnTo>
                <a:close/>
              </a:path>
              <a:path w="809243" h="295655">
                <a:moveTo>
                  <a:pt x="633983" y="266699"/>
                </a:moveTo>
                <a:lnTo>
                  <a:pt x="623315" y="269747"/>
                </a:lnTo>
                <a:lnTo>
                  <a:pt x="614171" y="272795"/>
                </a:lnTo>
                <a:lnTo>
                  <a:pt x="605027" y="277367"/>
                </a:lnTo>
                <a:lnTo>
                  <a:pt x="573023" y="286511"/>
                </a:lnTo>
                <a:lnTo>
                  <a:pt x="562355" y="288035"/>
                </a:lnTo>
                <a:lnTo>
                  <a:pt x="539495" y="291083"/>
                </a:lnTo>
                <a:lnTo>
                  <a:pt x="515111" y="294131"/>
                </a:lnTo>
                <a:lnTo>
                  <a:pt x="414527" y="294131"/>
                </a:lnTo>
                <a:lnTo>
                  <a:pt x="362711" y="291083"/>
                </a:lnTo>
                <a:lnTo>
                  <a:pt x="336803" y="291083"/>
                </a:lnTo>
                <a:lnTo>
                  <a:pt x="309371" y="289559"/>
                </a:lnTo>
                <a:lnTo>
                  <a:pt x="284987" y="291083"/>
                </a:lnTo>
                <a:lnTo>
                  <a:pt x="272795" y="288035"/>
                </a:lnTo>
                <a:lnTo>
                  <a:pt x="260603" y="286511"/>
                </a:lnTo>
                <a:lnTo>
                  <a:pt x="249935" y="284987"/>
                </a:lnTo>
                <a:lnTo>
                  <a:pt x="260603" y="288035"/>
                </a:lnTo>
                <a:lnTo>
                  <a:pt x="272795" y="289559"/>
                </a:lnTo>
                <a:lnTo>
                  <a:pt x="284987" y="292607"/>
                </a:lnTo>
                <a:lnTo>
                  <a:pt x="310895" y="291083"/>
                </a:lnTo>
                <a:lnTo>
                  <a:pt x="336803" y="292607"/>
                </a:lnTo>
                <a:lnTo>
                  <a:pt x="362711" y="292607"/>
                </a:lnTo>
                <a:lnTo>
                  <a:pt x="414527" y="295655"/>
                </a:lnTo>
                <a:lnTo>
                  <a:pt x="515111" y="295655"/>
                </a:lnTo>
                <a:lnTo>
                  <a:pt x="539495" y="292607"/>
                </a:lnTo>
                <a:lnTo>
                  <a:pt x="562355" y="289559"/>
                </a:lnTo>
                <a:lnTo>
                  <a:pt x="573023" y="288035"/>
                </a:lnTo>
                <a:lnTo>
                  <a:pt x="594359" y="281939"/>
                </a:lnTo>
                <a:lnTo>
                  <a:pt x="606551" y="278891"/>
                </a:lnTo>
                <a:lnTo>
                  <a:pt x="614171" y="275081"/>
                </a:lnTo>
                <a:lnTo>
                  <a:pt x="614171" y="274319"/>
                </a:lnTo>
                <a:lnTo>
                  <a:pt x="624839" y="271271"/>
                </a:lnTo>
                <a:lnTo>
                  <a:pt x="633983" y="266699"/>
                </a:lnTo>
                <a:close/>
              </a:path>
              <a:path w="809243" h="295655">
                <a:moveTo>
                  <a:pt x="777239" y="71627"/>
                </a:moveTo>
                <a:lnTo>
                  <a:pt x="772667" y="64007"/>
                </a:lnTo>
                <a:lnTo>
                  <a:pt x="765047" y="57911"/>
                </a:lnTo>
                <a:lnTo>
                  <a:pt x="757427" y="53339"/>
                </a:lnTo>
                <a:lnTo>
                  <a:pt x="749807" y="47243"/>
                </a:lnTo>
                <a:lnTo>
                  <a:pt x="740663" y="42671"/>
                </a:lnTo>
                <a:lnTo>
                  <a:pt x="729995" y="38099"/>
                </a:lnTo>
                <a:lnTo>
                  <a:pt x="720851" y="33527"/>
                </a:lnTo>
                <a:lnTo>
                  <a:pt x="708659" y="28955"/>
                </a:lnTo>
                <a:lnTo>
                  <a:pt x="697991" y="24383"/>
                </a:lnTo>
                <a:lnTo>
                  <a:pt x="685799" y="21335"/>
                </a:lnTo>
                <a:lnTo>
                  <a:pt x="661415" y="12191"/>
                </a:lnTo>
                <a:lnTo>
                  <a:pt x="609599" y="0"/>
                </a:lnTo>
                <a:lnTo>
                  <a:pt x="635507" y="7619"/>
                </a:lnTo>
                <a:lnTo>
                  <a:pt x="661415" y="13715"/>
                </a:lnTo>
                <a:lnTo>
                  <a:pt x="685799" y="22859"/>
                </a:lnTo>
                <a:lnTo>
                  <a:pt x="740663" y="44195"/>
                </a:lnTo>
                <a:lnTo>
                  <a:pt x="757427" y="54863"/>
                </a:lnTo>
                <a:lnTo>
                  <a:pt x="765047" y="59435"/>
                </a:lnTo>
                <a:lnTo>
                  <a:pt x="777239" y="71627"/>
                </a:lnTo>
                <a:close/>
              </a:path>
              <a:path w="809243" h="295655">
                <a:moveTo>
                  <a:pt x="615695" y="274319"/>
                </a:moveTo>
                <a:lnTo>
                  <a:pt x="614171" y="274319"/>
                </a:lnTo>
                <a:lnTo>
                  <a:pt x="614171" y="275081"/>
                </a:lnTo>
                <a:lnTo>
                  <a:pt x="615695" y="274319"/>
                </a:lnTo>
                <a:close/>
              </a:path>
              <a:path w="809243" h="295655">
                <a:moveTo>
                  <a:pt x="643127" y="262127"/>
                </a:moveTo>
                <a:lnTo>
                  <a:pt x="643127" y="260603"/>
                </a:lnTo>
                <a:lnTo>
                  <a:pt x="633983" y="266699"/>
                </a:lnTo>
                <a:lnTo>
                  <a:pt x="643127" y="262127"/>
                </a:lnTo>
                <a:close/>
              </a:path>
              <a:path w="809243" h="295655">
                <a:moveTo>
                  <a:pt x="710183" y="210311"/>
                </a:moveTo>
                <a:lnTo>
                  <a:pt x="679703" y="225551"/>
                </a:lnTo>
                <a:lnTo>
                  <a:pt x="670559" y="234695"/>
                </a:lnTo>
                <a:lnTo>
                  <a:pt x="665987" y="237743"/>
                </a:lnTo>
                <a:lnTo>
                  <a:pt x="662939" y="243839"/>
                </a:lnTo>
                <a:lnTo>
                  <a:pt x="659891" y="248411"/>
                </a:lnTo>
                <a:lnTo>
                  <a:pt x="649223" y="254507"/>
                </a:lnTo>
                <a:lnTo>
                  <a:pt x="643127" y="262127"/>
                </a:lnTo>
                <a:lnTo>
                  <a:pt x="650747" y="256031"/>
                </a:lnTo>
                <a:lnTo>
                  <a:pt x="659891" y="249935"/>
                </a:lnTo>
                <a:lnTo>
                  <a:pt x="662939" y="245363"/>
                </a:lnTo>
                <a:lnTo>
                  <a:pt x="665987" y="240283"/>
                </a:lnTo>
                <a:lnTo>
                  <a:pt x="665987" y="239267"/>
                </a:lnTo>
                <a:lnTo>
                  <a:pt x="667511" y="237743"/>
                </a:lnTo>
                <a:lnTo>
                  <a:pt x="667511" y="238505"/>
                </a:lnTo>
                <a:lnTo>
                  <a:pt x="672083" y="236219"/>
                </a:lnTo>
                <a:lnTo>
                  <a:pt x="676655" y="231647"/>
                </a:lnTo>
                <a:lnTo>
                  <a:pt x="679703" y="227075"/>
                </a:lnTo>
                <a:lnTo>
                  <a:pt x="685799" y="224027"/>
                </a:lnTo>
                <a:lnTo>
                  <a:pt x="699515" y="217931"/>
                </a:lnTo>
                <a:lnTo>
                  <a:pt x="710183" y="210311"/>
                </a:lnTo>
                <a:close/>
              </a:path>
              <a:path w="809243" h="295655">
                <a:moveTo>
                  <a:pt x="667511" y="237743"/>
                </a:moveTo>
                <a:lnTo>
                  <a:pt x="665987" y="239267"/>
                </a:lnTo>
                <a:lnTo>
                  <a:pt x="666858" y="238832"/>
                </a:lnTo>
                <a:lnTo>
                  <a:pt x="667511" y="237743"/>
                </a:lnTo>
                <a:close/>
              </a:path>
              <a:path w="809243" h="295655">
                <a:moveTo>
                  <a:pt x="666858" y="238832"/>
                </a:moveTo>
                <a:lnTo>
                  <a:pt x="665987" y="239267"/>
                </a:lnTo>
                <a:lnTo>
                  <a:pt x="665987" y="240283"/>
                </a:lnTo>
                <a:lnTo>
                  <a:pt x="666858" y="238832"/>
                </a:lnTo>
                <a:close/>
              </a:path>
              <a:path w="809243" h="295655">
                <a:moveTo>
                  <a:pt x="667511" y="238505"/>
                </a:moveTo>
                <a:lnTo>
                  <a:pt x="667511" y="237743"/>
                </a:lnTo>
                <a:lnTo>
                  <a:pt x="666858" y="238832"/>
                </a:lnTo>
                <a:lnTo>
                  <a:pt x="667511" y="238505"/>
                </a:lnTo>
                <a:close/>
              </a:path>
              <a:path w="809243" h="295655">
                <a:moveTo>
                  <a:pt x="760475" y="190499"/>
                </a:moveTo>
                <a:lnTo>
                  <a:pt x="757427" y="192023"/>
                </a:lnTo>
                <a:lnTo>
                  <a:pt x="740663" y="198119"/>
                </a:lnTo>
                <a:lnTo>
                  <a:pt x="723899" y="202691"/>
                </a:lnTo>
                <a:lnTo>
                  <a:pt x="710183" y="210311"/>
                </a:lnTo>
                <a:lnTo>
                  <a:pt x="725423" y="204215"/>
                </a:lnTo>
                <a:lnTo>
                  <a:pt x="740663" y="199643"/>
                </a:lnTo>
                <a:lnTo>
                  <a:pt x="757427" y="193547"/>
                </a:lnTo>
                <a:lnTo>
                  <a:pt x="760475" y="190499"/>
                </a:lnTo>
                <a:close/>
              </a:path>
              <a:path w="809243" h="295655">
                <a:moveTo>
                  <a:pt x="765047" y="188975"/>
                </a:moveTo>
                <a:lnTo>
                  <a:pt x="765047" y="187451"/>
                </a:lnTo>
                <a:lnTo>
                  <a:pt x="760475" y="190499"/>
                </a:lnTo>
                <a:lnTo>
                  <a:pt x="765047" y="188975"/>
                </a:lnTo>
                <a:close/>
              </a:path>
              <a:path w="809243" h="295655">
                <a:moveTo>
                  <a:pt x="809243" y="155447"/>
                </a:moveTo>
                <a:lnTo>
                  <a:pt x="809243" y="152399"/>
                </a:lnTo>
                <a:lnTo>
                  <a:pt x="807719" y="149351"/>
                </a:lnTo>
                <a:lnTo>
                  <a:pt x="807719" y="153923"/>
                </a:lnTo>
                <a:lnTo>
                  <a:pt x="806195" y="156971"/>
                </a:lnTo>
                <a:lnTo>
                  <a:pt x="806195" y="158495"/>
                </a:lnTo>
                <a:lnTo>
                  <a:pt x="803147" y="164591"/>
                </a:lnTo>
                <a:lnTo>
                  <a:pt x="803147" y="163067"/>
                </a:lnTo>
                <a:lnTo>
                  <a:pt x="798575" y="167639"/>
                </a:lnTo>
                <a:lnTo>
                  <a:pt x="795527" y="169163"/>
                </a:lnTo>
                <a:lnTo>
                  <a:pt x="789431" y="173735"/>
                </a:lnTo>
                <a:lnTo>
                  <a:pt x="783335" y="179831"/>
                </a:lnTo>
                <a:lnTo>
                  <a:pt x="780287" y="181355"/>
                </a:lnTo>
                <a:lnTo>
                  <a:pt x="777239" y="181355"/>
                </a:lnTo>
                <a:lnTo>
                  <a:pt x="772667" y="182879"/>
                </a:lnTo>
                <a:lnTo>
                  <a:pt x="769619" y="184403"/>
                </a:lnTo>
                <a:lnTo>
                  <a:pt x="765047" y="188975"/>
                </a:lnTo>
                <a:lnTo>
                  <a:pt x="777239" y="182879"/>
                </a:lnTo>
                <a:lnTo>
                  <a:pt x="780287" y="182879"/>
                </a:lnTo>
                <a:lnTo>
                  <a:pt x="783335" y="181355"/>
                </a:lnTo>
                <a:lnTo>
                  <a:pt x="790955" y="175259"/>
                </a:lnTo>
                <a:lnTo>
                  <a:pt x="797051" y="170687"/>
                </a:lnTo>
                <a:lnTo>
                  <a:pt x="800099" y="167639"/>
                </a:lnTo>
                <a:lnTo>
                  <a:pt x="804671" y="164591"/>
                </a:lnTo>
                <a:lnTo>
                  <a:pt x="809243" y="155447"/>
                </a:lnTo>
                <a:close/>
              </a:path>
              <a:path w="809243" h="295655">
                <a:moveTo>
                  <a:pt x="807719" y="153923"/>
                </a:moveTo>
                <a:lnTo>
                  <a:pt x="807719" y="144779"/>
                </a:lnTo>
                <a:lnTo>
                  <a:pt x="806195" y="140207"/>
                </a:lnTo>
                <a:lnTo>
                  <a:pt x="803147" y="134111"/>
                </a:lnTo>
                <a:lnTo>
                  <a:pt x="801623" y="128015"/>
                </a:lnTo>
                <a:lnTo>
                  <a:pt x="797051" y="114299"/>
                </a:lnTo>
                <a:lnTo>
                  <a:pt x="797051" y="109727"/>
                </a:lnTo>
                <a:lnTo>
                  <a:pt x="794003" y="97535"/>
                </a:lnTo>
                <a:lnTo>
                  <a:pt x="787907" y="82295"/>
                </a:lnTo>
                <a:lnTo>
                  <a:pt x="784859" y="76199"/>
                </a:lnTo>
                <a:lnTo>
                  <a:pt x="783335" y="76199"/>
                </a:lnTo>
                <a:lnTo>
                  <a:pt x="777239" y="71627"/>
                </a:lnTo>
                <a:lnTo>
                  <a:pt x="783335" y="77723"/>
                </a:lnTo>
                <a:lnTo>
                  <a:pt x="789431" y="89915"/>
                </a:lnTo>
                <a:lnTo>
                  <a:pt x="792479" y="97535"/>
                </a:lnTo>
                <a:lnTo>
                  <a:pt x="795527" y="109727"/>
                </a:lnTo>
                <a:lnTo>
                  <a:pt x="795527" y="114299"/>
                </a:lnTo>
                <a:lnTo>
                  <a:pt x="798575" y="123443"/>
                </a:lnTo>
                <a:lnTo>
                  <a:pt x="801623" y="135635"/>
                </a:lnTo>
                <a:lnTo>
                  <a:pt x="804671" y="140207"/>
                </a:lnTo>
                <a:lnTo>
                  <a:pt x="806195" y="144779"/>
                </a:lnTo>
                <a:lnTo>
                  <a:pt x="806195" y="150875"/>
                </a:lnTo>
                <a:lnTo>
                  <a:pt x="807719" y="1539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93" name="object 25"/>
          <p:cNvSpPr>
            <a:spLocks noChangeArrowheads="1"/>
          </p:cNvSpPr>
          <p:nvPr/>
        </p:nvSpPr>
        <p:spPr bwMode="auto">
          <a:xfrm>
            <a:off x="8321675" y="3206750"/>
            <a:ext cx="198438" cy="571500"/>
          </a:xfrm>
          <a:custGeom>
            <a:avLst/>
            <a:gdLst>
              <a:gd name="T0" fmla="*/ 0 w 198230"/>
              <a:gd name="T1" fmla="*/ 0 h 571499"/>
              <a:gd name="T2" fmla="*/ 198230 w 198230"/>
              <a:gd name="T3" fmla="*/ 571499 h 571499"/>
            </a:gdLst>
            <a:ahLst/>
            <a:cxnLst>
              <a:cxn ang="0">
                <a:pos x="99059" y="74675"/>
              </a:cxn>
              <a:cxn ang="0">
                <a:pos x="99059" y="71627"/>
              </a:cxn>
              <a:cxn ang="0">
                <a:pos x="96011" y="68579"/>
              </a:cxn>
              <a:cxn ang="0">
                <a:pos x="24383" y="0"/>
              </a:cxn>
              <a:cxn ang="0">
                <a:pos x="0" y="97535"/>
              </a:cxn>
              <a:cxn ang="0">
                <a:pos x="0" y="100583"/>
              </a:cxn>
              <a:cxn ang="0">
                <a:pos x="1523" y="103631"/>
              </a:cxn>
              <a:cxn ang="0">
                <a:pos x="6095" y="105155"/>
              </a:cxn>
              <a:cxn ang="0">
                <a:pos x="9143" y="105155"/>
              </a:cxn>
              <a:cxn ang="0">
                <a:pos x="12191" y="103631"/>
              </a:cxn>
              <a:cxn ang="0">
                <a:pos x="13715" y="100583"/>
              </a:cxn>
              <a:cxn ang="0">
                <a:pos x="22859" y="63354"/>
              </a:cxn>
              <a:cxn ang="0">
                <a:pos x="22859" y="15239"/>
              </a:cxn>
              <a:cxn ang="0">
                <a:pos x="35051" y="10667"/>
              </a:cxn>
              <a:cxn ang="0">
                <a:pos x="41594" y="33155"/>
              </a:cxn>
              <a:cxn ang="0">
                <a:pos x="88391" y="77723"/>
              </a:cxn>
              <a:cxn ang="0">
                <a:pos x="89915" y="80771"/>
              </a:cxn>
              <a:cxn ang="0">
                <a:pos x="94487" y="80771"/>
              </a:cxn>
              <a:cxn ang="0">
                <a:pos x="97535" y="77723"/>
              </a:cxn>
              <a:cxn ang="0">
                <a:pos x="99059" y="74675"/>
              </a:cxn>
              <a:cxn ang="0">
                <a:pos x="41594" y="33155"/>
              </a:cxn>
              <a:cxn ang="0">
                <a:pos x="35051" y="10667"/>
              </a:cxn>
              <a:cxn ang="0">
                <a:pos x="22859" y="15239"/>
              </a:cxn>
              <a:cxn ang="0">
                <a:pos x="24383" y="20477"/>
              </a:cxn>
              <a:cxn ang="0">
                <a:pos x="24383" y="16763"/>
              </a:cxn>
              <a:cxn ang="0">
                <a:pos x="35051" y="13715"/>
              </a:cxn>
              <a:cxn ang="0">
                <a:pos x="35051" y="26923"/>
              </a:cxn>
              <a:cxn ang="0">
                <a:pos x="41594" y="33155"/>
              </a:cxn>
              <a:cxn ang="0">
                <a:pos x="29268" y="37264"/>
              </a:cxn>
              <a:cxn ang="0">
                <a:pos x="22859" y="15239"/>
              </a:cxn>
              <a:cxn ang="0">
                <a:pos x="22859" y="63354"/>
              </a:cxn>
              <a:cxn ang="0">
                <a:pos x="29268" y="37264"/>
              </a:cxn>
              <a:cxn ang="0">
                <a:pos x="35051" y="13715"/>
              </a:cxn>
              <a:cxn ang="0">
                <a:pos x="24383" y="16763"/>
              </a:cxn>
              <a:cxn ang="0">
                <a:pos x="32422" y="24420"/>
              </a:cxn>
              <a:cxn ang="0">
                <a:pos x="35051" y="13715"/>
              </a:cxn>
              <a:cxn ang="0">
                <a:pos x="32422" y="24420"/>
              </a:cxn>
              <a:cxn ang="0">
                <a:pos x="24383" y="16763"/>
              </a:cxn>
              <a:cxn ang="0">
                <a:pos x="24383" y="20477"/>
              </a:cxn>
              <a:cxn ang="0">
                <a:pos x="29268" y="37264"/>
              </a:cxn>
              <a:cxn ang="0">
                <a:pos x="32422" y="24420"/>
              </a:cxn>
              <a:cxn ang="0">
                <a:pos x="198230" y="571499"/>
              </a:cxn>
              <a:cxn ang="0">
                <a:pos x="41594" y="33155"/>
              </a:cxn>
              <a:cxn ang="0">
                <a:pos x="32422" y="24420"/>
              </a:cxn>
              <a:cxn ang="0">
                <a:pos x="29268" y="37264"/>
              </a:cxn>
              <a:cxn ang="0">
                <a:pos x="184708" y="571499"/>
              </a:cxn>
              <a:cxn ang="0">
                <a:pos x="198230" y="571499"/>
              </a:cxn>
              <a:cxn ang="0">
                <a:pos x="35051" y="26923"/>
              </a:cxn>
              <a:cxn ang="0">
                <a:pos x="35051" y="13715"/>
              </a:cxn>
              <a:cxn ang="0">
                <a:pos x="32422" y="24420"/>
              </a:cxn>
              <a:cxn ang="0">
                <a:pos x="35051" y="26923"/>
              </a:cxn>
            </a:cxnLst>
            <a:rect l="T0" t="T1" r="T2" b="T3"/>
            <a:pathLst>
              <a:path w="198230" h="571499">
                <a:moveTo>
                  <a:pt x="99059" y="74675"/>
                </a:moveTo>
                <a:lnTo>
                  <a:pt x="99059" y="71627"/>
                </a:lnTo>
                <a:lnTo>
                  <a:pt x="96011" y="68579"/>
                </a:lnTo>
                <a:lnTo>
                  <a:pt x="24383" y="0"/>
                </a:lnTo>
                <a:lnTo>
                  <a:pt x="0" y="97535"/>
                </a:lnTo>
                <a:lnTo>
                  <a:pt x="0" y="100583"/>
                </a:lnTo>
                <a:lnTo>
                  <a:pt x="1523" y="103631"/>
                </a:lnTo>
                <a:lnTo>
                  <a:pt x="6095" y="105155"/>
                </a:lnTo>
                <a:lnTo>
                  <a:pt x="9143" y="105155"/>
                </a:lnTo>
                <a:lnTo>
                  <a:pt x="12191" y="103631"/>
                </a:lnTo>
                <a:lnTo>
                  <a:pt x="13715" y="100583"/>
                </a:lnTo>
                <a:lnTo>
                  <a:pt x="22859" y="63354"/>
                </a:lnTo>
                <a:lnTo>
                  <a:pt x="22859" y="15239"/>
                </a:lnTo>
                <a:lnTo>
                  <a:pt x="35051" y="10667"/>
                </a:lnTo>
                <a:lnTo>
                  <a:pt x="41594" y="33155"/>
                </a:lnTo>
                <a:lnTo>
                  <a:pt x="88391" y="77723"/>
                </a:lnTo>
                <a:lnTo>
                  <a:pt x="89915" y="80771"/>
                </a:lnTo>
                <a:lnTo>
                  <a:pt x="94487" y="80771"/>
                </a:lnTo>
                <a:lnTo>
                  <a:pt x="97535" y="77723"/>
                </a:lnTo>
                <a:lnTo>
                  <a:pt x="99059" y="74675"/>
                </a:lnTo>
                <a:close/>
              </a:path>
              <a:path w="198230" h="571499">
                <a:moveTo>
                  <a:pt x="41594" y="33155"/>
                </a:moveTo>
                <a:lnTo>
                  <a:pt x="35051" y="10667"/>
                </a:lnTo>
                <a:lnTo>
                  <a:pt x="22859" y="15239"/>
                </a:lnTo>
                <a:lnTo>
                  <a:pt x="24383" y="20477"/>
                </a:lnTo>
                <a:lnTo>
                  <a:pt x="24383" y="16763"/>
                </a:lnTo>
                <a:lnTo>
                  <a:pt x="35051" y="13715"/>
                </a:lnTo>
                <a:lnTo>
                  <a:pt x="35051" y="26923"/>
                </a:lnTo>
                <a:lnTo>
                  <a:pt x="41594" y="33155"/>
                </a:lnTo>
                <a:close/>
              </a:path>
              <a:path w="198230" h="571499">
                <a:moveTo>
                  <a:pt x="29268" y="37264"/>
                </a:moveTo>
                <a:lnTo>
                  <a:pt x="22859" y="15239"/>
                </a:lnTo>
                <a:lnTo>
                  <a:pt x="22859" y="63354"/>
                </a:lnTo>
                <a:lnTo>
                  <a:pt x="29268" y="37264"/>
                </a:lnTo>
                <a:close/>
              </a:path>
              <a:path w="198230" h="571499">
                <a:moveTo>
                  <a:pt x="35051" y="13715"/>
                </a:moveTo>
                <a:lnTo>
                  <a:pt x="24383" y="16763"/>
                </a:lnTo>
                <a:lnTo>
                  <a:pt x="32422" y="24420"/>
                </a:lnTo>
                <a:lnTo>
                  <a:pt x="35051" y="13715"/>
                </a:lnTo>
                <a:close/>
              </a:path>
              <a:path w="198230" h="571499">
                <a:moveTo>
                  <a:pt x="32422" y="24420"/>
                </a:moveTo>
                <a:lnTo>
                  <a:pt x="24383" y="16763"/>
                </a:lnTo>
                <a:lnTo>
                  <a:pt x="24383" y="20477"/>
                </a:lnTo>
                <a:lnTo>
                  <a:pt x="29268" y="37264"/>
                </a:lnTo>
                <a:lnTo>
                  <a:pt x="32422" y="24420"/>
                </a:lnTo>
                <a:close/>
              </a:path>
              <a:path w="198230" h="571499">
                <a:moveTo>
                  <a:pt x="198230" y="571499"/>
                </a:moveTo>
                <a:lnTo>
                  <a:pt x="41594" y="33155"/>
                </a:lnTo>
                <a:lnTo>
                  <a:pt x="32422" y="24420"/>
                </a:lnTo>
                <a:lnTo>
                  <a:pt x="29268" y="37264"/>
                </a:lnTo>
                <a:lnTo>
                  <a:pt x="184708" y="571499"/>
                </a:lnTo>
                <a:lnTo>
                  <a:pt x="198230" y="571499"/>
                </a:lnTo>
                <a:close/>
              </a:path>
              <a:path w="198230" h="571499">
                <a:moveTo>
                  <a:pt x="35051" y="26923"/>
                </a:moveTo>
                <a:lnTo>
                  <a:pt x="35051" y="13715"/>
                </a:lnTo>
                <a:lnTo>
                  <a:pt x="32422" y="24420"/>
                </a:lnTo>
                <a:lnTo>
                  <a:pt x="35051" y="2692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94" name="object 26"/>
          <p:cNvSpPr txBox="1">
            <a:spLocks noChangeArrowheads="1"/>
          </p:cNvSpPr>
          <p:nvPr/>
        </p:nvSpPr>
        <p:spPr bwMode="auto">
          <a:xfrm>
            <a:off x="960438" y="1030288"/>
            <a:ext cx="91868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 indent="9525"/>
            <a:r>
              <a:rPr lang="ru-RU" altLang="ru-RU" sz="1400" b="1">
                <a:solidFill>
                  <a:srgbClr val="15155C"/>
                </a:solidFill>
                <a:cs typeface="Arial" charset="0"/>
              </a:rPr>
              <a:t>Мягчитель ткани представляет собой жидкое </a:t>
            </a:r>
            <a:r>
              <a:rPr lang="ru-RU" altLang="ru-RU" sz="1400">
                <a:solidFill>
                  <a:srgbClr val="15155C"/>
                </a:solidFill>
                <a:cs typeface="Arial" charset="0"/>
              </a:rPr>
              <a:t>составное</a:t>
            </a:r>
            <a:r>
              <a:rPr lang="ru-RU" altLang="ru-RU" sz="1400" b="1">
                <a:solidFill>
                  <a:srgbClr val="15155C"/>
                </a:solidFill>
                <a:cs typeface="Arial" charset="0"/>
              </a:rPr>
              <a:t> </a:t>
            </a:r>
            <a:r>
              <a:rPr lang="ru-RU" altLang="ru-RU" sz="1400">
                <a:solidFill>
                  <a:srgbClr val="15155C"/>
                </a:solidFill>
                <a:cs typeface="Arial" charset="0"/>
              </a:rPr>
              <a:t>вещество, добавляемое в стиральные машины при выполнении цикла полоскания, чтобы </a:t>
            </a:r>
            <a:r>
              <a:rPr lang="ru-RU" altLang="ru-RU" sz="1400" b="1" u="sng">
                <a:solidFill>
                  <a:srgbClr val="15155C"/>
                </a:solidFill>
                <a:cs typeface="Arial" charset="0"/>
              </a:rPr>
              <a:t>сделать одежду мягче на ощупь</a:t>
            </a:r>
            <a:endParaRPr lang="ru-RU" altLang="ru-RU" sz="1400" b="1" u="sng">
              <a:cs typeface="Arial" charset="0"/>
            </a:endParaRPr>
          </a:p>
        </p:txBody>
      </p:sp>
      <p:sp>
        <p:nvSpPr>
          <p:cNvPr id="7195" name="object 27"/>
          <p:cNvSpPr>
            <a:spLocks noChangeArrowheads="1"/>
          </p:cNvSpPr>
          <p:nvPr/>
        </p:nvSpPr>
        <p:spPr bwMode="auto">
          <a:xfrm>
            <a:off x="773113" y="6802438"/>
            <a:ext cx="9145587" cy="404812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7196" name="object 28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99"/>
              <a:gd name="T1" fmla="*/ 0 h 265175"/>
              <a:gd name="T2" fmla="*/ 1409699 w 1409699"/>
              <a:gd name="T3" fmla="*/ 265175 h 265175"/>
            </a:gdLst>
            <a:ahLst/>
            <a:cxnLst>
              <a:cxn ang="0">
                <a:pos x="1409699" y="0"/>
              </a:cxn>
              <a:cxn ang="0">
                <a:pos x="38099" y="0"/>
              </a:cxn>
              <a:cxn ang="0">
                <a:pos x="0" y="265175"/>
              </a:cxn>
              <a:cxn ang="0">
                <a:pos x="1357883" y="265175"/>
              </a:cxn>
              <a:cxn ang="0">
                <a:pos x="1409699" y="0"/>
              </a:cxn>
            </a:cxnLst>
            <a:rect l="T0" t="T1" r="T2" b="T3"/>
            <a:pathLst>
              <a:path w="1409699" h="265175">
                <a:moveTo>
                  <a:pt x="1409699" y="0"/>
                </a:moveTo>
                <a:lnTo>
                  <a:pt x="38099" y="0"/>
                </a:lnTo>
                <a:lnTo>
                  <a:pt x="0" y="265175"/>
                </a:lnTo>
                <a:lnTo>
                  <a:pt x="1357883" y="265175"/>
                </a:lnTo>
                <a:lnTo>
                  <a:pt x="140969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97" name="object 29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98" name="object 30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199" name="object 31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07"/>
              <a:gd name="T1" fmla="*/ 0 h 204215"/>
              <a:gd name="T2" fmla="*/ 940307 w 940307"/>
              <a:gd name="T3" fmla="*/ 204215 h 204215"/>
            </a:gdLst>
            <a:ahLst/>
            <a:cxnLst>
              <a:cxn ang="0">
                <a:pos x="940307" y="0"/>
              </a:cxn>
              <a:cxn ang="0">
                <a:pos x="38099" y="0"/>
              </a:cxn>
              <a:cxn ang="0">
                <a:pos x="0" y="204215"/>
              </a:cxn>
              <a:cxn ang="0">
                <a:pos x="902207" y="204215"/>
              </a:cxn>
              <a:cxn ang="0">
                <a:pos x="940307" y="0"/>
              </a:cxn>
            </a:cxnLst>
            <a:rect l="T0" t="T1" r="T2" b="T3"/>
            <a:pathLst>
              <a:path w="940307" h="204215">
                <a:moveTo>
                  <a:pt x="940307" y="0"/>
                </a:moveTo>
                <a:lnTo>
                  <a:pt x="38099" y="0"/>
                </a:lnTo>
                <a:lnTo>
                  <a:pt x="0" y="204215"/>
                </a:lnTo>
                <a:lnTo>
                  <a:pt x="902207" y="204215"/>
                </a:lnTo>
                <a:lnTo>
                  <a:pt x="940307" y="0"/>
                </a:lnTo>
                <a:close/>
              </a:path>
            </a:pathLst>
          </a:custGeom>
          <a:solidFill>
            <a:srgbClr val="4B83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200" name="object 32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10"/>
              <a:gd name="T1" fmla="*/ 0 h 204217"/>
              <a:gd name="T2" fmla="*/ 940310 w 940310"/>
              <a:gd name="T3" fmla="*/ 204217 h 204217"/>
            </a:gdLst>
            <a:ahLst/>
            <a:cxnLst>
              <a:cxn ang="0">
                <a:pos x="38106" y="0"/>
              </a:cxn>
              <a:cxn ang="0">
                <a:pos x="0" y="204217"/>
              </a:cxn>
              <a:cxn ang="0">
                <a:pos x="902204" y="204217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04217">
                <a:moveTo>
                  <a:pt x="38106" y="0"/>
                </a:moveTo>
                <a:lnTo>
                  <a:pt x="0" y="204217"/>
                </a:lnTo>
                <a:lnTo>
                  <a:pt x="902204" y="204217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201" name="object 33"/>
          <p:cNvSpPr>
            <a:spLocks noChangeArrowheads="1"/>
          </p:cNvSpPr>
          <p:nvPr/>
        </p:nvSpPr>
        <p:spPr bwMode="auto">
          <a:xfrm>
            <a:off x="8651875" y="6911975"/>
            <a:ext cx="939800" cy="215900"/>
          </a:xfrm>
          <a:custGeom>
            <a:avLst/>
            <a:gdLst>
              <a:gd name="T0" fmla="*/ 0 w 940310"/>
              <a:gd name="T1" fmla="*/ 0 h 216413"/>
              <a:gd name="T2" fmla="*/ 940310 w 940310"/>
              <a:gd name="T3" fmla="*/ 216413 h 216413"/>
            </a:gdLst>
            <a:ahLst/>
            <a:cxnLst>
              <a:cxn ang="0">
                <a:pos x="38106" y="0"/>
              </a:cxn>
              <a:cxn ang="0">
                <a:pos x="0" y="216413"/>
              </a:cxn>
              <a:cxn ang="0">
                <a:pos x="902204" y="216413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16413">
                <a:moveTo>
                  <a:pt x="38106" y="0"/>
                </a:moveTo>
                <a:lnTo>
                  <a:pt x="0" y="216413"/>
                </a:lnTo>
                <a:lnTo>
                  <a:pt x="902204" y="216413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202" name="object 34"/>
          <p:cNvSpPr>
            <a:spLocks noChangeArrowheads="1"/>
          </p:cNvSpPr>
          <p:nvPr/>
        </p:nvSpPr>
        <p:spPr bwMode="auto">
          <a:xfrm>
            <a:off x="6415088" y="3778250"/>
            <a:ext cx="2506662" cy="785813"/>
          </a:xfrm>
          <a:custGeom>
            <a:avLst/>
            <a:gdLst>
              <a:gd name="T0" fmla="*/ 0 w 2506715"/>
              <a:gd name="T1" fmla="*/ 0 h 786384"/>
              <a:gd name="T2" fmla="*/ 2506715 w 2506715"/>
              <a:gd name="T3" fmla="*/ 786384 h 786384"/>
            </a:gdLst>
            <a:ahLst/>
            <a:cxnLst>
              <a:cxn ang="0">
                <a:pos x="2506715" y="0"/>
              </a:cxn>
              <a:cxn ang="0">
                <a:pos x="0" y="0"/>
              </a:cxn>
              <a:cxn ang="0">
                <a:pos x="15837" y="33724"/>
              </a:cxn>
              <a:cxn ang="0">
                <a:pos x="69038" y="127330"/>
              </a:cxn>
              <a:cxn ang="0">
                <a:pos x="129084" y="216237"/>
              </a:cxn>
              <a:cxn ang="0">
                <a:pos x="195618" y="300087"/>
              </a:cxn>
              <a:cxn ang="0">
                <a:pos x="268282" y="378523"/>
              </a:cxn>
              <a:cxn ang="0">
                <a:pos x="346718" y="451187"/>
              </a:cxn>
              <a:cxn ang="0">
                <a:pos x="430568" y="517721"/>
              </a:cxn>
              <a:cxn ang="0">
                <a:pos x="519475" y="577767"/>
              </a:cxn>
              <a:cxn ang="0">
                <a:pos x="613081" y="630968"/>
              </a:cxn>
              <a:cxn ang="0">
                <a:pos x="711028" y="676965"/>
              </a:cxn>
              <a:cxn ang="0">
                <a:pos x="812958" y="715402"/>
              </a:cxn>
              <a:cxn ang="0">
                <a:pos x="918514" y="745920"/>
              </a:cxn>
              <a:cxn ang="0">
                <a:pos x="1027337" y="768161"/>
              </a:cxn>
              <a:cxn ang="0">
                <a:pos x="1139071" y="781768"/>
              </a:cxn>
              <a:cxn ang="0">
                <a:pos x="1253357" y="786384"/>
              </a:cxn>
              <a:cxn ang="0">
                <a:pos x="1367643" y="781768"/>
              </a:cxn>
              <a:cxn ang="0">
                <a:pos x="1479377" y="768161"/>
              </a:cxn>
              <a:cxn ang="0">
                <a:pos x="1588201" y="745920"/>
              </a:cxn>
              <a:cxn ang="0">
                <a:pos x="1693757" y="715402"/>
              </a:cxn>
              <a:cxn ang="0">
                <a:pos x="1795687" y="676965"/>
              </a:cxn>
              <a:cxn ang="0">
                <a:pos x="1893634" y="630968"/>
              </a:cxn>
              <a:cxn ang="0">
                <a:pos x="1987240" y="577767"/>
              </a:cxn>
              <a:cxn ang="0">
                <a:pos x="2076147" y="517721"/>
              </a:cxn>
              <a:cxn ang="0">
                <a:pos x="2159997" y="451187"/>
              </a:cxn>
              <a:cxn ang="0">
                <a:pos x="2238433" y="378523"/>
              </a:cxn>
              <a:cxn ang="0">
                <a:pos x="2311096" y="300087"/>
              </a:cxn>
              <a:cxn ang="0">
                <a:pos x="2377630" y="216237"/>
              </a:cxn>
              <a:cxn ang="0">
                <a:pos x="2437676" y="127330"/>
              </a:cxn>
              <a:cxn ang="0">
                <a:pos x="2490877" y="33724"/>
              </a:cxn>
              <a:cxn ang="0">
                <a:pos x="2506715" y="0"/>
              </a:cxn>
            </a:cxnLst>
            <a:rect l="T0" t="T1" r="T2" b="T3"/>
            <a:pathLst>
              <a:path w="2506715" h="786384">
                <a:moveTo>
                  <a:pt x="2506715" y="0"/>
                </a:moveTo>
                <a:lnTo>
                  <a:pt x="0" y="0"/>
                </a:lnTo>
                <a:lnTo>
                  <a:pt x="15837" y="33724"/>
                </a:lnTo>
                <a:lnTo>
                  <a:pt x="69038" y="127330"/>
                </a:lnTo>
                <a:lnTo>
                  <a:pt x="129084" y="216237"/>
                </a:lnTo>
                <a:lnTo>
                  <a:pt x="195618" y="300087"/>
                </a:lnTo>
                <a:lnTo>
                  <a:pt x="268282" y="378523"/>
                </a:lnTo>
                <a:lnTo>
                  <a:pt x="346718" y="451187"/>
                </a:lnTo>
                <a:lnTo>
                  <a:pt x="430568" y="517721"/>
                </a:lnTo>
                <a:lnTo>
                  <a:pt x="519475" y="577767"/>
                </a:lnTo>
                <a:lnTo>
                  <a:pt x="613081" y="630968"/>
                </a:lnTo>
                <a:lnTo>
                  <a:pt x="711028" y="676965"/>
                </a:lnTo>
                <a:lnTo>
                  <a:pt x="812958" y="715402"/>
                </a:lnTo>
                <a:lnTo>
                  <a:pt x="918514" y="745920"/>
                </a:lnTo>
                <a:lnTo>
                  <a:pt x="1027337" y="768161"/>
                </a:lnTo>
                <a:lnTo>
                  <a:pt x="1139071" y="781768"/>
                </a:lnTo>
                <a:lnTo>
                  <a:pt x="1253357" y="786384"/>
                </a:lnTo>
                <a:lnTo>
                  <a:pt x="1367643" y="781768"/>
                </a:lnTo>
                <a:lnTo>
                  <a:pt x="1479377" y="768161"/>
                </a:lnTo>
                <a:lnTo>
                  <a:pt x="1588201" y="745920"/>
                </a:lnTo>
                <a:lnTo>
                  <a:pt x="1693757" y="715402"/>
                </a:lnTo>
                <a:lnTo>
                  <a:pt x="1795687" y="676965"/>
                </a:lnTo>
                <a:lnTo>
                  <a:pt x="1893634" y="630968"/>
                </a:lnTo>
                <a:lnTo>
                  <a:pt x="1987240" y="577767"/>
                </a:lnTo>
                <a:lnTo>
                  <a:pt x="2076147" y="517721"/>
                </a:lnTo>
                <a:lnTo>
                  <a:pt x="2159997" y="451187"/>
                </a:lnTo>
                <a:lnTo>
                  <a:pt x="2238433" y="378523"/>
                </a:lnTo>
                <a:lnTo>
                  <a:pt x="2311096" y="300087"/>
                </a:lnTo>
                <a:lnTo>
                  <a:pt x="2377630" y="216237"/>
                </a:lnTo>
                <a:lnTo>
                  <a:pt x="2437676" y="127330"/>
                </a:lnTo>
                <a:lnTo>
                  <a:pt x="2490877" y="33724"/>
                </a:lnTo>
                <a:lnTo>
                  <a:pt x="2506715" y="0"/>
                </a:lnTo>
                <a:close/>
              </a:path>
            </a:pathLst>
          </a:custGeom>
          <a:solidFill>
            <a:srgbClr val="A4A4E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203" name="object 35"/>
          <p:cNvSpPr>
            <a:spLocks noChangeArrowheads="1"/>
          </p:cNvSpPr>
          <p:nvPr/>
        </p:nvSpPr>
        <p:spPr bwMode="auto">
          <a:xfrm>
            <a:off x="6408738" y="3778250"/>
            <a:ext cx="2520950" cy="790575"/>
          </a:xfrm>
          <a:custGeom>
            <a:avLst/>
            <a:gdLst>
              <a:gd name="T0" fmla="*/ 0 w 2520696"/>
              <a:gd name="T1" fmla="*/ 0 h 790956"/>
              <a:gd name="T2" fmla="*/ 2520696 w 2520696"/>
              <a:gd name="T3" fmla="*/ 790956 h 790956"/>
            </a:gdLst>
            <a:ahLst/>
            <a:cxnLst>
              <a:cxn ang="0">
                <a:pos x="1188719" y="780288"/>
              </a:cxn>
              <a:cxn ang="0">
                <a:pos x="1014983" y="760476"/>
              </a:cxn>
              <a:cxn ang="0">
                <a:pos x="783335" y="697992"/>
              </a:cxn>
              <a:cxn ang="0">
                <a:pos x="627887" y="629412"/>
              </a:cxn>
              <a:cxn ang="0">
                <a:pos x="541019" y="580644"/>
              </a:cxn>
              <a:cxn ang="0">
                <a:pos x="457199" y="525780"/>
              </a:cxn>
              <a:cxn ang="0">
                <a:pos x="326135" y="420624"/>
              </a:cxn>
              <a:cxn ang="0">
                <a:pos x="188975" y="277368"/>
              </a:cxn>
              <a:cxn ang="0">
                <a:pos x="89915" y="141732"/>
              </a:cxn>
              <a:cxn ang="0">
                <a:pos x="39623" y="54864"/>
              </a:cxn>
              <a:cxn ang="0">
                <a:pos x="0" y="0"/>
              </a:cxn>
              <a:cxn ang="0">
                <a:pos x="47243" y="89916"/>
              </a:cxn>
              <a:cxn ang="0">
                <a:pos x="140207" y="230124"/>
              </a:cxn>
              <a:cxn ang="0">
                <a:pos x="271271" y="382524"/>
              </a:cxn>
              <a:cxn ang="0">
                <a:pos x="478535" y="553212"/>
              </a:cxn>
              <a:cxn ang="0">
                <a:pos x="594359" y="623316"/>
              </a:cxn>
              <a:cxn ang="0">
                <a:pos x="844295" y="728472"/>
              </a:cxn>
              <a:cxn ang="0">
                <a:pos x="978407" y="763524"/>
              </a:cxn>
              <a:cxn ang="0">
                <a:pos x="1117091" y="784860"/>
              </a:cxn>
              <a:cxn ang="0">
                <a:pos x="1223771" y="790956"/>
              </a:cxn>
              <a:cxn ang="0">
                <a:pos x="1260347" y="781812"/>
              </a:cxn>
              <a:cxn ang="0">
                <a:pos x="1255775" y="789432"/>
              </a:cxn>
              <a:cxn ang="0">
                <a:pos x="2509266" y="0"/>
              </a:cxn>
              <a:cxn ang="0">
                <a:pos x="2447543" y="112776"/>
              </a:cxn>
              <a:cxn ang="0">
                <a:pos x="2287523" y="327660"/>
              </a:cxn>
              <a:cxn ang="0">
                <a:pos x="2168651" y="443484"/>
              </a:cxn>
              <a:cxn ang="0">
                <a:pos x="2063495" y="525780"/>
              </a:cxn>
              <a:cxn ang="0">
                <a:pos x="1921763" y="614172"/>
              </a:cxn>
              <a:cxn ang="0">
                <a:pos x="1769363" y="685800"/>
              </a:cxn>
              <a:cxn ang="0">
                <a:pos x="1606295" y="737616"/>
              </a:cxn>
              <a:cxn ang="0">
                <a:pos x="1505711" y="760476"/>
              </a:cxn>
              <a:cxn ang="0">
                <a:pos x="1331975" y="780288"/>
              </a:cxn>
              <a:cxn ang="0">
                <a:pos x="1255775" y="789432"/>
              </a:cxn>
              <a:cxn ang="0">
                <a:pos x="1263395" y="783336"/>
              </a:cxn>
              <a:cxn ang="0">
                <a:pos x="1295399" y="790956"/>
              </a:cxn>
              <a:cxn ang="0">
                <a:pos x="1403603" y="783336"/>
              </a:cxn>
              <a:cxn ang="0">
                <a:pos x="1507235" y="769620"/>
              </a:cxn>
              <a:cxn ang="0">
                <a:pos x="1676399" y="728472"/>
              </a:cxn>
              <a:cxn ang="0">
                <a:pos x="1772411" y="694944"/>
              </a:cxn>
              <a:cxn ang="0">
                <a:pos x="1866899" y="653796"/>
              </a:cxn>
              <a:cxn ang="0">
                <a:pos x="1955291" y="606552"/>
              </a:cxn>
              <a:cxn ang="0">
                <a:pos x="2174747" y="451104"/>
              </a:cxn>
              <a:cxn ang="0">
                <a:pos x="2318003" y="307848"/>
              </a:cxn>
              <a:cxn ang="0">
                <a:pos x="2418587" y="175260"/>
              </a:cxn>
              <a:cxn ang="0">
                <a:pos x="2473451" y="89916"/>
              </a:cxn>
              <a:cxn ang="0">
                <a:pos x="2520696" y="0"/>
              </a:cxn>
              <a:cxn ang="0">
                <a:pos x="1263395" y="783336"/>
              </a:cxn>
              <a:cxn ang="0">
                <a:pos x="1264919" y="790956"/>
              </a:cxn>
              <a:cxn ang="0">
                <a:pos x="1264919" y="790956"/>
              </a:cxn>
            </a:cxnLst>
            <a:rect l="T0" t="T1" r="T2" b="T3"/>
            <a:pathLst>
              <a:path w="2520696" h="790956">
                <a:moveTo>
                  <a:pt x="1260347" y="781812"/>
                </a:moveTo>
                <a:lnTo>
                  <a:pt x="1223771" y="781812"/>
                </a:lnTo>
                <a:lnTo>
                  <a:pt x="1188719" y="780288"/>
                </a:lnTo>
                <a:lnTo>
                  <a:pt x="1083563" y="771144"/>
                </a:lnTo>
                <a:lnTo>
                  <a:pt x="1048511" y="766572"/>
                </a:lnTo>
                <a:lnTo>
                  <a:pt x="1014983" y="760476"/>
                </a:lnTo>
                <a:lnTo>
                  <a:pt x="979931" y="754380"/>
                </a:lnTo>
                <a:lnTo>
                  <a:pt x="879347" y="728472"/>
                </a:lnTo>
                <a:lnTo>
                  <a:pt x="783335" y="697992"/>
                </a:lnTo>
                <a:lnTo>
                  <a:pt x="719327" y="672084"/>
                </a:lnTo>
                <a:lnTo>
                  <a:pt x="688847" y="659892"/>
                </a:lnTo>
                <a:lnTo>
                  <a:pt x="627887" y="629412"/>
                </a:lnTo>
                <a:lnTo>
                  <a:pt x="598931" y="614172"/>
                </a:lnTo>
                <a:lnTo>
                  <a:pt x="568451" y="597408"/>
                </a:lnTo>
                <a:lnTo>
                  <a:pt x="541019" y="580644"/>
                </a:lnTo>
                <a:lnTo>
                  <a:pt x="512063" y="563880"/>
                </a:lnTo>
                <a:lnTo>
                  <a:pt x="484631" y="544068"/>
                </a:lnTo>
                <a:lnTo>
                  <a:pt x="457199" y="525780"/>
                </a:lnTo>
                <a:lnTo>
                  <a:pt x="429767" y="505968"/>
                </a:lnTo>
                <a:lnTo>
                  <a:pt x="376427" y="464820"/>
                </a:lnTo>
                <a:lnTo>
                  <a:pt x="326135" y="420624"/>
                </a:lnTo>
                <a:lnTo>
                  <a:pt x="278891" y="374904"/>
                </a:lnTo>
                <a:lnTo>
                  <a:pt x="254507" y="352044"/>
                </a:lnTo>
                <a:lnTo>
                  <a:pt x="188975" y="277368"/>
                </a:lnTo>
                <a:lnTo>
                  <a:pt x="147827" y="224028"/>
                </a:lnTo>
                <a:lnTo>
                  <a:pt x="109727" y="169164"/>
                </a:lnTo>
                <a:lnTo>
                  <a:pt x="89915" y="141732"/>
                </a:lnTo>
                <a:lnTo>
                  <a:pt x="73151" y="112776"/>
                </a:lnTo>
                <a:lnTo>
                  <a:pt x="56387" y="85344"/>
                </a:lnTo>
                <a:lnTo>
                  <a:pt x="39623" y="54864"/>
                </a:lnTo>
                <a:lnTo>
                  <a:pt x="24383" y="25908"/>
                </a:lnTo>
                <a:lnTo>
                  <a:pt x="11429" y="0"/>
                </a:lnTo>
                <a:lnTo>
                  <a:pt x="0" y="0"/>
                </a:lnTo>
                <a:lnTo>
                  <a:pt x="15239" y="30480"/>
                </a:lnTo>
                <a:lnTo>
                  <a:pt x="30479" y="59436"/>
                </a:lnTo>
                <a:lnTo>
                  <a:pt x="47243" y="89916"/>
                </a:lnTo>
                <a:lnTo>
                  <a:pt x="65531" y="118872"/>
                </a:lnTo>
                <a:lnTo>
                  <a:pt x="82295" y="147828"/>
                </a:lnTo>
                <a:lnTo>
                  <a:pt x="140207" y="230124"/>
                </a:lnTo>
                <a:lnTo>
                  <a:pt x="181355" y="283464"/>
                </a:lnTo>
                <a:lnTo>
                  <a:pt x="225551" y="333756"/>
                </a:lnTo>
                <a:lnTo>
                  <a:pt x="271271" y="382524"/>
                </a:lnTo>
                <a:lnTo>
                  <a:pt x="320039" y="428244"/>
                </a:lnTo>
                <a:lnTo>
                  <a:pt x="397763" y="493776"/>
                </a:lnTo>
                <a:lnTo>
                  <a:pt x="478535" y="553212"/>
                </a:lnTo>
                <a:lnTo>
                  <a:pt x="507491" y="571500"/>
                </a:lnTo>
                <a:lnTo>
                  <a:pt x="534923" y="589788"/>
                </a:lnTo>
                <a:lnTo>
                  <a:pt x="594359" y="623316"/>
                </a:lnTo>
                <a:lnTo>
                  <a:pt x="653795" y="653796"/>
                </a:lnTo>
                <a:lnTo>
                  <a:pt x="748283" y="694944"/>
                </a:lnTo>
                <a:lnTo>
                  <a:pt x="844295" y="728472"/>
                </a:lnTo>
                <a:lnTo>
                  <a:pt x="911351" y="746760"/>
                </a:lnTo>
                <a:lnTo>
                  <a:pt x="944879" y="755904"/>
                </a:lnTo>
                <a:lnTo>
                  <a:pt x="978407" y="763524"/>
                </a:lnTo>
                <a:lnTo>
                  <a:pt x="1013459" y="769620"/>
                </a:lnTo>
                <a:lnTo>
                  <a:pt x="1046987" y="775716"/>
                </a:lnTo>
                <a:lnTo>
                  <a:pt x="1117091" y="784860"/>
                </a:lnTo>
                <a:lnTo>
                  <a:pt x="1152143" y="787908"/>
                </a:lnTo>
                <a:lnTo>
                  <a:pt x="1188719" y="789432"/>
                </a:lnTo>
                <a:lnTo>
                  <a:pt x="1223771" y="790956"/>
                </a:lnTo>
                <a:lnTo>
                  <a:pt x="1255775" y="790956"/>
                </a:lnTo>
                <a:lnTo>
                  <a:pt x="1255775" y="783336"/>
                </a:lnTo>
                <a:lnTo>
                  <a:pt x="1260347" y="781812"/>
                </a:lnTo>
                <a:close/>
              </a:path>
              <a:path w="2520696" h="790956">
                <a:moveTo>
                  <a:pt x="1260347" y="781812"/>
                </a:moveTo>
                <a:lnTo>
                  <a:pt x="1255775" y="783336"/>
                </a:lnTo>
                <a:lnTo>
                  <a:pt x="1255775" y="789432"/>
                </a:lnTo>
                <a:lnTo>
                  <a:pt x="1260347" y="781812"/>
                </a:lnTo>
                <a:close/>
              </a:path>
              <a:path w="2520696" h="790956">
                <a:moveTo>
                  <a:pt x="2520696" y="0"/>
                </a:moveTo>
                <a:lnTo>
                  <a:pt x="2509266" y="0"/>
                </a:lnTo>
                <a:lnTo>
                  <a:pt x="2496311" y="25908"/>
                </a:lnTo>
                <a:lnTo>
                  <a:pt x="2481071" y="54864"/>
                </a:lnTo>
                <a:lnTo>
                  <a:pt x="2447543" y="112776"/>
                </a:lnTo>
                <a:lnTo>
                  <a:pt x="2392679" y="196596"/>
                </a:lnTo>
                <a:lnTo>
                  <a:pt x="2353055" y="251460"/>
                </a:lnTo>
                <a:lnTo>
                  <a:pt x="2287523" y="327660"/>
                </a:lnTo>
                <a:lnTo>
                  <a:pt x="2217419" y="399288"/>
                </a:lnTo>
                <a:lnTo>
                  <a:pt x="2193035" y="420624"/>
                </a:lnTo>
                <a:lnTo>
                  <a:pt x="2168651" y="443484"/>
                </a:lnTo>
                <a:lnTo>
                  <a:pt x="2116835" y="486156"/>
                </a:lnTo>
                <a:lnTo>
                  <a:pt x="2090927" y="505968"/>
                </a:lnTo>
                <a:lnTo>
                  <a:pt x="2063495" y="525780"/>
                </a:lnTo>
                <a:lnTo>
                  <a:pt x="2036063" y="544068"/>
                </a:lnTo>
                <a:lnTo>
                  <a:pt x="2008631" y="563880"/>
                </a:lnTo>
                <a:lnTo>
                  <a:pt x="1921763" y="614172"/>
                </a:lnTo>
                <a:lnTo>
                  <a:pt x="1862327" y="644652"/>
                </a:lnTo>
                <a:lnTo>
                  <a:pt x="1799843" y="672084"/>
                </a:lnTo>
                <a:lnTo>
                  <a:pt x="1769363" y="685800"/>
                </a:lnTo>
                <a:lnTo>
                  <a:pt x="1737359" y="697992"/>
                </a:lnTo>
                <a:lnTo>
                  <a:pt x="1673351" y="719328"/>
                </a:lnTo>
                <a:lnTo>
                  <a:pt x="1606295" y="737616"/>
                </a:lnTo>
                <a:lnTo>
                  <a:pt x="1574291" y="746760"/>
                </a:lnTo>
                <a:lnTo>
                  <a:pt x="1539239" y="752856"/>
                </a:lnTo>
                <a:lnTo>
                  <a:pt x="1505711" y="760476"/>
                </a:lnTo>
                <a:lnTo>
                  <a:pt x="1470659" y="765048"/>
                </a:lnTo>
                <a:lnTo>
                  <a:pt x="1437131" y="771144"/>
                </a:lnTo>
                <a:lnTo>
                  <a:pt x="1331975" y="780288"/>
                </a:lnTo>
                <a:lnTo>
                  <a:pt x="1295399" y="780288"/>
                </a:lnTo>
                <a:lnTo>
                  <a:pt x="1260347" y="781812"/>
                </a:lnTo>
                <a:lnTo>
                  <a:pt x="1255775" y="789432"/>
                </a:lnTo>
                <a:lnTo>
                  <a:pt x="1255775" y="790956"/>
                </a:lnTo>
                <a:lnTo>
                  <a:pt x="1260347" y="790956"/>
                </a:lnTo>
                <a:lnTo>
                  <a:pt x="1263395" y="783336"/>
                </a:lnTo>
                <a:lnTo>
                  <a:pt x="1264919" y="784860"/>
                </a:lnTo>
                <a:lnTo>
                  <a:pt x="1264919" y="790956"/>
                </a:lnTo>
                <a:lnTo>
                  <a:pt x="1295399" y="790956"/>
                </a:lnTo>
                <a:lnTo>
                  <a:pt x="1331975" y="789432"/>
                </a:lnTo>
                <a:lnTo>
                  <a:pt x="1367027" y="786384"/>
                </a:lnTo>
                <a:lnTo>
                  <a:pt x="1403603" y="783336"/>
                </a:lnTo>
                <a:lnTo>
                  <a:pt x="1438655" y="780288"/>
                </a:lnTo>
                <a:lnTo>
                  <a:pt x="1473707" y="775716"/>
                </a:lnTo>
                <a:lnTo>
                  <a:pt x="1507235" y="769620"/>
                </a:lnTo>
                <a:lnTo>
                  <a:pt x="1542287" y="762000"/>
                </a:lnTo>
                <a:lnTo>
                  <a:pt x="1575815" y="755904"/>
                </a:lnTo>
                <a:lnTo>
                  <a:pt x="1676399" y="728472"/>
                </a:lnTo>
                <a:lnTo>
                  <a:pt x="1708403" y="717804"/>
                </a:lnTo>
                <a:lnTo>
                  <a:pt x="1740407" y="705612"/>
                </a:lnTo>
                <a:lnTo>
                  <a:pt x="1772411" y="694944"/>
                </a:lnTo>
                <a:lnTo>
                  <a:pt x="1804415" y="681228"/>
                </a:lnTo>
                <a:lnTo>
                  <a:pt x="1834895" y="667512"/>
                </a:lnTo>
                <a:lnTo>
                  <a:pt x="1866899" y="653796"/>
                </a:lnTo>
                <a:lnTo>
                  <a:pt x="1895855" y="638556"/>
                </a:lnTo>
                <a:lnTo>
                  <a:pt x="1926335" y="621792"/>
                </a:lnTo>
                <a:lnTo>
                  <a:pt x="1955291" y="606552"/>
                </a:lnTo>
                <a:lnTo>
                  <a:pt x="2013203" y="571500"/>
                </a:lnTo>
                <a:lnTo>
                  <a:pt x="2097023" y="513588"/>
                </a:lnTo>
                <a:lnTo>
                  <a:pt x="2174747" y="451104"/>
                </a:lnTo>
                <a:lnTo>
                  <a:pt x="2225039" y="405384"/>
                </a:lnTo>
                <a:lnTo>
                  <a:pt x="2272283" y="358140"/>
                </a:lnTo>
                <a:lnTo>
                  <a:pt x="2318003" y="307848"/>
                </a:lnTo>
                <a:lnTo>
                  <a:pt x="2360675" y="256032"/>
                </a:lnTo>
                <a:lnTo>
                  <a:pt x="2400299" y="202692"/>
                </a:lnTo>
                <a:lnTo>
                  <a:pt x="2418587" y="175260"/>
                </a:lnTo>
                <a:lnTo>
                  <a:pt x="2438399" y="146304"/>
                </a:lnTo>
                <a:lnTo>
                  <a:pt x="2455163" y="118872"/>
                </a:lnTo>
                <a:lnTo>
                  <a:pt x="2473451" y="89916"/>
                </a:lnTo>
                <a:lnTo>
                  <a:pt x="2488691" y="59436"/>
                </a:lnTo>
                <a:lnTo>
                  <a:pt x="2505455" y="30480"/>
                </a:lnTo>
                <a:lnTo>
                  <a:pt x="2520696" y="0"/>
                </a:lnTo>
                <a:close/>
              </a:path>
              <a:path w="2520696" h="790956">
                <a:moveTo>
                  <a:pt x="1264919" y="789432"/>
                </a:moveTo>
                <a:lnTo>
                  <a:pt x="1264919" y="784860"/>
                </a:lnTo>
                <a:lnTo>
                  <a:pt x="1263395" y="783336"/>
                </a:lnTo>
                <a:lnTo>
                  <a:pt x="1260347" y="790956"/>
                </a:lnTo>
                <a:lnTo>
                  <a:pt x="1264919" y="789432"/>
                </a:lnTo>
                <a:close/>
              </a:path>
              <a:path w="2520696" h="790956">
                <a:moveTo>
                  <a:pt x="1264919" y="790956"/>
                </a:moveTo>
                <a:lnTo>
                  <a:pt x="1264919" y="789432"/>
                </a:lnTo>
                <a:lnTo>
                  <a:pt x="1260347" y="790956"/>
                </a:lnTo>
                <a:lnTo>
                  <a:pt x="1264919" y="79095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204" name="object 36"/>
          <p:cNvSpPr>
            <a:spLocks noChangeArrowheads="1"/>
          </p:cNvSpPr>
          <p:nvPr/>
        </p:nvSpPr>
        <p:spPr bwMode="auto">
          <a:xfrm>
            <a:off x="846138" y="3778250"/>
            <a:ext cx="3357562" cy="1857375"/>
          </a:xfrm>
          <a:prstGeom prst="rect">
            <a:avLst/>
          </a:prstGeom>
          <a:blipFill dpi="0" rotWithShape="1">
            <a:blip r:embed="rId1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7205" name="object 37"/>
          <p:cNvSpPr>
            <a:spLocks noChangeArrowheads="1"/>
          </p:cNvSpPr>
          <p:nvPr/>
        </p:nvSpPr>
        <p:spPr bwMode="auto">
          <a:xfrm>
            <a:off x="1346200" y="3778250"/>
            <a:ext cx="2357438" cy="1357313"/>
          </a:xfrm>
          <a:custGeom>
            <a:avLst/>
            <a:gdLst>
              <a:gd name="T0" fmla="*/ 0 w 2357624"/>
              <a:gd name="T1" fmla="*/ 0 h 1357884"/>
              <a:gd name="T2" fmla="*/ 2357624 w 2357624"/>
              <a:gd name="T3" fmla="*/ 1357884 h 1357884"/>
            </a:gdLst>
            <a:ahLst/>
            <a:cxnLst/>
            <a:rect l="T0" t="T1" r="T2" b="T3"/>
            <a:pathLst>
              <a:path w="2357624" h="1357884">
                <a:moveTo>
                  <a:pt x="2357624" y="608076"/>
                </a:moveTo>
                <a:lnTo>
                  <a:pt x="2353720" y="546523"/>
                </a:lnTo>
                <a:lnTo>
                  <a:pt x="2342209" y="486351"/>
                </a:lnTo>
                <a:lnTo>
                  <a:pt x="2323394" y="427751"/>
                </a:lnTo>
                <a:lnTo>
                  <a:pt x="2297579" y="370917"/>
                </a:lnTo>
                <a:lnTo>
                  <a:pt x="2265065" y="316039"/>
                </a:lnTo>
                <a:lnTo>
                  <a:pt x="2226157" y="263310"/>
                </a:lnTo>
                <a:lnTo>
                  <a:pt x="2181156" y="212922"/>
                </a:lnTo>
                <a:lnTo>
                  <a:pt x="2130366" y="165067"/>
                </a:lnTo>
                <a:lnTo>
                  <a:pt x="2074089" y="119937"/>
                </a:lnTo>
                <a:lnTo>
                  <a:pt x="2012629" y="77724"/>
                </a:lnTo>
                <a:lnTo>
                  <a:pt x="1946288" y="38619"/>
                </a:lnTo>
                <a:lnTo>
                  <a:pt x="1875370" y="2816"/>
                </a:lnTo>
                <a:lnTo>
                  <a:pt x="1868815" y="0"/>
                </a:lnTo>
                <a:lnTo>
                  <a:pt x="489804" y="0"/>
                </a:lnTo>
                <a:lnTo>
                  <a:pt x="412210" y="38619"/>
                </a:lnTo>
                <a:lnTo>
                  <a:pt x="345755" y="77724"/>
                </a:lnTo>
                <a:lnTo>
                  <a:pt x="284182" y="119937"/>
                </a:lnTo>
                <a:lnTo>
                  <a:pt x="227794" y="165067"/>
                </a:lnTo>
                <a:lnTo>
                  <a:pt x="176897" y="212922"/>
                </a:lnTo>
                <a:lnTo>
                  <a:pt x="131796" y="263310"/>
                </a:lnTo>
                <a:lnTo>
                  <a:pt x="92796" y="316039"/>
                </a:lnTo>
                <a:lnTo>
                  <a:pt x="60203" y="370917"/>
                </a:lnTo>
                <a:lnTo>
                  <a:pt x="34322" y="427751"/>
                </a:lnTo>
                <a:lnTo>
                  <a:pt x="15457" y="486351"/>
                </a:lnTo>
                <a:lnTo>
                  <a:pt x="3915" y="546523"/>
                </a:lnTo>
                <a:lnTo>
                  <a:pt x="0" y="608076"/>
                </a:lnTo>
                <a:lnTo>
                  <a:pt x="3915" y="669629"/>
                </a:lnTo>
                <a:lnTo>
                  <a:pt x="15457" y="729801"/>
                </a:lnTo>
                <a:lnTo>
                  <a:pt x="34322" y="788400"/>
                </a:lnTo>
                <a:lnTo>
                  <a:pt x="60203" y="845234"/>
                </a:lnTo>
                <a:lnTo>
                  <a:pt x="92796" y="900112"/>
                </a:lnTo>
                <a:lnTo>
                  <a:pt x="131796" y="952841"/>
                </a:lnTo>
                <a:lnTo>
                  <a:pt x="176897" y="1003229"/>
                </a:lnTo>
                <a:lnTo>
                  <a:pt x="227794" y="1051084"/>
                </a:lnTo>
                <a:lnTo>
                  <a:pt x="284182" y="1096214"/>
                </a:lnTo>
                <a:lnTo>
                  <a:pt x="345755" y="1138428"/>
                </a:lnTo>
                <a:lnTo>
                  <a:pt x="412210" y="1177532"/>
                </a:lnTo>
                <a:lnTo>
                  <a:pt x="483240" y="1213335"/>
                </a:lnTo>
                <a:lnTo>
                  <a:pt x="558540" y="1245646"/>
                </a:lnTo>
                <a:lnTo>
                  <a:pt x="637805" y="1274271"/>
                </a:lnTo>
                <a:lnTo>
                  <a:pt x="720730" y="1299019"/>
                </a:lnTo>
                <a:lnTo>
                  <a:pt x="807010" y="1319698"/>
                </a:lnTo>
                <a:lnTo>
                  <a:pt x="896339" y="1336116"/>
                </a:lnTo>
                <a:lnTo>
                  <a:pt x="988413" y="1348081"/>
                </a:lnTo>
                <a:lnTo>
                  <a:pt x="1082926" y="1355401"/>
                </a:lnTo>
                <a:lnTo>
                  <a:pt x="1179572" y="1357884"/>
                </a:lnTo>
                <a:lnTo>
                  <a:pt x="1276208" y="1355401"/>
                </a:lnTo>
                <a:lnTo>
                  <a:pt x="1370690" y="1348081"/>
                </a:lnTo>
                <a:lnTo>
                  <a:pt x="1462714" y="1336116"/>
                </a:lnTo>
                <a:lnTo>
                  <a:pt x="1551977" y="1319698"/>
                </a:lnTo>
                <a:lnTo>
                  <a:pt x="1638177" y="1299019"/>
                </a:lnTo>
                <a:lnTo>
                  <a:pt x="1721012" y="1274271"/>
                </a:lnTo>
                <a:lnTo>
                  <a:pt x="1800177" y="1245646"/>
                </a:lnTo>
                <a:lnTo>
                  <a:pt x="1875370" y="1213335"/>
                </a:lnTo>
                <a:lnTo>
                  <a:pt x="1946288" y="1177532"/>
                </a:lnTo>
                <a:lnTo>
                  <a:pt x="2012629" y="1138428"/>
                </a:lnTo>
                <a:lnTo>
                  <a:pt x="2074089" y="1096214"/>
                </a:lnTo>
                <a:lnTo>
                  <a:pt x="2130366" y="1051084"/>
                </a:lnTo>
                <a:lnTo>
                  <a:pt x="2181156" y="1003229"/>
                </a:lnTo>
                <a:lnTo>
                  <a:pt x="2226157" y="952841"/>
                </a:lnTo>
                <a:lnTo>
                  <a:pt x="2265065" y="900112"/>
                </a:lnTo>
                <a:lnTo>
                  <a:pt x="2297579" y="845234"/>
                </a:lnTo>
                <a:lnTo>
                  <a:pt x="2323394" y="788400"/>
                </a:lnTo>
                <a:lnTo>
                  <a:pt x="2342209" y="729801"/>
                </a:lnTo>
                <a:lnTo>
                  <a:pt x="2353720" y="669629"/>
                </a:lnTo>
                <a:lnTo>
                  <a:pt x="2357624" y="608076"/>
                </a:lnTo>
                <a:close/>
              </a:path>
            </a:pathLst>
          </a:custGeom>
          <a:solidFill>
            <a:srgbClr val="D2D2F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altLang="ru-RU" b="1">
                <a:solidFill>
                  <a:srgbClr val="15155C"/>
                </a:solidFill>
                <a:cs typeface="Arial" charset="0"/>
              </a:rPr>
              <a:t>Мягчитель</a:t>
            </a:r>
            <a:endParaRPr lang="ru-RU" altLang="ru-RU">
              <a:latin typeface="Calibri" pitchFamily="34" charset="0"/>
            </a:endParaRPr>
          </a:p>
        </p:txBody>
      </p:sp>
      <p:sp>
        <p:nvSpPr>
          <p:cNvPr id="7206" name="object 39"/>
          <p:cNvSpPr>
            <a:spLocks noChangeArrowheads="1"/>
          </p:cNvSpPr>
          <p:nvPr/>
        </p:nvSpPr>
        <p:spPr bwMode="auto">
          <a:xfrm>
            <a:off x="4159250" y="3778250"/>
            <a:ext cx="2886075" cy="646113"/>
          </a:xfrm>
          <a:custGeom>
            <a:avLst/>
            <a:gdLst>
              <a:gd name="T0" fmla="*/ 0 w 2886021"/>
              <a:gd name="T1" fmla="*/ 0 h 646176"/>
              <a:gd name="T2" fmla="*/ 2886021 w 2886021"/>
              <a:gd name="T3" fmla="*/ 646176 h 646176"/>
            </a:gdLst>
            <a:ahLst/>
            <a:cxnLst>
              <a:cxn ang="0">
                <a:pos x="20901" y="4572"/>
              </a:cxn>
              <a:cxn ang="0">
                <a:pos x="60525" y="0"/>
              </a:cxn>
              <a:cxn ang="0">
                <a:pos x="110817" y="12192"/>
              </a:cxn>
              <a:cxn ang="0">
                <a:pos x="145869" y="32004"/>
              </a:cxn>
              <a:cxn ang="0">
                <a:pos x="284553" y="50292"/>
              </a:cxn>
              <a:cxn ang="0">
                <a:pos x="281505" y="62484"/>
              </a:cxn>
              <a:cxn ang="0">
                <a:pos x="321129" y="59436"/>
              </a:cxn>
              <a:cxn ang="0">
                <a:pos x="371421" y="70104"/>
              </a:cxn>
              <a:cxn ang="0">
                <a:pos x="404949" y="89916"/>
              </a:cxn>
              <a:cxn ang="0">
                <a:pos x="545157" y="108204"/>
              </a:cxn>
              <a:cxn ang="0">
                <a:pos x="542109" y="120396"/>
              </a:cxn>
              <a:cxn ang="0">
                <a:pos x="581733" y="117348"/>
              </a:cxn>
              <a:cxn ang="0">
                <a:pos x="630501" y="128016"/>
              </a:cxn>
              <a:cxn ang="0">
                <a:pos x="665553" y="149352"/>
              </a:cxn>
              <a:cxn ang="0">
                <a:pos x="804237" y="167640"/>
              </a:cxn>
              <a:cxn ang="0">
                <a:pos x="802713" y="179832"/>
              </a:cxn>
              <a:cxn ang="0">
                <a:pos x="842337" y="175260"/>
              </a:cxn>
              <a:cxn ang="0">
                <a:pos x="891105" y="185928"/>
              </a:cxn>
              <a:cxn ang="0">
                <a:pos x="926157" y="207264"/>
              </a:cxn>
              <a:cxn ang="0">
                <a:pos x="1064841" y="225552"/>
              </a:cxn>
              <a:cxn ang="0">
                <a:pos x="1061793" y="237744"/>
              </a:cxn>
              <a:cxn ang="0">
                <a:pos x="1101417" y="233172"/>
              </a:cxn>
              <a:cxn ang="0">
                <a:pos x="1151709" y="245364"/>
              </a:cxn>
              <a:cxn ang="0">
                <a:pos x="1186761" y="265176"/>
              </a:cxn>
              <a:cxn ang="0">
                <a:pos x="1325445" y="283464"/>
              </a:cxn>
              <a:cxn ang="0">
                <a:pos x="1322397" y="295656"/>
              </a:cxn>
              <a:cxn ang="0">
                <a:pos x="1362021" y="292608"/>
              </a:cxn>
              <a:cxn ang="0">
                <a:pos x="1412313" y="303276"/>
              </a:cxn>
              <a:cxn ang="0">
                <a:pos x="1445841" y="324612"/>
              </a:cxn>
              <a:cxn ang="0">
                <a:pos x="1586049" y="341376"/>
              </a:cxn>
              <a:cxn ang="0">
                <a:pos x="1583001" y="355092"/>
              </a:cxn>
              <a:cxn ang="0">
                <a:pos x="1622625" y="350520"/>
              </a:cxn>
              <a:cxn ang="0">
                <a:pos x="1672917" y="361188"/>
              </a:cxn>
              <a:cxn ang="0">
                <a:pos x="1706445" y="382524"/>
              </a:cxn>
              <a:cxn ang="0">
                <a:pos x="1845129" y="400812"/>
              </a:cxn>
              <a:cxn ang="0">
                <a:pos x="1843605" y="413004"/>
              </a:cxn>
              <a:cxn ang="0">
                <a:pos x="1883229" y="408432"/>
              </a:cxn>
              <a:cxn ang="0">
                <a:pos x="1931997" y="419100"/>
              </a:cxn>
              <a:cxn ang="0">
                <a:pos x="1967049" y="440436"/>
              </a:cxn>
              <a:cxn ang="0">
                <a:pos x="2105733" y="458724"/>
              </a:cxn>
              <a:cxn ang="0">
                <a:pos x="2102685" y="470916"/>
              </a:cxn>
              <a:cxn ang="0">
                <a:pos x="2143833" y="466344"/>
              </a:cxn>
              <a:cxn ang="0">
                <a:pos x="2192601" y="478536"/>
              </a:cxn>
              <a:cxn ang="0">
                <a:pos x="2227653" y="498348"/>
              </a:cxn>
              <a:cxn ang="0">
                <a:pos x="2366337" y="516636"/>
              </a:cxn>
              <a:cxn ang="0">
                <a:pos x="2363289" y="528828"/>
              </a:cxn>
              <a:cxn ang="0">
                <a:pos x="2402913" y="525780"/>
              </a:cxn>
              <a:cxn ang="0">
                <a:pos x="2453205" y="536448"/>
              </a:cxn>
              <a:cxn ang="0">
                <a:pos x="2486733" y="557784"/>
              </a:cxn>
              <a:cxn ang="0">
                <a:pos x="2626941" y="576072"/>
              </a:cxn>
              <a:cxn ang="0">
                <a:pos x="2623893" y="588264"/>
              </a:cxn>
              <a:cxn ang="0">
                <a:pos x="2663517" y="583692"/>
              </a:cxn>
              <a:cxn ang="0">
                <a:pos x="2713809" y="594360"/>
              </a:cxn>
              <a:cxn ang="0">
                <a:pos x="2747337" y="615696"/>
              </a:cxn>
              <a:cxn ang="0">
                <a:pos x="2886021" y="633984"/>
              </a:cxn>
              <a:cxn ang="0">
                <a:pos x="2884497" y="646176"/>
              </a:cxn>
            </a:cxnLst>
            <a:rect l="T0" t="T1" r="T2" b="T3"/>
            <a:pathLst>
              <a:path w="2886021" h="646176">
                <a:moveTo>
                  <a:pt x="22044" y="0"/>
                </a:moveTo>
                <a:lnTo>
                  <a:pt x="0" y="0"/>
                </a:lnTo>
                <a:lnTo>
                  <a:pt x="20901" y="4572"/>
                </a:lnTo>
                <a:lnTo>
                  <a:pt x="22044" y="0"/>
                </a:lnTo>
                <a:close/>
              </a:path>
              <a:path w="2886021" h="646176">
                <a:moveTo>
                  <a:pt x="110817" y="12192"/>
                </a:moveTo>
                <a:lnTo>
                  <a:pt x="60525" y="0"/>
                </a:lnTo>
                <a:lnTo>
                  <a:pt x="59001" y="12192"/>
                </a:lnTo>
                <a:lnTo>
                  <a:pt x="107769" y="24384"/>
                </a:lnTo>
                <a:lnTo>
                  <a:pt x="110817" y="12192"/>
                </a:lnTo>
                <a:close/>
              </a:path>
              <a:path w="2886021" h="646176">
                <a:moveTo>
                  <a:pt x="197685" y="30480"/>
                </a:moveTo>
                <a:lnTo>
                  <a:pt x="147393" y="19812"/>
                </a:lnTo>
                <a:lnTo>
                  <a:pt x="145869" y="32004"/>
                </a:lnTo>
                <a:lnTo>
                  <a:pt x="194637" y="42672"/>
                </a:lnTo>
                <a:lnTo>
                  <a:pt x="197685" y="30480"/>
                </a:lnTo>
                <a:close/>
              </a:path>
              <a:path w="2886021" h="646176">
                <a:moveTo>
                  <a:pt x="284553" y="50292"/>
                </a:moveTo>
                <a:lnTo>
                  <a:pt x="234261" y="39624"/>
                </a:lnTo>
                <a:lnTo>
                  <a:pt x="231213" y="51816"/>
                </a:lnTo>
                <a:lnTo>
                  <a:pt x="281505" y="62484"/>
                </a:lnTo>
                <a:lnTo>
                  <a:pt x="284553" y="50292"/>
                </a:lnTo>
                <a:close/>
              </a:path>
              <a:path w="2886021" h="646176">
                <a:moveTo>
                  <a:pt x="371421" y="70104"/>
                </a:moveTo>
                <a:lnTo>
                  <a:pt x="321129" y="59436"/>
                </a:lnTo>
                <a:lnTo>
                  <a:pt x="318081" y="71628"/>
                </a:lnTo>
                <a:lnTo>
                  <a:pt x="368373" y="82296"/>
                </a:lnTo>
                <a:lnTo>
                  <a:pt x="371421" y="70104"/>
                </a:lnTo>
                <a:close/>
              </a:path>
              <a:path w="2886021" h="646176">
                <a:moveTo>
                  <a:pt x="458289" y="89916"/>
                </a:moveTo>
                <a:lnTo>
                  <a:pt x="407997" y="77724"/>
                </a:lnTo>
                <a:lnTo>
                  <a:pt x="404949" y="89916"/>
                </a:lnTo>
                <a:lnTo>
                  <a:pt x="455241" y="102108"/>
                </a:lnTo>
                <a:lnTo>
                  <a:pt x="458289" y="89916"/>
                </a:lnTo>
                <a:close/>
              </a:path>
              <a:path w="2886021" h="646176">
                <a:moveTo>
                  <a:pt x="545157" y="108204"/>
                </a:moveTo>
                <a:lnTo>
                  <a:pt x="494865" y="97536"/>
                </a:lnTo>
                <a:lnTo>
                  <a:pt x="491817" y="109728"/>
                </a:lnTo>
                <a:lnTo>
                  <a:pt x="542109" y="120396"/>
                </a:lnTo>
                <a:lnTo>
                  <a:pt x="545157" y="108204"/>
                </a:lnTo>
                <a:close/>
              </a:path>
              <a:path w="2886021" h="646176">
                <a:moveTo>
                  <a:pt x="630501" y="128016"/>
                </a:moveTo>
                <a:lnTo>
                  <a:pt x="581733" y="117348"/>
                </a:lnTo>
                <a:lnTo>
                  <a:pt x="578685" y="129540"/>
                </a:lnTo>
                <a:lnTo>
                  <a:pt x="628977" y="140208"/>
                </a:lnTo>
                <a:lnTo>
                  <a:pt x="630501" y="128016"/>
                </a:lnTo>
                <a:close/>
              </a:path>
              <a:path w="2886021" h="646176">
                <a:moveTo>
                  <a:pt x="717369" y="147828"/>
                </a:moveTo>
                <a:lnTo>
                  <a:pt x="668601" y="137160"/>
                </a:lnTo>
                <a:lnTo>
                  <a:pt x="665553" y="149352"/>
                </a:lnTo>
                <a:lnTo>
                  <a:pt x="715845" y="160020"/>
                </a:lnTo>
                <a:lnTo>
                  <a:pt x="717369" y="147828"/>
                </a:lnTo>
                <a:close/>
              </a:path>
              <a:path w="2886021" h="646176">
                <a:moveTo>
                  <a:pt x="804237" y="167640"/>
                </a:moveTo>
                <a:lnTo>
                  <a:pt x="755469" y="155448"/>
                </a:lnTo>
                <a:lnTo>
                  <a:pt x="752421" y="167640"/>
                </a:lnTo>
                <a:lnTo>
                  <a:pt x="802713" y="179832"/>
                </a:lnTo>
                <a:lnTo>
                  <a:pt x="804237" y="167640"/>
                </a:lnTo>
                <a:close/>
              </a:path>
              <a:path w="2886021" h="646176">
                <a:moveTo>
                  <a:pt x="891105" y="185928"/>
                </a:moveTo>
                <a:lnTo>
                  <a:pt x="842337" y="175260"/>
                </a:lnTo>
                <a:lnTo>
                  <a:pt x="839289" y="187452"/>
                </a:lnTo>
                <a:lnTo>
                  <a:pt x="888057" y="199644"/>
                </a:lnTo>
                <a:lnTo>
                  <a:pt x="891105" y="185928"/>
                </a:lnTo>
                <a:close/>
              </a:path>
              <a:path w="2886021" h="646176">
                <a:moveTo>
                  <a:pt x="977973" y="205740"/>
                </a:moveTo>
                <a:lnTo>
                  <a:pt x="929205" y="195072"/>
                </a:lnTo>
                <a:lnTo>
                  <a:pt x="926157" y="207264"/>
                </a:lnTo>
                <a:lnTo>
                  <a:pt x="974925" y="217932"/>
                </a:lnTo>
                <a:lnTo>
                  <a:pt x="977973" y="205740"/>
                </a:lnTo>
                <a:close/>
              </a:path>
              <a:path w="2886021" h="646176">
                <a:moveTo>
                  <a:pt x="1064841" y="225552"/>
                </a:moveTo>
                <a:lnTo>
                  <a:pt x="1016073" y="214884"/>
                </a:lnTo>
                <a:lnTo>
                  <a:pt x="1013025" y="227076"/>
                </a:lnTo>
                <a:lnTo>
                  <a:pt x="1061793" y="237744"/>
                </a:lnTo>
                <a:lnTo>
                  <a:pt x="1064841" y="225552"/>
                </a:lnTo>
                <a:close/>
              </a:path>
              <a:path w="2886021" h="646176">
                <a:moveTo>
                  <a:pt x="1151709" y="245364"/>
                </a:moveTo>
                <a:lnTo>
                  <a:pt x="1101417" y="233172"/>
                </a:lnTo>
                <a:lnTo>
                  <a:pt x="1099893" y="246888"/>
                </a:lnTo>
                <a:lnTo>
                  <a:pt x="1148661" y="257556"/>
                </a:lnTo>
                <a:lnTo>
                  <a:pt x="1151709" y="245364"/>
                </a:lnTo>
                <a:close/>
              </a:path>
              <a:path w="2886021" h="646176">
                <a:moveTo>
                  <a:pt x="1238577" y="263652"/>
                </a:moveTo>
                <a:lnTo>
                  <a:pt x="1188285" y="252984"/>
                </a:lnTo>
                <a:lnTo>
                  <a:pt x="1186761" y="265176"/>
                </a:lnTo>
                <a:lnTo>
                  <a:pt x="1235529" y="277368"/>
                </a:lnTo>
                <a:lnTo>
                  <a:pt x="1238577" y="263652"/>
                </a:lnTo>
                <a:close/>
              </a:path>
              <a:path w="2886021" h="646176">
                <a:moveTo>
                  <a:pt x="1325445" y="283464"/>
                </a:moveTo>
                <a:lnTo>
                  <a:pt x="1275153" y="272796"/>
                </a:lnTo>
                <a:lnTo>
                  <a:pt x="1273629" y="284988"/>
                </a:lnTo>
                <a:lnTo>
                  <a:pt x="1322397" y="295656"/>
                </a:lnTo>
                <a:lnTo>
                  <a:pt x="1325445" y="283464"/>
                </a:lnTo>
                <a:close/>
              </a:path>
              <a:path w="2886021" h="646176">
                <a:moveTo>
                  <a:pt x="1412313" y="303276"/>
                </a:moveTo>
                <a:lnTo>
                  <a:pt x="1362021" y="292608"/>
                </a:lnTo>
                <a:lnTo>
                  <a:pt x="1358973" y="304800"/>
                </a:lnTo>
                <a:lnTo>
                  <a:pt x="1409265" y="315468"/>
                </a:lnTo>
                <a:lnTo>
                  <a:pt x="1412313" y="303276"/>
                </a:lnTo>
                <a:close/>
              </a:path>
              <a:path w="2886021" h="646176">
                <a:moveTo>
                  <a:pt x="1499181" y="323088"/>
                </a:moveTo>
                <a:lnTo>
                  <a:pt x="1448889" y="310896"/>
                </a:lnTo>
                <a:lnTo>
                  <a:pt x="1445841" y="324612"/>
                </a:lnTo>
                <a:lnTo>
                  <a:pt x="1496133" y="335280"/>
                </a:lnTo>
                <a:lnTo>
                  <a:pt x="1499181" y="323088"/>
                </a:lnTo>
                <a:close/>
              </a:path>
              <a:path w="2886021" h="646176">
                <a:moveTo>
                  <a:pt x="1586049" y="341376"/>
                </a:moveTo>
                <a:lnTo>
                  <a:pt x="1535757" y="330708"/>
                </a:lnTo>
                <a:lnTo>
                  <a:pt x="1532709" y="342900"/>
                </a:lnTo>
                <a:lnTo>
                  <a:pt x="1583001" y="355092"/>
                </a:lnTo>
                <a:lnTo>
                  <a:pt x="1586049" y="341376"/>
                </a:lnTo>
                <a:close/>
              </a:path>
              <a:path w="2886021" h="646176">
                <a:moveTo>
                  <a:pt x="1672917" y="361188"/>
                </a:moveTo>
                <a:lnTo>
                  <a:pt x="1622625" y="350520"/>
                </a:lnTo>
                <a:lnTo>
                  <a:pt x="1619577" y="362712"/>
                </a:lnTo>
                <a:lnTo>
                  <a:pt x="1669869" y="373380"/>
                </a:lnTo>
                <a:lnTo>
                  <a:pt x="1672917" y="361188"/>
                </a:lnTo>
                <a:close/>
              </a:path>
              <a:path w="2886021" h="646176">
                <a:moveTo>
                  <a:pt x="1758261" y="381000"/>
                </a:moveTo>
                <a:lnTo>
                  <a:pt x="1709493" y="370332"/>
                </a:lnTo>
                <a:lnTo>
                  <a:pt x="1706445" y="382524"/>
                </a:lnTo>
                <a:lnTo>
                  <a:pt x="1756737" y="393192"/>
                </a:lnTo>
                <a:lnTo>
                  <a:pt x="1758261" y="381000"/>
                </a:lnTo>
                <a:close/>
              </a:path>
              <a:path w="2886021" h="646176">
                <a:moveTo>
                  <a:pt x="1845129" y="400812"/>
                </a:moveTo>
                <a:lnTo>
                  <a:pt x="1796361" y="388620"/>
                </a:lnTo>
                <a:lnTo>
                  <a:pt x="1793313" y="402336"/>
                </a:lnTo>
                <a:lnTo>
                  <a:pt x="1843605" y="413004"/>
                </a:lnTo>
                <a:lnTo>
                  <a:pt x="1845129" y="400812"/>
                </a:lnTo>
                <a:close/>
              </a:path>
              <a:path w="2886021" h="646176">
                <a:moveTo>
                  <a:pt x="1931997" y="419100"/>
                </a:moveTo>
                <a:lnTo>
                  <a:pt x="1883229" y="408432"/>
                </a:lnTo>
                <a:lnTo>
                  <a:pt x="1880181" y="420624"/>
                </a:lnTo>
                <a:lnTo>
                  <a:pt x="1928949" y="432816"/>
                </a:lnTo>
                <a:lnTo>
                  <a:pt x="1931997" y="419100"/>
                </a:lnTo>
                <a:close/>
              </a:path>
              <a:path w="2886021" h="646176">
                <a:moveTo>
                  <a:pt x="2018865" y="438912"/>
                </a:moveTo>
                <a:lnTo>
                  <a:pt x="1970097" y="428244"/>
                </a:lnTo>
                <a:lnTo>
                  <a:pt x="1967049" y="440436"/>
                </a:lnTo>
                <a:lnTo>
                  <a:pt x="2015817" y="451104"/>
                </a:lnTo>
                <a:lnTo>
                  <a:pt x="2018865" y="438912"/>
                </a:lnTo>
                <a:close/>
              </a:path>
              <a:path w="2886021" h="646176">
                <a:moveTo>
                  <a:pt x="2105733" y="458724"/>
                </a:moveTo>
                <a:lnTo>
                  <a:pt x="2056965" y="448056"/>
                </a:lnTo>
                <a:lnTo>
                  <a:pt x="2053917" y="460248"/>
                </a:lnTo>
                <a:lnTo>
                  <a:pt x="2102685" y="470916"/>
                </a:lnTo>
                <a:lnTo>
                  <a:pt x="2105733" y="458724"/>
                </a:lnTo>
                <a:close/>
              </a:path>
              <a:path w="2886021" h="646176">
                <a:moveTo>
                  <a:pt x="2192601" y="478536"/>
                </a:moveTo>
                <a:lnTo>
                  <a:pt x="2143833" y="466344"/>
                </a:lnTo>
                <a:lnTo>
                  <a:pt x="2140785" y="480060"/>
                </a:lnTo>
                <a:lnTo>
                  <a:pt x="2189553" y="490728"/>
                </a:lnTo>
                <a:lnTo>
                  <a:pt x="2192601" y="478536"/>
                </a:lnTo>
                <a:close/>
              </a:path>
              <a:path w="2886021" h="646176">
                <a:moveTo>
                  <a:pt x="2279469" y="498348"/>
                </a:moveTo>
                <a:lnTo>
                  <a:pt x="2229177" y="486156"/>
                </a:lnTo>
                <a:lnTo>
                  <a:pt x="2227653" y="498348"/>
                </a:lnTo>
                <a:lnTo>
                  <a:pt x="2276421" y="510540"/>
                </a:lnTo>
                <a:lnTo>
                  <a:pt x="2279469" y="498348"/>
                </a:lnTo>
                <a:close/>
              </a:path>
              <a:path w="2886021" h="646176">
                <a:moveTo>
                  <a:pt x="2366337" y="516636"/>
                </a:moveTo>
                <a:lnTo>
                  <a:pt x="2316045" y="505968"/>
                </a:lnTo>
                <a:lnTo>
                  <a:pt x="2314521" y="518160"/>
                </a:lnTo>
                <a:lnTo>
                  <a:pt x="2363289" y="528828"/>
                </a:lnTo>
                <a:lnTo>
                  <a:pt x="2366337" y="516636"/>
                </a:lnTo>
                <a:close/>
              </a:path>
              <a:path w="2886021" h="646176">
                <a:moveTo>
                  <a:pt x="2453205" y="536448"/>
                </a:moveTo>
                <a:lnTo>
                  <a:pt x="2402913" y="525780"/>
                </a:lnTo>
                <a:lnTo>
                  <a:pt x="2399865" y="537972"/>
                </a:lnTo>
                <a:lnTo>
                  <a:pt x="2450157" y="548640"/>
                </a:lnTo>
                <a:lnTo>
                  <a:pt x="2453205" y="536448"/>
                </a:lnTo>
                <a:close/>
              </a:path>
              <a:path w="2886021" h="646176">
                <a:moveTo>
                  <a:pt x="2540073" y="556260"/>
                </a:moveTo>
                <a:lnTo>
                  <a:pt x="2489781" y="545592"/>
                </a:lnTo>
                <a:lnTo>
                  <a:pt x="2486733" y="557784"/>
                </a:lnTo>
                <a:lnTo>
                  <a:pt x="2537025" y="568452"/>
                </a:lnTo>
                <a:lnTo>
                  <a:pt x="2540073" y="556260"/>
                </a:lnTo>
                <a:close/>
              </a:path>
              <a:path w="2886021" h="646176">
                <a:moveTo>
                  <a:pt x="2626941" y="576072"/>
                </a:moveTo>
                <a:lnTo>
                  <a:pt x="2576649" y="563880"/>
                </a:lnTo>
                <a:lnTo>
                  <a:pt x="2573601" y="576072"/>
                </a:lnTo>
                <a:lnTo>
                  <a:pt x="2623893" y="588264"/>
                </a:lnTo>
                <a:lnTo>
                  <a:pt x="2626941" y="576072"/>
                </a:lnTo>
                <a:close/>
              </a:path>
              <a:path w="2886021" h="646176">
                <a:moveTo>
                  <a:pt x="2713809" y="594360"/>
                </a:moveTo>
                <a:lnTo>
                  <a:pt x="2663517" y="583692"/>
                </a:lnTo>
                <a:lnTo>
                  <a:pt x="2660469" y="595884"/>
                </a:lnTo>
                <a:lnTo>
                  <a:pt x="2710761" y="606552"/>
                </a:lnTo>
                <a:lnTo>
                  <a:pt x="2713809" y="594360"/>
                </a:lnTo>
                <a:close/>
              </a:path>
              <a:path w="2886021" h="646176">
                <a:moveTo>
                  <a:pt x="2800677" y="614172"/>
                </a:moveTo>
                <a:lnTo>
                  <a:pt x="2750385" y="603504"/>
                </a:lnTo>
                <a:lnTo>
                  <a:pt x="2747337" y="615696"/>
                </a:lnTo>
                <a:lnTo>
                  <a:pt x="2797629" y="626364"/>
                </a:lnTo>
                <a:lnTo>
                  <a:pt x="2800677" y="614172"/>
                </a:lnTo>
                <a:close/>
              </a:path>
              <a:path w="2886021" h="646176">
                <a:moveTo>
                  <a:pt x="2886021" y="633984"/>
                </a:moveTo>
                <a:lnTo>
                  <a:pt x="2837253" y="623316"/>
                </a:lnTo>
                <a:lnTo>
                  <a:pt x="2834205" y="635508"/>
                </a:lnTo>
                <a:lnTo>
                  <a:pt x="2884497" y="646176"/>
                </a:lnTo>
                <a:lnTo>
                  <a:pt x="2886021" y="63398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207" name="object 40"/>
          <p:cNvSpPr>
            <a:spLocks noChangeArrowheads="1"/>
          </p:cNvSpPr>
          <p:nvPr/>
        </p:nvSpPr>
        <p:spPr bwMode="auto">
          <a:xfrm>
            <a:off x="6911975" y="4064000"/>
            <a:ext cx="255588" cy="1144588"/>
          </a:xfrm>
          <a:custGeom>
            <a:avLst/>
            <a:gdLst>
              <a:gd name="T0" fmla="*/ 0 w 254507"/>
              <a:gd name="T1" fmla="*/ 0 h 1144523"/>
              <a:gd name="T2" fmla="*/ 254507 w 254507"/>
              <a:gd name="T3" fmla="*/ 1144523 h 1144523"/>
            </a:gdLst>
            <a:ahLst/>
            <a:cxnLst>
              <a:cxn ang="0">
                <a:pos x="219741" y="36599"/>
              </a:cxn>
              <a:cxn ang="0">
                <a:pos x="215636" y="24716"/>
              </a:cxn>
              <a:cxn ang="0">
                <a:pos x="207422" y="34226"/>
              </a:cxn>
              <a:cxn ang="0">
                <a:pos x="0" y="1141475"/>
              </a:cxn>
              <a:cxn ang="0">
                <a:pos x="12191" y="1144523"/>
              </a:cxn>
              <a:cxn ang="0">
                <a:pos x="219741" y="36599"/>
              </a:cxn>
              <a:cxn ang="0">
                <a:pos x="254507" y="96011"/>
              </a:cxn>
              <a:cxn ang="0">
                <a:pos x="252983" y="92963"/>
              </a:cxn>
              <a:cxn ang="0">
                <a:pos x="219455" y="0"/>
              </a:cxn>
              <a:cxn ang="0">
                <a:pos x="155447" y="74675"/>
              </a:cxn>
              <a:cxn ang="0">
                <a:pos x="152399" y="77723"/>
              </a:cxn>
              <a:cxn ang="0">
                <a:pos x="152399" y="80771"/>
              </a:cxn>
              <a:cxn ang="0">
                <a:pos x="158495" y="86867"/>
              </a:cxn>
              <a:cxn ang="0">
                <a:pos x="163067" y="85343"/>
              </a:cxn>
              <a:cxn ang="0">
                <a:pos x="164591" y="83819"/>
              </a:cxn>
              <a:cxn ang="0">
                <a:pos x="207422" y="34226"/>
              </a:cxn>
              <a:cxn ang="0">
                <a:pos x="211835" y="10667"/>
              </a:cxn>
              <a:cxn ang="0">
                <a:pos x="224027" y="13715"/>
              </a:cxn>
              <a:cxn ang="0">
                <a:pos x="224027" y="49008"/>
              </a:cxn>
              <a:cxn ang="0">
                <a:pos x="240791" y="97535"/>
              </a:cxn>
              <a:cxn ang="0">
                <a:pos x="242315" y="100583"/>
              </a:cxn>
              <a:cxn ang="0">
                <a:pos x="246887" y="102107"/>
              </a:cxn>
              <a:cxn ang="0">
                <a:pos x="249935" y="102107"/>
              </a:cxn>
              <a:cxn ang="0">
                <a:pos x="252983" y="100583"/>
              </a:cxn>
              <a:cxn ang="0">
                <a:pos x="254507" y="96011"/>
              </a:cxn>
              <a:cxn ang="0">
                <a:pos x="224027" y="13715"/>
              </a:cxn>
              <a:cxn ang="0">
                <a:pos x="211835" y="10667"/>
              </a:cxn>
              <a:cxn ang="0">
                <a:pos x="207422" y="34226"/>
              </a:cxn>
              <a:cxn ang="0">
                <a:pos x="211835" y="29116"/>
              </a:cxn>
              <a:cxn ang="0">
                <a:pos x="211835" y="13715"/>
              </a:cxn>
              <a:cxn ang="0">
                <a:pos x="222503" y="16763"/>
              </a:cxn>
              <a:cxn ang="0">
                <a:pos x="222503" y="21851"/>
              </a:cxn>
              <a:cxn ang="0">
                <a:pos x="224027" y="13715"/>
              </a:cxn>
              <a:cxn ang="0">
                <a:pos x="222503" y="16763"/>
              </a:cxn>
              <a:cxn ang="0">
                <a:pos x="211835" y="13715"/>
              </a:cxn>
              <a:cxn ang="0">
                <a:pos x="215636" y="24716"/>
              </a:cxn>
              <a:cxn ang="0">
                <a:pos x="222503" y="16763"/>
              </a:cxn>
              <a:cxn ang="0">
                <a:pos x="215636" y="24716"/>
              </a:cxn>
              <a:cxn ang="0">
                <a:pos x="211835" y="13715"/>
              </a:cxn>
              <a:cxn ang="0">
                <a:pos x="211835" y="29116"/>
              </a:cxn>
              <a:cxn ang="0">
                <a:pos x="215636" y="24716"/>
              </a:cxn>
              <a:cxn ang="0">
                <a:pos x="222503" y="21851"/>
              </a:cxn>
              <a:cxn ang="0">
                <a:pos x="222503" y="16763"/>
              </a:cxn>
              <a:cxn ang="0">
                <a:pos x="215636" y="24716"/>
              </a:cxn>
              <a:cxn ang="0">
                <a:pos x="219741" y="36599"/>
              </a:cxn>
              <a:cxn ang="0">
                <a:pos x="222503" y="21851"/>
              </a:cxn>
              <a:cxn ang="0">
                <a:pos x="224027" y="49008"/>
              </a:cxn>
              <a:cxn ang="0">
                <a:pos x="224027" y="13715"/>
              </a:cxn>
              <a:cxn ang="0">
                <a:pos x="219741" y="36599"/>
              </a:cxn>
              <a:cxn ang="0">
                <a:pos x="224027" y="49008"/>
              </a:cxn>
            </a:cxnLst>
            <a:rect l="T0" t="T1" r="T2" b="T3"/>
            <a:pathLst>
              <a:path w="254507" h="1144523">
                <a:moveTo>
                  <a:pt x="219741" y="36599"/>
                </a:moveTo>
                <a:lnTo>
                  <a:pt x="215636" y="24716"/>
                </a:lnTo>
                <a:lnTo>
                  <a:pt x="207422" y="34226"/>
                </a:lnTo>
                <a:lnTo>
                  <a:pt x="0" y="1141475"/>
                </a:lnTo>
                <a:lnTo>
                  <a:pt x="12191" y="1144523"/>
                </a:lnTo>
                <a:lnTo>
                  <a:pt x="219741" y="36599"/>
                </a:lnTo>
                <a:close/>
              </a:path>
              <a:path w="254507" h="1144523">
                <a:moveTo>
                  <a:pt x="254507" y="96011"/>
                </a:moveTo>
                <a:lnTo>
                  <a:pt x="252983" y="92963"/>
                </a:lnTo>
                <a:lnTo>
                  <a:pt x="219455" y="0"/>
                </a:lnTo>
                <a:lnTo>
                  <a:pt x="155447" y="74675"/>
                </a:lnTo>
                <a:lnTo>
                  <a:pt x="152399" y="77723"/>
                </a:lnTo>
                <a:lnTo>
                  <a:pt x="152399" y="80771"/>
                </a:lnTo>
                <a:lnTo>
                  <a:pt x="158495" y="86867"/>
                </a:lnTo>
                <a:lnTo>
                  <a:pt x="163067" y="85343"/>
                </a:lnTo>
                <a:lnTo>
                  <a:pt x="164591" y="83819"/>
                </a:lnTo>
                <a:lnTo>
                  <a:pt x="207422" y="34226"/>
                </a:lnTo>
                <a:lnTo>
                  <a:pt x="211835" y="10667"/>
                </a:lnTo>
                <a:lnTo>
                  <a:pt x="224027" y="13715"/>
                </a:lnTo>
                <a:lnTo>
                  <a:pt x="224027" y="49008"/>
                </a:lnTo>
                <a:lnTo>
                  <a:pt x="240791" y="97535"/>
                </a:lnTo>
                <a:lnTo>
                  <a:pt x="242315" y="100583"/>
                </a:lnTo>
                <a:lnTo>
                  <a:pt x="246887" y="102107"/>
                </a:lnTo>
                <a:lnTo>
                  <a:pt x="249935" y="102107"/>
                </a:lnTo>
                <a:lnTo>
                  <a:pt x="252983" y="100583"/>
                </a:lnTo>
                <a:lnTo>
                  <a:pt x="254507" y="96011"/>
                </a:lnTo>
                <a:close/>
              </a:path>
              <a:path w="254507" h="1144523">
                <a:moveTo>
                  <a:pt x="224027" y="13715"/>
                </a:moveTo>
                <a:lnTo>
                  <a:pt x="211835" y="10667"/>
                </a:lnTo>
                <a:lnTo>
                  <a:pt x="207422" y="34226"/>
                </a:lnTo>
                <a:lnTo>
                  <a:pt x="211835" y="29116"/>
                </a:lnTo>
                <a:lnTo>
                  <a:pt x="211835" y="13715"/>
                </a:lnTo>
                <a:lnTo>
                  <a:pt x="222503" y="16763"/>
                </a:lnTo>
                <a:lnTo>
                  <a:pt x="222503" y="21851"/>
                </a:lnTo>
                <a:lnTo>
                  <a:pt x="224027" y="13715"/>
                </a:lnTo>
                <a:close/>
              </a:path>
              <a:path w="254507" h="1144523">
                <a:moveTo>
                  <a:pt x="222503" y="16763"/>
                </a:moveTo>
                <a:lnTo>
                  <a:pt x="211835" y="13715"/>
                </a:lnTo>
                <a:lnTo>
                  <a:pt x="215636" y="24716"/>
                </a:lnTo>
                <a:lnTo>
                  <a:pt x="222503" y="16763"/>
                </a:lnTo>
                <a:close/>
              </a:path>
              <a:path w="254507" h="1144523">
                <a:moveTo>
                  <a:pt x="215636" y="24716"/>
                </a:moveTo>
                <a:lnTo>
                  <a:pt x="211835" y="13715"/>
                </a:lnTo>
                <a:lnTo>
                  <a:pt x="211835" y="29116"/>
                </a:lnTo>
                <a:lnTo>
                  <a:pt x="215636" y="24716"/>
                </a:lnTo>
                <a:close/>
              </a:path>
              <a:path w="254507" h="1144523">
                <a:moveTo>
                  <a:pt x="222503" y="21851"/>
                </a:moveTo>
                <a:lnTo>
                  <a:pt x="222503" y="16763"/>
                </a:lnTo>
                <a:lnTo>
                  <a:pt x="215636" y="24716"/>
                </a:lnTo>
                <a:lnTo>
                  <a:pt x="219741" y="36599"/>
                </a:lnTo>
                <a:lnTo>
                  <a:pt x="222503" y="21851"/>
                </a:lnTo>
                <a:close/>
              </a:path>
              <a:path w="254507" h="1144523">
                <a:moveTo>
                  <a:pt x="224027" y="49008"/>
                </a:moveTo>
                <a:lnTo>
                  <a:pt x="224027" y="13715"/>
                </a:lnTo>
                <a:lnTo>
                  <a:pt x="219741" y="36599"/>
                </a:lnTo>
                <a:lnTo>
                  <a:pt x="224027" y="4900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208" name="object 41"/>
          <p:cNvSpPr txBox="1">
            <a:spLocks noChangeArrowheads="1"/>
          </p:cNvSpPr>
          <p:nvPr/>
        </p:nvSpPr>
        <p:spPr bwMode="auto">
          <a:xfrm>
            <a:off x="5376863" y="5246688"/>
            <a:ext cx="17272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2700"/>
            <a:r>
              <a:rPr lang="ru-RU" altLang="ru-RU" b="1" dirty="0">
                <a:solidFill>
                  <a:srgbClr val="15155C"/>
                </a:solidFill>
                <a:cs typeface="Arial" charset="0"/>
              </a:rPr>
              <a:t>Водная среда</a:t>
            </a:r>
            <a:endParaRPr lang="ru-RU" altLang="ru-RU" dirty="0">
              <a:cs typeface="Arial" charset="0"/>
            </a:endParaRPr>
          </a:p>
        </p:txBody>
      </p:sp>
      <p:sp>
        <p:nvSpPr>
          <p:cNvPr id="7209" name="object 42"/>
          <p:cNvSpPr txBox="1">
            <a:spLocks noChangeArrowheads="1"/>
          </p:cNvSpPr>
          <p:nvPr/>
        </p:nvSpPr>
        <p:spPr bwMode="auto">
          <a:xfrm>
            <a:off x="7862888" y="5032375"/>
            <a:ext cx="17510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altLang="ru-RU" b="1">
                <a:solidFill>
                  <a:srgbClr val="15155C"/>
                </a:solidFill>
                <a:cs typeface="Arial" charset="0"/>
              </a:rPr>
              <a:t>Мягчитель</a:t>
            </a:r>
            <a:endParaRPr lang="ru-RU" altLang="ru-RU">
              <a:cs typeface="Arial" charset="0"/>
            </a:endParaRPr>
          </a:p>
          <a:p>
            <a:pPr>
              <a:lnSpc>
                <a:spcPts val="750"/>
              </a:lnSpc>
              <a:spcBef>
                <a:spcPts val="50"/>
              </a:spcBef>
            </a:pPr>
            <a:endParaRPr lang="ru-RU" altLang="ru-RU" sz="700">
              <a:latin typeface="Calibri" pitchFamily="34" charset="0"/>
            </a:endParaRPr>
          </a:p>
          <a:p>
            <a:pPr algn="ctr"/>
            <a:r>
              <a:rPr lang="ru-RU" altLang="ru-RU" sz="1000" b="1">
                <a:solidFill>
                  <a:srgbClr val="15155C"/>
                </a:solidFill>
                <a:cs typeface="Arial" charset="0"/>
              </a:rPr>
              <a:t>Частицы во взвешенном состоянии</a:t>
            </a:r>
            <a:endParaRPr lang="ru-RU" altLang="ru-RU" sz="1000">
              <a:cs typeface="Arial" charset="0"/>
            </a:endParaRPr>
          </a:p>
        </p:txBody>
      </p:sp>
      <p:sp>
        <p:nvSpPr>
          <p:cNvPr id="7210" name="object 43"/>
          <p:cNvSpPr>
            <a:spLocks noChangeArrowheads="1"/>
          </p:cNvSpPr>
          <p:nvPr/>
        </p:nvSpPr>
        <p:spPr bwMode="auto">
          <a:xfrm>
            <a:off x="7388225" y="3917950"/>
            <a:ext cx="744538" cy="503238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7211" name="object 44"/>
          <p:cNvSpPr>
            <a:spLocks noChangeArrowheads="1"/>
          </p:cNvSpPr>
          <p:nvPr/>
        </p:nvSpPr>
        <p:spPr bwMode="auto">
          <a:xfrm>
            <a:off x="7388225" y="3917950"/>
            <a:ext cx="744538" cy="504825"/>
          </a:xfrm>
          <a:custGeom>
            <a:avLst/>
            <a:gdLst>
              <a:gd name="T0" fmla="*/ 0 w 745235"/>
              <a:gd name="T1" fmla="*/ 0 h 504443"/>
              <a:gd name="T2" fmla="*/ 745235 w 745235"/>
              <a:gd name="T3" fmla="*/ 504443 h 504443"/>
            </a:gdLst>
            <a:ahLst/>
            <a:cxnLst>
              <a:cxn ang="0">
                <a:pos x="1904" y="411479"/>
              </a:cxn>
              <a:cxn ang="0">
                <a:pos x="4571" y="429767"/>
              </a:cxn>
              <a:cxn ang="0">
                <a:pos x="1523" y="416051"/>
              </a:cxn>
              <a:cxn ang="0">
                <a:pos x="10667" y="441959"/>
              </a:cxn>
              <a:cxn ang="0">
                <a:pos x="1904" y="411479"/>
              </a:cxn>
              <a:cxn ang="0">
                <a:pos x="10667" y="384047"/>
              </a:cxn>
              <a:cxn ang="0">
                <a:pos x="4571" y="405383"/>
              </a:cxn>
              <a:cxn ang="0">
                <a:pos x="13715" y="379475"/>
              </a:cxn>
              <a:cxn ang="0">
                <a:pos x="16763" y="446531"/>
              </a:cxn>
              <a:cxn ang="0">
                <a:pos x="21335" y="448055"/>
              </a:cxn>
              <a:cxn ang="0">
                <a:pos x="41147" y="457199"/>
              </a:cxn>
              <a:cxn ang="0">
                <a:pos x="182879" y="278891"/>
              </a:cxn>
              <a:cxn ang="0">
                <a:pos x="146303" y="300227"/>
              </a:cxn>
              <a:cxn ang="0">
                <a:pos x="109727" y="309371"/>
              </a:cxn>
              <a:cxn ang="0">
                <a:pos x="68579" y="327659"/>
              </a:cxn>
              <a:cxn ang="0">
                <a:pos x="25907" y="359663"/>
              </a:cxn>
              <a:cxn ang="0">
                <a:pos x="44195" y="341375"/>
              </a:cxn>
              <a:cxn ang="0">
                <a:pos x="76199" y="326135"/>
              </a:cxn>
              <a:cxn ang="0">
                <a:pos x="129539" y="307847"/>
              </a:cxn>
              <a:cxn ang="0">
                <a:pos x="147827" y="301751"/>
              </a:cxn>
              <a:cxn ang="0">
                <a:pos x="164591" y="286511"/>
              </a:cxn>
              <a:cxn ang="0">
                <a:pos x="190499" y="274319"/>
              </a:cxn>
              <a:cxn ang="0">
                <a:pos x="47243" y="339851"/>
              </a:cxn>
              <a:cxn ang="0">
                <a:pos x="467867" y="490727"/>
              </a:cxn>
              <a:cxn ang="0">
                <a:pos x="422147" y="495299"/>
              </a:cxn>
              <a:cxn ang="0">
                <a:pos x="225551" y="502919"/>
              </a:cxn>
              <a:cxn ang="0">
                <a:pos x="85343" y="473963"/>
              </a:cxn>
              <a:cxn ang="0">
                <a:pos x="146303" y="495299"/>
              </a:cxn>
              <a:cxn ang="0">
                <a:pos x="355091" y="501395"/>
              </a:cxn>
              <a:cxn ang="0">
                <a:pos x="455675" y="492251"/>
              </a:cxn>
              <a:cxn ang="0">
                <a:pos x="166115" y="286511"/>
              </a:cxn>
              <a:cxn ang="0">
                <a:pos x="199643" y="265175"/>
              </a:cxn>
              <a:cxn ang="0">
                <a:pos x="208787" y="246125"/>
              </a:cxn>
              <a:cxn ang="0">
                <a:pos x="208787" y="146303"/>
              </a:cxn>
              <a:cxn ang="0">
                <a:pos x="210311" y="146303"/>
              </a:cxn>
              <a:cxn ang="0">
                <a:pos x="210311" y="242315"/>
              </a:cxn>
              <a:cxn ang="0">
                <a:pos x="208787" y="214883"/>
              </a:cxn>
              <a:cxn ang="0">
                <a:pos x="597407" y="28955"/>
              </a:cxn>
              <a:cxn ang="0">
                <a:pos x="547115" y="13715"/>
              </a:cxn>
              <a:cxn ang="0">
                <a:pos x="440435" y="3047"/>
              </a:cxn>
              <a:cxn ang="0">
                <a:pos x="295655" y="22859"/>
              </a:cxn>
              <a:cxn ang="0">
                <a:pos x="230123" y="97535"/>
              </a:cxn>
              <a:cxn ang="0">
                <a:pos x="353567" y="1523"/>
              </a:cxn>
              <a:cxn ang="0">
                <a:pos x="466343" y="6095"/>
              </a:cxn>
              <a:cxn ang="0">
                <a:pos x="559307" y="18287"/>
              </a:cxn>
              <a:cxn ang="0">
                <a:pos x="608075" y="36575"/>
              </a:cxn>
              <a:cxn ang="0">
                <a:pos x="734567" y="371855"/>
              </a:cxn>
              <a:cxn ang="0">
                <a:pos x="710183" y="390143"/>
              </a:cxn>
              <a:cxn ang="0">
                <a:pos x="672083" y="416051"/>
              </a:cxn>
              <a:cxn ang="0">
                <a:pos x="586739" y="455675"/>
              </a:cxn>
              <a:cxn ang="0">
                <a:pos x="467867" y="490727"/>
              </a:cxn>
              <a:cxn ang="0">
                <a:pos x="560831" y="463295"/>
              </a:cxn>
              <a:cxn ang="0">
                <a:pos x="672083" y="417575"/>
              </a:cxn>
              <a:cxn ang="0">
                <a:pos x="717803" y="385571"/>
              </a:cxn>
              <a:cxn ang="0">
                <a:pos x="733043" y="374903"/>
              </a:cxn>
              <a:cxn ang="0">
                <a:pos x="723899" y="195071"/>
              </a:cxn>
              <a:cxn ang="0">
                <a:pos x="624839" y="50291"/>
              </a:cxn>
              <a:cxn ang="0">
                <a:pos x="675131" y="103631"/>
              </a:cxn>
              <a:cxn ang="0">
                <a:pos x="740663" y="278891"/>
              </a:cxn>
              <a:cxn ang="0">
                <a:pos x="739139" y="368807"/>
              </a:cxn>
              <a:cxn ang="0">
                <a:pos x="739139" y="370331"/>
              </a:cxn>
              <a:cxn ang="0">
                <a:pos x="739139" y="361187"/>
              </a:cxn>
              <a:cxn ang="0">
                <a:pos x="740663" y="361187"/>
              </a:cxn>
            </a:cxnLst>
            <a:rect l="T0" t="T1" r="T2" b="T3"/>
            <a:pathLst>
              <a:path w="745235" h="504443">
                <a:moveTo>
                  <a:pt x="1523" y="409955"/>
                </a:moveTo>
                <a:lnTo>
                  <a:pt x="0" y="409955"/>
                </a:lnTo>
                <a:lnTo>
                  <a:pt x="0" y="411479"/>
                </a:lnTo>
                <a:lnTo>
                  <a:pt x="1523" y="409955"/>
                </a:lnTo>
                <a:close/>
              </a:path>
              <a:path w="745235" h="504443">
                <a:moveTo>
                  <a:pt x="1904" y="411479"/>
                </a:moveTo>
                <a:lnTo>
                  <a:pt x="1523" y="409955"/>
                </a:lnTo>
                <a:lnTo>
                  <a:pt x="0" y="411479"/>
                </a:lnTo>
                <a:lnTo>
                  <a:pt x="1904" y="411479"/>
                </a:lnTo>
                <a:close/>
              </a:path>
              <a:path w="745235" h="504443">
                <a:moveTo>
                  <a:pt x="10667" y="441959"/>
                </a:moveTo>
                <a:lnTo>
                  <a:pt x="4571" y="429767"/>
                </a:lnTo>
                <a:lnTo>
                  <a:pt x="4571" y="423671"/>
                </a:lnTo>
                <a:lnTo>
                  <a:pt x="3047" y="416051"/>
                </a:lnTo>
                <a:lnTo>
                  <a:pt x="1904" y="411479"/>
                </a:lnTo>
                <a:lnTo>
                  <a:pt x="0" y="411479"/>
                </a:lnTo>
                <a:lnTo>
                  <a:pt x="1523" y="416051"/>
                </a:lnTo>
                <a:lnTo>
                  <a:pt x="3047" y="423671"/>
                </a:lnTo>
                <a:lnTo>
                  <a:pt x="3047" y="431291"/>
                </a:lnTo>
                <a:lnTo>
                  <a:pt x="6095" y="437387"/>
                </a:lnTo>
                <a:lnTo>
                  <a:pt x="9143" y="441959"/>
                </a:lnTo>
                <a:lnTo>
                  <a:pt x="10667" y="441959"/>
                </a:lnTo>
                <a:close/>
              </a:path>
              <a:path w="745235" h="504443">
                <a:moveTo>
                  <a:pt x="3047" y="411479"/>
                </a:moveTo>
                <a:lnTo>
                  <a:pt x="3047" y="403859"/>
                </a:lnTo>
                <a:lnTo>
                  <a:pt x="1523" y="406907"/>
                </a:lnTo>
                <a:lnTo>
                  <a:pt x="1523" y="409955"/>
                </a:lnTo>
                <a:lnTo>
                  <a:pt x="1904" y="411479"/>
                </a:lnTo>
                <a:lnTo>
                  <a:pt x="3047" y="411479"/>
                </a:lnTo>
                <a:close/>
              </a:path>
              <a:path w="745235" h="504443">
                <a:moveTo>
                  <a:pt x="21335" y="368807"/>
                </a:moveTo>
                <a:lnTo>
                  <a:pt x="19811" y="368807"/>
                </a:lnTo>
                <a:lnTo>
                  <a:pt x="12191" y="379475"/>
                </a:lnTo>
                <a:lnTo>
                  <a:pt x="10667" y="384047"/>
                </a:lnTo>
                <a:lnTo>
                  <a:pt x="7619" y="388619"/>
                </a:lnTo>
                <a:lnTo>
                  <a:pt x="6095" y="393191"/>
                </a:lnTo>
                <a:lnTo>
                  <a:pt x="3047" y="399287"/>
                </a:lnTo>
                <a:lnTo>
                  <a:pt x="3047" y="408431"/>
                </a:lnTo>
                <a:lnTo>
                  <a:pt x="4571" y="405383"/>
                </a:lnTo>
                <a:lnTo>
                  <a:pt x="4571" y="399287"/>
                </a:lnTo>
                <a:lnTo>
                  <a:pt x="7619" y="393191"/>
                </a:lnTo>
                <a:lnTo>
                  <a:pt x="9143" y="388619"/>
                </a:lnTo>
                <a:lnTo>
                  <a:pt x="12191" y="384047"/>
                </a:lnTo>
                <a:lnTo>
                  <a:pt x="13715" y="379475"/>
                </a:lnTo>
                <a:lnTo>
                  <a:pt x="21335" y="368807"/>
                </a:lnTo>
                <a:close/>
              </a:path>
              <a:path w="745235" h="504443">
                <a:moveTo>
                  <a:pt x="16763" y="446531"/>
                </a:moveTo>
                <a:lnTo>
                  <a:pt x="10667" y="440435"/>
                </a:lnTo>
                <a:lnTo>
                  <a:pt x="10667" y="441959"/>
                </a:lnTo>
                <a:lnTo>
                  <a:pt x="16763" y="446531"/>
                </a:lnTo>
                <a:close/>
              </a:path>
              <a:path w="745235" h="504443">
                <a:moveTo>
                  <a:pt x="70103" y="469391"/>
                </a:moveTo>
                <a:lnTo>
                  <a:pt x="56387" y="461771"/>
                </a:lnTo>
                <a:lnTo>
                  <a:pt x="41147" y="455675"/>
                </a:lnTo>
                <a:lnTo>
                  <a:pt x="28955" y="451103"/>
                </a:lnTo>
                <a:lnTo>
                  <a:pt x="21335" y="448055"/>
                </a:lnTo>
                <a:lnTo>
                  <a:pt x="16763" y="445007"/>
                </a:lnTo>
                <a:lnTo>
                  <a:pt x="16763" y="446531"/>
                </a:lnTo>
                <a:lnTo>
                  <a:pt x="21335" y="449579"/>
                </a:lnTo>
                <a:lnTo>
                  <a:pt x="27431" y="452627"/>
                </a:lnTo>
                <a:lnTo>
                  <a:pt x="41147" y="457199"/>
                </a:lnTo>
                <a:lnTo>
                  <a:pt x="68579" y="469391"/>
                </a:lnTo>
                <a:lnTo>
                  <a:pt x="70103" y="469391"/>
                </a:lnTo>
                <a:close/>
              </a:path>
              <a:path w="745235" h="504443">
                <a:moveTo>
                  <a:pt x="190499" y="274319"/>
                </a:moveTo>
                <a:lnTo>
                  <a:pt x="187451" y="277367"/>
                </a:lnTo>
                <a:lnTo>
                  <a:pt x="182879" y="278891"/>
                </a:lnTo>
                <a:lnTo>
                  <a:pt x="181355" y="278891"/>
                </a:lnTo>
                <a:lnTo>
                  <a:pt x="176783" y="281939"/>
                </a:lnTo>
                <a:lnTo>
                  <a:pt x="164591" y="284987"/>
                </a:lnTo>
                <a:lnTo>
                  <a:pt x="160019" y="291083"/>
                </a:lnTo>
                <a:lnTo>
                  <a:pt x="146303" y="300227"/>
                </a:lnTo>
                <a:lnTo>
                  <a:pt x="141731" y="301751"/>
                </a:lnTo>
                <a:lnTo>
                  <a:pt x="138683" y="303275"/>
                </a:lnTo>
                <a:lnTo>
                  <a:pt x="129539" y="306323"/>
                </a:lnTo>
                <a:lnTo>
                  <a:pt x="120395" y="307847"/>
                </a:lnTo>
                <a:lnTo>
                  <a:pt x="109727" y="309371"/>
                </a:lnTo>
                <a:lnTo>
                  <a:pt x="96011" y="313943"/>
                </a:lnTo>
                <a:lnTo>
                  <a:pt x="83819" y="320039"/>
                </a:lnTo>
                <a:lnTo>
                  <a:pt x="82295" y="320039"/>
                </a:lnTo>
                <a:lnTo>
                  <a:pt x="74675" y="324611"/>
                </a:lnTo>
                <a:lnTo>
                  <a:pt x="68579" y="327659"/>
                </a:lnTo>
                <a:lnTo>
                  <a:pt x="57911" y="332231"/>
                </a:lnTo>
                <a:lnTo>
                  <a:pt x="45719" y="338327"/>
                </a:lnTo>
                <a:lnTo>
                  <a:pt x="44195" y="339851"/>
                </a:lnTo>
                <a:lnTo>
                  <a:pt x="41147" y="341375"/>
                </a:lnTo>
                <a:lnTo>
                  <a:pt x="25907" y="359663"/>
                </a:lnTo>
                <a:lnTo>
                  <a:pt x="19811" y="368807"/>
                </a:lnTo>
                <a:lnTo>
                  <a:pt x="27431" y="361187"/>
                </a:lnTo>
                <a:lnTo>
                  <a:pt x="41147" y="344728"/>
                </a:lnTo>
                <a:lnTo>
                  <a:pt x="41147" y="342899"/>
                </a:lnTo>
                <a:lnTo>
                  <a:pt x="44195" y="341375"/>
                </a:lnTo>
                <a:lnTo>
                  <a:pt x="45719" y="341375"/>
                </a:lnTo>
                <a:lnTo>
                  <a:pt x="45719" y="339851"/>
                </a:lnTo>
                <a:lnTo>
                  <a:pt x="50291" y="338327"/>
                </a:lnTo>
                <a:lnTo>
                  <a:pt x="68579" y="329183"/>
                </a:lnTo>
                <a:lnTo>
                  <a:pt x="76199" y="326135"/>
                </a:lnTo>
                <a:lnTo>
                  <a:pt x="83819" y="321563"/>
                </a:lnTo>
                <a:lnTo>
                  <a:pt x="96011" y="315467"/>
                </a:lnTo>
                <a:lnTo>
                  <a:pt x="109727" y="310895"/>
                </a:lnTo>
                <a:lnTo>
                  <a:pt x="120395" y="309371"/>
                </a:lnTo>
                <a:lnTo>
                  <a:pt x="129539" y="307847"/>
                </a:lnTo>
                <a:lnTo>
                  <a:pt x="131063" y="307847"/>
                </a:lnTo>
                <a:lnTo>
                  <a:pt x="138683" y="304799"/>
                </a:lnTo>
                <a:lnTo>
                  <a:pt x="141731" y="303275"/>
                </a:lnTo>
                <a:lnTo>
                  <a:pt x="146303" y="301751"/>
                </a:lnTo>
                <a:lnTo>
                  <a:pt x="147827" y="301751"/>
                </a:lnTo>
                <a:lnTo>
                  <a:pt x="152399" y="298703"/>
                </a:lnTo>
                <a:lnTo>
                  <a:pt x="156971" y="294131"/>
                </a:lnTo>
                <a:lnTo>
                  <a:pt x="161543" y="291083"/>
                </a:lnTo>
                <a:lnTo>
                  <a:pt x="164591" y="288035"/>
                </a:lnTo>
                <a:lnTo>
                  <a:pt x="164591" y="286511"/>
                </a:lnTo>
                <a:lnTo>
                  <a:pt x="172211" y="284987"/>
                </a:lnTo>
                <a:lnTo>
                  <a:pt x="178307" y="283463"/>
                </a:lnTo>
                <a:lnTo>
                  <a:pt x="182879" y="280415"/>
                </a:lnTo>
                <a:lnTo>
                  <a:pt x="187451" y="278891"/>
                </a:lnTo>
                <a:lnTo>
                  <a:pt x="190499" y="274319"/>
                </a:lnTo>
                <a:close/>
              </a:path>
              <a:path w="745235" h="504443">
                <a:moveTo>
                  <a:pt x="42671" y="342899"/>
                </a:moveTo>
                <a:lnTo>
                  <a:pt x="41147" y="342899"/>
                </a:lnTo>
                <a:lnTo>
                  <a:pt x="41147" y="344728"/>
                </a:lnTo>
                <a:lnTo>
                  <a:pt x="42671" y="342899"/>
                </a:lnTo>
                <a:close/>
              </a:path>
              <a:path w="745235" h="504443">
                <a:moveTo>
                  <a:pt x="47243" y="339851"/>
                </a:moveTo>
                <a:lnTo>
                  <a:pt x="45719" y="339851"/>
                </a:lnTo>
                <a:lnTo>
                  <a:pt x="45719" y="341375"/>
                </a:lnTo>
                <a:lnTo>
                  <a:pt x="47243" y="339851"/>
                </a:lnTo>
                <a:close/>
              </a:path>
              <a:path w="745235" h="504443">
                <a:moveTo>
                  <a:pt x="467867" y="492251"/>
                </a:moveTo>
                <a:lnTo>
                  <a:pt x="467867" y="490727"/>
                </a:lnTo>
                <a:lnTo>
                  <a:pt x="455675" y="490727"/>
                </a:lnTo>
                <a:lnTo>
                  <a:pt x="446531" y="492251"/>
                </a:lnTo>
                <a:lnTo>
                  <a:pt x="438911" y="493775"/>
                </a:lnTo>
                <a:lnTo>
                  <a:pt x="429767" y="495299"/>
                </a:lnTo>
                <a:lnTo>
                  <a:pt x="422147" y="495299"/>
                </a:lnTo>
                <a:lnTo>
                  <a:pt x="380999" y="499871"/>
                </a:lnTo>
                <a:lnTo>
                  <a:pt x="355091" y="499871"/>
                </a:lnTo>
                <a:lnTo>
                  <a:pt x="338327" y="501395"/>
                </a:lnTo>
                <a:lnTo>
                  <a:pt x="239267" y="501395"/>
                </a:lnTo>
                <a:lnTo>
                  <a:pt x="225551" y="502919"/>
                </a:lnTo>
                <a:lnTo>
                  <a:pt x="179831" y="502919"/>
                </a:lnTo>
                <a:lnTo>
                  <a:pt x="146303" y="493775"/>
                </a:lnTo>
                <a:lnTo>
                  <a:pt x="115823" y="483107"/>
                </a:lnTo>
                <a:lnTo>
                  <a:pt x="100583" y="480059"/>
                </a:lnTo>
                <a:lnTo>
                  <a:pt x="85343" y="473963"/>
                </a:lnTo>
                <a:lnTo>
                  <a:pt x="68579" y="469391"/>
                </a:lnTo>
                <a:lnTo>
                  <a:pt x="85343" y="475487"/>
                </a:lnTo>
                <a:lnTo>
                  <a:pt x="100583" y="481583"/>
                </a:lnTo>
                <a:lnTo>
                  <a:pt x="115823" y="484631"/>
                </a:lnTo>
                <a:lnTo>
                  <a:pt x="146303" y="495299"/>
                </a:lnTo>
                <a:lnTo>
                  <a:pt x="179831" y="504443"/>
                </a:lnTo>
                <a:lnTo>
                  <a:pt x="225551" y="504443"/>
                </a:lnTo>
                <a:lnTo>
                  <a:pt x="239267" y="502919"/>
                </a:lnTo>
                <a:lnTo>
                  <a:pt x="338327" y="502919"/>
                </a:lnTo>
                <a:lnTo>
                  <a:pt x="355091" y="501395"/>
                </a:lnTo>
                <a:lnTo>
                  <a:pt x="380999" y="501395"/>
                </a:lnTo>
                <a:lnTo>
                  <a:pt x="422147" y="496823"/>
                </a:lnTo>
                <a:lnTo>
                  <a:pt x="429767" y="496823"/>
                </a:lnTo>
                <a:lnTo>
                  <a:pt x="448055" y="493775"/>
                </a:lnTo>
                <a:lnTo>
                  <a:pt x="455675" y="492251"/>
                </a:lnTo>
                <a:lnTo>
                  <a:pt x="467867" y="492251"/>
                </a:lnTo>
                <a:close/>
              </a:path>
              <a:path w="745235" h="504443">
                <a:moveTo>
                  <a:pt x="166115" y="286511"/>
                </a:moveTo>
                <a:lnTo>
                  <a:pt x="164591" y="286511"/>
                </a:lnTo>
                <a:lnTo>
                  <a:pt x="164591" y="288035"/>
                </a:lnTo>
                <a:lnTo>
                  <a:pt x="166115" y="286511"/>
                </a:lnTo>
                <a:close/>
              </a:path>
              <a:path w="745235" h="504443">
                <a:moveTo>
                  <a:pt x="208787" y="246125"/>
                </a:moveTo>
                <a:lnTo>
                  <a:pt x="208787" y="242315"/>
                </a:lnTo>
                <a:lnTo>
                  <a:pt x="205739" y="249935"/>
                </a:lnTo>
                <a:lnTo>
                  <a:pt x="202691" y="256031"/>
                </a:lnTo>
                <a:lnTo>
                  <a:pt x="199643" y="265175"/>
                </a:lnTo>
                <a:lnTo>
                  <a:pt x="199643" y="263651"/>
                </a:lnTo>
                <a:lnTo>
                  <a:pt x="196595" y="268223"/>
                </a:lnTo>
                <a:lnTo>
                  <a:pt x="195071" y="271271"/>
                </a:lnTo>
                <a:lnTo>
                  <a:pt x="201167" y="265175"/>
                </a:lnTo>
                <a:lnTo>
                  <a:pt x="208787" y="246125"/>
                </a:lnTo>
                <a:close/>
              </a:path>
              <a:path w="745235" h="504443">
                <a:moveTo>
                  <a:pt x="230123" y="97535"/>
                </a:moveTo>
                <a:lnTo>
                  <a:pt x="224027" y="109727"/>
                </a:lnTo>
                <a:lnTo>
                  <a:pt x="217931" y="120395"/>
                </a:lnTo>
                <a:lnTo>
                  <a:pt x="213359" y="132587"/>
                </a:lnTo>
                <a:lnTo>
                  <a:pt x="208787" y="146303"/>
                </a:lnTo>
                <a:lnTo>
                  <a:pt x="205739" y="156971"/>
                </a:lnTo>
                <a:lnTo>
                  <a:pt x="205739" y="184403"/>
                </a:lnTo>
                <a:lnTo>
                  <a:pt x="207263" y="193547"/>
                </a:lnTo>
                <a:lnTo>
                  <a:pt x="207263" y="156971"/>
                </a:lnTo>
                <a:lnTo>
                  <a:pt x="210311" y="146303"/>
                </a:lnTo>
                <a:lnTo>
                  <a:pt x="213359" y="134111"/>
                </a:lnTo>
                <a:lnTo>
                  <a:pt x="219455" y="121919"/>
                </a:lnTo>
                <a:lnTo>
                  <a:pt x="225551" y="111251"/>
                </a:lnTo>
                <a:lnTo>
                  <a:pt x="230123" y="97535"/>
                </a:lnTo>
                <a:close/>
              </a:path>
              <a:path w="745235" h="504443">
                <a:moveTo>
                  <a:pt x="210311" y="242315"/>
                </a:moveTo>
                <a:lnTo>
                  <a:pt x="210311" y="214883"/>
                </a:lnTo>
                <a:lnTo>
                  <a:pt x="208787" y="193547"/>
                </a:lnTo>
                <a:lnTo>
                  <a:pt x="207263" y="184403"/>
                </a:lnTo>
                <a:lnTo>
                  <a:pt x="207263" y="193547"/>
                </a:lnTo>
                <a:lnTo>
                  <a:pt x="208787" y="214883"/>
                </a:lnTo>
                <a:lnTo>
                  <a:pt x="208787" y="246125"/>
                </a:lnTo>
                <a:lnTo>
                  <a:pt x="210311" y="242315"/>
                </a:lnTo>
                <a:close/>
              </a:path>
              <a:path w="745235" h="504443">
                <a:moveTo>
                  <a:pt x="624839" y="50291"/>
                </a:moveTo>
                <a:lnTo>
                  <a:pt x="618743" y="41147"/>
                </a:lnTo>
                <a:lnTo>
                  <a:pt x="597407" y="28955"/>
                </a:lnTo>
                <a:lnTo>
                  <a:pt x="586739" y="24383"/>
                </a:lnTo>
                <a:lnTo>
                  <a:pt x="580643" y="21335"/>
                </a:lnTo>
                <a:lnTo>
                  <a:pt x="574547" y="19811"/>
                </a:lnTo>
                <a:lnTo>
                  <a:pt x="559307" y="16763"/>
                </a:lnTo>
                <a:lnTo>
                  <a:pt x="547115" y="13715"/>
                </a:lnTo>
                <a:lnTo>
                  <a:pt x="531875" y="12191"/>
                </a:lnTo>
                <a:lnTo>
                  <a:pt x="518159" y="9143"/>
                </a:lnTo>
                <a:lnTo>
                  <a:pt x="493775" y="6095"/>
                </a:lnTo>
                <a:lnTo>
                  <a:pt x="467867" y="4571"/>
                </a:lnTo>
                <a:lnTo>
                  <a:pt x="440435" y="3047"/>
                </a:lnTo>
                <a:lnTo>
                  <a:pt x="426719" y="1523"/>
                </a:lnTo>
                <a:lnTo>
                  <a:pt x="399287" y="1523"/>
                </a:lnTo>
                <a:lnTo>
                  <a:pt x="384047" y="0"/>
                </a:lnTo>
                <a:lnTo>
                  <a:pt x="353567" y="0"/>
                </a:lnTo>
                <a:lnTo>
                  <a:pt x="295655" y="22859"/>
                </a:lnTo>
                <a:lnTo>
                  <a:pt x="262127" y="51815"/>
                </a:lnTo>
                <a:lnTo>
                  <a:pt x="252983" y="60959"/>
                </a:lnTo>
                <a:lnTo>
                  <a:pt x="243839" y="73151"/>
                </a:lnTo>
                <a:lnTo>
                  <a:pt x="236219" y="85343"/>
                </a:lnTo>
                <a:lnTo>
                  <a:pt x="230123" y="97535"/>
                </a:lnTo>
                <a:lnTo>
                  <a:pt x="237743" y="86867"/>
                </a:lnTo>
                <a:lnTo>
                  <a:pt x="245363" y="73151"/>
                </a:lnTo>
                <a:lnTo>
                  <a:pt x="263651" y="51815"/>
                </a:lnTo>
                <a:lnTo>
                  <a:pt x="309371" y="16763"/>
                </a:lnTo>
                <a:lnTo>
                  <a:pt x="353567" y="1523"/>
                </a:lnTo>
                <a:lnTo>
                  <a:pt x="384047" y="1523"/>
                </a:lnTo>
                <a:lnTo>
                  <a:pt x="399287" y="3047"/>
                </a:lnTo>
                <a:lnTo>
                  <a:pt x="426719" y="3047"/>
                </a:lnTo>
                <a:lnTo>
                  <a:pt x="440435" y="4571"/>
                </a:lnTo>
                <a:lnTo>
                  <a:pt x="466343" y="6095"/>
                </a:lnTo>
                <a:lnTo>
                  <a:pt x="493775" y="7619"/>
                </a:lnTo>
                <a:lnTo>
                  <a:pt x="518159" y="10667"/>
                </a:lnTo>
                <a:lnTo>
                  <a:pt x="531875" y="13715"/>
                </a:lnTo>
                <a:lnTo>
                  <a:pt x="545591" y="15239"/>
                </a:lnTo>
                <a:lnTo>
                  <a:pt x="559307" y="18287"/>
                </a:lnTo>
                <a:lnTo>
                  <a:pt x="574547" y="21335"/>
                </a:lnTo>
                <a:lnTo>
                  <a:pt x="580643" y="22859"/>
                </a:lnTo>
                <a:lnTo>
                  <a:pt x="585215" y="25907"/>
                </a:lnTo>
                <a:lnTo>
                  <a:pt x="597407" y="30479"/>
                </a:lnTo>
                <a:lnTo>
                  <a:pt x="608075" y="36575"/>
                </a:lnTo>
                <a:lnTo>
                  <a:pt x="617219" y="42671"/>
                </a:lnTo>
                <a:lnTo>
                  <a:pt x="624839" y="50291"/>
                </a:lnTo>
                <a:close/>
              </a:path>
              <a:path w="745235" h="504443">
                <a:moveTo>
                  <a:pt x="737615" y="370331"/>
                </a:moveTo>
                <a:lnTo>
                  <a:pt x="736091" y="370331"/>
                </a:lnTo>
                <a:lnTo>
                  <a:pt x="734567" y="371855"/>
                </a:lnTo>
                <a:lnTo>
                  <a:pt x="731519" y="373379"/>
                </a:lnTo>
                <a:lnTo>
                  <a:pt x="729995" y="376427"/>
                </a:lnTo>
                <a:lnTo>
                  <a:pt x="723899" y="380999"/>
                </a:lnTo>
                <a:lnTo>
                  <a:pt x="717803" y="384047"/>
                </a:lnTo>
                <a:lnTo>
                  <a:pt x="710183" y="390143"/>
                </a:lnTo>
                <a:lnTo>
                  <a:pt x="704087" y="396239"/>
                </a:lnTo>
                <a:lnTo>
                  <a:pt x="697991" y="399287"/>
                </a:lnTo>
                <a:lnTo>
                  <a:pt x="690371" y="403859"/>
                </a:lnTo>
                <a:lnTo>
                  <a:pt x="684275" y="408431"/>
                </a:lnTo>
                <a:lnTo>
                  <a:pt x="672083" y="416051"/>
                </a:lnTo>
                <a:lnTo>
                  <a:pt x="656843" y="422147"/>
                </a:lnTo>
                <a:lnTo>
                  <a:pt x="643127" y="428243"/>
                </a:lnTo>
                <a:lnTo>
                  <a:pt x="627887" y="434339"/>
                </a:lnTo>
                <a:lnTo>
                  <a:pt x="614171" y="440435"/>
                </a:lnTo>
                <a:lnTo>
                  <a:pt x="586739" y="455675"/>
                </a:lnTo>
                <a:lnTo>
                  <a:pt x="574547" y="458723"/>
                </a:lnTo>
                <a:lnTo>
                  <a:pt x="559307" y="461771"/>
                </a:lnTo>
                <a:lnTo>
                  <a:pt x="477011" y="489203"/>
                </a:lnTo>
                <a:lnTo>
                  <a:pt x="466343" y="490727"/>
                </a:lnTo>
                <a:lnTo>
                  <a:pt x="467867" y="490727"/>
                </a:lnTo>
                <a:lnTo>
                  <a:pt x="467867" y="492251"/>
                </a:lnTo>
                <a:lnTo>
                  <a:pt x="477011" y="490727"/>
                </a:lnTo>
                <a:lnTo>
                  <a:pt x="531875" y="472439"/>
                </a:lnTo>
                <a:lnTo>
                  <a:pt x="547115" y="467867"/>
                </a:lnTo>
                <a:lnTo>
                  <a:pt x="560831" y="463295"/>
                </a:lnTo>
                <a:lnTo>
                  <a:pt x="588263" y="457199"/>
                </a:lnTo>
                <a:lnTo>
                  <a:pt x="600455" y="449579"/>
                </a:lnTo>
                <a:lnTo>
                  <a:pt x="627887" y="435863"/>
                </a:lnTo>
                <a:lnTo>
                  <a:pt x="644651" y="429767"/>
                </a:lnTo>
                <a:lnTo>
                  <a:pt x="672083" y="417575"/>
                </a:lnTo>
                <a:lnTo>
                  <a:pt x="685799" y="409955"/>
                </a:lnTo>
                <a:lnTo>
                  <a:pt x="697991" y="400811"/>
                </a:lnTo>
                <a:lnTo>
                  <a:pt x="704087" y="397763"/>
                </a:lnTo>
                <a:lnTo>
                  <a:pt x="711707" y="390143"/>
                </a:lnTo>
                <a:lnTo>
                  <a:pt x="717803" y="385571"/>
                </a:lnTo>
                <a:lnTo>
                  <a:pt x="723899" y="382523"/>
                </a:lnTo>
                <a:lnTo>
                  <a:pt x="731519" y="377951"/>
                </a:lnTo>
                <a:lnTo>
                  <a:pt x="731519" y="376427"/>
                </a:lnTo>
                <a:lnTo>
                  <a:pt x="733043" y="373379"/>
                </a:lnTo>
                <a:lnTo>
                  <a:pt x="733043" y="374903"/>
                </a:lnTo>
                <a:lnTo>
                  <a:pt x="737615" y="370331"/>
                </a:lnTo>
                <a:close/>
              </a:path>
              <a:path w="745235" h="504443">
                <a:moveTo>
                  <a:pt x="745235" y="318515"/>
                </a:moveTo>
                <a:lnTo>
                  <a:pt x="742187" y="278891"/>
                </a:lnTo>
                <a:lnTo>
                  <a:pt x="736091" y="237743"/>
                </a:lnTo>
                <a:lnTo>
                  <a:pt x="723899" y="195071"/>
                </a:lnTo>
                <a:lnTo>
                  <a:pt x="708659" y="155447"/>
                </a:lnTo>
                <a:lnTo>
                  <a:pt x="687323" y="117347"/>
                </a:lnTo>
                <a:lnTo>
                  <a:pt x="641603" y="64007"/>
                </a:lnTo>
                <a:lnTo>
                  <a:pt x="633983" y="57911"/>
                </a:lnTo>
                <a:lnTo>
                  <a:pt x="624839" y="50291"/>
                </a:lnTo>
                <a:lnTo>
                  <a:pt x="640079" y="65531"/>
                </a:lnTo>
                <a:lnTo>
                  <a:pt x="649223" y="73151"/>
                </a:lnTo>
                <a:lnTo>
                  <a:pt x="655319" y="80771"/>
                </a:lnTo>
                <a:lnTo>
                  <a:pt x="669035" y="94487"/>
                </a:lnTo>
                <a:lnTo>
                  <a:pt x="675131" y="103631"/>
                </a:lnTo>
                <a:lnTo>
                  <a:pt x="685799" y="118871"/>
                </a:lnTo>
                <a:lnTo>
                  <a:pt x="707135" y="155447"/>
                </a:lnTo>
                <a:lnTo>
                  <a:pt x="722375" y="195071"/>
                </a:lnTo>
                <a:lnTo>
                  <a:pt x="734567" y="237743"/>
                </a:lnTo>
                <a:lnTo>
                  <a:pt x="740663" y="278891"/>
                </a:lnTo>
                <a:lnTo>
                  <a:pt x="743711" y="318515"/>
                </a:lnTo>
                <a:lnTo>
                  <a:pt x="743711" y="336803"/>
                </a:lnTo>
                <a:lnTo>
                  <a:pt x="745235" y="318515"/>
                </a:lnTo>
                <a:close/>
              </a:path>
              <a:path w="745235" h="504443">
                <a:moveTo>
                  <a:pt x="739139" y="370331"/>
                </a:moveTo>
                <a:lnTo>
                  <a:pt x="739139" y="368807"/>
                </a:lnTo>
                <a:lnTo>
                  <a:pt x="737615" y="368807"/>
                </a:lnTo>
                <a:lnTo>
                  <a:pt x="737615" y="370331"/>
                </a:lnTo>
                <a:lnTo>
                  <a:pt x="736091" y="371855"/>
                </a:lnTo>
                <a:lnTo>
                  <a:pt x="737615" y="371855"/>
                </a:lnTo>
                <a:lnTo>
                  <a:pt x="739139" y="370331"/>
                </a:lnTo>
                <a:close/>
              </a:path>
              <a:path w="745235" h="504443">
                <a:moveTo>
                  <a:pt x="743711" y="336803"/>
                </a:moveTo>
                <a:lnTo>
                  <a:pt x="743711" y="318515"/>
                </a:lnTo>
                <a:lnTo>
                  <a:pt x="742187" y="336803"/>
                </a:lnTo>
                <a:lnTo>
                  <a:pt x="740663" y="352043"/>
                </a:lnTo>
                <a:lnTo>
                  <a:pt x="739139" y="361187"/>
                </a:lnTo>
                <a:lnTo>
                  <a:pt x="739139" y="367283"/>
                </a:lnTo>
                <a:lnTo>
                  <a:pt x="737615" y="367283"/>
                </a:lnTo>
                <a:lnTo>
                  <a:pt x="737615" y="368807"/>
                </a:lnTo>
                <a:lnTo>
                  <a:pt x="740663" y="368807"/>
                </a:lnTo>
                <a:lnTo>
                  <a:pt x="740663" y="361187"/>
                </a:lnTo>
                <a:lnTo>
                  <a:pt x="742187" y="353567"/>
                </a:lnTo>
                <a:lnTo>
                  <a:pt x="743711" y="33680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212" name="object 45"/>
          <p:cNvSpPr>
            <a:spLocks noChangeArrowheads="1"/>
          </p:cNvSpPr>
          <p:nvPr/>
        </p:nvSpPr>
        <p:spPr bwMode="auto">
          <a:xfrm>
            <a:off x="7388225" y="3917950"/>
            <a:ext cx="744538" cy="503238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7213" name="object 46"/>
          <p:cNvSpPr>
            <a:spLocks noChangeArrowheads="1"/>
          </p:cNvSpPr>
          <p:nvPr/>
        </p:nvSpPr>
        <p:spPr bwMode="auto">
          <a:xfrm>
            <a:off x="7388225" y="3917950"/>
            <a:ext cx="744538" cy="504825"/>
          </a:xfrm>
          <a:custGeom>
            <a:avLst/>
            <a:gdLst>
              <a:gd name="T0" fmla="*/ 0 w 745235"/>
              <a:gd name="T1" fmla="*/ 0 h 504443"/>
              <a:gd name="T2" fmla="*/ 745235 w 745235"/>
              <a:gd name="T3" fmla="*/ 504443 h 504443"/>
            </a:gdLst>
            <a:ahLst/>
            <a:cxnLst>
              <a:cxn ang="0">
                <a:pos x="1904" y="411479"/>
              </a:cxn>
              <a:cxn ang="0">
                <a:pos x="4571" y="429767"/>
              </a:cxn>
              <a:cxn ang="0">
                <a:pos x="1523" y="416051"/>
              </a:cxn>
              <a:cxn ang="0">
                <a:pos x="10667" y="441959"/>
              </a:cxn>
              <a:cxn ang="0">
                <a:pos x="1904" y="411479"/>
              </a:cxn>
              <a:cxn ang="0">
                <a:pos x="10667" y="384047"/>
              </a:cxn>
              <a:cxn ang="0">
                <a:pos x="4571" y="405383"/>
              </a:cxn>
              <a:cxn ang="0">
                <a:pos x="13715" y="379475"/>
              </a:cxn>
              <a:cxn ang="0">
                <a:pos x="16763" y="446531"/>
              </a:cxn>
              <a:cxn ang="0">
                <a:pos x="21335" y="448055"/>
              </a:cxn>
              <a:cxn ang="0">
                <a:pos x="41147" y="457199"/>
              </a:cxn>
              <a:cxn ang="0">
                <a:pos x="182879" y="278891"/>
              </a:cxn>
              <a:cxn ang="0">
                <a:pos x="146303" y="300227"/>
              </a:cxn>
              <a:cxn ang="0">
                <a:pos x="109727" y="309371"/>
              </a:cxn>
              <a:cxn ang="0">
                <a:pos x="68579" y="327659"/>
              </a:cxn>
              <a:cxn ang="0">
                <a:pos x="25907" y="359663"/>
              </a:cxn>
              <a:cxn ang="0">
                <a:pos x="44195" y="341375"/>
              </a:cxn>
              <a:cxn ang="0">
                <a:pos x="76199" y="326135"/>
              </a:cxn>
              <a:cxn ang="0">
                <a:pos x="129539" y="307847"/>
              </a:cxn>
              <a:cxn ang="0">
                <a:pos x="147827" y="301751"/>
              </a:cxn>
              <a:cxn ang="0">
                <a:pos x="164591" y="286511"/>
              </a:cxn>
              <a:cxn ang="0">
                <a:pos x="190499" y="274319"/>
              </a:cxn>
              <a:cxn ang="0">
                <a:pos x="47243" y="339851"/>
              </a:cxn>
              <a:cxn ang="0">
                <a:pos x="467867" y="490727"/>
              </a:cxn>
              <a:cxn ang="0">
                <a:pos x="422147" y="495299"/>
              </a:cxn>
              <a:cxn ang="0">
                <a:pos x="225551" y="502919"/>
              </a:cxn>
              <a:cxn ang="0">
                <a:pos x="85343" y="473963"/>
              </a:cxn>
              <a:cxn ang="0">
                <a:pos x="146303" y="495299"/>
              </a:cxn>
              <a:cxn ang="0">
                <a:pos x="355091" y="501395"/>
              </a:cxn>
              <a:cxn ang="0">
                <a:pos x="455675" y="492251"/>
              </a:cxn>
              <a:cxn ang="0">
                <a:pos x="166115" y="286511"/>
              </a:cxn>
              <a:cxn ang="0">
                <a:pos x="199643" y="265175"/>
              </a:cxn>
              <a:cxn ang="0">
                <a:pos x="208787" y="246125"/>
              </a:cxn>
              <a:cxn ang="0">
                <a:pos x="208787" y="146303"/>
              </a:cxn>
              <a:cxn ang="0">
                <a:pos x="210311" y="146303"/>
              </a:cxn>
              <a:cxn ang="0">
                <a:pos x="210311" y="242315"/>
              </a:cxn>
              <a:cxn ang="0">
                <a:pos x="208787" y="214883"/>
              </a:cxn>
              <a:cxn ang="0">
                <a:pos x="597407" y="28955"/>
              </a:cxn>
              <a:cxn ang="0">
                <a:pos x="547115" y="13715"/>
              </a:cxn>
              <a:cxn ang="0">
                <a:pos x="440435" y="3047"/>
              </a:cxn>
              <a:cxn ang="0">
                <a:pos x="295655" y="22859"/>
              </a:cxn>
              <a:cxn ang="0">
                <a:pos x="230123" y="97535"/>
              </a:cxn>
              <a:cxn ang="0">
                <a:pos x="353567" y="1523"/>
              </a:cxn>
              <a:cxn ang="0">
                <a:pos x="466343" y="6095"/>
              </a:cxn>
              <a:cxn ang="0">
                <a:pos x="559307" y="18287"/>
              </a:cxn>
              <a:cxn ang="0">
                <a:pos x="608075" y="36575"/>
              </a:cxn>
              <a:cxn ang="0">
                <a:pos x="734567" y="371855"/>
              </a:cxn>
              <a:cxn ang="0">
                <a:pos x="710183" y="390143"/>
              </a:cxn>
              <a:cxn ang="0">
                <a:pos x="672083" y="416051"/>
              </a:cxn>
              <a:cxn ang="0">
                <a:pos x="586739" y="455675"/>
              </a:cxn>
              <a:cxn ang="0">
                <a:pos x="467867" y="490727"/>
              </a:cxn>
              <a:cxn ang="0">
                <a:pos x="560831" y="463295"/>
              </a:cxn>
              <a:cxn ang="0">
                <a:pos x="672083" y="417575"/>
              </a:cxn>
              <a:cxn ang="0">
                <a:pos x="717803" y="385571"/>
              </a:cxn>
              <a:cxn ang="0">
                <a:pos x="733043" y="374903"/>
              </a:cxn>
              <a:cxn ang="0">
                <a:pos x="723899" y="195071"/>
              </a:cxn>
              <a:cxn ang="0">
                <a:pos x="624839" y="50291"/>
              </a:cxn>
              <a:cxn ang="0">
                <a:pos x="675131" y="103631"/>
              </a:cxn>
              <a:cxn ang="0">
                <a:pos x="740663" y="278891"/>
              </a:cxn>
              <a:cxn ang="0">
                <a:pos x="739139" y="368807"/>
              </a:cxn>
              <a:cxn ang="0">
                <a:pos x="739139" y="370331"/>
              </a:cxn>
              <a:cxn ang="0">
                <a:pos x="739139" y="361187"/>
              </a:cxn>
              <a:cxn ang="0">
                <a:pos x="740663" y="361187"/>
              </a:cxn>
            </a:cxnLst>
            <a:rect l="T0" t="T1" r="T2" b="T3"/>
            <a:pathLst>
              <a:path w="745235" h="504443">
                <a:moveTo>
                  <a:pt x="1523" y="409955"/>
                </a:moveTo>
                <a:lnTo>
                  <a:pt x="0" y="409955"/>
                </a:lnTo>
                <a:lnTo>
                  <a:pt x="0" y="411479"/>
                </a:lnTo>
                <a:lnTo>
                  <a:pt x="1523" y="409955"/>
                </a:lnTo>
                <a:close/>
              </a:path>
              <a:path w="745235" h="504443">
                <a:moveTo>
                  <a:pt x="1904" y="411479"/>
                </a:moveTo>
                <a:lnTo>
                  <a:pt x="1523" y="409955"/>
                </a:lnTo>
                <a:lnTo>
                  <a:pt x="0" y="411479"/>
                </a:lnTo>
                <a:lnTo>
                  <a:pt x="1904" y="411479"/>
                </a:lnTo>
                <a:close/>
              </a:path>
              <a:path w="745235" h="504443">
                <a:moveTo>
                  <a:pt x="10667" y="441959"/>
                </a:moveTo>
                <a:lnTo>
                  <a:pt x="4571" y="429767"/>
                </a:lnTo>
                <a:lnTo>
                  <a:pt x="4571" y="423671"/>
                </a:lnTo>
                <a:lnTo>
                  <a:pt x="3047" y="416051"/>
                </a:lnTo>
                <a:lnTo>
                  <a:pt x="1904" y="411479"/>
                </a:lnTo>
                <a:lnTo>
                  <a:pt x="0" y="411479"/>
                </a:lnTo>
                <a:lnTo>
                  <a:pt x="1523" y="416051"/>
                </a:lnTo>
                <a:lnTo>
                  <a:pt x="3047" y="423671"/>
                </a:lnTo>
                <a:lnTo>
                  <a:pt x="3047" y="431291"/>
                </a:lnTo>
                <a:lnTo>
                  <a:pt x="6095" y="437387"/>
                </a:lnTo>
                <a:lnTo>
                  <a:pt x="9143" y="441959"/>
                </a:lnTo>
                <a:lnTo>
                  <a:pt x="10667" y="441959"/>
                </a:lnTo>
                <a:close/>
              </a:path>
              <a:path w="745235" h="504443">
                <a:moveTo>
                  <a:pt x="3047" y="411479"/>
                </a:moveTo>
                <a:lnTo>
                  <a:pt x="3047" y="403859"/>
                </a:lnTo>
                <a:lnTo>
                  <a:pt x="1523" y="406907"/>
                </a:lnTo>
                <a:lnTo>
                  <a:pt x="1523" y="409955"/>
                </a:lnTo>
                <a:lnTo>
                  <a:pt x="1904" y="411479"/>
                </a:lnTo>
                <a:lnTo>
                  <a:pt x="3047" y="411479"/>
                </a:lnTo>
                <a:close/>
              </a:path>
              <a:path w="745235" h="504443">
                <a:moveTo>
                  <a:pt x="21335" y="368807"/>
                </a:moveTo>
                <a:lnTo>
                  <a:pt x="19811" y="368807"/>
                </a:lnTo>
                <a:lnTo>
                  <a:pt x="12191" y="379475"/>
                </a:lnTo>
                <a:lnTo>
                  <a:pt x="10667" y="384047"/>
                </a:lnTo>
                <a:lnTo>
                  <a:pt x="7619" y="388619"/>
                </a:lnTo>
                <a:lnTo>
                  <a:pt x="6095" y="393191"/>
                </a:lnTo>
                <a:lnTo>
                  <a:pt x="3047" y="399287"/>
                </a:lnTo>
                <a:lnTo>
                  <a:pt x="3047" y="408431"/>
                </a:lnTo>
                <a:lnTo>
                  <a:pt x="4571" y="405383"/>
                </a:lnTo>
                <a:lnTo>
                  <a:pt x="4571" y="399287"/>
                </a:lnTo>
                <a:lnTo>
                  <a:pt x="7619" y="393191"/>
                </a:lnTo>
                <a:lnTo>
                  <a:pt x="9143" y="388619"/>
                </a:lnTo>
                <a:lnTo>
                  <a:pt x="12191" y="384047"/>
                </a:lnTo>
                <a:lnTo>
                  <a:pt x="13715" y="379475"/>
                </a:lnTo>
                <a:lnTo>
                  <a:pt x="21335" y="368807"/>
                </a:lnTo>
                <a:close/>
              </a:path>
              <a:path w="745235" h="504443">
                <a:moveTo>
                  <a:pt x="16763" y="446531"/>
                </a:moveTo>
                <a:lnTo>
                  <a:pt x="10667" y="440435"/>
                </a:lnTo>
                <a:lnTo>
                  <a:pt x="10667" y="441959"/>
                </a:lnTo>
                <a:lnTo>
                  <a:pt x="16763" y="446531"/>
                </a:lnTo>
                <a:close/>
              </a:path>
              <a:path w="745235" h="504443">
                <a:moveTo>
                  <a:pt x="70103" y="469391"/>
                </a:moveTo>
                <a:lnTo>
                  <a:pt x="56387" y="461771"/>
                </a:lnTo>
                <a:lnTo>
                  <a:pt x="41147" y="455675"/>
                </a:lnTo>
                <a:lnTo>
                  <a:pt x="28955" y="451103"/>
                </a:lnTo>
                <a:lnTo>
                  <a:pt x="21335" y="448055"/>
                </a:lnTo>
                <a:lnTo>
                  <a:pt x="16763" y="445007"/>
                </a:lnTo>
                <a:lnTo>
                  <a:pt x="16763" y="446531"/>
                </a:lnTo>
                <a:lnTo>
                  <a:pt x="21335" y="449579"/>
                </a:lnTo>
                <a:lnTo>
                  <a:pt x="27431" y="452627"/>
                </a:lnTo>
                <a:lnTo>
                  <a:pt x="41147" y="457199"/>
                </a:lnTo>
                <a:lnTo>
                  <a:pt x="68579" y="469391"/>
                </a:lnTo>
                <a:lnTo>
                  <a:pt x="70103" y="469391"/>
                </a:lnTo>
                <a:close/>
              </a:path>
              <a:path w="745235" h="504443">
                <a:moveTo>
                  <a:pt x="190499" y="274319"/>
                </a:moveTo>
                <a:lnTo>
                  <a:pt x="187451" y="277367"/>
                </a:lnTo>
                <a:lnTo>
                  <a:pt x="182879" y="278891"/>
                </a:lnTo>
                <a:lnTo>
                  <a:pt x="181355" y="278891"/>
                </a:lnTo>
                <a:lnTo>
                  <a:pt x="176783" y="281939"/>
                </a:lnTo>
                <a:lnTo>
                  <a:pt x="164591" y="284987"/>
                </a:lnTo>
                <a:lnTo>
                  <a:pt x="160019" y="291083"/>
                </a:lnTo>
                <a:lnTo>
                  <a:pt x="146303" y="300227"/>
                </a:lnTo>
                <a:lnTo>
                  <a:pt x="141731" y="301751"/>
                </a:lnTo>
                <a:lnTo>
                  <a:pt x="138683" y="303275"/>
                </a:lnTo>
                <a:lnTo>
                  <a:pt x="129539" y="306323"/>
                </a:lnTo>
                <a:lnTo>
                  <a:pt x="120395" y="307847"/>
                </a:lnTo>
                <a:lnTo>
                  <a:pt x="109727" y="309371"/>
                </a:lnTo>
                <a:lnTo>
                  <a:pt x="96011" y="313943"/>
                </a:lnTo>
                <a:lnTo>
                  <a:pt x="83819" y="320039"/>
                </a:lnTo>
                <a:lnTo>
                  <a:pt x="82295" y="320039"/>
                </a:lnTo>
                <a:lnTo>
                  <a:pt x="74675" y="324611"/>
                </a:lnTo>
                <a:lnTo>
                  <a:pt x="68579" y="327659"/>
                </a:lnTo>
                <a:lnTo>
                  <a:pt x="57911" y="332231"/>
                </a:lnTo>
                <a:lnTo>
                  <a:pt x="45719" y="338327"/>
                </a:lnTo>
                <a:lnTo>
                  <a:pt x="44195" y="339851"/>
                </a:lnTo>
                <a:lnTo>
                  <a:pt x="41147" y="341375"/>
                </a:lnTo>
                <a:lnTo>
                  <a:pt x="25907" y="359663"/>
                </a:lnTo>
                <a:lnTo>
                  <a:pt x="19811" y="368807"/>
                </a:lnTo>
                <a:lnTo>
                  <a:pt x="27431" y="361187"/>
                </a:lnTo>
                <a:lnTo>
                  <a:pt x="41147" y="344728"/>
                </a:lnTo>
                <a:lnTo>
                  <a:pt x="41147" y="342899"/>
                </a:lnTo>
                <a:lnTo>
                  <a:pt x="44195" y="341375"/>
                </a:lnTo>
                <a:lnTo>
                  <a:pt x="45719" y="341375"/>
                </a:lnTo>
                <a:lnTo>
                  <a:pt x="45719" y="339851"/>
                </a:lnTo>
                <a:lnTo>
                  <a:pt x="50291" y="338327"/>
                </a:lnTo>
                <a:lnTo>
                  <a:pt x="68579" y="329183"/>
                </a:lnTo>
                <a:lnTo>
                  <a:pt x="76199" y="326135"/>
                </a:lnTo>
                <a:lnTo>
                  <a:pt x="83819" y="321563"/>
                </a:lnTo>
                <a:lnTo>
                  <a:pt x="96011" y="315467"/>
                </a:lnTo>
                <a:lnTo>
                  <a:pt x="109727" y="310895"/>
                </a:lnTo>
                <a:lnTo>
                  <a:pt x="120395" y="309371"/>
                </a:lnTo>
                <a:lnTo>
                  <a:pt x="129539" y="307847"/>
                </a:lnTo>
                <a:lnTo>
                  <a:pt x="131063" y="307847"/>
                </a:lnTo>
                <a:lnTo>
                  <a:pt x="138683" y="304799"/>
                </a:lnTo>
                <a:lnTo>
                  <a:pt x="141731" y="303275"/>
                </a:lnTo>
                <a:lnTo>
                  <a:pt x="146303" y="301751"/>
                </a:lnTo>
                <a:lnTo>
                  <a:pt x="147827" y="301751"/>
                </a:lnTo>
                <a:lnTo>
                  <a:pt x="152399" y="298703"/>
                </a:lnTo>
                <a:lnTo>
                  <a:pt x="156971" y="294131"/>
                </a:lnTo>
                <a:lnTo>
                  <a:pt x="161543" y="291083"/>
                </a:lnTo>
                <a:lnTo>
                  <a:pt x="164591" y="288035"/>
                </a:lnTo>
                <a:lnTo>
                  <a:pt x="164591" y="286511"/>
                </a:lnTo>
                <a:lnTo>
                  <a:pt x="172211" y="284987"/>
                </a:lnTo>
                <a:lnTo>
                  <a:pt x="178307" y="283463"/>
                </a:lnTo>
                <a:lnTo>
                  <a:pt x="182879" y="280415"/>
                </a:lnTo>
                <a:lnTo>
                  <a:pt x="187451" y="278891"/>
                </a:lnTo>
                <a:lnTo>
                  <a:pt x="190499" y="274319"/>
                </a:lnTo>
                <a:close/>
              </a:path>
              <a:path w="745235" h="504443">
                <a:moveTo>
                  <a:pt x="42671" y="342899"/>
                </a:moveTo>
                <a:lnTo>
                  <a:pt x="41147" y="342899"/>
                </a:lnTo>
                <a:lnTo>
                  <a:pt x="41147" y="344728"/>
                </a:lnTo>
                <a:lnTo>
                  <a:pt x="42671" y="342899"/>
                </a:lnTo>
                <a:close/>
              </a:path>
              <a:path w="745235" h="504443">
                <a:moveTo>
                  <a:pt x="47243" y="339851"/>
                </a:moveTo>
                <a:lnTo>
                  <a:pt x="45719" y="339851"/>
                </a:lnTo>
                <a:lnTo>
                  <a:pt x="45719" y="341375"/>
                </a:lnTo>
                <a:lnTo>
                  <a:pt x="47243" y="339851"/>
                </a:lnTo>
                <a:close/>
              </a:path>
              <a:path w="745235" h="504443">
                <a:moveTo>
                  <a:pt x="467867" y="492251"/>
                </a:moveTo>
                <a:lnTo>
                  <a:pt x="467867" y="490727"/>
                </a:lnTo>
                <a:lnTo>
                  <a:pt x="455675" y="490727"/>
                </a:lnTo>
                <a:lnTo>
                  <a:pt x="446531" y="492251"/>
                </a:lnTo>
                <a:lnTo>
                  <a:pt x="438911" y="493775"/>
                </a:lnTo>
                <a:lnTo>
                  <a:pt x="429767" y="495299"/>
                </a:lnTo>
                <a:lnTo>
                  <a:pt x="422147" y="495299"/>
                </a:lnTo>
                <a:lnTo>
                  <a:pt x="380999" y="499871"/>
                </a:lnTo>
                <a:lnTo>
                  <a:pt x="355091" y="499871"/>
                </a:lnTo>
                <a:lnTo>
                  <a:pt x="338327" y="501395"/>
                </a:lnTo>
                <a:lnTo>
                  <a:pt x="239267" y="501395"/>
                </a:lnTo>
                <a:lnTo>
                  <a:pt x="225551" y="502919"/>
                </a:lnTo>
                <a:lnTo>
                  <a:pt x="179831" y="502919"/>
                </a:lnTo>
                <a:lnTo>
                  <a:pt x="146303" y="493775"/>
                </a:lnTo>
                <a:lnTo>
                  <a:pt x="115823" y="483107"/>
                </a:lnTo>
                <a:lnTo>
                  <a:pt x="100583" y="480059"/>
                </a:lnTo>
                <a:lnTo>
                  <a:pt x="85343" y="473963"/>
                </a:lnTo>
                <a:lnTo>
                  <a:pt x="68579" y="469391"/>
                </a:lnTo>
                <a:lnTo>
                  <a:pt x="85343" y="475487"/>
                </a:lnTo>
                <a:lnTo>
                  <a:pt x="100583" y="481583"/>
                </a:lnTo>
                <a:lnTo>
                  <a:pt x="115823" y="484631"/>
                </a:lnTo>
                <a:lnTo>
                  <a:pt x="146303" y="495299"/>
                </a:lnTo>
                <a:lnTo>
                  <a:pt x="179831" y="504443"/>
                </a:lnTo>
                <a:lnTo>
                  <a:pt x="225551" y="504443"/>
                </a:lnTo>
                <a:lnTo>
                  <a:pt x="239267" y="502919"/>
                </a:lnTo>
                <a:lnTo>
                  <a:pt x="338327" y="502919"/>
                </a:lnTo>
                <a:lnTo>
                  <a:pt x="355091" y="501395"/>
                </a:lnTo>
                <a:lnTo>
                  <a:pt x="380999" y="501395"/>
                </a:lnTo>
                <a:lnTo>
                  <a:pt x="422147" y="496823"/>
                </a:lnTo>
                <a:lnTo>
                  <a:pt x="429767" y="496823"/>
                </a:lnTo>
                <a:lnTo>
                  <a:pt x="448055" y="493775"/>
                </a:lnTo>
                <a:lnTo>
                  <a:pt x="455675" y="492251"/>
                </a:lnTo>
                <a:lnTo>
                  <a:pt x="467867" y="492251"/>
                </a:lnTo>
                <a:close/>
              </a:path>
              <a:path w="745235" h="504443">
                <a:moveTo>
                  <a:pt x="166115" y="286511"/>
                </a:moveTo>
                <a:lnTo>
                  <a:pt x="164591" y="286511"/>
                </a:lnTo>
                <a:lnTo>
                  <a:pt x="164591" y="288035"/>
                </a:lnTo>
                <a:lnTo>
                  <a:pt x="166115" y="286511"/>
                </a:lnTo>
                <a:close/>
              </a:path>
              <a:path w="745235" h="504443">
                <a:moveTo>
                  <a:pt x="208787" y="246125"/>
                </a:moveTo>
                <a:lnTo>
                  <a:pt x="208787" y="242315"/>
                </a:lnTo>
                <a:lnTo>
                  <a:pt x="205739" y="249935"/>
                </a:lnTo>
                <a:lnTo>
                  <a:pt x="202691" y="256031"/>
                </a:lnTo>
                <a:lnTo>
                  <a:pt x="199643" y="265175"/>
                </a:lnTo>
                <a:lnTo>
                  <a:pt x="199643" y="263651"/>
                </a:lnTo>
                <a:lnTo>
                  <a:pt x="196595" y="268223"/>
                </a:lnTo>
                <a:lnTo>
                  <a:pt x="195071" y="271271"/>
                </a:lnTo>
                <a:lnTo>
                  <a:pt x="201167" y="265175"/>
                </a:lnTo>
                <a:lnTo>
                  <a:pt x="208787" y="246125"/>
                </a:lnTo>
                <a:close/>
              </a:path>
              <a:path w="745235" h="504443">
                <a:moveTo>
                  <a:pt x="230123" y="97535"/>
                </a:moveTo>
                <a:lnTo>
                  <a:pt x="224027" y="109727"/>
                </a:lnTo>
                <a:lnTo>
                  <a:pt x="217931" y="120395"/>
                </a:lnTo>
                <a:lnTo>
                  <a:pt x="213359" y="132587"/>
                </a:lnTo>
                <a:lnTo>
                  <a:pt x="208787" y="146303"/>
                </a:lnTo>
                <a:lnTo>
                  <a:pt x="205739" y="156971"/>
                </a:lnTo>
                <a:lnTo>
                  <a:pt x="205739" y="184403"/>
                </a:lnTo>
                <a:lnTo>
                  <a:pt x="207263" y="193547"/>
                </a:lnTo>
                <a:lnTo>
                  <a:pt x="207263" y="156971"/>
                </a:lnTo>
                <a:lnTo>
                  <a:pt x="210311" y="146303"/>
                </a:lnTo>
                <a:lnTo>
                  <a:pt x="213359" y="134111"/>
                </a:lnTo>
                <a:lnTo>
                  <a:pt x="219455" y="121919"/>
                </a:lnTo>
                <a:lnTo>
                  <a:pt x="225551" y="111251"/>
                </a:lnTo>
                <a:lnTo>
                  <a:pt x="230123" y="97535"/>
                </a:lnTo>
                <a:close/>
              </a:path>
              <a:path w="745235" h="504443">
                <a:moveTo>
                  <a:pt x="210311" y="242315"/>
                </a:moveTo>
                <a:lnTo>
                  <a:pt x="210311" y="214883"/>
                </a:lnTo>
                <a:lnTo>
                  <a:pt x="208787" y="193547"/>
                </a:lnTo>
                <a:lnTo>
                  <a:pt x="207263" y="184403"/>
                </a:lnTo>
                <a:lnTo>
                  <a:pt x="207263" y="193547"/>
                </a:lnTo>
                <a:lnTo>
                  <a:pt x="208787" y="214883"/>
                </a:lnTo>
                <a:lnTo>
                  <a:pt x="208787" y="246125"/>
                </a:lnTo>
                <a:lnTo>
                  <a:pt x="210311" y="242315"/>
                </a:lnTo>
                <a:close/>
              </a:path>
              <a:path w="745235" h="504443">
                <a:moveTo>
                  <a:pt x="624839" y="50291"/>
                </a:moveTo>
                <a:lnTo>
                  <a:pt x="618743" y="41147"/>
                </a:lnTo>
                <a:lnTo>
                  <a:pt x="597407" y="28955"/>
                </a:lnTo>
                <a:lnTo>
                  <a:pt x="586739" y="24383"/>
                </a:lnTo>
                <a:lnTo>
                  <a:pt x="580643" y="21335"/>
                </a:lnTo>
                <a:lnTo>
                  <a:pt x="574547" y="19811"/>
                </a:lnTo>
                <a:lnTo>
                  <a:pt x="559307" y="16763"/>
                </a:lnTo>
                <a:lnTo>
                  <a:pt x="547115" y="13715"/>
                </a:lnTo>
                <a:lnTo>
                  <a:pt x="531875" y="12191"/>
                </a:lnTo>
                <a:lnTo>
                  <a:pt x="518159" y="9143"/>
                </a:lnTo>
                <a:lnTo>
                  <a:pt x="493775" y="6095"/>
                </a:lnTo>
                <a:lnTo>
                  <a:pt x="467867" y="4571"/>
                </a:lnTo>
                <a:lnTo>
                  <a:pt x="440435" y="3047"/>
                </a:lnTo>
                <a:lnTo>
                  <a:pt x="426719" y="1523"/>
                </a:lnTo>
                <a:lnTo>
                  <a:pt x="399287" y="1523"/>
                </a:lnTo>
                <a:lnTo>
                  <a:pt x="384047" y="0"/>
                </a:lnTo>
                <a:lnTo>
                  <a:pt x="353567" y="0"/>
                </a:lnTo>
                <a:lnTo>
                  <a:pt x="295655" y="22859"/>
                </a:lnTo>
                <a:lnTo>
                  <a:pt x="262127" y="51815"/>
                </a:lnTo>
                <a:lnTo>
                  <a:pt x="252983" y="60959"/>
                </a:lnTo>
                <a:lnTo>
                  <a:pt x="243839" y="73151"/>
                </a:lnTo>
                <a:lnTo>
                  <a:pt x="236219" y="85343"/>
                </a:lnTo>
                <a:lnTo>
                  <a:pt x="230123" y="97535"/>
                </a:lnTo>
                <a:lnTo>
                  <a:pt x="237743" y="86867"/>
                </a:lnTo>
                <a:lnTo>
                  <a:pt x="245363" y="73151"/>
                </a:lnTo>
                <a:lnTo>
                  <a:pt x="263651" y="51815"/>
                </a:lnTo>
                <a:lnTo>
                  <a:pt x="309371" y="16763"/>
                </a:lnTo>
                <a:lnTo>
                  <a:pt x="353567" y="1523"/>
                </a:lnTo>
                <a:lnTo>
                  <a:pt x="384047" y="1523"/>
                </a:lnTo>
                <a:lnTo>
                  <a:pt x="399287" y="3047"/>
                </a:lnTo>
                <a:lnTo>
                  <a:pt x="426719" y="3047"/>
                </a:lnTo>
                <a:lnTo>
                  <a:pt x="440435" y="4571"/>
                </a:lnTo>
                <a:lnTo>
                  <a:pt x="466343" y="6095"/>
                </a:lnTo>
                <a:lnTo>
                  <a:pt x="493775" y="7619"/>
                </a:lnTo>
                <a:lnTo>
                  <a:pt x="518159" y="10667"/>
                </a:lnTo>
                <a:lnTo>
                  <a:pt x="531875" y="13715"/>
                </a:lnTo>
                <a:lnTo>
                  <a:pt x="545591" y="15239"/>
                </a:lnTo>
                <a:lnTo>
                  <a:pt x="559307" y="18287"/>
                </a:lnTo>
                <a:lnTo>
                  <a:pt x="574547" y="21335"/>
                </a:lnTo>
                <a:lnTo>
                  <a:pt x="580643" y="22859"/>
                </a:lnTo>
                <a:lnTo>
                  <a:pt x="585215" y="25907"/>
                </a:lnTo>
                <a:lnTo>
                  <a:pt x="597407" y="30479"/>
                </a:lnTo>
                <a:lnTo>
                  <a:pt x="608075" y="36575"/>
                </a:lnTo>
                <a:lnTo>
                  <a:pt x="617219" y="42671"/>
                </a:lnTo>
                <a:lnTo>
                  <a:pt x="624839" y="50291"/>
                </a:lnTo>
                <a:close/>
              </a:path>
              <a:path w="745235" h="504443">
                <a:moveTo>
                  <a:pt x="737615" y="370331"/>
                </a:moveTo>
                <a:lnTo>
                  <a:pt x="736091" y="370331"/>
                </a:lnTo>
                <a:lnTo>
                  <a:pt x="734567" y="371855"/>
                </a:lnTo>
                <a:lnTo>
                  <a:pt x="731519" y="373379"/>
                </a:lnTo>
                <a:lnTo>
                  <a:pt x="729995" y="376427"/>
                </a:lnTo>
                <a:lnTo>
                  <a:pt x="723899" y="380999"/>
                </a:lnTo>
                <a:lnTo>
                  <a:pt x="717803" y="384047"/>
                </a:lnTo>
                <a:lnTo>
                  <a:pt x="710183" y="390143"/>
                </a:lnTo>
                <a:lnTo>
                  <a:pt x="704087" y="396239"/>
                </a:lnTo>
                <a:lnTo>
                  <a:pt x="697991" y="399287"/>
                </a:lnTo>
                <a:lnTo>
                  <a:pt x="690371" y="403859"/>
                </a:lnTo>
                <a:lnTo>
                  <a:pt x="684275" y="408431"/>
                </a:lnTo>
                <a:lnTo>
                  <a:pt x="672083" y="416051"/>
                </a:lnTo>
                <a:lnTo>
                  <a:pt x="656843" y="422147"/>
                </a:lnTo>
                <a:lnTo>
                  <a:pt x="643127" y="428243"/>
                </a:lnTo>
                <a:lnTo>
                  <a:pt x="627887" y="434339"/>
                </a:lnTo>
                <a:lnTo>
                  <a:pt x="614171" y="440435"/>
                </a:lnTo>
                <a:lnTo>
                  <a:pt x="586739" y="455675"/>
                </a:lnTo>
                <a:lnTo>
                  <a:pt x="574547" y="458723"/>
                </a:lnTo>
                <a:lnTo>
                  <a:pt x="559307" y="461771"/>
                </a:lnTo>
                <a:lnTo>
                  <a:pt x="477011" y="489203"/>
                </a:lnTo>
                <a:lnTo>
                  <a:pt x="466343" y="490727"/>
                </a:lnTo>
                <a:lnTo>
                  <a:pt x="467867" y="490727"/>
                </a:lnTo>
                <a:lnTo>
                  <a:pt x="467867" y="492251"/>
                </a:lnTo>
                <a:lnTo>
                  <a:pt x="477011" y="490727"/>
                </a:lnTo>
                <a:lnTo>
                  <a:pt x="531875" y="472439"/>
                </a:lnTo>
                <a:lnTo>
                  <a:pt x="547115" y="467867"/>
                </a:lnTo>
                <a:lnTo>
                  <a:pt x="560831" y="463295"/>
                </a:lnTo>
                <a:lnTo>
                  <a:pt x="588263" y="457199"/>
                </a:lnTo>
                <a:lnTo>
                  <a:pt x="600455" y="449579"/>
                </a:lnTo>
                <a:lnTo>
                  <a:pt x="627887" y="435863"/>
                </a:lnTo>
                <a:lnTo>
                  <a:pt x="644651" y="429767"/>
                </a:lnTo>
                <a:lnTo>
                  <a:pt x="672083" y="417575"/>
                </a:lnTo>
                <a:lnTo>
                  <a:pt x="685799" y="409955"/>
                </a:lnTo>
                <a:lnTo>
                  <a:pt x="697991" y="400811"/>
                </a:lnTo>
                <a:lnTo>
                  <a:pt x="704087" y="397763"/>
                </a:lnTo>
                <a:lnTo>
                  <a:pt x="711707" y="390143"/>
                </a:lnTo>
                <a:lnTo>
                  <a:pt x="717803" y="385571"/>
                </a:lnTo>
                <a:lnTo>
                  <a:pt x="723899" y="382523"/>
                </a:lnTo>
                <a:lnTo>
                  <a:pt x="731519" y="377951"/>
                </a:lnTo>
                <a:lnTo>
                  <a:pt x="731519" y="376427"/>
                </a:lnTo>
                <a:lnTo>
                  <a:pt x="733043" y="373379"/>
                </a:lnTo>
                <a:lnTo>
                  <a:pt x="733043" y="374903"/>
                </a:lnTo>
                <a:lnTo>
                  <a:pt x="737615" y="370331"/>
                </a:lnTo>
                <a:close/>
              </a:path>
              <a:path w="745235" h="504443">
                <a:moveTo>
                  <a:pt x="745235" y="318515"/>
                </a:moveTo>
                <a:lnTo>
                  <a:pt x="742187" y="278891"/>
                </a:lnTo>
                <a:lnTo>
                  <a:pt x="736091" y="237743"/>
                </a:lnTo>
                <a:lnTo>
                  <a:pt x="723899" y="195071"/>
                </a:lnTo>
                <a:lnTo>
                  <a:pt x="708659" y="155447"/>
                </a:lnTo>
                <a:lnTo>
                  <a:pt x="687323" y="117347"/>
                </a:lnTo>
                <a:lnTo>
                  <a:pt x="641603" y="64007"/>
                </a:lnTo>
                <a:lnTo>
                  <a:pt x="633983" y="57911"/>
                </a:lnTo>
                <a:lnTo>
                  <a:pt x="624839" y="50291"/>
                </a:lnTo>
                <a:lnTo>
                  <a:pt x="640079" y="65531"/>
                </a:lnTo>
                <a:lnTo>
                  <a:pt x="649223" y="73151"/>
                </a:lnTo>
                <a:lnTo>
                  <a:pt x="655319" y="80771"/>
                </a:lnTo>
                <a:lnTo>
                  <a:pt x="669035" y="94487"/>
                </a:lnTo>
                <a:lnTo>
                  <a:pt x="675131" y="103631"/>
                </a:lnTo>
                <a:lnTo>
                  <a:pt x="685799" y="118871"/>
                </a:lnTo>
                <a:lnTo>
                  <a:pt x="707135" y="155447"/>
                </a:lnTo>
                <a:lnTo>
                  <a:pt x="722375" y="195071"/>
                </a:lnTo>
                <a:lnTo>
                  <a:pt x="734567" y="237743"/>
                </a:lnTo>
                <a:lnTo>
                  <a:pt x="740663" y="278891"/>
                </a:lnTo>
                <a:lnTo>
                  <a:pt x="743711" y="318515"/>
                </a:lnTo>
                <a:lnTo>
                  <a:pt x="743711" y="336803"/>
                </a:lnTo>
                <a:lnTo>
                  <a:pt x="745235" y="318515"/>
                </a:lnTo>
                <a:close/>
              </a:path>
              <a:path w="745235" h="504443">
                <a:moveTo>
                  <a:pt x="739139" y="370331"/>
                </a:moveTo>
                <a:lnTo>
                  <a:pt x="739139" y="368807"/>
                </a:lnTo>
                <a:lnTo>
                  <a:pt x="737615" y="368807"/>
                </a:lnTo>
                <a:lnTo>
                  <a:pt x="737615" y="370331"/>
                </a:lnTo>
                <a:lnTo>
                  <a:pt x="736091" y="371855"/>
                </a:lnTo>
                <a:lnTo>
                  <a:pt x="737615" y="371855"/>
                </a:lnTo>
                <a:lnTo>
                  <a:pt x="739139" y="370331"/>
                </a:lnTo>
                <a:close/>
              </a:path>
              <a:path w="745235" h="504443">
                <a:moveTo>
                  <a:pt x="743711" y="336803"/>
                </a:moveTo>
                <a:lnTo>
                  <a:pt x="743711" y="318515"/>
                </a:lnTo>
                <a:lnTo>
                  <a:pt x="742187" y="336803"/>
                </a:lnTo>
                <a:lnTo>
                  <a:pt x="740663" y="352043"/>
                </a:lnTo>
                <a:lnTo>
                  <a:pt x="739139" y="361187"/>
                </a:lnTo>
                <a:lnTo>
                  <a:pt x="739139" y="367283"/>
                </a:lnTo>
                <a:lnTo>
                  <a:pt x="737615" y="367283"/>
                </a:lnTo>
                <a:lnTo>
                  <a:pt x="737615" y="368807"/>
                </a:lnTo>
                <a:lnTo>
                  <a:pt x="740663" y="368807"/>
                </a:lnTo>
                <a:lnTo>
                  <a:pt x="740663" y="361187"/>
                </a:lnTo>
                <a:lnTo>
                  <a:pt x="742187" y="353567"/>
                </a:lnTo>
                <a:lnTo>
                  <a:pt x="743711" y="33680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214" name="object 47"/>
          <p:cNvSpPr>
            <a:spLocks noChangeArrowheads="1"/>
          </p:cNvSpPr>
          <p:nvPr/>
        </p:nvSpPr>
        <p:spPr bwMode="auto">
          <a:xfrm>
            <a:off x="7847013" y="4135438"/>
            <a:ext cx="895350" cy="862012"/>
          </a:xfrm>
          <a:custGeom>
            <a:avLst/>
            <a:gdLst>
              <a:gd name="T0" fmla="*/ 0 w 896111"/>
              <a:gd name="T1" fmla="*/ 0 h 861059"/>
              <a:gd name="T2" fmla="*/ 896111 w 896111"/>
              <a:gd name="T3" fmla="*/ 861059 h 861059"/>
            </a:gdLst>
            <a:ahLst/>
            <a:cxnLst>
              <a:cxn ang="0">
                <a:pos x="102107" y="27431"/>
              </a:cxn>
              <a:cxn ang="0">
                <a:pos x="100583" y="24383"/>
              </a:cxn>
              <a:cxn ang="0">
                <a:pos x="96011" y="22859"/>
              </a:cxn>
              <a:cxn ang="0">
                <a:pos x="0" y="0"/>
              </a:cxn>
              <a:cxn ang="0">
                <a:pos x="4571" y="15747"/>
              </a:cxn>
              <a:cxn ang="0">
                <a:pos x="4571" y="13715"/>
              </a:cxn>
              <a:cxn ang="0">
                <a:pos x="13715" y="4571"/>
              </a:cxn>
              <a:cxn ang="0">
                <a:pos x="30310" y="20507"/>
              </a:cxn>
              <a:cxn ang="0">
                <a:pos x="92963" y="35051"/>
              </a:cxn>
              <a:cxn ang="0">
                <a:pos x="97535" y="36575"/>
              </a:cxn>
              <a:cxn ang="0">
                <a:pos x="100583" y="33527"/>
              </a:cxn>
              <a:cxn ang="0">
                <a:pos x="100583" y="30479"/>
              </a:cxn>
              <a:cxn ang="0">
                <a:pos x="102107" y="27431"/>
              </a:cxn>
              <a:cxn ang="0">
                <a:pos x="30310" y="20507"/>
              </a:cxn>
              <a:cxn ang="0">
                <a:pos x="13715" y="4571"/>
              </a:cxn>
              <a:cxn ang="0">
                <a:pos x="4571" y="13715"/>
              </a:cxn>
              <a:cxn ang="0">
                <a:pos x="7619" y="16637"/>
              </a:cxn>
              <a:cxn ang="0">
                <a:pos x="7619" y="15239"/>
              </a:cxn>
              <a:cxn ang="0">
                <a:pos x="15239" y="6095"/>
              </a:cxn>
              <a:cxn ang="0">
                <a:pos x="18579" y="17784"/>
              </a:cxn>
              <a:cxn ang="0">
                <a:pos x="30310" y="20507"/>
              </a:cxn>
              <a:cxn ang="0">
                <a:pos x="41147" y="94487"/>
              </a:cxn>
              <a:cxn ang="0">
                <a:pos x="39623" y="91439"/>
              </a:cxn>
              <a:cxn ang="0">
                <a:pos x="22262" y="30674"/>
              </a:cxn>
              <a:cxn ang="0">
                <a:pos x="4571" y="13715"/>
              </a:cxn>
              <a:cxn ang="0">
                <a:pos x="4571" y="15747"/>
              </a:cxn>
              <a:cxn ang="0">
                <a:pos x="27431" y="94487"/>
              </a:cxn>
              <a:cxn ang="0">
                <a:pos x="28955" y="99059"/>
              </a:cxn>
              <a:cxn ang="0">
                <a:pos x="32003" y="100583"/>
              </a:cxn>
              <a:cxn ang="0">
                <a:pos x="35051" y="99059"/>
              </a:cxn>
              <a:cxn ang="0">
                <a:pos x="38099" y="99059"/>
              </a:cxn>
              <a:cxn ang="0">
                <a:pos x="41147" y="94487"/>
              </a:cxn>
              <a:cxn ang="0">
                <a:pos x="18579" y="17784"/>
              </a:cxn>
              <a:cxn ang="0">
                <a:pos x="15239" y="6095"/>
              </a:cxn>
              <a:cxn ang="0">
                <a:pos x="7619" y="15239"/>
              </a:cxn>
              <a:cxn ang="0">
                <a:pos x="18579" y="17784"/>
              </a:cxn>
              <a:cxn ang="0">
                <a:pos x="22262" y="30674"/>
              </a:cxn>
              <a:cxn ang="0">
                <a:pos x="18579" y="17784"/>
              </a:cxn>
              <a:cxn ang="0">
                <a:pos x="7619" y="15239"/>
              </a:cxn>
              <a:cxn ang="0">
                <a:pos x="7619" y="16637"/>
              </a:cxn>
              <a:cxn ang="0">
                <a:pos x="22262" y="30674"/>
              </a:cxn>
              <a:cxn ang="0">
                <a:pos x="896111" y="851915"/>
              </a:cxn>
              <a:cxn ang="0">
                <a:pos x="30310" y="20507"/>
              </a:cxn>
              <a:cxn ang="0">
                <a:pos x="18579" y="17784"/>
              </a:cxn>
              <a:cxn ang="0">
                <a:pos x="22262" y="30674"/>
              </a:cxn>
              <a:cxn ang="0">
                <a:pos x="888491" y="861059"/>
              </a:cxn>
              <a:cxn ang="0">
                <a:pos x="896111" y="851915"/>
              </a:cxn>
            </a:cxnLst>
            <a:rect l="T0" t="T1" r="T2" b="T3"/>
            <a:pathLst>
              <a:path w="896111" h="861059">
                <a:moveTo>
                  <a:pt x="102107" y="27431"/>
                </a:moveTo>
                <a:lnTo>
                  <a:pt x="100583" y="24383"/>
                </a:lnTo>
                <a:lnTo>
                  <a:pt x="96011" y="22859"/>
                </a:lnTo>
                <a:lnTo>
                  <a:pt x="0" y="0"/>
                </a:lnTo>
                <a:lnTo>
                  <a:pt x="4571" y="15747"/>
                </a:lnTo>
                <a:lnTo>
                  <a:pt x="4571" y="13715"/>
                </a:lnTo>
                <a:lnTo>
                  <a:pt x="13715" y="4571"/>
                </a:lnTo>
                <a:lnTo>
                  <a:pt x="30310" y="20507"/>
                </a:lnTo>
                <a:lnTo>
                  <a:pt x="92963" y="35051"/>
                </a:lnTo>
                <a:lnTo>
                  <a:pt x="97535" y="36575"/>
                </a:lnTo>
                <a:lnTo>
                  <a:pt x="100583" y="33527"/>
                </a:lnTo>
                <a:lnTo>
                  <a:pt x="100583" y="30479"/>
                </a:lnTo>
                <a:lnTo>
                  <a:pt x="102107" y="27431"/>
                </a:lnTo>
                <a:close/>
              </a:path>
              <a:path w="896111" h="861059">
                <a:moveTo>
                  <a:pt x="30310" y="20507"/>
                </a:moveTo>
                <a:lnTo>
                  <a:pt x="13715" y="4571"/>
                </a:lnTo>
                <a:lnTo>
                  <a:pt x="4571" y="13715"/>
                </a:lnTo>
                <a:lnTo>
                  <a:pt x="7619" y="16637"/>
                </a:lnTo>
                <a:lnTo>
                  <a:pt x="7619" y="15239"/>
                </a:lnTo>
                <a:lnTo>
                  <a:pt x="15239" y="6095"/>
                </a:lnTo>
                <a:lnTo>
                  <a:pt x="18579" y="17784"/>
                </a:lnTo>
                <a:lnTo>
                  <a:pt x="30310" y="20507"/>
                </a:lnTo>
                <a:close/>
              </a:path>
              <a:path w="896111" h="861059">
                <a:moveTo>
                  <a:pt x="41147" y="94487"/>
                </a:moveTo>
                <a:lnTo>
                  <a:pt x="39623" y="91439"/>
                </a:lnTo>
                <a:lnTo>
                  <a:pt x="22262" y="30674"/>
                </a:lnTo>
                <a:lnTo>
                  <a:pt x="4571" y="13715"/>
                </a:lnTo>
                <a:lnTo>
                  <a:pt x="4571" y="15747"/>
                </a:lnTo>
                <a:lnTo>
                  <a:pt x="27431" y="94487"/>
                </a:lnTo>
                <a:lnTo>
                  <a:pt x="28955" y="99059"/>
                </a:lnTo>
                <a:lnTo>
                  <a:pt x="32003" y="100583"/>
                </a:lnTo>
                <a:lnTo>
                  <a:pt x="35051" y="99059"/>
                </a:lnTo>
                <a:lnTo>
                  <a:pt x="38099" y="99059"/>
                </a:lnTo>
                <a:lnTo>
                  <a:pt x="41147" y="94487"/>
                </a:lnTo>
                <a:close/>
              </a:path>
              <a:path w="896111" h="861059">
                <a:moveTo>
                  <a:pt x="18579" y="17784"/>
                </a:moveTo>
                <a:lnTo>
                  <a:pt x="15239" y="6095"/>
                </a:lnTo>
                <a:lnTo>
                  <a:pt x="7619" y="15239"/>
                </a:lnTo>
                <a:lnTo>
                  <a:pt x="18579" y="17784"/>
                </a:lnTo>
                <a:close/>
              </a:path>
              <a:path w="896111" h="861059">
                <a:moveTo>
                  <a:pt x="22262" y="30674"/>
                </a:moveTo>
                <a:lnTo>
                  <a:pt x="18579" y="17784"/>
                </a:lnTo>
                <a:lnTo>
                  <a:pt x="7619" y="15239"/>
                </a:lnTo>
                <a:lnTo>
                  <a:pt x="7619" y="16637"/>
                </a:lnTo>
                <a:lnTo>
                  <a:pt x="22262" y="30674"/>
                </a:lnTo>
                <a:close/>
              </a:path>
              <a:path w="896111" h="861059">
                <a:moveTo>
                  <a:pt x="896111" y="851915"/>
                </a:moveTo>
                <a:lnTo>
                  <a:pt x="30310" y="20507"/>
                </a:lnTo>
                <a:lnTo>
                  <a:pt x="18579" y="17784"/>
                </a:lnTo>
                <a:lnTo>
                  <a:pt x="22262" y="30674"/>
                </a:lnTo>
                <a:lnTo>
                  <a:pt x="888491" y="861059"/>
                </a:lnTo>
                <a:lnTo>
                  <a:pt x="896111" y="85191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215" name="object 48"/>
          <p:cNvSpPr>
            <a:spLocks noChangeArrowheads="1"/>
          </p:cNvSpPr>
          <p:nvPr/>
        </p:nvSpPr>
        <p:spPr bwMode="auto">
          <a:xfrm>
            <a:off x="8507413" y="3778250"/>
            <a:ext cx="346075" cy="1146175"/>
          </a:xfrm>
          <a:custGeom>
            <a:avLst/>
            <a:gdLst>
              <a:gd name="T0" fmla="*/ 0 w 345643"/>
              <a:gd name="T1" fmla="*/ 0 h 1146048"/>
              <a:gd name="T2" fmla="*/ 345643 w 345643"/>
              <a:gd name="T3" fmla="*/ 1146048 h 1146048"/>
            </a:gdLst>
            <a:ahLst/>
            <a:cxnLst>
              <a:cxn ang="0">
                <a:pos x="345643" y="1141476"/>
              </a:cxn>
              <a:cxn ang="0">
                <a:pos x="13522" y="0"/>
              </a:cxn>
              <a:cxn ang="0">
                <a:pos x="0" y="0"/>
              </a:cxn>
              <a:cxn ang="0">
                <a:pos x="333451" y="1146048"/>
              </a:cxn>
              <a:cxn ang="0">
                <a:pos x="345643" y="1141476"/>
              </a:cxn>
            </a:cxnLst>
            <a:rect l="T0" t="T1" r="T2" b="T3"/>
            <a:pathLst>
              <a:path w="345643" h="1146048">
                <a:moveTo>
                  <a:pt x="345643" y="1141476"/>
                </a:moveTo>
                <a:lnTo>
                  <a:pt x="13522" y="0"/>
                </a:lnTo>
                <a:lnTo>
                  <a:pt x="0" y="0"/>
                </a:lnTo>
                <a:lnTo>
                  <a:pt x="333451" y="1146048"/>
                </a:lnTo>
                <a:lnTo>
                  <a:pt x="345643" y="114147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216" name="object 49"/>
          <p:cNvSpPr>
            <a:spLocks noChangeArrowheads="1"/>
          </p:cNvSpPr>
          <p:nvPr/>
        </p:nvSpPr>
        <p:spPr bwMode="auto">
          <a:xfrm>
            <a:off x="774700" y="6207125"/>
            <a:ext cx="9144000" cy="642938"/>
          </a:xfrm>
          <a:custGeom>
            <a:avLst/>
            <a:gdLst>
              <a:gd name="T0" fmla="*/ 0 w 9143999"/>
              <a:gd name="T1" fmla="*/ 0 h 643127"/>
              <a:gd name="T2" fmla="*/ 9143999 w 9143999"/>
              <a:gd name="T3" fmla="*/ 643127 h 643127"/>
            </a:gdLst>
            <a:ahLst/>
            <a:cxnLst>
              <a:cxn ang="0">
                <a:pos x="0" y="0"/>
              </a:cxn>
              <a:cxn ang="0">
                <a:pos x="0" y="643127"/>
              </a:cxn>
              <a:cxn ang="0">
                <a:pos x="9143999" y="643127"/>
              </a:cxn>
              <a:cxn ang="0">
                <a:pos x="9143999" y="0"/>
              </a:cxn>
              <a:cxn ang="0">
                <a:pos x="0" y="0"/>
              </a:cxn>
            </a:cxnLst>
            <a:rect l="T0" t="T1" r="T2" b="T3"/>
            <a:pathLst>
              <a:path w="9143999" h="643127">
                <a:moveTo>
                  <a:pt x="0" y="0"/>
                </a:moveTo>
                <a:lnTo>
                  <a:pt x="0" y="643127"/>
                </a:lnTo>
                <a:lnTo>
                  <a:pt x="9143999" y="643127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7777DE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217" name="object 50"/>
          <p:cNvSpPr txBox="1">
            <a:spLocks noChangeArrowheads="1"/>
          </p:cNvSpPr>
          <p:nvPr/>
        </p:nvSpPr>
        <p:spPr bwMode="auto">
          <a:xfrm>
            <a:off x="960438" y="6248400"/>
            <a:ext cx="876935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altLang="ru-RU" sz="1400" b="1">
                <a:solidFill>
                  <a:srgbClr val="FFFFFF"/>
                </a:solidFill>
                <a:cs typeface="Arial" charset="0"/>
              </a:rPr>
              <a:t>Полимеры FLOSOFT </a:t>
            </a:r>
            <a:r>
              <a:rPr lang="ru-RU" altLang="ru-RU" sz="1400" b="1" baseline="26000">
                <a:solidFill>
                  <a:srgbClr val="FFFFFF"/>
                </a:solidFill>
                <a:cs typeface="Arial" charset="0"/>
              </a:rPr>
              <a:t>TM  </a:t>
            </a:r>
            <a:r>
              <a:rPr lang="ru-RU" altLang="ru-RU" sz="1400" b="1">
                <a:solidFill>
                  <a:srgbClr val="FFFFFF"/>
                </a:solidFill>
                <a:cs typeface="Arial" charset="0"/>
              </a:rPr>
              <a:t>(запатентованная технология) применяются в дисперсных системах, характеризующихся недостаточной стабильностью и/или требующих дополнительного сгущения</a:t>
            </a:r>
            <a:endParaRPr lang="ru-RU" altLang="ru-RU" sz="1400">
              <a:cs typeface="Arial" charset="0"/>
            </a:endParaRPr>
          </a:p>
        </p:txBody>
      </p:sp>
      <p:sp>
        <p:nvSpPr>
          <p:cNvPr id="7218" name="object 5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25400"/>
            <a:fld id="{8E72B890-DC95-4B71-839E-3D33E8CF260B}" type="slidenum">
              <a:rPr lang="ru-RU" altLang="ru-RU"/>
              <a:pPr marL="25400"/>
              <a:t>8</a:t>
            </a:fld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52" name="object 52"/>
          <p:cNvSpPr>
            <a:spLocks noGrp="1"/>
          </p:cNvSpPr>
          <p:nvPr>
            <p:ph type="dt" sz="quarter" idx="11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SNF</a:t>
            </a:r>
            <a:endParaRPr b="0" i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53" name="object 53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FLOERGER</a:t>
            </a:r>
            <a:r>
              <a:rPr spc="-90" dirty="0">
                <a:latin typeface="Trebuchet MS"/>
                <a:cs typeface="Trebuchet MS"/>
              </a:rPr>
              <a:t> </a:t>
            </a:r>
            <a:r>
              <a:rPr sz="1500" spc="-15" baseline="16666" dirty="0">
                <a:latin typeface="Trebuchet MS"/>
                <a:cs typeface="Trebuchet MS"/>
              </a:rPr>
              <a:t>®</a:t>
            </a:r>
            <a:endParaRPr sz="1500" i="0" baseline="16666">
              <a:solidFill>
                <a:schemeClr val="tx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7800" algn="r" eaLnBrk="1" hangingPunct="1"/>
            <a:r>
              <a:rPr lang="ru-RU" altLang="ru-RU" sz="2400" b="1" smtClean="0">
                <a:solidFill>
                  <a:srgbClr val="15155C"/>
                </a:solidFill>
                <a:latin typeface="Arial" charset="0"/>
                <a:cs typeface="Arial" charset="0"/>
              </a:rPr>
              <a:t>Загуститель / стабилизатор для мягчителей ткани</a:t>
            </a:r>
            <a:endParaRPr lang="ru-RU" altLang="ru-RU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95" name="object 3"/>
          <p:cNvSpPr txBox="1">
            <a:spLocks noChangeArrowheads="1"/>
          </p:cNvSpPr>
          <p:nvPr/>
        </p:nvSpPr>
        <p:spPr bwMode="auto">
          <a:xfrm>
            <a:off x="1209675" y="1314450"/>
            <a:ext cx="90900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55600" indent="-342900">
              <a:buClr>
                <a:srgbClr val="15155C"/>
              </a:buClr>
              <a:buFont typeface="Kozuka Gothic Pr6N EL" pitchFamily="34" charset="-128"/>
              <a:buChar char="✓"/>
              <a:tabLst>
                <a:tab pos="355600" algn="l"/>
              </a:tabLst>
            </a:pPr>
            <a:r>
              <a:rPr lang="ru-RU" altLang="ru-RU" b="1">
                <a:solidFill>
                  <a:srgbClr val="15155C"/>
                </a:solidFill>
                <a:cs typeface="Arial" charset="0"/>
              </a:rPr>
              <a:t>Модификаторы реологии, применяемые для мягчителей ткани при стирке</a:t>
            </a:r>
            <a:r>
              <a:rPr lang="ru-RU" altLang="ru-RU" sz="2400" b="1">
                <a:solidFill>
                  <a:srgbClr val="15155C"/>
                </a:solidFill>
                <a:cs typeface="Arial" charset="0"/>
              </a:rPr>
              <a:t>  </a:t>
            </a:r>
            <a:endParaRPr lang="ru-RU" altLang="ru-RU" sz="2400">
              <a:cs typeface="Arial" charset="0"/>
            </a:endParaRPr>
          </a:p>
        </p:txBody>
      </p:sp>
      <p:sp>
        <p:nvSpPr>
          <p:cNvPr id="8196" name="object 5"/>
          <p:cNvSpPr>
            <a:spLocks noChangeArrowheads="1"/>
          </p:cNvSpPr>
          <p:nvPr/>
        </p:nvSpPr>
        <p:spPr bwMode="auto">
          <a:xfrm>
            <a:off x="4348163" y="3733800"/>
            <a:ext cx="90487" cy="44450"/>
          </a:xfrm>
          <a:custGeom>
            <a:avLst/>
            <a:gdLst>
              <a:gd name="T0" fmla="*/ 0 w 90485"/>
              <a:gd name="T1" fmla="*/ 0 h 44195"/>
              <a:gd name="T2" fmla="*/ 90485 w 90485"/>
              <a:gd name="T3" fmla="*/ 44195 h 44195"/>
            </a:gdLst>
            <a:ahLst/>
            <a:cxnLst>
              <a:cxn ang="0">
                <a:pos x="90485" y="44195"/>
              </a:cxn>
              <a:cxn ang="0">
                <a:pos x="54297" y="0"/>
              </a:cxn>
              <a:cxn ang="0">
                <a:pos x="0" y="44195"/>
              </a:cxn>
              <a:cxn ang="0">
                <a:pos x="90485" y="44195"/>
              </a:cxn>
            </a:cxnLst>
            <a:rect l="T0" t="T1" r="T2" b="T3"/>
            <a:pathLst>
              <a:path w="90485" h="44195">
                <a:moveTo>
                  <a:pt x="90485" y="44195"/>
                </a:moveTo>
                <a:lnTo>
                  <a:pt x="54297" y="0"/>
                </a:lnTo>
                <a:lnTo>
                  <a:pt x="0" y="44195"/>
                </a:lnTo>
                <a:lnTo>
                  <a:pt x="90485" y="44195"/>
                </a:lnTo>
                <a:close/>
              </a:path>
            </a:pathLst>
          </a:custGeom>
          <a:solidFill>
            <a:srgbClr val="D2D2F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197" name="object 6"/>
          <p:cNvSpPr>
            <a:spLocks noChangeArrowheads="1"/>
          </p:cNvSpPr>
          <p:nvPr/>
        </p:nvSpPr>
        <p:spPr bwMode="auto">
          <a:xfrm>
            <a:off x="4341813" y="3727450"/>
            <a:ext cx="101600" cy="50800"/>
          </a:xfrm>
          <a:custGeom>
            <a:avLst/>
            <a:gdLst>
              <a:gd name="T0" fmla="*/ 0 w 102024"/>
              <a:gd name="T1" fmla="*/ 0 h 50291"/>
              <a:gd name="T2" fmla="*/ 102024 w 102024"/>
              <a:gd name="T3" fmla="*/ 50291 h 50291"/>
            </a:gdLst>
            <a:ahLst/>
            <a:cxnLst>
              <a:cxn ang="0">
                <a:pos x="102024" y="50291"/>
              </a:cxn>
              <a:cxn ang="0">
                <a:pos x="60608" y="0"/>
              </a:cxn>
              <a:cxn ang="0">
                <a:pos x="0" y="50291"/>
              </a:cxn>
              <a:cxn ang="0">
                <a:pos x="13543" y="50291"/>
              </a:cxn>
              <a:cxn ang="0">
                <a:pos x="56036" y="16693"/>
              </a:cxn>
              <a:cxn ang="0">
                <a:pos x="56036" y="9143"/>
              </a:cxn>
              <a:cxn ang="0">
                <a:pos x="63656" y="10667"/>
              </a:cxn>
              <a:cxn ang="0">
                <a:pos x="63656" y="18396"/>
              </a:cxn>
              <a:cxn ang="0">
                <a:pos x="89922" y="50291"/>
              </a:cxn>
              <a:cxn ang="0">
                <a:pos x="102024" y="50291"/>
              </a:cxn>
              <a:cxn ang="0">
                <a:pos x="63656" y="10667"/>
              </a:cxn>
              <a:cxn ang="0">
                <a:pos x="56036" y="9143"/>
              </a:cxn>
              <a:cxn ang="0">
                <a:pos x="59801" y="13715"/>
              </a:cxn>
              <a:cxn ang="0">
                <a:pos x="63656" y="10667"/>
              </a:cxn>
              <a:cxn ang="0">
                <a:pos x="59801" y="13715"/>
              </a:cxn>
              <a:cxn ang="0">
                <a:pos x="56036" y="9143"/>
              </a:cxn>
              <a:cxn ang="0">
                <a:pos x="56036" y="16693"/>
              </a:cxn>
              <a:cxn ang="0">
                <a:pos x="59801" y="13715"/>
              </a:cxn>
              <a:cxn ang="0">
                <a:pos x="63656" y="18396"/>
              </a:cxn>
              <a:cxn ang="0">
                <a:pos x="63656" y="10667"/>
              </a:cxn>
              <a:cxn ang="0">
                <a:pos x="59801" y="13715"/>
              </a:cxn>
              <a:cxn ang="0">
                <a:pos x="63656" y="18396"/>
              </a:cxn>
            </a:cxnLst>
            <a:rect l="T0" t="T1" r="T2" b="T3"/>
            <a:pathLst>
              <a:path w="102024" h="50291">
                <a:moveTo>
                  <a:pt x="102024" y="50291"/>
                </a:moveTo>
                <a:lnTo>
                  <a:pt x="60608" y="0"/>
                </a:lnTo>
                <a:lnTo>
                  <a:pt x="0" y="50291"/>
                </a:lnTo>
                <a:lnTo>
                  <a:pt x="13543" y="50291"/>
                </a:lnTo>
                <a:lnTo>
                  <a:pt x="56036" y="16693"/>
                </a:lnTo>
                <a:lnTo>
                  <a:pt x="56036" y="9143"/>
                </a:lnTo>
                <a:lnTo>
                  <a:pt x="63656" y="10667"/>
                </a:lnTo>
                <a:lnTo>
                  <a:pt x="63656" y="18396"/>
                </a:lnTo>
                <a:lnTo>
                  <a:pt x="89922" y="50291"/>
                </a:lnTo>
                <a:lnTo>
                  <a:pt x="102024" y="50291"/>
                </a:lnTo>
                <a:close/>
              </a:path>
              <a:path w="102024" h="50291">
                <a:moveTo>
                  <a:pt x="63656" y="10667"/>
                </a:moveTo>
                <a:lnTo>
                  <a:pt x="56036" y="9143"/>
                </a:lnTo>
                <a:lnTo>
                  <a:pt x="59801" y="13715"/>
                </a:lnTo>
                <a:lnTo>
                  <a:pt x="63656" y="10667"/>
                </a:lnTo>
                <a:close/>
              </a:path>
              <a:path w="102024" h="50291">
                <a:moveTo>
                  <a:pt x="59801" y="13715"/>
                </a:moveTo>
                <a:lnTo>
                  <a:pt x="56036" y="9143"/>
                </a:lnTo>
                <a:lnTo>
                  <a:pt x="56036" y="16693"/>
                </a:lnTo>
                <a:lnTo>
                  <a:pt x="59801" y="13715"/>
                </a:lnTo>
                <a:close/>
              </a:path>
              <a:path w="102024" h="50291">
                <a:moveTo>
                  <a:pt x="63656" y="18396"/>
                </a:moveTo>
                <a:lnTo>
                  <a:pt x="63656" y="10667"/>
                </a:lnTo>
                <a:lnTo>
                  <a:pt x="59801" y="13715"/>
                </a:lnTo>
                <a:lnTo>
                  <a:pt x="63656" y="183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198" name="object 7"/>
          <p:cNvSpPr>
            <a:spLocks noChangeArrowheads="1"/>
          </p:cNvSpPr>
          <p:nvPr/>
        </p:nvSpPr>
        <p:spPr bwMode="auto">
          <a:xfrm>
            <a:off x="773113" y="6802438"/>
            <a:ext cx="9145587" cy="4048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8199" name="object 8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99"/>
              <a:gd name="T1" fmla="*/ 0 h 265175"/>
              <a:gd name="T2" fmla="*/ 1409699 w 1409699"/>
              <a:gd name="T3" fmla="*/ 265175 h 265175"/>
            </a:gdLst>
            <a:ahLst/>
            <a:cxnLst>
              <a:cxn ang="0">
                <a:pos x="1409699" y="0"/>
              </a:cxn>
              <a:cxn ang="0">
                <a:pos x="38099" y="0"/>
              </a:cxn>
              <a:cxn ang="0">
                <a:pos x="0" y="265175"/>
              </a:cxn>
              <a:cxn ang="0">
                <a:pos x="1357883" y="265175"/>
              </a:cxn>
              <a:cxn ang="0">
                <a:pos x="1409699" y="0"/>
              </a:cxn>
            </a:cxnLst>
            <a:rect l="T0" t="T1" r="T2" b="T3"/>
            <a:pathLst>
              <a:path w="1409699" h="265175">
                <a:moveTo>
                  <a:pt x="1409699" y="0"/>
                </a:moveTo>
                <a:lnTo>
                  <a:pt x="38099" y="0"/>
                </a:lnTo>
                <a:lnTo>
                  <a:pt x="0" y="265175"/>
                </a:lnTo>
                <a:lnTo>
                  <a:pt x="1357883" y="265175"/>
                </a:lnTo>
                <a:lnTo>
                  <a:pt x="140969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200" name="object 9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201" name="object 10"/>
          <p:cNvSpPr>
            <a:spLocks noChangeArrowheads="1"/>
          </p:cNvSpPr>
          <p:nvPr/>
        </p:nvSpPr>
        <p:spPr bwMode="auto">
          <a:xfrm>
            <a:off x="8220075" y="6875463"/>
            <a:ext cx="1409700" cy="265112"/>
          </a:xfrm>
          <a:custGeom>
            <a:avLst/>
            <a:gdLst>
              <a:gd name="T0" fmla="*/ 0 w 1409685"/>
              <a:gd name="T1" fmla="*/ 0 h 265179"/>
              <a:gd name="T2" fmla="*/ 1409685 w 1409685"/>
              <a:gd name="T3" fmla="*/ 265179 h 265179"/>
            </a:gdLst>
            <a:ahLst/>
            <a:cxnLst>
              <a:cxn ang="0">
                <a:pos x="38106" y="0"/>
              </a:cxn>
              <a:cxn ang="0">
                <a:pos x="10" y="265108"/>
              </a:cxn>
              <a:cxn ang="0">
                <a:pos x="10" y="265179"/>
              </a:cxn>
              <a:cxn ang="0">
                <a:pos x="1357890" y="265179"/>
              </a:cxn>
              <a:cxn ang="0">
                <a:pos x="1409695" y="0"/>
              </a:cxn>
              <a:cxn ang="0">
                <a:pos x="38106" y="0"/>
              </a:cxn>
            </a:cxnLst>
            <a:rect l="T0" t="T1" r="T2" b="T3"/>
            <a:pathLst>
              <a:path w="1409685" h="265179">
                <a:moveTo>
                  <a:pt x="38106" y="0"/>
                </a:moveTo>
                <a:lnTo>
                  <a:pt x="10" y="265108"/>
                </a:lnTo>
              </a:path>
              <a:path w="1409685" h="265179">
                <a:moveTo>
                  <a:pt x="10" y="265179"/>
                </a:moveTo>
                <a:lnTo>
                  <a:pt x="1357890" y="265179"/>
                </a:lnTo>
                <a:lnTo>
                  <a:pt x="1409695" y="0"/>
                </a:lnTo>
                <a:lnTo>
                  <a:pt x="38106" y="0"/>
                </a:lnTo>
              </a:path>
            </a:pathLst>
          </a:custGeom>
          <a:noFill/>
          <a:ln w="12685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202" name="object 11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07"/>
              <a:gd name="T1" fmla="*/ 0 h 204215"/>
              <a:gd name="T2" fmla="*/ 940307 w 940307"/>
              <a:gd name="T3" fmla="*/ 204215 h 204215"/>
            </a:gdLst>
            <a:ahLst/>
            <a:cxnLst>
              <a:cxn ang="0">
                <a:pos x="940307" y="0"/>
              </a:cxn>
              <a:cxn ang="0">
                <a:pos x="38099" y="0"/>
              </a:cxn>
              <a:cxn ang="0">
                <a:pos x="0" y="204215"/>
              </a:cxn>
              <a:cxn ang="0">
                <a:pos x="902207" y="204215"/>
              </a:cxn>
              <a:cxn ang="0">
                <a:pos x="940307" y="0"/>
              </a:cxn>
            </a:cxnLst>
            <a:rect l="T0" t="T1" r="T2" b="T3"/>
            <a:pathLst>
              <a:path w="940307" h="204215">
                <a:moveTo>
                  <a:pt x="940307" y="0"/>
                </a:moveTo>
                <a:lnTo>
                  <a:pt x="38099" y="0"/>
                </a:lnTo>
                <a:lnTo>
                  <a:pt x="0" y="204215"/>
                </a:lnTo>
                <a:lnTo>
                  <a:pt x="902207" y="204215"/>
                </a:lnTo>
                <a:lnTo>
                  <a:pt x="940307" y="0"/>
                </a:lnTo>
                <a:close/>
              </a:path>
            </a:pathLst>
          </a:custGeom>
          <a:solidFill>
            <a:srgbClr val="4B83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203" name="object 12"/>
          <p:cNvSpPr>
            <a:spLocks noChangeArrowheads="1"/>
          </p:cNvSpPr>
          <p:nvPr/>
        </p:nvSpPr>
        <p:spPr bwMode="auto">
          <a:xfrm>
            <a:off x="8651875" y="6911975"/>
            <a:ext cx="939800" cy="203200"/>
          </a:xfrm>
          <a:custGeom>
            <a:avLst/>
            <a:gdLst>
              <a:gd name="T0" fmla="*/ 0 w 940310"/>
              <a:gd name="T1" fmla="*/ 0 h 204217"/>
              <a:gd name="T2" fmla="*/ 940310 w 940310"/>
              <a:gd name="T3" fmla="*/ 204217 h 204217"/>
            </a:gdLst>
            <a:ahLst/>
            <a:cxnLst>
              <a:cxn ang="0">
                <a:pos x="38106" y="0"/>
              </a:cxn>
              <a:cxn ang="0">
                <a:pos x="0" y="204217"/>
              </a:cxn>
              <a:cxn ang="0">
                <a:pos x="902204" y="204217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04217">
                <a:moveTo>
                  <a:pt x="38106" y="0"/>
                </a:moveTo>
                <a:lnTo>
                  <a:pt x="0" y="204217"/>
                </a:lnTo>
                <a:lnTo>
                  <a:pt x="902204" y="204217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204" name="object 13"/>
          <p:cNvSpPr>
            <a:spLocks noChangeArrowheads="1"/>
          </p:cNvSpPr>
          <p:nvPr/>
        </p:nvSpPr>
        <p:spPr bwMode="auto">
          <a:xfrm>
            <a:off x="8651875" y="6911975"/>
            <a:ext cx="939800" cy="215900"/>
          </a:xfrm>
          <a:custGeom>
            <a:avLst/>
            <a:gdLst>
              <a:gd name="T0" fmla="*/ 0 w 940310"/>
              <a:gd name="T1" fmla="*/ 0 h 216413"/>
              <a:gd name="T2" fmla="*/ 940310 w 940310"/>
              <a:gd name="T3" fmla="*/ 216413 h 216413"/>
            </a:gdLst>
            <a:ahLst/>
            <a:cxnLst>
              <a:cxn ang="0">
                <a:pos x="38106" y="0"/>
              </a:cxn>
              <a:cxn ang="0">
                <a:pos x="0" y="216413"/>
              </a:cxn>
              <a:cxn ang="0">
                <a:pos x="902204" y="216413"/>
              </a:cxn>
              <a:cxn ang="0">
                <a:pos x="940310" y="0"/>
              </a:cxn>
              <a:cxn ang="0">
                <a:pos x="38106" y="0"/>
              </a:cxn>
            </a:cxnLst>
            <a:rect l="T0" t="T1" r="T2" b="T3"/>
            <a:pathLst>
              <a:path w="940310" h="216413">
                <a:moveTo>
                  <a:pt x="38106" y="0"/>
                </a:moveTo>
                <a:lnTo>
                  <a:pt x="0" y="216413"/>
                </a:lnTo>
                <a:lnTo>
                  <a:pt x="902204" y="216413"/>
                </a:lnTo>
                <a:lnTo>
                  <a:pt x="940310" y="0"/>
                </a:lnTo>
                <a:lnTo>
                  <a:pt x="38106" y="0"/>
                </a:lnTo>
                <a:close/>
              </a:path>
            </a:pathLst>
          </a:custGeom>
          <a:noFill/>
          <a:ln w="12674">
            <a:solidFill>
              <a:srgbClr val="4B83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205" name="object 14"/>
          <p:cNvSpPr>
            <a:spLocks noChangeArrowheads="1"/>
          </p:cNvSpPr>
          <p:nvPr/>
        </p:nvSpPr>
        <p:spPr bwMode="auto">
          <a:xfrm>
            <a:off x="2203450" y="4421188"/>
            <a:ext cx="6143625" cy="2214562"/>
          </a:xfrm>
          <a:custGeom>
            <a:avLst/>
            <a:gdLst>
              <a:gd name="T0" fmla="*/ 0 w 6143243"/>
              <a:gd name="T1" fmla="*/ 0 h 2214371"/>
              <a:gd name="T2" fmla="*/ 6143243 w 6143243"/>
              <a:gd name="T3" fmla="*/ 2214371 h 2214371"/>
            </a:gdLst>
            <a:ahLst/>
            <a:cxnLst>
              <a:cxn ang="0">
                <a:pos x="0" y="0"/>
              </a:cxn>
              <a:cxn ang="0">
                <a:pos x="0" y="2214371"/>
              </a:cxn>
              <a:cxn ang="0">
                <a:pos x="6143243" y="2214371"/>
              </a:cxn>
              <a:cxn ang="0">
                <a:pos x="6143243" y="0"/>
              </a:cxn>
              <a:cxn ang="0">
                <a:pos x="0" y="0"/>
              </a:cxn>
            </a:cxnLst>
            <a:rect l="T0" t="T1" r="T2" b="T3"/>
            <a:pathLst>
              <a:path w="6143243" h="2214371">
                <a:moveTo>
                  <a:pt x="0" y="0"/>
                </a:moveTo>
                <a:lnTo>
                  <a:pt x="0" y="2214371"/>
                </a:lnTo>
                <a:lnTo>
                  <a:pt x="6143243" y="2214371"/>
                </a:lnTo>
                <a:lnTo>
                  <a:pt x="6143243" y="0"/>
                </a:lnTo>
                <a:lnTo>
                  <a:pt x="0" y="0"/>
                </a:lnTo>
                <a:close/>
              </a:path>
            </a:pathLst>
          </a:custGeom>
          <a:solidFill>
            <a:srgbClr val="D2D2F4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206" name="object 15"/>
          <p:cNvSpPr>
            <a:spLocks noChangeArrowheads="1"/>
          </p:cNvSpPr>
          <p:nvPr/>
        </p:nvSpPr>
        <p:spPr bwMode="auto">
          <a:xfrm>
            <a:off x="2198688" y="4416425"/>
            <a:ext cx="6153150" cy="2225675"/>
          </a:xfrm>
          <a:custGeom>
            <a:avLst/>
            <a:gdLst>
              <a:gd name="T0" fmla="*/ 0 w 6152387"/>
              <a:gd name="T1" fmla="*/ 0 h 2225039"/>
              <a:gd name="T2" fmla="*/ 6152387 w 6152387"/>
              <a:gd name="T3" fmla="*/ 2225039 h 2225039"/>
            </a:gdLst>
            <a:ahLst/>
            <a:cxnLst>
              <a:cxn ang="0">
                <a:pos x="6152387" y="2218943"/>
              </a:cxn>
              <a:cxn ang="0">
                <a:pos x="6152387" y="4571"/>
              </a:cxn>
              <a:cxn ang="0">
                <a:pos x="6150863" y="1523"/>
              </a:cxn>
              <a:cxn ang="0">
                <a:pos x="6147815" y="0"/>
              </a:cxn>
              <a:cxn ang="0">
                <a:pos x="4571" y="0"/>
              </a:cxn>
              <a:cxn ang="0">
                <a:pos x="1523" y="1523"/>
              </a:cxn>
              <a:cxn ang="0">
                <a:pos x="0" y="4571"/>
              </a:cxn>
              <a:cxn ang="0">
                <a:pos x="0" y="2218943"/>
              </a:cxn>
              <a:cxn ang="0">
                <a:pos x="1523" y="2223515"/>
              </a:cxn>
              <a:cxn ang="0">
                <a:pos x="4571" y="2225039"/>
              </a:cxn>
              <a:cxn ang="0">
                <a:pos x="4571" y="9143"/>
              </a:cxn>
              <a:cxn ang="0">
                <a:pos x="9143" y="4571"/>
              </a:cxn>
              <a:cxn ang="0">
                <a:pos x="9143" y="9143"/>
              </a:cxn>
              <a:cxn ang="0">
                <a:pos x="6143243" y="9143"/>
              </a:cxn>
              <a:cxn ang="0">
                <a:pos x="6143243" y="4571"/>
              </a:cxn>
              <a:cxn ang="0">
                <a:pos x="6147815" y="9143"/>
              </a:cxn>
              <a:cxn ang="0">
                <a:pos x="6147815" y="2225039"/>
              </a:cxn>
              <a:cxn ang="0">
                <a:pos x="6150863" y="2223515"/>
              </a:cxn>
              <a:cxn ang="0">
                <a:pos x="6152387" y="2218943"/>
              </a:cxn>
              <a:cxn ang="0">
                <a:pos x="9143" y="9143"/>
              </a:cxn>
              <a:cxn ang="0">
                <a:pos x="9143" y="4571"/>
              </a:cxn>
              <a:cxn ang="0">
                <a:pos x="4571" y="9143"/>
              </a:cxn>
              <a:cxn ang="0">
                <a:pos x="9143" y="9143"/>
              </a:cxn>
              <a:cxn ang="0">
                <a:pos x="9143" y="2214371"/>
              </a:cxn>
              <a:cxn ang="0">
                <a:pos x="9143" y="9143"/>
              </a:cxn>
              <a:cxn ang="0">
                <a:pos x="4571" y="9143"/>
              </a:cxn>
              <a:cxn ang="0">
                <a:pos x="4571" y="2214371"/>
              </a:cxn>
              <a:cxn ang="0">
                <a:pos x="9143" y="2214371"/>
              </a:cxn>
              <a:cxn ang="0">
                <a:pos x="6147815" y="2214371"/>
              </a:cxn>
              <a:cxn ang="0">
                <a:pos x="4571" y="2214371"/>
              </a:cxn>
              <a:cxn ang="0">
                <a:pos x="9143" y="2218943"/>
              </a:cxn>
              <a:cxn ang="0">
                <a:pos x="9143" y="2225039"/>
              </a:cxn>
              <a:cxn ang="0">
                <a:pos x="6143243" y="2225039"/>
              </a:cxn>
              <a:cxn ang="0">
                <a:pos x="6143243" y="2218943"/>
              </a:cxn>
              <a:cxn ang="0">
                <a:pos x="6147815" y="2214371"/>
              </a:cxn>
              <a:cxn ang="0">
                <a:pos x="9143" y="2225039"/>
              </a:cxn>
              <a:cxn ang="0">
                <a:pos x="9143" y="2218943"/>
              </a:cxn>
              <a:cxn ang="0">
                <a:pos x="4571" y="2214371"/>
              </a:cxn>
              <a:cxn ang="0">
                <a:pos x="4571" y="2225039"/>
              </a:cxn>
              <a:cxn ang="0">
                <a:pos x="9143" y="2225039"/>
              </a:cxn>
              <a:cxn ang="0">
                <a:pos x="6147815" y="9143"/>
              </a:cxn>
              <a:cxn ang="0">
                <a:pos x="6143243" y="4571"/>
              </a:cxn>
              <a:cxn ang="0">
                <a:pos x="6143243" y="9143"/>
              </a:cxn>
              <a:cxn ang="0">
                <a:pos x="6147815" y="9143"/>
              </a:cxn>
              <a:cxn ang="0">
                <a:pos x="6147815" y="2214371"/>
              </a:cxn>
              <a:cxn ang="0">
                <a:pos x="6147815" y="9143"/>
              </a:cxn>
              <a:cxn ang="0">
                <a:pos x="6143243" y="9143"/>
              </a:cxn>
              <a:cxn ang="0">
                <a:pos x="6143243" y="2214371"/>
              </a:cxn>
              <a:cxn ang="0">
                <a:pos x="6147815" y="2214371"/>
              </a:cxn>
              <a:cxn ang="0">
                <a:pos x="6147815" y="2225039"/>
              </a:cxn>
              <a:cxn ang="0">
                <a:pos x="6147815" y="2214371"/>
              </a:cxn>
              <a:cxn ang="0">
                <a:pos x="6143243" y="2218943"/>
              </a:cxn>
              <a:cxn ang="0">
                <a:pos x="6143243" y="2225039"/>
              </a:cxn>
              <a:cxn ang="0">
                <a:pos x="6147815" y="2225039"/>
              </a:cxn>
            </a:cxnLst>
            <a:rect l="T0" t="T1" r="T2" b="T3"/>
            <a:pathLst>
              <a:path w="6152387" h="2225039">
                <a:moveTo>
                  <a:pt x="6152387" y="2218943"/>
                </a:moveTo>
                <a:lnTo>
                  <a:pt x="6152387" y="4571"/>
                </a:lnTo>
                <a:lnTo>
                  <a:pt x="6150863" y="1523"/>
                </a:lnTo>
                <a:lnTo>
                  <a:pt x="6147815" y="0"/>
                </a:lnTo>
                <a:lnTo>
                  <a:pt x="4571" y="0"/>
                </a:lnTo>
                <a:lnTo>
                  <a:pt x="1523" y="1523"/>
                </a:lnTo>
                <a:lnTo>
                  <a:pt x="0" y="4571"/>
                </a:lnTo>
                <a:lnTo>
                  <a:pt x="0" y="2218943"/>
                </a:lnTo>
                <a:lnTo>
                  <a:pt x="1523" y="2223515"/>
                </a:lnTo>
                <a:lnTo>
                  <a:pt x="4571" y="2225039"/>
                </a:lnTo>
                <a:lnTo>
                  <a:pt x="4571" y="9143"/>
                </a:lnTo>
                <a:lnTo>
                  <a:pt x="9143" y="4571"/>
                </a:lnTo>
                <a:lnTo>
                  <a:pt x="9143" y="9143"/>
                </a:lnTo>
                <a:lnTo>
                  <a:pt x="6143243" y="9143"/>
                </a:lnTo>
                <a:lnTo>
                  <a:pt x="6143243" y="4571"/>
                </a:lnTo>
                <a:lnTo>
                  <a:pt x="6147815" y="9143"/>
                </a:lnTo>
                <a:lnTo>
                  <a:pt x="6147815" y="2225039"/>
                </a:lnTo>
                <a:lnTo>
                  <a:pt x="6150863" y="2223515"/>
                </a:lnTo>
                <a:lnTo>
                  <a:pt x="6152387" y="2218943"/>
                </a:lnTo>
                <a:close/>
              </a:path>
              <a:path w="6152387" h="2225039">
                <a:moveTo>
                  <a:pt x="9143" y="9143"/>
                </a:moveTo>
                <a:lnTo>
                  <a:pt x="9143" y="4571"/>
                </a:lnTo>
                <a:lnTo>
                  <a:pt x="4571" y="9143"/>
                </a:lnTo>
                <a:lnTo>
                  <a:pt x="9143" y="9143"/>
                </a:lnTo>
                <a:close/>
              </a:path>
              <a:path w="6152387" h="2225039">
                <a:moveTo>
                  <a:pt x="9143" y="2214371"/>
                </a:moveTo>
                <a:lnTo>
                  <a:pt x="9143" y="9143"/>
                </a:lnTo>
                <a:lnTo>
                  <a:pt x="4571" y="9143"/>
                </a:lnTo>
                <a:lnTo>
                  <a:pt x="4571" y="2214371"/>
                </a:lnTo>
                <a:lnTo>
                  <a:pt x="9143" y="2214371"/>
                </a:lnTo>
                <a:close/>
              </a:path>
              <a:path w="6152387" h="2225039">
                <a:moveTo>
                  <a:pt x="6147815" y="2214371"/>
                </a:moveTo>
                <a:lnTo>
                  <a:pt x="4571" y="2214371"/>
                </a:lnTo>
                <a:lnTo>
                  <a:pt x="9143" y="2218943"/>
                </a:lnTo>
                <a:lnTo>
                  <a:pt x="9143" y="2225039"/>
                </a:lnTo>
                <a:lnTo>
                  <a:pt x="6143243" y="2225039"/>
                </a:lnTo>
                <a:lnTo>
                  <a:pt x="6143243" y="2218943"/>
                </a:lnTo>
                <a:lnTo>
                  <a:pt x="6147815" y="2214371"/>
                </a:lnTo>
                <a:close/>
              </a:path>
              <a:path w="6152387" h="2225039">
                <a:moveTo>
                  <a:pt x="9143" y="2225039"/>
                </a:moveTo>
                <a:lnTo>
                  <a:pt x="9143" y="2218943"/>
                </a:lnTo>
                <a:lnTo>
                  <a:pt x="4571" y="2214371"/>
                </a:lnTo>
                <a:lnTo>
                  <a:pt x="4571" y="2225039"/>
                </a:lnTo>
                <a:lnTo>
                  <a:pt x="9143" y="2225039"/>
                </a:lnTo>
                <a:close/>
              </a:path>
              <a:path w="6152387" h="2225039">
                <a:moveTo>
                  <a:pt x="6147815" y="9143"/>
                </a:moveTo>
                <a:lnTo>
                  <a:pt x="6143243" y="4571"/>
                </a:lnTo>
                <a:lnTo>
                  <a:pt x="6143243" y="9143"/>
                </a:lnTo>
                <a:lnTo>
                  <a:pt x="6147815" y="9143"/>
                </a:lnTo>
                <a:close/>
              </a:path>
              <a:path w="6152387" h="2225039">
                <a:moveTo>
                  <a:pt x="6147815" y="2214371"/>
                </a:moveTo>
                <a:lnTo>
                  <a:pt x="6147815" y="9143"/>
                </a:lnTo>
                <a:lnTo>
                  <a:pt x="6143243" y="9143"/>
                </a:lnTo>
                <a:lnTo>
                  <a:pt x="6143243" y="2214371"/>
                </a:lnTo>
                <a:lnTo>
                  <a:pt x="6147815" y="2214371"/>
                </a:lnTo>
                <a:close/>
              </a:path>
              <a:path w="6152387" h="2225039">
                <a:moveTo>
                  <a:pt x="6147815" y="2225039"/>
                </a:moveTo>
                <a:lnTo>
                  <a:pt x="6147815" y="2214371"/>
                </a:lnTo>
                <a:lnTo>
                  <a:pt x="6143243" y="2218943"/>
                </a:lnTo>
                <a:lnTo>
                  <a:pt x="6143243" y="2225039"/>
                </a:lnTo>
                <a:lnTo>
                  <a:pt x="6147815" y="222503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207" name="object 16"/>
          <p:cNvSpPr txBox="1">
            <a:spLocks noChangeArrowheads="1"/>
          </p:cNvSpPr>
          <p:nvPr/>
        </p:nvSpPr>
        <p:spPr bwMode="auto">
          <a:xfrm>
            <a:off x="2374900" y="4497388"/>
            <a:ext cx="5715000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altLang="ru-RU" sz="2400" b="1" dirty="0" err="1">
                <a:solidFill>
                  <a:srgbClr val="15155C"/>
                </a:solidFill>
                <a:cs typeface="Arial" charset="0"/>
              </a:rPr>
              <a:t>Flosoft</a:t>
            </a:r>
            <a:r>
              <a:rPr lang="ru-RU" altLang="ru-RU" sz="2400" b="1" baseline="24000" dirty="0" err="1">
                <a:solidFill>
                  <a:srgbClr val="15155C"/>
                </a:solidFill>
                <a:cs typeface="Arial" charset="0"/>
              </a:rPr>
              <a:t>TM</a:t>
            </a:r>
            <a:r>
              <a:rPr lang="ru-RU" altLang="ru-RU" sz="2400" b="1" baseline="24000" dirty="0">
                <a:solidFill>
                  <a:srgbClr val="15155C"/>
                </a:solidFill>
                <a:cs typeface="Arial" charset="0"/>
              </a:rPr>
              <a:t> </a:t>
            </a:r>
            <a:r>
              <a:rPr lang="ru-RU" altLang="ru-RU" sz="2400" b="1" dirty="0">
                <a:solidFill>
                  <a:srgbClr val="15155C"/>
                </a:solidFill>
                <a:cs typeface="Arial" charset="0"/>
              </a:rPr>
              <a:t>FS 222</a:t>
            </a:r>
            <a:endParaRPr lang="ru-RU" altLang="ru-RU" sz="2400" dirty="0">
              <a:cs typeface="Arial" charset="0"/>
            </a:endParaRPr>
          </a:p>
          <a:p>
            <a:pPr algn="ctr">
              <a:spcBef>
                <a:spcPts val="350"/>
              </a:spcBef>
            </a:pPr>
            <a:r>
              <a:rPr lang="ru-RU" altLang="ru-RU" sz="1400" dirty="0">
                <a:solidFill>
                  <a:srgbClr val="15155C"/>
                </a:solidFill>
                <a:cs typeface="Arial" charset="0"/>
              </a:rPr>
              <a:t>[запатентованная технология -WO 2005/053748]</a:t>
            </a:r>
            <a:endParaRPr lang="ru-RU" altLang="ru-RU" sz="1400" dirty="0">
              <a:cs typeface="Arial" charset="0"/>
            </a:endParaRPr>
          </a:p>
          <a:p>
            <a:pPr>
              <a:lnSpc>
                <a:spcPts val="1000"/>
              </a:lnSpc>
            </a:pPr>
            <a:endParaRPr lang="ru-RU" altLang="ru-RU" sz="1000" dirty="0">
              <a:latin typeface="Calibri" pitchFamily="34" charset="0"/>
            </a:endParaRPr>
          </a:p>
          <a:p>
            <a:pPr>
              <a:lnSpc>
                <a:spcPts val="1000"/>
              </a:lnSpc>
            </a:pPr>
            <a:endParaRPr lang="ru-RU" altLang="ru-RU" sz="1000" dirty="0">
              <a:latin typeface="Calibri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altLang="ru-RU" sz="1600" b="1" dirty="0">
                <a:solidFill>
                  <a:srgbClr val="15155C"/>
                </a:solidFill>
                <a:cs typeface="Arial" charset="0"/>
              </a:rPr>
              <a:t>Катионный синтетический загуститель для кислотных водных составов, в частности – для применения с </a:t>
            </a:r>
            <a:r>
              <a:rPr lang="ru-RU" altLang="ru-RU" sz="1600" b="1" dirty="0" smtClean="0">
                <a:solidFill>
                  <a:srgbClr val="15155C"/>
                </a:solidFill>
                <a:cs typeface="Arial" charset="0"/>
              </a:rPr>
              <a:t>стандартных кондиционерах для белья</a:t>
            </a:r>
            <a:endParaRPr lang="ru-RU" altLang="ru-RU" sz="1600" dirty="0">
              <a:cs typeface="Arial" charset="0"/>
            </a:endParaRPr>
          </a:p>
        </p:txBody>
      </p:sp>
      <p:sp>
        <p:nvSpPr>
          <p:cNvPr id="8208" name="object 17"/>
          <p:cNvSpPr>
            <a:spLocks noChangeArrowheads="1"/>
          </p:cNvSpPr>
          <p:nvPr/>
        </p:nvSpPr>
        <p:spPr bwMode="auto">
          <a:xfrm>
            <a:off x="4330700" y="3778250"/>
            <a:ext cx="468313" cy="488950"/>
          </a:xfrm>
          <a:custGeom>
            <a:avLst/>
            <a:gdLst>
              <a:gd name="T0" fmla="*/ 0 w 467867"/>
              <a:gd name="T1" fmla="*/ 0 h 489204"/>
              <a:gd name="T2" fmla="*/ 467867 w 467867"/>
              <a:gd name="T3" fmla="*/ 489204 h 489204"/>
            </a:gdLst>
            <a:ahLst/>
            <a:cxnLst>
              <a:cxn ang="0">
                <a:pos x="431198" y="386329"/>
              </a:cxn>
              <a:cxn ang="0">
                <a:pos x="113044" y="0"/>
              </a:cxn>
              <a:cxn ang="0">
                <a:pos x="11019" y="0"/>
              </a:cxn>
              <a:cxn ang="0">
                <a:pos x="0" y="9144"/>
              </a:cxn>
              <a:cxn ang="0">
                <a:pos x="358956" y="445020"/>
              </a:cxn>
              <a:cxn ang="0">
                <a:pos x="362711" y="441960"/>
              </a:cxn>
              <a:cxn ang="0">
                <a:pos x="362711" y="479696"/>
              </a:cxn>
              <a:cxn ang="0">
                <a:pos x="426719" y="486242"/>
              </a:cxn>
              <a:cxn ang="0">
                <a:pos x="426719" y="390144"/>
              </a:cxn>
              <a:cxn ang="0">
                <a:pos x="431198" y="386329"/>
              </a:cxn>
              <a:cxn ang="0">
                <a:pos x="362711" y="479696"/>
              </a:cxn>
              <a:cxn ang="0">
                <a:pos x="362711" y="449580"/>
              </a:cxn>
              <a:cxn ang="0">
                <a:pos x="358956" y="445020"/>
              </a:cxn>
              <a:cxn ang="0">
                <a:pos x="321563" y="475488"/>
              </a:cxn>
              <a:cxn ang="0">
                <a:pos x="362711" y="479696"/>
              </a:cxn>
              <a:cxn ang="0">
                <a:pos x="362711" y="449580"/>
              </a:cxn>
              <a:cxn ang="0">
                <a:pos x="362711" y="441960"/>
              </a:cxn>
              <a:cxn ang="0">
                <a:pos x="358956" y="445020"/>
              </a:cxn>
              <a:cxn ang="0">
                <a:pos x="362711" y="449580"/>
              </a:cxn>
              <a:cxn ang="0">
                <a:pos x="434339" y="390144"/>
              </a:cxn>
              <a:cxn ang="0">
                <a:pos x="431198" y="386329"/>
              </a:cxn>
              <a:cxn ang="0">
                <a:pos x="426719" y="390144"/>
              </a:cxn>
              <a:cxn ang="0">
                <a:pos x="434339" y="390144"/>
              </a:cxn>
              <a:cxn ang="0">
                <a:pos x="434339" y="487022"/>
              </a:cxn>
              <a:cxn ang="0">
                <a:pos x="434339" y="390144"/>
              </a:cxn>
              <a:cxn ang="0">
                <a:pos x="426719" y="390144"/>
              </a:cxn>
              <a:cxn ang="0">
                <a:pos x="426719" y="486242"/>
              </a:cxn>
              <a:cxn ang="0">
                <a:pos x="434339" y="487022"/>
              </a:cxn>
              <a:cxn ang="0">
                <a:pos x="467867" y="355092"/>
              </a:cxn>
              <a:cxn ang="0">
                <a:pos x="431198" y="386329"/>
              </a:cxn>
              <a:cxn ang="0">
                <a:pos x="434339" y="390144"/>
              </a:cxn>
              <a:cxn ang="0">
                <a:pos x="434339" y="487022"/>
              </a:cxn>
              <a:cxn ang="0">
                <a:pos x="455675" y="489204"/>
              </a:cxn>
              <a:cxn ang="0">
                <a:pos x="467867" y="355092"/>
              </a:cxn>
            </a:cxnLst>
            <a:rect l="T0" t="T1" r="T2" b="T3"/>
            <a:pathLst>
              <a:path w="467867" h="489204">
                <a:moveTo>
                  <a:pt x="431198" y="386329"/>
                </a:moveTo>
                <a:lnTo>
                  <a:pt x="113044" y="0"/>
                </a:lnTo>
                <a:lnTo>
                  <a:pt x="11019" y="0"/>
                </a:lnTo>
                <a:lnTo>
                  <a:pt x="0" y="9144"/>
                </a:lnTo>
                <a:lnTo>
                  <a:pt x="358956" y="445020"/>
                </a:lnTo>
                <a:lnTo>
                  <a:pt x="362711" y="441960"/>
                </a:lnTo>
                <a:lnTo>
                  <a:pt x="362711" y="479696"/>
                </a:lnTo>
                <a:lnTo>
                  <a:pt x="426719" y="486242"/>
                </a:lnTo>
                <a:lnTo>
                  <a:pt x="426719" y="390144"/>
                </a:lnTo>
                <a:lnTo>
                  <a:pt x="431198" y="386329"/>
                </a:lnTo>
                <a:close/>
              </a:path>
              <a:path w="467867" h="489204">
                <a:moveTo>
                  <a:pt x="362711" y="479696"/>
                </a:moveTo>
                <a:lnTo>
                  <a:pt x="362711" y="449580"/>
                </a:lnTo>
                <a:lnTo>
                  <a:pt x="358956" y="445020"/>
                </a:lnTo>
                <a:lnTo>
                  <a:pt x="321563" y="475488"/>
                </a:lnTo>
                <a:lnTo>
                  <a:pt x="362711" y="479696"/>
                </a:lnTo>
                <a:close/>
              </a:path>
              <a:path w="467867" h="489204">
                <a:moveTo>
                  <a:pt x="362711" y="449580"/>
                </a:moveTo>
                <a:lnTo>
                  <a:pt x="362711" y="441960"/>
                </a:lnTo>
                <a:lnTo>
                  <a:pt x="358956" y="445020"/>
                </a:lnTo>
                <a:lnTo>
                  <a:pt x="362711" y="449580"/>
                </a:lnTo>
                <a:close/>
              </a:path>
              <a:path w="467867" h="489204">
                <a:moveTo>
                  <a:pt x="434339" y="390144"/>
                </a:moveTo>
                <a:lnTo>
                  <a:pt x="431198" y="386329"/>
                </a:lnTo>
                <a:lnTo>
                  <a:pt x="426719" y="390144"/>
                </a:lnTo>
                <a:lnTo>
                  <a:pt x="434339" y="390144"/>
                </a:lnTo>
                <a:close/>
              </a:path>
              <a:path w="467867" h="489204">
                <a:moveTo>
                  <a:pt x="434339" y="487022"/>
                </a:moveTo>
                <a:lnTo>
                  <a:pt x="434339" y="390144"/>
                </a:lnTo>
                <a:lnTo>
                  <a:pt x="426719" y="390144"/>
                </a:lnTo>
                <a:lnTo>
                  <a:pt x="426719" y="486242"/>
                </a:lnTo>
                <a:lnTo>
                  <a:pt x="434339" y="487022"/>
                </a:lnTo>
                <a:close/>
              </a:path>
              <a:path w="467867" h="489204">
                <a:moveTo>
                  <a:pt x="467867" y="355092"/>
                </a:moveTo>
                <a:lnTo>
                  <a:pt x="431198" y="386329"/>
                </a:lnTo>
                <a:lnTo>
                  <a:pt x="434339" y="390144"/>
                </a:lnTo>
                <a:lnTo>
                  <a:pt x="434339" y="487022"/>
                </a:lnTo>
                <a:lnTo>
                  <a:pt x="455675" y="489204"/>
                </a:lnTo>
                <a:lnTo>
                  <a:pt x="467867" y="35509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209" name="object 1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25400"/>
            <a:fld id="{704CD31E-767F-4BC5-BA17-3B3AD6D26ADD}" type="slidenum">
              <a:rPr lang="ru-RU" altLang="ru-RU"/>
              <a:pPr marL="25400"/>
              <a:t>9</a:t>
            </a:fld>
            <a:endParaRPr lang="ru-RU" altLang="ru-RU" b="0">
              <a:solidFill>
                <a:schemeClr val="tx1"/>
              </a:solidFill>
            </a:endParaRPr>
          </a:p>
        </p:txBody>
      </p:sp>
      <p:sp>
        <p:nvSpPr>
          <p:cNvPr id="19" name="object 19"/>
          <p:cNvSpPr>
            <a:spLocks noGrp="1"/>
          </p:cNvSpPr>
          <p:nvPr>
            <p:ph type="dt" sz="quarter" idx="11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SNF</a:t>
            </a:r>
            <a:endParaRPr b="0" i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20" name="object 20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pc="-10" dirty="0">
                <a:latin typeface="Trebuchet MS"/>
                <a:cs typeface="Trebuchet MS"/>
              </a:rPr>
              <a:t>FLOERGER</a:t>
            </a:r>
            <a:r>
              <a:rPr spc="-90" dirty="0">
                <a:latin typeface="Trebuchet MS"/>
                <a:cs typeface="Trebuchet MS"/>
              </a:rPr>
              <a:t> </a:t>
            </a:r>
            <a:r>
              <a:rPr sz="1500" spc="-15" baseline="16666" dirty="0">
                <a:latin typeface="Trebuchet MS"/>
                <a:cs typeface="Trebuchet MS"/>
              </a:rPr>
              <a:t>®</a:t>
            </a:r>
            <a:endParaRPr sz="1500" i="0" baseline="16666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8233" name="Group 41"/>
          <p:cNvGraphicFramePr>
            <a:graphicFrameLocks noGrp="1"/>
          </p:cNvGraphicFramePr>
          <p:nvPr/>
        </p:nvGraphicFramePr>
        <p:xfrm>
          <a:off x="1909763" y="1984375"/>
          <a:ext cx="7170737" cy="1651000"/>
        </p:xfrm>
        <a:graphic>
          <a:graphicData uri="http://schemas.openxmlformats.org/drawingml/2006/table">
            <a:tbl>
              <a:tblPr/>
              <a:tblGrid>
                <a:gridCol w="3522662"/>
                <a:gridCol w="1614488"/>
                <a:gridCol w="2033587"/>
              </a:tblGrid>
              <a:tr h="428625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Дисперсия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49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49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936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3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33813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3381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Эффективность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49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9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936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32CC"/>
                    </a:solidFill>
                  </a:tcPr>
                </a:tc>
              </a:tr>
              <a:tr h="428625">
                <a:tc>
                  <a:txBody>
                    <a:bodyPr/>
                    <a:lstStyle>
                      <a:lvl1pPr marL="825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Модифицированная целлюлоза</a:t>
                      </a:r>
                    </a:p>
                  </a:txBody>
                  <a:tcPr marL="0" marR="0" marT="0" marB="0" horzOverflow="overflow">
                    <a:lnL w="149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936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3936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49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936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 marL="825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Модифицированный крахмал</a:t>
                      </a:r>
                    </a:p>
                  </a:txBody>
                  <a:tcPr marL="0" marR="0" marT="0" marB="0" horzOverflow="overflow">
                    <a:lnL w="149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49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 marL="825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Синтетический полимер </a:t>
                      </a:r>
                      <a:r>
                        <a:rPr kumimoji="0" lang="ru-RU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Flosoft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FS 222</a:t>
                      </a:r>
                    </a:p>
                  </a:txBody>
                  <a:tcPr marL="0" marR="0" marT="0" marB="0" horzOverflow="overflow">
                    <a:lnL w="149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34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++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34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+++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w="149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34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3955</TotalTime>
  <Words>3091</Words>
  <Application>Microsoft Macintosh PowerPoint</Application>
  <PresentationFormat>Другой</PresentationFormat>
  <Paragraphs>1097</Paragraphs>
  <Slides>49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Office Theme</vt:lpstr>
      <vt:lpstr>Презентация PowerPoint</vt:lpstr>
      <vt:lpstr>Основные цифры</vt:lpstr>
      <vt:lpstr>Производственные площадки</vt:lpstr>
      <vt:lpstr>Разнообразие сфер применения и рынков </vt:lpstr>
      <vt:lpstr>Презентация PowerPoint</vt:lpstr>
      <vt:lpstr>Презентация PowerPoint</vt:lpstr>
      <vt:lpstr>Активные вещества кондиционеров</vt:lpstr>
      <vt:lpstr>Flosoft : стабилизация и сгущение</vt:lpstr>
      <vt:lpstr>Загуститель / стабилизатор для мягчителей ткани</vt:lpstr>
      <vt:lpstr>Преимущества Flosoft на каждом этапе</vt:lpstr>
      <vt:lpstr>Презентация PowerPoint</vt:lpstr>
      <vt:lpstr>Применение полимера Flosoft</vt:lpstr>
      <vt:lpstr>Примеры состава разбавленных и концентрированных кондиционеров</vt:lpstr>
      <vt:lpstr>Презентация PowerPoint</vt:lpstr>
      <vt:lpstr>Презентация PowerPoint</vt:lpstr>
      <vt:lpstr>FlosoftTM  в рецептуре кислотного очистителя для ванных комнат</vt:lpstr>
      <vt:lpstr>Презентация PowerPoint</vt:lpstr>
      <vt:lpstr>Что такое карбомер ?</vt:lpstr>
      <vt:lpstr>Эффект загущения зависит от pH</vt:lpstr>
      <vt:lpstr>Линейка карбомеров FlogelTM</vt:lpstr>
      <vt:lpstr>Применение карбомера FlogelTM</vt:lpstr>
      <vt:lpstr>Презентация PowerPoint</vt:lpstr>
      <vt:lpstr>Водно-спиртовой гель для дезинфекции рук</vt:lpstr>
      <vt:lpstr>Паста для горения и розжига</vt:lpstr>
      <vt:lpstr>Крем для тела и гель для укладки волос</vt:lpstr>
      <vt:lpstr>Гель для автоматических посудомоечных машин с хлорсодержащим отбеливателем</vt:lpstr>
      <vt:lpstr>Чистящее средство для печей и грилей  с высоким содержанием каустика</vt:lpstr>
      <vt:lpstr>Полироль для мебели</vt:lpstr>
      <vt:lpstr>Жидкость для промышленных стиральных машин</vt:lpstr>
      <vt:lpstr>Абразивное чистящее средство с хлорсодержащим отбеливателем</vt:lpstr>
      <vt:lpstr>Чистящее средство для унитазов  с хлорсодержащим отбеливателем</vt:lpstr>
      <vt:lpstr>Flogelтм – анионные модификаторы реологии для бытовой и профессиональной мойки и чистки</vt:lpstr>
      <vt:lpstr>Презентация PowerPoint</vt:lpstr>
      <vt:lpstr>Презентация PowerPoint</vt:lpstr>
      <vt:lpstr>Презентация PowerPoint</vt:lpstr>
      <vt:lpstr>Презентация PowerPoint</vt:lpstr>
      <vt:lpstr>Рецептуры</vt:lpstr>
      <vt:lpstr>Рецептуры</vt:lpstr>
      <vt:lpstr>Рецептуры</vt:lpstr>
      <vt:lpstr>Рецептуры</vt:lpstr>
      <vt:lpstr>Рецептуры</vt:lpstr>
      <vt:lpstr>Рецептуры</vt:lpstr>
      <vt:lpstr>Рецептуры</vt:lpstr>
      <vt:lpstr>Сегмент профессиональных средств для чистки и мойки – экстремальные условия</vt:lpstr>
      <vt:lpstr>Модификаторы реологии Flogel для кислотных рецептур</vt:lpstr>
      <vt:lpstr>Модификаторы реологии Flogel для сильно щелочных рецептур</vt:lpstr>
      <vt:lpstr>Презентация PowerPoint</vt:lpstr>
      <vt:lpstr>Таблица эквивалентности основных типов диспергаторов</vt:lpstr>
      <vt:lpstr>Продукты SNF для косметических средств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SNF01</dc:creator>
  <cp:lastModifiedBy>Oleg</cp:lastModifiedBy>
  <cp:revision>60</cp:revision>
  <dcterms:created xsi:type="dcterms:W3CDTF">2014-08-10T16:25:08Z</dcterms:created>
  <dcterms:modified xsi:type="dcterms:W3CDTF">2017-09-21T07:58:16Z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2013-01-21T00:00:00Z</vt:filetime>
  </property>
  <property fmtid="{D5CDD505-2E9C-101B-9397-08002B2CF9AE}" pid="3" name="LastSaved">
    <vt:filetime>2014-08-10T00:00:00Z</vt:filetime>
  </property>
</Properties>
</file>