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71" r:id="rId6"/>
    <p:sldId id="265" r:id="rId7"/>
    <p:sldId id="260" r:id="rId8"/>
    <p:sldId id="266" r:id="rId9"/>
    <p:sldId id="261" r:id="rId10"/>
    <p:sldId id="267" r:id="rId11"/>
    <p:sldId id="262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70" r:id="rId2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327-4FED-8AF2-76E0AAF09E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327-4FED-8AF2-76E0AAF09E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327-4FED-8AF2-76E0AAF09E44}"/>
              </c:ext>
            </c:extLst>
          </c:dPt>
          <c:cat>
            <c:strRef>
              <c:f>Tabelle1!$A$2:$A$4</c:f>
              <c:strCache>
                <c:ptCount val="3"/>
                <c:pt idx="0">
                  <c:v>Контроль</c:v>
                </c:pt>
                <c:pt idx="1">
                  <c:v>0.5% JuvenEye CLR</c:v>
                </c:pt>
                <c:pt idx="2">
                  <c:v>1.0% JuvenEye CLR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100</c:v>
                </c:pt>
                <c:pt idx="1">
                  <c:v>173.8</c:v>
                </c:pt>
                <c:pt idx="2">
                  <c:v>204.5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27-4FED-8AF2-76E0AAF09E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655680"/>
        <c:axId val="99657216"/>
      </c:barChart>
      <c:catAx>
        <c:axId val="99655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57216"/>
        <c:crosses val="autoZero"/>
        <c:auto val="1"/>
        <c:lblAlgn val="ctr"/>
        <c:lblOffset val="100"/>
        <c:noMultiLvlLbl val="0"/>
      </c:catAx>
      <c:valAx>
        <c:axId val="9965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65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Без гема</c:v>
                </c:pt>
                <c:pt idx="1">
                  <c:v>6 ч. гем</c:v>
                </c:pt>
                <c:pt idx="2">
                  <c:v>48 ч. гем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100</c:v>
                </c:pt>
                <c:pt idx="1">
                  <c:v>131.19999999999999</c:v>
                </c:pt>
                <c:pt idx="2">
                  <c:v>114.7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9A-49DA-8D20-F49322E245E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1.0% JuvenEye CLR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Без гема</c:v>
                </c:pt>
                <c:pt idx="1">
                  <c:v>6 ч. гем</c:v>
                </c:pt>
                <c:pt idx="2">
                  <c:v>48 ч. гем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141.80000000000001</c:v>
                </c:pt>
                <c:pt idx="1">
                  <c:v>155.30000000000001</c:v>
                </c:pt>
                <c:pt idx="2">
                  <c:v>235.7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9A-49DA-8D20-F49322E24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324864"/>
        <c:axId val="150602112"/>
      </c:barChart>
      <c:catAx>
        <c:axId val="10232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602112"/>
        <c:crosses val="autoZero"/>
        <c:auto val="1"/>
        <c:lblAlgn val="ctr"/>
        <c:lblOffset val="100"/>
        <c:noMultiLvlLbl val="0"/>
      </c:catAx>
      <c:valAx>
        <c:axId val="15060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2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12C-4F88-B2DA-0C1B0501F9D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12C-4F88-B2DA-0C1B0501F9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12C-4F88-B2DA-0C1B0501F9DB}"/>
              </c:ext>
            </c:extLst>
          </c:dPt>
          <c:cat>
            <c:strRef>
              <c:f>Tabelle1!$A$1:$A$3</c:f>
              <c:strCache>
                <c:ptCount val="3"/>
                <c:pt idx="0">
                  <c:v>Контроль</c:v>
                </c:pt>
                <c:pt idx="1">
                  <c:v>0.5% JuvenEye CLR</c:v>
                </c:pt>
                <c:pt idx="2">
                  <c:v>1.0% JuvenEye CLR</c:v>
                </c:pt>
              </c:strCache>
            </c:strRef>
          </c:cat>
          <c:val>
            <c:numRef>
              <c:f>Tabelle1!$B$1:$B$3</c:f>
              <c:numCache>
                <c:formatCode>General</c:formatCode>
                <c:ptCount val="3"/>
                <c:pt idx="0">
                  <c:v>100</c:v>
                </c:pt>
                <c:pt idx="1">
                  <c:v>250.1</c:v>
                </c:pt>
                <c:pt idx="2">
                  <c:v>272.8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2C-4F88-B2DA-0C1B0501F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756736"/>
        <c:axId val="150762624"/>
      </c:barChart>
      <c:catAx>
        <c:axId val="1507567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62624"/>
        <c:crosses val="autoZero"/>
        <c:auto val="1"/>
        <c:lblAlgn val="ctr"/>
        <c:lblOffset val="100"/>
        <c:noMultiLvlLbl val="0"/>
      </c:catAx>
      <c:valAx>
        <c:axId val="15076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5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Гем</c:v>
                </c:pt>
                <c:pt idx="1">
                  <c:v>Гем + УФ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92.16</c:v>
                </c:pt>
                <c:pt idx="1">
                  <c:v>103.92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D8-471E-A272-49FE1C7F75D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3% JuvenEye CLR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Гем</c:v>
                </c:pt>
                <c:pt idx="1">
                  <c:v>Гем + УФ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68.63</c:v>
                </c:pt>
                <c:pt idx="1">
                  <c:v>58.82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D8-471E-A272-49FE1C7F7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95072"/>
        <c:axId val="192596992"/>
      </c:barChart>
      <c:catAx>
        <c:axId val="19259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96992"/>
        <c:crosses val="autoZero"/>
        <c:auto val="1"/>
        <c:lblAlgn val="ctr"/>
        <c:lblOffset val="100"/>
        <c:noMultiLvlLbl val="0"/>
      </c:catAx>
      <c:valAx>
        <c:axId val="192596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59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Контроль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Нормальная осмолярность</c:v>
                </c:pt>
                <c:pt idx="1">
                  <c:v>Гиперосмолярность (+100mOsm/l) 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0</c:v>
                </c:pt>
                <c:pt idx="1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11-431D-88A4-DDF15A26A4D7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0.5% JuvenEye CLR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Tabelle1!$A$2:$A$3</c:f>
              <c:strCache>
                <c:ptCount val="2"/>
                <c:pt idx="0">
                  <c:v>Нормальная осмолярность</c:v>
                </c:pt>
                <c:pt idx="1">
                  <c:v>Гиперосмолярность (+100mOsm/l) 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11.8</c:v>
                </c:pt>
                <c:pt idx="1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11-431D-88A4-DDF15A26A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107776"/>
        <c:axId val="206109312"/>
      </c:barChart>
      <c:catAx>
        <c:axId val="206107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09312"/>
        <c:crosses val="autoZero"/>
        <c:auto val="1"/>
        <c:lblAlgn val="ctr"/>
        <c:lblOffset val="100"/>
        <c:noMultiLvlLbl val="0"/>
      </c:catAx>
      <c:valAx>
        <c:axId val="20610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610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042A0-0B62-41C1-B9E7-FEDF33A6EC1E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9DA4-5324-4EC1-9A29-4F5463800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95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Павильон «Парфюмерия и косметика»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89DA4-5324-4EC1-9A29-4F54638003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102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301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32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25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6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732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344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531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9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7438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629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5076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7EED5-1A74-4521-897C-066837A54C2A}" type="datetimeFigureOut">
              <a:rPr lang="ru-UA" smtClean="0"/>
              <a:t>09/20/2017</a:t>
            </a:fld>
            <a:endParaRPr lang="ru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5AD19-AF01-4CC4-B403-241A31CC5DE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86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3001" y="2348309"/>
            <a:ext cx="6911975" cy="5794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atin typeface="Calibri" pitchFamily="34" charset="0"/>
              </a:rPr>
              <a:t>JuvenEye</a:t>
            </a:r>
            <a:r>
              <a:rPr lang="en-US" sz="4400" dirty="0">
                <a:latin typeface="Calibri" pitchFamily="34" charset="0"/>
              </a:rPr>
              <a:t> CLR</a:t>
            </a:r>
            <a:endParaRPr lang="en-US" sz="4400" baseline="30000" dirty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25527" y="3374601"/>
            <a:ext cx="56702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</a:pPr>
            <a:r>
              <a:rPr lang="ru-RU" sz="4000" dirty="0">
                <a:latin typeface="Calibri" pitchFamily="34" charset="0"/>
              </a:rPr>
              <a:t>Против темных кругов</a:t>
            </a:r>
            <a:r>
              <a:rPr lang="en-US" sz="4000" dirty="0">
                <a:latin typeface="Calibri" pitchFamily="34" charset="0"/>
              </a:rPr>
              <a:t>, </a:t>
            </a:r>
            <a:r>
              <a:rPr lang="ru-RU" sz="4000" dirty="0">
                <a:latin typeface="Calibri" pitchFamily="34" charset="0"/>
              </a:rPr>
              <a:t>для юных ясных глаз</a:t>
            </a:r>
            <a:endParaRPr lang="en-US" sz="4000" dirty="0">
              <a:latin typeface="Calibri" pitchFamily="34" charset="0"/>
            </a:endParaRPr>
          </a:p>
        </p:txBody>
      </p:sp>
      <p:pic>
        <p:nvPicPr>
          <p:cNvPr id="8" name="Picture 2" descr="C:\Users\ho\AppData\Local\Microsoft\Windows\Temporary Internet Files\Content.Outlook\YG2XQKFG\Bildschirmfoto 2017-01-26 um 09 04 13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5276" y="932324"/>
            <a:ext cx="3240910" cy="399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0" y="418852"/>
            <a:ext cx="23145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5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09830" y="433813"/>
            <a:ext cx="6707135" cy="57943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Влияние на отложение меланина</a:t>
            </a:r>
            <a:endParaRPr lang="de-DE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78300" y="1325093"/>
            <a:ext cx="4663061" cy="5076563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>
                <a:latin typeface="Calibri" pitchFamily="34" charset="0"/>
                <a:cs typeface="Calibri" pitchFamily="34" charset="0"/>
              </a:rPr>
              <a:t>Увеличение синтеза меланина </a:t>
            </a:r>
            <a:r>
              <a:rPr lang="en-US" sz="1600" b="1" kern="0" dirty="0">
                <a:latin typeface="Calibri" pitchFamily="34" charset="0"/>
                <a:cs typeface="Calibri" pitchFamily="34" charset="0"/>
              </a:rPr>
              <a:t>(%)</a:t>
            </a: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Неделя 1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эквиваленты человеческого эпидермиса с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меланоцитами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epiCS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-M,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CellSystems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GmbH)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 течение недели обрабатывались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10µM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гемом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базолатеральной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стороны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Часть моделей кожи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облучалась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0.3J/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²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УФА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+ 0.03J/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² 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УФ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B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один раз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uk-UA" sz="1600" dirty="0" smtClean="0">
                <a:latin typeface="Calibri" pitchFamily="34" charset="0"/>
                <a:cs typeface="Calibri" pitchFamily="34" charset="0"/>
              </a:rPr>
              <a:t>день 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в </a:t>
            </a:r>
            <a:r>
              <a:rPr lang="uk-UA" sz="1600" dirty="0" err="1">
                <a:latin typeface="Calibri" pitchFamily="34" charset="0"/>
                <a:cs typeface="Calibri" pitchFamily="34" charset="0"/>
              </a:rPr>
              <a:t>течение</a:t>
            </a:r>
            <a:r>
              <a:rPr lang="uk-UA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1600" dirty="0" err="1">
                <a:latin typeface="Calibri" pitchFamily="34" charset="0"/>
                <a:cs typeface="Calibri" pitchFamily="34" charset="0"/>
              </a:rPr>
              <a:t>недели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Неделя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2: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было прекращено воздействие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гема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и облучения, и дальнейшая обработка моделей осуществлялась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или водой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контроль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,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или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3%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CLR 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водным раствором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 течение недели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Меланин был выделен из моделей кожи и количественно определен фотометрическим методом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l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Необработанные модели кожи использовались в качестве контроля и брались как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0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%.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27729" y="6067114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graphicFrame>
        <p:nvGraphicFramePr>
          <p:cNvPr id="7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786465"/>
              </p:ext>
            </p:extLst>
          </p:nvPr>
        </p:nvGraphicFramePr>
        <p:xfrm>
          <a:off x="5563394" y="1325093"/>
          <a:ext cx="5941148" cy="414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95" y="217910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52" y="322163"/>
            <a:ext cx="8352496" cy="579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Лимфатические сосуды и</a:t>
            </a:r>
            <a:r>
              <a:rPr lang="en-US" sz="36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СЭФР-С</a:t>
            </a:r>
            <a:endParaRPr lang="en-US" sz="3600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29255" y="6137355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6" name="Picture 2" descr="C:\Users\ho\AppData\Local\Microsoft\Windows\Temporary Internet Files\Content.Outlook\YG2XQKFG\Lymphatic-Drainage-ThSt-170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489" y="1374354"/>
            <a:ext cx="1876323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ussdiagramm: Verzögerung 5"/>
          <p:cNvSpPr/>
          <p:nvPr/>
        </p:nvSpPr>
        <p:spPr>
          <a:xfrm rot="16200000">
            <a:off x="8040615" y="1852390"/>
            <a:ext cx="3332071" cy="2376000"/>
          </a:xfrm>
          <a:prstGeom prst="flowChartDelay">
            <a:avLst/>
          </a:prstGeom>
          <a:solidFill>
            <a:srgbClr val="FFCC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6358" y="1012823"/>
            <a:ext cx="754300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Л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имфатические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сосуды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ответственны за дренирование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дермального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слоя.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Вследствие старения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воспаления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лимфатические сосуды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редуцируются качественно и количественно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Сосудистый эндотелиальный фактор роста (СЭФР-С)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участвует в активации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образования новых лимфатических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сосудов.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Накопление жидкости в дерме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содержащей воспалительные клетки 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например, макрофаги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),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белки 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соли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ведет к</a:t>
            </a:r>
            <a:r>
              <a:rPr lang="de-D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состоянию гиперосмотического стресса.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" y="210940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61878" y="513087"/>
            <a:ext cx="4133907" cy="579438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Влияние</a:t>
            </a:r>
            <a:r>
              <a:rPr lang="de-DE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на</a:t>
            </a:r>
            <a:r>
              <a:rPr lang="de-DE" sz="32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СЭФР-С</a:t>
            </a:r>
            <a:endParaRPr lang="de-DE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5621" y="1341345"/>
            <a:ext cx="4216356" cy="4536504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>
                <a:latin typeface="Calibri" pitchFamily="34" charset="0"/>
                <a:cs typeface="Calibri" pitchFamily="34" charset="0"/>
              </a:rPr>
              <a:t>Увеличение синтеза СЭФР-С (%)</a:t>
            </a:r>
          </a:p>
          <a:p>
            <a:pPr algn="l"/>
            <a:r>
              <a:rPr lang="ru-RU" sz="1600" dirty="0" err="1">
                <a:latin typeface="Calibri" pitchFamily="34" charset="0"/>
                <a:cs typeface="Calibri" pitchFamily="34" charset="0"/>
              </a:rPr>
              <a:t>Дермальные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лимфатические эндотелиальные клетки человека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были предварительно обработаны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JuvenEye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CLR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на 24 часа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Осмолярность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среды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регулировалась раствором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NaCl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 в дальнейшем клетки поставили на инкубацию на сутки.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Определение СЭФР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-C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было выполнено с помощью системы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ELISA (R&amp;D Systems, Inc.;  #DVEC00).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Абсорбцию измеряли при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450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pt-BR" sz="1600" dirty="0">
                <a:latin typeface="Calibri" pitchFamily="34" charset="0"/>
                <a:cs typeface="Calibri" pitchFamily="34" charset="0"/>
              </a:rPr>
              <a:t>/540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pPr algn="l"/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Необработанные, неповрежденные клетки служили контролем и представлены как 0%.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9765" y="6064981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graphicFrame>
        <p:nvGraphicFramePr>
          <p:cNvPr id="7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55409"/>
              </p:ext>
            </p:extLst>
          </p:nvPr>
        </p:nvGraphicFramePr>
        <p:xfrm>
          <a:off x="5345125" y="1628800"/>
          <a:ext cx="58686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65449" y="2045889"/>
            <a:ext cx="8046882" cy="3366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dirty="0" smtClean="0">
                <a:latin typeface="Calibri" pitchFamily="34" charset="0"/>
              </a:rPr>
              <a:t> 5 добровольцев с темными кругами </a:t>
            </a:r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 Нанесение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</a:rPr>
              <a:t>2 раза в день</a:t>
            </a:r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 Продолжительность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</a:rPr>
              <a:t>28 дней</a:t>
            </a:r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5% </a:t>
            </a:r>
            <a:r>
              <a:rPr lang="en-US" dirty="0" err="1" smtClean="0">
                <a:latin typeface="Calibri" pitchFamily="34" charset="0"/>
              </a:rPr>
              <a:t>JuvenEye</a:t>
            </a:r>
            <a:r>
              <a:rPr lang="en-US" dirty="0" smtClean="0">
                <a:latin typeface="Calibri" pitchFamily="34" charset="0"/>
              </a:rPr>
              <a:t> CLR</a:t>
            </a:r>
          </a:p>
          <a:p>
            <a:pPr marL="0" indent="0"/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 Метод анализа:</a:t>
            </a:r>
          </a:p>
          <a:p>
            <a:pPr marL="0" indent="0"/>
            <a:r>
              <a:rPr lang="ru-RU" dirty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Визуальное сравнение</a:t>
            </a:r>
            <a:endParaRPr lang="en-US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65449" y="372160"/>
            <a:ext cx="835249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Уменьшение темных кругов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исследование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 vivo </a:t>
            </a:r>
            <a:r>
              <a:rPr kumimoji="0" lang="en-US" sz="3200" b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(1)</a:t>
            </a:r>
            <a:endParaRPr kumimoji="0" lang="en-US" sz="3200" b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522" y="6139054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26800" y="6218472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6" name="Textfeld 11"/>
          <p:cNvSpPr txBox="1"/>
          <p:nvPr/>
        </p:nvSpPr>
        <p:spPr>
          <a:xfrm>
            <a:off x="4976838" y="1710293"/>
            <a:ext cx="19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5%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CLR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001950" y="833873"/>
            <a:ext cx="81455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3200" dirty="0">
                <a:latin typeface="Calibri" pitchFamily="34" charset="0"/>
                <a:ea typeface="+mj-ea"/>
                <a:cs typeface="+mj-cs"/>
              </a:rPr>
              <a:t>Индивидуальные результаты </a:t>
            </a:r>
            <a:r>
              <a:rPr lang="de-DE" sz="3200" dirty="0">
                <a:latin typeface="Calibri" pitchFamily="34" charset="0"/>
                <a:ea typeface="+mj-ea"/>
                <a:cs typeface="+mj-cs"/>
              </a:rPr>
              <a:t> ̶ </a:t>
            </a:r>
            <a:r>
              <a:rPr lang="ru-RU" sz="3200" dirty="0">
                <a:latin typeface="Calibri" pitchFamily="34" charset="0"/>
                <a:ea typeface="+mj-ea"/>
                <a:cs typeface="+mj-cs"/>
              </a:rPr>
              <a:t> Доброволец</a:t>
            </a:r>
            <a:r>
              <a:rPr lang="de-DE" sz="3200" dirty="0">
                <a:latin typeface="Calibri" pitchFamily="34" charset="0"/>
                <a:ea typeface="+mj-ea"/>
                <a:cs typeface="+mj-cs"/>
              </a:rPr>
              <a:t> 3</a:t>
            </a:r>
          </a:p>
        </p:txBody>
      </p:sp>
      <p:pic>
        <p:nvPicPr>
          <p:cNvPr id="8" name="Picture 2" descr="G:\f+e\F&amp;E Projekte\F111 Eye product\8. Wirkungsteste, Verträglichkeitsteste\Pilotstudie DERMATEST\Fotos zur Studie\Pro4_t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854" y="2216289"/>
            <a:ext cx="4102814" cy="2746800"/>
          </a:xfrm>
          <a:prstGeom prst="rect">
            <a:avLst/>
          </a:prstGeom>
          <a:noFill/>
        </p:spPr>
      </p:pic>
      <p:pic>
        <p:nvPicPr>
          <p:cNvPr id="9" name="Picture 3" descr="G:\f+e\F&amp;E Projekte\F111 Eye product\8. Wirkungsteste, Verträglichkeitsteste\Pilotstudie DERMATEST\Fotos zur Studie\Pro4_t4w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9854" y="2216289"/>
            <a:ext cx="4092233" cy="2746800"/>
          </a:xfrm>
          <a:prstGeom prst="rect">
            <a:avLst/>
          </a:prstGeom>
          <a:noFill/>
        </p:spPr>
      </p:pic>
      <p:grpSp>
        <p:nvGrpSpPr>
          <p:cNvPr id="10" name="Gruppieren 12"/>
          <p:cNvGrpSpPr/>
          <p:nvPr/>
        </p:nvGrpSpPr>
        <p:grpSpPr>
          <a:xfrm>
            <a:off x="4003996" y="5202691"/>
            <a:ext cx="3893206" cy="196049"/>
            <a:chOff x="323528" y="4997147"/>
            <a:chExt cx="3893206" cy="196049"/>
          </a:xfrm>
        </p:grpSpPr>
        <p:cxnSp>
          <p:nvCxnSpPr>
            <p:cNvPr id="11" name="Gerade Verbindung 14"/>
            <p:cNvCxnSpPr/>
            <p:nvPr/>
          </p:nvCxnSpPr>
          <p:spPr>
            <a:xfrm>
              <a:off x="328302" y="5108401"/>
              <a:ext cx="3888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5"/>
            <p:cNvCxnSpPr/>
            <p:nvPr/>
          </p:nvCxnSpPr>
          <p:spPr>
            <a:xfrm>
              <a:off x="4216734" y="501319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7"/>
            <p:cNvCxnSpPr/>
            <p:nvPr/>
          </p:nvCxnSpPr>
          <p:spPr>
            <a:xfrm>
              <a:off x="323528" y="4997147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8"/>
          <p:cNvSpPr/>
          <p:nvPr/>
        </p:nvSpPr>
        <p:spPr>
          <a:xfrm>
            <a:off x="4003996" y="5254734"/>
            <a:ext cx="108012" cy="1080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9"/>
          <p:cNvSpPr txBox="1"/>
          <p:nvPr/>
        </p:nvSpPr>
        <p:spPr>
          <a:xfrm>
            <a:off x="3744806" y="5526717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0</a:t>
            </a:r>
          </a:p>
        </p:txBody>
      </p:sp>
      <p:sp>
        <p:nvSpPr>
          <p:cNvPr id="16" name="Textfeld 20"/>
          <p:cNvSpPr txBox="1"/>
          <p:nvPr/>
        </p:nvSpPr>
        <p:spPr>
          <a:xfrm>
            <a:off x="7207753" y="5516373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28 дней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0.41858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37951" y="6227924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5" name="Textfeld 11"/>
          <p:cNvSpPr txBox="1"/>
          <p:nvPr/>
        </p:nvSpPr>
        <p:spPr>
          <a:xfrm>
            <a:off x="4497335" y="1798619"/>
            <a:ext cx="19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5%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CLR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609002" y="913143"/>
            <a:ext cx="81660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200" dirty="0">
                <a:latin typeface="Calibri" pitchFamily="34" charset="0"/>
              </a:rPr>
              <a:t>Индивидуальные результаты </a:t>
            </a:r>
            <a:r>
              <a:rPr lang="de-DE" sz="3200" dirty="0">
                <a:latin typeface="Calibri" pitchFamily="34" charset="0"/>
              </a:rPr>
              <a:t> ̶ </a:t>
            </a:r>
            <a:r>
              <a:rPr lang="ru-RU" sz="3200" dirty="0">
                <a:latin typeface="Calibri" pitchFamily="34" charset="0"/>
              </a:rPr>
              <a:t> Доброволец</a:t>
            </a:r>
            <a:r>
              <a:rPr lang="de-DE" sz="3200" dirty="0">
                <a:latin typeface="Calibri" pitchFamily="34" charset="0"/>
              </a:rPr>
              <a:t> </a:t>
            </a:r>
            <a:r>
              <a:rPr lang="ru-RU" sz="3200" dirty="0">
                <a:latin typeface="Calibri" pitchFamily="34" charset="0"/>
              </a:rPr>
              <a:t>5</a:t>
            </a:r>
            <a:endParaRPr lang="de-DE" sz="3200" dirty="0">
              <a:latin typeface="Calibri" pitchFamily="34" charset="0"/>
            </a:endParaRPr>
          </a:p>
        </p:txBody>
      </p:sp>
      <p:pic>
        <p:nvPicPr>
          <p:cNvPr id="7" name="Picture 2" descr="G:\f+e\F&amp;E Projekte\F111 Eye product\8. Wirkungsteste, Verträglichkeitsteste\Pilotstudie DERMATEST\Fotos zur Studie\Pro7_t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351" y="2304615"/>
            <a:ext cx="4102816" cy="2746800"/>
          </a:xfrm>
          <a:prstGeom prst="rect">
            <a:avLst/>
          </a:prstGeom>
          <a:noFill/>
        </p:spPr>
      </p:pic>
      <p:pic>
        <p:nvPicPr>
          <p:cNvPr id="8" name="Picture 3" descr="G:\f+e\F&amp;E Projekte\F111 Eye product\8. Wirkungsteste, Verträglichkeitsteste\Pilotstudie DERMATEST\Fotos zur Studie\Pro7_t4wo.JPG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351" y="2304615"/>
            <a:ext cx="4104000" cy="2746800"/>
          </a:xfrm>
          <a:prstGeom prst="rect">
            <a:avLst/>
          </a:prstGeom>
          <a:noFill/>
        </p:spPr>
      </p:pic>
      <p:grpSp>
        <p:nvGrpSpPr>
          <p:cNvPr id="9" name="Gruppieren 9"/>
          <p:cNvGrpSpPr/>
          <p:nvPr/>
        </p:nvGrpSpPr>
        <p:grpSpPr>
          <a:xfrm>
            <a:off x="3524493" y="5291017"/>
            <a:ext cx="3893206" cy="196049"/>
            <a:chOff x="323528" y="4997147"/>
            <a:chExt cx="3893206" cy="196049"/>
          </a:xfrm>
        </p:grpSpPr>
        <p:cxnSp>
          <p:nvCxnSpPr>
            <p:cNvPr id="10" name="Gerade Verbindung 10"/>
            <p:cNvCxnSpPr/>
            <p:nvPr/>
          </p:nvCxnSpPr>
          <p:spPr>
            <a:xfrm>
              <a:off x="328302" y="5108401"/>
              <a:ext cx="3888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5"/>
            <p:cNvCxnSpPr/>
            <p:nvPr/>
          </p:nvCxnSpPr>
          <p:spPr>
            <a:xfrm>
              <a:off x="4216734" y="501319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7"/>
            <p:cNvCxnSpPr/>
            <p:nvPr/>
          </p:nvCxnSpPr>
          <p:spPr>
            <a:xfrm>
              <a:off x="323528" y="4997147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Ellipse 18"/>
          <p:cNvSpPr/>
          <p:nvPr/>
        </p:nvSpPr>
        <p:spPr>
          <a:xfrm>
            <a:off x="3524493" y="5343060"/>
            <a:ext cx="108012" cy="1080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9"/>
          <p:cNvSpPr txBox="1"/>
          <p:nvPr/>
        </p:nvSpPr>
        <p:spPr>
          <a:xfrm>
            <a:off x="3265303" y="5615043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0</a:t>
            </a:r>
          </a:p>
        </p:txBody>
      </p:sp>
      <p:sp>
        <p:nvSpPr>
          <p:cNvPr id="15" name="Textfeld 20"/>
          <p:cNvSpPr txBox="1"/>
          <p:nvPr/>
        </p:nvSpPr>
        <p:spPr>
          <a:xfrm>
            <a:off x="6728250" y="560469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28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дней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3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0.41858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31400" y="2246612"/>
            <a:ext cx="8976711" cy="3366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dirty="0" smtClean="0">
                <a:latin typeface="Calibri" pitchFamily="34" charset="0"/>
              </a:rPr>
              <a:t>12 добровольцев с темными кругами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под глазами</a:t>
            </a:r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Нанесение</a:t>
            </a:r>
            <a:r>
              <a:rPr lang="en-US" dirty="0" smtClean="0">
                <a:latin typeface="Calibri" pitchFamily="34" charset="0"/>
              </a:rPr>
              <a:t>: </a:t>
            </a:r>
            <a:r>
              <a:rPr lang="ru-RU" dirty="0" smtClean="0">
                <a:latin typeface="Calibri" pitchFamily="34" charset="0"/>
              </a:rPr>
              <a:t>2 раза в день</a:t>
            </a:r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Продолжительность: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56 дней</a:t>
            </a:r>
            <a:endParaRPr lang="en-US" dirty="0" smtClean="0">
              <a:latin typeface="Calibri" pitchFamily="34" charset="0"/>
            </a:endParaRPr>
          </a:p>
          <a:p>
            <a:pPr marL="0" indent="0"/>
            <a:endParaRPr lang="en-US" dirty="0" smtClean="0">
              <a:latin typeface="Calibri" pitchFamily="34" charset="0"/>
            </a:endParaRPr>
          </a:p>
          <a:p>
            <a:pPr marL="0" indent="0"/>
            <a:r>
              <a:rPr lang="ru-RU" dirty="0" smtClean="0">
                <a:latin typeface="Calibri" pitchFamily="34" charset="0"/>
              </a:rPr>
              <a:t>Метод</a:t>
            </a:r>
            <a:r>
              <a:rPr lang="en-US" dirty="0" smtClean="0">
                <a:latin typeface="Calibri" pitchFamily="34" charset="0"/>
              </a:rPr>
              <a:t>:</a:t>
            </a:r>
          </a:p>
          <a:p>
            <a:r>
              <a:rPr lang="ru-RU" dirty="0" smtClean="0">
                <a:latin typeface="Calibri" pitchFamily="34" charset="0"/>
              </a:rPr>
              <a:t>Стандартизированная фотография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Visia</a:t>
            </a:r>
            <a:r>
              <a:rPr lang="en-US" dirty="0" smtClean="0">
                <a:latin typeface="Calibri" pitchFamily="34" charset="0"/>
              </a:rPr>
              <a:t>®, Canfield Scientific)</a:t>
            </a:r>
          </a:p>
          <a:p>
            <a:r>
              <a:rPr lang="ru-RU" dirty="0" smtClean="0">
                <a:latin typeface="Calibri" pitchFamily="34" charset="0"/>
              </a:rPr>
              <a:t>Цифровой анализ фотографий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Newtone</a:t>
            </a:r>
            <a:r>
              <a:rPr lang="en-US" dirty="0" smtClean="0">
                <a:latin typeface="Calibri" pitchFamily="34" charset="0"/>
              </a:rPr>
              <a:t> Technologies)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49463" y="692728"/>
            <a:ext cx="685065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Уменьшение темных кругов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, </a:t>
            </a:r>
            <a:r>
              <a:rPr lang="ru-RU" sz="3200" kern="0" dirty="0" smtClean="0">
                <a:latin typeface="Calibri" pitchFamily="34" charset="0"/>
                <a:ea typeface="+mj-ea"/>
                <a:cs typeface="+mj-cs"/>
              </a:rPr>
              <a:t>исследование </a:t>
            </a:r>
            <a:r>
              <a:rPr lang="en-US" sz="3200" i="1" kern="0" dirty="0" smtClean="0">
                <a:latin typeface="Calibri" pitchFamily="34" charset="0"/>
                <a:ea typeface="+mj-ea"/>
                <a:cs typeface="+mj-cs"/>
              </a:rPr>
              <a:t>in vivo </a:t>
            </a:r>
            <a:r>
              <a:rPr lang="en-US" sz="3200" kern="0" dirty="0" smtClean="0">
                <a:latin typeface="Calibri" pitchFamily="34" charset="0"/>
                <a:ea typeface="+mj-ea"/>
                <a:cs typeface="+mj-cs"/>
              </a:rPr>
              <a:t>(2)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9966" y="6289563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77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28659" y="6126683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6" name="Picture 8" descr="D:\Presentations etc\Product presentations\JuvenEye CLR\Newtone\VA&amp;VG pics\Segmentation\VG right\16E2899VG_T0_Face_CP_Dark circles_Right_zone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53" y="2506598"/>
            <a:ext cx="454396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D:\Presentations etc\Product presentations\JuvenEye CLR\Newtone\VA&amp;VG pics\Segmentation\VG right\16E2899VG_T1_Face_CP_Dark circles_Right_zone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7153" y="2506598"/>
            <a:ext cx="454396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17"/>
          <p:cNvSpPr txBox="1"/>
          <p:nvPr/>
        </p:nvSpPr>
        <p:spPr>
          <a:xfrm>
            <a:off x="5076613" y="1822598"/>
            <a:ext cx="19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3%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CLR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535100" y="752146"/>
            <a:ext cx="65512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latin typeface="Calibri" pitchFamily="34" charset="0"/>
                <a:ea typeface="+mj-ea"/>
                <a:cs typeface="+mj-cs"/>
              </a:rPr>
              <a:t>Индивидуальные результаты</a:t>
            </a:r>
            <a:r>
              <a:rPr lang="de-DE" sz="3600" dirty="0">
                <a:latin typeface="Calibri" pitchFamily="34" charset="0"/>
                <a:ea typeface="+mj-ea"/>
                <a:cs typeface="+mj-cs"/>
              </a:rPr>
              <a:t> - G</a:t>
            </a:r>
          </a:p>
        </p:txBody>
      </p:sp>
      <p:grpSp>
        <p:nvGrpSpPr>
          <p:cNvPr id="10" name="Gruppieren 10"/>
          <p:cNvGrpSpPr/>
          <p:nvPr/>
        </p:nvGrpSpPr>
        <p:grpSpPr>
          <a:xfrm>
            <a:off x="4104355" y="5316600"/>
            <a:ext cx="3893206" cy="196049"/>
            <a:chOff x="323528" y="4997147"/>
            <a:chExt cx="3893206" cy="196049"/>
          </a:xfrm>
        </p:grpSpPr>
        <p:cxnSp>
          <p:nvCxnSpPr>
            <p:cNvPr id="11" name="Gerade Verbindung 11"/>
            <p:cNvCxnSpPr/>
            <p:nvPr/>
          </p:nvCxnSpPr>
          <p:spPr>
            <a:xfrm>
              <a:off x="328302" y="5108401"/>
              <a:ext cx="3888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2"/>
            <p:cNvCxnSpPr/>
            <p:nvPr/>
          </p:nvCxnSpPr>
          <p:spPr>
            <a:xfrm>
              <a:off x="4216734" y="501319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4"/>
            <p:cNvCxnSpPr/>
            <p:nvPr/>
          </p:nvCxnSpPr>
          <p:spPr>
            <a:xfrm>
              <a:off x="323528" y="4997147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llipse 15"/>
          <p:cNvSpPr/>
          <p:nvPr/>
        </p:nvSpPr>
        <p:spPr>
          <a:xfrm>
            <a:off x="4104355" y="5368643"/>
            <a:ext cx="108012" cy="1080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6"/>
          <p:cNvSpPr txBox="1"/>
          <p:nvPr/>
        </p:nvSpPr>
        <p:spPr>
          <a:xfrm>
            <a:off x="3845165" y="564062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0</a:t>
            </a:r>
          </a:p>
        </p:txBody>
      </p:sp>
      <p:sp>
        <p:nvSpPr>
          <p:cNvPr id="16" name="Textfeld 19"/>
          <p:cNvSpPr txBox="1"/>
          <p:nvPr/>
        </p:nvSpPr>
        <p:spPr>
          <a:xfrm>
            <a:off x="7308112" y="5630282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56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дней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54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0.41858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54878" y="6181832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5" name="Textfeld 17"/>
          <p:cNvSpPr txBox="1"/>
          <p:nvPr/>
        </p:nvSpPr>
        <p:spPr>
          <a:xfrm>
            <a:off x="4752649" y="1743601"/>
            <a:ext cx="19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3%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CLR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499660" y="732049"/>
            <a:ext cx="6453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latin typeface="Calibri" pitchFamily="34" charset="0"/>
              </a:rPr>
              <a:t>Индивидуальные результаты</a:t>
            </a:r>
            <a:r>
              <a:rPr lang="de-DE" sz="3600" dirty="0">
                <a:latin typeface="Calibri" pitchFamily="34" charset="0"/>
                <a:ea typeface="+mj-ea"/>
                <a:cs typeface="+mj-cs"/>
              </a:rPr>
              <a:t> - L</a:t>
            </a:r>
          </a:p>
        </p:txBody>
      </p:sp>
      <p:grpSp>
        <p:nvGrpSpPr>
          <p:cNvPr id="7" name="Gruppieren 10"/>
          <p:cNvGrpSpPr/>
          <p:nvPr/>
        </p:nvGrpSpPr>
        <p:grpSpPr>
          <a:xfrm>
            <a:off x="3780391" y="5237603"/>
            <a:ext cx="3893206" cy="196049"/>
            <a:chOff x="323528" y="4997147"/>
            <a:chExt cx="3893206" cy="196049"/>
          </a:xfrm>
        </p:grpSpPr>
        <p:cxnSp>
          <p:nvCxnSpPr>
            <p:cNvPr id="8" name="Gerade Verbindung 11"/>
            <p:cNvCxnSpPr/>
            <p:nvPr/>
          </p:nvCxnSpPr>
          <p:spPr>
            <a:xfrm>
              <a:off x="328302" y="5108401"/>
              <a:ext cx="3888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/>
          </p:nvCxnSpPr>
          <p:spPr>
            <a:xfrm>
              <a:off x="4216734" y="501319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4"/>
            <p:cNvCxnSpPr/>
            <p:nvPr/>
          </p:nvCxnSpPr>
          <p:spPr>
            <a:xfrm>
              <a:off x="323528" y="4997147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lipse 15"/>
          <p:cNvSpPr/>
          <p:nvPr/>
        </p:nvSpPr>
        <p:spPr>
          <a:xfrm>
            <a:off x="3780391" y="5289646"/>
            <a:ext cx="108012" cy="1080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6"/>
          <p:cNvSpPr txBox="1"/>
          <p:nvPr/>
        </p:nvSpPr>
        <p:spPr>
          <a:xfrm>
            <a:off x="3521201" y="5561629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0</a:t>
            </a:r>
          </a:p>
        </p:txBody>
      </p:sp>
      <p:sp>
        <p:nvSpPr>
          <p:cNvPr id="13" name="Textfeld 19"/>
          <p:cNvSpPr txBox="1"/>
          <p:nvPr/>
        </p:nvSpPr>
        <p:spPr>
          <a:xfrm>
            <a:off x="6984148" y="5551285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56 дней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D:\Presentations etc\Product presentations\JuvenEye CLR\Newtone\under eye area pics\Verum\16E2899VL_T0_Face_CP_Dark circles_Left_zone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449" y="2427601"/>
            <a:ext cx="454396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resentations etc\Product presentations\JuvenEye CLR\Newtone\under eye area pics\Verum\16E2899VL_T1_Face_CP_Dark circles_Left_zone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449" y="2427601"/>
            <a:ext cx="454396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32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0.41858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2122" y="6154499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5" name="Textfeld 17"/>
          <p:cNvSpPr txBox="1"/>
          <p:nvPr/>
        </p:nvSpPr>
        <p:spPr>
          <a:xfrm>
            <a:off x="4648914" y="1650807"/>
            <a:ext cx="194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3% </a:t>
            </a:r>
            <a:r>
              <a:rPr lang="de-DE" sz="20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de-DE" sz="2000" dirty="0">
                <a:latin typeface="Calibri" pitchFamily="34" charset="0"/>
                <a:cs typeface="Calibri" pitchFamily="34" charset="0"/>
              </a:rPr>
              <a:t> CLR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92748" y="567220"/>
            <a:ext cx="64070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3600" dirty="0">
                <a:latin typeface="Calibri" pitchFamily="34" charset="0"/>
              </a:rPr>
              <a:t>Индивидуальные результаты</a:t>
            </a:r>
            <a:r>
              <a:rPr lang="de-DE" sz="3600" dirty="0">
                <a:latin typeface="Calibri" pitchFamily="34" charset="0"/>
                <a:ea typeface="+mj-ea"/>
                <a:cs typeface="+mj-cs"/>
              </a:rPr>
              <a:t> - J</a:t>
            </a:r>
          </a:p>
        </p:txBody>
      </p:sp>
      <p:grpSp>
        <p:nvGrpSpPr>
          <p:cNvPr id="7" name="Gruppieren 10"/>
          <p:cNvGrpSpPr/>
          <p:nvPr/>
        </p:nvGrpSpPr>
        <p:grpSpPr>
          <a:xfrm>
            <a:off x="3680030" y="5324471"/>
            <a:ext cx="3893206" cy="196049"/>
            <a:chOff x="323528" y="4997147"/>
            <a:chExt cx="3893206" cy="196049"/>
          </a:xfrm>
        </p:grpSpPr>
        <p:cxnSp>
          <p:nvCxnSpPr>
            <p:cNvPr id="8" name="Gerade Verbindung 11"/>
            <p:cNvCxnSpPr/>
            <p:nvPr/>
          </p:nvCxnSpPr>
          <p:spPr>
            <a:xfrm>
              <a:off x="328302" y="5108401"/>
              <a:ext cx="388843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12"/>
            <p:cNvCxnSpPr/>
            <p:nvPr/>
          </p:nvCxnSpPr>
          <p:spPr>
            <a:xfrm>
              <a:off x="4216734" y="5013196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14"/>
            <p:cNvCxnSpPr/>
            <p:nvPr/>
          </p:nvCxnSpPr>
          <p:spPr>
            <a:xfrm>
              <a:off x="323528" y="4997147"/>
              <a:ext cx="0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Ellipse 15"/>
          <p:cNvSpPr/>
          <p:nvPr/>
        </p:nvSpPr>
        <p:spPr>
          <a:xfrm>
            <a:off x="3680030" y="5376514"/>
            <a:ext cx="108012" cy="108012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6"/>
          <p:cNvSpPr txBox="1"/>
          <p:nvPr/>
        </p:nvSpPr>
        <p:spPr>
          <a:xfrm>
            <a:off x="3420840" y="5648497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0</a:t>
            </a:r>
          </a:p>
        </p:txBody>
      </p:sp>
      <p:sp>
        <p:nvSpPr>
          <p:cNvPr id="13" name="Textfeld 19"/>
          <p:cNvSpPr txBox="1"/>
          <p:nvPr/>
        </p:nvSpPr>
        <p:spPr>
          <a:xfrm>
            <a:off x="6883787" y="5638153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Calibri" pitchFamily="34" charset="0"/>
                <a:cs typeface="Calibri" pitchFamily="34" charset="0"/>
              </a:rPr>
              <a:t>t =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56 дней</a:t>
            </a:r>
            <a:endParaRPr lang="de-DE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D:\Presentations etc\Product presentations\JuvenEye CLR\Newtone\under eye area pics\Verum\16E2899VJ_T0_Face_CP_Dark circles_Right_zone_2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088" y="2514469"/>
            <a:ext cx="454396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Presentations etc\Product presentations\JuvenEye CLR\Newtone\under eye area pics\Verum\16E2899VJ_T1_Face_CP_Dark circles_Right_zone_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3088" y="2383066"/>
            <a:ext cx="454396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9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11111E-6 L 0.41858 0.00046 " pathEditMode="fixed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60023" y="2369283"/>
            <a:ext cx="10539383" cy="20162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Calibri" pitchFamily="34" charset="0"/>
              </a:rPr>
              <a:t>очень </a:t>
            </a:r>
            <a:r>
              <a:rPr lang="ru-RU" dirty="0">
                <a:latin typeface="Calibri" pitchFamily="34" charset="0"/>
              </a:rPr>
              <a:t>тонкая и </a:t>
            </a:r>
            <a:r>
              <a:rPr lang="ru-RU" dirty="0" smtClean="0">
                <a:latin typeface="Calibri" pitchFamily="34" charset="0"/>
              </a:rPr>
              <a:t>полупрозрачная,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и</a:t>
            </a:r>
            <a:r>
              <a:rPr lang="ru-RU" dirty="0" smtClean="0">
                <a:latin typeface="Calibri" pitchFamily="34" charset="0"/>
              </a:rPr>
              <a:t>меет </a:t>
            </a:r>
            <a:r>
              <a:rPr lang="ru-RU" dirty="0">
                <a:latin typeface="Calibri" pitchFamily="34" charset="0"/>
              </a:rPr>
              <a:t>большое количество кровеносных и лимфатических сосудов, мышечных </a:t>
            </a:r>
            <a:r>
              <a:rPr lang="ru-RU" dirty="0" smtClean="0">
                <a:latin typeface="Calibri" pitchFamily="34" charset="0"/>
              </a:rPr>
              <a:t>волокон,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х</a:t>
            </a:r>
            <a:r>
              <a:rPr lang="ru-RU" dirty="0" smtClean="0">
                <a:latin typeface="Calibri" pitchFamily="34" charset="0"/>
              </a:rPr>
              <a:t>арактеризуется </a:t>
            </a:r>
            <a:r>
              <a:rPr lang="ru-RU" dirty="0">
                <a:latin typeface="Calibri" pitchFamily="34" charset="0"/>
              </a:rPr>
              <a:t>слабой </a:t>
            </a:r>
            <a:r>
              <a:rPr lang="ru-RU" dirty="0" smtClean="0">
                <a:latin typeface="Calibri" pitchFamily="34" charset="0"/>
              </a:rPr>
              <a:t>микроциркуляцией,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ч</a:t>
            </a:r>
            <a:r>
              <a:rPr lang="ru-RU" dirty="0" smtClean="0">
                <a:latin typeface="Calibri" pitchFamily="34" charset="0"/>
              </a:rPr>
              <a:t>увствительная</a:t>
            </a:r>
            <a:r>
              <a:rPr lang="ru-RU" dirty="0">
                <a:latin typeface="Calibri" pitchFamily="34" charset="0"/>
              </a:rPr>
              <a:t>, склонна к </a:t>
            </a:r>
            <a:r>
              <a:rPr lang="ru-RU" dirty="0" smtClean="0">
                <a:latin typeface="Calibri" pitchFamily="34" charset="0"/>
              </a:rPr>
              <a:t>воспалению.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97525" y="1324353"/>
            <a:ext cx="804688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Кожа вокруг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глаз</a:t>
            </a:r>
            <a:r>
              <a:rPr lang="ru-RU" sz="3200" kern="0" dirty="0">
                <a:latin typeface="Calibri" pitchFamily="34" charset="0"/>
                <a:ea typeface="+mj-ea"/>
                <a:cs typeface="+mj-cs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000" y="6094449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23" y="415291"/>
            <a:ext cx="1926699" cy="7215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2310" y="4385507"/>
            <a:ext cx="4855841" cy="204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4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9" y="193302"/>
            <a:ext cx="1736790" cy="650403"/>
          </a:xfrm>
          <a:prstGeom prst="rect">
            <a:avLst/>
          </a:prstGeo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5550" y="518503"/>
            <a:ext cx="2473534" cy="579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Заключение</a:t>
            </a:r>
            <a:endParaRPr lang="en-US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1215483" y="1436622"/>
            <a:ext cx="8315385" cy="3080082"/>
          </a:xfrm>
          <a:noFill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Calibri" pitchFamily="34" charset="0"/>
              </a:rPr>
              <a:t>Естественный подход в направлении </a:t>
            </a:r>
            <a:r>
              <a:rPr lang="ru-RU" dirty="0" smtClean="0">
                <a:latin typeface="Calibri" pitchFamily="34" charset="0"/>
              </a:rPr>
              <a:t>уменьшения </a:t>
            </a:r>
            <a:r>
              <a:rPr lang="ru-RU" dirty="0">
                <a:latin typeface="Calibri" pitchFamily="34" charset="0"/>
              </a:rPr>
              <a:t>темных кругов</a:t>
            </a:r>
            <a:endParaRPr lang="en-US" dirty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</a:rPr>
              <a:t>Индуцирует синтез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Г</a:t>
            </a:r>
            <a:r>
              <a:rPr lang="en-US" dirty="0">
                <a:latin typeface="Calibri" pitchFamily="34" charset="0"/>
              </a:rPr>
              <a:t>O-1 </a:t>
            </a:r>
            <a:r>
              <a:rPr lang="ru-RU" dirty="0">
                <a:latin typeface="Calibri" pitchFamily="34" charset="0"/>
              </a:rPr>
              <a:t>и</a:t>
            </a:r>
            <a:r>
              <a:rPr lang="en-US" dirty="0">
                <a:latin typeface="Calibri" pitchFamily="34" charset="0"/>
              </a:rPr>
              <a:t> </a:t>
            </a:r>
            <a:r>
              <a:rPr lang="ru-RU" dirty="0">
                <a:latin typeface="Calibri" pitchFamily="34" charset="0"/>
              </a:rPr>
              <a:t>СЭФР</a:t>
            </a:r>
            <a:r>
              <a:rPr lang="en-US" dirty="0">
                <a:latin typeface="Calibri" pitchFamily="34" charset="0"/>
              </a:rPr>
              <a:t>-C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Снижает </a:t>
            </a:r>
            <a:r>
              <a:rPr lang="ru-RU" dirty="0">
                <a:latin typeface="Calibri" pitchFamily="34" charset="0"/>
              </a:rPr>
              <a:t>отложение меланина</a:t>
            </a:r>
            <a:endParaRPr lang="en-US" dirty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</a:rPr>
              <a:t>Стимулирует </a:t>
            </a:r>
            <a:r>
              <a:rPr lang="ru-RU" dirty="0" err="1" smtClean="0">
                <a:latin typeface="Calibri" pitchFamily="34" charset="0"/>
              </a:rPr>
              <a:t>аутофагию</a:t>
            </a:r>
            <a:endParaRPr lang="ru-RU" dirty="0" smtClean="0">
              <a:latin typeface="Calibri" pitchFamily="34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Визуально уменьшает темные круги</a:t>
            </a:r>
            <a:endParaRPr lang="en-US" dirty="0">
              <a:latin typeface="Calibri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latin typeface="Calibri" pitchFamily="34" charset="0"/>
              </a:rPr>
              <a:t>Редуцирует цвет </a:t>
            </a:r>
            <a:r>
              <a:rPr lang="ru-RU" dirty="0">
                <a:latin typeface="Calibri" pitchFamily="34" charset="0"/>
              </a:rPr>
              <a:t>и </a:t>
            </a:r>
            <a:r>
              <a:rPr lang="ru-RU" dirty="0" smtClean="0">
                <a:latin typeface="Calibri" pitchFamily="34" charset="0"/>
              </a:rPr>
              <a:t>площадь </a:t>
            </a:r>
            <a:r>
              <a:rPr lang="ru-RU" dirty="0">
                <a:latin typeface="Calibri" pitchFamily="34" charset="0"/>
              </a:rPr>
              <a:t>поверхности темных кругов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685549" y="4790559"/>
            <a:ext cx="5208697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57300" indent="-1257300" algn="l">
              <a:spcBef>
                <a:spcPts val="0"/>
              </a:spcBef>
              <a:tabLst>
                <a:tab pos="1249363" algn="l"/>
              </a:tabLst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INCI: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	Экстракт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Hieracium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Pilosella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ястребинка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  <a:p>
            <a:pPr marL="1257300" indent="-1257300" algn="l">
              <a:spcBef>
                <a:spcPts val="0"/>
              </a:spcBef>
              <a:tabLst>
                <a:tab pos="1249363" algn="l"/>
              </a:tabLs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	Цветочный экстракт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Bellis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Perennis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маргаритка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1257300" indent="-1257300" algn="l">
              <a:spcBef>
                <a:spcPts val="0"/>
              </a:spcBef>
              <a:tabLst>
                <a:tab pos="1249363" algn="l"/>
              </a:tabLs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Дозировка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	3 - 5%</a:t>
            </a:r>
            <a:endParaRPr lang="en-US" sz="14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257300" indent="-1257300" algn="l">
              <a:spcBef>
                <a:spcPts val="0"/>
              </a:spcBef>
              <a:tabLst>
                <a:tab pos="1249363" algn="l"/>
              </a:tabLs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Диапазон 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pH:	4.5  - 6.5</a:t>
            </a:r>
          </a:p>
          <a:p>
            <a:pPr marL="1257300" indent="-1257300" algn="l">
              <a:spcBef>
                <a:spcPts val="0"/>
              </a:spcBef>
              <a:tabLst>
                <a:tab pos="1249363" algn="l"/>
              </a:tabLst>
            </a:pPr>
            <a:r>
              <a:rPr lang="ru-RU" sz="1400" dirty="0">
                <a:latin typeface="Calibri" pitchFamily="34" charset="0"/>
                <a:cs typeface="Calibri" pitchFamily="34" charset="0"/>
              </a:rPr>
              <a:t>Сохраняется с</a:t>
            </a:r>
            <a:r>
              <a:rPr lang="en-US" sz="1400" dirty="0">
                <a:latin typeface="Calibri" pitchFamily="34" charset="0"/>
                <a:cs typeface="Calibri" pitchFamily="34" charset="0"/>
              </a:rPr>
              <a:t>:	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Дегидроацетат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 натрия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05580" y="6086572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6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8" y="564648"/>
            <a:ext cx="1785473" cy="6686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97151" y="898965"/>
            <a:ext cx="155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/>
              <a:t>представляет</a:t>
            </a:r>
            <a:r>
              <a:rPr lang="uk-UA" dirty="0"/>
              <a:t>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44" y="1589828"/>
            <a:ext cx="2724644" cy="27246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71505" y="4470968"/>
            <a:ext cx="6124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Эффективная </a:t>
            </a:r>
            <a:r>
              <a:rPr lang="ru-RU" sz="2000" dirty="0" err="1"/>
              <a:t>нутрикосметика</a:t>
            </a:r>
            <a:r>
              <a:rPr lang="ru-RU" sz="2000" dirty="0"/>
              <a:t> для здоровья и красоты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7298" y="5429973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Стенд № 2А-9-13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40844" y="5830083"/>
            <a:ext cx="412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Павильон «Парфюмерия и косметика»</a:t>
            </a:r>
          </a:p>
        </p:txBody>
      </p:sp>
    </p:spTree>
    <p:extLst>
      <p:ext uri="{BB962C8B-B14F-4D97-AF65-F5344CB8AC3E}">
        <p14:creationId xmlns:p14="http://schemas.microsoft.com/office/powerpoint/2010/main" val="76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90643" y="1287278"/>
            <a:ext cx="2233490" cy="396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2000">
                <a:latin typeface="Calibri" pitchFamily="34" charset="0"/>
              </a:rPr>
              <a:t>Вялый кровоток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06363" y="467336"/>
            <a:ext cx="804688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Порочные круги </a:t>
            </a:r>
            <a:r>
              <a:rPr lang="ru-RU" sz="3200" kern="0" dirty="0">
                <a:latin typeface="Calibri" pitchFamily="34" charset="0"/>
                <a:ea typeface="+mj-ea"/>
                <a:cs typeface="+mj-cs"/>
              </a:rPr>
              <a:t>в этиологии темных кругов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8013" y="6254283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20177" y="1287278"/>
            <a:ext cx="2052228" cy="396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Скопление </a:t>
            </a:r>
            <a:r>
              <a:rPr lang="ru-RU" sz="2000" dirty="0" err="1">
                <a:latin typeface="Calibri" pitchFamily="34" charset="0"/>
              </a:rPr>
              <a:t>гема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10360" y="2511532"/>
            <a:ext cx="1576413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Воспаление</a:t>
            </a:r>
            <a:r>
              <a:rPr lang="en-US" sz="2000" dirty="0">
                <a:latin typeface="Calibri" pitchFamily="34" charset="0"/>
              </a:rPr>
              <a:t>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920476" y="1287278"/>
            <a:ext cx="3348372" cy="657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Увеличение проницаемости кровеносных сосудов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920476" y="2235679"/>
            <a:ext cx="3348372" cy="702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Попадание эритроцитов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в </a:t>
            </a:r>
            <a:r>
              <a:rPr lang="ru-RU" sz="2000" dirty="0" err="1">
                <a:latin typeface="Calibri" pitchFamily="34" charset="0"/>
              </a:rPr>
              <a:t>дермальный</a:t>
            </a:r>
            <a:r>
              <a:rPr lang="ru-RU" sz="2000" dirty="0">
                <a:latin typeface="Calibri" pitchFamily="34" charset="0"/>
              </a:rPr>
              <a:t> слой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861915" y="2485028"/>
            <a:ext cx="1404156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Старение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932226" y="3238537"/>
            <a:ext cx="2538283" cy="626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Высвобождение гемоглобина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064926" y="4188794"/>
            <a:ext cx="2070231" cy="6793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Высвобождение </a:t>
            </a:r>
            <a:r>
              <a:rPr lang="ru-RU" sz="2000" dirty="0" err="1">
                <a:latin typeface="Calibri" pitchFamily="34" charset="0"/>
              </a:rPr>
              <a:t>гема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4" name="Gerade Verbindung mit Pfeil 3"/>
          <p:cNvCxnSpPr/>
          <p:nvPr/>
        </p:nvCxnSpPr>
        <p:spPr>
          <a:xfrm>
            <a:off x="3824133" y="1485300"/>
            <a:ext cx="39604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6"/>
          <p:cNvCxnSpPr/>
          <p:nvPr/>
        </p:nvCxnSpPr>
        <p:spPr>
          <a:xfrm>
            <a:off x="6272405" y="1485300"/>
            <a:ext cx="648071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8"/>
          <p:cNvCxnSpPr/>
          <p:nvPr/>
        </p:nvCxnSpPr>
        <p:spPr>
          <a:xfrm>
            <a:off x="8033642" y="1944968"/>
            <a:ext cx="0" cy="2907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20"/>
          <p:cNvCxnSpPr/>
          <p:nvPr/>
        </p:nvCxnSpPr>
        <p:spPr>
          <a:xfrm>
            <a:off x="8033642" y="2937757"/>
            <a:ext cx="0" cy="2907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21"/>
          <p:cNvCxnSpPr/>
          <p:nvPr/>
        </p:nvCxnSpPr>
        <p:spPr>
          <a:xfrm>
            <a:off x="8012384" y="3877993"/>
            <a:ext cx="0" cy="2907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634223" y="3277116"/>
            <a:ext cx="1473206" cy="648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Отложение меланина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20" name="Gerade Verbindung mit Pfeil 35"/>
          <p:cNvCxnSpPr>
            <a:stCxn id="13" idx="1"/>
          </p:cNvCxnSpPr>
          <p:nvPr/>
        </p:nvCxnSpPr>
        <p:spPr>
          <a:xfrm flipH="1" flipV="1">
            <a:off x="6040321" y="2907576"/>
            <a:ext cx="1024605" cy="16208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38"/>
          <p:cNvCxnSpPr>
            <a:endCxn id="19" idx="0"/>
          </p:cNvCxnSpPr>
          <p:nvPr/>
        </p:nvCxnSpPr>
        <p:spPr>
          <a:xfrm>
            <a:off x="5355112" y="2901054"/>
            <a:ext cx="15714" cy="37606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krümmte Verbindung 9222"/>
          <p:cNvCxnSpPr/>
          <p:nvPr/>
        </p:nvCxnSpPr>
        <p:spPr>
          <a:xfrm rot="10800000">
            <a:off x="2771016" y="2894323"/>
            <a:ext cx="4122457" cy="132194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43"/>
          <p:cNvCxnSpPr>
            <a:stCxn id="8" idx="0"/>
          </p:cNvCxnSpPr>
          <p:nvPr/>
        </p:nvCxnSpPr>
        <p:spPr>
          <a:xfrm flipV="1">
            <a:off x="5598567" y="1944968"/>
            <a:ext cx="1294906" cy="5665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46"/>
          <p:cNvCxnSpPr/>
          <p:nvPr/>
        </p:nvCxnSpPr>
        <p:spPr>
          <a:xfrm flipH="1">
            <a:off x="2859362" y="2937757"/>
            <a:ext cx="2134901" cy="12785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49"/>
          <p:cNvCxnSpPr/>
          <p:nvPr/>
        </p:nvCxnSpPr>
        <p:spPr>
          <a:xfrm>
            <a:off x="2770461" y="2931449"/>
            <a:ext cx="7615" cy="14107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969880" y="4217955"/>
            <a:ext cx="1044114" cy="27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1400" b="1" dirty="0">
                <a:solidFill>
                  <a:srgbClr val="660033"/>
                </a:solidFill>
                <a:latin typeface="Calibri" pitchFamily="34" charset="0"/>
              </a:rPr>
              <a:t>темно-красный</a:t>
            </a:r>
            <a:endParaRPr lang="en-US" sz="1400" b="1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022155" y="1656936"/>
            <a:ext cx="2664295" cy="32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1400" b="1" dirty="0">
                <a:latin typeface="Calibri" pitchFamily="34" charset="0"/>
              </a:rPr>
              <a:t>от</a:t>
            </a:r>
            <a:r>
              <a:rPr lang="ru-RU" sz="1400" b="1" dirty="0">
                <a:solidFill>
                  <a:srgbClr val="FFCCFF"/>
                </a:solidFill>
                <a:latin typeface="Calibri" pitchFamily="34" charset="0"/>
              </a:rPr>
              <a:t> розоватого</a:t>
            </a:r>
            <a:r>
              <a:rPr lang="de-DE" sz="1400" b="1" dirty="0">
                <a:solidFill>
                  <a:srgbClr val="FFCCFF"/>
                </a:solidFill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до</a:t>
            </a:r>
            <a:r>
              <a:rPr lang="de-DE" sz="1400" b="1" dirty="0">
                <a:latin typeface="Calibri" pitchFamily="34" charset="0"/>
              </a:rPr>
              <a:t> </a:t>
            </a:r>
            <a:r>
              <a:rPr lang="ru-RU" sz="1400" b="1" dirty="0">
                <a:solidFill>
                  <a:srgbClr val="3399FF"/>
                </a:solidFill>
                <a:latin typeface="Calibri" pitchFamily="34" charset="0"/>
              </a:rPr>
              <a:t>голубоватого</a:t>
            </a:r>
            <a:endParaRPr lang="en-US" sz="1400" b="1" dirty="0">
              <a:solidFill>
                <a:srgbClr val="3399FF"/>
              </a:solidFill>
              <a:latin typeface="Calibri" pitchFamily="34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444312" y="3843680"/>
            <a:ext cx="1242137" cy="3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1400" b="1" dirty="0">
                <a:solidFill>
                  <a:srgbClr val="663300"/>
                </a:solidFill>
                <a:latin typeface="Calibri" pitchFamily="34" charset="0"/>
              </a:rPr>
              <a:t>коричневый</a:t>
            </a:r>
            <a:endParaRPr lang="en-US" sz="1400" b="1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1620330" y="5726549"/>
            <a:ext cx="2565285" cy="2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отечность</a:t>
            </a:r>
            <a:r>
              <a:rPr lang="de-DE" sz="1400" b="1" dirty="0">
                <a:latin typeface="Calibri" pitchFamily="34" charset="0"/>
              </a:rPr>
              <a:t>,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400" b="1" dirty="0" err="1">
                <a:solidFill>
                  <a:srgbClr val="9933FF"/>
                </a:solidFill>
                <a:latin typeface="Calibri" pitchFamily="34" charset="0"/>
              </a:rPr>
              <a:t>багрянистость</a:t>
            </a:r>
            <a:endParaRPr lang="en-US" sz="1400" b="1" dirty="0">
              <a:solidFill>
                <a:srgbClr val="9933FF"/>
              </a:solidFill>
              <a:latin typeface="Calibri" pitchFamily="34" charset="0"/>
            </a:endParaRPr>
          </a:p>
        </p:txBody>
      </p:sp>
      <p:cxnSp>
        <p:nvCxnSpPr>
          <p:cNvPr id="30" name="Gerade Verbindung mit Pfeil 61"/>
          <p:cNvCxnSpPr>
            <a:endCxn id="19" idx="1"/>
          </p:cNvCxnSpPr>
          <p:nvPr/>
        </p:nvCxnSpPr>
        <p:spPr>
          <a:xfrm flipV="1">
            <a:off x="3824134" y="3601152"/>
            <a:ext cx="810089" cy="7146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4022155" y="3997196"/>
            <a:ext cx="1404156" cy="28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1400" dirty="0">
                <a:latin typeface="Calibri" pitchFamily="34" charset="0"/>
              </a:rPr>
              <a:t>Кожный</a:t>
            </a:r>
            <a:r>
              <a:rPr lang="de-DE" sz="1400" dirty="0">
                <a:latin typeface="Calibri" pitchFamily="34" charset="0"/>
              </a:rPr>
              <a:t> (</a:t>
            </a:r>
            <a:r>
              <a:rPr lang="ru-RU" sz="1400" dirty="0" err="1">
                <a:latin typeface="Calibri" pitchFamily="34" charset="0"/>
              </a:rPr>
              <a:t>меланофаги</a:t>
            </a:r>
            <a:r>
              <a:rPr lang="de-DE" sz="1400" dirty="0">
                <a:latin typeface="Calibri" pitchFamily="34" charset="0"/>
              </a:rPr>
              <a:t>)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32" name="Gerade Verbindung mit Pfeil 64"/>
          <p:cNvCxnSpPr/>
          <p:nvPr/>
        </p:nvCxnSpPr>
        <p:spPr>
          <a:xfrm flipV="1">
            <a:off x="3107857" y="1764948"/>
            <a:ext cx="3785616" cy="7465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6"/>
          <p:cNvCxnSpPr/>
          <p:nvPr/>
        </p:nvCxnSpPr>
        <p:spPr>
          <a:xfrm flipV="1">
            <a:off x="2798019" y="1764948"/>
            <a:ext cx="1044116" cy="710394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9"/>
          <p:cNvCxnSpPr/>
          <p:nvPr/>
        </p:nvCxnSpPr>
        <p:spPr>
          <a:xfrm flipH="1" flipV="1">
            <a:off x="4220177" y="1783043"/>
            <a:ext cx="1134935" cy="70198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feil nach links 7"/>
          <p:cNvSpPr/>
          <p:nvPr/>
        </p:nvSpPr>
        <p:spPr>
          <a:xfrm>
            <a:off x="4332070" y="5048431"/>
            <a:ext cx="302153" cy="15277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 nach links 42"/>
          <p:cNvSpPr/>
          <p:nvPr/>
        </p:nvSpPr>
        <p:spPr>
          <a:xfrm rot="5400000">
            <a:off x="7937694" y="5032554"/>
            <a:ext cx="302153" cy="152774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7" name="Picture 3" descr="D:\Presentations etc\Product presentations\JuvenEye CLR\Illustrationen für PPT\Heme_b_Gitter_transp_17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2490" y="4635923"/>
            <a:ext cx="1206557" cy="133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Rectangle 3"/>
          <p:cNvSpPr txBox="1">
            <a:spLocks noChangeArrowheads="1"/>
          </p:cNvSpPr>
          <p:nvPr/>
        </p:nvSpPr>
        <p:spPr bwMode="auto">
          <a:xfrm>
            <a:off x="1366624" y="4313872"/>
            <a:ext cx="2790311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·"/>
              <a:defRPr sz="2000">
                <a:solidFill>
                  <a:schemeClr val="tx1"/>
                </a:solidFill>
                <a:latin typeface="Frutiger 45 Ligh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Frutiger 45 Ligh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marL="0" indent="0" algn="ctr"/>
            <a:r>
              <a:rPr lang="ru-RU" sz="2000" dirty="0">
                <a:latin typeface="Calibri" pitchFamily="34" charset="0"/>
              </a:rPr>
              <a:t>Снижение способности лимфатических сосудов дренировать </a:t>
            </a:r>
            <a:r>
              <a:rPr lang="ru-RU" sz="2000" dirty="0" err="1">
                <a:latin typeface="Calibri" pitchFamily="34" charset="0"/>
              </a:rPr>
              <a:t>дермальный</a:t>
            </a:r>
            <a:r>
              <a:rPr lang="ru-RU" sz="2000" dirty="0">
                <a:latin typeface="Calibri" pitchFamily="34" charset="0"/>
              </a:rPr>
              <a:t> слой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1" y="259064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7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9" grpId="0" animBg="1"/>
      <p:bldP spid="26" grpId="0"/>
      <p:bldP spid="28" grpId="0"/>
      <p:bldP spid="29" grpId="0"/>
      <p:bldP spid="31" grpId="0"/>
      <p:bldP spid="35" grpId="0" animBg="1"/>
      <p:bldP spid="36" grpId="0" animBg="1"/>
      <p:bldP spid="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90436" y="1730985"/>
            <a:ext cx="90508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dirty="0" err="1">
                <a:latin typeface="Calibri" pitchFamily="34" charset="0"/>
                <a:cs typeface="Calibri" pitchFamily="34" charset="0"/>
              </a:rPr>
              <a:t>Гем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деградирует под действием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гемоксигеназы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ГО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-1)</a:t>
            </a:r>
          </a:p>
          <a:p>
            <a:pPr algn="l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2400" dirty="0">
                <a:latin typeface="Calibri" pitchFamily="34" charset="0"/>
                <a:cs typeface="Calibri" pitchFamily="34" charset="0"/>
              </a:rPr>
              <a:t>Длительное воздействие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гема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отрицательно сказывается на выработке ГО-1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2400" b="1" dirty="0">
                <a:latin typeface="Calibri" pitchFamily="34" charset="0"/>
                <a:cs typeface="Calibri" pitchFamily="34" charset="0"/>
              </a:rPr>
              <a:t>Актуальность для темных кругов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Редукция цвета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гем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темно-красный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Влияет на самый важный порочный круг в этиологии темных кругов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58565" y="481403"/>
            <a:ext cx="6911975" cy="579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alibri" pitchFamily="34" charset="0"/>
              </a:rPr>
              <a:t>ГО-1 и </a:t>
            </a:r>
            <a:r>
              <a:rPr lang="ru-RU" sz="4000" dirty="0" err="1">
                <a:solidFill>
                  <a:schemeClr val="tx1"/>
                </a:solidFill>
                <a:latin typeface="Calibri" pitchFamily="34" charset="0"/>
              </a:rPr>
              <a:t>гем</a:t>
            </a:r>
            <a:endParaRPr lang="en-US" sz="4000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84000" y="6094449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7" name="Picture 3" descr="D:\Presentations etc\Product presentations\JuvenEye CLR\Illustrationen für PPT\Heme_b_Gitter_transp_17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70540" y="1344081"/>
            <a:ext cx="1925642" cy="21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81" y="259064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0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2" y="348273"/>
            <a:ext cx="1736790" cy="650403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148553" y="417246"/>
            <a:ext cx="6062354" cy="57943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Влияние на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</a:rPr>
              <a:t>активный синтез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ГО-1</a:t>
            </a:r>
            <a:endParaRPr lang="de-DE" sz="3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55857" y="1647155"/>
            <a:ext cx="3415782" cy="4536504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latin typeface="Calibri" pitchFamily="34" charset="0"/>
                <a:cs typeface="Calibri" pitchFamily="34" charset="0"/>
              </a:rPr>
              <a:t>Выработка </a:t>
            </a:r>
            <a:r>
              <a:rPr lang="ru-RU" sz="1600" b="1" kern="0" dirty="0">
                <a:latin typeface="Calibri" pitchFamily="34" charset="0"/>
                <a:cs typeface="Calibri" pitchFamily="34" charset="0"/>
              </a:rPr>
              <a:t>ГО-1 </a:t>
            </a:r>
            <a:r>
              <a:rPr lang="en-US" sz="1600" b="1" kern="0" dirty="0">
                <a:latin typeface="Calibri" pitchFamily="34" charset="0"/>
                <a:cs typeface="Calibri" pitchFamily="34" charset="0"/>
              </a:rPr>
              <a:t>(%)</a:t>
            </a:r>
          </a:p>
          <a:p>
            <a:pPr algn="l"/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Кератиноциты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человека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HaCaT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обрабатывали тестируемым продуктом на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48 часов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Определение ГО-1 было выполнено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 помощью системы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ELISA (R&amp;D Systems, Inc.;  KCB3776).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Метод – флуоресценция; длина волны -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540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нм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/600 </a:t>
            </a:r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нм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Необработанные клетки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взяты за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100 %.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lvl="0" algn="l" eaLnBrk="1" hangingPunct="1">
              <a:spcBef>
                <a:spcPts val="600"/>
              </a:spcBef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84731"/>
              </p:ext>
            </p:extLst>
          </p:nvPr>
        </p:nvGraphicFramePr>
        <p:xfrm>
          <a:off x="5356033" y="1610642"/>
          <a:ext cx="5832648" cy="4247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3277" y="6200694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5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054" y="622628"/>
            <a:ext cx="8348896" cy="57943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Влияние на </a:t>
            </a:r>
            <a:r>
              <a:rPr lang="ru-RU" sz="3200" dirty="0" smtClean="0">
                <a:latin typeface="Calibri" pitchFamily="34" charset="0"/>
              </a:rPr>
              <a:t>синтез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ГО-1 в </a:t>
            </a:r>
            <a:r>
              <a:rPr lang="ru-RU" sz="3200" dirty="0" smtClean="0">
                <a:solidFill>
                  <a:schemeClr val="tx1"/>
                </a:solidFill>
                <a:latin typeface="Calibri" pitchFamily="34" charset="0"/>
              </a:rPr>
              <a:t>присутствии </a:t>
            </a:r>
            <a:r>
              <a:rPr lang="ru-RU" sz="3200" dirty="0" err="1" smtClean="0">
                <a:solidFill>
                  <a:schemeClr val="tx1"/>
                </a:solidFill>
                <a:latin typeface="Calibri" pitchFamily="34" charset="0"/>
              </a:rPr>
              <a:t>гема</a:t>
            </a:r>
            <a:endParaRPr lang="de-DE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73722" y="1409954"/>
            <a:ext cx="4266629" cy="3743772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b="1" kern="0" dirty="0" smtClean="0">
                <a:latin typeface="Calibri" pitchFamily="34" charset="0"/>
                <a:cs typeface="Calibri" pitchFamily="34" charset="0"/>
              </a:rPr>
              <a:t>Синтез </a:t>
            </a:r>
            <a:r>
              <a:rPr lang="ru-RU" b="1" kern="0" dirty="0">
                <a:latin typeface="Calibri" pitchFamily="34" charset="0"/>
                <a:cs typeface="Calibri" pitchFamily="34" charset="0"/>
              </a:rPr>
              <a:t>ГО-1 (%)</a:t>
            </a:r>
            <a:endParaRPr lang="en-US" b="1" kern="0" dirty="0">
              <a:latin typeface="Calibri" pitchFamily="34" charset="0"/>
              <a:cs typeface="Calibri" pitchFamily="34" charset="0"/>
            </a:endParaRPr>
          </a:p>
          <a:p>
            <a:r>
              <a:rPr lang="ru-RU" dirty="0" err="1" smtClean="0">
                <a:latin typeface="Calibri" pitchFamily="34" charset="0"/>
                <a:cs typeface="Calibri" pitchFamily="34" charset="0"/>
              </a:rPr>
              <a:t>Кератиноциты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человека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HaCaT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обрабатывались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CLR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на 24 часа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Гем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(5µM)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добавлялся на протяжении разных временных отрезков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Определение ГО-1 </a:t>
            </a:r>
            <a:r>
              <a:rPr lang="ru-RU" dirty="0" err="1" smtClean="0">
                <a:latin typeface="Calibri" pitchFamily="34" charset="0"/>
                <a:cs typeface="Calibri" pitchFamily="34" charset="0"/>
              </a:rPr>
              <a:t>проводось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помощью системы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ELISA (R&amp;D Systems, Inc.;  KCB3776). </a:t>
            </a:r>
            <a:endParaRPr lang="ru-RU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Метод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– флуоресценция; длина волны - 540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en-US" dirty="0">
                <a:latin typeface="Calibri" pitchFamily="34" charset="0"/>
                <a:cs typeface="Calibri" pitchFamily="34" charset="0"/>
              </a:rPr>
              <a:t>/600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Необработанные клетки взяты за 100 %.</a:t>
            </a:r>
            <a:endParaRPr lang="de-DE" dirty="0">
              <a:latin typeface="Calibri" pitchFamily="34" charset="0"/>
              <a:cs typeface="Calibri" pitchFamily="34" charset="0"/>
            </a:endParaRPr>
          </a:p>
          <a:p>
            <a:pPr lvl="0" algn="l" eaLnBrk="1" hangingPunct="1">
              <a:spcBef>
                <a:spcPts val="600"/>
              </a:spcBef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04715"/>
              </p:ext>
            </p:extLst>
          </p:nvPr>
        </p:nvGraphicFramePr>
        <p:xfrm>
          <a:off x="5285867" y="1554801"/>
          <a:ext cx="579664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0443" y="6075033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" y="184585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 etc\Product presentations\JuvenEye CLR\Illustrationen für PPT\autophagy-JuvenEye-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214" y="3293827"/>
            <a:ext cx="6372200" cy="24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6681" y="1354835"/>
            <a:ext cx="100302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Имеет жизненно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важное значение в уменьшении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«клеточного балласта»,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>
                <a:latin typeface="Calibri" pitchFamily="34" charset="0"/>
                <a:cs typeface="Calibri" pitchFamily="34" charset="0"/>
              </a:rPr>
              <a:t>Неотъемлемая составляющая борьбы с клеточным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старением,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Предупреждает клеточное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старение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кератиноцитов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, оказывая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сильное влияние на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дермальный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слой,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Важна для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деградации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меланиносодержащих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меланосом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59582" y="453267"/>
            <a:ext cx="8064464" cy="579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>
                <a:solidFill>
                  <a:schemeClr val="tx1"/>
                </a:solidFill>
                <a:latin typeface="Calibri" pitchFamily="34" charset="0"/>
              </a:rPr>
              <a:t>Аутофагия</a:t>
            </a:r>
            <a:endParaRPr lang="en-US" sz="3600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9725" y="6261922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8" name="Textfeld 8"/>
          <p:cNvSpPr txBox="1"/>
          <p:nvPr/>
        </p:nvSpPr>
        <p:spPr>
          <a:xfrm>
            <a:off x="2551061" y="4617170"/>
            <a:ext cx="1206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Calibri" pitchFamily="34" charset="0"/>
                <a:cs typeface="Calibri" pitchFamily="34" charset="0"/>
              </a:rPr>
              <a:t>Меланосомы</a:t>
            </a:r>
            <a:endParaRPr lang="de-DE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feld 9"/>
          <p:cNvSpPr txBox="1"/>
          <p:nvPr/>
        </p:nvSpPr>
        <p:spPr>
          <a:xfrm>
            <a:off x="3015002" y="5439546"/>
            <a:ext cx="16599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Calibri" pitchFamily="34" charset="0"/>
                <a:cs typeface="Calibri" pitchFamily="34" charset="0"/>
              </a:rPr>
              <a:t>‚</a:t>
            </a:r>
            <a:r>
              <a:rPr lang="ru-RU" sz="1400" dirty="0">
                <a:latin typeface="Calibri" pitchFamily="34" charset="0"/>
                <a:cs typeface="Calibri" pitchFamily="34" charset="0"/>
              </a:rPr>
              <a:t>Клеточный </a:t>
            </a:r>
            <a:r>
              <a:rPr lang="ru-RU" sz="1400" dirty="0" err="1">
                <a:latin typeface="Calibri" pitchFamily="34" charset="0"/>
                <a:cs typeface="Calibri" pitchFamily="34" charset="0"/>
              </a:rPr>
              <a:t>баласт</a:t>
            </a:r>
            <a:r>
              <a:rPr lang="de-DE" sz="1400" dirty="0">
                <a:latin typeface="Calibri" pitchFamily="34" charset="0"/>
                <a:cs typeface="Calibri" pitchFamily="34" charset="0"/>
              </a:rPr>
              <a:t>‘</a:t>
            </a:r>
          </a:p>
        </p:txBody>
      </p:sp>
      <p:sp>
        <p:nvSpPr>
          <p:cNvPr id="10" name="Rechteck 7"/>
          <p:cNvSpPr/>
          <p:nvPr/>
        </p:nvSpPr>
        <p:spPr>
          <a:xfrm>
            <a:off x="4983150" y="5501102"/>
            <a:ext cx="444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latin typeface="Calibri" pitchFamily="34" charset="0"/>
              </a:rPr>
              <a:t>LC3B</a:t>
            </a:r>
            <a:endParaRPr lang="en-US" sz="1000" dirty="0">
              <a:latin typeface="Calibri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86" y="218165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3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363" y="503621"/>
            <a:ext cx="8348896" cy="579438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Calibri" pitchFamily="34" charset="0"/>
              </a:rPr>
              <a:t>Влияние на </a:t>
            </a:r>
            <a:r>
              <a:rPr lang="ru-RU" sz="3200" dirty="0" err="1">
                <a:solidFill>
                  <a:schemeClr val="tx1"/>
                </a:solidFill>
                <a:latin typeface="Calibri" pitchFamily="34" charset="0"/>
              </a:rPr>
              <a:t>аутофагию</a:t>
            </a:r>
            <a:endParaRPr lang="de-DE" sz="3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7787" y="1551933"/>
            <a:ext cx="4959726" cy="4536504"/>
          </a:xfrm>
          <a:prstGeom prst="rect">
            <a:avLst/>
          </a:prstGeom>
          <a:noFill/>
          <a:ln/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>
                <a:latin typeface="Calibri" pitchFamily="34" charset="0"/>
                <a:cs typeface="Calibri" pitchFamily="34" charset="0"/>
              </a:rPr>
              <a:t>Синтез </a:t>
            </a:r>
            <a:r>
              <a:rPr lang="en-US" sz="1600" b="1" kern="0" dirty="0">
                <a:latin typeface="Calibri" pitchFamily="34" charset="0"/>
                <a:cs typeface="Calibri" pitchFamily="34" charset="0"/>
              </a:rPr>
              <a:t>LC3B (%)</a:t>
            </a:r>
          </a:p>
          <a:p>
            <a:pPr algn="l"/>
            <a:r>
              <a:rPr lang="ru-RU" sz="1600" dirty="0" err="1" smtClean="0">
                <a:latin typeface="Calibri" pitchFamily="34" charset="0"/>
                <a:cs typeface="Calibri" pitchFamily="34" charset="0"/>
              </a:rPr>
              <a:t>Кератиноциты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человека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HaCaT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предварительно обрабатывались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CLR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 24 часа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Клетки обрабатывались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2µM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хлорохина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ингибитором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процесса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аутофагии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 дальнейшем клетки инкубировались в течение 48 часов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JuvenEye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CLR.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LC3B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производилось посредством системы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ELISA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с применением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LC3B (D11) XP® mA (New England Biolabs, Inc.).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Флуоресценция измерялась при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485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возбуждение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и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 535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err="1">
                <a:latin typeface="Calibri" pitchFamily="34" charset="0"/>
                <a:cs typeface="Calibri" pitchFamily="34" charset="0"/>
              </a:rPr>
              <a:t>нм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 (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эмиссия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 </a:t>
            </a:r>
            <a:r>
              <a:rPr lang="ru-RU" sz="1600" dirty="0">
                <a:latin typeface="Calibri" pitchFamily="34" charset="0"/>
                <a:cs typeface="Calibri" pitchFamily="34" charset="0"/>
              </a:rPr>
              <a:t>в программе считывания флуоресценции 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Spectramax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Paradigm,  Molecular Devices, LLC.).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ru-RU" sz="1600" dirty="0">
                <a:latin typeface="Calibri" pitchFamily="34" charset="0"/>
                <a:cs typeface="Calibri" pitchFamily="34" charset="0"/>
              </a:rPr>
              <a:t>Необработанные клетки служили контрольной группой и были взяты за 100 %.</a:t>
            </a:r>
            <a:endParaRPr lang="de-DE" sz="1600" dirty="0">
              <a:latin typeface="Calibri" pitchFamily="34" charset="0"/>
              <a:cs typeface="Calibri" pitchFamily="34" charset="0"/>
            </a:endParaRPr>
          </a:p>
          <a:p>
            <a:pPr lvl="0" algn="l" eaLnBrk="1" hangingPunct="1">
              <a:spcBef>
                <a:spcPts val="600"/>
              </a:spcBef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783747"/>
              </p:ext>
            </p:extLst>
          </p:nvPr>
        </p:nvGraphicFramePr>
        <p:xfrm>
          <a:off x="5867432" y="1551933"/>
          <a:ext cx="5112568" cy="378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0270" y="5981909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8" y="432656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07564" y="4084092"/>
            <a:ext cx="924247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400" b="1" dirty="0">
                <a:latin typeface="Calibri" pitchFamily="34" charset="0"/>
                <a:cs typeface="Calibri" pitchFamily="34" charset="0"/>
              </a:rPr>
              <a:t>Актуальность</a:t>
            </a:r>
            <a:r>
              <a:rPr lang="de-DE" sz="24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l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Уменьшение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выработки меланина</a:t>
            </a:r>
            <a:r>
              <a:rPr lang="de-DE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в условиях влияния </a:t>
            </a:r>
            <a:r>
              <a:rPr lang="ru-RU" sz="2400" dirty="0" err="1">
                <a:latin typeface="Calibri" pitchFamily="34" charset="0"/>
                <a:cs typeface="Calibri" pitchFamily="34" charset="0"/>
              </a:rPr>
              <a:t>гема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 и УФ-лучей имеет большое значение при темных кругах вокруг глаз</a:t>
            </a:r>
            <a:endParaRPr lang="de-DE" sz="2400" dirty="0">
              <a:latin typeface="Calibri" pitchFamily="34" charset="0"/>
              <a:cs typeface="Calibri" pitchFamily="34" charset="0"/>
            </a:endParaRPr>
          </a:p>
          <a:p>
            <a:pPr algn="l"/>
            <a:endParaRPr lang="en-US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905" y="354794"/>
            <a:ext cx="8064464" cy="5794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Calibri" pitchFamily="34" charset="0"/>
              </a:rPr>
              <a:t>Выработка меланина</a:t>
            </a:r>
            <a:endParaRPr lang="en-US" sz="3600" baseline="30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2308" y="6076650"/>
            <a:ext cx="5330553" cy="457200"/>
          </a:xfrm>
        </p:spPr>
        <p:txBody>
          <a:bodyPr/>
          <a:lstStyle/>
          <a:p>
            <a:pPr algn="l">
              <a:defRPr/>
            </a:pPr>
            <a:r>
              <a:rPr lang="de-DE" sz="3600" dirty="0" err="1">
                <a:latin typeface="Calibri" pitchFamily="34" charset="0"/>
              </a:rPr>
              <a:t>JuvenEye</a:t>
            </a:r>
            <a:r>
              <a:rPr lang="de-DE" sz="3600" dirty="0">
                <a:latin typeface="Calibri" pitchFamily="34" charset="0"/>
              </a:rPr>
              <a:t> CLR</a:t>
            </a:r>
            <a:endParaRPr lang="de-DE" sz="3600" baseline="30000" dirty="0"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34875" y="2341384"/>
            <a:ext cx="2484276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Синтез меланина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3" descr="D:\Presentations etc\Product presentations\JuvenEye CLR\Illustrationen für PPT\Heme_b_Gitter_transp_170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106" y="1347454"/>
            <a:ext cx="1711661" cy="189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35724" y="3234523"/>
            <a:ext cx="68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dirty="0" err="1">
                <a:latin typeface="Calibri" pitchFamily="34" charset="0"/>
                <a:cs typeface="Calibri" pitchFamily="34" charset="0"/>
              </a:rPr>
              <a:t>Гем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Gerade Verbindung mit Pfeil 2"/>
          <p:cNvCxnSpPr>
            <a:stCxn id="8" idx="3"/>
            <a:endCxn id="7" idx="1"/>
          </p:cNvCxnSpPr>
          <p:nvPr/>
        </p:nvCxnSpPr>
        <p:spPr>
          <a:xfrm>
            <a:off x="3531767" y="2293147"/>
            <a:ext cx="1303108" cy="2329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endCxn id="7" idx="3"/>
          </p:cNvCxnSpPr>
          <p:nvPr/>
        </p:nvCxnSpPr>
        <p:spPr>
          <a:xfrm flipH="1">
            <a:off x="7319151" y="2293147"/>
            <a:ext cx="1527767" cy="2329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0492" y="1398457"/>
            <a:ext cx="2425754" cy="18193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15" y="319310"/>
            <a:ext cx="1736790" cy="65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899</Words>
  <Application>Microsoft Office PowerPoint</Application>
  <PresentationFormat>Широкоэкранный</PresentationFormat>
  <Paragraphs>154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ГО-1 и гем</vt:lpstr>
      <vt:lpstr>Влияние на активный синтез ГО-1</vt:lpstr>
      <vt:lpstr>Влияние на синтез ГО-1 в присутствии гема</vt:lpstr>
      <vt:lpstr>Аутофагия</vt:lpstr>
      <vt:lpstr>Влияние на аутофагию</vt:lpstr>
      <vt:lpstr>Выработка меланина</vt:lpstr>
      <vt:lpstr>Влияние на отложение меланина</vt:lpstr>
      <vt:lpstr>Лимфатические сосуды и СЭФР-С</vt:lpstr>
      <vt:lpstr>Влияние на СЭФР-С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indel3@outlook.com</dc:creator>
  <cp:lastModifiedBy>Nastya</cp:lastModifiedBy>
  <cp:revision>39</cp:revision>
  <dcterms:created xsi:type="dcterms:W3CDTF">2017-09-18T08:05:41Z</dcterms:created>
  <dcterms:modified xsi:type="dcterms:W3CDTF">2017-09-20T20:38:46Z</dcterms:modified>
</cp:coreProperties>
</file>