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66" r:id="rId1"/>
  </p:sldMasterIdLst>
  <p:notesMasterIdLst>
    <p:notesMasterId r:id="rId30"/>
  </p:notesMasterIdLst>
  <p:handoutMasterIdLst>
    <p:handoutMasterId r:id="rId31"/>
  </p:handoutMasterIdLst>
  <p:sldIdLst>
    <p:sldId id="257" r:id="rId2"/>
    <p:sldId id="260" r:id="rId3"/>
    <p:sldId id="322" r:id="rId4"/>
    <p:sldId id="321" r:id="rId5"/>
    <p:sldId id="320" r:id="rId6"/>
    <p:sldId id="328" r:id="rId7"/>
    <p:sldId id="319" r:id="rId8"/>
    <p:sldId id="311" r:id="rId9"/>
    <p:sldId id="263" r:id="rId10"/>
    <p:sldId id="264" r:id="rId11"/>
    <p:sldId id="262" r:id="rId12"/>
    <p:sldId id="314" r:id="rId13"/>
    <p:sldId id="326" r:id="rId14"/>
    <p:sldId id="327" r:id="rId15"/>
    <p:sldId id="335" r:id="rId16"/>
    <p:sldId id="330" r:id="rId17"/>
    <p:sldId id="315" r:id="rId18"/>
    <p:sldId id="317" r:id="rId19"/>
    <p:sldId id="325" r:id="rId20"/>
    <p:sldId id="329" r:id="rId21"/>
    <p:sldId id="323" r:id="rId22"/>
    <p:sldId id="324" r:id="rId23"/>
    <p:sldId id="333" r:id="rId24"/>
    <p:sldId id="334" r:id="rId25"/>
    <p:sldId id="336" r:id="rId26"/>
    <p:sldId id="337" r:id="rId27"/>
    <p:sldId id="307" r:id="rId28"/>
    <p:sldId id="338" r:id="rId29"/>
  </p:sldIdLst>
  <p:sldSz cx="9144000" cy="6858000" type="screen4x3"/>
  <p:notesSz cx="6797675" cy="99282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hiddenSlides="1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E481A"/>
    <a:srgbClr val="DF622A"/>
    <a:srgbClr val="D65820"/>
    <a:srgbClr val="FF6600"/>
    <a:srgbClr val="F16413"/>
    <a:srgbClr val="683808"/>
    <a:srgbClr val="FF9933"/>
    <a:srgbClr val="00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231" autoAdjust="0"/>
  </p:normalViewPr>
  <p:slideViewPr>
    <p:cSldViewPr>
      <p:cViewPr varScale="1">
        <p:scale>
          <a:sx n="79" d="100"/>
          <a:sy n="79" d="100"/>
        </p:scale>
        <p:origin x="2466" y="11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4DB04-ACBE-4369-91EC-E80F3F22D774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9A82B-AB54-4CC9-9D3A-745A0C755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233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556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79769" y="4715908"/>
            <a:ext cx="5436567" cy="446597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</p:spTree>
    <p:extLst>
      <p:ext uri="{BB962C8B-B14F-4D97-AF65-F5344CB8AC3E}">
        <p14:creationId xmlns:p14="http://schemas.microsoft.com/office/powerpoint/2010/main" val="8241467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660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841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456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20461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532746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183572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390334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0095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458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901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182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/>
              <a:t>Свой</a:t>
            </a:r>
          </a:p>
        </p:txBody>
      </p:sp>
    </p:spTree>
    <p:extLst>
      <p:ext uri="{BB962C8B-B14F-4D97-AF65-F5344CB8AC3E}">
        <p14:creationId xmlns:p14="http://schemas.microsoft.com/office/powerpoint/2010/main" val="2929093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035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434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9969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6701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9859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012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4607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6850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600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3371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4681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2505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4854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763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709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304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D06C5A-496F-49BA-88A1-0D57E3828B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7173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CFF20-14B8-45CE-BD26-F0F05E03BF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013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57549-82FD-49C1-9A4D-949AE1B141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1412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549275"/>
            <a:ext cx="39624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9511" y="4292151"/>
            <a:ext cx="6858000" cy="693693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AE481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5716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 bwMode="auto">
          <a:xfrm>
            <a:off x="0" y="6090557"/>
            <a:ext cx="9144000" cy="782099"/>
          </a:xfrm>
          <a:prstGeom prst="rect">
            <a:avLst/>
          </a:prstGeom>
          <a:gradFill flip="none" rotWithShape="1">
            <a:gsLst>
              <a:gs pos="89000">
                <a:srgbClr val="DF622A"/>
              </a:gs>
              <a:gs pos="44809">
                <a:srgbClr val="FF6600">
                  <a:alpha val="30980"/>
                </a:srgbClr>
              </a:gs>
              <a:gs pos="66000">
                <a:srgbClr val="FF6600">
                  <a:alpha val="32941"/>
                </a:srgbClr>
              </a:gs>
            </a:gsLst>
            <a:lin ang="21594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/>
          </a:p>
        </p:txBody>
      </p:sp>
      <p:pic>
        <p:nvPicPr>
          <p:cNvPr id="4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091238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08920"/>
            <a:ext cx="7886700" cy="1349499"/>
          </a:xfrm>
          <a:prstGeom prst="rect">
            <a:avLst/>
          </a:prstGeom>
        </p:spPr>
        <p:txBody>
          <a:bodyPr anchor="b"/>
          <a:lstStyle>
            <a:lvl1pPr>
              <a:defRPr sz="4000" baseline="0">
                <a:solidFill>
                  <a:srgbClr val="AE481A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244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0" y="0"/>
            <a:ext cx="9144000" cy="720080"/>
          </a:xfrm>
          <a:prstGeom prst="rect">
            <a:avLst/>
          </a:prstGeom>
          <a:gradFill flip="none" rotWithShape="1">
            <a:gsLst>
              <a:gs pos="89000">
                <a:srgbClr val="DF622A"/>
              </a:gs>
              <a:gs pos="44809">
                <a:srgbClr val="FF6600">
                  <a:alpha val="30980"/>
                </a:srgbClr>
              </a:gs>
              <a:gs pos="66000">
                <a:srgbClr val="FF6600">
                  <a:alpha val="32941"/>
                </a:srgbClr>
              </a:gs>
            </a:gsLst>
            <a:lin ang="21594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/>
          </a:p>
        </p:txBody>
      </p:sp>
      <p:pic>
        <p:nvPicPr>
          <p:cNvPr id="5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350"/>
            <a:ext cx="7159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628800"/>
            <a:ext cx="7885113" cy="4349750"/>
          </a:xfrm>
        </p:spPr>
        <p:txBody>
          <a:bodyPr/>
          <a:lstStyle>
            <a:lvl1pPr>
              <a:defRPr baseline="0">
                <a:solidFill>
                  <a:srgbClr val="AE481A"/>
                </a:solidFill>
              </a:defRPr>
            </a:lvl1pPr>
            <a:lvl2pPr>
              <a:defRPr>
                <a:solidFill>
                  <a:srgbClr val="D65820"/>
                </a:solidFill>
              </a:defRPr>
            </a:lvl2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93787" y="0"/>
            <a:ext cx="7390582" cy="7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E481A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>
                <a:solidFill>
                  <a:srgbClr val="D65820"/>
                </a:solidFill>
              </a:defRPr>
            </a:lvl1pPr>
          </a:lstStyle>
          <a:p>
            <a:pPr>
              <a:defRPr/>
            </a:pPr>
            <a:r>
              <a:rPr lang="ru-RU" altLang="ru-RU"/>
              <a:t>Дата</a:t>
            </a:r>
          </a:p>
        </p:txBody>
      </p:sp>
      <p:sp>
        <p:nvSpPr>
          <p:cNvPr id="7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>
                <a:solidFill>
                  <a:srgbClr val="AE481A"/>
                </a:solidFill>
              </a:defRPr>
            </a:lvl1pPr>
          </a:lstStyle>
          <a:p>
            <a:fld id="{9846BA71-917B-4324-9866-B99B1A7D1A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0737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auto">
          <a:xfrm>
            <a:off x="0" y="0"/>
            <a:ext cx="9144000" cy="720080"/>
          </a:xfrm>
          <a:prstGeom prst="rect">
            <a:avLst/>
          </a:prstGeom>
          <a:gradFill flip="none" rotWithShape="1">
            <a:gsLst>
              <a:gs pos="89000">
                <a:srgbClr val="DF622A"/>
              </a:gs>
              <a:gs pos="44809">
                <a:srgbClr val="FF6600">
                  <a:alpha val="30980"/>
                </a:srgbClr>
              </a:gs>
              <a:gs pos="66000">
                <a:srgbClr val="FF6600">
                  <a:alpha val="32941"/>
                </a:srgbClr>
              </a:gs>
            </a:gsLst>
            <a:lin ang="21594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/>
          </a:p>
        </p:txBody>
      </p:sp>
      <p:pic>
        <p:nvPicPr>
          <p:cNvPr id="8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350"/>
            <a:ext cx="7159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93787" y="1"/>
            <a:ext cx="7390582" cy="7474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E481A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85AE105-2E5C-4DCC-9905-C357AF16B4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696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0" y="0"/>
            <a:ext cx="9144000" cy="720080"/>
          </a:xfrm>
          <a:prstGeom prst="rect">
            <a:avLst/>
          </a:prstGeom>
          <a:gradFill flip="none" rotWithShape="1">
            <a:gsLst>
              <a:gs pos="89000">
                <a:srgbClr val="DF622A"/>
              </a:gs>
              <a:gs pos="44809">
                <a:srgbClr val="FF6600">
                  <a:alpha val="30980"/>
                </a:srgbClr>
              </a:gs>
              <a:gs pos="66000">
                <a:srgbClr val="FF6600">
                  <a:alpha val="32941"/>
                </a:srgbClr>
              </a:gs>
            </a:gsLst>
            <a:lin ang="21594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/>
          </a:p>
        </p:txBody>
      </p:sp>
      <p:pic>
        <p:nvPicPr>
          <p:cNvPr id="5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350"/>
            <a:ext cx="7159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Дата</a:t>
            </a: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DFE8A-AE86-4FE7-B86E-262A5ADDB0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6480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2CB79-4FBE-46AF-8C2D-05CA5DD353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054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 bwMode="auto">
          <a:xfrm>
            <a:off x="0" y="0"/>
            <a:ext cx="9144000" cy="720080"/>
          </a:xfrm>
          <a:prstGeom prst="rect">
            <a:avLst/>
          </a:prstGeom>
          <a:gradFill flip="none" rotWithShape="1">
            <a:gsLst>
              <a:gs pos="89000">
                <a:srgbClr val="DF622A"/>
              </a:gs>
              <a:gs pos="44809">
                <a:srgbClr val="FF6600">
                  <a:alpha val="30980"/>
                </a:srgbClr>
              </a:gs>
              <a:gs pos="66000">
                <a:srgbClr val="FF6600">
                  <a:alpha val="32941"/>
                </a:srgbClr>
              </a:gs>
            </a:gsLst>
            <a:lin ang="21594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/>
          </a:p>
        </p:txBody>
      </p:sp>
      <p:pic>
        <p:nvPicPr>
          <p:cNvPr id="6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350"/>
            <a:ext cx="7159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894904-8926-4F72-B37C-8F6B11E382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463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auto">
          <a:xfrm>
            <a:off x="0" y="0"/>
            <a:ext cx="9144000" cy="720080"/>
          </a:xfrm>
          <a:prstGeom prst="rect">
            <a:avLst/>
          </a:prstGeom>
          <a:gradFill flip="none" rotWithShape="1">
            <a:gsLst>
              <a:gs pos="89000">
                <a:srgbClr val="DF622A"/>
              </a:gs>
              <a:gs pos="44809">
                <a:srgbClr val="FF6600">
                  <a:alpha val="30980"/>
                </a:srgbClr>
              </a:gs>
              <a:gs pos="66000">
                <a:srgbClr val="FF6600">
                  <a:alpha val="32941"/>
                </a:srgbClr>
              </a:gs>
            </a:gsLst>
            <a:lin ang="21594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/>
          </a:p>
        </p:txBody>
      </p:sp>
      <p:pic>
        <p:nvPicPr>
          <p:cNvPr id="8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350"/>
            <a:ext cx="7159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8A8164-D23D-4669-8142-3F25B01D0C9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654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B812E-0D2C-4951-AF15-507E8328F2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94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21D6A9-F431-4D78-960F-4F77F4A08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1815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0AEF0-4694-4C14-AC0F-B4FB985617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605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92FDD-9E5B-4C63-9069-7E11F0400B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9072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488EAEF2-41A3-45D8-98F7-F9C49F709C2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61" r:id="rId2"/>
    <p:sldLayoutId id="2147483954" r:id="rId3"/>
    <p:sldLayoutId id="2147483962" r:id="rId4"/>
    <p:sldLayoutId id="2147483963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4" r:id="rId12"/>
    <p:sldLayoutId id="2147483965" r:id="rId13"/>
    <p:sldLayoutId id="2147483966" r:id="rId14"/>
    <p:sldLayoutId id="2147483967" r:id="rId15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http://upload.wikimedia.org/wikipedia/en/thumb/9/92/Beta-cyclodextrin3D.png/180px-Beta-cyclodextrin3D.png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://en.wikipedia.org/wiki/Image:Beta-cyclodextrin3D.png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379538" y="4292600"/>
            <a:ext cx="7008812" cy="936625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Косметические активы: разогревающие, охлаждающие,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полифункциональные</a:t>
            </a:r>
            <a:endParaRPr lang="ru-RU" altLang="ru-RU" dirty="0" smtClean="0"/>
          </a:p>
          <a:p>
            <a:pPr eaLnBrk="1" hangingPunct="1"/>
            <a:endParaRPr lang="ru-RU" altLang="ru-RU" dirty="0" smtClean="0"/>
          </a:p>
        </p:txBody>
      </p:sp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4062162" y="5373688"/>
            <a:ext cx="1661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16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Валерия Ермак</a:t>
            </a:r>
            <a:endParaRPr lang="ru-RU" altLang="ru-RU" sz="1600" dirty="0">
              <a:solidFill>
                <a:srgbClr val="AE48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4228720" y="5929313"/>
            <a:ext cx="13263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1600" dirty="0" smtClean="0">
                <a:solidFill>
                  <a:srgbClr val="AE481A"/>
                </a:solidFill>
              </a:rPr>
              <a:t>21.09.2017 г</a:t>
            </a:r>
            <a:r>
              <a:rPr lang="ru-RU" altLang="ru-RU" sz="1600" dirty="0">
                <a:solidFill>
                  <a:srgbClr val="AE481A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4"/>
          <p:cNvSpPr>
            <a:spLocks noGrp="1"/>
          </p:cNvSpPr>
          <p:nvPr>
            <p:ph type="title"/>
          </p:nvPr>
        </p:nvSpPr>
        <p:spPr>
          <a:xfrm>
            <a:off x="32447" y="0"/>
            <a:ext cx="8640763" cy="735013"/>
          </a:xfrm>
          <a:extLst/>
        </p:spPr>
        <p:txBody>
          <a:bodyPr rtlCol="0" anchor="t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7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Мировые бренды, которые используют ментол в своей продукции: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600" dirty="0" smtClean="0">
                <a:solidFill>
                  <a:srgbClr val="AE481A"/>
                </a:solidFill>
              </a:rPr>
              <a:t> 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sp>
        <p:nvSpPr>
          <p:cNvPr id="13315" name="Объект 1"/>
          <p:cNvSpPr>
            <a:spLocks noGrp="1"/>
          </p:cNvSpPr>
          <p:nvPr>
            <p:ph idx="1"/>
          </p:nvPr>
        </p:nvSpPr>
        <p:spPr>
          <a:xfrm>
            <a:off x="323850" y="1341438"/>
            <a:ext cx="7885113" cy="4349750"/>
          </a:xfrm>
        </p:spPr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761" y="1267460"/>
            <a:ext cx="1672404" cy="39237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032" y="808991"/>
            <a:ext cx="4197989" cy="31449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29" y="2902477"/>
            <a:ext cx="2475142" cy="39555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57" y="2962365"/>
            <a:ext cx="2932808" cy="3895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4"/>
          <p:cNvSpPr>
            <a:spLocks noGrp="1"/>
          </p:cNvSpPr>
          <p:nvPr>
            <p:ph type="title"/>
          </p:nvPr>
        </p:nvSpPr>
        <p:spPr>
          <a:xfrm>
            <a:off x="395536" y="0"/>
            <a:ext cx="7391400" cy="735012"/>
          </a:xfrm>
          <a:extLst/>
        </p:spPr>
        <p:txBody>
          <a:bodyPr rtlCol="0" anchor="t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40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Недостатки: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dirty="0" smtClean="0"/>
              <a:t> </a:t>
            </a:r>
            <a:br>
              <a:rPr lang="ru-RU" altLang="ru-RU" dirty="0" smtClean="0"/>
            </a:br>
            <a:endParaRPr lang="ru-RU" altLang="ru-RU" dirty="0" smtClean="0"/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539552" y="1412776"/>
            <a:ext cx="540060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ru-RU" sz="32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-летучесть</a:t>
            </a:r>
            <a:r>
              <a:rPr lang="ru-RU" sz="32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ru-RU" sz="3200" dirty="0">
              <a:solidFill>
                <a:srgbClr val="AE48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-сильный запах</a:t>
            </a:r>
            <a:r>
              <a:rPr lang="ru-RU" sz="32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ru-RU" sz="3200" dirty="0">
              <a:solidFill>
                <a:srgbClr val="AE48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-горький вкус</a:t>
            </a:r>
            <a:r>
              <a:rPr lang="ru-RU" sz="32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ru-RU" sz="3200" dirty="0">
              <a:solidFill>
                <a:srgbClr val="AE48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-ощущение жжения в более высоких концентрациях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032" y="3645024"/>
            <a:ext cx="4154756" cy="3212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2"/>
          <p:cNvSpPr>
            <a:spLocks noGrp="1"/>
          </p:cNvSpPr>
          <p:nvPr>
            <p:ph type="title"/>
          </p:nvPr>
        </p:nvSpPr>
        <p:spPr>
          <a:xfrm>
            <a:off x="213432" y="0"/>
            <a:ext cx="7886700" cy="1144742"/>
          </a:xfrm>
        </p:spPr>
        <p:txBody>
          <a:bodyPr anchor="t"/>
          <a:lstStyle/>
          <a:p>
            <a:pPr marL="469900" algn="ctr">
              <a:lnSpc>
                <a:spcPct val="100000"/>
              </a:lnSpc>
              <a:spcBef>
                <a:spcPts val="310"/>
              </a:spcBef>
            </a:pPr>
            <a:r>
              <a:rPr lang="en-US" sz="3200" spc="5" dirty="0" err="1" smtClean="0">
                <a:solidFill>
                  <a:srgbClr val="AE481A"/>
                </a:solidFill>
                <a:latin typeface="Arial"/>
                <a:cs typeface="Arial"/>
              </a:rPr>
              <a:t>Frescolat</a:t>
            </a:r>
            <a:r>
              <a:rPr lang="en-US" sz="3200" spc="5" dirty="0" smtClean="0">
                <a:solidFill>
                  <a:srgbClr val="AE481A"/>
                </a:solidFill>
                <a:latin typeface="Arial"/>
                <a:cs typeface="Arial"/>
              </a:rPr>
              <a:t> </a:t>
            </a:r>
            <a:r>
              <a:rPr lang="en-US" sz="3200" spc="15" dirty="0" smtClean="0">
                <a:solidFill>
                  <a:srgbClr val="AE481A"/>
                </a:solidFill>
                <a:latin typeface="Arial"/>
                <a:cs typeface="Arial"/>
              </a:rPr>
              <a:t>M</a:t>
            </a:r>
            <a:r>
              <a:rPr lang="en-US" sz="3200" spc="-415" dirty="0" smtClean="0">
                <a:solidFill>
                  <a:srgbClr val="AE481A"/>
                </a:solidFill>
                <a:latin typeface="Arial"/>
                <a:cs typeface="Arial"/>
              </a:rPr>
              <a:t>L</a:t>
            </a:r>
            <a:r>
              <a:rPr lang="ru-RU" sz="4400" dirty="0">
                <a:solidFill>
                  <a:srgbClr val="AE481A"/>
                </a:solidFill>
              </a:rPr>
              <a:t>®</a:t>
            </a:r>
            <a:endParaRPr lang="en-US" sz="4400" baseline="57777" dirty="0">
              <a:solidFill>
                <a:srgbClr val="AE481A"/>
              </a:solidFill>
              <a:latin typeface="Arial"/>
              <a:cs typeface="Arial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456082"/>
              </p:ext>
            </p:extLst>
          </p:nvPr>
        </p:nvGraphicFramePr>
        <p:xfrm>
          <a:off x="863080" y="908720"/>
          <a:ext cx="8280920" cy="3408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84176"/>
                <a:gridCol w="6696744"/>
              </a:tblGrid>
              <a:tr h="21104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Ментил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лактат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014-776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Описание: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получают реакцией этерификации молочной кислоты и ментола. Относится к категории эфиров. Внешне напоминает белый порошок кристаллической структуры, абсолютно безвкусен и без характерного запаха. 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Формула: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800" kern="1200" baseline="-250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1800" kern="1200" baseline="-250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800" kern="1200" baseline="-250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en-U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INCI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Menthyl</a:t>
                      </a: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Lactate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CAS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.: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61597-98-6, 17162-29-7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EINECS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.: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241-218-8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Запах: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свежий, мятный, нота жженого сахара.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75406"/>
              </p:ext>
            </p:extLst>
          </p:nvPr>
        </p:nvGraphicFramePr>
        <p:xfrm>
          <a:off x="2152052" y="4581128"/>
          <a:ext cx="6991948" cy="2016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63374"/>
                <a:gridCol w="3128574"/>
              </a:tblGrid>
              <a:tr h="1390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Требования к качеству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15164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Удельное вращение (10% в этаноле 96%): 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(-85) - (- 78)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Температура затвердевания:	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°С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Мин. 40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основного вещества:</a:t>
                      </a:r>
                      <a:endParaRPr lang="en-U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изомеров </a:t>
                      </a:r>
                      <a:r>
                        <a:rPr lang="ru-RU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ментил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лактата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Мин. 98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object 29"/>
          <p:cNvSpPr txBox="1"/>
          <p:nvPr/>
        </p:nvSpPr>
        <p:spPr>
          <a:xfrm>
            <a:off x="1055683" y="5159407"/>
            <a:ext cx="212725" cy="299720"/>
          </a:xfrm>
          <a:prstGeom prst="rect">
            <a:avLst/>
          </a:prstGeom>
          <a:ln>
            <a:solidFill>
              <a:srgbClr val="D658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-10" dirty="0">
                <a:solidFill>
                  <a:srgbClr val="AE481A"/>
                </a:solidFill>
                <a:latin typeface="Arial"/>
                <a:cs typeface="Arial"/>
              </a:rPr>
              <a:t>O</a:t>
            </a:r>
            <a:endParaRPr sz="1900" dirty="0">
              <a:solidFill>
                <a:srgbClr val="AE481A"/>
              </a:solidFill>
              <a:latin typeface="Arial"/>
              <a:cs typeface="Arial"/>
            </a:endParaRPr>
          </a:p>
        </p:txBody>
      </p:sp>
      <p:sp>
        <p:nvSpPr>
          <p:cNvPr id="33" name="object 30"/>
          <p:cNvSpPr txBox="1"/>
          <p:nvPr/>
        </p:nvSpPr>
        <p:spPr>
          <a:xfrm>
            <a:off x="1366579" y="4618374"/>
            <a:ext cx="212725" cy="299720"/>
          </a:xfrm>
          <a:prstGeom prst="rect">
            <a:avLst/>
          </a:prstGeom>
          <a:ln>
            <a:solidFill>
              <a:srgbClr val="D658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-10" dirty="0">
                <a:solidFill>
                  <a:srgbClr val="AE481A"/>
                </a:solidFill>
                <a:latin typeface="Arial"/>
                <a:cs typeface="Arial"/>
              </a:rPr>
              <a:t>O</a:t>
            </a:r>
            <a:endParaRPr sz="1900" dirty="0">
              <a:solidFill>
                <a:srgbClr val="AE481A"/>
              </a:solidFill>
              <a:latin typeface="Arial"/>
              <a:cs typeface="Arial"/>
            </a:endParaRPr>
          </a:p>
        </p:txBody>
      </p:sp>
      <p:sp>
        <p:nvSpPr>
          <p:cNvPr id="34" name="object 31"/>
          <p:cNvSpPr/>
          <p:nvPr/>
        </p:nvSpPr>
        <p:spPr>
          <a:xfrm>
            <a:off x="213432" y="4590700"/>
            <a:ext cx="312420" cy="180975"/>
          </a:xfrm>
          <a:custGeom>
            <a:avLst/>
            <a:gdLst/>
            <a:ahLst/>
            <a:cxnLst/>
            <a:rect l="l" t="t" r="r" b="b"/>
            <a:pathLst>
              <a:path w="312419" h="180975">
                <a:moveTo>
                  <a:pt x="312419" y="0"/>
                </a:moveTo>
                <a:lnTo>
                  <a:pt x="0" y="180594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2"/>
          <p:cNvSpPr/>
          <p:nvPr/>
        </p:nvSpPr>
        <p:spPr>
          <a:xfrm>
            <a:off x="525851" y="4590700"/>
            <a:ext cx="312420" cy="180975"/>
          </a:xfrm>
          <a:custGeom>
            <a:avLst/>
            <a:gdLst/>
            <a:ahLst/>
            <a:cxnLst/>
            <a:rect l="l" t="t" r="r" b="b"/>
            <a:pathLst>
              <a:path w="312419" h="180975">
                <a:moveTo>
                  <a:pt x="312420" y="180593"/>
                </a:moveTo>
                <a:lnTo>
                  <a:pt x="0" y="0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3"/>
          <p:cNvSpPr/>
          <p:nvPr/>
        </p:nvSpPr>
        <p:spPr>
          <a:xfrm>
            <a:off x="838271" y="4771294"/>
            <a:ext cx="0" cy="360680"/>
          </a:xfrm>
          <a:custGeom>
            <a:avLst/>
            <a:gdLst/>
            <a:ahLst/>
            <a:cxnLst/>
            <a:rect l="l" t="t" r="r" b="b"/>
            <a:pathLst>
              <a:path h="360680">
                <a:moveTo>
                  <a:pt x="0" y="360426"/>
                </a:moveTo>
                <a:lnTo>
                  <a:pt x="0" y="0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4"/>
          <p:cNvSpPr/>
          <p:nvPr/>
        </p:nvSpPr>
        <p:spPr>
          <a:xfrm>
            <a:off x="525851" y="5131721"/>
            <a:ext cx="312420" cy="180340"/>
          </a:xfrm>
          <a:custGeom>
            <a:avLst/>
            <a:gdLst/>
            <a:ahLst/>
            <a:cxnLst/>
            <a:rect l="l" t="t" r="r" b="b"/>
            <a:pathLst>
              <a:path w="312419" h="180339">
                <a:moveTo>
                  <a:pt x="0" y="179831"/>
                </a:moveTo>
                <a:lnTo>
                  <a:pt x="312419" y="0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5"/>
          <p:cNvSpPr/>
          <p:nvPr/>
        </p:nvSpPr>
        <p:spPr>
          <a:xfrm>
            <a:off x="213432" y="5131721"/>
            <a:ext cx="312420" cy="180340"/>
          </a:xfrm>
          <a:custGeom>
            <a:avLst/>
            <a:gdLst/>
            <a:ahLst/>
            <a:cxnLst/>
            <a:rect l="l" t="t" r="r" b="b"/>
            <a:pathLst>
              <a:path w="312419" h="180339">
                <a:moveTo>
                  <a:pt x="0" y="0"/>
                </a:moveTo>
                <a:lnTo>
                  <a:pt x="312419" y="179831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6"/>
          <p:cNvSpPr/>
          <p:nvPr/>
        </p:nvSpPr>
        <p:spPr>
          <a:xfrm>
            <a:off x="213432" y="4771294"/>
            <a:ext cx="0" cy="360680"/>
          </a:xfrm>
          <a:custGeom>
            <a:avLst/>
            <a:gdLst/>
            <a:ahLst/>
            <a:cxnLst/>
            <a:rect l="l" t="t" r="r" b="b"/>
            <a:pathLst>
              <a:path h="360680">
                <a:moveTo>
                  <a:pt x="0" y="0"/>
                </a:moveTo>
                <a:lnTo>
                  <a:pt x="0" y="360426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7"/>
          <p:cNvSpPr/>
          <p:nvPr/>
        </p:nvSpPr>
        <p:spPr>
          <a:xfrm>
            <a:off x="525470" y="4230275"/>
            <a:ext cx="0" cy="360680"/>
          </a:xfrm>
          <a:custGeom>
            <a:avLst/>
            <a:gdLst/>
            <a:ahLst/>
            <a:cxnLst/>
            <a:rect l="l" t="t" r="r" b="b"/>
            <a:pathLst>
              <a:path h="360680">
                <a:moveTo>
                  <a:pt x="0" y="0"/>
                </a:moveTo>
                <a:lnTo>
                  <a:pt x="0" y="360425"/>
                </a:lnTo>
              </a:path>
            </a:pathLst>
          </a:custGeom>
          <a:ln w="37337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38"/>
          <p:cNvSpPr/>
          <p:nvPr/>
        </p:nvSpPr>
        <p:spPr>
          <a:xfrm>
            <a:off x="506801" y="4230275"/>
            <a:ext cx="37465" cy="360680"/>
          </a:xfrm>
          <a:custGeom>
            <a:avLst/>
            <a:gdLst/>
            <a:ahLst/>
            <a:cxnLst/>
            <a:rect l="l" t="t" r="r" b="b"/>
            <a:pathLst>
              <a:path w="37464" h="360680">
                <a:moveTo>
                  <a:pt x="19050" y="360425"/>
                </a:moveTo>
                <a:lnTo>
                  <a:pt x="37337" y="360425"/>
                </a:lnTo>
                <a:lnTo>
                  <a:pt x="37337" y="0"/>
                </a:lnTo>
                <a:lnTo>
                  <a:pt x="0" y="0"/>
                </a:lnTo>
                <a:lnTo>
                  <a:pt x="0" y="360425"/>
                </a:lnTo>
                <a:lnTo>
                  <a:pt x="19050" y="360425"/>
                </a:lnTo>
                <a:close/>
              </a:path>
            </a:pathLst>
          </a:custGeom>
          <a:ln w="3175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39"/>
          <p:cNvSpPr/>
          <p:nvPr/>
        </p:nvSpPr>
        <p:spPr>
          <a:xfrm>
            <a:off x="827604" y="5114956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695" y="124967"/>
                </a:moveTo>
                <a:lnTo>
                  <a:pt x="19812" y="0"/>
                </a:lnTo>
                <a:lnTo>
                  <a:pt x="10668" y="16763"/>
                </a:lnTo>
                <a:lnTo>
                  <a:pt x="0" y="32765"/>
                </a:lnTo>
                <a:lnTo>
                  <a:pt x="214883" y="156209"/>
                </a:lnTo>
                <a:lnTo>
                  <a:pt x="234695" y="124967"/>
                </a:lnTo>
                <a:close/>
              </a:path>
            </a:pathLst>
          </a:custGeom>
          <a:solidFill>
            <a:srgbClr val="0000FF"/>
          </a:solidFill>
          <a:ln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0"/>
          <p:cNvSpPr/>
          <p:nvPr/>
        </p:nvSpPr>
        <p:spPr>
          <a:xfrm>
            <a:off x="827604" y="5114956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10668" y="16763"/>
                </a:moveTo>
                <a:lnTo>
                  <a:pt x="0" y="32765"/>
                </a:lnTo>
                <a:lnTo>
                  <a:pt x="214883" y="156209"/>
                </a:lnTo>
                <a:lnTo>
                  <a:pt x="225551" y="139445"/>
                </a:lnTo>
                <a:lnTo>
                  <a:pt x="234695" y="124967"/>
                </a:lnTo>
                <a:lnTo>
                  <a:pt x="19812" y="0"/>
                </a:lnTo>
                <a:lnTo>
                  <a:pt x="10668" y="16763"/>
                </a:lnTo>
                <a:close/>
              </a:path>
            </a:pathLst>
          </a:custGeom>
          <a:solidFill>
            <a:schemeClr val="accent2"/>
          </a:solidFill>
          <a:ln w="3175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511373" y="5311553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718" y="0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2"/>
          <p:cNvSpPr/>
          <p:nvPr/>
        </p:nvSpPr>
        <p:spPr>
          <a:xfrm>
            <a:off x="511373" y="5383943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718" y="0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3"/>
          <p:cNvSpPr/>
          <p:nvPr/>
        </p:nvSpPr>
        <p:spPr>
          <a:xfrm>
            <a:off x="511373" y="5455570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718" y="0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4"/>
          <p:cNvSpPr/>
          <p:nvPr/>
        </p:nvSpPr>
        <p:spPr>
          <a:xfrm>
            <a:off x="511373" y="5527961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718" y="0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5"/>
          <p:cNvSpPr/>
          <p:nvPr/>
        </p:nvSpPr>
        <p:spPr>
          <a:xfrm>
            <a:off x="511373" y="5600351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718" y="0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6"/>
          <p:cNvSpPr/>
          <p:nvPr/>
        </p:nvSpPr>
        <p:spPr>
          <a:xfrm>
            <a:off x="511373" y="5671978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718" y="0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47"/>
          <p:cNvSpPr/>
          <p:nvPr/>
        </p:nvSpPr>
        <p:spPr>
          <a:xfrm>
            <a:off x="213432" y="5671978"/>
            <a:ext cx="312420" cy="180975"/>
          </a:xfrm>
          <a:custGeom>
            <a:avLst/>
            <a:gdLst/>
            <a:ahLst/>
            <a:cxnLst/>
            <a:rect l="l" t="t" r="r" b="b"/>
            <a:pathLst>
              <a:path w="312419" h="180975">
                <a:moveTo>
                  <a:pt x="312419" y="0"/>
                </a:moveTo>
                <a:lnTo>
                  <a:pt x="0" y="180594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48"/>
          <p:cNvSpPr/>
          <p:nvPr/>
        </p:nvSpPr>
        <p:spPr>
          <a:xfrm>
            <a:off x="525851" y="5671978"/>
            <a:ext cx="312420" cy="180975"/>
          </a:xfrm>
          <a:custGeom>
            <a:avLst/>
            <a:gdLst/>
            <a:ahLst/>
            <a:cxnLst/>
            <a:rect l="l" t="t" r="r" b="b"/>
            <a:pathLst>
              <a:path w="312419" h="180975">
                <a:moveTo>
                  <a:pt x="0" y="0"/>
                </a:moveTo>
                <a:lnTo>
                  <a:pt x="312419" y="180594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49"/>
          <p:cNvSpPr/>
          <p:nvPr/>
        </p:nvSpPr>
        <p:spPr>
          <a:xfrm>
            <a:off x="1263467" y="5131721"/>
            <a:ext cx="510540" cy="180340"/>
          </a:xfrm>
          <a:custGeom>
            <a:avLst/>
            <a:gdLst/>
            <a:ahLst/>
            <a:cxnLst/>
            <a:rect l="l" t="t" r="r" b="b"/>
            <a:pathLst>
              <a:path w="510539" h="180339">
                <a:moveTo>
                  <a:pt x="0" y="115824"/>
                </a:moveTo>
                <a:lnTo>
                  <a:pt x="198120" y="0"/>
                </a:lnTo>
                <a:lnTo>
                  <a:pt x="510539" y="179831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0"/>
          <p:cNvSpPr/>
          <p:nvPr/>
        </p:nvSpPr>
        <p:spPr>
          <a:xfrm>
            <a:off x="1492068" y="4898549"/>
            <a:ext cx="0" cy="233679"/>
          </a:xfrm>
          <a:custGeom>
            <a:avLst/>
            <a:gdLst/>
            <a:ahLst/>
            <a:cxnLst/>
            <a:rect l="l" t="t" r="r" b="b"/>
            <a:pathLst>
              <a:path h="233680">
                <a:moveTo>
                  <a:pt x="0" y="233172"/>
                </a:moveTo>
                <a:lnTo>
                  <a:pt x="0" y="0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1"/>
          <p:cNvSpPr/>
          <p:nvPr/>
        </p:nvSpPr>
        <p:spPr>
          <a:xfrm>
            <a:off x="1431869" y="4898549"/>
            <a:ext cx="0" cy="233679"/>
          </a:xfrm>
          <a:custGeom>
            <a:avLst/>
            <a:gdLst/>
            <a:ahLst/>
            <a:cxnLst/>
            <a:rect l="l" t="t" r="r" b="b"/>
            <a:pathLst>
              <a:path h="233680">
                <a:moveTo>
                  <a:pt x="0" y="233172"/>
                </a:moveTo>
                <a:lnTo>
                  <a:pt x="0" y="0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3"/>
          <p:cNvSpPr/>
          <p:nvPr/>
        </p:nvSpPr>
        <p:spPr>
          <a:xfrm>
            <a:off x="1775150" y="5311553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412"/>
                </a:lnTo>
              </a:path>
            </a:pathLst>
          </a:custGeom>
          <a:ln w="37337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4"/>
          <p:cNvSpPr/>
          <p:nvPr/>
        </p:nvSpPr>
        <p:spPr>
          <a:xfrm>
            <a:off x="1756481" y="5311553"/>
            <a:ext cx="37465" cy="248920"/>
          </a:xfrm>
          <a:custGeom>
            <a:avLst/>
            <a:gdLst/>
            <a:ahLst/>
            <a:cxnLst/>
            <a:rect l="l" t="t" r="r" b="b"/>
            <a:pathLst>
              <a:path w="37464" h="248920">
                <a:moveTo>
                  <a:pt x="17525" y="0"/>
                </a:moveTo>
                <a:lnTo>
                  <a:pt x="0" y="0"/>
                </a:lnTo>
                <a:lnTo>
                  <a:pt x="0" y="248412"/>
                </a:lnTo>
                <a:lnTo>
                  <a:pt x="37337" y="248412"/>
                </a:lnTo>
                <a:lnTo>
                  <a:pt x="37337" y="0"/>
                </a:lnTo>
                <a:lnTo>
                  <a:pt x="17525" y="0"/>
                </a:lnTo>
                <a:close/>
              </a:path>
            </a:pathLst>
          </a:custGeom>
          <a:ln w="3175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Прямоугольник 56"/>
          <p:cNvSpPr/>
          <p:nvPr/>
        </p:nvSpPr>
        <p:spPr>
          <a:xfrm>
            <a:off x="-568829" y="5585108"/>
            <a:ext cx="2541828" cy="818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lang="en-US" spc="-70" dirty="0">
                <a:solidFill>
                  <a:srgbClr val="AE481A"/>
                </a:solidFill>
                <a:latin typeface="Arial"/>
                <a:cs typeface="Arial"/>
              </a:rPr>
              <a:t>OH</a:t>
            </a:r>
            <a:endParaRPr lang="en-US" dirty="0">
              <a:solidFill>
                <a:srgbClr val="AE481A"/>
              </a:solidFill>
              <a:latin typeface="Arial"/>
              <a:cs typeface="Arial"/>
            </a:endParaRPr>
          </a:p>
          <a:p>
            <a:pPr marL="829944">
              <a:lnSpc>
                <a:spcPct val="100000"/>
              </a:lnSpc>
              <a:spcBef>
                <a:spcPts val="305"/>
              </a:spcBef>
            </a:pPr>
            <a:r>
              <a:rPr lang="en-US" spc="-5" dirty="0" err="1">
                <a:solidFill>
                  <a:srgbClr val="AE481A"/>
                </a:solidFill>
                <a:latin typeface="Arial"/>
                <a:cs typeface="Arial"/>
              </a:rPr>
              <a:t>Frescolat</a:t>
            </a:r>
            <a:r>
              <a:rPr lang="en-US" spc="-10" dirty="0">
                <a:solidFill>
                  <a:srgbClr val="AE481A"/>
                </a:solidFill>
                <a:latin typeface="Arial"/>
                <a:cs typeface="Arial"/>
              </a:rPr>
              <a:t> </a:t>
            </a:r>
            <a:r>
              <a:rPr lang="en-US" spc="-10" dirty="0" smtClean="0">
                <a:solidFill>
                  <a:srgbClr val="AE481A"/>
                </a:solidFill>
                <a:latin typeface="Arial"/>
                <a:cs typeface="Arial"/>
              </a:rPr>
              <a:t>M</a:t>
            </a:r>
            <a:r>
              <a:rPr lang="en-US" spc="-420" dirty="0" smtClean="0">
                <a:solidFill>
                  <a:srgbClr val="AE481A"/>
                </a:solidFill>
                <a:latin typeface="Arial"/>
                <a:cs typeface="Arial"/>
              </a:rPr>
              <a:t>L</a:t>
            </a:r>
            <a:r>
              <a:rPr lang="en-US" sz="4000" spc="-2032" baseline="11904" dirty="0" smtClean="0">
                <a:solidFill>
                  <a:srgbClr val="AE481A"/>
                </a:solidFill>
                <a:latin typeface="Arial"/>
                <a:cs typeface="Arial"/>
              </a:rPr>
              <a:t>O</a:t>
            </a:r>
            <a:r>
              <a:rPr lang="en-US" spc="15" baseline="57777" dirty="0" smtClean="0">
                <a:solidFill>
                  <a:srgbClr val="AE481A"/>
                </a:solidFill>
                <a:latin typeface="Arial"/>
                <a:cs typeface="Arial"/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18395" y="908720"/>
            <a:ext cx="8302077" cy="4608512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Косметические свойства: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-100%-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ное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ощущение свежести без спирта и ментола;</a:t>
            </a: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-охлаждающий эффект на коже пролонгированного действия;</a:t>
            </a: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-снимет тяжесть в ногах;</a:t>
            </a: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-локальное улучшение микроциркуляции крови;</a:t>
            </a: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-противовоспалительный эффект.</a:t>
            </a:r>
          </a:p>
          <a:p>
            <a:pPr marL="0" indent="0">
              <a:buNone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 применения: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-не канцерогенен;</a:t>
            </a: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-отсутствие характерного запаха. Запах легко маскируется, в случае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желания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производителя предать другой запах продукту;</a:t>
            </a: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-стабильность при широком диапазоне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Стабилен при уровнях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от 3 до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9;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безопасен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применении ( в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и для слизистых оболочек);</a:t>
            </a: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-не токсичный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3432" y="0"/>
            <a:ext cx="7886700" cy="1144742"/>
          </a:xfrm>
        </p:spPr>
        <p:txBody>
          <a:bodyPr anchor="t"/>
          <a:lstStyle/>
          <a:p>
            <a:pPr marL="469900" algn="ctr">
              <a:lnSpc>
                <a:spcPct val="100000"/>
              </a:lnSpc>
              <a:spcBef>
                <a:spcPts val="310"/>
              </a:spcBef>
            </a:pPr>
            <a:r>
              <a:rPr lang="en-US" sz="3200" spc="5" dirty="0" err="1" smtClean="0">
                <a:solidFill>
                  <a:srgbClr val="AE481A"/>
                </a:solidFill>
                <a:latin typeface="Arial"/>
                <a:cs typeface="Arial"/>
              </a:rPr>
              <a:t>Frescolat</a:t>
            </a:r>
            <a:r>
              <a:rPr lang="en-US" sz="3200" spc="5" dirty="0" smtClean="0">
                <a:solidFill>
                  <a:srgbClr val="AE481A"/>
                </a:solidFill>
                <a:latin typeface="Arial"/>
                <a:cs typeface="Arial"/>
              </a:rPr>
              <a:t> </a:t>
            </a:r>
            <a:r>
              <a:rPr lang="en-US" sz="3200" spc="15" dirty="0" smtClean="0">
                <a:solidFill>
                  <a:srgbClr val="AE481A"/>
                </a:solidFill>
                <a:latin typeface="Arial"/>
                <a:cs typeface="Arial"/>
              </a:rPr>
              <a:t>M</a:t>
            </a:r>
            <a:r>
              <a:rPr lang="en-US" sz="3200" spc="-415" dirty="0" smtClean="0">
                <a:solidFill>
                  <a:srgbClr val="AE481A"/>
                </a:solidFill>
                <a:latin typeface="Arial"/>
                <a:cs typeface="Arial"/>
              </a:rPr>
              <a:t>L</a:t>
            </a:r>
            <a:r>
              <a:rPr lang="ru-RU" sz="4400" dirty="0">
                <a:solidFill>
                  <a:srgbClr val="AE481A"/>
                </a:solidFill>
              </a:rPr>
              <a:t>®</a:t>
            </a:r>
            <a:endParaRPr lang="en-US" sz="4400" baseline="57777" dirty="0">
              <a:solidFill>
                <a:srgbClr val="AE481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421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18395" y="908720"/>
            <a:ext cx="8302077" cy="3456384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Косметическое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применение: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-шампуни и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бальзамы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гели, мыло, пенки для ванны;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-косметика после бритья (лосьоны, кремы);</a:t>
            </a: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-лечебно-профилактическая косметика для ног;</a:t>
            </a: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-тонизирующие кремы;</a:t>
            </a: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-средства от угрей;</a:t>
            </a: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-освежители для тела/ног;</a:t>
            </a:r>
          </a:p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противоотечные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сыворотки под глаза;</a:t>
            </a: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-успокаивающие средства после загара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4"/>
          <p:cNvSpPr txBox="1">
            <a:spLocks/>
          </p:cNvSpPr>
          <p:nvPr/>
        </p:nvSpPr>
        <p:spPr bwMode="auto">
          <a:xfrm>
            <a:off x="3707905" y="4389530"/>
            <a:ext cx="4104456" cy="177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 baseline="0">
                <a:solidFill>
                  <a:srgbClr val="AE481A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D6582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-напитки;</a:t>
            </a:r>
          </a:p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-в качестве стимулятора мяты перечной в продуктах по уходу за полостью рта.</a:t>
            </a:r>
          </a:p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-как репеллент.</a:t>
            </a:r>
          </a:p>
          <a:p>
            <a:pPr marL="0" indent="0"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/>
          </a:p>
        </p:txBody>
      </p:sp>
      <p:sp>
        <p:nvSpPr>
          <p:cNvPr id="4" name="Объект 4"/>
          <p:cNvSpPr txBox="1">
            <a:spLocks/>
          </p:cNvSpPr>
          <p:nvPr/>
        </p:nvSpPr>
        <p:spPr bwMode="auto">
          <a:xfrm>
            <a:off x="515709" y="4396299"/>
            <a:ext cx="2904163" cy="176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 baseline="0">
                <a:solidFill>
                  <a:srgbClr val="AE481A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D6582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Другое применение: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-зубная паста;</a:t>
            </a:r>
          </a:p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-жевательная резинка;</a:t>
            </a:r>
          </a:p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-табачные изделия;</a:t>
            </a:r>
          </a:p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-кондитерские изделия;</a:t>
            </a:r>
          </a:p>
        </p:txBody>
      </p:sp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213432" y="0"/>
            <a:ext cx="7886700" cy="1144742"/>
          </a:xfrm>
        </p:spPr>
        <p:txBody>
          <a:bodyPr anchor="t"/>
          <a:lstStyle/>
          <a:p>
            <a:pPr marL="469900" algn="ctr">
              <a:lnSpc>
                <a:spcPct val="100000"/>
              </a:lnSpc>
              <a:spcBef>
                <a:spcPts val="310"/>
              </a:spcBef>
            </a:pPr>
            <a:r>
              <a:rPr lang="en-US" sz="3200" spc="5" dirty="0" err="1" smtClean="0">
                <a:solidFill>
                  <a:srgbClr val="AE481A"/>
                </a:solidFill>
                <a:latin typeface="Arial"/>
                <a:cs typeface="Arial"/>
              </a:rPr>
              <a:t>Frescolat</a:t>
            </a:r>
            <a:r>
              <a:rPr lang="en-US" sz="3200" spc="5" dirty="0" smtClean="0">
                <a:solidFill>
                  <a:srgbClr val="AE481A"/>
                </a:solidFill>
                <a:latin typeface="Arial"/>
                <a:cs typeface="Arial"/>
              </a:rPr>
              <a:t> </a:t>
            </a:r>
            <a:r>
              <a:rPr lang="en-US" sz="3200" spc="15" dirty="0" smtClean="0">
                <a:solidFill>
                  <a:srgbClr val="AE481A"/>
                </a:solidFill>
                <a:latin typeface="Arial"/>
                <a:cs typeface="Arial"/>
              </a:rPr>
              <a:t>M</a:t>
            </a:r>
            <a:r>
              <a:rPr lang="en-US" sz="3200" spc="-415" dirty="0" smtClean="0">
                <a:solidFill>
                  <a:srgbClr val="AE481A"/>
                </a:solidFill>
                <a:latin typeface="Arial"/>
                <a:cs typeface="Arial"/>
              </a:rPr>
              <a:t>L</a:t>
            </a:r>
            <a:r>
              <a:rPr lang="ru-RU" sz="4400" dirty="0">
                <a:solidFill>
                  <a:srgbClr val="AE481A"/>
                </a:solidFill>
              </a:rPr>
              <a:t>®</a:t>
            </a:r>
            <a:endParaRPr lang="en-US" sz="4400" baseline="57777" dirty="0">
              <a:solidFill>
                <a:srgbClr val="AE481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01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18395" y="908720"/>
            <a:ext cx="8302077" cy="4824536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Процентный ввод в косметические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редства: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1-5%, реже до 10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%.</a:t>
            </a: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рамках одной рецептуры не совместим с окислителями сильного действия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Растворимость: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масло/спирт/гликоль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Propylene glycol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– °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36.6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/100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96% ethanol –°C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287.3 g/100 ml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40% ethanol 20°C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4.4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g/100 ml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40% ethanol 40°C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7.6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g/100 ml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60% ethanol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20°C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77.0 g/100 ml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60% ethanol 40°C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93.4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g/100 ml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Triacetin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–°C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28.2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g/100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213432" y="0"/>
            <a:ext cx="7886700" cy="1144742"/>
          </a:xfrm>
        </p:spPr>
        <p:txBody>
          <a:bodyPr anchor="t"/>
          <a:lstStyle/>
          <a:p>
            <a:pPr marL="469900" algn="ctr">
              <a:lnSpc>
                <a:spcPct val="100000"/>
              </a:lnSpc>
              <a:spcBef>
                <a:spcPts val="310"/>
              </a:spcBef>
            </a:pPr>
            <a:r>
              <a:rPr lang="en-US" sz="3200" spc="5" dirty="0" err="1" smtClean="0">
                <a:solidFill>
                  <a:srgbClr val="AE481A"/>
                </a:solidFill>
                <a:latin typeface="Arial"/>
                <a:cs typeface="Arial"/>
              </a:rPr>
              <a:t>Frescolat</a:t>
            </a:r>
            <a:r>
              <a:rPr lang="en-US" sz="3200" spc="5" dirty="0" smtClean="0">
                <a:solidFill>
                  <a:srgbClr val="AE481A"/>
                </a:solidFill>
                <a:latin typeface="Arial"/>
                <a:cs typeface="Arial"/>
              </a:rPr>
              <a:t> </a:t>
            </a:r>
            <a:r>
              <a:rPr lang="en-US" sz="3200" spc="15" dirty="0" smtClean="0">
                <a:solidFill>
                  <a:srgbClr val="AE481A"/>
                </a:solidFill>
                <a:latin typeface="Arial"/>
                <a:cs typeface="Arial"/>
              </a:rPr>
              <a:t>M</a:t>
            </a:r>
            <a:r>
              <a:rPr lang="en-US" sz="3200" spc="-415" dirty="0" smtClean="0">
                <a:solidFill>
                  <a:srgbClr val="AE481A"/>
                </a:solidFill>
                <a:latin typeface="Arial"/>
                <a:cs typeface="Arial"/>
              </a:rPr>
              <a:t>L</a:t>
            </a:r>
            <a:r>
              <a:rPr lang="ru-RU" sz="4400" dirty="0">
                <a:solidFill>
                  <a:srgbClr val="AE481A"/>
                </a:solidFill>
              </a:rPr>
              <a:t>®</a:t>
            </a:r>
            <a:endParaRPr lang="en-US" sz="4400" baseline="57777" dirty="0">
              <a:solidFill>
                <a:srgbClr val="AE481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23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37686" y="0"/>
            <a:ext cx="8264525" cy="1024682"/>
          </a:xfrm>
        </p:spPr>
        <p:txBody>
          <a:bodyPr/>
          <a:lstStyle/>
          <a:p>
            <a:pPr algn="ctr" eaLnBrk="1" hangingPunct="1"/>
            <a:r>
              <a:rPr lang="ru-RU" sz="2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Мировые бренды, которые используют </a:t>
            </a:r>
            <a:r>
              <a:rPr lang="en-US" sz="2800" spc="5" dirty="0" err="1">
                <a:solidFill>
                  <a:srgbClr val="AE481A"/>
                </a:solidFill>
                <a:latin typeface="Arial"/>
                <a:cs typeface="Arial"/>
              </a:rPr>
              <a:t>Frescolat</a:t>
            </a:r>
            <a:r>
              <a:rPr lang="en-US" sz="2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своей продукции: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800" dirty="0" smtClean="0">
              <a:solidFill>
                <a:srgbClr val="AE481A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191" y="836712"/>
            <a:ext cx="2892809" cy="28895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32" y="3933056"/>
            <a:ext cx="2791758" cy="28165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78" y="920490"/>
            <a:ext cx="2808936" cy="28057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4177" y="3726274"/>
            <a:ext cx="3099823" cy="30963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7904" y="1696631"/>
            <a:ext cx="1979692" cy="447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0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387424" y="17924"/>
            <a:ext cx="7886700" cy="687388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r>
              <a:rPr lang="ru-RU" sz="32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-23 </a:t>
            </a:r>
            <a:r>
              <a:rPr lang="ru-RU" sz="32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32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r>
              <a:rPr lang="ru-RU" sz="32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ru-RU" sz="3200" dirty="0">
              <a:solidFill>
                <a:srgbClr val="AE48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8128"/>
              </p:ext>
            </p:extLst>
          </p:nvPr>
        </p:nvGraphicFramePr>
        <p:xfrm>
          <a:off x="387424" y="980728"/>
          <a:ext cx="8433049" cy="54838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92288"/>
                <a:gridCol w="3312368"/>
                <a:gridCol w="3528393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WS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WS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-3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Описание: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является ациклическим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карбоксамидом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незамкнутый цикл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представляет собой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карбоксамид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п-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ментана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на основе ментола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3927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800" kern="1200" baseline="-250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1800" kern="1200" baseline="-250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1800" kern="1200" baseline="-250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1800" kern="1200" baseline="-250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  <a:tr h="2230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INCI</a:t>
                      </a:r>
                      <a:r>
                        <a:rPr lang="uk-UA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Methyl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diisopropyl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propionamide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n-Ethyl-2-(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isopropyl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)-5-methylcyclohexanecarboxamide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9272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CAS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.: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51115-67-4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39711-79-0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EINECS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.: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256-974-4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254-599-0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82880">
                <a:tc gridSpan="3">
                  <a:txBody>
                    <a:bodyPr/>
                    <a:lstStyle/>
                    <a:p>
                      <a:pPr algn="just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WS-23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WS-3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являются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высокоэффективными синтетическими агентами без ярко выраженного вкуса и запаха, которые обеспечивают длительный успокаивающий и охлаждающий эффект и может помочь в сохранении оригинального аромата продуктов.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http://www.leffingwell.com/FEMA3455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48238"/>
            <a:ext cx="1249680" cy="107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leffingwell.com/3804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838738"/>
            <a:ext cx="792480" cy="883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65175"/>
          </a:xfrm>
        </p:spPr>
        <p:txBody>
          <a:bodyPr/>
          <a:lstStyle/>
          <a:p>
            <a:pPr algn="ctr" eaLnBrk="1" hangingPunct="1"/>
            <a:r>
              <a:rPr lang="en-US" sz="2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r>
              <a:rPr lang="ru-RU" sz="2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-23 </a:t>
            </a:r>
            <a:r>
              <a:rPr lang="ru-RU" sz="2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2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r>
              <a:rPr lang="ru-RU" sz="2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ru-RU" altLang="ru-RU" sz="2800" dirty="0" smtClean="0">
              <a:solidFill>
                <a:srgbClr val="AE481A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121531"/>
              </p:ext>
            </p:extLst>
          </p:nvPr>
        </p:nvGraphicFramePr>
        <p:xfrm>
          <a:off x="467544" y="768423"/>
          <a:ext cx="8433050" cy="561721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32448"/>
                <a:gridCol w="440060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WS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WS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-3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7723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Главные причины успешного применения</a:t>
                      </a:r>
                      <a:r>
                        <a:rPr lang="ru-RU" sz="18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173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-продолжительный, устойчивый и сильный охлаждающий эффект (15-30 минут)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-без жжения, онемения, горечи, послевкусия;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-устойчивость к нагреванию до 200 °С;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-хорошая совместимость с другими 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компонентами;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-низкая дозировка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-продолжительный, устойчивый и сильный охлаждающий эффект (15-30 минут)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-без жжения, онемения, горечи, послевкусия;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-устойчивость к нагреванию до 200 °С;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-хорошая совместимость с другими компонентами;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-практически </a:t>
                      </a: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нелетуч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без запаха и без вкуса.</a:t>
                      </a:r>
                    </a:p>
                  </a:txBody>
                  <a:tcPr marL="68580" marR="68580" marT="0" marB="0"/>
                </a:tc>
              </a:tr>
              <a:tr h="31479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Процентный ввод: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6104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Косметика - 0,1% - 1,5%; кремы и лосьоны 500-5000 </a:t>
                      </a:r>
                      <a:r>
                        <a:rPr lang="ru-RU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ppm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; зубная паста100-1000 </a:t>
                      </a:r>
                      <a:r>
                        <a:rPr lang="ru-RU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ppm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; ср-</a:t>
                      </a:r>
                      <a:r>
                        <a:rPr lang="ru-RU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для ополаскивания рта 5-200 </a:t>
                      </a:r>
                      <a:r>
                        <a:rPr lang="ru-RU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ppm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; продукты питания: 30-100 мг/кг; </a:t>
                      </a:r>
                      <a:r>
                        <a:rPr lang="ru-RU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тв.конфеты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10-50 </a:t>
                      </a:r>
                      <a:r>
                        <a:rPr lang="ru-RU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ppm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669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Жевательная резинка</a:t>
                      </a: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500-3000 ppm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Напитки 1-8 </a:t>
                      </a: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ppm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Жевательная резинка</a:t>
                      </a: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500-2000 ppm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Напитки 1-10 </a:t>
                      </a: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ppm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1520" y="27565"/>
            <a:ext cx="7886700" cy="737140"/>
          </a:xfrm>
        </p:spPr>
        <p:txBody>
          <a:bodyPr/>
          <a:lstStyle/>
          <a:p>
            <a:pPr algn="ctr" eaLnBrk="1" hangingPunct="1"/>
            <a:r>
              <a:rPr lang="en-US" sz="2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r>
              <a:rPr lang="ru-RU" sz="2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-23 </a:t>
            </a:r>
            <a:r>
              <a:rPr lang="ru-RU" sz="2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2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r>
              <a:rPr lang="ru-RU" sz="2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ru-RU" altLang="ru-RU" sz="2800" dirty="0" smtClean="0">
              <a:solidFill>
                <a:srgbClr val="AE481A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929682"/>
              </p:ext>
            </p:extLst>
          </p:nvPr>
        </p:nvGraphicFramePr>
        <p:xfrm>
          <a:off x="387424" y="980729"/>
          <a:ext cx="8433050" cy="447471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12568"/>
                <a:gridCol w="4320482"/>
              </a:tblGrid>
              <a:tr h="334641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WS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WS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-3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6484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Растворимость: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565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 этаноле, </a:t>
                      </a:r>
                      <a:r>
                        <a:rPr lang="ru-RU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пропиленгликоле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маслах.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3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Propylene glycol 20°C 76.4 g/100 ml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96% ethanol 20°C 260.4 g/100 ml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40% ethanol 20°C 18.8 g/100 ml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40% ethanol 40°C 21.9 g/100 ml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60% ethanol 20°C 101.6 g/100 ml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60% ethanol 40°C 122.2 g/100 ml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Triacetin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20°C 3.6 g/100 </a:t>
                      </a:r>
                      <a:r>
                        <a:rPr lang="ru-RU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ml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Propylene glycol 20°C 10.7 g/100 ml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96% ethanol 20°C 186.0 g/100 ml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40% ethanol 20°C 0.2 g/100 ml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40% ethanol 40°C 1.2 g/100 ml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60% ethanol 20°C 14.8 g/100 ml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60% ethanol 40°C 38.6 g/100 ml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Triacetin</a:t>
                      </a: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20°C Practically insoluble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indent="27051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7755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Переднюю часть языка и рта. Эффект охлаждения меньше, чем у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WS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-3, но при этом профиль охлаждения более ровный и мягкий.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Охлаждает небо, гортань и заднюю часть языка.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434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4"/>
          <p:cNvSpPr>
            <a:spLocks noGrp="1"/>
          </p:cNvSpPr>
          <p:nvPr>
            <p:ph type="title"/>
          </p:nvPr>
        </p:nvSpPr>
        <p:spPr>
          <a:xfrm>
            <a:off x="1926536" y="1375880"/>
            <a:ext cx="4956831" cy="5256584"/>
          </a:xfrm>
          <a:extLst/>
        </p:spPr>
        <p:txBody>
          <a:bodyPr rtlCol="0" anchor="t">
            <a:noAutofit/>
          </a:bodyPr>
          <a:lstStyle/>
          <a:p>
            <a:pPr algn="ctr" eaLnBrk="1" hangingPunct="1">
              <a:spcBef>
                <a:spcPts val="750"/>
              </a:spcBef>
              <a:defRPr/>
            </a:pPr>
            <a:r>
              <a:rPr lang="ru-RU" altLang="ru-RU" sz="3600" u="sng" dirty="0" smtClean="0">
                <a:solidFill>
                  <a:srgbClr val="AE481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Разогревающие</a:t>
            </a:r>
            <a:br>
              <a:rPr lang="ru-RU" altLang="ru-RU" sz="3600" u="sng" dirty="0" smtClean="0">
                <a:solidFill>
                  <a:srgbClr val="AE481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altLang="ru-RU" sz="36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lang="ru-RU" altLang="ru-RU" sz="28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Камфорное масло</a:t>
            </a:r>
            <a:br>
              <a:rPr lang="ru-RU" altLang="ru-RU" sz="28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altLang="ru-RU" sz="28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-Камфора натуральная</a:t>
            </a:r>
            <a:br>
              <a:rPr lang="ru-RU" altLang="ru-RU" sz="28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altLang="ru-RU" sz="28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-Камфора синтетическая</a:t>
            </a:r>
            <a:br>
              <a:rPr lang="ru-RU" altLang="ru-RU" sz="28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altLang="ru-RU" sz="3600" u="sng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Охлаждающие</a:t>
            </a:r>
            <a:r>
              <a:rPr lang="ru-RU" altLang="ru-RU" sz="44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44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-Ментол</a:t>
            </a:r>
            <a:b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alt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Ментил</a:t>
            </a:r>
            <a: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Лактат</a:t>
            </a:r>
            <a: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WS-3</a:t>
            </a:r>
            <a:b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WS-23</a:t>
            </a:r>
            <a:r>
              <a:rPr lang="ru-RU" altLang="ru-RU" sz="2800" dirty="0" smtClean="0">
                <a:solidFill>
                  <a:srgbClr val="AE481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altLang="ru-RU" sz="2800" dirty="0" smtClean="0">
                <a:solidFill>
                  <a:srgbClr val="AE481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altLang="ru-RU" sz="3600" u="sng" dirty="0" smtClean="0">
                <a:solidFill>
                  <a:srgbClr val="AE481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Полифункциональные</a:t>
            </a:r>
            <a:r>
              <a:rPr lang="ru-RU" altLang="ru-RU" sz="3600" dirty="0" smtClean="0">
                <a:solidFill>
                  <a:srgbClr val="AE481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altLang="ru-RU" sz="3600" dirty="0" smtClean="0">
                <a:solidFill>
                  <a:srgbClr val="AE481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altLang="ru-RU" sz="36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ru-RU" altLang="ru-RU" sz="28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-Циклодекстрин</a:t>
            </a:r>
            <a:br>
              <a:rPr lang="ru-RU" altLang="ru-RU" sz="28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altLang="ru-RU" sz="28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418487" y="-5393"/>
            <a:ext cx="73914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spcBef>
                <a:spcPts val="750"/>
              </a:spcBef>
              <a:defRPr/>
            </a:pPr>
            <a:r>
              <a:rPr lang="ru-RU" altLang="ru-RU" sz="3600" dirty="0" smtClean="0">
                <a:solidFill>
                  <a:srgbClr val="AE481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Содержание</a:t>
            </a:r>
            <a:endParaRPr lang="ru-RU" altLang="ru-RU" sz="3600" dirty="0">
              <a:solidFill>
                <a:srgbClr val="AE481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bject 4"/>
          <p:cNvSpPr txBox="1"/>
          <p:nvPr/>
        </p:nvSpPr>
        <p:spPr>
          <a:xfrm>
            <a:off x="1398979" y="2154289"/>
            <a:ext cx="467359" cy="375920"/>
          </a:xfrm>
          <a:prstGeom prst="rect">
            <a:avLst/>
          </a:prstGeom>
          <a:ln>
            <a:solidFill>
              <a:srgbClr val="D658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65" dirty="0">
                <a:solidFill>
                  <a:srgbClr val="AE481A"/>
                </a:solidFill>
                <a:latin typeface="Arial"/>
                <a:cs typeface="Arial"/>
              </a:rPr>
              <a:t>OH</a:t>
            </a:r>
            <a:endParaRPr sz="2400" dirty="0">
              <a:solidFill>
                <a:srgbClr val="AE481A"/>
              </a:solidFill>
              <a:latin typeface="Arial"/>
              <a:cs typeface="Arial"/>
            </a:endParaRPr>
          </a:p>
        </p:txBody>
      </p:sp>
      <p:sp>
        <p:nvSpPr>
          <p:cNvPr id="18" name="object 5"/>
          <p:cNvSpPr/>
          <p:nvPr/>
        </p:nvSpPr>
        <p:spPr>
          <a:xfrm>
            <a:off x="324305" y="1428865"/>
            <a:ext cx="397510" cy="229870"/>
          </a:xfrm>
          <a:custGeom>
            <a:avLst/>
            <a:gdLst/>
            <a:ahLst/>
            <a:cxnLst/>
            <a:rect l="l" t="t" r="r" b="b"/>
            <a:pathLst>
              <a:path w="397510" h="229870">
                <a:moveTo>
                  <a:pt x="397001" y="0"/>
                </a:moveTo>
                <a:lnTo>
                  <a:pt x="0" y="229362"/>
                </a:lnTo>
              </a:path>
            </a:pathLst>
          </a:custGeom>
          <a:ln w="19113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/>
          <p:cNvSpPr/>
          <p:nvPr/>
        </p:nvSpPr>
        <p:spPr>
          <a:xfrm>
            <a:off x="721308" y="1428865"/>
            <a:ext cx="398145" cy="229870"/>
          </a:xfrm>
          <a:custGeom>
            <a:avLst/>
            <a:gdLst/>
            <a:ahLst/>
            <a:cxnLst/>
            <a:rect l="l" t="t" r="r" b="b"/>
            <a:pathLst>
              <a:path w="398145" h="229870">
                <a:moveTo>
                  <a:pt x="397763" y="229362"/>
                </a:moveTo>
                <a:lnTo>
                  <a:pt x="0" y="0"/>
                </a:lnTo>
              </a:path>
            </a:pathLst>
          </a:custGeom>
          <a:ln w="19113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7"/>
          <p:cNvSpPr/>
          <p:nvPr/>
        </p:nvSpPr>
        <p:spPr>
          <a:xfrm>
            <a:off x="1119072" y="1658227"/>
            <a:ext cx="0" cy="459105"/>
          </a:xfrm>
          <a:custGeom>
            <a:avLst/>
            <a:gdLst/>
            <a:ahLst/>
            <a:cxnLst/>
            <a:rect l="l" t="t" r="r" b="b"/>
            <a:pathLst>
              <a:path h="459104">
                <a:moveTo>
                  <a:pt x="0" y="458724"/>
                </a:moveTo>
                <a:lnTo>
                  <a:pt x="0" y="0"/>
                </a:lnTo>
              </a:path>
            </a:pathLst>
          </a:custGeom>
          <a:ln w="19113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8"/>
          <p:cNvSpPr/>
          <p:nvPr/>
        </p:nvSpPr>
        <p:spPr>
          <a:xfrm>
            <a:off x="721308" y="2116951"/>
            <a:ext cx="398145" cy="229870"/>
          </a:xfrm>
          <a:custGeom>
            <a:avLst/>
            <a:gdLst/>
            <a:ahLst/>
            <a:cxnLst/>
            <a:rect l="l" t="t" r="r" b="b"/>
            <a:pathLst>
              <a:path w="398145" h="229870">
                <a:moveTo>
                  <a:pt x="0" y="229362"/>
                </a:moveTo>
                <a:lnTo>
                  <a:pt x="397763" y="0"/>
                </a:lnTo>
              </a:path>
            </a:pathLst>
          </a:custGeom>
          <a:ln w="19113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9"/>
          <p:cNvSpPr/>
          <p:nvPr/>
        </p:nvSpPr>
        <p:spPr>
          <a:xfrm>
            <a:off x="324305" y="2116951"/>
            <a:ext cx="397510" cy="229870"/>
          </a:xfrm>
          <a:custGeom>
            <a:avLst/>
            <a:gdLst/>
            <a:ahLst/>
            <a:cxnLst/>
            <a:rect l="l" t="t" r="r" b="b"/>
            <a:pathLst>
              <a:path w="397510" h="229870">
                <a:moveTo>
                  <a:pt x="0" y="0"/>
                </a:moveTo>
                <a:lnTo>
                  <a:pt x="397001" y="229362"/>
                </a:lnTo>
              </a:path>
            </a:pathLst>
          </a:custGeom>
          <a:ln w="19113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0"/>
          <p:cNvSpPr/>
          <p:nvPr/>
        </p:nvSpPr>
        <p:spPr>
          <a:xfrm>
            <a:off x="324305" y="1658227"/>
            <a:ext cx="0" cy="459105"/>
          </a:xfrm>
          <a:custGeom>
            <a:avLst/>
            <a:gdLst/>
            <a:ahLst/>
            <a:cxnLst/>
            <a:rect l="l" t="t" r="r" b="b"/>
            <a:pathLst>
              <a:path h="459104">
                <a:moveTo>
                  <a:pt x="0" y="0"/>
                </a:moveTo>
                <a:lnTo>
                  <a:pt x="0" y="458724"/>
                </a:lnTo>
              </a:path>
            </a:pathLst>
          </a:custGeom>
          <a:ln w="19113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1"/>
          <p:cNvSpPr/>
          <p:nvPr/>
        </p:nvSpPr>
        <p:spPr>
          <a:xfrm>
            <a:off x="720546" y="970141"/>
            <a:ext cx="0" cy="459105"/>
          </a:xfrm>
          <a:custGeom>
            <a:avLst/>
            <a:gdLst/>
            <a:ahLst/>
            <a:cxnLst/>
            <a:rect l="l" t="t" r="r" b="b"/>
            <a:pathLst>
              <a:path h="459104">
                <a:moveTo>
                  <a:pt x="0" y="0"/>
                </a:moveTo>
                <a:lnTo>
                  <a:pt x="0" y="458724"/>
                </a:lnTo>
              </a:path>
            </a:pathLst>
          </a:custGeom>
          <a:ln w="47244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2"/>
          <p:cNvSpPr/>
          <p:nvPr/>
        </p:nvSpPr>
        <p:spPr>
          <a:xfrm>
            <a:off x="696923" y="970141"/>
            <a:ext cx="47625" cy="459105"/>
          </a:xfrm>
          <a:custGeom>
            <a:avLst/>
            <a:gdLst/>
            <a:ahLst/>
            <a:cxnLst/>
            <a:rect l="l" t="t" r="r" b="b"/>
            <a:pathLst>
              <a:path w="47625" h="459104">
                <a:moveTo>
                  <a:pt x="24384" y="458724"/>
                </a:moveTo>
                <a:lnTo>
                  <a:pt x="47244" y="458724"/>
                </a:lnTo>
                <a:lnTo>
                  <a:pt x="47244" y="0"/>
                </a:lnTo>
                <a:lnTo>
                  <a:pt x="0" y="0"/>
                </a:lnTo>
                <a:lnTo>
                  <a:pt x="0" y="458724"/>
                </a:lnTo>
                <a:lnTo>
                  <a:pt x="24384" y="458724"/>
                </a:lnTo>
                <a:close/>
              </a:path>
            </a:pathLst>
          </a:custGeom>
          <a:ln w="3175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3"/>
          <p:cNvSpPr/>
          <p:nvPr/>
        </p:nvSpPr>
        <p:spPr>
          <a:xfrm>
            <a:off x="1106117" y="2095615"/>
            <a:ext cx="298450" cy="199390"/>
          </a:xfrm>
          <a:custGeom>
            <a:avLst/>
            <a:gdLst/>
            <a:ahLst/>
            <a:cxnLst/>
            <a:rect l="l" t="t" r="r" b="b"/>
            <a:pathLst>
              <a:path w="298450" h="199389">
                <a:moveTo>
                  <a:pt x="297941" y="158496"/>
                </a:moveTo>
                <a:lnTo>
                  <a:pt x="24384" y="0"/>
                </a:lnTo>
                <a:lnTo>
                  <a:pt x="12953" y="21336"/>
                </a:lnTo>
                <a:lnTo>
                  <a:pt x="0" y="41910"/>
                </a:lnTo>
                <a:lnTo>
                  <a:pt x="272796" y="198881"/>
                </a:lnTo>
                <a:lnTo>
                  <a:pt x="286512" y="177546"/>
                </a:lnTo>
                <a:lnTo>
                  <a:pt x="297941" y="158496"/>
                </a:lnTo>
                <a:close/>
              </a:path>
            </a:pathLst>
          </a:custGeom>
          <a:solidFill>
            <a:srgbClr val="0000FF"/>
          </a:solidFill>
          <a:ln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4"/>
          <p:cNvSpPr/>
          <p:nvPr/>
        </p:nvSpPr>
        <p:spPr>
          <a:xfrm>
            <a:off x="1106117" y="2095615"/>
            <a:ext cx="298450" cy="199390"/>
          </a:xfrm>
          <a:custGeom>
            <a:avLst/>
            <a:gdLst/>
            <a:ahLst/>
            <a:cxnLst/>
            <a:rect l="l" t="t" r="r" b="b"/>
            <a:pathLst>
              <a:path w="298450" h="199389">
                <a:moveTo>
                  <a:pt x="12953" y="21336"/>
                </a:moveTo>
                <a:lnTo>
                  <a:pt x="0" y="41910"/>
                </a:lnTo>
                <a:lnTo>
                  <a:pt x="272796" y="198881"/>
                </a:lnTo>
                <a:lnTo>
                  <a:pt x="286512" y="177546"/>
                </a:lnTo>
                <a:lnTo>
                  <a:pt x="297941" y="158496"/>
                </a:lnTo>
                <a:lnTo>
                  <a:pt x="24384" y="0"/>
                </a:lnTo>
                <a:lnTo>
                  <a:pt x="12953" y="21336"/>
                </a:lnTo>
                <a:close/>
              </a:path>
            </a:pathLst>
          </a:custGeom>
          <a:solidFill>
            <a:schemeClr val="accent2"/>
          </a:solidFill>
          <a:ln w="3175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5"/>
          <p:cNvSpPr/>
          <p:nvPr/>
        </p:nvSpPr>
        <p:spPr>
          <a:xfrm>
            <a:off x="324305" y="2346314"/>
            <a:ext cx="397510" cy="688340"/>
          </a:xfrm>
          <a:custGeom>
            <a:avLst/>
            <a:gdLst/>
            <a:ahLst/>
            <a:cxnLst/>
            <a:rect l="l" t="t" r="r" b="b"/>
            <a:pathLst>
              <a:path w="397510" h="688339">
                <a:moveTo>
                  <a:pt x="397001" y="0"/>
                </a:moveTo>
                <a:lnTo>
                  <a:pt x="397001" y="458724"/>
                </a:lnTo>
                <a:lnTo>
                  <a:pt x="0" y="688086"/>
                </a:lnTo>
              </a:path>
            </a:pathLst>
          </a:custGeom>
          <a:ln w="19113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6"/>
          <p:cNvSpPr/>
          <p:nvPr/>
        </p:nvSpPr>
        <p:spPr>
          <a:xfrm>
            <a:off x="721308" y="2805038"/>
            <a:ext cx="398145" cy="229870"/>
          </a:xfrm>
          <a:custGeom>
            <a:avLst/>
            <a:gdLst/>
            <a:ahLst/>
            <a:cxnLst/>
            <a:rect l="l" t="t" r="r" b="b"/>
            <a:pathLst>
              <a:path w="398145" h="229870">
                <a:moveTo>
                  <a:pt x="0" y="0"/>
                </a:moveTo>
                <a:lnTo>
                  <a:pt x="397764" y="229362"/>
                </a:lnTo>
              </a:path>
            </a:pathLst>
          </a:custGeom>
          <a:ln w="19113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9"/>
          <p:cNvSpPr txBox="1"/>
          <p:nvPr/>
        </p:nvSpPr>
        <p:spPr>
          <a:xfrm>
            <a:off x="7801564" y="3603106"/>
            <a:ext cx="212725" cy="299720"/>
          </a:xfrm>
          <a:prstGeom prst="rect">
            <a:avLst/>
          </a:prstGeom>
          <a:ln>
            <a:solidFill>
              <a:srgbClr val="D658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-10" dirty="0">
                <a:solidFill>
                  <a:srgbClr val="AE481A"/>
                </a:solidFill>
                <a:latin typeface="Arial"/>
                <a:cs typeface="Arial"/>
              </a:rPr>
              <a:t>O</a:t>
            </a:r>
            <a:endParaRPr sz="1900" dirty="0">
              <a:solidFill>
                <a:srgbClr val="AE481A"/>
              </a:solidFill>
              <a:latin typeface="Arial"/>
              <a:cs typeface="Arial"/>
            </a:endParaRPr>
          </a:p>
        </p:txBody>
      </p:sp>
      <p:sp>
        <p:nvSpPr>
          <p:cNvPr id="31" name="object 30"/>
          <p:cNvSpPr txBox="1"/>
          <p:nvPr/>
        </p:nvSpPr>
        <p:spPr>
          <a:xfrm>
            <a:off x="8112460" y="3062073"/>
            <a:ext cx="212725" cy="299720"/>
          </a:xfrm>
          <a:prstGeom prst="rect">
            <a:avLst/>
          </a:prstGeom>
          <a:ln>
            <a:solidFill>
              <a:srgbClr val="D658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-10" dirty="0">
                <a:solidFill>
                  <a:srgbClr val="AE481A"/>
                </a:solidFill>
                <a:latin typeface="Arial"/>
                <a:cs typeface="Arial"/>
              </a:rPr>
              <a:t>O</a:t>
            </a:r>
            <a:endParaRPr sz="1900" dirty="0">
              <a:solidFill>
                <a:srgbClr val="AE481A"/>
              </a:solidFill>
              <a:latin typeface="Arial"/>
              <a:cs typeface="Arial"/>
            </a:endParaRPr>
          </a:p>
        </p:txBody>
      </p:sp>
      <p:sp>
        <p:nvSpPr>
          <p:cNvPr id="32" name="object 31"/>
          <p:cNvSpPr/>
          <p:nvPr/>
        </p:nvSpPr>
        <p:spPr>
          <a:xfrm>
            <a:off x="6959313" y="3034399"/>
            <a:ext cx="312420" cy="180975"/>
          </a:xfrm>
          <a:custGeom>
            <a:avLst/>
            <a:gdLst/>
            <a:ahLst/>
            <a:cxnLst/>
            <a:rect l="l" t="t" r="r" b="b"/>
            <a:pathLst>
              <a:path w="312419" h="180975">
                <a:moveTo>
                  <a:pt x="312419" y="0"/>
                </a:moveTo>
                <a:lnTo>
                  <a:pt x="0" y="180594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2"/>
          <p:cNvSpPr/>
          <p:nvPr/>
        </p:nvSpPr>
        <p:spPr>
          <a:xfrm>
            <a:off x="7271732" y="3034399"/>
            <a:ext cx="312420" cy="180975"/>
          </a:xfrm>
          <a:custGeom>
            <a:avLst/>
            <a:gdLst/>
            <a:ahLst/>
            <a:cxnLst/>
            <a:rect l="l" t="t" r="r" b="b"/>
            <a:pathLst>
              <a:path w="312419" h="180975">
                <a:moveTo>
                  <a:pt x="312420" y="180593"/>
                </a:moveTo>
                <a:lnTo>
                  <a:pt x="0" y="0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3"/>
          <p:cNvSpPr/>
          <p:nvPr/>
        </p:nvSpPr>
        <p:spPr>
          <a:xfrm>
            <a:off x="7584152" y="3214993"/>
            <a:ext cx="0" cy="360680"/>
          </a:xfrm>
          <a:custGeom>
            <a:avLst/>
            <a:gdLst/>
            <a:ahLst/>
            <a:cxnLst/>
            <a:rect l="l" t="t" r="r" b="b"/>
            <a:pathLst>
              <a:path h="360680">
                <a:moveTo>
                  <a:pt x="0" y="360426"/>
                </a:moveTo>
                <a:lnTo>
                  <a:pt x="0" y="0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4"/>
          <p:cNvSpPr/>
          <p:nvPr/>
        </p:nvSpPr>
        <p:spPr>
          <a:xfrm>
            <a:off x="7271732" y="3575420"/>
            <a:ext cx="312420" cy="180340"/>
          </a:xfrm>
          <a:custGeom>
            <a:avLst/>
            <a:gdLst/>
            <a:ahLst/>
            <a:cxnLst/>
            <a:rect l="l" t="t" r="r" b="b"/>
            <a:pathLst>
              <a:path w="312419" h="180339">
                <a:moveTo>
                  <a:pt x="0" y="179831"/>
                </a:moveTo>
                <a:lnTo>
                  <a:pt x="312419" y="0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5"/>
          <p:cNvSpPr/>
          <p:nvPr/>
        </p:nvSpPr>
        <p:spPr>
          <a:xfrm>
            <a:off x="6959313" y="3575420"/>
            <a:ext cx="312420" cy="180340"/>
          </a:xfrm>
          <a:custGeom>
            <a:avLst/>
            <a:gdLst/>
            <a:ahLst/>
            <a:cxnLst/>
            <a:rect l="l" t="t" r="r" b="b"/>
            <a:pathLst>
              <a:path w="312419" h="180339">
                <a:moveTo>
                  <a:pt x="0" y="0"/>
                </a:moveTo>
                <a:lnTo>
                  <a:pt x="312419" y="179831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6"/>
          <p:cNvSpPr/>
          <p:nvPr/>
        </p:nvSpPr>
        <p:spPr>
          <a:xfrm>
            <a:off x="6959313" y="3214993"/>
            <a:ext cx="0" cy="360680"/>
          </a:xfrm>
          <a:custGeom>
            <a:avLst/>
            <a:gdLst/>
            <a:ahLst/>
            <a:cxnLst/>
            <a:rect l="l" t="t" r="r" b="b"/>
            <a:pathLst>
              <a:path h="360680">
                <a:moveTo>
                  <a:pt x="0" y="0"/>
                </a:moveTo>
                <a:lnTo>
                  <a:pt x="0" y="360426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7"/>
          <p:cNvSpPr/>
          <p:nvPr/>
        </p:nvSpPr>
        <p:spPr>
          <a:xfrm>
            <a:off x="7271351" y="2673974"/>
            <a:ext cx="0" cy="360680"/>
          </a:xfrm>
          <a:custGeom>
            <a:avLst/>
            <a:gdLst/>
            <a:ahLst/>
            <a:cxnLst/>
            <a:rect l="l" t="t" r="r" b="b"/>
            <a:pathLst>
              <a:path h="360680">
                <a:moveTo>
                  <a:pt x="0" y="0"/>
                </a:moveTo>
                <a:lnTo>
                  <a:pt x="0" y="360425"/>
                </a:lnTo>
              </a:path>
            </a:pathLst>
          </a:custGeom>
          <a:ln w="37337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8"/>
          <p:cNvSpPr/>
          <p:nvPr/>
        </p:nvSpPr>
        <p:spPr>
          <a:xfrm>
            <a:off x="7252682" y="2673974"/>
            <a:ext cx="37465" cy="360680"/>
          </a:xfrm>
          <a:custGeom>
            <a:avLst/>
            <a:gdLst/>
            <a:ahLst/>
            <a:cxnLst/>
            <a:rect l="l" t="t" r="r" b="b"/>
            <a:pathLst>
              <a:path w="37464" h="360680">
                <a:moveTo>
                  <a:pt x="19050" y="360425"/>
                </a:moveTo>
                <a:lnTo>
                  <a:pt x="37337" y="360425"/>
                </a:lnTo>
                <a:lnTo>
                  <a:pt x="37337" y="0"/>
                </a:lnTo>
                <a:lnTo>
                  <a:pt x="0" y="0"/>
                </a:lnTo>
                <a:lnTo>
                  <a:pt x="0" y="360425"/>
                </a:lnTo>
                <a:lnTo>
                  <a:pt x="19050" y="360425"/>
                </a:lnTo>
                <a:close/>
              </a:path>
            </a:pathLst>
          </a:custGeom>
          <a:ln w="3175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9"/>
          <p:cNvSpPr/>
          <p:nvPr/>
        </p:nvSpPr>
        <p:spPr>
          <a:xfrm>
            <a:off x="7573485" y="3558655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695" y="124967"/>
                </a:moveTo>
                <a:lnTo>
                  <a:pt x="19812" y="0"/>
                </a:lnTo>
                <a:lnTo>
                  <a:pt x="10668" y="16763"/>
                </a:lnTo>
                <a:lnTo>
                  <a:pt x="0" y="32765"/>
                </a:lnTo>
                <a:lnTo>
                  <a:pt x="214883" y="156209"/>
                </a:lnTo>
                <a:lnTo>
                  <a:pt x="234695" y="124967"/>
                </a:lnTo>
                <a:close/>
              </a:path>
            </a:pathLst>
          </a:custGeom>
          <a:solidFill>
            <a:srgbClr val="0000FF"/>
          </a:solidFill>
          <a:ln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0"/>
          <p:cNvSpPr/>
          <p:nvPr/>
        </p:nvSpPr>
        <p:spPr>
          <a:xfrm>
            <a:off x="7573485" y="3558655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10668" y="16763"/>
                </a:moveTo>
                <a:lnTo>
                  <a:pt x="0" y="32765"/>
                </a:lnTo>
                <a:lnTo>
                  <a:pt x="214883" y="156209"/>
                </a:lnTo>
                <a:lnTo>
                  <a:pt x="225551" y="139445"/>
                </a:lnTo>
                <a:lnTo>
                  <a:pt x="234695" y="124967"/>
                </a:lnTo>
                <a:lnTo>
                  <a:pt x="19812" y="0"/>
                </a:lnTo>
                <a:lnTo>
                  <a:pt x="10668" y="16763"/>
                </a:lnTo>
                <a:close/>
              </a:path>
            </a:pathLst>
          </a:custGeom>
          <a:solidFill>
            <a:schemeClr val="accent2"/>
          </a:solidFill>
          <a:ln w="3175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257254" y="3755252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718" y="0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2"/>
          <p:cNvSpPr/>
          <p:nvPr/>
        </p:nvSpPr>
        <p:spPr>
          <a:xfrm>
            <a:off x="7257254" y="3827642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718" y="0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3"/>
          <p:cNvSpPr/>
          <p:nvPr/>
        </p:nvSpPr>
        <p:spPr>
          <a:xfrm>
            <a:off x="7257254" y="3899269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718" y="0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4"/>
          <p:cNvSpPr/>
          <p:nvPr/>
        </p:nvSpPr>
        <p:spPr>
          <a:xfrm>
            <a:off x="7257254" y="3971660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718" y="0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5"/>
          <p:cNvSpPr/>
          <p:nvPr/>
        </p:nvSpPr>
        <p:spPr>
          <a:xfrm>
            <a:off x="7257254" y="4044050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718" y="0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6"/>
          <p:cNvSpPr/>
          <p:nvPr/>
        </p:nvSpPr>
        <p:spPr>
          <a:xfrm>
            <a:off x="7257254" y="4115677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718" y="0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7"/>
          <p:cNvSpPr/>
          <p:nvPr/>
        </p:nvSpPr>
        <p:spPr>
          <a:xfrm>
            <a:off x="6959313" y="4115677"/>
            <a:ext cx="312420" cy="180975"/>
          </a:xfrm>
          <a:custGeom>
            <a:avLst/>
            <a:gdLst/>
            <a:ahLst/>
            <a:cxnLst/>
            <a:rect l="l" t="t" r="r" b="b"/>
            <a:pathLst>
              <a:path w="312419" h="180975">
                <a:moveTo>
                  <a:pt x="312419" y="0"/>
                </a:moveTo>
                <a:lnTo>
                  <a:pt x="0" y="180594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8"/>
          <p:cNvSpPr/>
          <p:nvPr/>
        </p:nvSpPr>
        <p:spPr>
          <a:xfrm>
            <a:off x="7271732" y="4115677"/>
            <a:ext cx="312420" cy="180975"/>
          </a:xfrm>
          <a:custGeom>
            <a:avLst/>
            <a:gdLst/>
            <a:ahLst/>
            <a:cxnLst/>
            <a:rect l="l" t="t" r="r" b="b"/>
            <a:pathLst>
              <a:path w="312419" h="180975">
                <a:moveTo>
                  <a:pt x="0" y="0"/>
                </a:moveTo>
                <a:lnTo>
                  <a:pt x="312419" y="180594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49"/>
          <p:cNvSpPr/>
          <p:nvPr/>
        </p:nvSpPr>
        <p:spPr>
          <a:xfrm>
            <a:off x="8009348" y="3575420"/>
            <a:ext cx="510540" cy="180340"/>
          </a:xfrm>
          <a:custGeom>
            <a:avLst/>
            <a:gdLst/>
            <a:ahLst/>
            <a:cxnLst/>
            <a:rect l="l" t="t" r="r" b="b"/>
            <a:pathLst>
              <a:path w="510539" h="180339">
                <a:moveTo>
                  <a:pt x="0" y="115824"/>
                </a:moveTo>
                <a:lnTo>
                  <a:pt x="198120" y="0"/>
                </a:lnTo>
                <a:lnTo>
                  <a:pt x="510539" y="179831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8237949" y="3342248"/>
            <a:ext cx="0" cy="233679"/>
          </a:xfrm>
          <a:custGeom>
            <a:avLst/>
            <a:gdLst/>
            <a:ahLst/>
            <a:cxnLst/>
            <a:rect l="l" t="t" r="r" b="b"/>
            <a:pathLst>
              <a:path h="233680">
                <a:moveTo>
                  <a:pt x="0" y="233172"/>
                </a:moveTo>
                <a:lnTo>
                  <a:pt x="0" y="0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1"/>
          <p:cNvSpPr/>
          <p:nvPr/>
        </p:nvSpPr>
        <p:spPr>
          <a:xfrm>
            <a:off x="8177750" y="3342248"/>
            <a:ext cx="0" cy="233679"/>
          </a:xfrm>
          <a:custGeom>
            <a:avLst/>
            <a:gdLst/>
            <a:ahLst/>
            <a:cxnLst/>
            <a:rect l="l" t="t" r="r" b="b"/>
            <a:pathLst>
              <a:path h="233680">
                <a:moveTo>
                  <a:pt x="0" y="233172"/>
                </a:moveTo>
                <a:lnTo>
                  <a:pt x="0" y="0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2"/>
          <p:cNvSpPr/>
          <p:nvPr/>
        </p:nvSpPr>
        <p:spPr>
          <a:xfrm>
            <a:off x="8519888" y="3575420"/>
            <a:ext cx="312420" cy="180340"/>
          </a:xfrm>
          <a:custGeom>
            <a:avLst/>
            <a:gdLst/>
            <a:ahLst/>
            <a:cxnLst/>
            <a:rect l="l" t="t" r="r" b="b"/>
            <a:pathLst>
              <a:path w="312420" h="180339">
                <a:moveTo>
                  <a:pt x="0" y="179831"/>
                </a:moveTo>
                <a:lnTo>
                  <a:pt x="312420" y="0"/>
                </a:lnTo>
              </a:path>
            </a:pathLst>
          </a:custGeom>
          <a:ln w="14998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3"/>
          <p:cNvSpPr/>
          <p:nvPr/>
        </p:nvSpPr>
        <p:spPr>
          <a:xfrm>
            <a:off x="8521031" y="3755252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412"/>
                </a:lnTo>
              </a:path>
            </a:pathLst>
          </a:custGeom>
          <a:ln w="37337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4"/>
          <p:cNvSpPr/>
          <p:nvPr/>
        </p:nvSpPr>
        <p:spPr>
          <a:xfrm>
            <a:off x="8502362" y="3755252"/>
            <a:ext cx="37465" cy="248920"/>
          </a:xfrm>
          <a:custGeom>
            <a:avLst/>
            <a:gdLst/>
            <a:ahLst/>
            <a:cxnLst/>
            <a:rect l="l" t="t" r="r" b="b"/>
            <a:pathLst>
              <a:path w="37464" h="248920">
                <a:moveTo>
                  <a:pt x="17525" y="0"/>
                </a:moveTo>
                <a:lnTo>
                  <a:pt x="0" y="0"/>
                </a:lnTo>
                <a:lnTo>
                  <a:pt x="0" y="248412"/>
                </a:lnTo>
                <a:lnTo>
                  <a:pt x="37337" y="248412"/>
                </a:lnTo>
                <a:lnTo>
                  <a:pt x="37337" y="0"/>
                </a:lnTo>
                <a:lnTo>
                  <a:pt x="17525" y="0"/>
                </a:lnTo>
                <a:close/>
              </a:path>
            </a:pathLst>
          </a:custGeom>
          <a:ln w="3175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Прямоугольник 15"/>
          <p:cNvSpPr/>
          <p:nvPr/>
        </p:nvSpPr>
        <p:spPr>
          <a:xfrm>
            <a:off x="6046820" y="3967563"/>
            <a:ext cx="2629278" cy="818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lang="en-US" spc="-70" dirty="0">
                <a:solidFill>
                  <a:srgbClr val="AE481A"/>
                </a:solidFill>
                <a:latin typeface="Arial"/>
                <a:cs typeface="Arial"/>
              </a:rPr>
              <a:t>OH</a:t>
            </a:r>
            <a:endParaRPr lang="en-US" dirty="0">
              <a:solidFill>
                <a:srgbClr val="AE481A"/>
              </a:solidFill>
              <a:latin typeface="Arial"/>
              <a:cs typeface="Arial"/>
            </a:endParaRPr>
          </a:p>
          <a:p>
            <a:pPr marL="829944">
              <a:lnSpc>
                <a:spcPct val="100000"/>
              </a:lnSpc>
              <a:spcBef>
                <a:spcPts val="305"/>
              </a:spcBef>
            </a:pPr>
            <a:r>
              <a:rPr lang="en-US" spc="-5" dirty="0" err="1">
                <a:solidFill>
                  <a:srgbClr val="AE481A"/>
                </a:solidFill>
                <a:latin typeface="Arial"/>
                <a:cs typeface="Arial"/>
              </a:rPr>
              <a:t>Frescolat</a:t>
            </a:r>
            <a:r>
              <a:rPr lang="en-US" spc="-10" dirty="0">
                <a:solidFill>
                  <a:srgbClr val="AE481A"/>
                </a:solidFill>
                <a:latin typeface="Arial"/>
                <a:cs typeface="Arial"/>
              </a:rPr>
              <a:t> </a:t>
            </a:r>
            <a:r>
              <a:rPr lang="en-US" spc="-10" dirty="0" smtClean="0">
                <a:solidFill>
                  <a:srgbClr val="AE481A"/>
                </a:solidFill>
                <a:latin typeface="Arial"/>
                <a:cs typeface="Arial"/>
              </a:rPr>
              <a:t>M</a:t>
            </a:r>
            <a:r>
              <a:rPr lang="en-US" spc="-420" dirty="0" smtClean="0">
                <a:solidFill>
                  <a:srgbClr val="AE481A"/>
                </a:solidFill>
                <a:latin typeface="Arial"/>
                <a:cs typeface="Arial"/>
              </a:rPr>
              <a:t>L</a:t>
            </a:r>
            <a:r>
              <a:rPr lang="en-US" sz="4000" spc="-2032" baseline="11904" dirty="0" smtClean="0">
                <a:solidFill>
                  <a:srgbClr val="AE481A"/>
                </a:solidFill>
                <a:latin typeface="Arial"/>
                <a:cs typeface="Arial"/>
              </a:rPr>
              <a:t>O</a:t>
            </a:r>
            <a:r>
              <a:rPr lang="en-US" spc="15" baseline="57777" dirty="0" smtClean="0">
                <a:solidFill>
                  <a:srgbClr val="AE481A"/>
                </a:solidFill>
                <a:latin typeface="Arial"/>
                <a:cs typeface="Arial"/>
              </a:rPr>
              <a:t>R</a:t>
            </a:r>
            <a:endParaRPr lang="en-US" baseline="57777" dirty="0">
              <a:solidFill>
                <a:srgbClr val="AE481A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37686" y="0"/>
            <a:ext cx="8264525" cy="1024682"/>
          </a:xfrm>
        </p:spPr>
        <p:txBody>
          <a:bodyPr/>
          <a:lstStyle/>
          <a:p>
            <a:pPr algn="ctr" eaLnBrk="1" hangingPunct="1"/>
            <a:r>
              <a:rPr lang="ru-RU" sz="27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Мировые бренды, которые используют </a:t>
            </a:r>
            <a:r>
              <a:rPr lang="en-US" sz="27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WS-</a:t>
            </a:r>
            <a:r>
              <a:rPr lang="ru-RU" sz="27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7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7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7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WS-3 </a:t>
            </a:r>
            <a:r>
              <a:rPr lang="ru-RU" sz="27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своей продукции:</a:t>
            </a: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700" dirty="0" smtClean="0">
              <a:solidFill>
                <a:srgbClr val="AE481A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437" y="836712"/>
            <a:ext cx="3578563" cy="35745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354" y="3922034"/>
            <a:ext cx="2952328" cy="29359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95401"/>
            <a:ext cx="3436549" cy="34326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306" y="1047736"/>
            <a:ext cx="3226626" cy="32230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632" y="4562512"/>
            <a:ext cx="3447101" cy="2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4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7886700" cy="692150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β-циклодекстрин</a:t>
            </a:r>
            <a:endParaRPr lang="ru-RU" altLang="ru-RU" sz="3200" dirty="0">
              <a:solidFill>
                <a:srgbClr val="AE48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56905"/>
              </p:ext>
            </p:extLst>
          </p:nvPr>
        </p:nvGraphicFramePr>
        <p:xfrm>
          <a:off x="1975485" y="908720"/>
          <a:ext cx="6921223" cy="522986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8443"/>
                <a:gridCol w="4972780"/>
              </a:tblGrid>
              <a:tr h="432048"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β-циклодекстрин</a:t>
                      </a:r>
                    </a:p>
                    <a:p>
                      <a:endParaRPr lang="ru-RU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2905"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INCI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endParaRPr lang="ru-RU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Cycloheptapentylose</a:t>
                      </a:r>
                      <a:endParaRPr lang="ru-RU" sz="1800" b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91800"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CAS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№:</a:t>
                      </a:r>
                      <a:endParaRPr lang="ru-RU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7585-39-9			</a:t>
                      </a:r>
                      <a:endParaRPr lang="ru-RU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23240"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CAS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название:</a:t>
                      </a:r>
                      <a:endParaRPr lang="ru-RU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бета-циклодекстрин (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beta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8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cyclodextrin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EINECS №:</a:t>
                      </a:r>
                      <a:endParaRPr lang="ru-RU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231-493-2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Брутто-формула:</a:t>
                      </a:r>
                      <a:endParaRPr lang="ru-RU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1800" b="0" kern="1200" baseline="-250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1800" b="0" kern="1200" baseline="-250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1800" b="0" kern="1200" baseline="-250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8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Молек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масса: </a:t>
                      </a:r>
                      <a:endParaRPr lang="ru-RU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1135</a:t>
                      </a:r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Описание:</a:t>
                      </a:r>
                      <a:endParaRPr lang="ru-RU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Белый кристаллический порошок, без запаха.</a:t>
                      </a:r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Содержание: </a:t>
                      </a:r>
                      <a:endParaRPr lang="ru-RU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 98 до 102% (в пересчете на сухое вещество)</a:t>
                      </a:r>
                    </a:p>
                  </a:txBody>
                  <a:tcPr/>
                </a:tc>
              </a:tr>
              <a:tr h="320040">
                <a:tc gridSpan="2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Продукт микробиологического синтеза. Продукт ферментной обработки крахмала.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197548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Three dimensional representation of β-cyclodextrin.">
            <a:hlinkClick r:id="rId4" tooltip="&quot;Three dimensional representation of β-cyclodextrin.&quot;"/>
          </p:cNvPr>
          <p:cNvPicPr/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0" y="3720362"/>
            <a:ext cx="1714500" cy="1396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886700" cy="399579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β-циклодекстрин</a:t>
            </a:r>
            <a:endParaRPr lang="ru-RU" altLang="ru-RU" dirty="0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 smtClean="0"/>
          </a:p>
          <a:p>
            <a:endParaRPr lang="ru-RU" altLang="ru-RU" dirty="0" smtClean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424011"/>
              </p:ext>
            </p:extLst>
          </p:nvPr>
        </p:nvGraphicFramePr>
        <p:xfrm>
          <a:off x="359532" y="1083945"/>
          <a:ext cx="8424936" cy="5400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4249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Свойства</a:t>
                      </a:r>
                      <a:r>
                        <a:rPr lang="uk-UA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-барьер против свободных радикалов;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-противовоспалительный и успокаивающий компонент;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-антиоксидант;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-обладает дезодорирующими и бактерицидными свойствами;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-эмульгатор;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-агент для капсуляции и микро-капсуляции;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-увлажняющий и смачивающий компонент;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прида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ет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мерцание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гелевым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консистенциям;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-добавка к пудре; 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-консервант;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-загуститель;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-кондиционирующий агент;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-стабилизатор активов, ароматизаторов и цвета 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рецептур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ах;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-обладает матирующим свойством;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-улучшает растворимость веществ с низкой растворимостью в воде;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-проводник активов в эпидермис;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убира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ет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специфический запах компонентов косметики;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-биоразлагаемый компонент натуральной и органической косметики.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886700" cy="399579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β-циклодекстрин</a:t>
            </a:r>
            <a:endParaRPr lang="ru-RU" altLang="ru-RU" dirty="0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 smtClean="0"/>
          </a:p>
          <a:p>
            <a:endParaRPr lang="ru-RU" altLang="ru-RU" dirty="0" smtClean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932564"/>
              </p:ext>
            </p:extLst>
          </p:nvPr>
        </p:nvGraphicFramePr>
        <p:xfrm>
          <a:off x="359532" y="1083945"/>
          <a:ext cx="8424936" cy="4577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4249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Применение</a:t>
                      </a:r>
                      <a:r>
                        <a:rPr lang="uk-UA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</a:t>
                      </a:r>
                      <a:r>
                        <a:rPr lang="uk-UA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косметике</a:t>
                      </a:r>
                      <a:r>
                        <a:rPr lang="uk-UA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-дезодоранты (для поглощения неприятного запах пота);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-обладает способностью блокировать жирные кислоты, провоцирующие воспалительные процессы на коже;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-в роли стабилизатора активных веществ ( витамин С и альфа-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липоевая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кислота в кремах и лосьонах);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-косметические средства (для поглощения неприятных запахов от масел, активов и прочих компонентов);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-матирующие кремы и лосьоны (для поглощения кожного жира и снятия воспаления и раздражения);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-способствует проникновению в кожу активных, но нестойких веществ;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-зубные пасты и ополаскиватели полости рта (для усиления очищающего эффекта и поглощения неприятного запаха чеснока, лука, рыбы, или запах табака и алкоголя);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-шампуни и кондиционеры для волос (для придания блеска и поглощения кожного жира).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531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886700" cy="399579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β-циклодекстрин</a:t>
            </a:r>
            <a:endParaRPr lang="ru-RU" altLang="ru-RU" dirty="0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 smtClean="0"/>
          </a:p>
          <a:p>
            <a:endParaRPr lang="ru-RU" altLang="ru-RU" dirty="0" smtClean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952563"/>
              </p:ext>
            </p:extLst>
          </p:nvPr>
        </p:nvGraphicFramePr>
        <p:xfrm>
          <a:off x="359532" y="1083945"/>
          <a:ext cx="8424936" cy="3479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4249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Процентный</a:t>
                      </a:r>
                      <a:r>
                        <a:rPr lang="uk-UA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ввод</a:t>
                      </a:r>
                      <a:r>
                        <a:rPr lang="uk-UA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fontAlgn="base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-для уменьшения выработки кожного сала и уменьшения сальности волос- 0,5-5%;</a:t>
                      </a:r>
                    </a:p>
                    <a:p>
                      <a:pPr fontAlgn="base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-в продуктах анти-акне- 1-5%;</a:t>
                      </a:r>
                    </a:p>
                    <a:p>
                      <a:pPr fontAlgn="base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-кремы, сыворотки - 5-8%;</a:t>
                      </a:r>
                    </a:p>
                    <a:p>
                      <a:pPr fontAlgn="base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-маски - 3-4%;</a:t>
                      </a:r>
                    </a:p>
                    <a:p>
                      <a:pPr fontAlgn="base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-очищение от угревой сыпи - 2-5%;</a:t>
                      </a:r>
                    </a:p>
                    <a:p>
                      <a:pPr fontAlgn="base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-в дезодорантах- 0,1-10%;</a:t>
                      </a:r>
                    </a:p>
                    <a:p>
                      <a:pPr fontAlgn="base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-очищение волос - 3-5%;</a:t>
                      </a:r>
                    </a:p>
                    <a:p>
                      <a:pPr fontAlgn="base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-ополаскиватели для рта - 5%;</a:t>
                      </a:r>
                    </a:p>
                    <a:p>
                      <a:pPr fontAlgn="base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-спреи, освежители, саше, для бытового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дезодорирования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- 5-7%.</a:t>
                      </a:r>
                    </a:p>
                    <a:p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40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37686" y="0"/>
            <a:ext cx="8264525" cy="1024682"/>
          </a:xfrm>
        </p:spPr>
        <p:txBody>
          <a:bodyPr/>
          <a:lstStyle/>
          <a:p>
            <a:pPr algn="ctr" eaLnBrk="1" hangingPunct="1"/>
            <a:r>
              <a:rPr lang="ru-RU" sz="2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Мировые бренды, которые используют β-</a:t>
            </a:r>
            <a:r>
              <a:rPr lang="ru-RU" sz="2800" dirty="0" err="1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циклодекстрина</a:t>
            </a:r>
            <a:r>
              <a:rPr lang="en-US" sz="2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своей продукции: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800" dirty="0" smtClean="0">
              <a:solidFill>
                <a:srgbClr val="AE481A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973" y="836712"/>
            <a:ext cx="3177203" cy="31736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669" y="3440646"/>
            <a:ext cx="3380499" cy="33767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3" y="3831685"/>
            <a:ext cx="3053553" cy="30501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24682"/>
            <a:ext cx="2703669" cy="27006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2324" y="4297726"/>
            <a:ext cx="2749905" cy="22322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9816" y="1861394"/>
            <a:ext cx="3574878" cy="59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1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886700" cy="399579"/>
          </a:xfrm>
        </p:spPr>
        <p:txBody>
          <a:bodyPr/>
          <a:lstStyle/>
          <a:p>
            <a:pPr algn="ctr"/>
            <a:r>
              <a:rPr lang="ru-RU" altLang="ru-RU" sz="32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ru-RU" altLang="ru-RU" dirty="0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 smtClean="0"/>
          </a:p>
          <a:p>
            <a:endParaRPr lang="ru-RU" altLang="ru-RU" dirty="0" smtClean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547600"/>
              </p:ext>
            </p:extLst>
          </p:nvPr>
        </p:nvGraphicFramePr>
        <p:xfrm>
          <a:off x="359532" y="1083945"/>
          <a:ext cx="8424936" cy="2656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424936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179388" algn="just" fontAlgn="base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 косметическом рынке появляется множество различных косметических активов, как натурального, так и синтетического происхождения. Но не нужно забывать о косметических активах, которые использовались тысячелетиями, используются сейчас и будут популярны еще достаточно длительное время.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273" y="4258544"/>
            <a:ext cx="3270068" cy="21756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203043"/>
            <a:ext cx="2801404" cy="248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1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4"/>
          <p:cNvSpPr>
            <a:spLocks noGrp="1"/>
          </p:cNvSpPr>
          <p:nvPr>
            <p:ph type="title"/>
          </p:nvPr>
        </p:nvSpPr>
        <p:spPr>
          <a:xfrm>
            <a:off x="628650" y="1988841"/>
            <a:ext cx="7886700" cy="1368151"/>
          </a:xfrm>
        </p:spPr>
        <p:txBody>
          <a:bodyPr/>
          <a:lstStyle/>
          <a:p>
            <a:pPr algn="ctr" eaLnBrk="1" hangingPunct="1"/>
            <a:r>
              <a:rPr lang="ru-RU" altLang="ru-RU" smtClean="0"/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4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84976" cy="5256585"/>
          </a:xfrm>
        </p:spPr>
        <p:txBody>
          <a:bodyPr/>
          <a:lstStyle/>
          <a:p>
            <a:pPr eaLnBrk="1" hangingPunct="1"/>
            <a:r>
              <a:rPr lang="ru-RU" altLang="ru-RU" sz="1400" dirty="0" smtClean="0">
                <a:latin typeface="Arial Black" panose="020B0A04020102020204" pitchFamily="34" charset="0"/>
              </a:rPr>
              <a:t>Список литературы:</a:t>
            </a:r>
            <a:r>
              <a:rPr lang="ru-RU" altLang="ru-RU" sz="800" dirty="0" smtClean="0">
                <a:latin typeface="Arial Black" panose="020B0A04020102020204" pitchFamily="34" charset="0"/>
              </a:rPr>
              <a:t/>
            </a:r>
            <a:br>
              <a:rPr lang="ru-RU" altLang="ru-RU" sz="800" dirty="0" smtClean="0">
                <a:latin typeface="Arial Black" panose="020B0A04020102020204" pitchFamily="34" charset="0"/>
              </a:rPr>
            </a:br>
            <a:r>
              <a:rPr lang="ru-RU" altLang="ru-RU" sz="800" dirty="0" smtClean="0">
                <a:latin typeface="Arial Black" panose="020B0A04020102020204" pitchFamily="34" charset="0"/>
              </a:rPr>
              <a:t>1.</a:t>
            </a:r>
            <a:r>
              <a:rPr lang="en-US" altLang="ru-RU" sz="800" dirty="0" smtClean="0">
                <a:latin typeface="Arial Black" panose="020B0A04020102020204" pitchFamily="34" charset="0"/>
              </a:rPr>
              <a:t>Keller</a:t>
            </a:r>
            <a:r>
              <a:rPr lang="en-US" altLang="ru-RU" sz="800" dirty="0">
                <a:latin typeface="Arial Black" panose="020B0A04020102020204" pitchFamily="34" charset="0"/>
              </a:rPr>
              <a:t>, H. The World I Live in; </a:t>
            </a:r>
            <a:r>
              <a:rPr lang="en-US" altLang="ru-RU" sz="800" dirty="0" err="1">
                <a:latin typeface="Arial Black" panose="020B0A04020102020204" pitchFamily="34" charset="0"/>
              </a:rPr>
              <a:t>Cosimo</a:t>
            </a:r>
            <a:r>
              <a:rPr lang="en-US" altLang="ru-RU" sz="800" dirty="0">
                <a:latin typeface="Arial Black" panose="020B0A04020102020204" pitchFamily="34" charset="0"/>
              </a:rPr>
              <a:t> Inc.: New York, NY, USA, 2009; p. 66.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ru-RU" altLang="ru-RU" sz="800" dirty="0" smtClean="0">
                <a:latin typeface="Arial Black" panose="020B0A04020102020204" pitchFamily="34" charset="0"/>
              </a:rPr>
              <a:t>2.</a:t>
            </a:r>
            <a:r>
              <a:rPr lang="en-US" altLang="ru-RU" sz="800" dirty="0" err="1" smtClean="0">
                <a:latin typeface="Arial Black" panose="020B0A04020102020204" pitchFamily="34" charset="0"/>
              </a:rPr>
              <a:t>Vernet</a:t>
            </a:r>
            <a:r>
              <a:rPr lang="en-US" altLang="ru-RU" sz="800" dirty="0" smtClean="0">
                <a:latin typeface="Arial Black" panose="020B0A04020102020204" pitchFamily="34" charset="0"/>
              </a:rPr>
              <a:t>-Maury</a:t>
            </a:r>
            <a:r>
              <a:rPr lang="en-US" altLang="ru-RU" sz="800" dirty="0">
                <a:latin typeface="Arial Black" panose="020B0A04020102020204" pitchFamily="34" charset="0"/>
              </a:rPr>
              <a:t>, E.; </a:t>
            </a:r>
            <a:r>
              <a:rPr lang="en-US" altLang="ru-RU" sz="800" dirty="0" err="1">
                <a:latin typeface="Arial Black" panose="020B0A04020102020204" pitchFamily="34" charset="0"/>
              </a:rPr>
              <a:t>Alaoui-Ismaïli</a:t>
            </a:r>
            <a:r>
              <a:rPr lang="en-US" altLang="ru-RU" sz="800" dirty="0">
                <a:latin typeface="Arial Black" panose="020B0A04020102020204" pitchFamily="34" charset="0"/>
              </a:rPr>
              <a:t>, O.; </a:t>
            </a:r>
            <a:r>
              <a:rPr lang="en-US" altLang="ru-RU" sz="800" dirty="0" err="1">
                <a:latin typeface="Arial Black" panose="020B0A04020102020204" pitchFamily="34" charset="0"/>
              </a:rPr>
              <a:t>Dittmar</a:t>
            </a:r>
            <a:r>
              <a:rPr lang="en-US" altLang="ru-RU" sz="800" dirty="0">
                <a:latin typeface="Arial Black" panose="020B0A04020102020204" pitchFamily="34" charset="0"/>
              </a:rPr>
              <a:t>, A.; Delhomme, G.; Chanel, J. Basic emotions induced by odorants: A new approach based on autonomic pattern results. J. </a:t>
            </a:r>
            <a:r>
              <a:rPr lang="en-US" altLang="ru-RU" sz="800" dirty="0" err="1">
                <a:latin typeface="Arial Black" panose="020B0A04020102020204" pitchFamily="34" charset="0"/>
              </a:rPr>
              <a:t>Auton</a:t>
            </a:r>
            <a:r>
              <a:rPr lang="en-US" altLang="ru-RU" sz="800" dirty="0">
                <a:latin typeface="Arial Black" panose="020B0A04020102020204" pitchFamily="34" charset="0"/>
              </a:rPr>
              <a:t>. </a:t>
            </a:r>
            <a:r>
              <a:rPr lang="en-US" altLang="ru-RU" sz="800" dirty="0" err="1">
                <a:latin typeface="Arial Black" panose="020B0A04020102020204" pitchFamily="34" charset="0"/>
              </a:rPr>
              <a:t>Nerv</a:t>
            </a:r>
            <a:r>
              <a:rPr lang="en-US" altLang="ru-RU" sz="800" dirty="0">
                <a:latin typeface="Arial Black" panose="020B0A04020102020204" pitchFamily="34" charset="0"/>
              </a:rPr>
              <a:t>. Syst. 1999, 75, 176–183.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ru-RU" altLang="ru-RU" sz="800" dirty="0" smtClean="0">
                <a:latin typeface="Arial Black" panose="020B0A04020102020204" pitchFamily="34" charset="0"/>
              </a:rPr>
              <a:t>3.</a:t>
            </a:r>
            <a:r>
              <a:rPr lang="en-US" altLang="ru-RU" sz="800" dirty="0" smtClean="0">
                <a:latin typeface="Arial Black" panose="020B0A04020102020204" pitchFamily="34" charset="0"/>
              </a:rPr>
              <a:t>Van </a:t>
            </a:r>
            <a:r>
              <a:rPr lang="en-US" altLang="ru-RU" sz="800" dirty="0" err="1">
                <a:latin typeface="Arial Black" panose="020B0A04020102020204" pitchFamily="34" charset="0"/>
              </a:rPr>
              <a:t>Wyk</a:t>
            </a:r>
            <a:r>
              <a:rPr lang="en-US" altLang="ru-RU" sz="800" dirty="0">
                <a:latin typeface="Arial Black" panose="020B0A04020102020204" pitchFamily="34" charset="0"/>
              </a:rPr>
              <a:t>, B.E.; van </a:t>
            </a:r>
            <a:r>
              <a:rPr lang="en-US" altLang="ru-RU" sz="800" dirty="0" err="1">
                <a:latin typeface="Arial Black" panose="020B0A04020102020204" pitchFamily="34" charset="0"/>
              </a:rPr>
              <a:t>Oudtshoorn</a:t>
            </a:r>
            <a:r>
              <a:rPr lang="en-US" altLang="ru-RU" sz="800" dirty="0">
                <a:latin typeface="Arial Black" panose="020B0A04020102020204" pitchFamily="34" charset="0"/>
              </a:rPr>
              <a:t>, B.; </a:t>
            </a:r>
            <a:r>
              <a:rPr lang="en-US" altLang="ru-RU" sz="800" dirty="0" err="1">
                <a:latin typeface="Arial Black" panose="020B0A04020102020204" pitchFamily="34" charset="0"/>
              </a:rPr>
              <a:t>Gericke</a:t>
            </a:r>
            <a:r>
              <a:rPr lang="en-US" altLang="ru-RU" sz="800" dirty="0">
                <a:latin typeface="Arial Black" panose="020B0A04020102020204" pitchFamily="34" charset="0"/>
              </a:rPr>
              <a:t>, N. Medicinal plants of South Africa, 2nd ed.; </a:t>
            </a:r>
            <a:r>
              <a:rPr lang="en-US" altLang="ru-RU" sz="800" dirty="0" err="1">
                <a:latin typeface="Arial Black" panose="020B0A04020102020204" pitchFamily="34" charset="0"/>
              </a:rPr>
              <a:t>Briza</a:t>
            </a:r>
            <a:r>
              <a:rPr lang="en-US" altLang="ru-RU" sz="800" dirty="0">
                <a:latin typeface="Arial Black" panose="020B0A04020102020204" pitchFamily="34" charset="0"/>
              </a:rPr>
              <a:t> Publications: Pretoria, South Africa, 2009; p. 92.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ru-RU" altLang="ru-RU" sz="800" dirty="0" smtClean="0">
                <a:latin typeface="Arial Black" panose="020B0A04020102020204" pitchFamily="34" charset="0"/>
              </a:rPr>
              <a:t>4.</a:t>
            </a:r>
            <a:r>
              <a:rPr lang="en-US" altLang="ru-RU" sz="800" dirty="0" smtClean="0">
                <a:latin typeface="Arial Black" panose="020B0A04020102020204" pitchFamily="34" charset="0"/>
              </a:rPr>
              <a:t>United </a:t>
            </a:r>
            <a:r>
              <a:rPr lang="en-US" altLang="ru-RU" sz="800" dirty="0">
                <a:latin typeface="Arial Black" panose="020B0A04020102020204" pitchFamily="34" charset="0"/>
              </a:rPr>
              <a:t>States Department of Agriculture (USDA). Natural Resources Conservation Service.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 err="1">
                <a:latin typeface="Arial Black" panose="020B0A04020102020204" pitchFamily="34" charset="0"/>
              </a:rPr>
              <a:t>Cinnamomum</a:t>
            </a:r>
            <a:r>
              <a:rPr lang="en-US" altLang="ru-RU" sz="800" dirty="0">
                <a:latin typeface="Arial Black" panose="020B0A04020102020204" pitchFamily="34" charset="0"/>
              </a:rPr>
              <a:t> </a:t>
            </a:r>
            <a:r>
              <a:rPr lang="en-US" altLang="ru-RU" sz="800" dirty="0" err="1">
                <a:latin typeface="Arial Black" panose="020B0A04020102020204" pitchFamily="34" charset="0"/>
              </a:rPr>
              <a:t>camphora</a:t>
            </a:r>
            <a:r>
              <a:rPr lang="en-US" altLang="ru-RU" sz="800" dirty="0">
                <a:latin typeface="Arial Black" panose="020B0A04020102020204" pitchFamily="34" charset="0"/>
              </a:rPr>
              <a:t> (L.) J. </a:t>
            </a:r>
            <a:r>
              <a:rPr lang="en-US" altLang="ru-RU" sz="800" dirty="0" err="1">
                <a:latin typeface="Arial Black" panose="020B0A04020102020204" pitchFamily="34" charset="0"/>
              </a:rPr>
              <a:t>Presl</a:t>
            </a:r>
            <a:r>
              <a:rPr lang="en-US" altLang="ru-RU" sz="800" dirty="0">
                <a:latin typeface="Arial Black" panose="020B0A04020102020204" pitchFamily="34" charset="0"/>
              </a:rPr>
              <a:t> (camphor tree). Available online: http://plants.usda.gov/java/profile?symbol=CICA&amp;photoID=cica_002_ahp.tif/ (accessed on 21 April 2013).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ru-RU" altLang="ru-RU" sz="800" smtClean="0">
                <a:latin typeface="Arial Black" panose="020B0A04020102020204" pitchFamily="34" charset="0"/>
              </a:rPr>
              <a:t>5.</a:t>
            </a:r>
            <a:r>
              <a:rPr lang="en-US" altLang="ru-RU" sz="800" smtClean="0">
                <a:latin typeface="Arial Black" panose="020B0A04020102020204" pitchFamily="34" charset="0"/>
              </a:rPr>
              <a:t>Hattori</a:t>
            </a:r>
            <a:r>
              <a:rPr lang="en-US" altLang="ru-RU" sz="800" dirty="0">
                <a:latin typeface="Arial Black" panose="020B0A04020102020204" pitchFamily="34" charset="0"/>
              </a:rPr>
              <a:t>, A. Camphor in the Edo era fireworks. </a:t>
            </a:r>
            <a:r>
              <a:rPr lang="en-US" altLang="ru-RU" sz="800" dirty="0" err="1">
                <a:latin typeface="Arial Black" panose="020B0A04020102020204" pitchFamily="34" charset="0"/>
              </a:rPr>
              <a:t>Yakushiqaku</a:t>
            </a:r>
            <a:r>
              <a:rPr lang="en-US" altLang="ru-RU" sz="800" dirty="0">
                <a:latin typeface="Arial Black" panose="020B0A04020102020204" pitchFamily="34" charset="0"/>
              </a:rPr>
              <a:t> </a:t>
            </a:r>
            <a:r>
              <a:rPr lang="en-US" altLang="ru-RU" sz="800" dirty="0" err="1">
                <a:latin typeface="Arial Black" panose="020B0A04020102020204" pitchFamily="34" charset="0"/>
              </a:rPr>
              <a:t>Zasshi</a:t>
            </a:r>
            <a:r>
              <a:rPr lang="en-US" altLang="ru-RU" sz="800" dirty="0">
                <a:latin typeface="Arial Black" panose="020B0A04020102020204" pitchFamily="34" charset="0"/>
              </a:rPr>
              <a:t> 2001, 36, 27–31.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>
                <a:latin typeface="Arial Black" panose="020B0A04020102020204" pitchFamily="34" charset="0"/>
              </a:rPr>
              <a:t>Donkin, R.A. Dragon’s brain Perfume: An Historical Geography of Camphor; </a:t>
            </a:r>
            <a:r>
              <a:rPr lang="en-US" altLang="ru-RU" sz="800" dirty="0" err="1">
                <a:latin typeface="Arial Black" panose="020B0A04020102020204" pitchFamily="34" charset="0"/>
              </a:rPr>
              <a:t>Koninklijke</a:t>
            </a:r>
            <a:r>
              <a:rPr lang="en-US" altLang="ru-RU" sz="800" dirty="0">
                <a:latin typeface="Arial Black" panose="020B0A04020102020204" pitchFamily="34" charset="0"/>
              </a:rPr>
              <a:t> Brill: Leiden, The Netherlands, 1999; p. 141.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>
                <a:latin typeface="Arial Black" panose="020B0A04020102020204" pitchFamily="34" charset="0"/>
              </a:rPr>
              <a:t>Kumar, M.; Ando, Y. Single-wall and multi-wall carbon nanotubes from camphor-a botanical hydrocarbon. Diamond </a:t>
            </a:r>
            <a:r>
              <a:rPr lang="en-US" altLang="ru-RU" sz="800" dirty="0" err="1">
                <a:latin typeface="Arial Black" panose="020B0A04020102020204" pitchFamily="34" charset="0"/>
              </a:rPr>
              <a:t>Relat</a:t>
            </a:r>
            <a:r>
              <a:rPr lang="en-US" altLang="ru-RU" sz="800" dirty="0">
                <a:latin typeface="Arial Black" panose="020B0A04020102020204" pitchFamily="34" charset="0"/>
              </a:rPr>
              <a:t>. Mater. 2003, 12, 1845–1850.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>
                <a:latin typeface="Arial Black" panose="020B0A04020102020204" pitchFamily="34" charset="0"/>
              </a:rPr>
              <a:t>Guenther E. The Essential  Oils, Vol. 3. Huntington NY: Robert  E Krieger  Pub.  Co., 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>
                <a:latin typeface="Arial Black" panose="020B0A04020102020204" pitchFamily="34" charset="0"/>
              </a:rPr>
              <a:t>1974:640–676.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 err="1">
                <a:latin typeface="Arial Black" panose="020B0A04020102020204" pitchFamily="34" charset="0"/>
              </a:rPr>
              <a:t>Gildemeister</a:t>
            </a:r>
            <a:r>
              <a:rPr lang="en-US" altLang="ru-RU" sz="800" dirty="0">
                <a:latin typeface="Arial Black" panose="020B0A04020102020204" pitchFamily="34" charset="0"/>
              </a:rPr>
              <a:t> E, Hoffmann Fr.  The  </a:t>
            </a:r>
            <a:r>
              <a:rPr lang="en-US" altLang="ru-RU" sz="800" dirty="0" err="1">
                <a:latin typeface="Arial Black" panose="020B0A04020102020204" pitchFamily="34" charset="0"/>
              </a:rPr>
              <a:t>Volatilte</a:t>
            </a:r>
            <a:r>
              <a:rPr lang="en-US" altLang="ru-RU" sz="800" dirty="0">
                <a:latin typeface="Arial Black" panose="020B0A04020102020204" pitchFamily="34" charset="0"/>
              </a:rPr>
              <a:t>  Oils.  English  translation by  E. </a:t>
            </a:r>
            <a:r>
              <a:rPr lang="en-US" altLang="ru-RU" sz="800" dirty="0" err="1">
                <a:latin typeface="Arial Black" panose="020B0A04020102020204" pitchFamily="34" charset="0"/>
              </a:rPr>
              <a:t>Kremers</a:t>
            </a:r>
            <a:r>
              <a:rPr lang="en-US" altLang="ru-RU" sz="800" dirty="0">
                <a:latin typeface="Arial Black" panose="020B0A04020102020204" pitchFamily="34" charset="0"/>
              </a:rPr>
              <a:t>.   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>
                <a:latin typeface="Arial Black" panose="020B0A04020102020204" pitchFamily="34" charset="0"/>
              </a:rPr>
              <a:t>Milwaukee: Pharmaceutical Review  Pub.  Co., 1900:631–640.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 err="1">
                <a:latin typeface="Arial Black" panose="020B0A04020102020204" pitchFamily="34" charset="0"/>
              </a:rPr>
              <a:t>Fluckiger</a:t>
            </a:r>
            <a:r>
              <a:rPr lang="en-US" altLang="ru-RU" sz="800" dirty="0">
                <a:latin typeface="Arial Black" panose="020B0A04020102020204" pitchFamily="34" charset="0"/>
              </a:rPr>
              <a:t> FA. </a:t>
            </a:r>
            <a:r>
              <a:rPr lang="en-US" altLang="ru-RU" sz="800" dirty="0" err="1">
                <a:latin typeface="Arial Black" panose="020B0A04020102020204" pitchFamily="34" charset="0"/>
              </a:rPr>
              <a:t>Pharmakognosie</a:t>
            </a:r>
            <a:r>
              <a:rPr lang="en-US" altLang="ru-RU" sz="800" dirty="0">
                <a:latin typeface="Arial Black" panose="020B0A04020102020204" pitchFamily="34" charset="0"/>
              </a:rPr>
              <a:t> des </a:t>
            </a:r>
            <a:r>
              <a:rPr lang="en-US" altLang="ru-RU" sz="800" dirty="0" err="1">
                <a:latin typeface="Arial Black" panose="020B0A04020102020204" pitchFamily="34" charset="0"/>
              </a:rPr>
              <a:t>Pflanzenreiches</a:t>
            </a:r>
            <a:r>
              <a:rPr lang="en-US" altLang="ru-RU" sz="800" dirty="0">
                <a:latin typeface="Arial Black" panose="020B0A04020102020204" pitchFamily="34" charset="0"/>
              </a:rPr>
              <a:t>, 2d ed. Berlin: R. </a:t>
            </a:r>
            <a:r>
              <a:rPr lang="en-US" altLang="ru-RU" sz="800" dirty="0" err="1">
                <a:latin typeface="Arial Black" panose="020B0A04020102020204" pitchFamily="34" charset="0"/>
              </a:rPr>
              <a:t>Gaertner’s</a:t>
            </a:r>
            <a:r>
              <a:rPr lang="en-US" altLang="ru-RU" sz="800" dirty="0">
                <a:latin typeface="Arial Black" panose="020B0A04020102020204" pitchFamily="34" charset="0"/>
              </a:rPr>
              <a:t> Buchhandlung,1883:686. Available at: http://www.digibib.tu-bs.de/?docid=00000684. Accessed December 4, 2007.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>
                <a:latin typeface="Arial Black" panose="020B0A04020102020204" pitchFamily="34" charset="0"/>
              </a:rPr>
              <a:t>Clark  GS. Aroma chemical  profile  – menthol. Perfumer &amp; </a:t>
            </a:r>
            <a:r>
              <a:rPr lang="en-US" altLang="ru-RU" sz="800" dirty="0" err="1">
                <a:latin typeface="Arial Black" panose="020B0A04020102020204" pitchFamily="34" charset="0"/>
              </a:rPr>
              <a:t>Flavorist</a:t>
            </a:r>
            <a:r>
              <a:rPr lang="en-US" altLang="ru-RU" sz="800" dirty="0">
                <a:latin typeface="Arial Black" panose="020B0A04020102020204" pitchFamily="34" charset="0"/>
              </a:rPr>
              <a:t>  2007; 32(12):32–47.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>
                <a:latin typeface="Arial Black" panose="020B0A04020102020204" pitchFamily="34" charset="0"/>
              </a:rPr>
              <a:t>Menthol—A Cool Place. Available at: http://www.leffingwell.com/menthol1/menthol1.htm. Accessed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>
                <a:latin typeface="Arial Black" panose="020B0A04020102020204" pitchFamily="34" charset="0"/>
              </a:rPr>
              <a:t>December 5, 2007.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 err="1">
                <a:latin typeface="Arial Black" panose="020B0A04020102020204" pitchFamily="34" charset="0"/>
              </a:rPr>
              <a:t>Hopp</a:t>
            </a:r>
            <a:r>
              <a:rPr lang="en-US" altLang="ru-RU" sz="800" dirty="0">
                <a:latin typeface="Arial Black" panose="020B0A04020102020204" pitchFamily="34" charset="0"/>
              </a:rPr>
              <a:t> R, Lawrence BM. Natural and synthetic menthol. In: Lawrence BM, ed. Mint: The Genus </a:t>
            </a:r>
            <a:r>
              <a:rPr lang="en-US" altLang="ru-RU" sz="800" dirty="0" err="1">
                <a:latin typeface="Arial Black" panose="020B0A04020102020204" pitchFamily="34" charset="0"/>
              </a:rPr>
              <a:t>Mentha</a:t>
            </a:r>
            <a:r>
              <a:rPr lang="en-US" altLang="ru-RU" sz="800" dirty="0">
                <a:latin typeface="Arial Black" panose="020B0A04020102020204" pitchFamily="34" charset="0"/>
              </a:rPr>
              <a:t>, Boca Raton,  FL: CRC Press,  2006: 371–398.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>
                <a:latin typeface="Arial Black" panose="020B0A04020102020204" pitchFamily="34" charset="0"/>
              </a:rPr>
              <a:t>Fleischer  J, Bauer K, </a:t>
            </a:r>
            <a:r>
              <a:rPr lang="en-US" altLang="ru-RU" sz="800" dirty="0" err="1">
                <a:latin typeface="Arial Black" panose="020B0A04020102020204" pitchFamily="34" charset="0"/>
              </a:rPr>
              <a:t>Hopp</a:t>
            </a:r>
            <a:r>
              <a:rPr lang="en-US" altLang="ru-RU" sz="800" dirty="0">
                <a:latin typeface="Arial Black" panose="020B0A04020102020204" pitchFamily="34" charset="0"/>
              </a:rPr>
              <a:t> R. Separating Optically Pure d- and l-Isomers of Menthol, </a:t>
            </a:r>
            <a:r>
              <a:rPr lang="en-US" altLang="ru-RU" sz="800" dirty="0" err="1">
                <a:latin typeface="Arial Black" panose="020B0A04020102020204" pitchFamily="34" charset="0"/>
              </a:rPr>
              <a:t>Neomenthol</a:t>
            </a:r>
            <a:r>
              <a:rPr lang="en-US" altLang="ru-RU" sz="800" dirty="0">
                <a:latin typeface="Arial Black" panose="020B0A04020102020204" pitchFamily="34" charset="0"/>
              </a:rPr>
              <a:t> and </a:t>
            </a:r>
            <a:r>
              <a:rPr lang="en-US" altLang="ru-RU" sz="800" dirty="0" err="1">
                <a:latin typeface="Arial Black" panose="020B0A04020102020204" pitchFamily="34" charset="0"/>
              </a:rPr>
              <a:t>Isomenthol</a:t>
            </a:r>
            <a:r>
              <a:rPr lang="en-US" altLang="ru-RU" sz="800" dirty="0">
                <a:latin typeface="Arial Black" panose="020B0A04020102020204" pitchFamily="34" charset="0"/>
              </a:rPr>
              <a:t>. US patent 3 943 181. March  9, 1976.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 smtClean="0">
                <a:latin typeface="Arial Black" panose="020B0A04020102020204" pitchFamily="34" charset="0"/>
              </a:rPr>
              <a:t>Menthol—A  </a:t>
            </a:r>
            <a:r>
              <a:rPr lang="en-US" altLang="ru-RU" sz="800" dirty="0">
                <a:latin typeface="Arial Black" panose="020B0A04020102020204" pitchFamily="34" charset="0"/>
              </a:rPr>
              <a:t>Cool   Place.   Available  at:   http://www.leffingwell.com/menthol10/menthol10.htm.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>
                <a:latin typeface="Arial Black" panose="020B0A04020102020204" pitchFamily="34" charset="0"/>
              </a:rPr>
              <a:t>Accessed  December 5, 2007.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>
                <a:latin typeface="Arial Black" panose="020B0A04020102020204" pitchFamily="34" charset="0"/>
              </a:rPr>
              <a:t>http://leffingwell.com/cooler_than_menthol.htm#b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>
                <a:latin typeface="Arial Black" panose="020B0A04020102020204" pitchFamily="34" charset="0"/>
              </a:rPr>
              <a:t>Determination of the Thermodynamic Solubility and the Affinity (Binding)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>
                <a:latin typeface="Arial Black" panose="020B0A04020102020204" pitchFamily="34" charset="0"/>
              </a:rPr>
              <a:t>Constants of Carbamazepine, </a:t>
            </a:r>
            <a:r>
              <a:rPr lang="en-US" altLang="ru-RU" sz="800" dirty="0" err="1">
                <a:latin typeface="Arial Black" panose="020B0A04020102020204" pitchFamily="34" charset="0"/>
              </a:rPr>
              <a:t>Danazol</a:t>
            </a:r>
            <a:r>
              <a:rPr lang="en-US" altLang="ru-RU" sz="800" dirty="0">
                <a:latin typeface="Arial Black" panose="020B0A04020102020204" pitchFamily="34" charset="0"/>
              </a:rPr>
              <a:t> and </a:t>
            </a:r>
            <a:r>
              <a:rPr lang="en-US" altLang="ru-RU" sz="800" dirty="0" err="1">
                <a:latin typeface="Arial Black" panose="020B0A04020102020204" pitchFamily="34" charset="0"/>
              </a:rPr>
              <a:t>Albendazole</a:t>
            </a:r>
            <a:r>
              <a:rPr lang="en-US" altLang="ru-RU" sz="800" dirty="0">
                <a:latin typeface="Arial Black" panose="020B0A04020102020204" pitchFamily="34" charset="0"/>
              </a:rPr>
              <a:t> in </a:t>
            </a:r>
            <a:r>
              <a:rPr lang="en-US" altLang="ru-RU" sz="800" dirty="0" err="1">
                <a:latin typeface="Arial Black" panose="020B0A04020102020204" pitchFamily="34" charset="0"/>
              </a:rPr>
              <a:t>Hydroxypropyl</a:t>
            </a:r>
            <a:r>
              <a:rPr lang="en-US" altLang="ru-RU" sz="800" dirty="0">
                <a:latin typeface="Arial Black" panose="020B0A04020102020204" pitchFamily="34" charset="0"/>
              </a:rPr>
              <a:t> Beta </a:t>
            </a:r>
            <a:r>
              <a:rPr lang="en-US" altLang="ru-RU" sz="800" dirty="0" err="1">
                <a:latin typeface="Arial Black" panose="020B0A04020102020204" pitchFamily="34" charset="0"/>
              </a:rPr>
              <a:t>Cyclodextrin</a:t>
            </a:r>
            <a:r>
              <a:rPr lang="en-US" altLang="ru-RU" sz="800" dirty="0">
                <a:latin typeface="Arial Black" panose="020B0A04020102020204" pitchFamily="34" charset="0"/>
              </a:rPr>
              <a:t> (KLEPTOSE®HPB) Solutions. Carmen </a:t>
            </a:r>
            <a:r>
              <a:rPr lang="en-US" altLang="ru-RU" sz="800" dirty="0" err="1">
                <a:latin typeface="Arial Black" panose="020B0A04020102020204" pitchFamily="34" charset="0"/>
              </a:rPr>
              <a:t>Popescu</a:t>
            </a:r>
            <a:r>
              <a:rPr lang="en-US" altLang="ru-RU" sz="800" dirty="0">
                <a:latin typeface="Arial Black" panose="020B0A04020102020204" pitchFamily="34" charset="0"/>
              </a:rPr>
              <a:t>, Hassan </a:t>
            </a:r>
            <a:r>
              <a:rPr lang="en-US" altLang="ru-RU" sz="800" dirty="0" err="1">
                <a:latin typeface="Arial Black" panose="020B0A04020102020204" pitchFamily="34" charset="0"/>
              </a:rPr>
              <a:t>Almoazen</a:t>
            </a:r>
            <a:r>
              <a:rPr lang="en-US" altLang="ru-RU" sz="800" dirty="0">
                <a:latin typeface="Arial Black" panose="020B0A04020102020204" pitchFamily="34" charset="0"/>
              </a:rPr>
              <a:t>, </a:t>
            </a:r>
            <a:r>
              <a:rPr lang="en-US" altLang="ru-RU" sz="800" dirty="0" err="1">
                <a:latin typeface="Arial Black" panose="020B0A04020102020204" pitchFamily="34" charset="0"/>
              </a:rPr>
              <a:t>Wenli</a:t>
            </a:r>
            <a:r>
              <a:rPr lang="en-US" altLang="ru-RU" sz="800" dirty="0">
                <a:latin typeface="Arial Black" panose="020B0A04020102020204" pitchFamily="34" charset="0"/>
              </a:rPr>
              <a:t> Lu, Anthony </a:t>
            </a:r>
            <a:r>
              <a:rPr lang="en-US" altLang="ru-RU" sz="800" dirty="0" err="1">
                <a:latin typeface="Arial Black" panose="020B0A04020102020204" pitchFamily="34" charset="0"/>
              </a:rPr>
              <a:t>Samsa</a:t>
            </a:r>
            <a:r>
              <a:rPr lang="en-US" altLang="ru-RU" sz="800" dirty="0">
                <a:latin typeface="Arial Black" panose="020B0A04020102020204" pitchFamily="34" charset="0"/>
              </a:rPr>
              <a:t>, Leon Zhou, Ashish Joshi, James Johnson. – AAPS 2011, Washington.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>
                <a:latin typeface="Arial Black" panose="020B0A04020102020204" pitchFamily="34" charset="0"/>
              </a:rPr>
              <a:t>The Influence of   -</a:t>
            </a:r>
            <a:r>
              <a:rPr lang="en-US" altLang="ru-RU" sz="800" dirty="0" err="1">
                <a:latin typeface="Arial Black" panose="020B0A04020102020204" pitchFamily="34" charset="0"/>
              </a:rPr>
              <a:t>Cyclodextrin</a:t>
            </a:r>
            <a:r>
              <a:rPr lang="en-US" altLang="ru-RU" sz="800" dirty="0">
                <a:latin typeface="Arial Black" panose="020B0A04020102020204" pitchFamily="34" charset="0"/>
              </a:rPr>
              <a:t> Side Chain Substitutions on the Complexation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>
                <a:latin typeface="Arial Black" panose="020B0A04020102020204" pitchFamily="34" charset="0"/>
              </a:rPr>
              <a:t>Efficiency of a Model BCS Class II Compound. C. </a:t>
            </a:r>
            <a:r>
              <a:rPr lang="en-US" altLang="ru-RU" sz="800" dirty="0" err="1">
                <a:latin typeface="Arial Black" panose="020B0A04020102020204" pitchFamily="34" charset="0"/>
              </a:rPr>
              <a:t>Popescu</a:t>
            </a:r>
            <a:r>
              <a:rPr lang="en-US" altLang="ru-RU" sz="800" dirty="0">
                <a:latin typeface="Arial Black" panose="020B0A04020102020204" pitchFamily="34" charset="0"/>
              </a:rPr>
              <a:t>, C. Wiley, l. Zhou, P. </a:t>
            </a:r>
            <a:r>
              <a:rPr lang="en-US" altLang="ru-RU" sz="800" dirty="0" err="1">
                <a:latin typeface="Arial Black" panose="020B0A04020102020204" pitchFamily="34" charset="0"/>
              </a:rPr>
              <a:t>Lefevre</a:t>
            </a:r>
            <a:r>
              <a:rPr lang="en-US" altLang="ru-RU" sz="800" dirty="0">
                <a:latin typeface="Arial Black" panose="020B0A04020102020204" pitchFamily="34" charset="0"/>
              </a:rPr>
              <a:t>, and </a:t>
            </a:r>
            <a:r>
              <a:rPr lang="en-US" altLang="ru-RU" sz="800" dirty="0" err="1">
                <a:latin typeface="Arial Black" panose="020B0A04020102020204" pitchFamily="34" charset="0"/>
              </a:rPr>
              <a:t>L.Felton</a:t>
            </a:r>
            <a:r>
              <a:rPr lang="en-US" altLang="ru-RU" sz="800" dirty="0">
                <a:latin typeface="Arial Black" panose="020B0A04020102020204" pitchFamily="34" charset="0"/>
              </a:rPr>
              <a:t>. – AAPS 2011, Washington.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>
                <a:latin typeface="Arial Black" panose="020B0A04020102020204" pitchFamily="34" charset="0"/>
              </a:rPr>
              <a:t>Physicochemical Properties that Influence </a:t>
            </a:r>
            <a:r>
              <a:rPr lang="en-US" altLang="ru-RU" sz="800" dirty="0" err="1">
                <a:latin typeface="Arial Black" panose="020B0A04020102020204" pitchFamily="34" charset="0"/>
              </a:rPr>
              <a:t>Cyclodextrin</a:t>
            </a:r>
            <a:r>
              <a:rPr lang="en-US" altLang="ru-RU" sz="800" dirty="0">
                <a:latin typeface="Arial Black" panose="020B0A04020102020204" pitchFamily="34" charset="0"/>
              </a:rPr>
              <a:t> Complexation.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>
                <a:latin typeface="Arial Black" panose="020B0A04020102020204" pitchFamily="34" charset="0"/>
              </a:rPr>
              <a:t>C. </a:t>
            </a:r>
            <a:r>
              <a:rPr lang="en-US" altLang="ru-RU" sz="800" dirty="0" err="1">
                <a:latin typeface="Arial Black" panose="020B0A04020102020204" pitchFamily="34" charset="0"/>
              </a:rPr>
              <a:t>Popescu</a:t>
            </a:r>
            <a:r>
              <a:rPr lang="en-US" altLang="ru-RU" sz="800" dirty="0">
                <a:latin typeface="Arial Black" panose="020B0A04020102020204" pitchFamily="34" charset="0"/>
              </a:rPr>
              <a:t>, C. Wiley, P. </a:t>
            </a:r>
            <a:r>
              <a:rPr lang="en-US" altLang="ru-RU" sz="800" dirty="0" err="1">
                <a:latin typeface="Arial Black" panose="020B0A04020102020204" pitchFamily="34" charset="0"/>
              </a:rPr>
              <a:t>Lefevre</a:t>
            </a:r>
            <a:r>
              <a:rPr lang="en-US" altLang="ru-RU" sz="800" dirty="0">
                <a:latin typeface="Arial Black" panose="020B0A04020102020204" pitchFamily="34" charset="0"/>
              </a:rPr>
              <a:t>, A. J. </a:t>
            </a:r>
            <a:r>
              <a:rPr lang="en-US" altLang="ru-RU" sz="800" dirty="0" err="1">
                <a:latin typeface="Arial Black" panose="020B0A04020102020204" pitchFamily="34" charset="0"/>
              </a:rPr>
              <a:t>Hopfinger</a:t>
            </a:r>
            <a:r>
              <a:rPr lang="en-US" altLang="ru-RU" sz="800" dirty="0">
                <a:latin typeface="Arial Black" panose="020B0A04020102020204" pitchFamily="34" charset="0"/>
              </a:rPr>
              <a:t>, L. Zhou1, E. X. Esposito, and L. Felton. – AAPS 2012, Chicago.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>
                <a:latin typeface="Arial Black" panose="020B0A04020102020204" pitchFamily="34" charset="0"/>
              </a:rPr>
              <a:t>Lorazepam Complexation with </a:t>
            </a:r>
            <a:r>
              <a:rPr lang="en-US" altLang="ru-RU" sz="800" dirty="0" err="1">
                <a:latin typeface="Arial Black" panose="020B0A04020102020204" pitchFamily="34" charset="0"/>
              </a:rPr>
              <a:t>Hydroxypropyl</a:t>
            </a:r>
            <a:r>
              <a:rPr lang="en-US" altLang="ru-RU" sz="800" dirty="0">
                <a:latin typeface="Arial Black" panose="020B0A04020102020204" pitchFamily="34" charset="0"/>
              </a:rPr>
              <a:t>-  -</a:t>
            </a:r>
            <a:r>
              <a:rPr lang="en-US" altLang="ru-RU" sz="800" dirty="0" err="1">
                <a:latin typeface="Arial Black" panose="020B0A04020102020204" pitchFamily="34" charset="0"/>
              </a:rPr>
              <a:t>cyclodextrin</a:t>
            </a:r>
            <a:r>
              <a:rPr lang="en-US" altLang="ru-RU" sz="800" dirty="0">
                <a:latin typeface="Arial Black" panose="020B0A04020102020204" pitchFamily="34" charset="0"/>
              </a:rPr>
              <a:t> (HP-  -CD)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r>
              <a:rPr lang="en-US" altLang="ru-RU" sz="800" dirty="0">
                <a:latin typeface="Arial Black" panose="020B0A04020102020204" pitchFamily="34" charset="0"/>
              </a:rPr>
              <a:t>and </a:t>
            </a:r>
            <a:r>
              <a:rPr lang="en-US" altLang="ru-RU" sz="800" dirty="0" err="1">
                <a:latin typeface="Arial Black" panose="020B0A04020102020204" pitchFamily="34" charset="0"/>
              </a:rPr>
              <a:t>Sufobutylether</a:t>
            </a:r>
            <a:r>
              <a:rPr lang="en-US" altLang="ru-RU" sz="800" dirty="0">
                <a:latin typeface="Arial Black" panose="020B0A04020102020204" pitchFamily="34" charset="0"/>
              </a:rPr>
              <a:t>-  -</a:t>
            </a:r>
            <a:r>
              <a:rPr lang="en-US" altLang="ru-RU" sz="800" dirty="0" err="1">
                <a:latin typeface="Arial Black" panose="020B0A04020102020204" pitchFamily="34" charset="0"/>
              </a:rPr>
              <a:t>cyclodextrin</a:t>
            </a:r>
            <a:r>
              <a:rPr lang="en-US" altLang="ru-RU" sz="800" dirty="0">
                <a:latin typeface="Arial Black" panose="020B0A04020102020204" pitchFamily="34" charset="0"/>
              </a:rPr>
              <a:t> (SBE-  -CD): Phase Solubility Parameters Evaluation. Carmen </a:t>
            </a:r>
            <a:r>
              <a:rPr lang="en-US" altLang="ru-RU" sz="800" dirty="0" err="1">
                <a:latin typeface="Arial Black" panose="020B0A04020102020204" pitchFamily="34" charset="0"/>
              </a:rPr>
              <a:t>Popescu</a:t>
            </a:r>
            <a:r>
              <a:rPr lang="en-US" altLang="ru-RU" sz="800" dirty="0">
                <a:latin typeface="Arial Black" panose="020B0A04020102020204" pitchFamily="34" charset="0"/>
              </a:rPr>
              <a:t>, </a:t>
            </a:r>
            <a:r>
              <a:rPr lang="en-US" altLang="ru-RU" sz="800" dirty="0" err="1">
                <a:latin typeface="Arial Black" panose="020B0A04020102020204" pitchFamily="34" charset="0"/>
              </a:rPr>
              <a:t>Wenli</a:t>
            </a:r>
            <a:r>
              <a:rPr lang="en-US" altLang="ru-RU" sz="800" dirty="0">
                <a:latin typeface="Arial Black" panose="020B0A04020102020204" pitchFamily="34" charset="0"/>
              </a:rPr>
              <a:t> Lu, Leon Zhou, Hassan </a:t>
            </a:r>
            <a:r>
              <a:rPr lang="en-US" altLang="ru-RU" sz="800" dirty="0" err="1">
                <a:latin typeface="Arial Black" panose="020B0A04020102020204" pitchFamily="34" charset="0"/>
              </a:rPr>
              <a:t>Almoazen</a:t>
            </a:r>
            <a:r>
              <a:rPr lang="en-US" altLang="ru-RU" sz="800" dirty="0">
                <a:latin typeface="Arial Black" panose="020B0A04020102020204" pitchFamily="34" charset="0"/>
              </a:rPr>
              <a:t>, James Johns. – AAPS 2012, Chicago.</a:t>
            </a:r>
            <a:br>
              <a:rPr lang="en-US" altLang="ru-RU" sz="800" dirty="0">
                <a:latin typeface="Arial Black" panose="020B0A04020102020204" pitchFamily="34" charset="0"/>
              </a:rPr>
            </a:br>
            <a:endParaRPr lang="ru-RU" altLang="ru-RU" sz="800" dirty="0" smtClean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57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264525" cy="692696"/>
          </a:xfrm>
        </p:spPr>
        <p:txBody>
          <a:bodyPr/>
          <a:lstStyle/>
          <a:p>
            <a:pPr algn="ctr" eaLnBrk="1" hangingPunct="1"/>
            <a:r>
              <a:rPr lang="ru-RU" sz="2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Камфорное масло, камфора натуральная и синтетическая</a:t>
            </a:r>
            <a:endParaRPr lang="ru-RU" altLang="ru-RU" sz="2800" dirty="0" smtClean="0">
              <a:solidFill>
                <a:srgbClr val="AE481A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232659"/>
              </p:ext>
            </p:extLst>
          </p:nvPr>
        </p:nvGraphicFramePr>
        <p:xfrm>
          <a:off x="395536" y="908720"/>
          <a:ext cx="8424936" cy="53385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96344"/>
                <a:gridCol w="2736304"/>
                <a:gridCol w="2592288"/>
              </a:tblGrid>
              <a:tr h="54552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Камфорное масло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Камфора натуральная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Камфора синтетическая</a:t>
                      </a:r>
                    </a:p>
                  </a:txBody>
                  <a:tcPr marL="68580" marR="68580" marT="0" marB="0"/>
                </a:tc>
              </a:tr>
              <a:tr h="34911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Получение: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959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Для получения камфорного масла используют деревья, возраст которых, более 50 лет. Из измельченной коры камфорного лавра методом паровой дистилляции получают масло</a:t>
                      </a:r>
                      <a:r>
                        <a:rPr lang="ru-RU" sz="18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которое в дальнейшем проходит следующие стадии ректификации и фильтрации.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При 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перегонке с водяным паром измельченной древесины, корней и побегов в течение 12-15 часов получают эфирное масло, из которого при 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отстаивании и охлаждении 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выделяется камфора. 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Также высокое содержание камфоры в маслах базилика, полыни, розмарина.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Синтетическую 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камфору 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 промышленности получают 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переработкой 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скипидара или его основного компонента — 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α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пинена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8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а также из </a:t>
                      </a:r>
                      <a:r>
                        <a:rPr lang="ru-RU" sz="1800" baseline="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борнилацетата</a:t>
                      </a:r>
                      <a:r>
                        <a:rPr lang="ru-RU" sz="18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82833" y="0"/>
            <a:ext cx="8264525" cy="764704"/>
          </a:xfrm>
        </p:spPr>
        <p:txBody>
          <a:bodyPr/>
          <a:lstStyle/>
          <a:p>
            <a:pPr algn="ctr" eaLnBrk="1" hangingPunct="1"/>
            <a:r>
              <a:rPr lang="ru-RU" sz="2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Камфорное </a:t>
            </a:r>
            <a:r>
              <a:rPr lang="ru-RU" sz="2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масло, </a:t>
            </a:r>
            <a:r>
              <a:rPr lang="ru-RU" sz="2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камфора натуральная и синтетическая</a:t>
            </a:r>
            <a:endParaRPr lang="ru-RU" altLang="ru-RU" sz="2800" dirty="0" smtClean="0">
              <a:solidFill>
                <a:srgbClr val="AE481A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575597"/>
              </p:ext>
            </p:extLst>
          </p:nvPr>
        </p:nvGraphicFramePr>
        <p:xfrm>
          <a:off x="395536" y="908720"/>
          <a:ext cx="8424936" cy="558295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8272"/>
                <a:gridCol w="2016224"/>
                <a:gridCol w="1854206"/>
                <a:gridCol w="2106234"/>
              </a:tblGrid>
              <a:tr h="545526">
                <a:tc>
                  <a:txBody>
                    <a:bodyPr/>
                    <a:lstStyle/>
                    <a:p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Камфорное масло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Камфора натуральная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Камфора синтетическая</a:t>
                      </a:r>
                    </a:p>
                  </a:txBody>
                  <a:tcPr marL="68580" marR="68580" marT="0" marB="0"/>
                </a:tc>
              </a:tr>
              <a:tr h="538208">
                <a:tc gridSpan="2">
                  <a:txBody>
                    <a:bodyPr/>
                    <a:lstStyle/>
                    <a:p>
                      <a:pPr marL="1074738" indent="0" algn="l">
                        <a:lnSpc>
                          <a:spcPct val="100000"/>
                        </a:lnSpc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Бесцветная подвижная жидкость с характерным запахом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Белый</a:t>
                      </a:r>
                      <a:r>
                        <a:rPr lang="uk-UA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uk-UA" sz="16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кристаллический</a:t>
                      </a:r>
                      <a:r>
                        <a:rPr lang="uk-UA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порошок / </a:t>
                      </a:r>
                      <a:r>
                        <a:rPr lang="uk-UA" sz="16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кристаллы</a:t>
                      </a:r>
                      <a:r>
                        <a:rPr lang="uk-UA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uk-UA" sz="16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масса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5382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Cinnamoium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camphora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Bark Oil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Camphor Natural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Camphor Synthetic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348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CAS</a:t>
                      </a:r>
                      <a:r>
                        <a:rPr lang="uk-UA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№:</a:t>
                      </a:r>
                      <a:endParaRPr lang="ru-RU" sz="16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8008-51-3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464-49-3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76-22-2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115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EC</a:t>
                      </a:r>
                      <a:r>
                        <a:rPr lang="uk-UA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№: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295-980-1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207-355-2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200-945-0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115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Соответствует</a:t>
                      </a:r>
                      <a:r>
                        <a:rPr lang="uk-UA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ЕР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DAB-6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532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Температура </a:t>
                      </a:r>
                      <a:r>
                        <a:rPr lang="uk-UA" sz="16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плавления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175-179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≥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170</a:t>
                      </a:r>
                    </a:p>
                  </a:txBody>
                  <a:tcPr marL="68580" marR="68580" marT="0" marB="0"/>
                </a:tc>
              </a:tr>
              <a:tr h="4532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Содержание</a:t>
                      </a:r>
                      <a:r>
                        <a:rPr lang="uk-UA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основного </a:t>
                      </a:r>
                      <a:r>
                        <a:rPr lang="uk-UA" sz="16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вещества</a:t>
                      </a:r>
                      <a:r>
                        <a:rPr lang="uk-UA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≥ 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≥ 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marL="68580" marR="68580" marT="0" marB="0"/>
                </a:tc>
              </a:tr>
              <a:tr h="3115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Оптическое</a:t>
                      </a:r>
                      <a:r>
                        <a:rPr lang="uk-UA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6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вращение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(+20) - (-20)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uk-UA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+40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 - 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(+</a:t>
                      </a:r>
                      <a:r>
                        <a:rPr lang="uk-UA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43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(-2 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 - 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(+5)</a:t>
                      </a:r>
                    </a:p>
                  </a:txBody>
                  <a:tcPr marL="68580" marR="68580" marT="0" marB="0"/>
                </a:tc>
              </a:tr>
              <a:tr h="6798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Формула: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1600" kern="1200" baseline="-250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1600" kern="1200" baseline="-250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6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6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6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6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1600" kern="1200" baseline="-250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1600" kern="1200" baseline="-250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6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5289302"/>
            <a:ext cx="23907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36712"/>
          </a:xfrm>
        </p:spPr>
        <p:txBody>
          <a:bodyPr/>
          <a:lstStyle/>
          <a:p>
            <a:pPr algn="ctr" eaLnBrk="1" hangingPunct="1"/>
            <a:r>
              <a:rPr lang="ru-RU" sz="2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Камфорное масло, камфора натуральная и синтетическая</a:t>
            </a:r>
            <a:endParaRPr lang="ru-RU" altLang="ru-RU" sz="2800" dirty="0">
              <a:solidFill>
                <a:srgbClr val="AE481A"/>
              </a:solidFill>
            </a:endParaRPr>
          </a:p>
        </p:txBody>
      </p:sp>
      <p:sp>
        <p:nvSpPr>
          <p:cNvPr id="7" name="Rounded Rectangle 4"/>
          <p:cNvSpPr/>
          <p:nvPr/>
        </p:nvSpPr>
        <p:spPr>
          <a:xfrm>
            <a:off x="3221038" y="2795588"/>
            <a:ext cx="2701925" cy="12668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780" tIns="72390" rIns="144780" bIns="72390" spcCol="1270" anchor="ctr"/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3800" dirty="0"/>
              <a:t>Травяные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719644"/>
              </p:ext>
            </p:extLst>
          </p:nvPr>
        </p:nvGraphicFramePr>
        <p:xfrm>
          <a:off x="395536" y="908721"/>
          <a:ext cx="8424936" cy="49761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8272"/>
                <a:gridCol w="2016224"/>
                <a:gridCol w="1854206"/>
                <a:gridCol w="2106234"/>
              </a:tblGrid>
              <a:tr h="489514">
                <a:tc>
                  <a:txBody>
                    <a:bodyPr/>
                    <a:lstStyle/>
                    <a:p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Камфорное масло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Камфора натуральная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Камфора синтетическая</a:t>
                      </a:r>
                    </a:p>
                  </a:txBody>
                  <a:tcPr marL="68580" marR="68580" marT="0" marB="0"/>
                </a:tc>
              </a:tr>
              <a:tr h="210993">
                <a:tc gridSpan="4">
                  <a:txBody>
                    <a:bodyPr/>
                    <a:lstStyle/>
                    <a:p>
                      <a:pPr algn="ctr"/>
                      <a:r>
                        <a:rPr lang="uk-UA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Косметические</a:t>
                      </a:r>
                      <a:r>
                        <a:rPr lang="uk-UA" sz="18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свойства</a:t>
                      </a:r>
                      <a:r>
                        <a:rPr lang="uk-UA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187925">
                <a:tc gridSpan="4"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-дезинфицирующие, антисептические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(п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омогает избавиться от акне, угревых высыпаний, сушит прыщи);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-ранозаживляющие;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-антибактериальные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очищает кожу);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-успокаивающие;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-снимает следы усталости;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-стимулирует образование новых коллагеновых и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эластиновых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волокон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(п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овышает упругость кожи, улучшает цвет лица, уменьшает проявление морщинок);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-разглаживает кожу и выравнивает рельеф;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-регенерирует поврежденную структуру клеток эпидермиса;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-регулирует водно-жировой баланс;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-помогает устранить покраснения и пигментные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пятна;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-снимает воспаления десен, эффективно утоляет зубную боль, улучшает кровообращение в деснах. Устраняет неприятный запах изо рта.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36712"/>
          </a:xfrm>
        </p:spPr>
        <p:txBody>
          <a:bodyPr/>
          <a:lstStyle/>
          <a:p>
            <a:pPr algn="ctr" eaLnBrk="1" hangingPunct="1"/>
            <a:r>
              <a:rPr lang="ru-RU" sz="2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Камфорное масло, камфора натуральная и синтетическая</a:t>
            </a:r>
            <a:endParaRPr lang="ru-RU" altLang="ru-RU" sz="2800" dirty="0">
              <a:solidFill>
                <a:srgbClr val="AE481A"/>
              </a:solidFill>
            </a:endParaRPr>
          </a:p>
        </p:txBody>
      </p:sp>
      <p:sp>
        <p:nvSpPr>
          <p:cNvPr id="7" name="Rounded Rectangle 4"/>
          <p:cNvSpPr/>
          <p:nvPr/>
        </p:nvSpPr>
        <p:spPr>
          <a:xfrm>
            <a:off x="3221038" y="2795588"/>
            <a:ext cx="2701925" cy="12668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780" tIns="72390" rIns="144780" bIns="72390" spcCol="1270" anchor="ctr"/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3800" dirty="0"/>
              <a:t>Травяные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434036"/>
              </p:ext>
            </p:extLst>
          </p:nvPr>
        </p:nvGraphicFramePr>
        <p:xfrm>
          <a:off x="395536" y="908720"/>
          <a:ext cx="8424936" cy="474167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8272"/>
                <a:gridCol w="2016224"/>
                <a:gridCol w="1854206"/>
                <a:gridCol w="2106234"/>
              </a:tblGrid>
              <a:tr h="538331">
                <a:tc>
                  <a:txBody>
                    <a:bodyPr/>
                    <a:lstStyle/>
                    <a:p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Камфорное масло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Камфора натуральная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Камфора синтетическая</a:t>
                      </a:r>
                    </a:p>
                  </a:txBody>
                  <a:tcPr marL="68580" marR="68580" marT="0" marB="0"/>
                </a:tc>
              </a:tr>
              <a:tr h="223625">
                <a:tc gridSpan="4">
                  <a:txBody>
                    <a:bodyPr/>
                    <a:lstStyle/>
                    <a:p>
                      <a:pPr algn="ctr"/>
                      <a:r>
                        <a:rPr lang="uk-UA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Косметическое</a:t>
                      </a:r>
                      <a:r>
                        <a:rPr lang="uk-UA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применение</a:t>
                      </a:r>
                      <a:r>
                        <a:rPr lang="uk-UA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417310">
                <a:tc gridSpan="4"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-кремы для жирной кожи;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-лосьоны после бритья;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-кремы для ног;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-отбеливающие средства;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-маски от выпадения волос, для роста волос;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-средства для роста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ресниц;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-средства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 уходу за полостью рта.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4203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Спортивное применение: 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8766">
                <a:tc gridSpan="4"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-кремы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 мази для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улучшения кровообращения, снижение мышечных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болях, при ревматизме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растяжении.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1480">
                <a:tc gridSpan="4"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*может использоваться как отдушка в средства дезинфекции и бытовой химии.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574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Процент ввода:</a:t>
                      </a:r>
                      <a:endParaRPr lang="ru-RU" sz="1800" b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5740">
                <a:tc gridSpan="4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 10%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655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37686" y="116632"/>
            <a:ext cx="8264525" cy="908050"/>
          </a:xfrm>
        </p:spPr>
        <p:txBody>
          <a:bodyPr/>
          <a:lstStyle/>
          <a:p>
            <a:pPr algn="ctr" eaLnBrk="1" hangingPunct="1"/>
            <a:r>
              <a:rPr lang="ru-RU" sz="24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Мировые бренды, которые используют камфорное масло и камфору</a:t>
            </a:r>
            <a:r>
              <a:rPr lang="en-US" sz="24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своей продукции: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800" dirty="0" smtClean="0">
              <a:solidFill>
                <a:srgbClr val="AE481A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411" y="764704"/>
            <a:ext cx="2221925" cy="22194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4" y="764704"/>
            <a:ext cx="3810527" cy="19411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24744"/>
            <a:ext cx="3136776" cy="3133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492" y="3632208"/>
            <a:ext cx="3212508" cy="32125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6832" y="2510159"/>
            <a:ext cx="2731368" cy="2728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2"/>
          <p:cNvSpPr>
            <a:spLocks noGrp="1"/>
          </p:cNvSpPr>
          <p:nvPr>
            <p:ph type="title"/>
          </p:nvPr>
        </p:nvSpPr>
        <p:spPr>
          <a:xfrm>
            <a:off x="239713" y="-32084"/>
            <a:ext cx="8904287" cy="735013"/>
          </a:xfrm>
        </p:spPr>
        <p:txBody>
          <a:bodyPr anchor="t"/>
          <a:lstStyle/>
          <a:p>
            <a:pPr algn="ctr" eaLnBrk="1" hangingPunct="1"/>
            <a:r>
              <a:rPr lang="ru-RU" sz="2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Величество </a:t>
            </a:r>
            <a:r>
              <a:rPr lang="ru-RU" sz="2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Ментол, король </a:t>
            </a:r>
            <a:r>
              <a:rPr lang="ru-RU" sz="2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 охлаждающих агентов</a:t>
            </a:r>
            <a:endParaRPr lang="ru-RU" altLang="ru-RU" sz="2800" dirty="0" smtClean="0">
              <a:solidFill>
                <a:srgbClr val="AE48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928282"/>
              </p:ext>
            </p:extLst>
          </p:nvPr>
        </p:nvGraphicFramePr>
        <p:xfrm>
          <a:off x="1456275" y="943076"/>
          <a:ext cx="7704856" cy="3505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5670"/>
                <a:gridCol w="5759186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МЕНТОЛ  009-050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Описание: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Натуральный.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Получен вымораживанием эфирного масла мяты полевой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Mentha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Arvensis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Формула: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C₁₀H₂₀O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INCI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Menthol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CAS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.: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2216-51-5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EINECS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.: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218-690-9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Соответствует: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Eur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/USP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Запах: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свежий, мятный, сладковатый, холодный, освежающий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object 4"/>
          <p:cNvSpPr txBox="1"/>
          <p:nvPr/>
        </p:nvSpPr>
        <p:spPr>
          <a:xfrm>
            <a:off x="1348431" y="5872571"/>
            <a:ext cx="467359" cy="375920"/>
          </a:xfrm>
          <a:prstGeom prst="rect">
            <a:avLst/>
          </a:prstGeom>
          <a:ln>
            <a:solidFill>
              <a:srgbClr val="D658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65" dirty="0">
                <a:solidFill>
                  <a:srgbClr val="AE481A"/>
                </a:solidFill>
                <a:latin typeface="Arial"/>
                <a:cs typeface="Arial"/>
              </a:rPr>
              <a:t>OH</a:t>
            </a:r>
            <a:endParaRPr sz="2400" dirty="0">
              <a:solidFill>
                <a:srgbClr val="AE481A"/>
              </a:solidFill>
              <a:latin typeface="Arial"/>
              <a:cs typeface="Arial"/>
            </a:endParaRPr>
          </a:p>
        </p:txBody>
      </p:sp>
      <p:sp>
        <p:nvSpPr>
          <p:cNvPr id="7" name="object 5"/>
          <p:cNvSpPr/>
          <p:nvPr/>
        </p:nvSpPr>
        <p:spPr>
          <a:xfrm>
            <a:off x="273757" y="5147147"/>
            <a:ext cx="397510" cy="229870"/>
          </a:xfrm>
          <a:custGeom>
            <a:avLst/>
            <a:gdLst/>
            <a:ahLst/>
            <a:cxnLst/>
            <a:rect l="l" t="t" r="r" b="b"/>
            <a:pathLst>
              <a:path w="397510" h="229870">
                <a:moveTo>
                  <a:pt x="397001" y="0"/>
                </a:moveTo>
                <a:lnTo>
                  <a:pt x="0" y="229362"/>
                </a:lnTo>
              </a:path>
            </a:pathLst>
          </a:custGeom>
          <a:ln w="19113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/>
          <p:cNvSpPr/>
          <p:nvPr/>
        </p:nvSpPr>
        <p:spPr>
          <a:xfrm>
            <a:off x="670760" y="5147147"/>
            <a:ext cx="398145" cy="229870"/>
          </a:xfrm>
          <a:custGeom>
            <a:avLst/>
            <a:gdLst/>
            <a:ahLst/>
            <a:cxnLst/>
            <a:rect l="l" t="t" r="r" b="b"/>
            <a:pathLst>
              <a:path w="398145" h="229870">
                <a:moveTo>
                  <a:pt x="397763" y="229362"/>
                </a:moveTo>
                <a:lnTo>
                  <a:pt x="0" y="0"/>
                </a:lnTo>
              </a:path>
            </a:pathLst>
          </a:custGeom>
          <a:ln w="19113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/>
          <p:cNvSpPr/>
          <p:nvPr/>
        </p:nvSpPr>
        <p:spPr>
          <a:xfrm>
            <a:off x="1068524" y="5376509"/>
            <a:ext cx="0" cy="459105"/>
          </a:xfrm>
          <a:custGeom>
            <a:avLst/>
            <a:gdLst/>
            <a:ahLst/>
            <a:cxnLst/>
            <a:rect l="l" t="t" r="r" b="b"/>
            <a:pathLst>
              <a:path h="459104">
                <a:moveTo>
                  <a:pt x="0" y="458724"/>
                </a:moveTo>
                <a:lnTo>
                  <a:pt x="0" y="0"/>
                </a:lnTo>
              </a:path>
            </a:pathLst>
          </a:custGeom>
          <a:ln w="19113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/>
          <p:cNvSpPr/>
          <p:nvPr/>
        </p:nvSpPr>
        <p:spPr>
          <a:xfrm>
            <a:off x="670760" y="5835233"/>
            <a:ext cx="398145" cy="229870"/>
          </a:xfrm>
          <a:custGeom>
            <a:avLst/>
            <a:gdLst/>
            <a:ahLst/>
            <a:cxnLst/>
            <a:rect l="l" t="t" r="r" b="b"/>
            <a:pathLst>
              <a:path w="398145" h="229870">
                <a:moveTo>
                  <a:pt x="0" y="229362"/>
                </a:moveTo>
                <a:lnTo>
                  <a:pt x="397763" y="0"/>
                </a:lnTo>
              </a:path>
            </a:pathLst>
          </a:custGeom>
          <a:ln w="19113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/>
          <p:cNvSpPr/>
          <p:nvPr/>
        </p:nvSpPr>
        <p:spPr>
          <a:xfrm>
            <a:off x="273757" y="5835233"/>
            <a:ext cx="397510" cy="229870"/>
          </a:xfrm>
          <a:custGeom>
            <a:avLst/>
            <a:gdLst/>
            <a:ahLst/>
            <a:cxnLst/>
            <a:rect l="l" t="t" r="r" b="b"/>
            <a:pathLst>
              <a:path w="397510" h="229870">
                <a:moveTo>
                  <a:pt x="0" y="0"/>
                </a:moveTo>
                <a:lnTo>
                  <a:pt x="397001" y="229362"/>
                </a:lnTo>
              </a:path>
            </a:pathLst>
          </a:custGeom>
          <a:ln w="19113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/>
          <p:cNvSpPr/>
          <p:nvPr/>
        </p:nvSpPr>
        <p:spPr>
          <a:xfrm>
            <a:off x="273757" y="5376509"/>
            <a:ext cx="0" cy="459105"/>
          </a:xfrm>
          <a:custGeom>
            <a:avLst/>
            <a:gdLst/>
            <a:ahLst/>
            <a:cxnLst/>
            <a:rect l="l" t="t" r="r" b="b"/>
            <a:pathLst>
              <a:path h="459104">
                <a:moveTo>
                  <a:pt x="0" y="0"/>
                </a:moveTo>
                <a:lnTo>
                  <a:pt x="0" y="458724"/>
                </a:lnTo>
              </a:path>
            </a:pathLst>
          </a:custGeom>
          <a:ln w="19113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1"/>
          <p:cNvSpPr/>
          <p:nvPr/>
        </p:nvSpPr>
        <p:spPr>
          <a:xfrm>
            <a:off x="669998" y="4688423"/>
            <a:ext cx="0" cy="459105"/>
          </a:xfrm>
          <a:custGeom>
            <a:avLst/>
            <a:gdLst/>
            <a:ahLst/>
            <a:cxnLst/>
            <a:rect l="l" t="t" r="r" b="b"/>
            <a:pathLst>
              <a:path h="459104">
                <a:moveTo>
                  <a:pt x="0" y="0"/>
                </a:moveTo>
                <a:lnTo>
                  <a:pt x="0" y="458724"/>
                </a:lnTo>
              </a:path>
            </a:pathLst>
          </a:custGeom>
          <a:ln w="47244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2"/>
          <p:cNvSpPr/>
          <p:nvPr/>
        </p:nvSpPr>
        <p:spPr>
          <a:xfrm>
            <a:off x="646375" y="4688423"/>
            <a:ext cx="47625" cy="459105"/>
          </a:xfrm>
          <a:custGeom>
            <a:avLst/>
            <a:gdLst/>
            <a:ahLst/>
            <a:cxnLst/>
            <a:rect l="l" t="t" r="r" b="b"/>
            <a:pathLst>
              <a:path w="47625" h="459104">
                <a:moveTo>
                  <a:pt x="24384" y="458724"/>
                </a:moveTo>
                <a:lnTo>
                  <a:pt x="47244" y="458724"/>
                </a:lnTo>
                <a:lnTo>
                  <a:pt x="47244" y="0"/>
                </a:lnTo>
                <a:lnTo>
                  <a:pt x="0" y="0"/>
                </a:lnTo>
                <a:lnTo>
                  <a:pt x="0" y="458724"/>
                </a:lnTo>
                <a:lnTo>
                  <a:pt x="24384" y="458724"/>
                </a:lnTo>
                <a:close/>
              </a:path>
            </a:pathLst>
          </a:custGeom>
          <a:ln w="3175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3"/>
          <p:cNvSpPr/>
          <p:nvPr/>
        </p:nvSpPr>
        <p:spPr>
          <a:xfrm>
            <a:off x="1055569" y="5813897"/>
            <a:ext cx="298450" cy="199390"/>
          </a:xfrm>
          <a:custGeom>
            <a:avLst/>
            <a:gdLst/>
            <a:ahLst/>
            <a:cxnLst/>
            <a:rect l="l" t="t" r="r" b="b"/>
            <a:pathLst>
              <a:path w="298450" h="199389">
                <a:moveTo>
                  <a:pt x="297941" y="158496"/>
                </a:moveTo>
                <a:lnTo>
                  <a:pt x="24384" y="0"/>
                </a:lnTo>
                <a:lnTo>
                  <a:pt x="12953" y="21336"/>
                </a:lnTo>
                <a:lnTo>
                  <a:pt x="0" y="41910"/>
                </a:lnTo>
                <a:lnTo>
                  <a:pt x="272796" y="198881"/>
                </a:lnTo>
                <a:lnTo>
                  <a:pt x="286512" y="177546"/>
                </a:lnTo>
                <a:lnTo>
                  <a:pt x="297941" y="158496"/>
                </a:lnTo>
                <a:close/>
              </a:path>
            </a:pathLst>
          </a:custGeom>
          <a:solidFill>
            <a:srgbClr val="0000FF"/>
          </a:solidFill>
          <a:ln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/>
          <p:cNvSpPr/>
          <p:nvPr/>
        </p:nvSpPr>
        <p:spPr>
          <a:xfrm>
            <a:off x="1055569" y="5813897"/>
            <a:ext cx="298450" cy="199390"/>
          </a:xfrm>
          <a:custGeom>
            <a:avLst/>
            <a:gdLst/>
            <a:ahLst/>
            <a:cxnLst/>
            <a:rect l="l" t="t" r="r" b="b"/>
            <a:pathLst>
              <a:path w="298450" h="199389">
                <a:moveTo>
                  <a:pt x="12953" y="21336"/>
                </a:moveTo>
                <a:lnTo>
                  <a:pt x="0" y="41910"/>
                </a:lnTo>
                <a:lnTo>
                  <a:pt x="272796" y="198881"/>
                </a:lnTo>
                <a:lnTo>
                  <a:pt x="286512" y="177546"/>
                </a:lnTo>
                <a:lnTo>
                  <a:pt x="297941" y="158496"/>
                </a:lnTo>
                <a:lnTo>
                  <a:pt x="24384" y="0"/>
                </a:lnTo>
                <a:lnTo>
                  <a:pt x="12953" y="21336"/>
                </a:lnTo>
                <a:close/>
              </a:path>
            </a:pathLst>
          </a:custGeom>
          <a:solidFill>
            <a:schemeClr val="accent2"/>
          </a:solidFill>
          <a:ln w="3175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5"/>
          <p:cNvSpPr/>
          <p:nvPr/>
        </p:nvSpPr>
        <p:spPr>
          <a:xfrm>
            <a:off x="273757" y="6064596"/>
            <a:ext cx="397510" cy="688340"/>
          </a:xfrm>
          <a:custGeom>
            <a:avLst/>
            <a:gdLst/>
            <a:ahLst/>
            <a:cxnLst/>
            <a:rect l="l" t="t" r="r" b="b"/>
            <a:pathLst>
              <a:path w="397510" h="688339">
                <a:moveTo>
                  <a:pt x="397001" y="0"/>
                </a:moveTo>
                <a:lnTo>
                  <a:pt x="397001" y="458724"/>
                </a:lnTo>
                <a:lnTo>
                  <a:pt x="0" y="688086"/>
                </a:lnTo>
              </a:path>
            </a:pathLst>
          </a:custGeom>
          <a:ln w="19113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6"/>
          <p:cNvSpPr/>
          <p:nvPr/>
        </p:nvSpPr>
        <p:spPr>
          <a:xfrm>
            <a:off x="670760" y="6523320"/>
            <a:ext cx="398145" cy="229870"/>
          </a:xfrm>
          <a:custGeom>
            <a:avLst/>
            <a:gdLst/>
            <a:ahLst/>
            <a:cxnLst/>
            <a:rect l="l" t="t" r="r" b="b"/>
            <a:pathLst>
              <a:path w="398145" h="229870">
                <a:moveTo>
                  <a:pt x="0" y="0"/>
                </a:moveTo>
                <a:lnTo>
                  <a:pt x="397764" y="229362"/>
                </a:lnTo>
              </a:path>
            </a:pathLst>
          </a:custGeom>
          <a:ln w="19113">
            <a:solidFill>
              <a:srgbClr val="D65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347706"/>
              </p:ext>
            </p:extLst>
          </p:nvPr>
        </p:nvGraphicFramePr>
        <p:xfrm>
          <a:off x="2199090" y="5066156"/>
          <a:ext cx="6991948" cy="17918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63374"/>
                <a:gridCol w="3128574"/>
              </a:tblGrid>
              <a:tr h="1390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Требования к качеству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15164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Оптическое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вращение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-48/-51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 плавления:	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°С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41-44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основного вещества:	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Мин. 99,0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4"/>
          <p:cNvSpPr>
            <a:spLocks noGrp="1"/>
          </p:cNvSpPr>
          <p:nvPr>
            <p:ph type="title"/>
          </p:nvPr>
        </p:nvSpPr>
        <p:spPr>
          <a:xfrm>
            <a:off x="467544" y="1052735"/>
            <a:ext cx="8280920" cy="3168353"/>
          </a:xfrm>
        </p:spPr>
        <p:txBody>
          <a:bodyPr anchor="t"/>
          <a:lstStyle/>
          <a:p>
            <a:r>
              <a:rPr lang="ru-RU" altLang="ru-RU" sz="24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Свойства:</a:t>
            </a:r>
            <a:r>
              <a:rPr lang="ru-RU" altLang="ru-RU" sz="1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-обладает </a:t>
            </a:r>
            <a:r>
              <a:rPr lang="ru-RU" sz="1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противовоспалительными свойствами</a:t>
            </a:r>
            <a:r>
              <a:rPr lang="ru-RU" sz="1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ru-RU" sz="1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-способствует </a:t>
            </a:r>
            <a:r>
              <a:rPr lang="ru-RU" sz="1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выведению токсинов</a:t>
            </a:r>
            <a:r>
              <a:rPr lang="ru-RU" sz="1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ru-RU" sz="1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-обладает успокаивающими и охлаждающими </a:t>
            </a:r>
            <a:r>
              <a:rPr lang="ru-RU" sz="1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свойствами</a:t>
            </a:r>
            <a:r>
              <a:rPr lang="ru-RU" sz="1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ru-RU" sz="1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-уменьшает </a:t>
            </a:r>
            <a:r>
              <a:rPr lang="ru-RU" sz="1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активность сальных желез</a:t>
            </a:r>
            <a:r>
              <a:rPr lang="ru-RU" sz="1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ru-RU" sz="1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-снижает </a:t>
            </a:r>
            <a:r>
              <a:rPr lang="ru-RU" sz="1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местную температуру</a:t>
            </a:r>
            <a:r>
              <a:rPr lang="ru-RU" sz="1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ru-RU" sz="1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-способствует </a:t>
            </a:r>
            <a:r>
              <a:rPr lang="ru-RU" sz="18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снижению болезненных </a:t>
            </a:r>
            <a:r>
              <a:rPr lang="ru-RU" sz="1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реакций.</a:t>
            </a:r>
            <a:br>
              <a:rPr lang="ru-RU" sz="1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 smtClean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Рекомендуемые дозировки:</a:t>
            </a:r>
            <a:br>
              <a:rPr lang="ru-RU" sz="2400" dirty="0">
                <a:solidFill>
                  <a:srgbClr val="AE48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1800" dirty="0" smtClean="0">
              <a:solidFill>
                <a:srgbClr val="AE48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 bwMode="auto">
          <a:xfrm>
            <a:off x="251520" y="0"/>
            <a:ext cx="73914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/>
            <a:endParaRPr lang="ru-RU" altLang="ru-RU" sz="3200" dirty="0" smtClean="0">
              <a:solidFill>
                <a:srgbClr val="AE481A"/>
              </a:solidFill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 bwMode="auto">
          <a:xfrm>
            <a:off x="1187624" y="5921896"/>
            <a:ext cx="828092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ru-RU" sz="1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475906"/>
              </p:ext>
            </p:extLst>
          </p:nvPr>
        </p:nvGraphicFramePr>
        <p:xfrm>
          <a:off x="359532" y="4797152"/>
          <a:ext cx="8496944" cy="1798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48472"/>
                <a:gridCol w="4248472"/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-кремы, мази для лица: до 0,2%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-кремы, мази, гели для рук: до 3%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-кремы, мази, бальзамы для массажа: до 10%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-кремы для ног: до 5%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-ополаскиватели для полости рта: до 2,0%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-туалетные воды: до 0,1% </a:t>
                      </a:r>
                    </a:p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-шампуни: до 3% </a:t>
                      </a:r>
                    </a:p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-мыло: от 5 до 15%</a:t>
                      </a:r>
                    </a:p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-зубные пасты: до 0,4% </a:t>
                      </a:r>
                    </a:p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-освежители для ротовой полости: до 0,3%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4291</TotalTime>
  <Words>1824</Words>
  <Application>Microsoft Office PowerPoint</Application>
  <PresentationFormat>Экран (4:3)</PresentationFormat>
  <Paragraphs>345</Paragraphs>
  <Slides>28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Microsoft YaHei</vt:lpstr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Разогревающие -Камфорное масло -Камфора натуральная -Камфора синтетическая Охлаждающие -Ментол -Ментил Лактат -WS-3 -WS-23 Полифункциональные -β-Циклодекстрин </vt:lpstr>
      <vt:lpstr>Камфорное масло, камфора натуральная и синтетическая</vt:lpstr>
      <vt:lpstr>Камфорное масло, камфора натуральная и синтетическая</vt:lpstr>
      <vt:lpstr>Камфорное масло, камфора натуральная и синтетическая</vt:lpstr>
      <vt:lpstr>Камфорное масло, камфора натуральная и синтетическая</vt:lpstr>
      <vt:lpstr>Мировые бренды, которые используют камфорное масло и камфору в своей продукции: </vt:lpstr>
      <vt:lpstr>Его Величество Ментол, король среди охлаждающих агентов</vt:lpstr>
      <vt:lpstr>Свойства: -обладает противовоспалительными свойствами;  -способствует выведению токсинов;  -обладает успокаивающими и охлаждающими свойствами;  -уменьшает активность сальных желез;  -снижает местную температуру;  -способствует снижению болезненных реакций.  Рекомендуемые дозировки:   </vt:lpstr>
      <vt:lpstr>Мировые бренды, которые используют ментол в своей продукции:   </vt:lpstr>
      <vt:lpstr>Недостатки:    </vt:lpstr>
      <vt:lpstr>Frescolat ML®</vt:lpstr>
      <vt:lpstr>Frescolat ML®</vt:lpstr>
      <vt:lpstr>Frescolat ML®</vt:lpstr>
      <vt:lpstr>Frescolat ML®</vt:lpstr>
      <vt:lpstr>Мировые бренды, которые используют Frescolat в своей продукции: </vt:lpstr>
      <vt:lpstr>WS-23 и WS-3</vt:lpstr>
      <vt:lpstr>WS-23 и WS-3</vt:lpstr>
      <vt:lpstr>WS-23 и WS-3</vt:lpstr>
      <vt:lpstr>Мировые бренды, которые используют WS-23, WS-3 в своей продукции: </vt:lpstr>
      <vt:lpstr>β-циклодекстрин</vt:lpstr>
      <vt:lpstr>β-циклодекстрин</vt:lpstr>
      <vt:lpstr>β-циклодекстрин</vt:lpstr>
      <vt:lpstr>β-циклодекстрин</vt:lpstr>
      <vt:lpstr>Мировые бренды, которые используют β-циклодекстрина в своей продукции: </vt:lpstr>
      <vt:lpstr>Выводы</vt:lpstr>
      <vt:lpstr>Спасибо за внимание!</vt:lpstr>
      <vt:lpstr>Список литературы: 1.Keller, H. The World I Live in; Cosimo Inc.: New York, NY, USA, 2009; p. 66. 2.Vernet-Maury, E.; Alaoui-Ismaïli, O.; Dittmar, A.; Delhomme, G.; Chanel, J. Basic emotions induced by odorants: A new approach based on autonomic pattern results. J. Auton. Nerv. Syst. 1999, 75, 176–183. 3.Van Wyk, B.E.; van Oudtshoorn, B.; Gericke, N. Medicinal plants of South Africa, 2nd ed.; Briza Publications: Pretoria, South Africa, 2009; p. 92. 4.United States Department of Agriculture (USDA). Natural Resources Conservation Service. Cinnamomum camphora (L.) J. Presl (camphor tree). Available online: http://plants.usda.gov/java/profile?symbol=CICA&amp;photoID=cica_002_ahp.tif/ (accessed on 21 April 2013). 5.Hattori, A. Camphor in the Edo era fireworks. Yakushiqaku Zasshi 2001, 36, 27–31. Donkin, R.A. Dragon’s brain Perfume: An Historical Geography of Camphor; Koninklijke Brill: Leiden, The Netherlands, 1999; p. 141. Kumar, M.; Ando, Y. Single-wall and multi-wall carbon nanotubes from camphor-a botanical hydrocarbon. Diamond Relat. Mater. 2003, 12, 1845–1850. Guenther E. The Essential  Oils, Vol. 3. Huntington NY: Robert  E Krieger  Pub.  Co.,  1974:640–676. Gildemeister E, Hoffmann Fr.  The  Volatilte  Oils.  English  translation by  E. Kremers.    Milwaukee: Pharmaceutical Review  Pub.  Co., 1900:631–640. Fluckiger FA. Pharmakognosie des Pflanzenreiches, 2d ed. Berlin: R. Gaertner’s Buchhandlung,1883:686. Available at: http://www.digibib.tu-bs.de/?docid=00000684. Accessed December 4, 2007. Clark  GS. Aroma chemical  profile  – menthol. Perfumer &amp; Flavorist  2007; 32(12):32–47. Menthol—A Cool Place. Available at: http://www.leffingwell.com/menthol1/menthol1.htm. Accessed December 5, 2007. Hopp R, Lawrence BM. Natural and synthetic menthol. In: Lawrence BM, ed. Mint: The Genus Mentha, Boca Raton,  FL: CRC Press,  2006: 371–398. Fleischer  J, Bauer K, Hopp R. Separating Optically Pure d- and l-Isomers of Menthol, Neomenthol and Isomenthol. US patent 3 943 181. March  9, 1976. Menthol—A  Cool   Place.   Available  at:   http://www.leffingwell.com/menthol10/menthol10.htm. Accessed  December 5, 2007. http://leffingwell.com/cooler_than_menthol.htm#b Determination of the Thermodynamic Solubility and the Affinity (Binding) Constants of Carbamazepine, Danazol and Albendazole in Hydroxypropyl Beta Cyclodextrin (KLEPTOSE®HPB) Solutions. Carmen Popescu, Hassan Almoazen, Wenli Lu, Anthony Samsa, Leon Zhou, Ashish Joshi, James Johnson. – AAPS 2011, Washington. The Influence of   -Cyclodextrin Side Chain Substitutions on the Complexation Efficiency of a Model BCS Class II Compound. C. Popescu, C. Wiley, l. Zhou, P. Lefevre, and L.Felton. – AAPS 2011, Washington. Physicochemical Properties that Influence Cyclodextrin Complexation. C. Popescu, C. Wiley, P. Lefevre, A. J. Hopfinger, L. Zhou1, E. X. Esposito, and L. Felton. – AAPS 2012, Chicago. Lorazepam Complexation with Hydroxypropyl-  -cyclodextrin (HP-  -CD) and Sufobutylether-  -cyclodextrin (SBE-  -CD): Phase Solubility Parameters Evaluation. Carmen Popescu, Wenli Lu, Leon Zhou, Hassan Almoazen, James Johns. – AAPS 2012, Chicago.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acuna</dc:creator>
  <cp:lastModifiedBy>Валерия Ермак</cp:lastModifiedBy>
  <cp:revision>287</cp:revision>
  <cp:lastPrinted>1601-01-01T00:00:00Z</cp:lastPrinted>
  <dcterms:created xsi:type="dcterms:W3CDTF">2016-07-06T10:45:57Z</dcterms:created>
  <dcterms:modified xsi:type="dcterms:W3CDTF">2017-09-18T05:43:17Z</dcterms:modified>
</cp:coreProperties>
</file>