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10693400" cy="75977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9015D7-8FD0-42C8-940D-C5D6EDD45388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9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90" y="84"/>
      </p:cViewPr>
      <p:guideLst>
        <p:guide orient="horz" pos="239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8B05-5F32-4488-8412-A47C887DAC9C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143000"/>
            <a:ext cx="4343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0B73-266E-4691-A8C5-016CFAC7A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57300" y="1143000"/>
            <a:ext cx="4343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0B73-266E-4691-A8C5-016CFAC7A8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02729" y="270143"/>
            <a:ext cx="10283486" cy="706593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545" y="977558"/>
            <a:ext cx="8741855" cy="324171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400" y="4287053"/>
            <a:ext cx="7690144" cy="15379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735450" y="4136566"/>
            <a:ext cx="721804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8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9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844197"/>
            <a:ext cx="2038429" cy="599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2506" y="844197"/>
            <a:ext cx="6516291" cy="599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9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26" y="1300169"/>
            <a:ext cx="8741855" cy="324171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749" y="4602670"/>
            <a:ext cx="7691228" cy="151092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737678" y="4454091"/>
            <a:ext cx="72180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5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06" y="2279332"/>
            <a:ext cx="4170426" cy="4457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218" y="2279333"/>
            <a:ext cx="4170426" cy="4457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1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06" y="2217415"/>
            <a:ext cx="4170426" cy="8610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506" y="3015050"/>
            <a:ext cx="4170426" cy="374823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8587" y="2214668"/>
            <a:ext cx="4170426" cy="8610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8587" y="3012656"/>
            <a:ext cx="4170426" cy="374823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2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9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6" y="1215644"/>
            <a:ext cx="3448622" cy="192477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31" y="1215644"/>
            <a:ext cx="4571429" cy="516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506" y="3140414"/>
            <a:ext cx="3448622" cy="3343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5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06" y="1215644"/>
            <a:ext cx="3448622" cy="192477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7870" y="1185252"/>
            <a:ext cx="5349373" cy="531844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506" y="3140413"/>
            <a:ext cx="3448622" cy="3191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02729" y="270143"/>
            <a:ext cx="10283486" cy="706593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506" y="675358"/>
            <a:ext cx="8661654" cy="150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506" y="2279333"/>
            <a:ext cx="8659331" cy="4474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503" y="6895195"/>
            <a:ext cx="2042792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448F077-F86F-4000-93B4-334CA813EBE5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3732" y="6895195"/>
            <a:ext cx="4137881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2776" y="6895195"/>
            <a:ext cx="1496494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6F0536-53BA-4C46-879B-7A3BD656F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762" y="2117247"/>
            <a:ext cx="10041103" cy="1909552"/>
          </a:xfrm>
        </p:spPr>
        <p:txBody>
          <a:bodyPr>
            <a:normAutofit/>
          </a:bodyPr>
          <a:lstStyle/>
          <a:p>
            <a:r>
              <a:rPr lang="ru-RU" sz="3000" dirty="0"/>
              <a:t>Альтернативные способы консервирования в косметической индустрии.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Замена </a:t>
            </a:r>
            <a:r>
              <a:rPr lang="ru-RU" sz="3000" dirty="0"/>
              <a:t>«спорных» веществ многофункциональными ингредиентами.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14" y="5318442"/>
            <a:ext cx="7690144" cy="128655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/>
              <a:t>ООО «КФФ Трейд»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/>
              <a:t>Назаренко Максим Сергеевич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1500" dirty="0"/>
              <a:t>XIII специализированная конференция </a:t>
            </a:r>
            <a:r>
              <a:rPr lang="ru-RU" sz="1500" dirty="0" smtClean="0"/>
              <a:t>"</a:t>
            </a:r>
            <a:r>
              <a:rPr lang="ru-RU" sz="1500" dirty="0" err="1"/>
              <a:t>BeautyTECH</a:t>
            </a:r>
            <a:r>
              <a:rPr lang="ru-RU" sz="1500" dirty="0"/>
              <a:t>. Инновации в производстве: сырье и технологии"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dirty="0"/>
              <a:t>в рамках выставки InterCHARM-2017 </a:t>
            </a:r>
          </a:p>
        </p:txBody>
      </p:sp>
    </p:spTree>
    <p:extLst>
      <p:ext uri="{BB962C8B-B14F-4D97-AF65-F5344CB8AC3E}">
        <p14:creationId xmlns:p14="http://schemas.microsoft.com/office/powerpoint/2010/main" val="2993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023" y="1269672"/>
            <a:ext cx="9936843" cy="61457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Разработана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специальная линейка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консервантов, основанная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на сочетании органических кислот (бензойная,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сорбиновая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дегидроацетовая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и др.), натуральных компонентов и растворителя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феноксиэтанол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бензиловый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каприлил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гликоль или вода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9023" y="807053"/>
            <a:ext cx="8801018" cy="54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Консервирующие смеси на основе органических кислот и их солей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9023" y="2606881"/>
            <a:ext cx="9795155" cy="330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1500" dirty="0" smtClean="0">
                <a:latin typeface="+mj-lt"/>
                <a:ea typeface="+mj-ea"/>
                <a:cs typeface="+mj-cs"/>
              </a:rPr>
              <a:t>S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haromix</a:t>
            </a:r>
            <a:r>
              <a:rPr lang="uk-UA" sz="1500" dirty="0" smtClean="0">
                <a:latin typeface="+mj-lt"/>
                <a:ea typeface="+mj-ea"/>
                <a:cs typeface="+mj-cs"/>
              </a:rPr>
              <a:t> 702</a:t>
            </a:r>
            <a:r>
              <a:rPr lang="ru-RU" sz="1500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1500" dirty="0" smtClean="0">
                <a:latin typeface="+mj-lt"/>
                <a:ea typeface="+mj-ea"/>
                <a:cs typeface="+mj-cs"/>
              </a:rPr>
              <a:t>INCI</a:t>
            </a:r>
            <a:r>
              <a:rPr lang="ru-RU" sz="1500" dirty="0" smtClean="0">
                <a:latin typeface="+mj-lt"/>
                <a:ea typeface="+mj-ea"/>
                <a:cs typeface="+mj-cs"/>
              </a:rPr>
              <a:t>: 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Benzoic</a:t>
            </a:r>
            <a:r>
              <a:rPr lang="uk-UA" sz="150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Acid</a:t>
            </a:r>
            <a:r>
              <a:rPr lang="uk-UA" sz="1500" dirty="0" smtClean="0"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Dehydroacetic</a:t>
            </a:r>
            <a:r>
              <a:rPr lang="uk-UA" sz="1500" dirty="0" smtClean="0">
                <a:latin typeface="+mj-lt"/>
                <a:ea typeface="+mj-ea"/>
                <a:cs typeface="+mj-cs"/>
              </a:rPr>
              <a:t> 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Acid</a:t>
            </a:r>
            <a:r>
              <a:rPr lang="ru-RU" sz="1500" dirty="0" smtClean="0"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 smtClean="0">
                <a:latin typeface="+mj-lt"/>
                <a:ea typeface="+mj-ea"/>
                <a:cs typeface="+mj-cs"/>
              </a:rPr>
              <a:t>Phenoxyethanol</a:t>
            </a:r>
            <a:r>
              <a:rPr lang="ru-RU" sz="1500" dirty="0" smtClean="0">
                <a:latin typeface="+mj-lt"/>
                <a:ea typeface="+mj-ea"/>
                <a:cs typeface="+mj-cs"/>
              </a:rPr>
              <a:t>)</a:t>
            </a:r>
            <a:endParaRPr lang="ru-RU" sz="15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ru-RU" sz="15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Не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содержит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формальдегида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парабенов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и галогенов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В состав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входят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органические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кислоты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– бензойная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дегидроацетовая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феноксиэтанол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Широкий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спектр действия 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Эффективен против бактерий, дрожжей и плесени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Совместим с большинством активных компонентов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Не влияет на катионные, анионные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неиогенные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ПАВы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Рекомендуемые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области применения: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смываемые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несмываемые продукты,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влажные салфетки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Эффективен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2 –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5.5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Выдерживает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температуру до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80С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Рекомендуемая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дозировка 0.5 – 1.35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7320" y="1946732"/>
            <a:ext cx="362726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buClr>
                <a:schemeClr val="accent1"/>
              </a:buClr>
              <a:buSzPct val="80000"/>
            </a:pP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716 и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718</a:t>
            </a:r>
            <a:endParaRPr lang="ru-RU" sz="1600" dirty="0" smtClean="0"/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Смеси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на основе органических кислот в сочетании с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фенилпропанолом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помимо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консервирующего действия обладают также приятным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ароматом. </a:t>
            </a: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31470" indent="-28575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рН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5.5</a:t>
            </a:r>
          </a:p>
          <a:p>
            <a:pPr marL="331470" indent="-28575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широкий спектр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защиты 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31470" indent="-28575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дозировка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до 1.2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248" y="1946733"/>
            <a:ext cx="54295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Sharomix</a:t>
            </a:r>
            <a:r>
              <a:rPr lang="ru-RU" sz="1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705, </a:t>
            </a:r>
            <a:r>
              <a:rPr lang="ru-RU" sz="15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Sharomix</a:t>
            </a:r>
            <a:r>
              <a:rPr lang="ru-RU" sz="1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706 и </a:t>
            </a:r>
            <a:r>
              <a:rPr lang="ru-RU" sz="15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Sharomix</a:t>
            </a:r>
            <a:r>
              <a:rPr lang="ru-RU" sz="15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708</a:t>
            </a: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Смеси на основе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комбинации органических кислот (бензойной,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сорбиновой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дегидроацетовой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)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бензилового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спирта.</a:t>
            </a: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8862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ECOCERT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, могут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использоваться в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косметике с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маркировкой «эко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 marL="38862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защита широкого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спектра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действия – против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грамположительных и грамотрицательных бактерий, дрожжевых и плесневых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грибков</a:t>
            </a:r>
          </a:p>
          <a:p>
            <a:pPr marL="38862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– 5.5</a:t>
            </a:r>
          </a:p>
          <a:p>
            <a:pPr marL="388620" indent="-342900" algn="just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дозировка 0.5 – 1.35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%.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468" y="510920"/>
            <a:ext cx="895354" cy="11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117" y="3295504"/>
            <a:ext cx="5130159" cy="243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buClr>
                <a:schemeClr val="accent1"/>
              </a:buClr>
              <a:buSzPct val="80000"/>
            </a:pP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СВ,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СРА,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СРР,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СР,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СНР, </a:t>
            </a: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СРС</a:t>
            </a:r>
            <a:endParaRPr lang="ru-RU" sz="1600" dirty="0">
              <a:solidFill>
                <a:schemeClr val="accent1"/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смеси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на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основе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каприлил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гликоля или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хлорфенезина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в комбинации с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бензиловым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спиртом,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фенилпропанолом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фенэтиловым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спиртом, 1,2-гександиолом. 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Рекомендуются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 вводу в конечный продукт при концентрации до 1%.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117" y="1021188"/>
            <a:ext cx="5131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Линейка консервантов на основе гликолей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117" y="1448257"/>
            <a:ext cx="41044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Могут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быть использованы в среде с любым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рН.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0100" y="3295504"/>
            <a:ext cx="3264160" cy="243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buClr>
                <a:schemeClr val="accent1"/>
              </a:buClr>
              <a:buSzPct val="80000"/>
            </a:pPr>
            <a:r>
              <a:rPr lang="ru-RU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HB, </a:t>
            </a:r>
            <a:r>
              <a:rPr lang="ru-RU" sz="1600" dirty="0" err="1" smtClean="0">
                <a:solidFill>
                  <a:schemeClr val="accent1"/>
                </a:solidFill>
              </a:rPr>
              <a:t>Sharomix</a:t>
            </a:r>
            <a:r>
              <a:rPr lang="ru-RU" sz="1600" dirty="0" smtClean="0">
                <a:solidFill>
                  <a:schemeClr val="accent1"/>
                </a:solidFill>
              </a:rPr>
              <a:t> HP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</a:rPr>
              <a:t>Sharomix</a:t>
            </a:r>
            <a:r>
              <a:rPr lang="ru-RU" sz="1600" dirty="0" smtClean="0">
                <a:solidFill>
                  <a:schemeClr val="accent1"/>
                </a:solidFill>
              </a:rPr>
              <a:t> HPD </a:t>
            </a:r>
            <a:endParaRPr lang="ru-RU" sz="1600" dirty="0">
              <a:solidFill>
                <a:schemeClr val="accent1"/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Комбинация смесей с 1,2-гександиолом. </a:t>
            </a:r>
          </a:p>
          <a:p>
            <a:pPr marL="45720" algn="just">
              <a:buClr>
                <a:schemeClr val="accent1"/>
              </a:buClr>
              <a:buSzPct val="80000"/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" algn="just">
              <a:buClr>
                <a:schemeClr val="accent1"/>
              </a:buClr>
              <a:buSzPct val="80000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Обладают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мягким действием и применимы для широкого ряда косметических продуктов с дозировкой до 1.1%.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8119068" y="707300"/>
            <a:ext cx="1585192" cy="136643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016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102" y="984624"/>
            <a:ext cx="9624061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Этилгексилглицерин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– широко распространенный усиливающий компонент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для консервантов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862" y="575452"/>
            <a:ext cx="728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Консервирующие смеси на основе </a:t>
            </a:r>
            <a:r>
              <a:rPr lang="ru-RU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этилгексилглицерина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103" y="1907869"/>
            <a:ext cx="99317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chemeClr val="accent1"/>
                </a:solidFill>
              </a:rPr>
              <a:t>Sharomix</a:t>
            </a:r>
            <a:r>
              <a:rPr lang="ru-RU" sz="1500" dirty="0">
                <a:solidFill>
                  <a:schemeClr val="accent1"/>
                </a:solidFill>
              </a:rPr>
              <a:t> E</a:t>
            </a:r>
            <a:r>
              <a:rPr lang="en-US" sz="1500" dirty="0">
                <a:solidFill>
                  <a:schemeClr val="accent1"/>
                </a:solidFill>
              </a:rPr>
              <a:t>G</a:t>
            </a:r>
            <a:r>
              <a:rPr lang="ru-RU" sz="1500" dirty="0">
                <a:solidFill>
                  <a:schemeClr val="accent1"/>
                </a:solidFill>
              </a:rPr>
              <a:t>-10 </a:t>
            </a:r>
            <a:r>
              <a:rPr lang="ru-RU" sz="1500" dirty="0" smtClean="0">
                <a:solidFill>
                  <a:schemeClr val="accent1"/>
                </a:solidFill>
              </a:rPr>
              <a:t>(</a:t>
            </a:r>
            <a:r>
              <a:rPr lang="en-US" sz="1500" dirty="0" err="1" smtClean="0">
                <a:solidFill>
                  <a:schemeClr val="accent1"/>
                </a:solidFill>
              </a:rPr>
              <a:t>Ethylhexylglycerin</a:t>
            </a:r>
            <a:r>
              <a:rPr lang="en-US" sz="1500" dirty="0" smtClean="0">
                <a:solidFill>
                  <a:schemeClr val="accent1"/>
                </a:solidFill>
              </a:rPr>
              <a:t>, </a:t>
            </a:r>
            <a:r>
              <a:rPr lang="en-US" sz="1500" dirty="0" err="1" smtClean="0">
                <a:solidFill>
                  <a:schemeClr val="accent1"/>
                </a:solidFill>
              </a:rPr>
              <a:t>Phenoxyethanol</a:t>
            </a:r>
            <a:r>
              <a:rPr lang="ru-RU" sz="1500" dirty="0" smtClean="0">
                <a:solidFill>
                  <a:schemeClr val="accent1"/>
                </a:solidFill>
              </a:rPr>
              <a:t>)</a:t>
            </a:r>
            <a:endParaRPr lang="ru-RU" sz="1500" dirty="0">
              <a:solidFill>
                <a:schemeClr val="accent1"/>
              </a:solidFill>
            </a:endParaRP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Инновационный сильный и в то же время "мягкий" консервант. </a:t>
            </a:r>
          </a:p>
          <a:p>
            <a:pPr algn="just"/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натуральный аналог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парабенов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борется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 вредоносными бактериями, дрожжами, плесневелыми грибками 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микроорганизмами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мощное антибактериальное средство, при взаимодействии с природными веществами, которые также имеют антисептические свойства, раскрывает и усиливает их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безопасный консервант,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биоразглагаем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и не приносит вреда коже и окружающей среде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до 8.5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выдерживает температуру до 80С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рекомендуемая дозировка до 1.1 %</a:t>
            </a:r>
          </a:p>
          <a:p>
            <a:pPr algn="just"/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Применение:</a:t>
            </a:r>
          </a:p>
          <a:p>
            <a:pPr algn="just"/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Благодаря своим защитным свойствам подходит для использования в косметике для детей. Может быть использован во всех смываемых и несмываемых средствах, а также является одним из лучших консервирующих решений для влажных салфеток. Это прекрасный компонент для зубных паст, ополаскивателей и лосьонов для ухода за полостью рта. В парфюмерных композициях применяется как фиксатор. Используется также в моющих средствах.</a:t>
            </a:r>
          </a:p>
        </p:txBody>
      </p:sp>
    </p:spTree>
    <p:extLst>
      <p:ext uri="{BB962C8B-B14F-4D97-AF65-F5344CB8AC3E}">
        <p14:creationId xmlns:p14="http://schemas.microsoft.com/office/powerpoint/2010/main" val="26561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2375" y="2762746"/>
            <a:ext cx="53467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715 и </a:t>
            </a:r>
            <a:r>
              <a:rPr lang="en-US" sz="1600" dirty="0" err="1">
                <a:solidFill>
                  <a:schemeClr val="accent1"/>
                </a:solidFill>
              </a:rPr>
              <a:t>Sharomix</a:t>
            </a:r>
            <a:r>
              <a:rPr lang="ru-RU" sz="1600" dirty="0">
                <a:solidFill>
                  <a:schemeClr val="accent1"/>
                </a:solidFill>
              </a:rPr>
              <a:t> 722 </a:t>
            </a:r>
          </a:p>
          <a:p>
            <a:pPr algn="just">
              <a:spcAft>
                <a:spcPts val="0"/>
              </a:spcAft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Консервирующие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смеси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основе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</a:rPr>
              <a:t>этилгексилглицерина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органических кислот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феноксиэтанола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just">
              <a:spcAft>
                <a:spcPts val="0"/>
              </a:spcAft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рекомендуются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 вводу до 1.2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эффективны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при рН не более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5.5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обеспечивают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защиту широкого спектра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действия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839476" y="3238473"/>
            <a:ext cx="1629763" cy="140485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900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753" y="2083764"/>
            <a:ext cx="962671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accent1"/>
                </a:solidFill>
              </a:rPr>
              <a:t>Sharon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Biomix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– это серия консервантов на основе уникальных органических цитрусовых экстрактов.</a:t>
            </a:r>
          </a:p>
          <a:p>
            <a:pPr algn="just"/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Для тех разработчиков рецептур, которые ищут антибактериальную защиту косметических продуктов без использования консервантов, сочетание цитрусовых экстрактов с душистыми веществами может быть идеальным решением. Данные консервирующие смеси предназначены для защиты натуральных косметических средств. Они не содержат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парабенов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, производных формальдегида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изотиазолинонов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8754" y="788190"/>
            <a:ext cx="301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«Зеленые» консерванты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753" y="1197362"/>
            <a:ext cx="9787111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Являются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«консервантами без консервантов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». Не содержат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парабенов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, галогенов и формальдегида.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0172" y="3967652"/>
            <a:ext cx="504191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смеси на основе натуральных компонентов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Защита широкого спектра действия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Широкий диапазон рН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Растворимы в воде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Стабильны к нагреванию до 800С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Рекомендуемая дозировка от 0.5% до 1%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Совместимы со всеми косметическими ингредиентами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Применяются во всех смываемых и несмываемых косметических рецептурах, детской и «зеленой» косметике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191" t="15376" r="14022" b="52675"/>
          <a:stretch/>
        </p:blipFill>
        <p:spPr>
          <a:xfrm>
            <a:off x="558753" y="4746203"/>
            <a:ext cx="2301754" cy="8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696" y="866684"/>
            <a:ext cx="9789808" cy="561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accent1"/>
                </a:solidFill>
              </a:rPr>
              <a:t>SHARON BIOMIX CLEAR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консервант на основе цитрусовых экстрактов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феноксиэтанола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хорошо известного своей эффективностью и низкими сенсибилизирующими показателями.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Р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астворим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в воде и основных растворителях, устойчив в широком спектре температур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Рекомендуемый уровень ввода - 0.5-1%. 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600" cap="all" dirty="0" err="1">
                <a:solidFill>
                  <a:schemeClr val="accent1"/>
                </a:solidFill>
              </a:rPr>
              <a:t>Sharon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ru-RU" sz="1600" cap="all" dirty="0" err="1">
                <a:solidFill>
                  <a:schemeClr val="accent1"/>
                </a:solidFill>
              </a:rPr>
              <a:t>Biomix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en-US" sz="1600" cap="all" dirty="0">
                <a:solidFill>
                  <a:schemeClr val="accent1"/>
                </a:solidFill>
              </a:rPr>
              <a:t>Free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комбинация органических цитрусовых экстрактов и отдушек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Консерванты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данной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групы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предназначены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для микробиологической защиты косметических продуктов с использованием веществ, которые формально не признаны консервантами, такие как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фенэтиловый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фенилпропанол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каприлил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гликоль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, 1,2-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гександиола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Эффективны при широком диапазоне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растворимы в воде и рекомендуются к вводу в конечный продукт от 0.5 до 1%. Продукты с использованием данных смесей могут быть легитимно маркированы как не содержащие консервантов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accent1"/>
                </a:solidFill>
              </a:rPr>
              <a:t>SHARON BIOMIX ECO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консерванты на основе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</a:rPr>
              <a:t>органических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цитрусовых экстрактов,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бензилового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спирта и витамина Е. Сертифицированы по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Ecocert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Cosmo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Отличный выбор для технологов, которым нужен консервант с широким спектром действия, соответствующий ECO маркировке и имеющий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Ecocert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сертификат. Растворим в воде, устойчив в широком спектре температур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pH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Рекомендуемый % ввода - 0.5-1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%.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600" cap="all" dirty="0" err="1">
                <a:solidFill>
                  <a:schemeClr val="accent1"/>
                </a:solidFill>
              </a:rPr>
              <a:t>Sharon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ru-RU" sz="1600" cap="all" dirty="0" err="1">
                <a:solidFill>
                  <a:schemeClr val="accent1"/>
                </a:solidFill>
              </a:rPr>
              <a:t>Biomix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en-US" sz="1600" cap="all" dirty="0">
                <a:solidFill>
                  <a:schemeClr val="accent1"/>
                </a:solidFill>
              </a:rPr>
              <a:t>Pure</a:t>
            </a:r>
            <a:r>
              <a:rPr lang="ru-RU" sz="1600" cap="all" dirty="0">
                <a:solidFill>
                  <a:schemeClr val="accent1"/>
                </a:solidFill>
              </a:rPr>
              <a:t>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– линейка 100% натуральных консервирующих смесей на основе органических цитрусовых экстрактов в сочетании с натуральным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бензиловым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спиртом или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фенэтиловым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спиртом, а также витамином Е, который защищает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бензиловый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спирт от окисления. Данные смеси являются идеальным решением для «зеленой» косметики. </a:t>
            </a:r>
          </a:p>
        </p:txBody>
      </p:sp>
    </p:spTree>
    <p:extLst>
      <p:ext uri="{BB962C8B-B14F-4D97-AF65-F5344CB8AC3E}">
        <p14:creationId xmlns:p14="http://schemas.microsoft.com/office/powerpoint/2010/main" val="37614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3885" y="2570268"/>
            <a:ext cx="943959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/>
                </a:solidFill>
              </a:rPr>
              <a:t>В </a:t>
            </a:r>
            <a:r>
              <a:rPr lang="ru-RU" sz="1600" dirty="0">
                <a:solidFill>
                  <a:schemeClr val="accent1"/>
                </a:solidFill>
              </a:rPr>
              <a:t>настоящее время наблюдается рост интереса к составу косметических продуктов со стороны потребителей. 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/>
                </a:solidFill>
              </a:rPr>
              <a:t>Чтобы </a:t>
            </a:r>
            <a:r>
              <a:rPr lang="ru-RU" sz="1600" dirty="0">
                <a:solidFill>
                  <a:schemeClr val="accent1"/>
                </a:solidFill>
              </a:rPr>
              <a:t>добиться успеха производитель косметической индустрии должен с большей ответственностью подходить к выбору поставщика сырья и используемых консервирующих смесей, которые выступают гарантом качества и надежности продукции.</a:t>
            </a:r>
          </a:p>
          <a:p>
            <a:pPr algn="just">
              <a:spcAft>
                <a:spcPts val="0"/>
              </a:spcAft>
            </a:pP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4585987" y="4195647"/>
            <a:ext cx="1593750" cy="148084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520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662" y="3414465"/>
            <a:ext cx="9413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9" y="1383237"/>
            <a:ext cx="9658814" cy="107690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 последнее время поставщикам консервантов, их клиентам приходится противостоять валу негатива со стороны СМИ, некорректных нападок в интернете и агрессивным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пиаркампаниям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поставщиков «натуральной» и «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экологичной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» продукции. Этот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вброс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недостоверной и выхваченной из контекста информации к сожалению ведет к сокращению использования ключевых эффективных и вполне безопасных консервантов. Все это выливается в серьезную проблему, которая способствует появлению на рынке плохо хранящейся и по-настоящему небезопасной продукции.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21303" y="2613635"/>
            <a:ext cx="9436926" cy="4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22473" y="3104819"/>
            <a:ext cx="53467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Из-за многочисленных дискуссий относительно безопасности консервантов, в частности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парабенов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возникла необходимость поиска </a:t>
            </a: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альтернативных</a:t>
            </a:r>
            <a:r>
              <a:rPr lang="ru-RU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способов консервирования</a:t>
            </a:r>
            <a:r>
              <a:rPr lang="ru-RU" sz="1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endParaRPr lang="ru-RU" sz="1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ru-RU" sz="1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Разработчики рецептур находятся в постоянном поиске альтернатив использованию консервирующих веществ «под вопросом», и все чаще отдают предпочтение многофункциональным ингредиентам, которые имеют определенное антимикробное действие, как например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органические кислоты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ароматические спирты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отдушки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гликоли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Эфирные масла и экстракты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жирные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кислоты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ПАВы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135899" y="3224630"/>
            <a:ext cx="1200154" cy="1023167"/>
          </a:xfrm>
          <a:prstGeom prst="hexagon">
            <a:avLst/>
          </a:prstGeom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36" y="3380356"/>
            <a:ext cx="568007" cy="711713"/>
          </a:xfrm>
          <a:prstGeom prst="rect">
            <a:avLst/>
          </a:prstGeom>
        </p:spPr>
      </p:pic>
      <p:sp>
        <p:nvSpPr>
          <p:cNvPr id="13" name="Шестиугольник 12"/>
          <p:cNvSpPr/>
          <p:nvPr/>
        </p:nvSpPr>
        <p:spPr>
          <a:xfrm>
            <a:off x="2090408" y="4401749"/>
            <a:ext cx="1245645" cy="108868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Шестиугольник 13"/>
          <p:cNvSpPr/>
          <p:nvPr/>
        </p:nvSpPr>
        <p:spPr>
          <a:xfrm>
            <a:off x="984749" y="3753134"/>
            <a:ext cx="1289932" cy="1118494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Шестиугольник 14"/>
          <p:cNvSpPr/>
          <p:nvPr/>
        </p:nvSpPr>
        <p:spPr>
          <a:xfrm>
            <a:off x="3209599" y="3805766"/>
            <a:ext cx="1277605" cy="1096733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  <a:ln>
            <a:noFill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83" y="594315"/>
            <a:ext cx="9688220" cy="1016413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Концепция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«натуральной»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косметики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получает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все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более широкое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распространение в соответствии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 экологическими тенденциями последнего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десятилетия. 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1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косметики без консервантов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– не простая задача, однако существуют способы, позволяющие сделать рецептуру относительно устойчивой к микробиологическому заражению.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083" y="2036204"/>
            <a:ext cx="3659816" cy="4862576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Строгое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условий </a:t>
            </a:r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GMP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GMP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означает, что продукция произведена в строгом соответствии с требуемым химическим составом в условиях, не допускающих попадания сторонних веществ, а также должным образом упакована, что гарантирует сохранение всех свойств на протяжении срока годности. Данный стандарт содержит понятие «чистого помещения», под которым понимается помещение, в котором контролируется концентрация взвешенных в воздухе частиц, построенное и используемое так, чтобы свести к минимуму поступление, выделение и удержание частиц внутри помещения, и позволяющее контролировать другие параметры – температуру, влажность и давление.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3199" y="2036204"/>
            <a:ext cx="242740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Система «умной» </a:t>
            </a:r>
            <a:r>
              <a:rPr lang="ru-RU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Известны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системы «умной» защиты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smart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preservation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), которые базируются на регуляции активности воды с целью получения таких диапазонов, в которых микроорганизмы выживать не способны, т.е. на	уменьшении содержания активной воды. Также на применении «умной» тары – особой упаковки, которая ограничивает контакт средства с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воздухом.. 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0902" y="2036204"/>
            <a:ext cx="3344361" cy="387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Синергические системы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Представляют интерес ингредиенты из числа ПАВ, липидов и полимеров, которые, не являясь консервантами, обладают бактериостатическим эффектом и выступают как синергисты, сокращающие потребность в классическом консерванте. При этом использование синергических систем взаимодополняющих консервантов, как правило, обеспечивает адекватную, долгосрочную и экономически оправданную защиту продукта.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47" y="5791035"/>
            <a:ext cx="940113" cy="13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269" y="1019761"/>
            <a:ext cx="4830743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Использование комплексообразователей и антиоксидантов</a:t>
            </a:r>
            <a:endParaRPr lang="en-US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Комплексообразователи, ЭДТА, молочная, лимонная, и фитиновая кислоты повышают проницаемость клеточных мембран и делают их более чувствительными к антибактериальным веществам (являются синергистами консервантов). Принцип действия базируется на связывании присутствующих в небольшом количестве катионов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двухвалентных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металлов, которые играют важную роль в разных процессах клеточного метаболизма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.. Антиоксиданты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пропилгаллат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, кофейная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кумаровая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феруловая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кислоты также продемонстрировали антимикробную активность. 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9081" y="3365369"/>
            <a:ext cx="4574102" cy="165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Использование натуральных консервантов</a:t>
            </a:r>
            <a:endParaRPr lang="en-US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Особое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место занимают натуральные консерванты, которые выделяют тем или иным способом из природного растительного сырья, но которые не внесены в официальный список консервантов Косметической Директивы ЕС.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269" y="4908928"/>
            <a:ext cx="4830743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Регулирование рН среды</a:t>
            </a:r>
            <a:endParaRPr lang="en-US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Важным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показателем выступает уровень рН в продукте, является ли он низким или высоким, т.к. при рН около 7 микроорганизмы развиваются наиболее интенсивно.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9081" y="1019761"/>
            <a:ext cx="4574102" cy="2392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Мультифункциональные </a:t>
            </a:r>
            <a:r>
              <a:rPr lang="ru-RU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антимикробные компоненты</a:t>
            </a:r>
            <a:endParaRPr lang="en-US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Улучшение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микробиологической стабильности рецептур за счет использования мультифункциональных компонентов с выраженным антимикробным действием, таких как спирты, гликоли, экстракты,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ПАВы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жирные кислоты и их сложные эфиры со средней длиной углеродной цепи, некоторые отдушки 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52" y="5556738"/>
            <a:ext cx="1786224" cy="13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687" y="2914169"/>
            <a:ext cx="8661654" cy="1502671"/>
          </a:xfrm>
        </p:spPr>
        <p:txBody>
          <a:bodyPr>
            <a:normAutofit/>
          </a:bodyPr>
          <a:lstStyle/>
          <a:p>
            <a:pPr algn="ctr"/>
            <a:r>
              <a:rPr lang="ru-RU" sz="1500" dirty="0">
                <a:latin typeface="+mn-lt"/>
              </a:rPr>
              <a:t>Концепция создания «косметики без консервантов» подразумевает полную или частичную замену традиционных консервантов в рецептурах косметических средств на натуральные компоненты, обладающие доказанной безопасностью и антимикробными свойствами. Для этого используют гликоли, органические кислоты, эфирные масла,  сверхкритические углекислотные экстракты, ароматические спирты, жирные эфиры и т.д.</a:t>
            </a:r>
          </a:p>
        </p:txBody>
      </p:sp>
    </p:spTree>
    <p:extLst>
      <p:ext uri="{BB962C8B-B14F-4D97-AF65-F5344CB8AC3E}">
        <p14:creationId xmlns:p14="http://schemas.microsoft.com/office/powerpoint/2010/main" val="12039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9174" y="2551357"/>
            <a:ext cx="3401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Сорбиновая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кислота</a:t>
            </a:r>
            <a:endParaRPr lang="ru-RU" sz="1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Сорбиновая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(2,4-гексадиеновая кислота) кислота активна при рН до ˂ 5, обладает слабой активность против бактерий, умеренной активностью против дрожжей и высокой активностью против плесени. Обладает увлажняющим эффектом. Проявляет синергическую эффективность с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парабенами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дегидроацетовой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кислотой. Максимально допустимая концентрация составляет 0,6% по кислоте. Обнаружена в плодах рябины. Нетоксична.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602" y="2551357"/>
            <a:ext cx="304148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Бензойная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кислота и </a:t>
            </a: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ее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соли (</a:t>
            </a: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бензоат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натрия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endParaRPr lang="ru-RU" sz="1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Pts val="1000"/>
              <a:tabLst>
                <a:tab pos="457200" algn="l"/>
              </a:tabLst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Бензойная кислота умеренно активна против бактерий и грибов. Устойчива к воздействию света и тепла. Несовместима с неионогенными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полиалкиленоксидными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ПАВ, протеинами и четвертичными аммониевыми соединениями. Оказывает отбеливающее действие. Максимальная дозировка составляет до 0,5%. Обнаружена в бруснике, чернике, малине, чае, анисе, коре акации и вишневого дерева.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0760" y="2551357"/>
            <a:ext cx="3234205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Дегидроаценовая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кислота </a:t>
            </a:r>
            <a:endParaRPr lang="ru-RU" sz="1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Pts val="1000"/>
              <a:tabLst>
                <a:tab pos="457200" algn="l"/>
              </a:tabLst>
            </a:pPr>
            <a:endParaRPr lang="ru-RU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Pts val="1000"/>
              <a:tabLst>
                <a:tab pos="457200" algn="l"/>
              </a:tabLst>
            </a:pP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Дегидроацетовая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кислота обладает антибактериальной,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фунгицидной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активностью, не активна против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псевдомонад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Максимальна дозировка до 0,6%. Запрещено использование в аэрозолях. Соли железа вызывают реакцию окрашивания с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дегидроацетовой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кислотой. В природе встречается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соландре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относящейся к семейству пасленовых.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36602" y="603118"/>
            <a:ext cx="1631726" cy="140655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913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153" y="613103"/>
            <a:ext cx="92938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ts val="1000"/>
              <a:tabLst>
                <a:tab pos="457200" algn="l"/>
              </a:tabLst>
            </a:pPr>
            <a:r>
              <a:rPr lang="uk-UA" sz="1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Гликоли</a:t>
            </a:r>
            <a:r>
              <a:rPr lang="uk-UA" sz="1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этилгексилглицерин</a:t>
            </a:r>
            <a:endParaRPr lang="uk-UA" sz="1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uk-UA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Чем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длиннее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цепь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тем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ниже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активная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концентрация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 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Используются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каприлилгликоль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гександиол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пентиленгликоль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моноглицериды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каприковой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каприловой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кислот.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Благодаря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тому,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молекулы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этих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веществ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состоят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липофильной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гидрофильной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части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данные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вещества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реагируют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клеточной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мембраной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микроорганизмов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нарушая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целостность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endParaRPr lang="uk-UA" sz="15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Этилгексилглицерин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применяется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 усилитель активности альтернативных или традиционных консервантов, таких как 1,2-пентандиол или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феноксиэтанол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соответственно.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Он уменьшает поверхностное натяжение на клеточной мембране микроорганизмов 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вследствие улучшается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контакт других антимикробных веществ с клеточной мембраной. 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Обладает также смягчающими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увлажняющими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свойствами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Входит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состав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дезодорантов.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153" y="3356552"/>
            <a:ext cx="953117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uk-UA" sz="15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Бензиловый</a:t>
            </a:r>
            <a:r>
              <a:rPr lang="uk-UA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спирт </a:t>
            </a:r>
            <a:r>
              <a:rPr lang="uk-UA" sz="1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фенилэтанол</a:t>
            </a:r>
            <a:r>
              <a:rPr lang="uk-UA" sz="1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фенипропанол</a:t>
            </a:r>
            <a:endParaRPr lang="uk-UA" sz="15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Отличный</a:t>
            </a:r>
            <a:r>
              <a:rPr lang="uk-UA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антисептик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Наиболее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эффективен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против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грамположительных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бактерий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частично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эффективен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против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грамотрицательных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бактерий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дрожжевых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грибов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плесени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Важный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консервант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продуктов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в составе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которых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имеются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полисорбаты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т.к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не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позволяет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ингибировать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активность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против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микробов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полисорбатами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парабенами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Безопасен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при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уровне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концентрации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до 1%. 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Стабилен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воде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щелочной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кислой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среде</a:t>
            </a:r>
            <a:r>
              <a:rPr lang="uk-UA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15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153" y="5333758"/>
            <a:ext cx="95311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Эфирные </a:t>
            </a:r>
            <a:r>
              <a:rPr lang="ru-RU" sz="15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масла и экстракты</a:t>
            </a:r>
            <a:endParaRPr lang="ru-RU" sz="15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sz="15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Эфирные масла являются мощными природными консервантами, однако они недостаточно широко используются для сохранения косметической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продукции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Известно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доказано антимикробное действие альдегидов –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цитронеллаля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цитраля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нераль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гераниаль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), фенолов – тимола, эвгенола,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монотерпеновых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спиртов – терпинен-4-ола и пр.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8" y="138579"/>
            <a:ext cx="1712150" cy="17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27" y="2265825"/>
            <a:ext cx="8661654" cy="2606881"/>
          </a:xfrm>
        </p:spPr>
        <p:txBody>
          <a:bodyPr>
            <a:noAutofit/>
          </a:bodyPr>
          <a:lstStyle/>
          <a:p>
            <a:pPr algn="ctr"/>
            <a:r>
              <a:rPr lang="ru-RU" sz="1500" dirty="0"/>
              <a:t>Прямым ответом </a:t>
            </a:r>
            <a:r>
              <a:rPr lang="ru-RU" sz="1500" dirty="0" smtClean="0"/>
              <a:t>на </a:t>
            </a:r>
            <a:r>
              <a:rPr lang="ru-RU" sz="1500" dirty="0"/>
              <a:t>рыночный спрос и запросы клиентов является создание консервирующих смесей, которые сохраняют качество продуктов</a:t>
            </a:r>
            <a:r>
              <a:rPr lang="uk-UA" sz="1500" dirty="0"/>
              <a:t> и</a:t>
            </a:r>
            <a:r>
              <a:rPr lang="ru-RU" sz="1500" dirty="0"/>
              <a:t> </a:t>
            </a:r>
            <a:r>
              <a:rPr lang="ru-RU" sz="1500" dirty="0" err="1"/>
              <a:t>отвеча</a:t>
            </a:r>
            <a:r>
              <a:rPr lang="uk-UA" sz="1500" dirty="0"/>
              <a:t>ют </a:t>
            </a:r>
            <a:r>
              <a:rPr lang="uk-UA" sz="1500" dirty="0" err="1"/>
              <a:t>тенденциям</a:t>
            </a:r>
            <a:r>
              <a:rPr lang="uk-UA" sz="1500" dirty="0"/>
              <a:t> </a:t>
            </a:r>
            <a:r>
              <a:rPr lang="uk-UA" sz="1500" dirty="0" err="1"/>
              <a:t>рынка</a:t>
            </a:r>
            <a:r>
              <a:rPr lang="ru-RU" sz="1500" dirty="0"/>
              <a:t>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err="1"/>
              <a:t>Sharon</a:t>
            </a:r>
            <a:r>
              <a:rPr lang="ru-RU" sz="1500" dirty="0"/>
              <a:t> </a:t>
            </a:r>
            <a:r>
              <a:rPr lang="ru-RU" sz="1500" dirty="0" err="1"/>
              <a:t>Labor</a:t>
            </a:r>
            <a:r>
              <a:rPr lang="en-US" sz="1500" dirty="0" err="1"/>
              <a:t>atorie</a:t>
            </a:r>
            <a:r>
              <a:rPr lang="ru-RU" sz="1500" dirty="0"/>
              <a:t>s предлагает несколько серий инновационных решений для удовлетворения потребностей своих клиентов. Самые современные технологии анализа и микробиологии, сертификации ISO и экологически чистое производство гарантируют безопасность и качество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9070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013" y="2399209"/>
            <a:ext cx="64294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lang="ru-RU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нновационные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консервирующие смеси: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смеси на основе органических кислот и их солей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смеси на основе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этилгексиглицерина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смеси на основе 1,2-гександиола.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Консервирующие смеси на основе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</a:rPr>
              <a:t>каприлил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гликоля.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Зеленые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консерванты на основе органических цитрусовых экстрактов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2572379"/>
            <a:ext cx="2156573" cy="20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868</TotalTime>
  <Words>1723</Words>
  <Application>Microsoft Office PowerPoint</Application>
  <PresentationFormat>Произвольный</PresentationFormat>
  <Paragraphs>155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Базис</vt:lpstr>
      <vt:lpstr>Альтернативные способы консервирования в косметической индустрии.  Замена «спорных» веществ многофункциональными ингредиентами.</vt:lpstr>
      <vt:lpstr>В последнее время поставщикам консервантов, их клиентам приходится противостоять валу негатива со стороны СМИ, некорректных нападок в интернете и агрессивным пиаркампаниям поставщиков «натуральной» и «экологичной» продукции. Этот вброс недостоверной и выхваченной из контекста информации к сожалению ведет к сокращению использования ключевых эффективных и вполне безопасных консервантов. Все это выливается в серьезную проблему, которая способствует появлению на рынке плохо хранящейся и по-настоящему небезопасной продукции. </vt:lpstr>
      <vt:lpstr>Концепция «натуральной» косметики получает все более широкое распространение в соответствии с экологическими тенденциями последнего десятилетия. Создание косметики без консервантов – не простая задача, однако существуют способы, позволяющие сделать рецептуру относительно устойчивой к микробиологическому заражению.</vt:lpstr>
      <vt:lpstr>Презентация PowerPoint</vt:lpstr>
      <vt:lpstr>Концепция создания «косметики без консервантов» подразумевает полную или частичную замену традиционных консервантов в рецептурах косметических средств на натуральные компоненты, обладающие доказанной безопасностью и антимикробными свойствами. Для этого используют гликоли, органические кислоты, эфирные масла,  сверхкритические углекислотные экстракты, ароматические спирты, жирные эфиры и т.д.</vt:lpstr>
      <vt:lpstr>Презентация PowerPoint</vt:lpstr>
      <vt:lpstr>Презентация PowerPoint</vt:lpstr>
      <vt:lpstr>Прямым ответом на рыночный спрос и запросы клиентов является создание консервирующих смесей, которые сохраняют качество продуктов и отвечают тенденциям рынка.   Sharon Laboratories предлагает несколько серий инновационных решений для удовлетворения потребностей своих клиентов. Самые современные технологии анализа и микробиологии, сертификации ISO и экологически чистое производство гарантируют безопасность и качество продукции.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Чайкина</dc:creator>
  <cp:lastModifiedBy>Мак</cp:lastModifiedBy>
  <cp:revision>103</cp:revision>
  <dcterms:created xsi:type="dcterms:W3CDTF">2017-09-20T11:41:04Z</dcterms:created>
  <dcterms:modified xsi:type="dcterms:W3CDTF">2017-09-21T05:22:30Z</dcterms:modified>
</cp:coreProperties>
</file>