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drawings/drawing3.xml" ContentType="application/vnd.openxmlformats-officedocument.drawingml.chartshapes+xml"/>
  <Override PartName="/ppt/notesSlides/notesSlide3.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4"/>
  </p:notesMasterIdLst>
  <p:sldIdLst>
    <p:sldId id="256" r:id="rId3"/>
    <p:sldId id="395" r:id="rId4"/>
    <p:sldId id="381" r:id="rId5"/>
    <p:sldId id="267" r:id="rId6"/>
    <p:sldId id="372" r:id="rId7"/>
    <p:sldId id="373" r:id="rId8"/>
    <p:sldId id="396" r:id="rId9"/>
    <p:sldId id="397" r:id="rId10"/>
    <p:sldId id="398" r:id="rId11"/>
    <p:sldId id="399" r:id="rId12"/>
    <p:sldId id="401" r:id="rId13"/>
    <p:sldId id="400" r:id="rId14"/>
    <p:sldId id="258" r:id="rId15"/>
    <p:sldId id="402" r:id="rId16"/>
    <p:sldId id="382" r:id="rId17"/>
    <p:sldId id="348" r:id="rId18"/>
    <p:sldId id="387" r:id="rId19"/>
    <p:sldId id="403" r:id="rId20"/>
    <p:sldId id="404" r:id="rId21"/>
    <p:sldId id="405" r:id="rId22"/>
    <p:sldId id="406" r:id="rId23"/>
    <p:sldId id="408" r:id="rId24"/>
    <p:sldId id="409" r:id="rId25"/>
    <p:sldId id="420" r:id="rId26"/>
    <p:sldId id="414" r:id="rId27"/>
    <p:sldId id="410" r:id="rId28"/>
    <p:sldId id="415" r:id="rId29"/>
    <p:sldId id="416" r:id="rId30"/>
    <p:sldId id="407" r:id="rId31"/>
    <p:sldId id="417" r:id="rId32"/>
    <p:sldId id="418" r:id="rId33"/>
    <p:sldId id="419" r:id="rId34"/>
    <p:sldId id="386" r:id="rId35"/>
    <p:sldId id="385" r:id="rId36"/>
    <p:sldId id="359" r:id="rId37"/>
    <p:sldId id="360" r:id="rId38"/>
    <p:sldId id="384" r:id="rId39"/>
    <p:sldId id="411" r:id="rId40"/>
    <p:sldId id="274" r:id="rId41"/>
    <p:sldId id="412" r:id="rId42"/>
    <p:sldId id="376" r:id="rId43"/>
  </p:sldIdLst>
  <p:sldSz cx="9144000" cy="6858000" type="screen4x3"/>
  <p:notesSz cx="6808788" cy="99409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D1216F"/>
    <a:srgbClr val="3795AF"/>
    <a:srgbClr val="FF0066"/>
    <a:srgbClr val="00CC99"/>
    <a:srgbClr val="FDEADA"/>
    <a:srgbClr val="DB5C99"/>
    <a:srgbClr val="DB5C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94660"/>
  </p:normalViewPr>
  <p:slideViewPr>
    <p:cSldViewPr>
      <p:cViewPr>
        <p:scale>
          <a:sx n="100" d="100"/>
          <a:sy n="100" d="100"/>
        </p:scale>
        <p:origin x="-240" y="-15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pantin01\Marketing\Marketing%20interne\SOLABIA\Produits\Glycofilm\Efficacit&#233;\anti-pollution%20in%20vivo.xls"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clbe\Desktop\ex%20vivo%20global.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clbe\Desktop\ex%20vivo%20global.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clbe\Desktop\R&#233;sulta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lbe\Desktop\R&#233;sulta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lbe\Desktop\R&#233;sulta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clbe\Desktop\ex%20vivo%20global.xls"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pantin01\Marketing\Marketing%20interne\SOLABIA\Produits\Pollustop\Doc%20marketing\Illustrations%20et%20graphs\Graphs%20pollustop.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pantin01\Marketing\Marketing%20interne\SOLABIA\Produits\Pollustop\Doc%20marketing\Illustrations%20et%20graphs\Graphs%20pollustop.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pantin01\Marketing\Marketing%20interne\SOLABIA\Produits\Glycofilm\Efficacit&#233;\ex%20vivo%20global.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pantin01\Marketing\Marketing%20interne\SOLABIA\Produits\Glycofilm\Efficacit&#233;\SPF%20COMPARATIF.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695508808169383"/>
          <c:y val="4.8275862068965517E-2"/>
          <c:w val="0.7942402790643468"/>
          <c:h val="0.80689655172413788"/>
        </c:manualLayout>
      </c:layout>
      <c:barChart>
        <c:barDir val="col"/>
        <c:grouping val="clustered"/>
        <c:varyColors val="0"/>
        <c:ser>
          <c:idx val="0"/>
          <c:order val="0"/>
          <c:spPr>
            <a:solidFill>
              <a:schemeClr val="accent5">
                <a:lumMod val="75000"/>
              </a:schemeClr>
            </a:solidFill>
            <a:ln w="25400">
              <a:noFill/>
            </a:ln>
          </c:spPr>
          <c:invertIfNegative val="0"/>
          <c:cat>
            <c:strRef>
              <c:f>Feuil1!$C$5:$E$5</c:f>
              <c:strCache>
                <c:ptCount val="3"/>
                <c:pt idx="0">
                  <c:v>1% POLLUSTOP </c:v>
                </c:pt>
                <c:pt idx="1">
                  <c:v>3% POLLUSTOP</c:v>
                </c:pt>
                <c:pt idx="2">
                  <c:v>5% POLLUSTOP</c:v>
                </c:pt>
              </c:strCache>
            </c:strRef>
          </c:cat>
          <c:val>
            <c:numRef>
              <c:f>Feuil1!$C$6:$E$6</c:f>
              <c:numCache>
                <c:formatCode>General</c:formatCode>
                <c:ptCount val="3"/>
                <c:pt idx="0">
                  <c:v>30</c:v>
                </c:pt>
                <c:pt idx="1">
                  <c:v>38</c:v>
                </c:pt>
                <c:pt idx="2">
                  <c:v>46</c:v>
                </c:pt>
              </c:numCache>
            </c:numRef>
          </c:val>
          <c:extLst xmlns:c16r2="http://schemas.microsoft.com/office/drawing/2015/06/chart">
            <c:ext xmlns:c16="http://schemas.microsoft.com/office/drawing/2014/chart" uri="{C3380CC4-5D6E-409C-BE32-E72D297353CC}">
              <c16:uniqueId val="{00000000-FAB2-4353-80E0-316F3D4075EB}"/>
            </c:ext>
          </c:extLst>
        </c:ser>
        <c:dLbls>
          <c:showLegendKey val="0"/>
          <c:showVal val="0"/>
          <c:showCatName val="0"/>
          <c:showSerName val="0"/>
          <c:showPercent val="0"/>
          <c:showBubbleSize val="0"/>
        </c:dLbls>
        <c:gapWidth val="150"/>
        <c:axId val="56038528"/>
        <c:axId val="56040064"/>
      </c:barChart>
      <c:catAx>
        <c:axId val="56038528"/>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ru-RU"/>
          </a:p>
        </c:txPr>
        <c:crossAx val="56040064"/>
        <c:crosses val="autoZero"/>
        <c:auto val="1"/>
        <c:lblAlgn val="ctr"/>
        <c:lblOffset val="100"/>
        <c:noMultiLvlLbl val="0"/>
      </c:catAx>
      <c:valAx>
        <c:axId val="56040064"/>
        <c:scaling>
          <c:orientation val="minMax"/>
        </c:scaling>
        <c:delete val="0"/>
        <c:axPos val="l"/>
        <c:majorGridlines/>
        <c:title>
          <c:tx>
            <c:rich>
              <a:bodyPr/>
              <a:lstStyle/>
              <a:p>
                <a:pPr>
                  <a:defRPr sz="800" b="0" i="0" u="none" strike="noStrike" baseline="0">
                    <a:solidFill>
                      <a:srgbClr val="000000"/>
                    </a:solidFill>
                    <a:latin typeface="+mn-lt"/>
                    <a:ea typeface="Arial"/>
                    <a:cs typeface="Arial"/>
                  </a:defRPr>
                </a:pPr>
                <a:r>
                  <a:rPr lang="ru-RU" sz="800" b="0" dirty="0" smtClean="0">
                    <a:latin typeface="+mn-lt"/>
                  </a:rPr>
                  <a:t>Защита против инкрустации частицами </a:t>
                </a:r>
                <a:r>
                  <a:rPr lang="fr-FR" sz="800" b="0" baseline="0" dirty="0" smtClean="0">
                    <a:latin typeface="+mn-lt"/>
                  </a:rPr>
                  <a:t>/ </a:t>
                </a:r>
                <a:r>
                  <a:rPr lang="ru-RU" sz="800" b="0" baseline="0" dirty="0" smtClean="0">
                    <a:latin typeface="+mn-lt"/>
                  </a:rPr>
                  <a:t>Плацебо</a:t>
                </a:r>
                <a:r>
                  <a:rPr lang="fr-FR" sz="800" b="0" baseline="0" dirty="0" smtClean="0">
                    <a:latin typeface="+mn-lt"/>
                  </a:rPr>
                  <a:t> </a:t>
                </a:r>
                <a:r>
                  <a:rPr lang="fr-FR" sz="800" b="0" dirty="0">
                    <a:latin typeface="+mn-lt"/>
                  </a:rPr>
                  <a:t>(%)</a:t>
                </a:r>
              </a:p>
            </c:rich>
          </c:tx>
          <c:layout>
            <c:manualLayout>
              <c:xMode val="edge"/>
              <c:yMode val="edge"/>
              <c:x val="3.6895737203864062E-2"/>
              <c:y val="7.3334420122777189E-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ru-RU"/>
          </a:p>
        </c:txPr>
        <c:crossAx val="56038528"/>
        <c:crosses val="autoZero"/>
        <c:crossBetween val="between"/>
      </c:valAx>
      <c:spPr>
        <a:solidFill>
          <a:srgbClr val="FFFFFF"/>
        </a:solidFill>
        <a:ln w="12700">
          <a:no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799307304455269"/>
          <c:y val="4.0345821325648415E-2"/>
          <c:w val="0.83691902742605329"/>
          <c:h val="0.8443804034582133"/>
        </c:manualLayout>
      </c:layout>
      <c:barChart>
        <c:barDir val="col"/>
        <c:grouping val="clustered"/>
        <c:varyColors val="0"/>
        <c:ser>
          <c:idx val="0"/>
          <c:order val="0"/>
          <c:spPr>
            <a:solidFill>
              <a:srgbClr val="FF99CC"/>
            </a:solidFill>
            <a:ln w="25400">
              <a:noFill/>
            </a:ln>
          </c:spPr>
          <c:invertIfNegative val="0"/>
          <c:dPt>
            <c:idx val="0"/>
            <c:invertIfNegative val="0"/>
            <c:bubble3D val="0"/>
            <c:spPr>
              <a:solidFill>
                <a:schemeClr val="bg1">
                  <a:lumMod val="65000"/>
                </a:schemeClr>
              </a:solidFill>
              <a:ln w="25400">
                <a:noFill/>
              </a:ln>
            </c:spPr>
            <c:extLst xmlns:c16r2="http://schemas.microsoft.com/office/drawing/2015/06/chart">
              <c:ext xmlns:c16="http://schemas.microsoft.com/office/drawing/2014/chart" uri="{C3380CC4-5D6E-409C-BE32-E72D297353CC}">
                <c16:uniqueId val="{00000001-6018-4997-9EC8-BE454DD72399}"/>
              </c:ext>
            </c:extLst>
          </c:dPt>
          <c:dPt>
            <c:idx val="1"/>
            <c:invertIfNegative val="0"/>
            <c:bubble3D val="0"/>
            <c:spPr>
              <a:solidFill>
                <a:schemeClr val="bg1">
                  <a:lumMod val="50000"/>
                </a:schemeClr>
              </a:solidFill>
              <a:ln w="25400">
                <a:noFill/>
              </a:ln>
            </c:spPr>
            <c:extLst xmlns:c16r2="http://schemas.microsoft.com/office/drawing/2015/06/chart">
              <c:ext xmlns:c16="http://schemas.microsoft.com/office/drawing/2014/chart" uri="{C3380CC4-5D6E-409C-BE32-E72D297353CC}">
                <c16:uniqueId val="{00000003-6018-4997-9EC8-BE454DD72399}"/>
              </c:ext>
            </c:extLst>
          </c:dPt>
          <c:dPt>
            <c:idx val="2"/>
            <c:invertIfNegative val="0"/>
            <c:bubble3D val="0"/>
            <c:spPr>
              <a:solidFill>
                <a:schemeClr val="accent5">
                  <a:lumMod val="60000"/>
                  <a:lumOff val="40000"/>
                </a:schemeClr>
              </a:solidFill>
              <a:ln w="25400">
                <a:noFill/>
              </a:ln>
            </c:spPr>
            <c:extLst xmlns:c16r2="http://schemas.microsoft.com/office/drawing/2015/06/chart">
              <c:ext xmlns:c16="http://schemas.microsoft.com/office/drawing/2014/chart" uri="{C3380CC4-5D6E-409C-BE32-E72D297353CC}">
                <c16:uniqueId val="{00000005-6018-4997-9EC8-BE454DD72399}"/>
              </c:ext>
            </c:extLst>
          </c:dPt>
          <c:dPt>
            <c:idx val="3"/>
            <c:invertIfNegative val="0"/>
            <c:bubble3D val="0"/>
            <c:spPr>
              <a:solidFill>
                <a:schemeClr val="accent5">
                  <a:lumMod val="75000"/>
                </a:schemeClr>
              </a:solidFill>
              <a:ln w="25400">
                <a:noFill/>
              </a:ln>
            </c:spPr>
            <c:extLst xmlns:c16r2="http://schemas.microsoft.com/office/drawing/2015/06/chart">
              <c:ext xmlns:c16="http://schemas.microsoft.com/office/drawing/2014/chart" uri="{C3380CC4-5D6E-409C-BE32-E72D297353CC}">
                <c16:uniqueId val="{00000007-6018-4997-9EC8-BE454DD72399}"/>
              </c:ext>
            </c:extLst>
          </c:dPt>
          <c:cat>
            <c:strRef>
              <c:f>Ang!$C$44:$F$44</c:f>
              <c:strCache>
                <c:ptCount val="4"/>
                <c:pt idx="0">
                  <c:v>Control</c:v>
                </c:pt>
                <c:pt idx="1">
                  <c:v>Control +irradiation</c:v>
                </c:pt>
                <c:pt idx="2">
                  <c:v>Placebo</c:v>
                </c:pt>
                <c:pt idx="3">
                  <c:v>1% POLLUSTOP</c:v>
                </c:pt>
              </c:strCache>
            </c:strRef>
          </c:cat>
          <c:val>
            <c:numRef>
              <c:f>Ang!$C$45:$F$45</c:f>
              <c:numCache>
                <c:formatCode>General</c:formatCode>
                <c:ptCount val="4"/>
                <c:pt idx="0">
                  <c:v>493</c:v>
                </c:pt>
                <c:pt idx="1">
                  <c:v>637</c:v>
                </c:pt>
                <c:pt idx="2">
                  <c:v>656</c:v>
                </c:pt>
                <c:pt idx="3">
                  <c:v>528</c:v>
                </c:pt>
              </c:numCache>
            </c:numRef>
          </c:val>
          <c:extLst xmlns:c16r2="http://schemas.microsoft.com/office/drawing/2015/06/chart">
            <c:ext xmlns:c16="http://schemas.microsoft.com/office/drawing/2014/chart" uri="{C3380CC4-5D6E-409C-BE32-E72D297353CC}">
              <c16:uniqueId val="{00000008-6018-4997-9EC8-BE454DD72399}"/>
            </c:ext>
          </c:extLst>
        </c:ser>
        <c:dLbls>
          <c:showLegendKey val="0"/>
          <c:showVal val="0"/>
          <c:showCatName val="0"/>
          <c:showSerName val="0"/>
          <c:showPercent val="0"/>
          <c:showBubbleSize val="0"/>
        </c:dLbls>
        <c:gapWidth val="150"/>
        <c:axId val="63269504"/>
        <c:axId val="63279488"/>
      </c:barChart>
      <c:catAx>
        <c:axId val="63269504"/>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900" b="0" i="0" u="none" strike="noStrike" baseline="0">
                <a:solidFill>
                  <a:srgbClr val="000000"/>
                </a:solidFill>
                <a:latin typeface="+mn-lt"/>
                <a:ea typeface="Arial"/>
                <a:cs typeface="Arial"/>
              </a:defRPr>
            </a:pPr>
            <a:endParaRPr lang="ru-RU"/>
          </a:p>
        </c:txPr>
        <c:crossAx val="63279488"/>
        <c:crosses val="autoZero"/>
        <c:auto val="1"/>
        <c:lblAlgn val="ctr"/>
        <c:lblOffset val="100"/>
        <c:noMultiLvlLbl val="0"/>
      </c:catAx>
      <c:valAx>
        <c:axId val="63279488"/>
        <c:scaling>
          <c:orientation val="minMax"/>
          <c:min val="300"/>
        </c:scaling>
        <c:delete val="0"/>
        <c:axPos val="l"/>
        <c:majorGridlines/>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rgbClr val="000000"/>
                    </a:solidFill>
                    <a:latin typeface="+mn-lt"/>
                    <a:ea typeface="Arial"/>
                    <a:cs typeface="Arial"/>
                  </a:defRPr>
                </a:pPr>
                <a:r>
                  <a:rPr lang="ru-RU" sz="900" b="0" i="0" baseline="0" dirty="0" smtClean="0">
                    <a:effectLst/>
                  </a:rPr>
                  <a:t>Единицы флуоресце</a:t>
                </a:r>
                <a:r>
                  <a:rPr lang="ru-RU" sz="900" b="0" i="0" u="none" strike="noStrike" kern="1200" baseline="0" dirty="0" smtClean="0">
                    <a:solidFill>
                      <a:srgbClr val="000000"/>
                    </a:solidFill>
                    <a:effectLst/>
                    <a:latin typeface="+mn-lt"/>
                    <a:ea typeface="Arial"/>
                    <a:cs typeface="Arial"/>
                  </a:rPr>
                  <a:t>нции, среднее/ унция волос </a:t>
                </a:r>
                <a:r>
                  <a:rPr lang="fr-FR" sz="900" b="0" dirty="0" smtClean="0">
                    <a:latin typeface="+mn-lt"/>
                  </a:rPr>
                  <a:t>(%)     </a:t>
                </a:r>
                <a:endParaRPr lang="fr-FR" sz="900" b="0" dirty="0">
                  <a:latin typeface="+mn-lt"/>
                </a:endParaRPr>
              </a:p>
            </c:rich>
          </c:tx>
          <c:layout>
            <c:manualLayout>
              <c:xMode val="edge"/>
              <c:yMode val="edge"/>
              <c:x val="9.4165079806009088E-3"/>
              <c:y val="0.11089662876964287"/>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ru-RU"/>
          </a:p>
        </c:txPr>
        <c:crossAx val="63269504"/>
        <c:crosses val="autoZero"/>
        <c:crossBetween val="between"/>
        <c:majorUnit val="50"/>
      </c:valAx>
      <c:spPr>
        <a:noFill/>
        <a:ln w="12700">
          <a:solidFill>
            <a:srgbClr val="808080"/>
          </a:solidFill>
          <a:prstDash val="solid"/>
        </a:ln>
      </c:spPr>
    </c:plotArea>
    <c:plotVisOnly val="1"/>
    <c:dispBlanksAs val="gap"/>
    <c:showDLblsOverMax val="0"/>
  </c:chart>
  <c:spPr>
    <a:noFill/>
    <a:ln w="9525">
      <a:noFill/>
    </a:ln>
  </c:spPr>
  <c:txPr>
    <a:bodyPr/>
    <a:lstStyle/>
    <a:p>
      <a:pPr>
        <a:defRPr sz="1150" b="0" i="0" u="none" strike="noStrike" baseline="0">
          <a:solidFill>
            <a:srgbClr val="000000"/>
          </a:solidFill>
          <a:latin typeface="Arial"/>
          <a:ea typeface="Arial"/>
          <a:cs typeface="Arial"/>
        </a:defRPr>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99307304455269"/>
          <c:y val="4.0345821325648415E-2"/>
          <c:w val="0.83691902742605329"/>
          <c:h val="0.8443804034582133"/>
        </c:manualLayout>
      </c:layout>
      <c:barChart>
        <c:barDir val="col"/>
        <c:grouping val="clustered"/>
        <c:varyColors val="0"/>
        <c:ser>
          <c:idx val="0"/>
          <c:order val="0"/>
          <c:tx>
            <c:strRef>
              <c:f>Ang!$M$50</c:f>
              <c:strCache>
                <c:ptCount val="1"/>
                <c:pt idx="0">
                  <c:v>OD of Lactate deshydrogenase</c:v>
                </c:pt>
              </c:strCache>
            </c:strRef>
          </c:tx>
          <c:spPr>
            <a:solidFill>
              <a:srgbClr val="FF99CC"/>
            </a:solidFill>
            <a:ln w="25400">
              <a:noFill/>
            </a:ln>
          </c:spPr>
          <c:invertIfNegative val="0"/>
          <c:dPt>
            <c:idx val="0"/>
            <c:invertIfNegative val="0"/>
            <c:bubble3D val="0"/>
            <c:spPr>
              <a:solidFill>
                <a:schemeClr val="accent5">
                  <a:lumMod val="75000"/>
                </a:schemeClr>
              </a:solidFill>
              <a:ln w="25400">
                <a:noFill/>
              </a:ln>
            </c:spPr>
            <c:extLst xmlns:c16r2="http://schemas.microsoft.com/office/drawing/2015/06/chart">
              <c:ext xmlns:c16="http://schemas.microsoft.com/office/drawing/2014/chart" uri="{C3380CC4-5D6E-409C-BE32-E72D297353CC}">
                <c16:uniqueId val="{00000001-1FDC-4808-9049-0B8A5E4E0617}"/>
              </c:ext>
            </c:extLst>
          </c:dPt>
          <c:dPt>
            <c:idx val="1"/>
            <c:invertIfNegative val="0"/>
            <c:bubble3D val="0"/>
            <c:spPr>
              <a:solidFill>
                <a:schemeClr val="accent5">
                  <a:lumMod val="60000"/>
                  <a:lumOff val="40000"/>
                </a:schemeClr>
              </a:solidFill>
              <a:ln w="25400">
                <a:noFill/>
              </a:ln>
            </c:spPr>
            <c:extLst xmlns:c16r2="http://schemas.microsoft.com/office/drawing/2015/06/chart">
              <c:ext xmlns:c16="http://schemas.microsoft.com/office/drawing/2014/chart" uri="{C3380CC4-5D6E-409C-BE32-E72D297353CC}">
                <c16:uniqueId val="{00000003-1FDC-4808-9049-0B8A5E4E0617}"/>
              </c:ext>
            </c:extLst>
          </c:dPt>
          <c:dPt>
            <c:idx val="2"/>
            <c:invertIfNegative val="0"/>
            <c:bubble3D val="0"/>
            <c:spPr>
              <a:solidFill>
                <a:schemeClr val="accent5">
                  <a:lumMod val="40000"/>
                  <a:lumOff val="60000"/>
                </a:schemeClr>
              </a:solidFill>
              <a:ln w="25400">
                <a:noFill/>
              </a:ln>
            </c:spPr>
            <c:extLst xmlns:c16r2="http://schemas.microsoft.com/office/drawing/2015/06/chart">
              <c:ext xmlns:c16="http://schemas.microsoft.com/office/drawing/2014/chart" uri="{C3380CC4-5D6E-409C-BE32-E72D297353CC}">
                <c16:uniqueId val="{00000005-1FDC-4808-9049-0B8A5E4E0617}"/>
              </c:ext>
            </c:extLst>
          </c:dPt>
          <c:cat>
            <c:strRef>
              <c:f>Ang!$N$49:$O$49</c:f>
              <c:strCache>
                <c:ptCount val="2"/>
                <c:pt idx="0">
                  <c:v>Control + SDS</c:v>
                </c:pt>
                <c:pt idx="1">
                  <c:v>POLLUSTOP + SDS</c:v>
                </c:pt>
              </c:strCache>
            </c:strRef>
          </c:cat>
          <c:val>
            <c:numRef>
              <c:f>Ang!$N$50:$O$50</c:f>
              <c:numCache>
                <c:formatCode>General</c:formatCode>
                <c:ptCount val="2"/>
                <c:pt idx="0">
                  <c:v>0.19</c:v>
                </c:pt>
                <c:pt idx="1">
                  <c:v>0.12</c:v>
                </c:pt>
              </c:numCache>
            </c:numRef>
          </c:val>
          <c:extLst xmlns:c16r2="http://schemas.microsoft.com/office/drawing/2015/06/chart">
            <c:ext xmlns:c16="http://schemas.microsoft.com/office/drawing/2014/chart" uri="{C3380CC4-5D6E-409C-BE32-E72D297353CC}">
              <c16:uniqueId val="{00000006-1FDC-4808-9049-0B8A5E4E0617}"/>
            </c:ext>
          </c:extLst>
        </c:ser>
        <c:dLbls>
          <c:showLegendKey val="0"/>
          <c:showVal val="0"/>
          <c:showCatName val="0"/>
          <c:showSerName val="0"/>
          <c:showPercent val="0"/>
          <c:showBubbleSize val="0"/>
        </c:dLbls>
        <c:gapWidth val="150"/>
        <c:axId val="63370752"/>
        <c:axId val="63372288"/>
      </c:barChart>
      <c:catAx>
        <c:axId val="63370752"/>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ru-RU"/>
          </a:p>
        </c:txPr>
        <c:crossAx val="63372288"/>
        <c:crosses val="autoZero"/>
        <c:auto val="1"/>
        <c:lblAlgn val="ctr"/>
        <c:lblOffset val="100"/>
        <c:noMultiLvlLbl val="0"/>
      </c:catAx>
      <c:valAx>
        <c:axId val="63372288"/>
        <c:scaling>
          <c:orientation val="minMax"/>
        </c:scaling>
        <c:delete val="0"/>
        <c:axPos val="l"/>
        <c:majorGridlines/>
        <c:title>
          <c:tx>
            <c:rich>
              <a:bodyPr/>
              <a:lstStyle/>
              <a:p>
                <a:pPr>
                  <a:defRPr sz="900" b="0" i="0" u="none" strike="noStrike" baseline="0">
                    <a:solidFill>
                      <a:srgbClr val="000000"/>
                    </a:solidFill>
                    <a:latin typeface="Arial"/>
                    <a:ea typeface="Arial"/>
                    <a:cs typeface="Arial"/>
                  </a:defRPr>
                </a:pPr>
                <a:r>
                  <a:rPr lang="fr-FR" b="0" dirty="0"/>
                  <a:t>OD</a:t>
                </a:r>
                <a:r>
                  <a:rPr lang="fr-FR" b="0" baseline="0" dirty="0"/>
                  <a:t> of Lactate deshydrogenase</a:t>
                </a:r>
                <a:r>
                  <a:rPr lang="fr-FR" b="0" dirty="0"/>
                  <a:t>    </a:t>
                </a:r>
              </a:p>
            </c:rich>
          </c:tx>
          <c:layout>
            <c:manualLayout>
              <c:xMode val="edge"/>
              <c:yMode val="edge"/>
              <c:x val="2.8912998737845156E-3"/>
              <c:y val="0.1625295499219407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ru-RU"/>
          </a:p>
        </c:txPr>
        <c:crossAx val="63370752"/>
        <c:crosses val="autoZero"/>
        <c:crossBetween val="between"/>
      </c:valAx>
      <c:spPr>
        <a:noFill/>
        <a:ln w="12700">
          <a:solidFill>
            <a:srgbClr val="808080"/>
          </a:solidFill>
          <a:prstDash val="solid"/>
        </a:ln>
      </c:spPr>
    </c:plotArea>
    <c:plotVisOnly val="1"/>
    <c:dispBlanksAs val="gap"/>
    <c:showDLblsOverMax val="0"/>
  </c:chart>
  <c:spPr>
    <a:noFill/>
    <a:ln w="9525">
      <a:noFill/>
    </a:ln>
  </c:spPr>
  <c:txPr>
    <a:bodyPr/>
    <a:lstStyle/>
    <a:p>
      <a:pPr>
        <a:defRPr sz="1150" b="0" i="0" u="none" strike="noStrike" baseline="0">
          <a:solidFill>
            <a:srgbClr val="000000"/>
          </a:solidFill>
          <a:latin typeface="Arial"/>
          <a:ea typeface="Arial"/>
          <a:cs typeface="Arial"/>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5">
                <a:lumMod val="75000"/>
              </a:schemeClr>
            </a:solidFill>
          </c:spPr>
          <c:invertIfNegative val="0"/>
          <c:dPt>
            <c:idx val="0"/>
            <c:invertIfNegative val="0"/>
            <c:bubble3D val="0"/>
            <c:spPr>
              <a:solidFill>
                <a:schemeClr val="accent5">
                  <a:lumMod val="60000"/>
                  <a:lumOff val="40000"/>
                </a:schemeClr>
              </a:solidFill>
            </c:spPr>
            <c:extLst xmlns:c16r2="http://schemas.microsoft.com/office/drawing/2015/06/chart">
              <c:ext xmlns:c16="http://schemas.microsoft.com/office/drawing/2014/chart" uri="{C3380CC4-5D6E-409C-BE32-E72D297353CC}">
                <c16:uniqueId val="{00000001-2759-4620-9651-63D5E01B0338}"/>
              </c:ext>
            </c:extLst>
          </c:dPt>
          <c:errBars>
            <c:errBarType val="both"/>
            <c:errValType val="cust"/>
            <c:noEndCap val="0"/>
            <c:plus>
              <c:numRef>
                <c:f>AntiROS!$H$6:$H$8</c:f>
                <c:numCache>
                  <c:formatCode>General</c:formatCode>
                  <c:ptCount val="3"/>
                  <c:pt idx="0">
                    <c:v>38</c:v>
                  </c:pt>
                  <c:pt idx="1">
                    <c:v>65</c:v>
                  </c:pt>
                  <c:pt idx="2">
                    <c:v>67</c:v>
                  </c:pt>
                </c:numCache>
              </c:numRef>
            </c:plus>
            <c:minus>
              <c:numRef>
                <c:f>AntiROS!$H$6:$H$8</c:f>
                <c:numCache>
                  <c:formatCode>General</c:formatCode>
                  <c:ptCount val="3"/>
                  <c:pt idx="0">
                    <c:v>38</c:v>
                  </c:pt>
                  <c:pt idx="1">
                    <c:v>65</c:v>
                  </c:pt>
                  <c:pt idx="2">
                    <c:v>67</c:v>
                  </c:pt>
                </c:numCache>
              </c:numRef>
            </c:minus>
          </c:errBars>
          <c:cat>
            <c:strRef>
              <c:f>AntiROS!$F$6:$F$8</c:f>
              <c:strCache>
                <c:ptCount val="3"/>
                <c:pt idx="0">
                  <c:v>Control</c:v>
                </c:pt>
                <c:pt idx="1">
                  <c:v>1% POLLUSTOP</c:v>
                </c:pt>
                <c:pt idx="2">
                  <c:v>3% POLLUSTOP</c:v>
                </c:pt>
              </c:strCache>
            </c:strRef>
          </c:cat>
          <c:val>
            <c:numRef>
              <c:f>AntiROS!$G$6:$G$8</c:f>
              <c:numCache>
                <c:formatCode>General</c:formatCode>
                <c:ptCount val="3"/>
                <c:pt idx="0">
                  <c:v>2641</c:v>
                </c:pt>
                <c:pt idx="1">
                  <c:v>2837</c:v>
                </c:pt>
                <c:pt idx="2">
                  <c:v>2214</c:v>
                </c:pt>
              </c:numCache>
            </c:numRef>
          </c:val>
          <c:extLst xmlns:c16r2="http://schemas.microsoft.com/office/drawing/2015/06/chart">
            <c:ext xmlns:c16="http://schemas.microsoft.com/office/drawing/2014/chart" uri="{C3380CC4-5D6E-409C-BE32-E72D297353CC}">
              <c16:uniqueId val="{00000002-2759-4620-9651-63D5E01B0338}"/>
            </c:ext>
          </c:extLst>
        </c:ser>
        <c:dLbls>
          <c:showLegendKey val="0"/>
          <c:showVal val="0"/>
          <c:showCatName val="0"/>
          <c:showSerName val="0"/>
          <c:showPercent val="0"/>
          <c:showBubbleSize val="0"/>
        </c:dLbls>
        <c:gapWidth val="150"/>
        <c:axId val="55818880"/>
        <c:axId val="55849344"/>
      </c:barChart>
      <c:catAx>
        <c:axId val="55818880"/>
        <c:scaling>
          <c:orientation val="minMax"/>
        </c:scaling>
        <c:delete val="0"/>
        <c:axPos val="b"/>
        <c:numFmt formatCode="General" sourceLinked="0"/>
        <c:majorTickMark val="out"/>
        <c:minorTickMark val="none"/>
        <c:tickLblPos val="nextTo"/>
        <c:crossAx val="55849344"/>
        <c:crosses val="autoZero"/>
        <c:auto val="1"/>
        <c:lblAlgn val="ctr"/>
        <c:lblOffset val="100"/>
        <c:noMultiLvlLbl val="0"/>
      </c:catAx>
      <c:valAx>
        <c:axId val="55849344"/>
        <c:scaling>
          <c:orientation val="minMax"/>
        </c:scaling>
        <c:delete val="0"/>
        <c:axPos val="l"/>
        <c:majorGridlines/>
        <c:title>
          <c:tx>
            <c:rich>
              <a:bodyPr rot="-5400000" vert="horz"/>
              <a:lstStyle/>
              <a:p>
                <a:pPr>
                  <a:defRPr b="0"/>
                </a:pPr>
                <a:r>
                  <a:rPr lang="ru-RU" b="0" dirty="0" smtClean="0"/>
                  <a:t>АФК, </a:t>
                </a:r>
                <a:r>
                  <a:rPr lang="ru-RU" b="0" dirty="0" err="1" smtClean="0"/>
                  <a:t>индучированные</a:t>
                </a:r>
                <a:r>
                  <a:rPr lang="en-US" b="0" baseline="0" dirty="0" smtClean="0"/>
                  <a:t> </a:t>
                </a:r>
                <a:r>
                  <a:rPr lang="en-US" b="0" baseline="0" dirty="0"/>
                  <a:t>PM </a:t>
                </a:r>
                <a:r>
                  <a:rPr lang="en-US" b="0" dirty="0" smtClean="0"/>
                  <a:t>(</a:t>
                </a:r>
                <a:r>
                  <a:rPr lang="ru-RU" b="0" dirty="0" err="1" smtClean="0"/>
                  <a:t>отн</a:t>
                </a:r>
                <a:r>
                  <a:rPr lang="ru-RU" b="0" dirty="0" smtClean="0"/>
                  <a:t>.</a:t>
                </a:r>
                <a:r>
                  <a:rPr lang="ru-RU" b="0" baseline="0" dirty="0" smtClean="0"/>
                  <a:t> ед. </a:t>
                </a:r>
                <a:r>
                  <a:rPr lang="ru-RU" b="0" baseline="0" dirty="0" err="1" smtClean="0"/>
                  <a:t>флуоресц</a:t>
                </a:r>
                <a:r>
                  <a:rPr lang="ru-RU" b="0" baseline="0" dirty="0" smtClean="0"/>
                  <a:t>./эпидермис </a:t>
                </a:r>
                <a:r>
                  <a:rPr lang="en-US" b="0" dirty="0" smtClean="0"/>
                  <a:t>)</a:t>
                </a:r>
                <a:endParaRPr lang="en-US" b="0" dirty="0"/>
              </a:p>
            </c:rich>
          </c:tx>
          <c:layout>
            <c:manualLayout>
              <c:xMode val="edge"/>
              <c:yMode val="edge"/>
              <c:x val="5.2288097021477896E-3"/>
              <c:y val="0.225342861810613"/>
            </c:manualLayout>
          </c:layout>
          <c:overlay val="0"/>
        </c:title>
        <c:numFmt formatCode="General" sourceLinked="1"/>
        <c:majorTickMark val="out"/>
        <c:minorTickMark val="none"/>
        <c:tickLblPos val="nextTo"/>
        <c:crossAx val="55818880"/>
        <c:crosses val="autoZero"/>
        <c:crossBetween val="between"/>
      </c:valAx>
    </c:plotArea>
    <c:plotVisOnly val="1"/>
    <c:dispBlanksAs val="gap"/>
    <c:showDLblsOverMax val="0"/>
  </c:chart>
  <c:spPr>
    <a:ln>
      <a:noFill/>
    </a:ln>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5">
                <a:lumMod val="75000"/>
              </a:schemeClr>
            </a:solidFill>
          </c:spPr>
          <c:invertIfNegative val="0"/>
          <c:dPt>
            <c:idx val="0"/>
            <c:invertIfNegative val="0"/>
            <c:bubble3D val="0"/>
            <c:spPr>
              <a:solidFill>
                <a:schemeClr val="accent5">
                  <a:lumMod val="60000"/>
                  <a:lumOff val="40000"/>
                </a:schemeClr>
              </a:solidFill>
            </c:spPr>
            <c:extLst xmlns:c16r2="http://schemas.microsoft.com/office/drawing/2015/06/chart">
              <c:ext xmlns:c16="http://schemas.microsoft.com/office/drawing/2014/chart" uri="{C3380CC4-5D6E-409C-BE32-E72D297353CC}">
                <c16:uniqueId val="{00000001-5884-4D6C-8740-024E4E938FBF}"/>
              </c:ext>
            </c:extLst>
          </c:dPt>
          <c:errBars>
            <c:errBarType val="both"/>
            <c:errValType val="cust"/>
            <c:noEndCap val="0"/>
            <c:plus>
              <c:numRef>
                <c:f>'Mitoch protection'!$D$6:$D$8</c:f>
                <c:numCache>
                  <c:formatCode>General</c:formatCode>
                  <c:ptCount val="3"/>
                  <c:pt idx="0">
                    <c:v>0.9</c:v>
                  </c:pt>
                  <c:pt idx="1">
                    <c:v>0.33</c:v>
                  </c:pt>
                  <c:pt idx="2">
                    <c:v>1.41</c:v>
                  </c:pt>
                </c:numCache>
              </c:numRef>
            </c:plus>
            <c:minus>
              <c:numRef>
                <c:f>'Mitoch protection'!$D$6:$D$8</c:f>
                <c:numCache>
                  <c:formatCode>General</c:formatCode>
                  <c:ptCount val="3"/>
                  <c:pt idx="0">
                    <c:v>0.9</c:v>
                  </c:pt>
                  <c:pt idx="1">
                    <c:v>0.33</c:v>
                  </c:pt>
                  <c:pt idx="2">
                    <c:v>1.41</c:v>
                  </c:pt>
                </c:numCache>
              </c:numRef>
            </c:minus>
          </c:errBars>
          <c:cat>
            <c:strRef>
              <c:f>'Mitoch protection'!$B$6:$B$8</c:f>
              <c:strCache>
                <c:ptCount val="3"/>
                <c:pt idx="0">
                  <c:v>Control</c:v>
                </c:pt>
                <c:pt idx="1">
                  <c:v>1% POLLUSTOP</c:v>
                </c:pt>
                <c:pt idx="2">
                  <c:v>3% POLLUSTOP</c:v>
                </c:pt>
              </c:strCache>
            </c:strRef>
          </c:cat>
          <c:val>
            <c:numRef>
              <c:f>'Mitoch protection'!$C$6:$C$8</c:f>
              <c:numCache>
                <c:formatCode>General</c:formatCode>
                <c:ptCount val="3"/>
                <c:pt idx="0">
                  <c:v>31.36</c:v>
                </c:pt>
                <c:pt idx="1">
                  <c:v>14.51</c:v>
                </c:pt>
                <c:pt idx="2">
                  <c:v>10.17</c:v>
                </c:pt>
              </c:numCache>
            </c:numRef>
          </c:val>
          <c:extLst xmlns:c16r2="http://schemas.microsoft.com/office/drawing/2015/06/chart">
            <c:ext xmlns:c16="http://schemas.microsoft.com/office/drawing/2014/chart" uri="{C3380CC4-5D6E-409C-BE32-E72D297353CC}">
              <c16:uniqueId val="{00000002-5884-4D6C-8740-024E4E938FBF}"/>
            </c:ext>
          </c:extLst>
        </c:ser>
        <c:dLbls>
          <c:showLegendKey val="0"/>
          <c:showVal val="0"/>
          <c:showCatName val="0"/>
          <c:showSerName val="0"/>
          <c:showPercent val="0"/>
          <c:showBubbleSize val="0"/>
        </c:dLbls>
        <c:gapWidth val="150"/>
        <c:axId val="55940224"/>
        <c:axId val="55941760"/>
      </c:barChart>
      <c:catAx>
        <c:axId val="55940224"/>
        <c:scaling>
          <c:orientation val="minMax"/>
        </c:scaling>
        <c:delete val="0"/>
        <c:axPos val="b"/>
        <c:numFmt formatCode="General" sourceLinked="0"/>
        <c:majorTickMark val="out"/>
        <c:minorTickMark val="none"/>
        <c:tickLblPos val="nextTo"/>
        <c:crossAx val="55941760"/>
        <c:crosses val="autoZero"/>
        <c:auto val="1"/>
        <c:lblAlgn val="ctr"/>
        <c:lblOffset val="100"/>
        <c:noMultiLvlLbl val="0"/>
      </c:catAx>
      <c:valAx>
        <c:axId val="55941760"/>
        <c:scaling>
          <c:orientation val="minMax"/>
        </c:scaling>
        <c:delete val="0"/>
        <c:axPos val="l"/>
        <c:majorGridlines/>
        <c:title>
          <c:tx>
            <c:rich>
              <a:bodyPr rot="-5400000" vert="horz"/>
              <a:lstStyle/>
              <a:p>
                <a:pPr>
                  <a:defRPr b="0"/>
                </a:pPr>
                <a:r>
                  <a:rPr lang="ru-RU" b="0" dirty="0" err="1" smtClean="0"/>
                  <a:t>Митохондриальная</a:t>
                </a:r>
                <a:r>
                  <a:rPr lang="ru-RU" b="0" dirty="0" smtClean="0"/>
                  <a:t> токсичность </a:t>
                </a:r>
                <a:r>
                  <a:rPr lang="en-US" b="0" dirty="0" smtClean="0"/>
                  <a:t>(%)</a:t>
                </a:r>
                <a:endParaRPr lang="en-US" b="0" dirty="0"/>
              </a:p>
            </c:rich>
          </c:tx>
          <c:layout>
            <c:manualLayout>
              <c:xMode val="edge"/>
              <c:yMode val="edge"/>
              <c:x val="2.2408641164579825E-3"/>
              <c:y val="0.16566334661926907"/>
            </c:manualLayout>
          </c:layout>
          <c:overlay val="0"/>
        </c:title>
        <c:numFmt formatCode="General" sourceLinked="1"/>
        <c:majorTickMark val="out"/>
        <c:minorTickMark val="none"/>
        <c:tickLblPos val="nextTo"/>
        <c:crossAx val="55940224"/>
        <c:crosses val="autoZero"/>
        <c:crossBetween val="between"/>
      </c:valAx>
      <c:spPr>
        <a:noFill/>
        <a:ln w="25400">
          <a:noFill/>
        </a:ln>
      </c:spPr>
    </c:plotArea>
    <c:plotVisOnly val="1"/>
    <c:dispBlanksAs val="gap"/>
    <c:showDLblsOverMax val="0"/>
  </c:chart>
  <c:spPr>
    <a:ln>
      <a:noFill/>
    </a:ln>
  </c:spPr>
  <c:txPr>
    <a:bodyPr/>
    <a:lstStyle/>
    <a:p>
      <a:pPr>
        <a:defRPr>
          <a:ln>
            <a:noFill/>
          </a:ln>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5">
                <a:lumMod val="75000"/>
              </a:schemeClr>
            </a:solidFill>
          </c:spPr>
          <c:invertIfNegative val="0"/>
          <c:dPt>
            <c:idx val="0"/>
            <c:invertIfNegative val="0"/>
            <c:bubble3D val="0"/>
            <c:spPr>
              <a:solidFill>
                <a:schemeClr val="accent5">
                  <a:lumMod val="60000"/>
                  <a:lumOff val="40000"/>
                </a:schemeClr>
              </a:solidFill>
            </c:spPr>
            <c:extLst xmlns:c16r2="http://schemas.microsoft.com/office/drawing/2015/06/chart">
              <c:ext xmlns:c16="http://schemas.microsoft.com/office/drawing/2014/chart" uri="{C3380CC4-5D6E-409C-BE32-E72D297353CC}">
                <c16:uniqueId val="{00000001-F237-4521-98F6-CB041133190A}"/>
              </c:ext>
            </c:extLst>
          </c:dPt>
          <c:errBars>
            <c:errBarType val="both"/>
            <c:errValType val="cust"/>
            <c:noEndCap val="0"/>
            <c:plus>
              <c:numRef>
                <c:f>'Mitoch protection'!$D$6:$D$8</c:f>
                <c:numCache>
                  <c:formatCode>General</c:formatCode>
                  <c:ptCount val="3"/>
                  <c:pt idx="0">
                    <c:v>0.9</c:v>
                  </c:pt>
                  <c:pt idx="1">
                    <c:v>0.33</c:v>
                  </c:pt>
                  <c:pt idx="2">
                    <c:v>1.41</c:v>
                  </c:pt>
                </c:numCache>
              </c:numRef>
            </c:plus>
            <c:minus>
              <c:numRef>
                <c:f>'Mitoch protection'!$D$6:$D$8</c:f>
                <c:numCache>
                  <c:formatCode>General</c:formatCode>
                  <c:ptCount val="3"/>
                  <c:pt idx="0">
                    <c:v>0.9</c:v>
                  </c:pt>
                  <c:pt idx="1">
                    <c:v>0.33</c:v>
                  </c:pt>
                  <c:pt idx="2">
                    <c:v>1.41</c:v>
                  </c:pt>
                </c:numCache>
              </c:numRef>
            </c:minus>
          </c:errBars>
          <c:cat>
            <c:strRef>
              <c:f>'Mitoch protection'!$B$28:$B$30</c:f>
              <c:strCache>
                <c:ptCount val="3"/>
                <c:pt idx="0">
                  <c:v>Control</c:v>
                </c:pt>
                <c:pt idx="1">
                  <c:v>1% POLLUSTOP</c:v>
                </c:pt>
                <c:pt idx="2">
                  <c:v>3% POLLUSTOP</c:v>
                </c:pt>
              </c:strCache>
            </c:strRef>
          </c:cat>
          <c:val>
            <c:numRef>
              <c:f>'Mitoch protection'!$C$28:$C$30</c:f>
              <c:numCache>
                <c:formatCode>General</c:formatCode>
                <c:ptCount val="3"/>
                <c:pt idx="0">
                  <c:v>908.16</c:v>
                </c:pt>
                <c:pt idx="1">
                  <c:v>719.24</c:v>
                </c:pt>
                <c:pt idx="2">
                  <c:v>669.67</c:v>
                </c:pt>
              </c:numCache>
            </c:numRef>
          </c:val>
          <c:extLst xmlns:c16r2="http://schemas.microsoft.com/office/drawing/2015/06/chart">
            <c:ext xmlns:c16="http://schemas.microsoft.com/office/drawing/2014/chart" uri="{C3380CC4-5D6E-409C-BE32-E72D297353CC}">
              <c16:uniqueId val="{00000002-F237-4521-98F6-CB041133190A}"/>
            </c:ext>
          </c:extLst>
        </c:ser>
        <c:dLbls>
          <c:showLegendKey val="0"/>
          <c:showVal val="0"/>
          <c:showCatName val="0"/>
          <c:showSerName val="0"/>
          <c:showPercent val="0"/>
          <c:showBubbleSize val="0"/>
        </c:dLbls>
        <c:gapWidth val="150"/>
        <c:axId val="57875840"/>
        <c:axId val="57881728"/>
      </c:barChart>
      <c:catAx>
        <c:axId val="57875840"/>
        <c:scaling>
          <c:orientation val="minMax"/>
        </c:scaling>
        <c:delete val="0"/>
        <c:axPos val="b"/>
        <c:numFmt formatCode="General" sourceLinked="0"/>
        <c:majorTickMark val="out"/>
        <c:minorTickMark val="none"/>
        <c:tickLblPos val="nextTo"/>
        <c:crossAx val="57881728"/>
        <c:crosses val="autoZero"/>
        <c:auto val="1"/>
        <c:lblAlgn val="ctr"/>
        <c:lblOffset val="100"/>
        <c:noMultiLvlLbl val="0"/>
      </c:catAx>
      <c:valAx>
        <c:axId val="57881728"/>
        <c:scaling>
          <c:orientation val="minMax"/>
          <c:max val="950"/>
          <c:min val="400"/>
        </c:scaling>
        <c:delete val="0"/>
        <c:axPos val="l"/>
        <c:majorGridlines/>
        <c:title>
          <c:tx>
            <c:rich>
              <a:bodyPr rot="-5400000" vert="horz"/>
              <a:lstStyle/>
              <a:p>
                <a:pPr>
                  <a:defRPr sz="1000" b="0"/>
                </a:pPr>
                <a:r>
                  <a:rPr lang="ru-RU" sz="1000" b="0" dirty="0" smtClean="0"/>
                  <a:t>Перекисное окисление</a:t>
                </a:r>
                <a:r>
                  <a:rPr lang="ru-RU" sz="1000" b="0" baseline="0" dirty="0" smtClean="0"/>
                  <a:t> липидов </a:t>
                </a:r>
                <a:r>
                  <a:rPr lang="en-US" sz="1000" b="0" baseline="0" dirty="0" smtClean="0"/>
                  <a:t>(</a:t>
                </a:r>
                <a:r>
                  <a:rPr lang="ru-RU" sz="1000" b="0" baseline="0" dirty="0" err="1" smtClean="0"/>
                  <a:t>пмоль</a:t>
                </a:r>
                <a:r>
                  <a:rPr lang="en-US" sz="1000" b="0" baseline="0" dirty="0" smtClean="0"/>
                  <a:t> MDA/</a:t>
                </a:r>
                <a:r>
                  <a:rPr lang="ru-RU" sz="1000" b="0" baseline="0" dirty="0" smtClean="0"/>
                  <a:t>эпидермис</a:t>
                </a:r>
                <a:r>
                  <a:rPr lang="en-US" sz="1000" b="0" dirty="0" smtClean="0"/>
                  <a:t>)</a:t>
                </a:r>
                <a:endParaRPr lang="en-US" sz="1000" b="0" dirty="0"/>
              </a:p>
            </c:rich>
          </c:tx>
          <c:layout>
            <c:manualLayout>
              <c:xMode val="edge"/>
              <c:yMode val="edge"/>
              <c:x val="0"/>
              <c:y val="0.22914640604689229"/>
            </c:manualLayout>
          </c:layout>
          <c:overlay val="0"/>
        </c:title>
        <c:numFmt formatCode="General" sourceLinked="1"/>
        <c:majorTickMark val="out"/>
        <c:minorTickMark val="none"/>
        <c:tickLblPos val="nextTo"/>
        <c:crossAx val="57875840"/>
        <c:crosses val="autoZero"/>
        <c:crossBetween val="between"/>
        <c:majorUnit val="100"/>
      </c:valAx>
    </c:plotArea>
    <c:plotVisOnly val="1"/>
    <c:dispBlanksAs val="gap"/>
    <c:showDLblsOverMax val="0"/>
  </c:chart>
  <c:spPr>
    <a:ln>
      <a:noFill/>
    </a:ln>
  </c:spPr>
  <c:txPr>
    <a:bodyPr/>
    <a:lstStyle/>
    <a:p>
      <a:pPr>
        <a:defRPr>
          <a:ln>
            <a:noFill/>
          </a:ln>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799307304455269"/>
          <c:y val="4.0345821325648415E-2"/>
          <c:w val="0.83691902742605329"/>
          <c:h val="0.8443804034582133"/>
        </c:manualLayout>
      </c:layout>
      <c:barChart>
        <c:barDir val="col"/>
        <c:grouping val="clustered"/>
        <c:varyColors val="0"/>
        <c:ser>
          <c:idx val="0"/>
          <c:order val="0"/>
          <c:spPr>
            <a:solidFill>
              <a:srgbClr val="FF99CC"/>
            </a:solidFill>
            <a:ln w="25400">
              <a:noFill/>
            </a:ln>
          </c:spPr>
          <c:invertIfNegative val="0"/>
          <c:dPt>
            <c:idx val="0"/>
            <c:invertIfNegative val="0"/>
            <c:bubble3D val="0"/>
            <c:spPr>
              <a:solidFill>
                <a:schemeClr val="accent5">
                  <a:lumMod val="75000"/>
                </a:schemeClr>
              </a:solidFill>
              <a:ln w="25400">
                <a:noFill/>
              </a:ln>
            </c:spPr>
            <c:extLst xmlns:c16r2="http://schemas.microsoft.com/office/drawing/2015/06/chart">
              <c:ext xmlns:c16="http://schemas.microsoft.com/office/drawing/2014/chart" uri="{C3380CC4-5D6E-409C-BE32-E72D297353CC}">
                <c16:uniqueId val="{00000001-A19C-4F16-987E-D55336E107C0}"/>
              </c:ext>
            </c:extLst>
          </c:dPt>
          <c:dPt>
            <c:idx val="1"/>
            <c:invertIfNegative val="0"/>
            <c:bubble3D val="0"/>
            <c:spPr>
              <a:solidFill>
                <a:schemeClr val="accent5">
                  <a:lumMod val="60000"/>
                  <a:lumOff val="40000"/>
                </a:schemeClr>
              </a:solidFill>
              <a:ln w="25400">
                <a:noFill/>
              </a:ln>
            </c:spPr>
            <c:extLst xmlns:c16r2="http://schemas.microsoft.com/office/drawing/2015/06/chart">
              <c:ext xmlns:c16="http://schemas.microsoft.com/office/drawing/2014/chart" uri="{C3380CC4-5D6E-409C-BE32-E72D297353CC}">
                <c16:uniqueId val="{00000003-A19C-4F16-987E-D55336E107C0}"/>
              </c:ext>
            </c:extLst>
          </c:dPt>
          <c:dPt>
            <c:idx val="2"/>
            <c:invertIfNegative val="0"/>
            <c:bubble3D val="0"/>
            <c:spPr>
              <a:solidFill>
                <a:schemeClr val="accent5">
                  <a:lumMod val="40000"/>
                  <a:lumOff val="60000"/>
                </a:schemeClr>
              </a:solidFill>
              <a:ln w="25400">
                <a:noFill/>
              </a:ln>
            </c:spPr>
            <c:extLst xmlns:c16r2="http://schemas.microsoft.com/office/drawing/2015/06/chart">
              <c:ext xmlns:c16="http://schemas.microsoft.com/office/drawing/2014/chart" uri="{C3380CC4-5D6E-409C-BE32-E72D297353CC}">
                <c16:uniqueId val="{00000005-A19C-4F16-987E-D55336E107C0}"/>
              </c:ext>
            </c:extLst>
          </c:dPt>
          <c:cat>
            <c:strRef>
              <c:f>Ang!$D$35:$E$35</c:f>
              <c:strCache>
                <c:ptCount val="2"/>
                <c:pt idx="0">
                  <c:v>Cadmium 5mM</c:v>
                </c:pt>
                <c:pt idx="1">
                  <c:v>Cadmium 5mM + POLLUSTOP</c:v>
                </c:pt>
              </c:strCache>
            </c:strRef>
          </c:cat>
          <c:val>
            <c:numRef>
              <c:f>Ang!$D$36:$E$36</c:f>
              <c:numCache>
                <c:formatCode>General</c:formatCode>
                <c:ptCount val="2"/>
                <c:pt idx="0">
                  <c:v>48</c:v>
                </c:pt>
                <c:pt idx="1">
                  <c:v>75</c:v>
                </c:pt>
              </c:numCache>
            </c:numRef>
          </c:val>
          <c:extLst xmlns:c16r2="http://schemas.microsoft.com/office/drawing/2015/06/chart">
            <c:ext xmlns:c16="http://schemas.microsoft.com/office/drawing/2014/chart" uri="{C3380CC4-5D6E-409C-BE32-E72D297353CC}">
              <c16:uniqueId val="{00000006-A19C-4F16-987E-D55336E107C0}"/>
            </c:ext>
          </c:extLst>
        </c:ser>
        <c:dLbls>
          <c:showLegendKey val="0"/>
          <c:showVal val="0"/>
          <c:showCatName val="0"/>
          <c:showSerName val="0"/>
          <c:showPercent val="0"/>
          <c:showBubbleSize val="0"/>
        </c:dLbls>
        <c:gapWidth val="150"/>
        <c:axId val="57984896"/>
        <c:axId val="57986432"/>
      </c:barChart>
      <c:catAx>
        <c:axId val="57984896"/>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ru-RU"/>
          </a:p>
        </c:txPr>
        <c:crossAx val="57986432"/>
        <c:crosses val="autoZero"/>
        <c:auto val="1"/>
        <c:lblAlgn val="ctr"/>
        <c:lblOffset val="100"/>
        <c:noMultiLvlLbl val="0"/>
      </c:catAx>
      <c:valAx>
        <c:axId val="57986432"/>
        <c:scaling>
          <c:orientation val="minMax"/>
        </c:scaling>
        <c:delete val="0"/>
        <c:axPos val="l"/>
        <c:majorGridlines/>
        <c:title>
          <c:tx>
            <c:rich>
              <a:bodyPr/>
              <a:lstStyle/>
              <a:p>
                <a:pPr>
                  <a:defRPr sz="900" b="0" i="0" u="none" strike="noStrike" baseline="0">
                    <a:solidFill>
                      <a:srgbClr val="000000"/>
                    </a:solidFill>
                    <a:latin typeface="+mn-lt"/>
                    <a:ea typeface="Arial"/>
                    <a:cs typeface="Arial"/>
                  </a:defRPr>
                </a:pPr>
                <a:r>
                  <a:rPr lang="ru-RU" b="0" dirty="0" smtClean="0">
                    <a:latin typeface="+mn-lt"/>
                  </a:rPr>
                  <a:t>Жизнеспособность клеток </a:t>
                </a:r>
                <a:r>
                  <a:rPr lang="fr-FR" b="0" dirty="0" smtClean="0">
                    <a:latin typeface="+mn-lt"/>
                  </a:rPr>
                  <a:t>(%)     </a:t>
                </a:r>
                <a:endParaRPr lang="fr-FR" b="0" dirty="0">
                  <a:latin typeface="+mn-lt"/>
                </a:endParaRPr>
              </a:p>
            </c:rich>
          </c:tx>
          <c:layout>
            <c:manualLayout>
              <c:xMode val="edge"/>
              <c:yMode val="edge"/>
              <c:x val="1.2911958759544151E-2"/>
              <c:y val="0.2919420782316041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ru-RU"/>
          </a:p>
        </c:txPr>
        <c:crossAx val="57984896"/>
        <c:crosses val="autoZero"/>
        <c:crossBetween val="between"/>
      </c:valAx>
      <c:spPr>
        <a:noFill/>
        <a:ln w="12700">
          <a:solidFill>
            <a:srgbClr val="808080"/>
          </a:solidFill>
          <a:prstDash val="solid"/>
        </a:ln>
      </c:spPr>
    </c:plotArea>
    <c:plotVisOnly val="1"/>
    <c:dispBlanksAs val="gap"/>
    <c:showDLblsOverMax val="0"/>
  </c:chart>
  <c:spPr>
    <a:noFill/>
    <a:ln w="9525">
      <a:noFill/>
    </a:ln>
  </c:spPr>
  <c:txPr>
    <a:bodyPr/>
    <a:lstStyle/>
    <a:p>
      <a:pPr>
        <a:defRPr sz="1150" b="0" i="0" u="none" strike="noStrike" baseline="0">
          <a:solidFill>
            <a:srgbClr val="000000"/>
          </a:solidFill>
          <a:latin typeface="Arial"/>
          <a:ea typeface="Arial"/>
          <a:cs typeface="Arial"/>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194997684113015"/>
          <c:y val="5.6030183727034118E-2"/>
          <c:w val="0.82713499047913142"/>
          <c:h val="0.8326195683872849"/>
        </c:manualLayout>
      </c:layout>
      <c:barChart>
        <c:barDir val="col"/>
        <c:grouping val="clustered"/>
        <c:varyColors val="0"/>
        <c:ser>
          <c:idx val="0"/>
          <c:order val="0"/>
          <c:spPr>
            <a:solidFill>
              <a:schemeClr val="accent5">
                <a:lumMod val="75000"/>
              </a:schemeClr>
            </a:solidFill>
          </c:spPr>
          <c:invertIfNegative val="0"/>
          <c:dPt>
            <c:idx val="0"/>
            <c:invertIfNegative val="0"/>
            <c:bubble3D val="0"/>
            <c:spPr>
              <a:solidFill>
                <a:schemeClr val="accent5">
                  <a:lumMod val="60000"/>
                  <a:lumOff val="40000"/>
                </a:schemeClr>
              </a:solidFill>
            </c:spPr>
            <c:extLst xmlns:c16r2="http://schemas.microsoft.com/office/drawing/2015/06/chart">
              <c:ext xmlns:c16="http://schemas.microsoft.com/office/drawing/2014/chart" uri="{C3380CC4-5D6E-409C-BE32-E72D297353CC}">
                <c16:uniqueId val="{00000001-02E5-450F-83B2-A8C0B8EE1A4D}"/>
              </c:ext>
            </c:extLst>
          </c:dPt>
          <c:dPt>
            <c:idx val="1"/>
            <c:invertIfNegative val="0"/>
            <c:bubble3D val="0"/>
            <c:extLst xmlns:c16r2="http://schemas.microsoft.com/office/drawing/2015/06/chart">
              <c:ext xmlns:c16="http://schemas.microsoft.com/office/drawing/2014/chart" uri="{C3380CC4-5D6E-409C-BE32-E72D297353CC}">
                <c16:uniqueId val="{00000002-02E5-450F-83B2-A8C0B8EE1A4D}"/>
              </c:ext>
            </c:extLst>
          </c:dPt>
          <c:cat>
            <c:strRef>
              <c:f>AntiROS!$C$27:$E$27</c:f>
              <c:strCache>
                <c:ptCount val="3"/>
                <c:pt idx="0">
                  <c:v>Placebo</c:v>
                </c:pt>
                <c:pt idx="1">
                  <c:v>1% GLYCOFILM®</c:v>
                </c:pt>
                <c:pt idx="2">
                  <c:v>3% GLYCOFILM®</c:v>
                </c:pt>
              </c:strCache>
            </c:strRef>
          </c:cat>
          <c:val>
            <c:numRef>
              <c:f>AntiROS!$C$28:$E$28</c:f>
              <c:numCache>
                <c:formatCode>General</c:formatCode>
                <c:ptCount val="3"/>
                <c:pt idx="0">
                  <c:v>37</c:v>
                </c:pt>
                <c:pt idx="1">
                  <c:v>45</c:v>
                </c:pt>
                <c:pt idx="2">
                  <c:v>48</c:v>
                </c:pt>
              </c:numCache>
            </c:numRef>
          </c:val>
          <c:extLst xmlns:c16r2="http://schemas.microsoft.com/office/drawing/2015/06/chart">
            <c:ext xmlns:c16="http://schemas.microsoft.com/office/drawing/2014/chart" uri="{C3380CC4-5D6E-409C-BE32-E72D297353CC}">
              <c16:uniqueId val="{00000003-02E5-450F-83B2-A8C0B8EE1A4D}"/>
            </c:ext>
          </c:extLst>
        </c:ser>
        <c:dLbls>
          <c:showLegendKey val="0"/>
          <c:showVal val="0"/>
          <c:showCatName val="0"/>
          <c:showSerName val="0"/>
          <c:showPercent val="0"/>
          <c:showBubbleSize val="0"/>
        </c:dLbls>
        <c:gapWidth val="150"/>
        <c:axId val="59472128"/>
        <c:axId val="59486208"/>
      </c:barChart>
      <c:catAx>
        <c:axId val="59472128"/>
        <c:scaling>
          <c:orientation val="minMax"/>
        </c:scaling>
        <c:delete val="0"/>
        <c:axPos val="b"/>
        <c:numFmt formatCode="General" sourceLinked="0"/>
        <c:majorTickMark val="out"/>
        <c:minorTickMark val="none"/>
        <c:tickLblPos val="nextTo"/>
        <c:crossAx val="59486208"/>
        <c:crosses val="autoZero"/>
        <c:auto val="1"/>
        <c:lblAlgn val="ctr"/>
        <c:lblOffset val="100"/>
        <c:noMultiLvlLbl val="0"/>
      </c:catAx>
      <c:valAx>
        <c:axId val="59486208"/>
        <c:scaling>
          <c:orientation val="minMax"/>
          <c:max val="50"/>
          <c:min val="15"/>
        </c:scaling>
        <c:delete val="0"/>
        <c:axPos val="l"/>
        <c:majorGridlines/>
        <c:title>
          <c:tx>
            <c:rich>
              <a:bodyPr rot="-5400000" vert="horz"/>
              <a:lstStyle/>
              <a:p>
                <a:pPr>
                  <a:defRPr sz="900" b="0"/>
                </a:pPr>
                <a:r>
                  <a:rPr lang="ru-RU" sz="900" b="0" dirty="0" smtClean="0"/>
                  <a:t>Защита от инкрустации </a:t>
                </a:r>
                <a:r>
                  <a:rPr lang="ru-RU" sz="900" b="0" baseline="0" dirty="0" smtClean="0"/>
                  <a:t> частицами </a:t>
                </a:r>
                <a:r>
                  <a:rPr lang="en-US" sz="900" b="0" baseline="0" dirty="0" smtClean="0"/>
                  <a:t> </a:t>
                </a:r>
                <a:r>
                  <a:rPr lang="en-US" sz="900" b="0" baseline="0" dirty="0"/>
                  <a:t>/ </a:t>
                </a:r>
                <a:r>
                  <a:rPr lang="ru-RU" sz="900" b="0" baseline="0" dirty="0" smtClean="0"/>
                  <a:t>Необработанный контроль</a:t>
                </a:r>
                <a:endParaRPr lang="en-US" sz="900" b="0" dirty="0"/>
              </a:p>
            </c:rich>
          </c:tx>
          <c:layout>
            <c:manualLayout>
              <c:xMode val="edge"/>
              <c:yMode val="edge"/>
              <c:x val="0"/>
              <c:y val="0.11694444444444445"/>
            </c:manualLayout>
          </c:layout>
          <c:overlay val="0"/>
        </c:title>
        <c:numFmt formatCode="General" sourceLinked="1"/>
        <c:majorTickMark val="out"/>
        <c:minorTickMark val="none"/>
        <c:tickLblPos val="nextTo"/>
        <c:crossAx val="59472128"/>
        <c:crosses val="autoZero"/>
        <c:crossBetween val="between"/>
        <c:majorUnit val="5"/>
        <c:minorUnit val="1"/>
      </c:valAx>
    </c:plotArea>
    <c:plotVisOnly val="1"/>
    <c:dispBlanksAs val="gap"/>
    <c:showDLblsOverMax val="0"/>
  </c:chart>
  <c:spPr>
    <a:ln>
      <a:noFill/>
    </a:ln>
  </c:sp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194997684113015"/>
          <c:y val="5.6030183727034118E-2"/>
          <c:w val="0.82713499047913142"/>
          <c:h val="0.8326195683872849"/>
        </c:manualLayout>
      </c:layout>
      <c:barChart>
        <c:barDir val="col"/>
        <c:grouping val="clustered"/>
        <c:varyColors val="0"/>
        <c:ser>
          <c:idx val="0"/>
          <c:order val="0"/>
          <c:spPr>
            <a:solidFill>
              <a:schemeClr val="accent5">
                <a:lumMod val="75000"/>
              </a:schemeClr>
            </a:solidFill>
          </c:spPr>
          <c:invertIfNegative val="0"/>
          <c:dPt>
            <c:idx val="0"/>
            <c:invertIfNegative val="0"/>
            <c:bubble3D val="0"/>
            <c:spPr>
              <a:solidFill>
                <a:schemeClr val="accent5">
                  <a:lumMod val="60000"/>
                  <a:lumOff val="40000"/>
                </a:schemeClr>
              </a:solidFill>
            </c:spPr>
            <c:extLst xmlns:c16r2="http://schemas.microsoft.com/office/drawing/2015/06/chart">
              <c:ext xmlns:c16="http://schemas.microsoft.com/office/drawing/2014/chart" uri="{C3380CC4-5D6E-409C-BE32-E72D297353CC}">
                <c16:uniqueId val="{00000001-092E-4220-9306-5E1EB5E03257}"/>
              </c:ext>
            </c:extLst>
          </c:dPt>
          <c:dPt>
            <c:idx val="1"/>
            <c:invertIfNegative val="0"/>
            <c:bubble3D val="0"/>
            <c:extLst xmlns:c16r2="http://schemas.microsoft.com/office/drawing/2015/06/chart">
              <c:ext xmlns:c16="http://schemas.microsoft.com/office/drawing/2014/chart" uri="{C3380CC4-5D6E-409C-BE32-E72D297353CC}">
                <c16:uniqueId val="{00000002-092E-4220-9306-5E1EB5E03257}"/>
              </c:ext>
            </c:extLst>
          </c:dPt>
          <c:cat>
            <c:strRef>
              <c:f>AntiROS!$H$48:$J$48</c:f>
              <c:strCache>
                <c:ptCount val="3"/>
                <c:pt idx="0">
                  <c:v>Placebo</c:v>
                </c:pt>
                <c:pt idx="1">
                  <c:v>0.5% GLYCOFILM®</c:v>
                </c:pt>
                <c:pt idx="2">
                  <c:v>1% GLYCOFILM®</c:v>
                </c:pt>
              </c:strCache>
            </c:strRef>
          </c:cat>
          <c:val>
            <c:numRef>
              <c:f>AntiROS!$H$49:$J$49</c:f>
              <c:numCache>
                <c:formatCode>General</c:formatCode>
                <c:ptCount val="3"/>
                <c:pt idx="0">
                  <c:v>53</c:v>
                </c:pt>
                <c:pt idx="1">
                  <c:v>60</c:v>
                </c:pt>
                <c:pt idx="2">
                  <c:v>59</c:v>
                </c:pt>
              </c:numCache>
            </c:numRef>
          </c:val>
          <c:extLst xmlns:c16r2="http://schemas.microsoft.com/office/drawing/2015/06/chart">
            <c:ext xmlns:c16="http://schemas.microsoft.com/office/drawing/2014/chart" uri="{C3380CC4-5D6E-409C-BE32-E72D297353CC}">
              <c16:uniqueId val="{00000003-092E-4220-9306-5E1EB5E03257}"/>
            </c:ext>
          </c:extLst>
        </c:ser>
        <c:dLbls>
          <c:showLegendKey val="0"/>
          <c:showVal val="0"/>
          <c:showCatName val="0"/>
          <c:showSerName val="0"/>
          <c:showPercent val="0"/>
          <c:showBubbleSize val="0"/>
        </c:dLbls>
        <c:gapWidth val="150"/>
        <c:axId val="61697024"/>
        <c:axId val="61702912"/>
      </c:barChart>
      <c:catAx>
        <c:axId val="61697024"/>
        <c:scaling>
          <c:orientation val="minMax"/>
        </c:scaling>
        <c:delete val="0"/>
        <c:axPos val="b"/>
        <c:numFmt formatCode="General" sourceLinked="0"/>
        <c:majorTickMark val="out"/>
        <c:minorTickMark val="none"/>
        <c:tickLblPos val="nextTo"/>
        <c:crossAx val="61702912"/>
        <c:crosses val="autoZero"/>
        <c:auto val="1"/>
        <c:lblAlgn val="ctr"/>
        <c:lblOffset val="100"/>
        <c:noMultiLvlLbl val="0"/>
      </c:catAx>
      <c:valAx>
        <c:axId val="61702912"/>
        <c:scaling>
          <c:orientation val="minMax"/>
          <c:max val="60"/>
          <c:min val="50"/>
        </c:scaling>
        <c:delete val="0"/>
        <c:axPos val="l"/>
        <c:majorGridlines/>
        <c:title>
          <c:tx>
            <c:rich>
              <a:bodyPr rot="-5400000" vert="horz"/>
              <a:lstStyle/>
              <a:p>
                <a:pPr>
                  <a:defRPr sz="900" b="0"/>
                </a:pPr>
                <a:r>
                  <a:rPr lang="ru-RU" sz="900" b="0" dirty="0" smtClean="0"/>
                  <a:t>Очищающая сила против частиц</a:t>
                </a:r>
                <a:r>
                  <a:rPr lang="en-US" sz="900" b="0" dirty="0" smtClean="0"/>
                  <a:t> </a:t>
                </a:r>
                <a:r>
                  <a:rPr lang="en-US" sz="900" b="0" baseline="0" dirty="0"/>
                  <a:t>/ </a:t>
                </a:r>
                <a:r>
                  <a:rPr lang="ru-RU" sz="900" b="0" baseline="0" dirty="0" smtClean="0"/>
                  <a:t>Необработанный контроль</a:t>
                </a:r>
                <a:endParaRPr lang="en-US" sz="900" b="0" dirty="0"/>
              </a:p>
            </c:rich>
          </c:tx>
          <c:layout>
            <c:manualLayout>
              <c:xMode val="edge"/>
              <c:yMode val="edge"/>
              <c:x val="0"/>
              <c:y val="0.12810088508557671"/>
            </c:manualLayout>
          </c:layout>
          <c:overlay val="0"/>
        </c:title>
        <c:numFmt formatCode="General" sourceLinked="1"/>
        <c:majorTickMark val="out"/>
        <c:minorTickMark val="none"/>
        <c:tickLblPos val="nextTo"/>
        <c:crossAx val="61697024"/>
        <c:crosses val="autoZero"/>
        <c:crossBetween val="between"/>
        <c:majorUnit val="1"/>
        <c:minorUnit val="1"/>
      </c:valAx>
    </c:plotArea>
    <c:plotVisOnly val="1"/>
    <c:dispBlanksAs val="gap"/>
    <c:showDLblsOverMax val="0"/>
  </c:chart>
  <c:spPr>
    <a:ln>
      <a:noFill/>
    </a:ln>
  </c:sp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61576233128531"/>
          <c:y val="4.169262911745434E-2"/>
          <c:w val="0.8243842376687146"/>
          <c:h val="0.8443804034582133"/>
        </c:manualLayout>
      </c:layout>
      <c:barChart>
        <c:barDir val="col"/>
        <c:grouping val="clustered"/>
        <c:varyColors val="0"/>
        <c:ser>
          <c:idx val="0"/>
          <c:order val="0"/>
          <c:spPr>
            <a:solidFill>
              <a:srgbClr val="FF99CC"/>
            </a:solidFill>
            <a:ln w="25400">
              <a:noFill/>
            </a:ln>
          </c:spPr>
          <c:invertIfNegative val="0"/>
          <c:dPt>
            <c:idx val="0"/>
            <c:invertIfNegative val="0"/>
            <c:bubble3D val="0"/>
            <c:spPr>
              <a:solidFill>
                <a:schemeClr val="accent5">
                  <a:lumMod val="75000"/>
                </a:schemeClr>
              </a:solidFill>
              <a:ln w="25400">
                <a:noFill/>
              </a:ln>
            </c:spPr>
            <c:extLst xmlns:c16r2="http://schemas.microsoft.com/office/drawing/2015/06/chart">
              <c:ext xmlns:c16="http://schemas.microsoft.com/office/drawing/2014/chart" uri="{C3380CC4-5D6E-409C-BE32-E72D297353CC}">
                <c16:uniqueId val="{00000001-939F-4FC2-911E-03F8006B32CF}"/>
              </c:ext>
            </c:extLst>
          </c:dPt>
          <c:dPt>
            <c:idx val="1"/>
            <c:invertIfNegative val="0"/>
            <c:bubble3D val="0"/>
            <c:spPr>
              <a:solidFill>
                <a:schemeClr val="accent5">
                  <a:lumMod val="60000"/>
                  <a:lumOff val="40000"/>
                </a:schemeClr>
              </a:solidFill>
              <a:ln w="25400">
                <a:noFill/>
              </a:ln>
            </c:spPr>
            <c:extLst xmlns:c16r2="http://schemas.microsoft.com/office/drawing/2015/06/chart">
              <c:ext xmlns:c16="http://schemas.microsoft.com/office/drawing/2014/chart" uri="{C3380CC4-5D6E-409C-BE32-E72D297353CC}">
                <c16:uniqueId val="{00000003-939F-4FC2-911E-03F8006B32CF}"/>
              </c:ext>
            </c:extLst>
          </c:dPt>
          <c:dPt>
            <c:idx val="2"/>
            <c:invertIfNegative val="0"/>
            <c:bubble3D val="0"/>
            <c:spPr>
              <a:solidFill>
                <a:schemeClr val="accent5">
                  <a:lumMod val="40000"/>
                  <a:lumOff val="60000"/>
                </a:schemeClr>
              </a:solidFill>
              <a:ln w="25400">
                <a:noFill/>
              </a:ln>
            </c:spPr>
            <c:extLst xmlns:c16r2="http://schemas.microsoft.com/office/drawing/2015/06/chart">
              <c:ext xmlns:c16="http://schemas.microsoft.com/office/drawing/2014/chart" uri="{C3380CC4-5D6E-409C-BE32-E72D297353CC}">
                <c16:uniqueId val="{00000005-939F-4FC2-911E-03F8006B32CF}"/>
              </c:ext>
            </c:extLst>
          </c:dPt>
          <c:dLbls>
            <c:delete val="1"/>
          </c:dLbls>
          <c:cat>
            <c:strRef>
              <c:f>Ang!$C$8:$E$8</c:f>
              <c:strCache>
                <c:ptCount val="3"/>
                <c:pt idx="0">
                  <c:v>Epidermal viability</c:v>
                </c:pt>
                <c:pt idx="1">
                  <c:v>IL1α</c:v>
                </c:pt>
                <c:pt idx="2">
                  <c:v>Sun Burn Cells</c:v>
                </c:pt>
              </c:strCache>
            </c:strRef>
          </c:cat>
          <c:val>
            <c:numRef>
              <c:f>Ang!$C$9:$E$9</c:f>
              <c:numCache>
                <c:formatCode>General</c:formatCode>
                <c:ptCount val="3"/>
                <c:pt idx="0">
                  <c:v>68</c:v>
                </c:pt>
                <c:pt idx="1">
                  <c:v>53</c:v>
                </c:pt>
                <c:pt idx="2">
                  <c:v>37</c:v>
                </c:pt>
              </c:numCache>
            </c:numRef>
          </c:val>
          <c:extLst xmlns:c16r2="http://schemas.microsoft.com/office/drawing/2015/06/chart">
            <c:ext xmlns:c16="http://schemas.microsoft.com/office/drawing/2014/chart" uri="{C3380CC4-5D6E-409C-BE32-E72D297353CC}">
              <c16:uniqueId val="{00000006-939F-4FC2-911E-03F8006B32CF}"/>
            </c:ext>
          </c:extLst>
        </c:ser>
        <c:dLbls>
          <c:showLegendKey val="0"/>
          <c:showVal val="1"/>
          <c:showCatName val="0"/>
          <c:showSerName val="0"/>
          <c:showPercent val="0"/>
          <c:showBubbleSize val="0"/>
        </c:dLbls>
        <c:gapWidth val="150"/>
        <c:axId val="63467904"/>
        <c:axId val="63469440"/>
      </c:barChart>
      <c:catAx>
        <c:axId val="63467904"/>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900" b="0" i="0" u="none" strike="noStrike" baseline="0">
                <a:solidFill>
                  <a:srgbClr val="000000"/>
                </a:solidFill>
                <a:latin typeface="Trebuchet MS" panose="020B0603020202020204" pitchFamily="34" charset="0"/>
                <a:ea typeface="Arial"/>
                <a:cs typeface="Arial"/>
              </a:defRPr>
            </a:pPr>
            <a:endParaRPr lang="ru-RU"/>
          </a:p>
        </c:txPr>
        <c:crossAx val="63469440"/>
        <c:crosses val="autoZero"/>
        <c:auto val="1"/>
        <c:lblAlgn val="ctr"/>
        <c:lblOffset val="100"/>
        <c:noMultiLvlLbl val="0"/>
      </c:catAx>
      <c:valAx>
        <c:axId val="63469440"/>
        <c:scaling>
          <c:orientation val="minMax"/>
        </c:scaling>
        <c:delete val="0"/>
        <c:axPos val="l"/>
        <c:majorGridlines/>
        <c:title>
          <c:tx>
            <c:rich>
              <a:bodyPr/>
              <a:lstStyle/>
              <a:p>
                <a:pPr>
                  <a:defRPr sz="900" b="1" i="0" u="none" strike="noStrike" baseline="0">
                    <a:solidFill>
                      <a:srgbClr val="000000"/>
                    </a:solidFill>
                    <a:latin typeface="+mn-lt"/>
                    <a:ea typeface="Arial"/>
                    <a:cs typeface="Arial"/>
                  </a:defRPr>
                </a:pPr>
                <a:r>
                  <a:rPr lang="ru-RU" sz="900" b="0" dirty="0" smtClean="0">
                    <a:latin typeface="+mn-lt"/>
                  </a:rPr>
                  <a:t>Защитный эффект</a:t>
                </a:r>
                <a:r>
                  <a:rPr lang="fr-FR" sz="900" b="0" dirty="0">
                    <a:latin typeface="+mn-lt"/>
                  </a:rPr>
                  <a:t>
/ </a:t>
                </a:r>
                <a:r>
                  <a:rPr lang="ru-RU" sz="900" b="0" dirty="0" smtClean="0">
                    <a:latin typeface="+mn-lt"/>
                  </a:rPr>
                  <a:t>Необработанный</a:t>
                </a:r>
                <a:r>
                  <a:rPr lang="ru-RU" sz="900" b="0" baseline="0" dirty="0" smtClean="0">
                    <a:latin typeface="+mn-lt"/>
                  </a:rPr>
                  <a:t> контроль</a:t>
                </a:r>
                <a:r>
                  <a:rPr lang="fr-FR" sz="900" b="0" baseline="0" dirty="0" smtClean="0">
                    <a:latin typeface="+mn-lt"/>
                  </a:rPr>
                  <a:t>+ </a:t>
                </a:r>
                <a:r>
                  <a:rPr lang="fr-FR" sz="900" b="0" baseline="0" dirty="0">
                    <a:latin typeface="+mn-lt"/>
                  </a:rPr>
                  <a:t>UV</a:t>
                </a:r>
                <a:r>
                  <a:rPr lang="fr-FR" sz="900" b="0" dirty="0">
                    <a:latin typeface="+mn-lt"/>
                  </a:rPr>
                  <a:t>l (%)     </a:t>
                </a:r>
              </a:p>
            </c:rich>
          </c:tx>
          <c:layout>
            <c:manualLayout>
              <c:xMode val="edge"/>
              <c:yMode val="edge"/>
              <c:x val="1.8279418659165495E-2"/>
              <c:y val="0.1856652584548756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ru-RU"/>
          </a:p>
        </c:txPr>
        <c:crossAx val="63467904"/>
        <c:crosses val="autoZero"/>
        <c:crossBetween val="between"/>
      </c:valAx>
      <c:spPr>
        <a:noFill/>
        <a:ln w="12700">
          <a:solidFill>
            <a:srgbClr val="808080"/>
          </a:solidFill>
          <a:prstDash val="solid"/>
        </a:ln>
      </c:spPr>
    </c:plotArea>
    <c:plotVisOnly val="1"/>
    <c:dispBlanksAs val="gap"/>
    <c:showDLblsOverMax val="0"/>
  </c:chart>
  <c:spPr>
    <a:noFill/>
    <a:ln w="9525">
      <a:noFill/>
    </a:ln>
  </c:spPr>
  <c:txPr>
    <a:bodyPr/>
    <a:lstStyle/>
    <a:p>
      <a:pPr>
        <a:defRPr sz="1150" b="0" i="0" u="none" strike="noStrike" baseline="0">
          <a:solidFill>
            <a:srgbClr val="000000"/>
          </a:solidFill>
          <a:latin typeface="Arial"/>
          <a:ea typeface="Arial"/>
          <a:cs typeface="Arial"/>
        </a:defRPr>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709677419354843E-2"/>
          <c:y val="5.8282208588957052E-2"/>
          <c:w val="0.73548387096774193"/>
          <c:h val="0.7760736196319018"/>
        </c:manualLayout>
      </c:layout>
      <c:barChart>
        <c:barDir val="col"/>
        <c:grouping val="clustered"/>
        <c:varyColors val="0"/>
        <c:ser>
          <c:idx val="0"/>
          <c:order val="0"/>
          <c:tx>
            <c:strRef>
              <c:f>ang!$A$3</c:f>
              <c:strCache>
                <c:ptCount val="1"/>
                <c:pt idx="0">
                  <c:v>Control</c:v>
                </c:pt>
              </c:strCache>
            </c:strRef>
          </c:tx>
          <c:spPr>
            <a:solidFill>
              <a:srgbClr val="969696"/>
            </a:solidFill>
            <a:ln w="25400">
              <a:noFill/>
            </a:ln>
          </c:spPr>
          <c:invertIfNegative val="0"/>
          <c:dLbls>
            <c:dLbl>
              <c:idx val="0"/>
              <c:layout/>
              <c:tx>
                <c:rich>
                  <a:bodyPr/>
                  <a:lstStyle/>
                  <a:p>
                    <a:r>
                      <a:rPr lang="en-US"/>
                      <a:t>10.8</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72C-4BCC-AB9D-AFFE2629D9E6}"/>
                </c:ext>
              </c:extLst>
            </c:dLbl>
            <c:dLbl>
              <c:idx val="1"/>
              <c:layout/>
              <c:tx>
                <c:rich>
                  <a:bodyPr/>
                  <a:lstStyle/>
                  <a:p>
                    <a:r>
                      <a:rPr lang="en-US"/>
                      <a:t>11.2</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72C-4BCC-AB9D-AFFE2629D9E6}"/>
                </c:ext>
              </c:extLst>
            </c:dLbl>
            <c:dLbl>
              <c:idx val="2"/>
              <c:layout/>
              <c:tx>
                <c:rich>
                  <a:bodyPr/>
                  <a:lstStyle/>
                  <a:p>
                    <a:r>
                      <a:rPr lang="en-US"/>
                      <a:t>13.3</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72C-4BCC-AB9D-AFFE2629D9E6}"/>
                </c:ext>
              </c:extLst>
            </c:dLbl>
            <c:spPr>
              <a:noFill/>
              <a:ln w="25400">
                <a:noFill/>
              </a:ln>
            </c:spPr>
            <c:txPr>
              <a:bodyPr/>
              <a:lstStyle/>
              <a:p>
                <a:pPr>
                  <a:defRPr sz="900" b="1" i="0" u="none" strike="noStrike" baseline="0">
                    <a:solidFill>
                      <a:srgbClr val="FFFFFF"/>
                    </a:solidFill>
                    <a:latin typeface="Arial"/>
                    <a:ea typeface="Arial"/>
                    <a:cs typeface="Arial"/>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ang!$B$2:$D$2</c:f>
              <c:strCache>
                <c:ptCount val="3"/>
                <c:pt idx="0">
                  <c:v>Test 1
(without association)</c:v>
                </c:pt>
                <c:pt idx="1">
                  <c:v>Test 2
(with NaCl)</c:v>
                </c:pt>
                <c:pt idx="2">
                  <c:v>Test 3
(with PEG-8)</c:v>
                </c:pt>
              </c:strCache>
            </c:strRef>
          </c:cat>
          <c:val>
            <c:numRef>
              <c:f>ang!$B$3:$D$3</c:f>
              <c:numCache>
                <c:formatCode>General</c:formatCode>
                <c:ptCount val="3"/>
                <c:pt idx="0">
                  <c:v>10.8</c:v>
                </c:pt>
                <c:pt idx="1">
                  <c:v>11.2</c:v>
                </c:pt>
                <c:pt idx="2">
                  <c:v>13.3</c:v>
                </c:pt>
              </c:numCache>
            </c:numRef>
          </c:val>
          <c:extLst xmlns:c16r2="http://schemas.microsoft.com/office/drawing/2015/06/chart">
            <c:ext xmlns:c16="http://schemas.microsoft.com/office/drawing/2014/chart" uri="{C3380CC4-5D6E-409C-BE32-E72D297353CC}">
              <c16:uniqueId val="{00000003-572C-4BCC-AB9D-AFFE2629D9E6}"/>
            </c:ext>
          </c:extLst>
        </c:ser>
        <c:ser>
          <c:idx val="1"/>
          <c:order val="1"/>
          <c:tx>
            <c:strRef>
              <c:f>ang!$A$4</c:f>
              <c:strCache>
                <c:ptCount val="1"/>
                <c:pt idx="0">
                  <c:v>3% POLLUSTOP</c:v>
                </c:pt>
              </c:strCache>
            </c:strRef>
          </c:tx>
          <c:spPr>
            <a:solidFill>
              <a:schemeClr val="accent5">
                <a:lumMod val="75000"/>
              </a:schemeClr>
            </a:solidFill>
            <a:ln w="25400">
              <a:noFill/>
            </a:ln>
          </c:spPr>
          <c:invertIfNegative val="0"/>
          <c:dLbls>
            <c:dLbl>
              <c:idx val="0"/>
              <c:layout/>
              <c:tx>
                <c:rich>
                  <a:bodyPr/>
                  <a:lstStyle/>
                  <a:p>
                    <a:r>
                      <a:rPr lang="en-US"/>
                      <a:t>12.4</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72C-4BCC-AB9D-AFFE2629D9E6}"/>
                </c:ext>
              </c:extLst>
            </c:dLbl>
            <c:dLbl>
              <c:idx val="1"/>
              <c:layout/>
              <c:tx>
                <c:rich>
                  <a:bodyPr/>
                  <a:lstStyle/>
                  <a:p>
                    <a:r>
                      <a:rPr lang="en-US"/>
                      <a:t>12.9</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572C-4BCC-AB9D-AFFE2629D9E6}"/>
                </c:ext>
              </c:extLst>
            </c:dLbl>
            <c:dLbl>
              <c:idx val="2"/>
              <c:layout/>
              <c:tx>
                <c:rich>
                  <a:bodyPr/>
                  <a:lstStyle/>
                  <a:p>
                    <a:r>
                      <a:rPr lang="en-US"/>
                      <a:t>15.3</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572C-4BCC-AB9D-AFFE2629D9E6}"/>
                </c:ext>
              </c:extLst>
            </c:dLbl>
            <c:spPr>
              <a:noFill/>
              <a:ln w="25400">
                <a:noFill/>
              </a:ln>
            </c:spPr>
            <c:txPr>
              <a:bodyPr/>
              <a:lstStyle/>
              <a:p>
                <a:pPr>
                  <a:defRPr sz="900" b="1" i="0" u="none" strike="noStrike" baseline="0">
                    <a:solidFill>
                      <a:srgbClr val="FFFFFF"/>
                    </a:solidFill>
                    <a:latin typeface="Arial"/>
                    <a:ea typeface="Arial"/>
                    <a:cs typeface="Arial"/>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ang!$B$2:$D$2</c:f>
              <c:strCache>
                <c:ptCount val="3"/>
                <c:pt idx="0">
                  <c:v>Test 1
(without association)</c:v>
                </c:pt>
                <c:pt idx="1">
                  <c:v>Test 2
(with NaCl)</c:v>
                </c:pt>
                <c:pt idx="2">
                  <c:v>Test 3
(with PEG-8)</c:v>
                </c:pt>
              </c:strCache>
            </c:strRef>
          </c:cat>
          <c:val>
            <c:numRef>
              <c:f>ang!$B$4:$D$4</c:f>
              <c:numCache>
                <c:formatCode>General</c:formatCode>
                <c:ptCount val="3"/>
                <c:pt idx="0">
                  <c:v>12.4</c:v>
                </c:pt>
                <c:pt idx="1">
                  <c:v>12.9</c:v>
                </c:pt>
                <c:pt idx="2">
                  <c:v>15.3</c:v>
                </c:pt>
              </c:numCache>
            </c:numRef>
          </c:val>
          <c:extLst xmlns:c16r2="http://schemas.microsoft.com/office/drawing/2015/06/chart">
            <c:ext xmlns:c16="http://schemas.microsoft.com/office/drawing/2014/chart" uri="{C3380CC4-5D6E-409C-BE32-E72D297353CC}">
              <c16:uniqueId val="{00000007-572C-4BCC-AB9D-AFFE2629D9E6}"/>
            </c:ext>
          </c:extLst>
        </c:ser>
        <c:ser>
          <c:idx val="2"/>
          <c:order val="2"/>
          <c:tx>
            <c:strRef>
              <c:f>ang!$A$5</c:f>
              <c:strCache>
                <c:ptCount val="1"/>
                <c:pt idx="0">
                  <c:v>5% POLLUSTOP</c:v>
                </c:pt>
              </c:strCache>
            </c:strRef>
          </c:tx>
          <c:spPr>
            <a:solidFill>
              <a:schemeClr val="accent5">
                <a:lumMod val="60000"/>
                <a:lumOff val="40000"/>
              </a:schemeClr>
            </a:solidFill>
            <a:ln w="25400">
              <a:noFill/>
            </a:ln>
          </c:spPr>
          <c:invertIfNegative val="0"/>
          <c:dLbls>
            <c:dLbl>
              <c:idx val="0"/>
              <c:layout/>
              <c:tx>
                <c:rich>
                  <a:bodyPr/>
                  <a:lstStyle/>
                  <a:p>
                    <a:r>
                      <a:rPr lang="en-US"/>
                      <a:t>11.7</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572C-4BCC-AB9D-AFFE2629D9E6}"/>
                </c:ext>
              </c:extLst>
            </c:dLbl>
            <c:dLbl>
              <c:idx val="1"/>
              <c:layout/>
              <c:tx>
                <c:rich>
                  <a:bodyPr/>
                  <a:lstStyle/>
                  <a:p>
                    <a:r>
                      <a:rPr lang="en-US"/>
                      <a:t>13.4</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572C-4BCC-AB9D-AFFE2629D9E6}"/>
                </c:ext>
              </c:extLst>
            </c:dLbl>
            <c:dLbl>
              <c:idx val="2"/>
              <c:layout/>
              <c:tx>
                <c:rich>
                  <a:bodyPr/>
                  <a:lstStyle/>
                  <a:p>
                    <a:r>
                      <a:rPr lang="en-US"/>
                      <a:t>15.8</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572C-4BCC-AB9D-AFFE2629D9E6}"/>
                </c:ext>
              </c:extLst>
            </c:dLbl>
            <c:spPr>
              <a:noFill/>
              <a:ln w="25400">
                <a:noFill/>
              </a:ln>
            </c:spPr>
            <c:txPr>
              <a:bodyPr/>
              <a:lstStyle/>
              <a:p>
                <a:pPr>
                  <a:defRPr sz="900" b="1" i="0" u="none" strike="noStrike" baseline="0">
                    <a:solidFill>
                      <a:srgbClr val="FFFFFF"/>
                    </a:solidFill>
                    <a:latin typeface="Arial"/>
                    <a:ea typeface="Arial"/>
                    <a:cs typeface="Arial"/>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ang!$B$2:$D$2</c:f>
              <c:strCache>
                <c:ptCount val="3"/>
                <c:pt idx="0">
                  <c:v>Test 1
(without association)</c:v>
                </c:pt>
                <c:pt idx="1">
                  <c:v>Test 2
(with NaCl)</c:v>
                </c:pt>
                <c:pt idx="2">
                  <c:v>Test 3
(with PEG-8)</c:v>
                </c:pt>
              </c:strCache>
            </c:strRef>
          </c:cat>
          <c:val>
            <c:numRef>
              <c:f>ang!$B$5:$D$5</c:f>
              <c:numCache>
                <c:formatCode>General</c:formatCode>
                <c:ptCount val="3"/>
                <c:pt idx="0">
                  <c:v>11.7</c:v>
                </c:pt>
                <c:pt idx="1">
                  <c:v>13.4</c:v>
                </c:pt>
                <c:pt idx="2">
                  <c:v>15.8</c:v>
                </c:pt>
              </c:numCache>
            </c:numRef>
          </c:val>
          <c:extLst xmlns:c16r2="http://schemas.microsoft.com/office/drawing/2015/06/chart">
            <c:ext xmlns:c16="http://schemas.microsoft.com/office/drawing/2014/chart" uri="{C3380CC4-5D6E-409C-BE32-E72D297353CC}">
              <c16:uniqueId val="{0000000B-572C-4BCC-AB9D-AFFE2629D9E6}"/>
            </c:ext>
          </c:extLst>
        </c:ser>
        <c:dLbls>
          <c:showLegendKey val="0"/>
          <c:showVal val="1"/>
          <c:showCatName val="0"/>
          <c:showSerName val="0"/>
          <c:showPercent val="0"/>
          <c:showBubbleSize val="0"/>
        </c:dLbls>
        <c:gapWidth val="150"/>
        <c:axId val="63591936"/>
        <c:axId val="63593472"/>
      </c:barChart>
      <c:catAx>
        <c:axId val="63591936"/>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Trebuchet MS" panose="020B0603020202020204" pitchFamily="34" charset="0"/>
                <a:ea typeface="Arial"/>
                <a:cs typeface="Arial"/>
              </a:defRPr>
            </a:pPr>
            <a:endParaRPr lang="ru-RU"/>
          </a:p>
        </c:txPr>
        <c:crossAx val="63593472"/>
        <c:crosses val="autoZero"/>
        <c:auto val="1"/>
        <c:lblAlgn val="ctr"/>
        <c:lblOffset val="100"/>
        <c:tickLblSkip val="1"/>
        <c:tickMarkSkip val="1"/>
        <c:noMultiLvlLbl val="0"/>
      </c:catAx>
      <c:valAx>
        <c:axId val="63593472"/>
        <c:scaling>
          <c:orientation val="minMax"/>
        </c:scaling>
        <c:delete val="0"/>
        <c:axPos val="l"/>
        <c:title>
          <c:tx>
            <c:rich>
              <a:bodyPr/>
              <a:lstStyle/>
              <a:p>
                <a:pPr>
                  <a:defRPr sz="900" b="0" i="0" u="none" strike="noStrike" baseline="0">
                    <a:solidFill>
                      <a:srgbClr val="000000"/>
                    </a:solidFill>
                    <a:latin typeface="+mn-lt"/>
                    <a:ea typeface="Arial"/>
                    <a:cs typeface="Arial"/>
                  </a:defRPr>
                </a:pPr>
                <a:r>
                  <a:rPr lang="ru-RU" sz="900" b="0" dirty="0" smtClean="0">
                    <a:latin typeface="+mn-lt"/>
                  </a:rPr>
                  <a:t>Солнцезащитный фактор</a:t>
                </a:r>
                <a:endParaRPr lang="fr-FR" sz="900" b="0" dirty="0">
                  <a:latin typeface="+mn-lt"/>
                </a:endParaRPr>
              </a:p>
            </c:rich>
          </c:tx>
          <c:layout>
            <c:manualLayout>
              <c:xMode val="edge"/>
              <c:yMode val="edge"/>
              <c:x val="3.0037704043433649E-4"/>
              <c:y val="0.2515338883990608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ru-RU"/>
          </a:p>
        </c:txPr>
        <c:crossAx val="63591936"/>
        <c:crosses val="autoZero"/>
        <c:crossBetween val="between"/>
      </c:valAx>
      <c:spPr>
        <a:solidFill>
          <a:schemeClr val="bg1"/>
        </a:solidFill>
        <a:ln w="25400">
          <a:noFill/>
        </a:ln>
      </c:spPr>
    </c:plotArea>
    <c:legend>
      <c:legendPos val="r"/>
      <c:layout>
        <c:manualLayout>
          <c:xMode val="edge"/>
          <c:yMode val="edge"/>
          <c:x val="0.80492650951689848"/>
          <c:y val="0.24931926911516888"/>
          <c:w val="0.16332807979187988"/>
          <c:h val="0.54534329937822468"/>
        </c:manualLayout>
      </c:layout>
      <c:overlay val="0"/>
      <c:spPr>
        <a:noFill/>
        <a:ln w="25400">
          <a:noFill/>
        </a:ln>
      </c:spPr>
      <c:txPr>
        <a:bodyPr/>
        <a:lstStyle/>
        <a:p>
          <a:pPr>
            <a:defRPr sz="825" b="0" i="0" u="none" strike="noStrike" baseline="0">
              <a:solidFill>
                <a:srgbClr val="000000"/>
              </a:solidFill>
              <a:latin typeface="Arial"/>
              <a:ea typeface="Arial"/>
              <a:cs typeface="Arial"/>
            </a:defRPr>
          </a:pPr>
          <a:endParaRPr lang="ru-RU"/>
        </a:p>
      </c:txPr>
    </c:legend>
    <c:plotVisOnly val="1"/>
    <c:dispBlanksAs val="gap"/>
    <c:showDLblsOverMax val="0"/>
  </c:chart>
  <c:spPr>
    <a:solidFill>
      <a:srgbClr val="FFFFFF"/>
    </a:solidFill>
    <a:ln w="9525">
      <a:noFill/>
    </a:ln>
  </c:spPr>
  <c:txPr>
    <a:bodyPr/>
    <a:lstStyle/>
    <a:p>
      <a:pPr>
        <a:defRPr sz="1125" b="0" i="0" u="none" strike="noStrike" baseline="0">
          <a:solidFill>
            <a:srgbClr val="000000"/>
          </a:solidFill>
          <a:latin typeface="Arial"/>
          <a:ea typeface="Arial"/>
          <a:cs typeface="Arial"/>
        </a:defRPr>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9792E6-078D-4CA1-A295-C7472C37F7FA}" type="doc">
      <dgm:prSet loTypeId="urn:microsoft.com/office/officeart/2005/8/layout/lProcess2" loCatId="list" qsTypeId="urn:microsoft.com/office/officeart/2005/8/quickstyle/3d5" qsCatId="3D" csTypeId="urn:microsoft.com/office/officeart/2005/8/colors/colorful4" csCatId="colorful" phldr="1"/>
      <dgm:spPr/>
      <dgm:t>
        <a:bodyPr/>
        <a:lstStyle/>
        <a:p>
          <a:endParaRPr lang="fr-FR"/>
        </a:p>
      </dgm:t>
    </dgm:pt>
    <dgm:pt modelId="{A9137227-1A03-48EF-AF6C-34A98EA88980}">
      <dgm:prSet phldrT="[Texte]" custT="1"/>
      <dgm:spPr/>
      <dgm:t>
        <a:bodyPr/>
        <a:lstStyle/>
        <a:p>
          <a:r>
            <a:rPr lang="ru-RU" sz="2200" smtClean="0">
              <a:latin typeface="+mn-lt"/>
            </a:rPr>
            <a:t>Современный смысл</a:t>
          </a:r>
          <a:endParaRPr lang="fr-FR" sz="2200" dirty="0">
            <a:latin typeface="+mn-lt"/>
          </a:endParaRPr>
        </a:p>
      </dgm:t>
    </dgm:pt>
    <dgm:pt modelId="{77F1058A-5CD9-4A14-927C-9114C824361E}" type="parTrans" cxnId="{B7FE948A-68CE-4AE2-99E0-C5E32F8C8F83}">
      <dgm:prSet/>
      <dgm:spPr/>
      <dgm:t>
        <a:bodyPr/>
        <a:lstStyle/>
        <a:p>
          <a:endParaRPr lang="fr-FR">
            <a:latin typeface="+mn-lt"/>
          </a:endParaRPr>
        </a:p>
      </dgm:t>
    </dgm:pt>
    <dgm:pt modelId="{5980960B-D031-4A57-A582-62F37BCF41B0}" type="sibTrans" cxnId="{B7FE948A-68CE-4AE2-99E0-C5E32F8C8F83}">
      <dgm:prSet/>
      <dgm:spPr/>
      <dgm:t>
        <a:bodyPr/>
        <a:lstStyle/>
        <a:p>
          <a:endParaRPr lang="fr-FR">
            <a:latin typeface="+mn-lt"/>
          </a:endParaRPr>
        </a:p>
      </dgm:t>
    </dgm:pt>
    <dgm:pt modelId="{18FCB64A-0F0A-44DB-836E-6E3141922DE8}">
      <dgm:prSet phldrT="[Texte]" custT="1"/>
      <dgm:spPr/>
      <dgm:t>
        <a:bodyPr/>
        <a:lstStyle/>
        <a:p>
          <a:pPr algn="l"/>
          <a:r>
            <a:rPr lang="ru-RU" sz="1600" noProof="0" dirty="0" smtClean="0">
              <a:latin typeface="+mn-lt"/>
            </a:rPr>
            <a:t>Загрязнение (</a:t>
          </a:r>
          <a:r>
            <a:rPr lang="en-US" sz="1600" noProof="0" dirty="0" smtClean="0">
              <a:latin typeface="+mn-lt"/>
            </a:rPr>
            <a:t>Pollution</a:t>
          </a:r>
          <a:r>
            <a:rPr lang="ru-RU" sz="1600" noProof="0" dirty="0" smtClean="0">
              <a:latin typeface="+mn-lt"/>
            </a:rPr>
            <a:t>)</a:t>
          </a:r>
          <a:r>
            <a:rPr lang="en-US" sz="1600" noProof="0" dirty="0" smtClean="0">
              <a:latin typeface="+mn-lt"/>
            </a:rPr>
            <a:t> </a:t>
          </a:r>
          <a:r>
            <a:rPr lang="ru-RU" sz="1600" noProof="0" dirty="0" smtClean="0">
              <a:latin typeface="+mn-lt"/>
            </a:rPr>
            <a:t>это внесение загрязняющих веществ в природную среду, которое ведет к негативным изменениям</a:t>
          </a:r>
          <a:r>
            <a:rPr lang="en-US" sz="1600" noProof="0" dirty="0" smtClean="0">
              <a:latin typeface="+mn-lt"/>
            </a:rPr>
            <a:t>.</a:t>
          </a:r>
          <a:endParaRPr lang="en-US" sz="1600" noProof="0" dirty="0">
            <a:latin typeface="+mn-lt"/>
          </a:endParaRPr>
        </a:p>
      </dgm:t>
    </dgm:pt>
    <dgm:pt modelId="{F4788C8B-D6DF-4AAA-BC7B-1D16A6EBC0CE}" type="parTrans" cxnId="{E09E29F0-61B6-4E4F-854F-91CD5149C5BD}">
      <dgm:prSet/>
      <dgm:spPr/>
      <dgm:t>
        <a:bodyPr/>
        <a:lstStyle/>
        <a:p>
          <a:endParaRPr lang="fr-FR">
            <a:latin typeface="+mn-lt"/>
          </a:endParaRPr>
        </a:p>
      </dgm:t>
    </dgm:pt>
    <dgm:pt modelId="{3D0A8C34-4923-42B4-9698-1B1B698F06D5}" type="sibTrans" cxnId="{E09E29F0-61B6-4E4F-854F-91CD5149C5BD}">
      <dgm:prSet/>
      <dgm:spPr/>
      <dgm:t>
        <a:bodyPr/>
        <a:lstStyle/>
        <a:p>
          <a:endParaRPr lang="fr-FR">
            <a:latin typeface="+mn-lt"/>
          </a:endParaRPr>
        </a:p>
      </dgm:t>
    </dgm:pt>
    <dgm:pt modelId="{26CED995-8CCC-453F-B00F-51DAB150CA61}">
      <dgm:prSet phldrT="[Texte]" custT="1"/>
      <dgm:spPr/>
      <dgm:t>
        <a:bodyPr/>
        <a:lstStyle/>
        <a:p>
          <a:pPr algn="l"/>
          <a:r>
            <a:rPr lang="en-US" sz="1600" smtClean="0">
              <a:latin typeface="+mn-lt"/>
            </a:rPr>
            <a:t>Pollution </a:t>
          </a:r>
          <a:r>
            <a:rPr lang="ru-RU" sz="1600" smtClean="0">
              <a:latin typeface="+mn-lt"/>
            </a:rPr>
            <a:t>(загрязнение) происходит от латинского</a:t>
          </a:r>
          <a:r>
            <a:rPr lang="en-US" sz="1600" smtClean="0">
              <a:latin typeface="+mn-lt"/>
            </a:rPr>
            <a:t> “</a:t>
          </a:r>
          <a:r>
            <a:rPr lang="en-US" sz="1600" i="1" smtClean="0">
              <a:latin typeface="+mn-lt"/>
            </a:rPr>
            <a:t>Pollere”</a:t>
          </a:r>
          <a:r>
            <a:rPr lang="ru-RU" sz="1600" i="1" smtClean="0">
              <a:latin typeface="+mn-lt"/>
            </a:rPr>
            <a:t>,</a:t>
          </a:r>
          <a:r>
            <a:rPr lang="en-US" sz="1600" smtClean="0">
              <a:latin typeface="+mn-lt"/>
            </a:rPr>
            <a:t> </a:t>
          </a:r>
          <a:r>
            <a:rPr lang="ru-RU" sz="1600" smtClean="0">
              <a:latin typeface="+mn-lt"/>
            </a:rPr>
            <a:t>означающего</a:t>
          </a:r>
          <a:r>
            <a:rPr lang="en-US" sz="1600" smtClean="0">
              <a:latin typeface="+mn-lt"/>
            </a:rPr>
            <a:t> “</a:t>
          </a:r>
          <a:r>
            <a:rPr lang="ru-RU" sz="1600" smtClean="0">
              <a:latin typeface="+mn-lt"/>
            </a:rPr>
            <a:t>грязь</a:t>
          </a:r>
          <a:r>
            <a:rPr lang="en-US" sz="1600" smtClean="0">
              <a:latin typeface="+mn-lt"/>
            </a:rPr>
            <a:t>"</a:t>
          </a:r>
          <a:endParaRPr lang="fr-FR" sz="1600" dirty="0">
            <a:latin typeface="+mn-lt"/>
          </a:endParaRPr>
        </a:p>
      </dgm:t>
    </dgm:pt>
    <dgm:pt modelId="{82BED5BA-CEE0-4731-9283-E1ABD31E818B}" type="sibTrans" cxnId="{AA93D0B7-E3B3-4340-955E-9C6669D1E1C4}">
      <dgm:prSet/>
      <dgm:spPr/>
      <dgm:t>
        <a:bodyPr/>
        <a:lstStyle/>
        <a:p>
          <a:endParaRPr lang="fr-FR">
            <a:latin typeface="+mn-lt"/>
          </a:endParaRPr>
        </a:p>
      </dgm:t>
    </dgm:pt>
    <dgm:pt modelId="{F8567AFA-E58F-4F3D-A715-042C4BAE09AA}" type="parTrans" cxnId="{AA93D0B7-E3B3-4340-955E-9C6669D1E1C4}">
      <dgm:prSet/>
      <dgm:spPr/>
      <dgm:t>
        <a:bodyPr/>
        <a:lstStyle/>
        <a:p>
          <a:endParaRPr lang="fr-FR">
            <a:latin typeface="+mn-lt"/>
          </a:endParaRPr>
        </a:p>
      </dgm:t>
    </dgm:pt>
    <dgm:pt modelId="{3CE56215-509E-4343-998F-3BD02B4C63DA}">
      <dgm:prSet phldrT="[Texte]" custT="1"/>
      <dgm:spPr/>
      <dgm:t>
        <a:bodyPr/>
        <a:lstStyle/>
        <a:p>
          <a:r>
            <a:rPr lang="ru-RU" sz="2200" dirty="0" smtClean="0">
              <a:latin typeface="+mn-lt"/>
            </a:rPr>
            <a:t>Этимология</a:t>
          </a:r>
          <a:endParaRPr lang="fr-FR" sz="2200" dirty="0">
            <a:latin typeface="+mn-lt"/>
          </a:endParaRPr>
        </a:p>
      </dgm:t>
    </dgm:pt>
    <dgm:pt modelId="{157E5C05-3779-469F-86D9-8E4C67B27C3C}" type="sibTrans" cxnId="{73C97A5E-1082-4F7B-AEA7-7B83D719EA2D}">
      <dgm:prSet/>
      <dgm:spPr/>
      <dgm:t>
        <a:bodyPr/>
        <a:lstStyle/>
        <a:p>
          <a:endParaRPr lang="fr-FR">
            <a:latin typeface="+mn-lt"/>
          </a:endParaRPr>
        </a:p>
      </dgm:t>
    </dgm:pt>
    <dgm:pt modelId="{4F095FE9-E39E-4452-B185-8EA67D8FDDF0}" type="parTrans" cxnId="{73C97A5E-1082-4F7B-AEA7-7B83D719EA2D}">
      <dgm:prSet/>
      <dgm:spPr/>
      <dgm:t>
        <a:bodyPr/>
        <a:lstStyle/>
        <a:p>
          <a:endParaRPr lang="fr-FR">
            <a:latin typeface="+mn-lt"/>
          </a:endParaRPr>
        </a:p>
      </dgm:t>
    </dgm:pt>
    <dgm:pt modelId="{CF65548F-5760-4587-B42D-18E24C731857}" type="pres">
      <dgm:prSet presAssocID="{5F9792E6-078D-4CA1-A295-C7472C37F7FA}" presName="theList" presStyleCnt="0">
        <dgm:presLayoutVars>
          <dgm:dir/>
          <dgm:animLvl val="lvl"/>
          <dgm:resizeHandles val="exact"/>
        </dgm:presLayoutVars>
      </dgm:prSet>
      <dgm:spPr/>
      <dgm:t>
        <a:bodyPr/>
        <a:lstStyle/>
        <a:p>
          <a:endParaRPr lang="fr-FR"/>
        </a:p>
      </dgm:t>
    </dgm:pt>
    <dgm:pt modelId="{EE461173-2CC8-49F6-9C20-B9DA943CB61A}" type="pres">
      <dgm:prSet presAssocID="{3CE56215-509E-4343-998F-3BD02B4C63DA}" presName="compNode" presStyleCnt="0"/>
      <dgm:spPr/>
    </dgm:pt>
    <dgm:pt modelId="{EDBBBC72-17FE-497D-93F8-BF3D20AEF290}" type="pres">
      <dgm:prSet presAssocID="{3CE56215-509E-4343-998F-3BD02B4C63DA}" presName="aNode" presStyleLbl="bgShp" presStyleIdx="0" presStyleCnt="2"/>
      <dgm:spPr/>
      <dgm:t>
        <a:bodyPr/>
        <a:lstStyle/>
        <a:p>
          <a:endParaRPr lang="fr-FR"/>
        </a:p>
      </dgm:t>
    </dgm:pt>
    <dgm:pt modelId="{94836F3D-C834-43C5-A072-472903242762}" type="pres">
      <dgm:prSet presAssocID="{3CE56215-509E-4343-998F-3BD02B4C63DA}" presName="textNode" presStyleLbl="bgShp" presStyleIdx="0" presStyleCnt="2"/>
      <dgm:spPr/>
      <dgm:t>
        <a:bodyPr/>
        <a:lstStyle/>
        <a:p>
          <a:endParaRPr lang="fr-FR"/>
        </a:p>
      </dgm:t>
    </dgm:pt>
    <dgm:pt modelId="{90E075AF-238A-403A-A46E-AD20F419BF66}" type="pres">
      <dgm:prSet presAssocID="{3CE56215-509E-4343-998F-3BD02B4C63DA}" presName="compChildNode" presStyleCnt="0"/>
      <dgm:spPr/>
    </dgm:pt>
    <dgm:pt modelId="{678A8738-5340-4FC5-AAC8-BB68842D4301}" type="pres">
      <dgm:prSet presAssocID="{3CE56215-509E-4343-998F-3BD02B4C63DA}" presName="theInnerList" presStyleCnt="0"/>
      <dgm:spPr/>
    </dgm:pt>
    <dgm:pt modelId="{7058196D-F64E-412D-830C-1C43F2856F17}" type="pres">
      <dgm:prSet presAssocID="{26CED995-8CCC-453F-B00F-51DAB150CA61}" presName="childNode" presStyleLbl="node1" presStyleIdx="0" presStyleCnt="2">
        <dgm:presLayoutVars>
          <dgm:bulletEnabled val="1"/>
        </dgm:presLayoutVars>
      </dgm:prSet>
      <dgm:spPr/>
      <dgm:t>
        <a:bodyPr/>
        <a:lstStyle/>
        <a:p>
          <a:endParaRPr lang="fr-FR"/>
        </a:p>
      </dgm:t>
    </dgm:pt>
    <dgm:pt modelId="{B6C77EEE-54C0-4DDE-AD81-31D2F2260B53}" type="pres">
      <dgm:prSet presAssocID="{3CE56215-509E-4343-998F-3BD02B4C63DA}" presName="aSpace" presStyleCnt="0"/>
      <dgm:spPr/>
    </dgm:pt>
    <dgm:pt modelId="{CD592C48-1E96-4F27-818D-7FB5B2556CEC}" type="pres">
      <dgm:prSet presAssocID="{A9137227-1A03-48EF-AF6C-34A98EA88980}" presName="compNode" presStyleCnt="0"/>
      <dgm:spPr/>
    </dgm:pt>
    <dgm:pt modelId="{39CB46DD-3054-4E50-9F61-2503D470D64C}" type="pres">
      <dgm:prSet presAssocID="{A9137227-1A03-48EF-AF6C-34A98EA88980}" presName="aNode" presStyleLbl="bgShp" presStyleIdx="1" presStyleCnt="2"/>
      <dgm:spPr/>
      <dgm:t>
        <a:bodyPr/>
        <a:lstStyle/>
        <a:p>
          <a:endParaRPr lang="fr-FR"/>
        </a:p>
      </dgm:t>
    </dgm:pt>
    <dgm:pt modelId="{93D40969-A8EC-4C3F-AFA1-85405741F734}" type="pres">
      <dgm:prSet presAssocID="{A9137227-1A03-48EF-AF6C-34A98EA88980}" presName="textNode" presStyleLbl="bgShp" presStyleIdx="1" presStyleCnt="2"/>
      <dgm:spPr/>
      <dgm:t>
        <a:bodyPr/>
        <a:lstStyle/>
        <a:p>
          <a:endParaRPr lang="fr-FR"/>
        </a:p>
      </dgm:t>
    </dgm:pt>
    <dgm:pt modelId="{B6585A85-670C-4533-9986-D4D18728728D}" type="pres">
      <dgm:prSet presAssocID="{A9137227-1A03-48EF-AF6C-34A98EA88980}" presName="compChildNode" presStyleCnt="0"/>
      <dgm:spPr/>
    </dgm:pt>
    <dgm:pt modelId="{50D9BA43-58B6-4879-A93B-5C800CC7AAD7}" type="pres">
      <dgm:prSet presAssocID="{A9137227-1A03-48EF-AF6C-34A98EA88980}" presName="theInnerList" presStyleCnt="0"/>
      <dgm:spPr/>
    </dgm:pt>
    <dgm:pt modelId="{A3A8C43B-BAD2-4D20-8E06-D15E12AD28F7}" type="pres">
      <dgm:prSet presAssocID="{18FCB64A-0F0A-44DB-836E-6E3141922DE8}" presName="childNode" presStyleLbl="node1" presStyleIdx="1" presStyleCnt="2">
        <dgm:presLayoutVars>
          <dgm:bulletEnabled val="1"/>
        </dgm:presLayoutVars>
      </dgm:prSet>
      <dgm:spPr/>
      <dgm:t>
        <a:bodyPr/>
        <a:lstStyle/>
        <a:p>
          <a:endParaRPr lang="fr-FR"/>
        </a:p>
      </dgm:t>
    </dgm:pt>
  </dgm:ptLst>
  <dgm:cxnLst>
    <dgm:cxn modelId="{73439B6C-D050-42D1-9A8B-A582E831787B}" type="presOf" srcId="{3CE56215-509E-4343-998F-3BD02B4C63DA}" destId="{94836F3D-C834-43C5-A072-472903242762}" srcOrd="1" destOrd="0" presId="urn:microsoft.com/office/officeart/2005/8/layout/lProcess2"/>
    <dgm:cxn modelId="{9D5EE58D-554C-4788-9E99-FC8DC8D2B9BF}" type="presOf" srcId="{A9137227-1A03-48EF-AF6C-34A98EA88980}" destId="{39CB46DD-3054-4E50-9F61-2503D470D64C}" srcOrd="0" destOrd="0" presId="urn:microsoft.com/office/officeart/2005/8/layout/lProcess2"/>
    <dgm:cxn modelId="{AA285A8D-78B2-45CF-AC6B-3870E6C4A4E7}" type="presOf" srcId="{26CED995-8CCC-453F-B00F-51DAB150CA61}" destId="{7058196D-F64E-412D-830C-1C43F2856F17}" srcOrd="0" destOrd="0" presId="urn:microsoft.com/office/officeart/2005/8/layout/lProcess2"/>
    <dgm:cxn modelId="{E8BA22F4-A5A8-4E7F-800F-91F38F6E363C}" type="presOf" srcId="{A9137227-1A03-48EF-AF6C-34A98EA88980}" destId="{93D40969-A8EC-4C3F-AFA1-85405741F734}" srcOrd="1" destOrd="0" presId="urn:microsoft.com/office/officeart/2005/8/layout/lProcess2"/>
    <dgm:cxn modelId="{70A0D026-6065-498E-A990-72FE9599A174}" type="presOf" srcId="{5F9792E6-078D-4CA1-A295-C7472C37F7FA}" destId="{CF65548F-5760-4587-B42D-18E24C731857}" srcOrd="0" destOrd="0" presId="urn:microsoft.com/office/officeart/2005/8/layout/lProcess2"/>
    <dgm:cxn modelId="{2E5DBFDA-BF88-4236-AAF9-4DE7CC3770AB}" type="presOf" srcId="{3CE56215-509E-4343-998F-3BD02B4C63DA}" destId="{EDBBBC72-17FE-497D-93F8-BF3D20AEF290}" srcOrd="0" destOrd="0" presId="urn:microsoft.com/office/officeart/2005/8/layout/lProcess2"/>
    <dgm:cxn modelId="{AA93D0B7-E3B3-4340-955E-9C6669D1E1C4}" srcId="{3CE56215-509E-4343-998F-3BD02B4C63DA}" destId="{26CED995-8CCC-453F-B00F-51DAB150CA61}" srcOrd="0" destOrd="0" parTransId="{F8567AFA-E58F-4F3D-A715-042C4BAE09AA}" sibTransId="{82BED5BA-CEE0-4731-9283-E1ABD31E818B}"/>
    <dgm:cxn modelId="{E09E29F0-61B6-4E4F-854F-91CD5149C5BD}" srcId="{A9137227-1A03-48EF-AF6C-34A98EA88980}" destId="{18FCB64A-0F0A-44DB-836E-6E3141922DE8}" srcOrd="0" destOrd="0" parTransId="{F4788C8B-D6DF-4AAA-BC7B-1D16A6EBC0CE}" sibTransId="{3D0A8C34-4923-42B4-9698-1B1B698F06D5}"/>
    <dgm:cxn modelId="{203EEE82-D716-4114-8960-D95AB1C17B58}" type="presOf" srcId="{18FCB64A-0F0A-44DB-836E-6E3141922DE8}" destId="{A3A8C43B-BAD2-4D20-8E06-D15E12AD28F7}" srcOrd="0" destOrd="0" presId="urn:microsoft.com/office/officeart/2005/8/layout/lProcess2"/>
    <dgm:cxn modelId="{73C97A5E-1082-4F7B-AEA7-7B83D719EA2D}" srcId="{5F9792E6-078D-4CA1-A295-C7472C37F7FA}" destId="{3CE56215-509E-4343-998F-3BD02B4C63DA}" srcOrd="0" destOrd="0" parTransId="{4F095FE9-E39E-4452-B185-8EA67D8FDDF0}" sibTransId="{157E5C05-3779-469F-86D9-8E4C67B27C3C}"/>
    <dgm:cxn modelId="{B7FE948A-68CE-4AE2-99E0-C5E32F8C8F83}" srcId="{5F9792E6-078D-4CA1-A295-C7472C37F7FA}" destId="{A9137227-1A03-48EF-AF6C-34A98EA88980}" srcOrd="1" destOrd="0" parTransId="{77F1058A-5CD9-4A14-927C-9114C824361E}" sibTransId="{5980960B-D031-4A57-A582-62F37BCF41B0}"/>
    <dgm:cxn modelId="{5C021238-F637-4128-9D54-1704A55167B0}" type="presParOf" srcId="{CF65548F-5760-4587-B42D-18E24C731857}" destId="{EE461173-2CC8-49F6-9C20-B9DA943CB61A}" srcOrd="0" destOrd="0" presId="urn:microsoft.com/office/officeart/2005/8/layout/lProcess2"/>
    <dgm:cxn modelId="{D2AE4F49-BBEC-4EFF-B7E1-4B097AA6FC96}" type="presParOf" srcId="{EE461173-2CC8-49F6-9C20-B9DA943CB61A}" destId="{EDBBBC72-17FE-497D-93F8-BF3D20AEF290}" srcOrd="0" destOrd="0" presId="urn:microsoft.com/office/officeart/2005/8/layout/lProcess2"/>
    <dgm:cxn modelId="{285C983A-3389-403B-9C7E-B73C333D8126}" type="presParOf" srcId="{EE461173-2CC8-49F6-9C20-B9DA943CB61A}" destId="{94836F3D-C834-43C5-A072-472903242762}" srcOrd="1" destOrd="0" presId="urn:microsoft.com/office/officeart/2005/8/layout/lProcess2"/>
    <dgm:cxn modelId="{1F374431-0868-4A8C-A817-459B0666ACC0}" type="presParOf" srcId="{EE461173-2CC8-49F6-9C20-B9DA943CB61A}" destId="{90E075AF-238A-403A-A46E-AD20F419BF66}" srcOrd="2" destOrd="0" presId="urn:microsoft.com/office/officeart/2005/8/layout/lProcess2"/>
    <dgm:cxn modelId="{C7D91162-BA86-4F14-8E0B-8838BDB69C94}" type="presParOf" srcId="{90E075AF-238A-403A-A46E-AD20F419BF66}" destId="{678A8738-5340-4FC5-AAC8-BB68842D4301}" srcOrd="0" destOrd="0" presId="urn:microsoft.com/office/officeart/2005/8/layout/lProcess2"/>
    <dgm:cxn modelId="{FACE2BFC-A7CC-4D90-9162-C0F5127F3632}" type="presParOf" srcId="{678A8738-5340-4FC5-AAC8-BB68842D4301}" destId="{7058196D-F64E-412D-830C-1C43F2856F17}" srcOrd="0" destOrd="0" presId="urn:microsoft.com/office/officeart/2005/8/layout/lProcess2"/>
    <dgm:cxn modelId="{CD7C2287-23DF-470D-A04D-338386F32B51}" type="presParOf" srcId="{CF65548F-5760-4587-B42D-18E24C731857}" destId="{B6C77EEE-54C0-4DDE-AD81-31D2F2260B53}" srcOrd="1" destOrd="0" presId="urn:microsoft.com/office/officeart/2005/8/layout/lProcess2"/>
    <dgm:cxn modelId="{A6226085-BDEE-4705-BAA0-B2177D273841}" type="presParOf" srcId="{CF65548F-5760-4587-B42D-18E24C731857}" destId="{CD592C48-1E96-4F27-818D-7FB5B2556CEC}" srcOrd="2" destOrd="0" presId="urn:microsoft.com/office/officeart/2005/8/layout/lProcess2"/>
    <dgm:cxn modelId="{4DBBF167-EFE9-441F-9DCD-A39464747456}" type="presParOf" srcId="{CD592C48-1E96-4F27-818D-7FB5B2556CEC}" destId="{39CB46DD-3054-4E50-9F61-2503D470D64C}" srcOrd="0" destOrd="0" presId="urn:microsoft.com/office/officeart/2005/8/layout/lProcess2"/>
    <dgm:cxn modelId="{C469C04C-60BA-4166-A8CA-22ABB9EE2B97}" type="presParOf" srcId="{CD592C48-1E96-4F27-818D-7FB5B2556CEC}" destId="{93D40969-A8EC-4C3F-AFA1-85405741F734}" srcOrd="1" destOrd="0" presId="urn:microsoft.com/office/officeart/2005/8/layout/lProcess2"/>
    <dgm:cxn modelId="{2624DABD-DFF2-4797-B6C8-AE8C215FB500}" type="presParOf" srcId="{CD592C48-1E96-4F27-818D-7FB5B2556CEC}" destId="{B6585A85-670C-4533-9986-D4D18728728D}" srcOrd="2" destOrd="0" presId="urn:microsoft.com/office/officeart/2005/8/layout/lProcess2"/>
    <dgm:cxn modelId="{B00C0BA9-4EA4-46B2-A3B6-CA1FEC8B334A}" type="presParOf" srcId="{B6585A85-670C-4533-9986-D4D18728728D}" destId="{50D9BA43-58B6-4879-A93B-5C800CC7AAD7}" srcOrd="0" destOrd="0" presId="urn:microsoft.com/office/officeart/2005/8/layout/lProcess2"/>
    <dgm:cxn modelId="{DB998662-E324-4D84-BFE3-07F47B4D19E7}" type="presParOf" srcId="{50D9BA43-58B6-4879-A93B-5C800CC7AAD7}" destId="{A3A8C43B-BAD2-4D20-8E06-D15E12AD28F7}"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854E2B-376E-46D2-95E5-6D9B0C51307E}" type="doc">
      <dgm:prSet loTypeId="urn:microsoft.com/office/officeart/2005/8/layout/arrow6" loCatId="process" qsTypeId="urn:microsoft.com/office/officeart/2005/8/quickstyle/simple2" qsCatId="simple" csTypeId="urn:microsoft.com/office/officeart/2005/8/colors/colorful4" csCatId="colorful" phldr="1"/>
      <dgm:spPr/>
      <dgm:t>
        <a:bodyPr/>
        <a:lstStyle/>
        <a:p>
          <a:endParaRPr lang="fr-FR"/>
        </a:p>
      </dgm:t>
    </dgm:pt>
    <dgm:pt modelId="{988F647B-B53D-446F-86F2-2F4C7F818C0D}">
      <dgm:prSet phldrT="[Texte]" custT="1"/>
      <dgm:spPr/>
      <dgm:t>
        <a:bodyPr/>
        <a:lstStyle/>
        <a:p>
          <a:r>
            <a:rPr lang="ru-RU" sz="1600" dirty="0" smtClean="0">
              <a:solidFill>
                <a:schemeClr val="bg1"/>
              </a:solidFill>
              <a:latin typeface="+mn-lt"/>
            </a:rPr>
            <a:t>Внешние загрязнители</a:t>
          </a:r>
          <a:endParaRPr lang="fr-FR" sz="1600" dirty="0">
            <a:solidFill>
              <a:schemeClr val="bg1"/>
            </a:solidFill>
            <a:latin typeface="+mn-lt"/>
          </a:endParaRPr>
        </a:p>
      </dgm:t>
    </dgm:pt>
    <dgm:pt modelId="{21651E0D-8EBF-419D-963A-76C32B441C44}" type="parTrans" cxnId="{A1C9DA10-6257-4E7F-8BAE-CFC1389314D8}">
      <dgm:prSet/>
      <dgm:spPr/>
      <dgm:t>
        <a:bodyPr/>
        <a:lstStyle/>
        <a:p>
          <a:endParaRPr lang="fr-FR" sz="1200">
            <a:solidFill>
              <a:schemeClr val="bg1"/>
            </a:solidFill>
            <a:latin typeface="+mn-lt"/>
          </a:endParaRPr>
        </a:p>
      </dgm:t>
    </dgm:pt>
    <dgm:pt modelId="{9F7FE569-A4AD-456B-8C2D-CC828627CE76}" type="sibTrans" cxnId="{A1C9DA10-6257-4E7F-8BAE-CFC1389314D8}">
      <dgm:prSet/>
      <dgm:spPr/>
      <dgm:t>
        <a:bodyPr/>
        <a:lstStyle/>
        <a:p>
          <a:endParaRPr lang="fr-FR" sz="1200">
            <a:solidFill>
              <a:schemeClr val="bg1"/>
            </a:solidFill>
            <a:latin typeface="+mn-lt"/>
          </a:endParaRPr>
        </a:p>
      </dgm:t>
    </dgm:pt>
    <dgm:pt modelId="{1D54CDC8-D120-4BEB-9354-C8C965D284FC}">
      <dgm:prSet phldrT="[Texte]" custT="1"/>
      <dgm:spPr/>
      <dgm:t>
        <a:bodyPr/>
        <a:lstStyle/>
        <a:p>
          <a:r>
            <a:rPr lang="ru-RU" sz="1600" dirty="0" smtClean="0">
              <a:solidFill>
                <a:schemeClr val="bg1"/>
              </a:solidFill>
              <a:latin typeface="+mn-lt"/>
            </a:rPr>
            <a:t>Физиологические загрязнители</a:t>
          </a:r>
          <a:endParaRPr lang="fr-FR" sz="1600" dirty="0">
            <a:solidFill>
              <a:schemeClr val="bg1"/>
            </a:solidFill>
            <a:latin typeface="+mn-lt"/>
          </a:endParaRPr>
        </a:p>
      </dgm:t>
    </dgm:pt>
    <dgm:pt modelId="{7676B71E-083E-4A4D-B2F2-84411FA888F6}" type="parTrans" cxnId="{F4D55E6B-7263-417A-8AA5-481374D9D222}">
      <dgm:prSet/>
      <dgm:spPr/>
      <dgm:t>
        <a:bodyPr/>
        <a:lstStyle/>
        <a:p>
          <a:endParaRPr lang="fr-FR" sz="1200">
            <a:solidFill>
              <a:schemeClr val="bg1"/>
            </a:solidFill>
            <a:latin typeface="+mn-lt"/>
          </a:endParaRPr>
        </a:p>
      </dgm:t>
    </dgm:pt>
    <dgm:pt modelId="{2BBF3E50-357B-47CC-81F5-18172980BCCD}" type="sibTrans" cxnId="{F4D55E6B-7263-417A-8AA5-481374D9D222}">
      <dgm:prSet/>
      <dgm:spPr/>
      <dgm:t>
        <a:bodyPr/>
        <a:lstStyle/>
        <a:p>
          <a:endParaRPr lang="fr-FR" sz="1200">
            <a:solidFill>
              <a:schemeClr val="bg1"/>
            </a:solidFill>
            <a:latin typeface="+mn-lt"/>
          </a:endParaRPr>
        </a:p>
      </dgm:t>
    </dgm:pt>
    <dgm:pt modelId="{BC2FDE0F-460F-4B4E-B526-FF950230FA9C}" type="pres">
      <dgm:prSet presAssocID="{A2854E2B-376E-46D2-95E5-6D9B0C51307E}" presName="compositeShape" presStyleCnt="0">
        <dgm:presLayoutVars>
          <dgm:chMax val="2"/>
          <dgm:dir/>
          <dgm:resizeHandles val="exact"/>
        </dgm:presLayoutVars>
      </dgm:prSet>
      <dgm:spPr/>
      <dgm:t>
        <a:bodyPr/>
        <a:lstStyle/>
        <a:p>
          <a:endParaRPr lang="fr-FR"/>
        </a:p>
      </dgm:t>
    </dgm:pt>
    <dgm:pt modelId="{C83B4E5C-F38A-4B41-8494-B5056C5C41D8}" type="pres">
      <dgm:prSet presAssocID="{A2854E2B-376E-46D2-95E5-6D9B0C51307E}" presName="ribbon" presStyleLbl="node1" presStyleIdx="0" presStyleCnt="1"/>
      <dgm:spPr/>
    </dgm:pt>
    <dgm:pt modelId="{00E352A4-4C3E-4875-B6D9-63C90313A495}" type="pres">
      <dgm:prSet presAssocID="{A2854E2B-376E-46D2-95E5-6D9B0C51307E}" presName="leftArrowText" presStyleLbl="node1" presStyleIdx="0" presStyleCnt="1">
        <dgm:presLayoutVars>
          <dgm:chMax val="0"/>
          <dgm:bulletEnabled val="1"/>
        </dgm:presLayoutVars>
      </dgm:prSet>
      <dgm:spPr/>
      <dgm:t>
        <a:bodyPr/>
        <a:lstStyle/>
        <a:p>
          <a:endParaRPr lang="fr-FR"/>
        </a:p>
      </dgm:t>
    </dgm:pt>
    <dgm:pt modelId="{7910CBB7-BC6F-4ED5-9F04-C46A392D2DFF}" type="pres">
      <dgm:prSet presAssocID="{A2854E2B-376E-46D2-95E5-6D9B0C51307E}" presName="rightArrowText" presStyleLbl="node1" presStyleIdx="0" presStyleCnt="1">
        <dgm:presLayoutVars>
          <dgm:chMax val="0"/>
          <dgm:bulletEnabled val="1"/>
        </dgm:presLayoutVars>
      </dgm:prSet>
      <dgm:spPr/>
      <dgm:t>
        <a:bodyPr/>
        <a:lstStyle/>
        <a:p>
          <a:endParaRPr lang="fr-FR"/>
        </a:p>
      </dgm:t>
    </dgm:pt>
  </dgm:ptLst>
  <dgm:cxnLst>
    <dgm:cxn modelId="{A1C9DA10-6257-4E7F-8BAE-CFC1389314D8}" srcId="{A2854E2B-376E-46D2-95E5-6D9B0C51307E}" destId="{988F647B-B53D-446F-86F2-2F4C7F818C0D}" srcOrd="0" destOrd="0" parTransId="{21651E0D-8EBF-419D-963A-76C32B441C44}" sibTransId="{9F7FE569-A4AD-456B-8C2D-CC828627CE76}"/>
    <dgm:cxn modelId="{E332A725-BB39-40B3-965A-25EC507A3052}" type="presOf" srcId="{988F647B-B53D-446F-86F2-2F4C7F818C0D}" destId="{00E352A4-4C3E-4875-B6D9-63C90313A495}" srcOrd="0" destOrd="0" presId="urn:microsoft.com/office/officeart/2005/8/layout/arrow6"/>
    <dgm:cxn modelId="{204228F0-C8AE-4CF7-9C8C-654C9FB9134C}" type="presOf" srcId="{A2854E2B-376E-46D2-95E5-6D9B0C51307E}" destId="{BC2FDE0F-460F-4B4E-B526-FF950230FA9C}" srcOrd="0" destOrd="0" presId="urn:microsoft.com/office/officeart/2005/8/layout/arrow6"/>
    <dgm:cxn modelId="{F4D55E6B-7263-417A-8AA5-481374D9D222}" srcId="{A2854E2B-376E-46D2-95E5-6D9B0C51307E}" destId="{1D54CDC8-D120-4BEB-9354-C8C965D284FC}" srcOrd="1" destOrd="0" parTransId="{7676B71E-083E-4A4D-B2F2-84411FA888F6}" sibTransId="{2BBF3E50-357B-47CC-81F5-18172980BCCD}"/>
    <dgm:cxn modelId="{EE309394-08A9-4773-9773-E903C43B0685}" type="presOf" srcId="{1D54CDC8-D120-4BEB-9354-C8C965D284FC}" destId="{7910CBB7-BC6F-4ED5-9F04-C46A392D2DFF}" srcOrd="0" destOrd="0" presId="urn:microsoft.com/office/officeart/2005/8/layout/arrow6"/>
    <dgm:cxn modelId="{7355BA8A-75AC-4611-9E75-BEFE23854742}" type="presParOf" srcId="{BC2FDE0F-460F-4B4E-B526-FF950230FA9C}" destId="{C83B4E5C-F38A-4B41-8494-B5056C5C41D8}" srcOrd="0" destOrd="0" presId="urn:microsoft.com/office/officeart/2005/8/layout/arrow6"/>
    <dgm:cxn modelId="{303C6B56-B15B-4338-9759-675756406C14}" type="presParOf" srcId="{BC2FDE0F-460F-4B4E-B526-FF950230FA9C}" destId="{00E352A4-4C3E-4875-B6D9-63C90313A495}" srcOrd="1" destOrd="0" presId="urn:microsoft.com/office/officeart/2005/8/layout/arrow6"/>
    <dgm:cxn modelId="{5A86BD84-6969-43DC-A9C9-7340C619D547}" type="presParOf" srcId="{BC2FDE0F-460F-4B4E-B526-FF950230FA9C}" destId="{7910CBB7-BC6F-4ED5-9F04-C46A392D2DFF}" srcOrd="2" destOrd="0" presId="urn:microsoft.com/office/officeart/2005/8/layout/arrow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9792E6-078D-4CA1-A295-C7472C37F7FA}" type="doc">
      <dgm:prSet loTypeId="urn:microsoft.com/office/officeart/2005/8/layout/bList2" loCatId="list" qsTypeId="urn:microsoft.com/office/officeart/2005/8/quickstyle/3d1" qsCatId="3D" csTypeId="urn:microsoft.com/office/officeart/2005/8/colors/colorful2" csCatId="colorful" phldr="1"/>
      <dgm:spPr/>
      <dgm:t>
        <a:bodyPr/>
        <a:lstStyle/>
        <a:p>
          <a:endParaRPr lang="fr-FR"/>
        </a:p>
      </dgm:t>
    </dgm:pt>
    <dgm:pt modelId="{A9137227-1A03-48EF-AF6C-34A98EA88980}">
      <dgm:prSet phldrT="[Texte]" custT="1"/>
      <dgm:spPr/>
      <dgm:t>
        <a:bodyPr/>
        <a:lstStyle/>
        <a:p>
          <a:r>
            <a:rPr lang="ru-RU" sz="1800" smtClean="0">
              <a:latin typeface="+mn-lt"/>
            </a:rPr>
            <a:t>Атмосферное</a:t>
          </a:r>
          <a:endParaRPr lang="fr-FR" sz="1800" dirty="0">
            <a:latin typeface="+mn-lt"/>
          </a:endParaRPr>
        </a:p>
      </dgm:t>
    </dgm:pt>
    <dgm:pt modelId="{77F1058A-5CD9-4A14-927C-9114C824361E}" type="parTrans" cxnId="{B7FE948A-68CE-4AE2-99E0-C5E32F8C8F83}">
      <dgm:prSet/>
      <dgm:spPr/>
      <dgm:t>
        <a:bodyPr/>
        <a:lstStyle/>
        <a:p>
          <a:endParaRPr lang="fr-FR">
            <a:latin typeface="+mn-lt"/>
          </a:endParaRPr>
        </a:p>
      </dgm:t>
    </dgm:pt>
    <dgm:pt modelId="{5980960B-D031-4A57-A582-62F37BCF41B0}" type="sibTrans" cxnId="{B7FE948A-68CE-4AE2-99E0-C5E32F8C8F83}">
      <dgm:prSet/>
      <dgm:spPr/>
      <dgm:t>
        <a:bodyPr/>
        <a:lstStyle/>
        <a:p>
          <a:endParaRPr lang="fr-FR">
            <a:latin typeface="+mn-lt"/>
          </a:endParaRPr>
        </a:p>
      </dgm:t>
    </dgm:pt>
    <dgm:pt modelId="{18FCB64A-0F0A-44DB-836E-6E3141922DE8}">
      <dgm:prSet phldrT="[Texte]" custT="1"/>
      <dgm:spPr/>
      <dgm:t>
        <a:bodyPr/>
        <a:lstStyle/>
        <a:p>
          <a:pPr algn="l"/>
          <a:r>
            <a:rPr lang="ru-RU" sz="1400" noProof="0" smtClean="0">
              <a:latin typeface="+mn-lt"/>
            </a:rPr>
            <a:t>Исследуется влияние</a:t>
          </a:r>
          <a:endParaRPr lang="en-US" sz="1400" noProof="0" dirty="0">
            <a:latin typeface="+mn-lt"/>
          </a:endParaRPr>
        </a:p>
      </dgm:t>
    </dgm:pt>
    <dgm:pt modelId="{F4788C8B-D6DF-4AAA-BC7B-1D16A6EBC0CE}" type="parTrans" cxnId="{E09E29F0-61B6-4E4F-854F-91CD5149C5BD}">
      <dgm:prSet/>
      <dgm:spPr/>
      <dgm:t>
        <a:bodyPr/>
        <a:lstStyle/>
        <a:p>
          <a:endParaRPr lang="fr-FR">
            <a:latin typeface="+mn-lt"/>
          </a:endParaRPr>
        </a:p>
      </dgm:t>
    </dgm:pt>
    <dgm:pt modelId="{3D0A8C34-4923-42B4-9698-1B1B698F06D5}" type="sibTrans" cxnId="{E09E29F0-61B6-4E4F-854F-91CD5149C5BD}">
      <dgm:prSet/>
      <dgm:spPr/>
      <dgm:t>
        <a:bodyPr/>
        <a:lstStyle/>
        <a:p>
          <a:endParaRPr lang="fr-FR">
            <a:latin typeface="+mn-lt"/>
          </a:endParaRPr>
        </a:p>
      </dgm:t>
    </dgm:pt>
    <dgm:pt modelId="{26CED995-8CCC-453F-B00F-51DAB150CA61}">
      <dgm:prSet phldrT="[Texte]" custT="1"/>
      <dgm:spPr/>
      <dgm:t>
        <a:bodyPr/>
        <a:lstStyle/>
        <a:p>
          <a:pPr algn="l"/>
          <a:r>
            <a:rPr lang="ru-RU" sz="1400" smtClean="0">
              <a:latin typeface="+mn-lt"/>
            </a:rPr>
            <a:t>Хорошо известно</a:t>
          </a:r>
          <a:endParaRPr lang="fr-FR" sz="1400" dirty="0">
            <a:latin typeface="+mn-lt"/>
          </a:endParaRPr>
        </a:p>
      </dgm:t>
    </dgm:pt>
    <dgm:pt modelId="{82BED5BA-CEE0-4731-9283-E1ABD31E818B}" type="sibTrans" cxnId="{AA93D0B7-E3B3-4340-955E-9C6669D1E1C4}">
      <dgm:prSet/>
      <dgm:spPr/>
      <dgm:t>
        <a:bodyPr/>
        <a:lstStyle/>
        <a:p>
          <a:endParaRPr lang="fr-FR">
            <a:latin typeface="+mn-lt"/>
          </a:endParaRPr>
        </a:p>
      </dgm:t>
    </dgm:pt>
    <dgm:pt modelId="{F8567AFA-E58F-4F3D-A715-042C4BAE09AA}" type="parTrans" cxnId="{AA93D0B7-E3B3-4340-955E-9C6669D1E1C4}">
      <dgm:prSet/>
      <dgm:spPr/>
      <dgm:t>
        <a:bodyPr/>
        <a:lstStyle/>
        <a:p>
          <a:endParaRPr lang="fr-FR">
            <a:latin typeface="+mn-lt"/>
          </a:endParaRPr>
        </a:p>
      </dgm:t>
    </dgm:pt>
    <dgm:pt modelId="{3CE56215-509E-4343-998F-3BD02B4C63DA}">
      <dgm:prSet phldrT="[Texte]" custT="1"/>
      <dgm:spPr/>
      <dgm:t>
        <a:bodyPr/>
        <a:lstStyle/>
        <a:p>
          <a:r>
            <a:rPr lang="en-US" sz="1800" dirty="0">
              <a:latin typeface="+mn-lt"/>
            </a:rPr>
            <a:t>UV</a:t>
          </a:r>
          <a:r>
            <a:rPr lang="en-US" sz="2200" dirty="0">
              <a:latin typeface="+mn-lt"/>
            </a:rPr>
            <a:t> </a:t>
          </a:r>
          <a:endParaRPr lang="fr-FR" sz="2200" dirty="0">
            <a:latin typeface="+mn-lt"/>
          </a:endParaRPr>
        </a:p>
      </dgm:t>
    </dgm:pt>
    <dgm:pt modelId="{157E5C05-3779-469F-86D9-8E4C67B27C3C}" type="sibTrans" cxnId="{73C97A5E-1082-4F7B-AEA7-7B83D719EA2D}">
      <dgm:prSet/>
      <dgm:spPr/>
      <dgm:t>
        <a:bodyPr/>
        <a:lstStyle/>
        <a:p>
          <a:endParaRPr lang="fr-FR">
            <a:latin typeface="+mn-lt"/>
          </a:endParaRPr>
        </a:p>
      </dgm:t>
    </dgm:pt>
    <dgm:pt modelId="{4F095FE9-E39E-4452-B185-8EA67D8FDDF0}" type="parTrans" cxnId="{73C97A5E-1082-4F7B-AEA7-7B83D719EA2D}">
      <dgm:prSet/>
      <dgm:spPr/>
      <dgm:t>
        <a:bodyPr/>
        <a:lstStyle/>
        <a:p>
          <a:endParaRPr lang="fr-FR">
            <a:latin typeface="+mn-lt"/>
          </a:endParaRPr>
        </a:p>
      </dgm:t>
    </dgm:pt>
    <dgm:pt modelId="{6ED5876D-4CB6-4245-9C0D-8FAAC31A8FDA}">
      <dgm:prSet phldrT="[Texte]" custT="1"/>
      <dgm:spPr/>
      <dgm:t>
        <a:bodyPr/>
        <a:lstStyle/>
        <a:p>
          <a:pPr algn="l"/>
          <a:r>
            <a:rPr lang="ru-RU" sz="1800" noProof="0" smtClean="0">
              <a:latin typeface="+mn-lt"/>
            </a:rPr>
            <a:t>Бытовое</a:t>
          </a:r>
          <a:endParaRPr lang="en-US" sz="1800" noProof="0" dirty="0">
            <a:latin typeface="+mn-lt"/>
          </a:endParaRPr>
        </a:p>
      </dgm:t>
    </dgm:pt>
    <dgm:pt modelId="{946AA55E-EDEA-492C-A209-A66ADD10CCA2}" type="parTrans" cxnId="{DD544ED3-C8DB-4574-B1D1-299DA02618FF}">
      <dgm:prSet/>
      <dgm:spPr/>
      <dgm:t>
        <a:bodyPr/>
        <a:lstStyle/>
        <a:p>
          <a:endParaRPr lang="fr-FR"/>
        </a:p>
      </dgm:t>
    </dgm:pt>
    <dgm:pt modelId="{0996300A-4479-4878-99A4-0807672D478E}" type="sibTrans" cxnId="{DD544ED3-C8DB-4574-B1D1-299DA02618FF}">
      <dgm:prSet/>
      <dgm:spPr/>
      <dgm:t>
        <a:bodyPr/>
        <a:lstStyle/>
        <a:p>
          <a:endParaRPr lang="fr-FR"/>
        </a:p>
      </dgm:t>
    </dgm:pt>
    <dgm:pt modelId="{0326A381-C254-4872-8373-CA368FAEAA0B}">
      <dgm:prSet phldrT="[Texte]" custT="1"/>
      <dgm:spPr/>
      <dgm:t>
        <a:bodyPr/>
        <a:lstStyle/>
        <a:p>
          <a:pPr algn="l"/>
          <a:r>
            <a:rPr lang="ru-RU" sz="1400" noProof="0" smtClean="0">
              <a:latin typeface="+mn-lt"/>
            </a:rPr>
            <a:t>Изнутри/Снаружи</a:t>
          </a:r>
          <a:endParaRPr lang="en-US" sz="1400" noProof="0" dirty="0">
            <a:latin typeface="+mn-lt"/>
          </a:endParaRPr>
        </a:p>
      </dgm:t>
    </dgm:pt>
    <dgm:pt modelId="{16BDE5B9-3A97-4789-8ACD-7BA10845E344}" type="parTrans" cxnId="{DF0FFC62-6DB9-47EF-B3BA-CD10C88C77B9}">
      <dgm:prSet/>
      <dgm:spPr/>
      <dgm:t>
        <a:bodyPr/>
        <a:lstStyle/>
        <a:p>
          <a:endParaRPr lang="fr-FR"/>
        </a:p>
      </dgm:t>
    </dgm:pt>
    <dgm:pt modelId="{1709193D-E90A-4CEE-AA63-3907E85E1B7B}" type="sibTrans" cxnId="{DF0FFC62-6DB9-47EF-B3BA-CD10C88C77B9}">
      <dgm:prSet/>
      <dgm:spPr/>
      <dgm:t>
        <a:bodyPr/>
        <a:lstStyle/>
        <a:p>
          <a:endParaRPr lang="fr-FR"/>
        </a:p>
      </dgm:t>
    </dgm:pt>
    <dgm:pt modelId="{2A9138FF-C8F8-4C26-A71D-9D18BB403D7E}">
      <dgm:prSet phldrT="[Texte]" custT="1"/>
      <dgm:spPr/>
      <dgm:t>
        <a:bodyPr/>
        <a:lstStyle/>
        <a:p>
          <a:pPr algn="l"/>
          <a:r>
            <a:rPr lang="ru-RU" sz="1400" noProof="0" smtClean="0">
              <a:latin typeface="+mn-lt"/>
            </a:rPr>
            <a:t>В большинстве невидимо</a:t>
          </a:r>
          <a:endParaRPr lang="en-US" sz="1400" noProof="0" dirty="0">
            <a:latin typeface="+mn-lt"/>
          </a:endParaRPr>
        </a:p>
      </dgm:t>
    </dgm:pt>
    <dgm:pt modelId="{E117C1D7-AC03-4B90-A024-6FA85E7F125B}" type="parTrans" cxnId="{AB6D0C03-3F5A-48AE-9574-0222A9205A01}">
      <dgm:prSet/>
      <dgm:spPr/>
      <dgm:t>
        <a:bodyPr/>
        <a:lstStyle/>
        <a:p>
          <a:endParaRPr lang="fr-FR"/>
        </a:p>
      </dgm:t>
    </dgm:pt>
    <dgm:pt modelId="{AC47E369-6050-45F0-9D67-9A550308E5FA}" type="sibTrans" cxnId="{AB6D0C03-3F5A-48AE-9574-0222A9205A01}">
      <dgm:prSet/>
      <dgm:spPr/>
      <dgm:t>
        <a:bodyPr/>
        <a:lstStyle/>
        <a:p>
          <a:endParaRPr lang="fr-FR"/>
        </a:p>
      </dgm:t>
    </dgm:pt>
    <dgm:pt modelId="{935543F1-3E9A-41E2-A5EC-7FE762816ACF}">
      <dgm:prSet phldrT="[Texte]" custT="1"/>
      <dgm:spPr/>
      <dgm:t>
        <a:bodyPr/>
        <a:lstStyle/>
        <a:p>
          <a:pPr algn="l"/>
          <a:r>
            <a:rPr lang="ru-RU" sz="1400" noProof="0" smtClean="0">
              <a:latin typeface="+mn-lt"/>
            </a:rPr>
            <a:t>В течение дня и ночи</a:t>
          </a:r>
          <a:endParaRPr lang="en-US" sz="1400" noProof="0" dirty="0">
            <a:latin typeface="+mn-lt"/>
          </a:endParaRPr>
        </a:p>
      </dgm:t>
    </dgm:pt>
    <dgm:pt modelId="{CBA86692-4197-47AF-BC8D-F26AE3046BDA}" type="parTrans" cxnId="{F0074D81-BB41-4873-9AB2-A2BB8F393F79}">
      <dgm:prSet/>
      <dgm:spPr/>
      <dgm:t>
        <a:bodyPr/>
        <a:lstStyle/>
        <a:p>
          <a:endParaRPr lang="fr-FR"/>
        </a:p>
      </dgm:t>
    </dgm:pt>
    <dgm:pt modelId="{6F7CAB79-803E-4041-8008-518B8359AC1B}" type="sibTrans" cxnId="{F0074D81-BB41-4873-9AB2-A2BB8F393F79}">
      <dgm:prSet/>
      <dgm:spPr/>
      <dgm:t>
        <a:bodyPr/>
        <a:lstStyle/>
        <a:p>
          <a:endParaRPr lang="fr-FR"/>
        </a:p>
      </dgm:t>
    </dgm:pt>
    <dgm:pt modelId="{F7992D16-B261-42E9-A992-5325D0987520}">
      <dgm:prSet custT="1"/>
      <dgm:spPr/>
      <dgm:t>
        <a:bodyPr/>
        <a:lstStyle/>
        <a:p>
          <a:r>
            <a:rPr lang="ru-RU" sz="1400" smtClean="0"/>
            <a:t>Исследуется влияние</a:t>
          </a:r>
          <a:endParaRPr lang="fr-FR" sz="1400" dirty="0"/>
        </a:p>
      </dgm:t>
    </dgm:pt>
    <dgm:pt modelId="{C8E5E00B-5E0D-4563-BCEA-0E324F466A09}" type="parTrans" cxnId="{68BF7A25-CC8D-4415-8CA8-89680856B8B6}">
      <dgm:prSet/>
      <dgm:spPr/>
      <dgm:t>
        <a:bodyPr/>
        <a:lstStyle/>
        <a:p>
          <a:endParaRPr lang="fr-FR"/>
        </a:p>
      </dgm:t>
    </dgm:pt>
    <dgm:pt modelId="{1A7568B9-5A18-4172-BFB2-843B8FFB8005}" type="sibTrans" cxnId="{68BF7A25-CC8D-4415-8CA8-89680856B8B6}">
      <dgm:prSet/>
      <dgm:spPr/>
      <dgm:t>
        <a:bodyPr/>
        <a:lstStyle/>
        <a:p>
          <a:endParaRPr lang="fr-FR"/>
        </a:p>
      </dgm:t>
    </dgm:pt>
    <dgm:pt modelId="{7B3E35E9-964B-4776-BCC6-749696F85CA2}">
      <dgm:prSet custT="1"/>
      <dgm:spPr/>
      <dgm:t>
        <a:bodyPr/>
        <a:lstStyle/>
        <a:p>
          <a:r>
            <a:rPr lang="ru-RU" sz="1400" dirty="0" smtClean="0"/>
            <a:t>Снаружи</a:t>
          </a:r>
          <a:endParaRPr lang="fr-FR" sz="1400" dirty="0"/>
        </a:p>
      </dgm:t>
    </dgm:pt>
    <dgm:pt modelId="{418053AB-97D6-4CED-9F4D-09924BC80EB2}" type="parTrans" cxnId="{EB6B0F27-FB81-4679-B74B-BC3B759D181C}">
      <dgm:prSet/>
      <dgm:spPr/>
      <dgm:t>
        <a:bodyPr/>
        <a:lstStyle/>
        <a:p>
          <a:endParaRPr lang="fr-FR"/>
        </a:p>
      </dgm:t>
    </dgm:pt>
    <dgm:pt modelId="{A72087D4-873F-4972-9135-61BA720C5567}" type="sibTrans" cxnId="{EB6B0F27-FB81-4679-B74B-BC3B759D181C}">
      <dgm:prSet/>
      <dgm:spPr/>
      <dgm:t>
        <a:bodyPr/>
        <a:lstStyle/>
        <a:p>
          <a:endParaRPr lang="fr-FR"/>
        </a:p>
      </dgm:t>
    </dgm:pt>
    <dgm:pt modelId="{6478B5A5-A49E-4A9C-97D4-B5035DA65E8A}">
      <dgm:prSet custT="1"/>
      <dgm:spPr/>
      <dgm:t>
        <a:bodyPr/>
        <a:lstStyle/>
        <a:p>
          <a:r>
            <a:rPr lang="ru-RU" sz="1400" dirty="0" smtClean="0"/>
            <a:t>Легче контролировать воздействие</a:t>
          </a:r>
          <a:endParaRPr lang="fr-FR" sz="1400" dirty="0"/>
        </a:p>
      </dgm:t>
    </dgm:pt>
    <dgm:pt modelId="{2F88081E-BA02-47EF-B3FD-0D3B856FB50F}" type="parTrans" cxnId="{174D6664-F7AB-4AA8-A394-9FD536FEED15}">
      <dgm:prSet/>
      <dgm:spPr/>
      <dgm:t>
        <a:bodyPr/>
        <a:lstStyle/>
        <a:p>
          <a:endParaRPr lang="fr-FR"/>
        </a:p>
      </dgm:t>
    </dgm:pt>
    <dgm:pt modelId="{D793F124-4FE1-47F2-88B2-5B726766CC0F}" type="sibTrans" cxnId="{174D6664-F7AB-4AA8-A394-9FD536FEED15}">
      <dgm:prSet/>
      <dgm:spPr/>
      <dgm:t>
        <a:bodyPr/>
        <a:lstStyle/>
        <a:p>
          <a:endParaRPr lang="fr-FR"/>
        </a:p>
      </dgm:t>
    </dgm:pt>
    <dgm:pt modelId="{530DD49B-0208-4186-879D-AD81E6D12459}">
      <dgm:prSet phldrT="[Texte]" custT="1"/>
      <dgm:spPr/>
      <dgm:t>
        <a:bodyPr/>
        <a:lstStyle/>
        <a:p>
          <a:pPr algn="l"/>
          <a:r>
            <a:rPr lang="ru-RU" sz="1400" smtClean="0">
              <a:latin typeface="+mn-lt"/>
            </a:rPr>
            <a:t>В течение дня</a:t>
          </a:r>
          <a:endParaRPr lang="fr-FR" sz="1400" dirty="0">
            <a:latin typeface="+mn-lt"/>
          </a:endParaRPr>
        </a:p>
      </dgm:t>
    </dgm:pt>
    <dgm:pt modelId="{75742E6A-CDFC-40BC-9C34-3BA1E1D909FB}" type="sibTrans" cxnId="{CED90849-03DD-4A59-8770-D4ED4D36BAD7}">
      <dgm:prSet/>
      <dgm:spPr/>
      <dgm:t>
        <a:bodyPr/>
        <a:lstStyle/>
        <a:p>
          <a:endParaRPr lang="fr-FR"/>
        </a:p>
      </dgm:t>
    </dgm:pt>
    <dgm:pt modelId="{8AB2974B-2EFE-42CA-B7E1-112D2D814362}" type="parTrans" cxnId="{CED90849-03DD-4A59-8770-D4ED4D36BAD7}">
      <dgm:prSet/>
      <dgm:spPr/>
      <dgm:t>
        <a:bodyPr/>
        <a:lstStyle/>
        <a:p>
          <a:endParaRPr lang="fr-FR"/>
        </a:p>
      </dgm:t>
    </dgm:pt>
    <dgm:pt modelId="{5B366EE6-3D0E-43F0-BC4F-551AFDD94603}">
      <dgm:prSet phldrT="[Texte]" custT="1"/>
      <dgm:spPr/>
      <dgm:t>
        <a:bodyPr/>
        <a:lstStyle/>
        <a:p>
          <a:pPr algn="l"/>
          <a:r>
            <a:rPr lang="ru-RU" sz="1400" smtClean="0">
              <a:latin typeface="+mn-lt"/>
            </a:rPr>
            <a:t>Снаружи</a:t>
          </a:r>
          <a:endParaRPr lang="fr-FR" sz="1400" dirty="0">
            <a:latin typeface="+mn-lt"/>
          </a:endParaRPr>
        </a:p>
      </dgm:t>
    </dgm:pt>
    <dgm:pt modelId="{06C12D72-053E-44B0-B572-667A7A391EEC}" type="sibTrans" cxnId="{E7065221-AFF6-442C-914E-D5D74FFFA48A}">
      <dgm:prSet/>
      <dgm:spPr/>
      <dgm:t>
        <a:bodyPr/>
        <a:lstStyle/>
        <a:p>
          <a:endParaRPr lang="fr-FR"/>
        </a:p>
      </dgm:t>
    </dgm:pt>
    <dgm:pt modelId="{BA5ADB48-2051-4196-9978-847D5ED8671A}" type="parTrans" cxnId="{E7065221-AFF6-442C-914E-D5D74FFFA48A}">
      <dgm:prSet/>
      <dgm:spPr/>
      <dgm:t>
        <a:bodyPr/>
        <a:lstStyle/>
        <a:p>
          <a:endParaRPr lang="fr-FR"/>
        </a:p>
      </dgm:t>
    </dgm:pt>
    <dgm:pt modelId="{DA5F2021-D131-4300-AB51-0F7B2AFAD96A}">
      <dgm:prSet phldrT="[Texte]" custT="1"/>
      <dgm:spPr/>
      <dgm:t>
        <a:bodyPr/>
        <a:lstStyle/>
        <a:p>
          <a:pPr algn="l"/>
          <a:r>
            <a:rPr lang="ru-RU" sz="1400" smtClean="0">
              <a:latin typeface="+mn-lt"/>
            </a:rPr>
            <a:t>Видимое и невидимое</a:t>
          </a:r>
          <a:endParaRPr lang="fr-FR" sz="1400" dirty="0">
            <a:latin typeface="+mn-lt"/>
          </a:endParaRPr>
        </a:p>
      </dgm:t>
    </dgm:pt>
    <dgm:pt modelId="{685E0C12-270F-4134-8F7A-4481DD2D2F41}" type="sibTrans" cxnId="{F21C7629-9355-414E-AE5B-DE144FD793C2}">
      <dgm:prSet/>
      <dgm:spPr/>
      <dgm:t>
        <a:bodyPr/>
        <a:lstStyle/>
        <a:p>
          <a:endParaRPr lang="fr-FR"/>
        </a:p>
      </dgm:t>
    </dgm:pt>
    <dgm:pt modelId="{6EBEC0CC-5E32-4B79-A5F3-709AA3EEEAF3}" type="parTrans" cxnId="{F21C7629-9355-414E-AE5B-DE144FD793C2}">
      <dgm:prSet/>
      <dgm:spPr/>
      <dgm:t>
        <a:bodyPr/>
        <a:lstStyle/>
        <a:p>
          <a:endParaRPr lang="fr-FR"/>
        </a:p>
      </dgm:t>
    </dgm:pt>
    <dgm:pt modelId="{1DF230D8-44E7-47C4-B08E-C091DF08D7EB}" type="pres">
      <dgm:prSet presAssocID="{5F9792E6-078D-4CA1-A295-C7472C37F7FA}" presName="diagram" presStyleCnt="0">
        <dgm:presLayoutVars>
          <dgm:dir/>
          <dgm:animLvl val="lvl"/>
          <dgm:resizeHandles val="exact"/>
        </dgm:presLayoutVars>
      </dgm:prSet>
      <dgm:spPr/>
      <dgm:t>
        <a:bodyPr/>
        <a:lstStyle/>
        <a:p>
          <a:endParaRPr lang="fr-FR"/>
        </a:p>
      </dgm:t>
    </dgm:pt>
    <dgm:pt modelId="{83DF0679-0FFD-4D8E-BA6F-30A52EB7FA46}" type="pres">
      <dgm:prSet presAssocID="{3CE56215-509E-4343-998F-3BD02B4C63DA}" presName="compNode" presStyleCnt="0"/>
      <dgm:spPr/>
    </dgm:pt>
    <dgm:pt modelId="{8BBD1925-39A6-4027-94B7-FF9A55CBEA63}" type="pres">
      <dgm:prSet presAssocID="{3CE56215-509E-4343-998F-3BD02B4C63DA}" presName="childRect" presStyleLbl="bgAcc1" presStyleIdx="0" presStyleCnt="3" custScaleY="139568" custLinFactNeighborX="-232" custLinFactNeighborY="-14448">
        <dgm:presLayoutVars>
          <dgm:bulletEnabled val="1"/>
        </dgm:presLayoutVars>
      </dgm:prSet>
      <dgm:spPr/>
      <dgm:t>
        <a:bodyPr/>
        <a:lstStyle/>
        <a:p>
          <a:endParaRPr lang="fr-FR"/>
        </a:p>
      </dgm:t>
    </dgm:pt>
    <dgm:pt modelId="{F90CCFBE-05FC-450D-9CB5-144C255EC3A2}" type="pres">
      <dgm:prSet presAssocID="{3CE56215-509E-4343-998F-3BD02B4C63DA}" presName="parentText" presStyleLbl="node1" presStyleIdx="0" presStyleCnt="0">
        <dgm:presLayoutVars>
          <dgm:chMax val="0"/>
          <dgm:bulletEnabled val="1"/>
        </dgm:presLayoutVars>
      </dgm:prSet>
      <dgm:spPr/>
      <dgm:t>
        <a:bodyPr/>
        <a:lstStyle/>
        <a:p>
          <a:endParaRPr lang="fr-FR"/>
        </a:p>
      </dgm:t>
    </dgm:pt>
    <dgm:pt modelId="{88967D42-B715-4B97-81FF-EDCEB342C5B2}" type="pres">
      <dgm:prSet presAssocID="{3CE56215-509E-4343-998F-3BD02B4C63DA}" presName="parentRect" presStyleLbl="alignNode1" presStyleIdx="0" presStyleCnt="3"/>
      <dgm:spPr/>
      <dgm:t>
        <a:bodyPr/>
        <a:lstStyle/>
        <a:p>
          <a:endParaRPr lang="fr-FR"/>
        </a:p>
      </dgm:t>
    </dgm:pt>
    <dgm:pt modelId="{2BAE442E-C2E2-4966-BB53-A5994C88C4D4}" type="pres">
      <dgm:prSet presAssocID="{3CE56215-509E-4343-998F-3BD02B4C63DA}" presName="adorn" presStyleLbl="fgAccFollowNode1" presStyleIdx="0" presStyleCnt="3"/>
      <dgm:spPr/>
    </dgm:pt>
    <dgm:pt modelId="{AE5366BB-B454-472F-9873-E25FA650E5A4}" type="pres">
      <dgm:prSet presAssocID="{157E5C05-3779-469F-86D9-8E4C67B27C3C}" presName="sibTrans" presStyleLbl="sibTrans2D1" presStyleIdx="0" presStyleCnt="0"/>
      <dgm:spPr/>
      <dgm:t>
        <a:bodyPr/>
        <a:lstStyle/>
        <a:p>
          <a:endParaRPr lang="fr-FR"/>
        </a:p>
      </dgm:t>
    </dgm:pt>
    <dgm:pt modelId="{64875C47-0415-474A-BA2C-6847D51FC736}" type="pres">
      <dgm:prSet presAssocID="{A9137227-1A03-48EF-AF6C-34A98EA88980}" presName="compNode" presStyleCnt="0"/>
      <dgm:spPr/>
    </dgm:pt>
    <dgm:pt modelId="{CF56B847-B827-4268-99C5-FB88DBB4BCE8}" type="pres">
      <dgm:prSet presAssocID="{A9137227-1A03-48EF-AF6C-34A98EA88980}" presName="childRect" presStyleLbl="bgAcc1" presStyleIdx="1" presStyleCnt="3" custScaleY="148806" custLinFactNeighborX="-113" custLinFactNeighborY="-11576">
        <dgm:presLayoutVars>
          <dgm:bulletEnabled val="1"/>
        </dgm:presLayoutVars>
      </dgm:prSet>
      <dgm:spPr/>
      <dgm:t>
        <a:bodyPr/>
        <a:lstStyle/>
        <a:p>
          <a:endParaRPr lang="fr-FR"/>
        </a:p>
      </dgm:t>
    </dgm:pt>
    <dgm:pt modelId="{B560B392-5069-4226-B38B-22664BD1B1D7}" type="pres">
      <dgm:prSet presAssocID="{A9137227-1A03-48EF-AF6C-34A98EA88980}" presName="parentText" presStyleLbl="node1" presStyleIdx="0" presStyleCnt="0">
        <dgm:presLayoutVars>
          <dgm:chMax val="0"/>
          <dgm:bulletEnabled val="1"/>
        </dgm:presLayoutVars>
      </dgm:prSet>
      <dgm:spPr/>
      <dgm:t>
        <a:bodyPr/>
        <a:lstStyle/>
        <a:p>
          <a:endParaRPr lang="fr-FR"/>
        </a:p>
      </dgm:t>
    </dgm:pt>
    <dgm:pt modelId="{53D39090-401F-4C58-994F-2D14287ED857}" type="pres">
      <dgm:prSet presAssocID="{A9137227-1A03-48EF-AF6C-34A98EA88980}" presName="parentRect" presStyleLbl="alignNode1" presStyleIdx="1" presStyleCnt="3"/>
      <dgm:spPr/>
      <dgm:t>
        <a:bodyPr/>
        <a:lstStyle/>
        <a:p>
          <a:endParaRPr lang="fr-FR"/>
        </a:p>
      </dgm:t>
    </dgm:pt>
    <dgm:pt modelId="{F4D7D934-66B6-4219-AD15-DE638D3F4CB2}" type="pres">
      <dgm:prSet presAssocID="{A9137227-1A03-48EF-AF6C-34A98EA88980}" presName="adorn" presStyleLbl="fgAccFollowNode1" presStyleIdx="1" presStyleCnt="3"/>
      <dgm:spPr/>
    </dgm:pt>
    <dgm:pt modelId="{D345C97A-62AF-4B2C-9BBE-58E7B75FBC1A}" type="pres">
      <dgm:prSet presAssocID="{5980960B-D031-4A57-A582-62F37BCF41B0}" presName="sibTrans" presStyleLbl="sibTrans2D1" presStyleIdx="0" presStyleCnt="0"/>
      <dgm:spPr/>
      <dgm:t>
        <a:bodyPr/>
        <a:lstStyle/>
        <a:p>
          <a:endParaRPr lang="fr-FR"/>
        </a:p>
      </dgm:t>
    </dgm:pt>
    <dgm:pt modelId="{6873BD24-38E3-4792-A58B-D76CEA7B9FCA}" type="pres">
      <dgm:prSet presAssocID="{6ED5876D-4CB6-4245-9C0D-8FAAC31A8FDA}" presName="compNode" presStyleCnt="0"/>
      <dgm:spPr/>
    </dgm:pt>
    <dgm:pt modelId="{90659C43-14D7-4481-8BF0-242777B3C9DC}" type="pres">
      <dgm:prSet presAssocID="{6ED5876D-4CB6-4245-9C0D-8FAAC31A8FDA}" presName="childRect" presStyleLbl="bgAcc1" presStyleIdx="2" presStyleCnt="3" custScaleY="148806" custLinFactNeighborX="191" custLinFactNeighborY="-12139">
        <dgm:presLayoutVars>
          <dgm:bulletEnabled val="1"/>
        </dgm:presLayoutVars>
      </dgm:prSet>
      <dgm:spPr/>
      <dgm:t>
        <a:bodyPr/>
        <a:lstStyle/>
        <a:p>
          <a:endParaRPr lang="fr-FR"/>
        </a:p>
      </dgm:t>
    </dgm:pt>
    <dgm:pt modelId="{F608A6D8-3D5F-4A73-8D81-54AEC782982C}" type="pres">
      <dgm:prSet presAssocID="{6ED5876D-4CB6-4245-9C0D-8FAAC31A8FDA}" presName="parentText" presStyleLbl="node1" presStyleIdx="0" presStyleCnt="0">
        <dgm:presLayoutVars>
          <dgm:chMax val="0"/>
          <dgm:bulletEnabled val="1"/>
        </dgm:presLayoutVars>
      </dgm:prSet>
      <dgm:spPr/>
      <dgm:t>
        <a:bodyPr/>
        <a:lstStyle/>
        <a:p>
          <a:endParaRPr lang="fr-FR"/>
        </a:p>
      </dgm:t>
    </dgm:pt>
    <dgm:pt modelId="{A6DA318C-B982-45CC-AAB4-2F5F39C24AC2}" type="pres">
      <dgm:prSet presAssocID="{6ED5876D-4CB6-4245-9C0D-8FAAC31A8FDA}" presName="parentRect" presStyleLbl="alignNode1" presStyleIdx="2" presStyleCnt="3"/>
      <dgm:spPr/>
      <dgm:t>
        <a:bodyPr/>
        <a:lstStyle/>
        <a:p>
          <a:endParaRPr lang="fr-FR"/>
        </a:p>
      </dgm:t>
    </dgm:pt>
    <dgm:pt modelId="{ADB2DEE8-9826-41B8-8907-EB636C0612B6}" type="pres">
      <dgm:prSet presAssocID="{6ED5876D-4CB6-4245-9C0D-8FAAC31A8FDA}" presName="adorn" presStyleLbl="fgAccFollowNode1" presStyleIdx="2" presStyleCnt="3"/>
      <dgm:spPr/>
    </dgm:pt>
  </dgm:ptLst>
  <dgm:cxnLst>
    <dgm:cxn modelId="{F5671539-EF00-4D3A-A750-8A1F894984C6}" type="presOf" srcId="{6ED5876D-4CB6-4245-9C0D-8FAAC31A8FDA}" destId="{A6DA318C-B982-45CC-AAB4-2F5F39C24AC2}" srcOrd="1" destOrd="0" presId="urn:microsoft.com/office/officeart/2005/8/layout/bList2"/>
    <dgm:cxn modelId="{D69D5979-A86E-42F2-84ED-364B38FFFB4A}" type="presOf" srcId="{A9137227-1A03-48EF-AF6C-34A98EA88980}" destId="{B560B392-5069-4226-B38B-22664BD1B1D7}" srcOrd="0" destOrd="0" presId="urn:microsoft.com/office/officeart/2005/8/layout/bList2"/>
    <dgm:cxn modelId="{E7065221-AFF6-442C-914E-D5D74FFFA48A}" srcId="{3CE56215-509E-4343-998F-3BD02B4C63DA}" destId="{5B366EE6-3D0E-43F0-BC4F-551AFDD94603}" srcOrd="2" destOrd="0" parTransId="{BA5ADB48-2051-4196-9978-847D5ED8671A}" sibTransId="{06C12D72-053E-44B0-B572-667A7A391EEC}"/>
    <dgm:cxn modelId="{EB6B0F27-FB81-4679-B74B-BC3B759D181C}" srcId="{6ED5876D-4CB6-4245-9C0D-8FAAC31A8FDA}" destId="{7B3E35E9-964B-4776-BCC6-749696F85CA2}" srcOrd="1" destOrd="0" parTransId="{418053AB-97D6-4CED-9F4D-09924BC80EB2}" sibTransId="{A72087D4-873F-4972-9135-61BA720C5567}"/>
    <dgm:cxn modelId="{3FE3B260-4F6D-417E-9E4B-418C7B903581}" type="presOf" srcId="{7B3E35E9-964B-4776-BCC6-749696F85CA2}" destId="{90659C43-14D7-4481-8BF0-242777B3C9DC}" srcOrd="0" destOrd="1" presId="urn:microsoft.com/office/officeart/2005/8/layout/bList2"/>
    <dgm:cxn modelId="{8AF6A8ED-EEE9-4EB4-9919-5985435341B9}" type="presOf" srcId="{5F9792E6-078D-4CA1-A295-C7472C37F7FA}" destId="{1DF230D8-44E7-47C4-B08E-C091DF08D7EB}" srcOrd="0" destOrd="0" presId="urn:microsoft.com/office/officeart/2005/8/layout/bList2"/>
    <dgm:cxn modelId="{FD732704-F94D-4534-93BD-33395FECD1CF}" type="presOf" srcId="{5B366EE6-3D0E-43F0-BC4F-551AFDD94603}" destId="{8BBD1925-39A6-4027-94B7-FF9A55CBEA63}" srcOrd="0" destOrd="2" presId="urn:microsoft.com/office/officeart/2005/8/layout/bList2"/>
    <dgm:cxn modelId="{174D6664-F7AB-4AA8-A394-9FD536FEED15}" srcId="{6ED5876D-4CB6-4245-9C0D-8FAAC31A8FDA}" destId="{6478B5A5-A49E-4A9C-97D4-B5035DA65E8A}" srcOrd="2" destOrd="0" parTransId="{2F88081E-BA02-47EF-B3FD-0D3B856FB50F}" sibTransId="{D793F124-4FE1-47F2-88B2-5B726766CC0F}"/>
    <dgm:cxn modelId="{D7452208-2CF2-41EB-84DF-C3A0ED77F7C2}" type="presOf" srcId="{26CED995-8CCC-453F-B00F-51DAB150CA61}" destId="{8BBD1925-39A6-4027-94B7-FF9A55CBEA63}" srcOrd="0" destOrd="0" presId="urn:microsoft.com/office/officeart/2005/8/layout/bList2"/>
    <dgm:cxn modelId="{DFCFAC9A-EFD7-4153-86EA-0211A8BE3D7E}" type="presOf" srcId="{935543F1-3E9A-41E2-A5EC-7FE762816ACF}" destId="{CF56B847-B827-4268-99C5-FB88DBB4BCE8}" srcOrd="0" destOrd="3" presId="urn:microsoft.com/office/officeart/2005/8/layout/bList2"/>
    <dgm:cxn modelId="{70CBA983-DEC1-4C1C-BCE7-F09CC6D588CC}" type="presOf" srcId="{6ED5876D-4CB6-4245-9C0D-8FAAC31A8FDA}" destId="{F608A6D8-3D5F-4A73-8D81-54AEC782982C}" srcOrd="0" destOrd="0" presId="urn:microsoft.com/office/officeart/2005/8/layout/bList2"/>
    <dgm:cxn modelId="{DD544ED3-C8DB-4574-B1D1-299DA02618FF}" srcId="{5F9792E6-078D-4CA1-A295-C7472C37F7FA}" destId="{6ED5876D-4CB6-4245-9C0D-8FAAC31A8FDA}" srcOrd="2" destOrd="0" parTransId="{946AA55E-EDEA-492C-A209-A66ADD10CCA2}" sibTransId="{0996300A-4479-4878-99A4-0807672D478E}"/>
    <dgm:cxn modelId="{CED90849-03DD-4A59-8770-D4ED4D36BAD7}" srcId="{3CE56215-509E-4343-998F-3BD02B4C63DA}" destId="{530DD49B-0208-4186-879D-AD81E6D12459}" srcOrd="3" destOrd="0" parTransId="{8AB2974B-2EFE-42CA-B7E1-112D2D814362}" sibTransId="{75742E6A-CDFC-40BC-9C34-3BA1E1D909FB}"/>
    <dgm:cxn modelId="{B36D76DA-DBA1-4A16-9882-2BB6F7599C1B}" type="presOf" srcId="{3CE56215-509E-4343-998F-3BD02B4C63DA}" destId="{F90CCFBE-05FC-450D-9CB5-144C255EC3A2}" srcOrd="0" destOrd="0" presId="urn:microsoft.com/office/officeart/2005/8/layout/bList2"/>
    <dgm:cxn modelId="{68BF7A25-CC8D-4415-8CA8-89680856B8B6}" srcId="{6ED5876D-4CB6-4245-9C0D-8FAAC31A8FDA}" destId="{F7992D16-B261-42E9-A992-5325D0987520}" srcOrd="0" destOrd="0" parTransId="{C8E5E00B-5E0D-4563-BCEA-0E324F466A09}" sibTransId="{1A7568B9-5A18-4172-BFB2-843B8FFB8005}"/>
    <dgm:cxn modelId="{3BFAC210-7E6F-4339-A2BB-67C1378D1DDC}" type="presOf" srcId="{3CE56215-509E-4343-998F-3BD02B4C63DA}" destId="{88967D42-B715-4B97-81FF-EDCEB342C5B2}" srcOrd="1" destOrd="0" presId="urn:microsoft.com/office/officeart/2005/8/layout/bList2"/>
    <dgm:cxn modelId="{2CBB57D3-97B3-43F8-945A-C57B6B1F52F8}" type="presOf" srcId="{5980960B-D031-4A57-A582-62F37BCF41B0}" destId="{D345C97A-62AF-4B2C-9BBE-58E7B75FBC1A}" srcOrd="0" destOrd="0" presId="urn:microsoft.com/office/officeart/2005/8/layout/bList2"/>
    <dgm:cxn modelId="{DB99F91C-59FA-4762-9D43-3CC19D73AD06}" type="presOf" srcId="{A9137227-1A03-48EF-AF6C-34A98EA88980}" destId="{53D39090-401F-4C58-994F-2D14287ED857}" srcOrd="1" destOrd="0" presId="urn:microsoft.com/office/officeart/2005/8/layout/bList2"/>
    <dgm:cxn modelId="{AF9044A9-E582-4EE1-B6C2-1F3C530D879A}" type="presOf" srcId="{6478B5A5-A49E-4A9C-97D4-B5035DA65E8A}" destId="{90659C43-14D7-4481-8BF0-242777B3C9DC}" srcOrd="0" destOrd="2" presId="urn:microsoft.com/office/officeart/2005/8/layout/bList2"/>
    <dgm:cxn modelId="{AB6D0C03-3F5A-48AE-9574-0222A9205A01}" srcId="{A9137227-1A03-48EF-AF6C-34A98EA88980}" destId="{2A9138FF-C8F8-4C26-A71D-9D18BB403D7E}" srcOrd="1" destOrd="0" parTransId="{E117C1D7-AC03-4B90-A024-6FA85E7F125B}" sibTransId="{AC47E369-6050-45F0-9D67-9A550308E5FA}"/>
    <dgm:cxn modelId="{AA93D0B7-E3B3-4340-955E-9C6669D1E1C4}" srcId="{3CE56215-509E-4343-998F-3BD02B4C63DA}" destId="{26CED995-8CCC-453F-B00F-51DAB150CA61}" srcOrd="0" destOrd="0" parTransId="{F8567AFA-E58F-4F3D-A715-042C4BAE09AA}" sibTransId="{82BED5BA-CEE0-4731-9283-E1ABD31E818B}"/>
    <dgm:cxn modelId="{73C97A5E-1082-4F7B-AEA7-7B83D719EA2D}" srcId="{5F9792E6-078D-4CA1-A295-C7472C37F7FA}" destId="{3CE56215-509E-4343-998F-3BD02B4C63DA}" srcOrd="0" destOrd="0" parTransId="{4F095FE9-E39E-4452-B185-8EA67D8FDDF0}" sibTransId="{157E5C05-3779-469F-86D9-8E4C67B27C3C}"/>
    <dgm:cxn modelId="{38E0CE38-7A53-4FB9-8C25-B7C1C6627E34}" type="presOf" srcId="{0326A381-C254-4872-8373-CA368FAEAA0B}" destId="{CF56B847-B827-4268-99C5-FB88DBB4BCE8}" srcOrd="0" destOrd="2" presId="urn:microsoft.com/office/officeart/2005/8/layout/bList2"/>
    <dgm:cxn modelId="{1C8162DC-294B-4148-9529-EF3F3E9C788B}" type="presOf" srcId="{157E5C05-3779-469F-86D9-8E4C67B27C3C}" destId="{AE5366BB-B454-472F-9873-E25FA650E5A4}" srcOrd="0" destOrd="0" presId="urn:microsoft.com/office/officeart/2005/8/layout/bList2"/>
    <dgm:cxn modelId="{9CA5DE42-9E00-440D-B067-773FCD16D876}" type="presOf" srcId="{18FCB64A-0F0A-44DB-836E-6E3141922DE8}" destId="{CF56B847-B827-4268-99C5-FB88DBB4BCE8}" srcOrd="0" destOrd="0" presId="urn:microsoft.com/office/officeart/2005/8/layout/bList2"/>
    <dgm:cxn modelId="{28E7055F-025A-4F06-A8D2-641948A14942}" type="presOf" srcId="{530DD49B-0208-4186-879D-AD81E6D12459}" destId="{8BBD1925-39A6-4027-94B7-FF9A55CBEA63}" srcOrd="0" destOrd="3" presId="urn:microsoft.com/office/officeart/2005/8/layout/bList2"/>
    <dgm:cxn modelId="{B7FE948A-68CE-4AE2-99E0-C5E32F8C8F83}" srcId="{5F9792E6-078D-4CA1-A295-C7472C37F7FA}" destId="{A9137227-1A03-48EF-AF6C-34A98EA88980}" srcOrd="1" destOrd="0" parTransId="{77F1058A-5CD9-4A14-927C-9114C824361E}" sibTransId="{5980960B-D031-4A57-A582-62F37BCF41B0}"/>
    <dgm:cxn modelId="{DF0FFC62-6DB9-47EF-B3BA-CD10C88C77B9}" srcId="{A9137227-1A03-48EF-AF6C-34A98EA88980}" destId="{0326A381-C254-4872-8373-CA368FAEAA0B}" srcOrd="2" destOrd="0" parTransId="{16BDE5B9-3A97-4789-8ACD-7BA10845E344}" sibTransId="{1709193D-E90A-4CEE-AA63-3907E85E1B7B}"/>
    <dgm:cxn modelId="{F0074D81-BB41-4873-9AB2-A2BB8F393F79}" srcId="{A9137227-1A03-48EF-AF6C-34A98EA88980}" destId="{935543F1-3E9A-41E2-A5EC-7FE762816ACF}" srcOrd="3" destOrd="0" parTransId="{CBA86692-4197-47AF-BC8D-F26AE3046BDA}" sibTransId="{6F7CAB79-803E-4041-8008-518B8359AC1B}"/>
    <dgm:cxn modelId="{E09E29F0-61B6-4E4F-854F-91CD5149C5BD}" srcId="{A9137227-1A03-48EF-AF6C-34A98EA88980}" destId="{18FCB64A-0F0A-44DB-836E-6E3141922DE8}" srcOrd="0" destOrd="0" parTransId="{F4788C8B-D6DF-4AAA-BC7B-1D16A6EBC0CE}" sibTransId="{3D0A8C34-4923-42B4-9698-1B1B698F06D5}"/>
    <dgm:cxn modelId="{31A537B6-CE74-4EEB-881D-5F1F82B5415A}" type="presOf" srcId="{2A9138FF-C8F8-4C26-A71D-9D18BB403D7E}" destId="{CF56B847-B827-4268-99C5-FB88DBB4BCE8}" srcOrd="0" destOrd="1" presId="urn:microsoft.com/office/officeart/2005/8/layout/bList2"/>
    <dgm:cxn modelId="{F21C7629-9355-414E-AE5B-DE144FD793C2}" srcId="{3CE56215-509E-4343-998F-3BD02B4C63DA}" destId="{DA5F2021-D131-4300-AB51-0F7B2AFAD96A}" srcOrd="1" destOrd="0" parTransId="{6EBEC0CC-5E32-4B79-A5F3-709AA3EEEAF3}" sibTransId="{685E0C12-270F-4134-8F7A-4481DD2D2F41}"/>
    <dgm:cxn modelId="{7769C11C-8B75-42F5-9B62-B0F1ACD97401}" type="presOf" srcId="{DA5F2021-D131-4300-AB51-0F7B2AFAD96A}" destId="{8BBD1925-39A6-4027-94B7-FF9A55CBEA63}" srcOrd="0" destOrd="1" presId="urn:microsoft.com/office/officeart/2005/8/layout/bList2"/>
    <dgm:cxn modelId="{770B40F9-136B-4F79-A70A-36991314B43B}" type="presOf" srcId="{F7992D16-B261-42E9-A992-5325D0987520}" destId="{90659C43-14D7-4481-8BF0-242777B3C9DC}" srcOrd="0" destOrd="0" presId="urn:microsoft.com/office/officeart/2005/8/layout/bList2"/>
    <dgm:cxn modelId="{0F42E898-1AB2-4637-9258-8D3BBE358D2A}" type="presParOf" srcId="{1DF230D8-44E7-47C4-B08E-C091DF08D7EB}" destId="{83DF0679-0FFD-4D8E-BA6F-30A52EB7FA46}" srcOrd="0" destOrd="0" presId="urn:microsoft.com/office/officeart/2005/8/layout/bList2"/>
    <dgm:cxn modelId="{BDD6E048-6758-43F1-9AFD-38CB57E9E1AA}" type="presParOf" srcId="{83DF0679-0FFD-4D8E-BA6F-30A52EB7FA46}" destId="{8BBD1925-39A6-4027-94B7-FF9A55CBEA63}" srcOrd="0" destOrd="0" presId="urn:microsoft.com/office/officeart/2005/8/layout/bList2"/>
    <dgm:cxn modelId="{60EC63D5-19AF-4E8B-9DF1-0A16F52006FC}" type="presParOf" srcId="{83DF0679-0FFD-4D8E-BA6F-30A52EB7FA46}" destId="{F90CCFBE-05FC-450D-9CB5-144C255EC3A2}" srcOrd="1" destOrd="0" presId="urn:microsoft.com/office/officeart/2005/8/layout/bList2"/>
    <dgm:cxn modelId="{36395D60-ADE6-4CFE-909A-02EC02AEEC8F}" type="presParOf" srcId="{83DF0679-0FFD-4D8E-BA6F-30A52EB7FA46}" destId="{88967D42-B715-4B97-81FF-EDCEB342C5B2}" srcOrd="2" destOrd="0" presId="urn:microsoft.com/office/officeart/2005/8/layout/bList2"/>
    <dgm:cxn modelId="{03D2BBD3-8648-42CD-89AF-87C934613F85}" type="presParOf" srcId="{83DF0679-0FFD-4D8E-BA6F-30A52EB7FA46}" destId="{2BAE442E-C2E2-4966-BB53-A5994C88C4D4}" srcOrd="3" destOrd="0" presId="urn:microsoft.com/office/officeart/2005/8/layout/bList2"/>
    <dgm:cxn modelId="{3EE73A7E-D739-4680-BE84-B7B222D210EF}" type="presParOf" srcId="{1DF230D8-44E7-47C4-B08E-C091DF08D7EB}" destId="{AE5366BB-B454-472F-9873-E25FA650E5A4}" srcOrd="1" destOrd="0" presId="urn:microsoft.com/office/officeart/2005/8/layout/bList2"/>
    <dgm:cxn modelId="{1F84835E-322D-46B5-BD34-BACAECB29DCC}" type="presParOf" srcId="{1DF230D8-44E7-47C4-B08E-C091DF08D7EB}" destId="{64875C47-0415-474A-BA2C-6847D51FC736}" srcOrd="2" destOrd="0" presId="urn:microsoft.com/office/officeart/2005/8/layout/bList2"/>
    <dgm:cxn modelId="{D212EDCC-DBF4-4937-A70C-114723D61083}" type="presParOf" srcId="{64875C47-0415-474A-BA2C-6847D51FC736}" destId="{CF56B847-B827-4268-99C5-FB88DBB4BCE8}" srcOrd="0" destOrd="0" presId="urn:microsoft.com/office/officeart/2005/8/layout/bList2"/>
    <dgm:cxn modelId="{BD5C7BC1-87A2-46D8-8665-537CD9B9AA16}" type="presParOf" srcId="{64875C47-0415-474A-BA2C-6847D51FC736}" destId="{B560B392-5069-4226-B38B-22664BD1B1D7}" srcOrd="1" destOrd="0" presId="urn:microsoft.com/office/officeart/2005/8/layout/bList2"/>
    <dgm:cxn modelId="{4F192A21-DAC0-4211-925E-E94620607C5E}" type="presParOf" srcId="{64875C47-0415-474A-BA2C-6847D51FC736}" destId="{53D39090-401F-4C58-994F-2D14287ED857}" srcOrd="2" destOrd="0" presId="urn:microsoft.com/office/officeart/2005/8/layout/bList2"/>
    <dgm:cxn modelId="{F1350128-78F1-40A6-BADA-61FF6BE7A349}" type="presParOf" srcId="{64875C47-0415-474A-BA2C-6847D51FC736}" destId="{F4D7D934-66B6-4219-AD15-DE638D3F4CB2}" srcOrd="3" destOrd="0" presId="urn:microsoft.com/office/officeart/2005/8/layout/bList2"/>
    <dgm:cxn modelId="{43E83CE0-5F3F-4667-A335-4260AB1CA4F8}" type="presParOf" srcId="{1DF230D8-44E7-47C4-B08E-C091DF08D7EB}" destId="{D345C97A-62AF-4B2C-9BBE-58E7B75FBC1A}" srcOrd="3" destOrd="0" presId="urn:microsoft.com/office/officeart/2005/8/layout/bList2"/>
    <dgm:cxn modelId="{181633C0-89AA-4307-AD07-E968AB1DA5FB}" type="presParOf" srcId="{1DF230D8-44E7-47C4-B08E-C091DF08D7EB}" destId="{6873BD24-38E3-4792-A58B-D76CEA7B9FCA}" srcOrd="4" destOrd="0" presId="urn:microsoft.com/office/officeart/2005/8/layout/bList2"/>
    <dgm:cxn modelId="{4E092D7D-F90E-4A57-A3DF-0CFC70B99443}" type="presParOf" srcId="{6873BD24-38E3-4792-A58B-D76CEA7B9FCA}" destId="{90659C43-14D7-4481-8BF0-242777B3C9DC}" srcOrd="0" destOrd="0" presId="urn:microsoft.com/office/officeart/2005/8/layout/bList2"/>
    <dgm:cxn modelId="{92BB368C-B373-47A3-9DAE-F025BAFA26C5}" type="presParOf" srcId="{6873BD24-38E3-4792-A58B-D76CEA7B9FCA}" destId="{F608A6D8-3D5F-4A73-8D81-54AEC782982C}" srcOrd="1" destOrd="0" presId="urn:microsoft.com/office/officeart/2005/8/layout/bList2"/>
    <dgm:cxn modelId="{B74DA243-D516-4269-9A20-D3A5C05A0354}" type="presParOf" srcId="{6873BD24-38E3-4792-A58B-D76CEA7B9FCA}" destId="{A6DA318C-B982-45CC-AAB4-2F5F39C24AC2}" srcOrd="2" destOrd="0" presId="urn:microsoft.com/office/officeart/2005/8/layout/bList2"/>
    <dgm:cxn modelId="{1A263942-9A5C-467E-AA77-07AE1D8C65B2}" type="presParOf" srcId="{6873BD24-38E3-4792-A58B-D76CEA7B9FCA}" destId="{ADB2DEE8-9826-41B8-8907-EB636C0612B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BBBC72-17FE-497D-93F8-BF3D20AEF290}">
      <dsp:nvSpPr>
        <dsp:cNvPr id="0" name=""/>
        <dsp:cNvSpPr/>
      </dsp:nvSpPr>
      <dsp:spPr>
        <a:xfrm>
          <a:off x="2198" y="0"/>
          <a:ext cx="2114742" cy="3816424"/>
        </a:xfrm>
        <a:prstGeom prst="roundRect">
          <a:avLst>
            <a:gd name="adj" fmla="val 10000"/>
          </a:avLst>
        </a:prstGeom>
        <a:solidFill>
          <a:schemeClr val="accent4">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kern="1200" dirty="0" smtClean="0">
              <a:latin typeface="+mn-lt"/>
            </a:rPr>
            <a:t>Этимология</a:t>
          </a:r>
          <a:endParaRPr lang="fr-FR" sz="2200" kern="1200" dirty="0">
            <a:latin typeface="+mn-lt"/>
          </a:endParaRPr>
        </a:p>
      </dsp:txBody>
      <dsp:txXfrm>
        <a:off x="2198" y="0"/>
        <a:ext cx="2114742" cy="1144927"/>
      </dsp:txXfrm>
    </dsp:sp>
    <dsp:sp modelId="{7058196D-F64E-412D-830C-1C43F2856F17}">
      <dsp:nvSpPr>
        <dsp:cNvPr id="0" name=""/>
        <dsp:cNvSpPr/>
      </dsp:nvSpPr>
      <dsp:spPr>
        <a:xfrm>
          <a:off x="213672" y="1144927"/>
          <a:ext cx="1691794" cy="2480675"/>
        </a:xfrm>
        <a:prstGeom prst="roundRect">
          <a:avLst>
            <a:gd name="adj" fmla="val 1000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a:lnSpc>
              <a:spcPct val="90000"/>
            </a:lnSpc>
            <a:spcBef>
              <a:spcPct val="0"/>
            </a:spcBef>
            <a:spcAft>
              <a:spcPct val="35000"/>
            </a:spcAft>
          </a:pPr>
          <a:r>
            <a:rPr lang="en-US" sz="1600" kern="1200" smtClean="0">
              <a:latin typeface="+mn-lt"/>
            </a:rPr>
            <a:t>Pollution </a:t>
          </a:r>
          <a:r>
            <a:rPr lang="ru-RU" sz="1600" kern="1200" smtClean="0">
              <a:latin typeface="+mn-lt"/>
            </a:rPr>
            <a:t>(загрязнение) происходит от латинского</a:t>
          </a:r>
          <a:r>
            <a:rPr lang="en-US" sz="1600" kern="1200" smtClean="0">
              <a:latin typeface="+mn-lt"/>
            </a:rPr>
            <a:t> “</a:t>
          </a:r>
          <a:r>
            <a:rPr lang="en-US" sz="1600" i="1" kern="1200" smtClean="0">
              <a:latin typeface="+mn-lt"/>
            </a:rPr>
            <a:t>Pollere”</a:t>
          </a:r>
          <a:r>
            <a:rPr lang="ru-RU" sz="1600" i="1" kern="1200" smtClean="0">
              <a:latin typeface="+mn-lt"/>
            </a:rPr>
            <a:t>,</a:t>
          </a:r>
          <a:r>
            <a:rPr lang="en-US" sz="1600" kern="1200" smtClean="0">
              <a:latin typeface="+mn-lt"/>
            </a:rPr>
            <a:t> </a:t>
          </a:r>
          <a:r>
            <a:rPr lang="ru-RU" sz="1600" kern="1200" smtClean="0">
              <a:latin typeface="+mn-lt"/>
            </a:rPr>
            <a:t>означающего</a:t>
          </a:r>
          <a:r>
            <a:rPr lang="en-US" sz="1600" kern="1200" smtClean="0">
              <a:latin typeface="+mn-lt"/>
            </a:rPr>
            <a:t> “</a:t>
          </a:r>
          <a:r>
            <a:rPr lang="ru-RU" sz="1600" kern="1200" smtClean="0">
              <a:latin typeface="+mn-lt"/>
            </a:rPr>
            <a:t>грязь</a:t>
          </a:r>
          <a:r>
            <a:rPr lang="en-US" sz="1600" kern="1200" smtClean="0">
              <a:latin typeface="+mn-lt"/>
            </a:rPr>
            <a:t>"</a:t>
          </a:r>
          <a:endParaRPr lang="fr-FR" sz="1600" kern="1200" dirty="0">
            <a:latin typeface="+mn-lt"/>
          </a:endParaRPr>
        </a:p>
      </dsp:txBody>
      <dsp:txXfrm>
        <a:off x="263223" y="1194478"/>
        <a:ext cx="1592692" cy="2381573"/>
      </dsp:txXfrm>
    </dsp:sp>
    <dsp:sp modelId="{39CB46DD-3054-4E50-9F61-2503D470D64C}">
      <dsp:nvSpPr>
        <dsp:cNvPr id="0" name=""/>
        <dsp:cNvSpPr/>
      </dsp:nvSpPr>
      <dsp:spPr>
        <a:xfrm>
          <a:off x="2275546" y="0"/>
          <a:ext cx="2114742" cy="3816424"/>
        </a:xfrm>
        <a:prstGeom prst="roundRect">
          <a:avLst>
            <a:gd name="adj" fmla="val 10000"/>
          </a:avLst>
        </a:prstGeom>
        <a:solidFill>
          <a:schemeClr val="accent4">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kern="1200" smtClean="0">
              <a:latin typeface="+mn-lt"/>
            </a:rPr>
            <a:t>Современный смысл</a:t>
          </a:r>
          <a:endParaRPr lang="fr-FR" sz="2200" kern="1200" dirty="0">
            <a:latin typeface="+mn-lt"/>
          </a:endParaRPr>
        </a:p>
      </dsp:txBody>
      <dsp:txXfrm>
        <a:off x="2275546" y="0"/>
        <a:ext cx="2114742" cy="1144927"/>
      </dsp:txXfrm>
    </dsp:sp>
    <dsp:sp modelId="{A3A8C43B-BAD2-4D20-8E06-D15E12AD28F7}">
      <dsp:nvSpPr>
        <dsp:cNvPr id="0" name=""/>
        <dsp:cNvSpPr/>
      </dsp:nvSpPr>
      <dsp:spPr>
        <a:xfrm>
          <a:off x="2487021" y="1144927"/>
          <a:ext cx="1691794" cy="2480675"/>
        </a:xfrm>
        <a:prstGeom prst="roundRect">
          <a:avLst>
            <a:gd name="adj" fmla="val 10000"/>
          </a:avLst>
        </a:prstGeom>
        <a:solidFill>
          <a:schemeClr val="accent4">
            <a:hueOff val="-4464770"/>
            <a:satOff val="26899"/>
            <a:lumOff val="215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a:lnSpc>
              <a:spcPct val="90000"/>
            </a:lnSpc>
            <a:spcBef>
              <a:spcPct val="0"/>
            </a:spcBef>
            <a:spcAft>
              <a:spcPct val="35000"/>
            </a:spcAft>
          </a:pPr>
          <a:r>
            <a:rPr lang="ru-RU" sz="1600" kern="1200" noProof="0" dirty="0" smtClean="0">
              <a:latin typeface="+mn-lt"/>
            </a:rPr>
            <a:t>Загрязнение (</a:t>
          </a:r>
          <a:r>
            <a:rPr lang="en-US" sz="1600" kern="1200" noProof="0" dirty="0" smtClean="0">
              <a:latin typeface="+mn-lt"/>
            </a:rPr>
            <a:t>Pollution</a:t>
          </a:r>
          <a:r>
            <a:rPr lang="ru-RU" sz="1600" kern="1200" noProof="0" dirty="0" smtClean="0">
              <a:latin typeface="+mn-lt"/>
            </a:rPr>
            <a:t>)</a:t>
          </a:r>
          <a:r>
            <a:rPr lang="en-US" sz="1600" kern="1200" noProof="0" dirty="0" smtClean="0">
              <a:latin typeface="+mn-lt"/>
            </a:rPr>
            <a:t> </a:t>
          </a:r>
          <a:r>
            <a:rPr lang="ru-RU" sz="1600" kern="1200" noProof="0" dirty="0" smtClean="0">
              <a:latin typeface="+mn-lt"/>
            </a:rPr>
            <a:t>это внесение загрязняющих веществ в природную среду, которое ведет к негативным изменениям</a:t>
          </a:r>
          <a:r>
            <a:rPr lang="en-US" sz="1600" kern="1200" noProof="0" dirty="0" smtClean="0">
              <a:latin typeface="+mn-lt"/>
            </a:rPr>
            <a:t>.</a:t>
          </a:r>
          <a:endParaRPr lang="en-US" sz="1600" kern="1200" noProof="0" dirty="0">
            <a:latin typeface="+mn-lt"/>
          </a:endParaRPr>
        </a:p>
      </dsp:txBody>
      <dsp:txXfrm>
        <a:off x="2536572" y="1194478"/>
        <a:ext cx="1592692" cy="23815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B4E5C-F38A-4B41-8494-B5056C5C41D8}">
      <dsp:nvSpPr>
        <dsp:cNvPr id="0" name=""/>
        <dsp:cNvSpPr/>
      </dsp:nvSpPr>
      <dsp:spPr>
        <a:xfrm>
          <a:off x="0" y="190528"/>
          <a:ext cx="4176463" cy="1670585"/>
        </a:xfrm>
        <a:prstGeom prst="leftRightRibbon">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0E352A4-4C3E-4875-B6D9-63C90313A495}">
      <dsp:nvSpPr>
        <dsp:cNvPr id="0" name=""/>
        <dsp:cNvSpPr/>
      </dsp:nvSpPr>
      <dsp:spPr>
        <a:xfrm>
          <a:off x="501175" y="482880"/>
          <a:ext cx="1378232" cy="818586"/>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56896" rIns="0" bIns="60960" numCol="1" spcCol="1270" anchor="ctr" anchorCtr="0">
          <a:noAutofit/>
        </a:bodyPr>
        <a:lstStyle/>
        <a:p>
          <a:pPr lvl="0" algn="ctr" defTabSz="711200">
            <a:lnSpc>
              <a:spcPct val="90000"/>
            </a:lnSpc>
            <a:spcBef>
              <a:spcPct val="0"/>
            </a:spcBef>
            <a:spcAft>
              <a:spcPct val="35000"/>
            </a:spcAft>
          </a:pPr>
          <a:r>
            <a:rPr lang="ru-RU" sz="1600" kern="1200" dirty="0" smtClean="0">
              <a:solidFill>
                <a:schemeClr val="bg1"/>
              </a:solidFill>
              <a:latin typeface="+mn-lt"/>
            </a:rPr>
            <a:t>Внешние загрязнители</a:t>
          </a:r>
          <a:endParaRPr lang="fr-FR" sz="1600" kern="1200" dirty="0">
            <a:solidFill>
              <a:schemeClr val="bg1"/>
            </a:solidFill>
            <a:latin typeface="+mn-lt"/>
          </a:endParaRPr>
        </a:p>
      </dsp:txBody>
      <dsp:txXfrm>
        <a:off x="501175" y="482880"/>
        <a:ext cx="1378232" cy="818586"/>
      </dsp:txXfrm>
    </dsp:sp>
    <dsp:sp modelId="{7910CBB7-BC6F-4ED5-9F04-C46A392D2DFF}">
      <dsp:nvSpPr>
        <dsp:cNvPr id="0" name=""/>
        <dsp:cNvSpPr/>
      </dsp:nvSpPr>
      <dsp:spPr>
        <a:xfrm>
          <a:off x="2088231" y="750174"/>
          <a:ext cx="1628820" cy="818586"/>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56896" rIns="0" bIns="60960" numCol="1" spcCol="1270" anchor="ctr" anchorCtr="0">
          <a:noAutofit/>
        </a:bodyPr>
        <a:lstStyle/>
        <a:p>
          <a:pPr lvl="0" algn="ctr" defTabSz="711200">
            <a:lnSpc>
              <a:spcPct val="90000"/>
            </a:lnSpc>
            <a:spcBef>
              <a:spcPct val="0"/>
            </a:spcBef>
            <a:spcAft>
              <a:spcPct val="35000"/>
            </a:spcAft>
          </a:pPr>
          <a:r>
            <a:rPr lang="ru-RU" sz="1600" kern="1200" dirty="0" smtClean="0">
              <a:solidFill>
                <a:schemeClr val="bg1"/>
              </a:solidFill>
              <a:latin typeface="+mn-lt"/>
            </a:rPr>
            <a:t>Физиологические загрязнители</a:t>
          </a:r>
          <a:endParaRPr lang="fr-FR" sz="1600" kern="1200" dirty="0">
            <a:solidFill>
              <a:schemeClr val="bg1"/>
            </a:solidFill>
            <a:latin typeface="+mn-lt"/>
          </a:endParaRPr>
        </a:p>
      </dsp:txBody>
      <dsp:txXfrm>
        <a:off x="2088231" y="750174"/>
        <a:ext cx="1628820" cy="818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D1925-39A6-4027-94B7-FF9A55CBEA63}">
      <dsp:nvSpPr>
        <dsp:cNvPr id="0" name=""/>
        <dsp:cNvSpPr/>
      </dsp:nvSpPr>
      <dsp:spPr>
        <a:xfrm>
          <a:off x="0" y="293250"/>
          <a:ext cx="2090156" cy="2177620"/>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ru-RU" sz="1400" kern="1200" smtClean="0">
              <a:latin typeface="+mn-lt"/>
            </a:rPr>
            <a:t>Хорошо известно</a:t>
          </a:r>
          <a:endParaRPr lang="fr-FR" sz="1400" kern="1200" dirty="0">
            <a:latin typeface="+mn-lt"/>
          </a:endParaRPr>
        </a:p>
        <a:p>
          <a:pPr marL="114300" lvl="1" indent="-114300" algn="l" defTabSz="622300">
            <a:lnSpc>
              <a:spcPct val="90000"/>
            </a:lnSpc>
            <a:spcBef>
              <a:spcPct val="0"/>
            </a:spcBef>
            <a:spcAft>
              <a:spcPct val="15000"/>
            </a:spcAft>
            <a:buChar char="••"/>
          </a:pPr>
          <a:r>
            <a:rPr lang="ru-RU" sz="1400" kern="1200" smtClean="0">
              <a:latin typeface="+mn-lt"/>
            </a:rPr>
            <a:t>Видимое и невидимое</a:t>
          </a:r>
          <a:endParaRPr lang="fr-FR" sz="1400" kern="1200" dirty="0">
            <a:latin typeface="+mn-lt"/>
          </a:endParaRPr>
        </a:p>
        <a:p>
          <a:pPr marL="114300" lvl="1" indent="-114300" algn="l" defTabSz="622300">
            <a:lnSpc>
              <a:spcPct val="90000"/>
            </a:lnSpc>
            <a:spcBef>
              <a:spcPct val="0"/>
            </a:spcBef>
            <a:spcAft>
              <a:spcPct val="15000"/>
            </a:spcAft>
            <a:buChar char="••"/>
          </a:pPr>
          <a:r>
            <a:rPr lang="ru-RU" sz="1400" kern="1200" smtClean="0">
              <a:latin typeface="+mn-lt"/>
            </a:rPr>
            <a:t>Снаружи</a:t>
          </a:r>
          <a:endParaRPr lang="fr-FR" sz="1400" kern="1200" dirty="0">
            <a:latin typeface="+mn-lt"/>
          </a:endParaRPr>
        </a:p>
        <a:p>
          <a:pPr marL="114300" lvl="1" indent="-114300" algn="l" defTabSz="622300">
            <a:lnSpc>
              <a:spcPct val="90000"/>
            </a:lnSpc>
            <a:spcBef>
              <a:spcPct val="0"/>
            </a:spcBef>
            <a:spcAft>
              <a:spcPct val="15000"/>
            </a:spcAft>
            <a:buChar char="••"/>
          </a:pPr>
          <a:r>
            <a:rPr lang="ru-RU" sz="1400" kern="1200" smtClean="0">
              <a:latin typeface="+mn-lt"/>
            </a:rPr>
            <a:t>В течение дня</a:t>
          </a:r>
          <a:endParaRPr lang="fr-FR" sz="1400" kern="1200" dirty="0">
            <a:latin typeface="+mn-lt"/>
          </a:endParaRPr>
        </a:p>
      </dsp:txBody>
      <dsp:txXfrm>
        <a:off x="48975" y="342225"/>
        <a:ext cx="1992206" cy="2128645"/>
      </dsp:txXfrm>
    </dsp:sp>
    <dsp:sp modelId="{88967D42-B715-4B97-81FF-EDCEB342C5B2}">
      <dsp:nvSpPr>
        <dsp:cNvPr id="0" name=""/>
        <dsp:cNvSpPr/>
      </dsp:nvSpPr>
      <dsp:spPr>
        <a:xfrm>
          <a:off x="4839" y="2387616"/>
          <a:ext cx="2090156" cy="67091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en-US" sz="1800" kern="1200" dirty="0">
              <a:latin typeface="+mn-lt"/>
            </a:rPr>
            <a:t>UV</a:t>
          </a:r>
          <a:r>
            <a:rPr lang="en-US" sz="2200" kern="1200" dirty="0">
              <a:latin typeface="+mn-lt"/>
            </a:rPr>
            <a:t> </a:t>
          </a:r>
          <a:endParaRPr lang="fr-FR" sz="2200" kern="1200" dirty="0">
            <a:latin typeface="+mn-lt"/>
          </a:endParaRPr>
        </a:p>
      </dsp:txBody>
      <dsp:txXfrm>
        <a:off x="4839" y="2387616"/>
        <a:ext cx="1471941" cy="670910"/>
      </dsp:txXfrm>
    </dsp:sp>
    <dsp:sp modelId="{2BAE442E-C2E2-4966-BB53-A5994C88C4D4}">
      <dsp:nvSpPr>
        <dsp:cNvPr id="0" name=""/>
        <dsp:cNvSpPr/>
      </dsp:nvSpPr>
      <dsp:spPr>
        <a:xfrm>
          <a:off x="1535907" y="2494184"/>
          <a:ext cx="731554" cy="731554"/>
        </a:xfrm>
        <a:prstGeom prst="ellipse">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F56B847-B827-4268-99C5-FB88DBB4BCE8}">
      <dsp:nvSpPr>
        <dsp:cNvPr id="0" name=""/>
        <dsp:cNvSpPr/>
      </dsp:nvSpPr>
      <dsp:spPr>
        <a:xfrm>
          <a:off x="2446338" y="302027"/>
          <a:ext cx="2090156" cy="2321757"/>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2">
              <a:hueOff val="2340759"/>
              <a:satOff val="-2919"/>
              <a:lumOff val="686"/>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ru-RU" sz="1400" kern="1200" noProof="0" smtClean="0">
              <a:latin typeface="+mn-lt"/>
            </a:rPr>
            <a:t>Исследуется влияние</a:t>
          </a:r>
          <a:endParaRPr lang="en-US" sz="1400" kern="1200" noProof="0" dirty="0">
            <a:latin typeface="+mn-lt"/>
          </a:endParaRPr>
        </a:p>
        <a:p>
          <a:pPr marL="114300" lvl="1" indent="-114300" algn="l" defTabSz="622300">
            <a:lnSpc>
              <a:spcPct val="90000"/>
            </a:lnSpc>
            <a:spcBef>
              <a:spcPct val="0"/>
            </a:spcBef>
            <a:spcAft>
              <a:spcPct val="15000"/>
            </a:spcAft>
            <a:buChar char="••"/>
          </a:pPr>
          <a:r>
            <a:rPr lang="ru-RU" sz="1400" kern="1200" noProof="0" smtClean="0">
              <a:latin typeface="+mn-lt"/>
            </a:rPr>
            <a:t>В большинстве невидимо</a:t>
          </a:r>
          <a:endParaRPr lang="en-US" sz="1400" kern="1200" noProof="0" dirty="0">
            <a:latin typeface="+mn-lt"/>
          </a:endParaRPr>
        </a:p>
        <a:p>
          <a:pPr marL="114300" lvl="1" indent="-114300" algn="l" defTabSz="622300">
            <a:lnSpc>
              <a:spcPct val="90000"/>
            </a:lnSpc>
            <a:spcBef>
              <a:spcPct val="0"/>
            </a:spcBef>
            <a:spcAft>
              <a:spcPct val="15000"/>
            </a:spcAft>
            <a:buChar char="••"/>
          </a:pPr>
          <a:r>
            <a:rPr lang="ru-RU" sz="1400" kern="1200" noProof="0" smtClean="0">
              <a:latin typeface="+mn-lt"/>
            </a:rPr>
            <a:t>Изнутри/Снаружи</a:t>
          </a:r>
          <a:endParaRPr lang="en-US" sz="1400" kern="1200" noProof="0" dirty="0">
            <a:latin typeface="+mn-lt"/>
          </a:endParaRPr>
        </a:p>
        <a:p>
          <a:pPr marL="114300" lvl="1" indent="-114300" algn="l" defTabSz="622300">
            <a:lnSpc>
              <a:spcPct val="90000"/>
            </a:lnSpc>
            <a:spcBef>
              <a:spcPct val="0"/>
            </a:spcBef>
            <a:spcAft>
              <a:spcPct val="15000"/>
            </a:spcAft>
            <a:buChar char="••"/>
          </a:pPr>
          <a:r>
            <a:rPr lang="ru-RU" sz="1400" kern="1200" noProof="0" smtClean="0">
              <a:latin typeface="+mn-lt"/>
            </a:rPr>
            <a:t>В течение дня и ночи</a:t>
          </a:r>
          <a:endParaRPr lang="en-US" sz="1400" kern="1200" noProof="0" dirty="0">
            <a:latin typeface="+mn-lt"/>
          </a:endParaRPr>
        </a:p>
      </dsp:txBody>
      <dsp:txXfrm>
        <a:off x="2495313" y="351002"/>
        <a:ext cx="1992206" cy="2272782"/>
      </dsp:txXfrm>
    </dsp:sp>
    <dsp:sp modelId="{53D39090-401F-4C58-994F-2D14287ED857}">
      <dsp:nvSpPr>
        <dsp:cNvPr id="0" name=""/>
        <dsp:cNvSpPr/>
      </dsp:nvSpPr>
      <dsp:spPr>
        <a:xfrm>
          <a:off x="2448700" y="2423650"/>
          <a:ext cx="2090156" cy="670910"/>
        </a:xfrm>
        <a:prstGeom prst="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w="9525" cap="flat" cmpd="sng" algn="ctr">
          <a:solidFill>
            <a:schemeClr val="accent2">
              <a:hueOff val="2340759"/>
              <a:satOff val="-2919"/>
              <a:lumOff val="686"/>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ru-RU" sz="1800" kern="1200" smtClean="0">
              <a:latin typeface="+mn-lt"/>
            </a:rPr>
            <a:t>Атмосферное</a:t>
          </a:r>
          <a:endParaRPr lang="fr-FR" sz="1800" kern="1200" dirty="0">
            <a:latin typeface="+mn-lt"/>
          </a:endParaRPr>
        </a:p>
      </dsp:txBody>
      <dsp:txXfrm>
        <a:off x="2448700" y="2423650"/>
        <a:ext cx="1471941" cy="670910"/>
      </dsp:txXfrm>
    </dsp:sp>
    <dsp:sp modelId="{F4D7D934-66B6-4219-AD15-DE638D3F4CB2}">
      <dsp:nvSpPr>
        <dsp:cNvPr id="0" name=""/>
        <dsp:cNvSpPr/>
      </dsp:nvSpPr>
      <dsp:spPr>
        <a:xfrm>
          <a:off x="3979769" y="2530218"/>
          <a:ext cx="731554" cy="731554"/>
        </a:xfrm>
        <a:prstGeom prst="ellipse">
          <a:avLst/>
        </a:prstGeom>
        <a:solidFill>
          <a:schemeClr val="accent2">
            <a:tint val="40000"/>
            <a:alpha val="90000"/>
            <a:hueOff val="2512910"/>
            <a:satOff val="-2189"/>
            <a:lumOff val="-3"/>
            <a:alphaOff val="0"/>
          </a:schemeClr>
        </a:solidFill>
        <a:ln w="9525" cap="flat" cmpd="sng" algn="ctr">
          <a:solidFill>
            <a:schemeClr val="accent2">
              <a:tint val="40000"/>
              <a:alpha val="90000"/>
              <a:hueOff val="2512910"/>
              <a:satOff val="-2189"/>
              <a:lumOff val="-3"/>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0659C43-14D7-4481-8BF0-242777B3C9DC}">
      <dsp:nvSpPr>
        <dsp:cNvPr id="0" name=""/>
        <dsp:cNvSpPr/>
      </dsp:nvSpPr>
      <dsp:spPr>
        <a:xfrm>
          <a:off x="4896554" y="293243"/>
          <a:ext cx="2090156" cy="2321757"/>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ru-RU" sz="1400" kern="1200" smtClean="0"/>
            <a:t>Исследуется влияние</a:t>
          </a:r>
          <a:endParaRPr lang="fr-FR" sz="1400" kern="1200" dirty="0"/>
        </a:p>
        <a:p>
          <a:pPr marL="114300" lvl="1" indent="-114300" algn="l" defTabSz="622300">
            <a:lnSpc>
              <a:spcPct val="90000"/>
            </a:lnSpc>
            <a:spcBef>
              <a:spcPct val="0"/>
            </a:spcBef>
            <a:spcAft>
              <a:spcPct val="15000"/>
            </a:spcAft>
            <a:buChar char="••"/>
          </a:pPr>
          <a:r>
            <a:rPr lang="ru-RU" sz="1400" kern="1200" dirty="0" smtClean="0"/>
            <a:t>Снаружи</a:t>
          </a:r>
          <a:endParaRPr lang="fr-FR" sz="1400" kern="1200" dirty="0"/>
        </a:p>
        <a:p>
          <a:pPr marL="114300" lvl="1" indent="-114300" algn="l" defTabSz="622300">
            <a:lnSpc>
              <a:spcPct val="90000"/>
            </a:lnSpc>
            <a:spcBef>
              <a:spcPct val="0"/>
            </a:spcBef>
            <a:spcAft>
              <a:spcPct val="15000"/>
            </a:spcAft>
            <a:buChar char="••"/>
          </a:pPr>
          <a:r>
            <a:rPr lang="ru-RU" sz="1400" kern="1200" dirty="0" smtClean="0"/>
            <a:t>Легче контролировать воздействие</a:t>
          </a:r>
          <a:endParaRPr lang="fr-FR" sz="1400" kern="1200" dirty="0"/>
        </a:p>
      </dsp:txBody>
      <dsp:txXfrm>
        <a:off x="4945529" y="342218"/>
        <a:ext cx="1992206" cy="2272782"/>
      </dsp:txXfrm>
    </dsp:sp>
    <dsp:sp modelId="{A6DA318C-B982-45CC-AAB4-2F5F39C24AC2}">
      <dsp:nvSpPr>
        <dsp:cNvPr id="0" name=""/>
        <dsp:cNvSpPr/>
      </dsp:nvSpPr>
      <dsp:spPr>
        <a:xfrm>
          <a:off x="4892562" y="2423650"/>
          <a:ext cx="2090156" cy="670910"/>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ru-RU" sz="1800" kern="1200" noProof="0" smtClean="0">
              <a:latin typeface="+mn-lt"/>
            </a:rPr>
            <a:t>Бытовое</a:t>
          </a:r>
          <a:endParaRPr lang="en-US" sz="1800" kern="1200" noProof="0" dirty="0">
            <a:latin typeface="+mn-lt"/>
          </a:endParaRPr>
        </a:p>
      </dsp:txBody>
      <dsp:txXfrm>
        <a:off x="4892562" y="2423650"/>
        <a:ext cx="1471941" cy="670910"/>
      </dsp:txXfrm>
    </dsp:sp>
    <dsp:sp modelId="{ADB2DEE8-9826-41B8-8907-EB636C0612B6}">
      <dsp:nvSpPr>
        <dsp:cNvPr id="0" name=""/>
        <dsp:cNvSpPr/>
      </dsp:nvSpPr>
      <dsp:spPr>
        <a:xfrm>
          <a:off x="6423630" y="2530218"/>
          <a:ext cx="731554" cy="731554"/>
        </a:xfrm>
        <a:prstGeom prst="ellipse">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drawing1.xml><?xml version="1.0" encoding="utf-8"?>
<c:userShapes xmlns:c="http://schemas.openxmlformats.org/drawingml/2006/chart">
  <cdr:relSizeAnchor xmlns:cdr="http://schemas.openxmlformats.org/drawingml/2006/chartDrawing">
    <cdr:from>
      <cdr:x>0.8098</cdr:x>
      <cdr:y>0.21354</cdr:y>
    </cdr:from>
    <cdr:to>
      <cdr:x>0.99804</cdr:x>
      <cdr:y>0.54688</cdr:y>
    </cdr:to>
    <cdr:sp macro="" textlink="">
      <cdr:nvSpPr>
        <cdr:cNvPr id="2" name="ZoneTexte 1"/>
        <cdr:cNvSpPr txBox="1"/>
      </cdr:nvSpPr>
      <cdr:spPr>
        <a:xfrm xmlns:a="http://schemas.openxmlformats.org/drawingml/2006/main">
          <a:off x="3933825" y="58578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FR" sz="1100"/>
        </a:p>
      </cdr:txBody>
    </cdr:sp>
  </cdr:relSizeAnchor>
</c:userShapes>
</file>

<file path=ppt/drawings/drawing2.xml><?xml version="1.0" encoding="utf-8"?>
<c:userShapes xmlns:c="http://schemas.openxmlformats.org/drawingml/2006/chart">
  <cdr:relSizeAnchor xmlns:cdr="http://schemas.openxmlformats.org/drawingml/2006/chartDrawing">
    <cdr:from>
      <cdr:x>0.8098</cdr:x>
      <cdr:y>0.21354</cdr:y>
    </cdr:from>
    <cdr:to>
      <cdr:x>0.99804</cdr:x>
      <cdr:y>0.54688</cdr:y>
    </cdr:to>
    <cdr:sp macro="" textlink="">
      <cdr:nvSpPr>
        <cdr:cNvPr id="2" name="ZoneTexte 1"/>
        <cdr:cNvSpPr txBox="1"/>
      </cdr:nvSpPr>
      <cdr:spPr>
        <a:xfrm xmlns:a="http://schemas.openxmlformats.org/drawingml/2006/main">
          <a:off x="3933825" y="58578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FR" sz="1100"/>
        </a:p>
      </cdr:txBody>
    </cdr:sp>
  </cdr:relSizeAnchor>
</c:userShapes>
</file>

<file path=ppt/drawings/drawing3.xml><?xml version="1.0" encoding="utf-8"?>
<c:userShapes xmlns:c="http://schemas.openxmlformats.org/drawingml/2006/chart">
  <cdr:relSizeAnchor xmlns:cdr="http://schemas.openxmlformats.org/drawingml/2006/chartDrawing">
    <cdr:from>
      <cdr:x>0.8098</cdr:x>
      <cdr:y>0.21354</cdr:y>
    </cdr:from>
    <cdr:to>
      <cdr:x>0.99804</cdr:x>
      <cdr:y>0.54688</cdr:y>
    </cdr:to>
    <cdr:sp macro="" textlink="">
      <cdr:nvSpPr>
        <cdr:cNvPr id="2" name="ZoneTexte 1"/>
        <cdr:cNvSpPr txBox="1"/>
      </cdr:nvSpPr>
      <cdr:spPr>
        <a:xfrm xmlns:a="http://schemas.openxmlformats.org/drawingml/2006/main">
          <a:off x="3933825" y="58578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FR"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50475" cy="497045"/>
          </a:xfrm>
          <a:prstGeom prst="rect">
            <a:avLst/>
          </a:prstGeom>
        </p:spPr>
        <p:txBody>
          <a:bodyPr vert="horz" lIns="91556" tIns="45779" rIns="91556" bIns="45779" rtlCol="0"/>
          <a:lstStyle>
            <a:lvl1pPr algn="l">
              <a:defRPr sz="1200"/>
            </a:lvl1pPr>
          </a:lstStyle>
          <a:p>
            <a:endParaRPr lang="fr-FR"/>
          </a:p>
        </p:txBody>
      </p:sp>
      <p:sp>
        <p:nvSpPr>
          <p:cNvPr id="3" name="Espace réservé de la date 2"/>
          <p:cNvSpPr>
            <a:spLocks noGrp="1"/>
          </p:cNvSpPr>
          <p:nvPr>
            <p:ph type="dt" idx="1"/>
          </p:nvPr>
        </p:nvSpPr>
        <p:spPr>
          <a:xfrm>
            <a:off x="3856740" y="1"/>
            <a:ext cx="2950475" cy="497045"/>
          </a:xfrm>
          <a:prstGeom prst="rect">
            <a:avLst/>
          </a:prstGeom>
        </p:spPr>
        <p:txBody>
          <a:bodyPr vert="horz" lIns="91556" tIns="45779" rIns="91556" bIns="45779" rtlCol="0"/>
          <a:lstStyle>
            <a:lvl1pPr algn="r">
              <a:defRPr sz="1200"/>
            </a:lvl1pPr>
          </a:lstStyle>
          <a:p>
            <a:fld id="{BE766FF5-E4FF-4BA6-A078-05C58C8B3192}" type="datetimeFigureOut">
              <a:rPr lang="fr-FR" smtClean="0"/>
              <a:t>19/05/2017</a:t>
            </a:fld>
            <a:endParaRPr lang="fr-FR"/>
          </a:p>
        </p:txBody>
      </p:sp>
      <p:sp>
        <p:nvSpPr>
          <p:cNvPr id="4" name="Espace réservé de l'image des diapositives 3"/>
          <p:cNvSpPr>
            <a:spLocks noGrp="1" noRot="1" noChangeAspect="1"/>
          </p:cNvSpPr>
          <p:nvPr>
            <p:ph type="sldImg" idx="2"/>
          </p:nvPr>
        </p:nvSpPr>
        <p:spPr>
          <a:xfrm>
            <a:off x="917575" y="744538"/>
            <a:ext cx="4973638" cy="3729037"/>
          </a:xfrm>
          <a:prstGeom prst="rect">
            <a:avLst/>
          </a:prstGeom>
          <a:noFill/>
          <a:ln w="12700">
            <a:solidFill>
              <a:prstClr val="black"/>
            </a:solidFill>
          </a:ln>
        </p:spPr>
        <p:txBody>
          <a:bodyPr vert="horz" lIns="91556" tIns="45779" rIns="91556" bIns="45779" rtlCol="0" anchor="ctr"/>
          <a:lstStyle/>
          <a:p>
            <a:endParaRPr lang="fr-FR"/>
          </a:p>
        </p:txBody>
      </p:sp>
      <p:sp>
        <p:nvSpPr>
          <p:cNvPr id="5" name="Espace réservé des commentaires 4"/>
          <p:cNvSpPr>
            <a:spLocks noGrp="1"/>
          </p:cNvSpPr>
          <p:nvPr>
            <p:ph type="body" sz="quarter" idx="3"/>
          </p:nvPr>
        </p:nvSpPr>
        <p:spPr>
          <a:xfrm>
            <a:off x="680880" y="4721940"/>
            <a:ext cx="5447030" cy="4473416"/>
          </a:xfrm>
          <a:prstGeom prst="rect">
            <a:avLst/>
          </a:prstGeom>
        </p:spPr>
        <p:txBody>
          <a:bodyPr vert="horz" lIns="91556" tIns="45779" rIns="91556" bIns="45779"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442154"/>
            <a:ext cx="2950475" cy="497045"/>
          </a:xfrm>
          <a:prstGeom prst="rect">
            <a:avLst/>
          </a:prstGeom>
        </p:spPr>
        <p:txBody>
          <a:bodyPr vert="horz" lIns="91556" tIns="45779" rIns="91556" bIns="4577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6740" y="9442154"/>
            <a:ext cx="2950475" cy="497045"/>
          </a:xfrm>
          <a:prstGeom prst="rect">
            <a:avLst/>
          </a:prstGeom>
        </p:spPr>
        <p:txBody>
          <a:bodyPr vert="horz" lIns="91556" tIns="45779" rIns="91556" bIns="45779" rtlCol="0" anchor="b"/>
          <a:lstStyle>
            <a:lvl1pPr algn="r">
              <a:defRPr sz="1200"/>
            </a:lvl1pPr>
          </a:lstStyle>
          <a:p>
            <a:fld id="{00646DA2-DDF9-424B-A24B-6348F7767642}" type="slidenum">
              <a:rPr lang="fr-FR" smtClean="0"/>
              <a:t>‹#›</a:t>
            </a:fld>
            <a:endParaRPr lang="fr-FR"/>
          </a:p>
        </p:txBody>
      </p:sp>
    </p:spTree>
    <p:extLst>
      <p:ext uri="{BB962C8B-B14F-4D97-AF65-F5344CB8AC3E}">
        <p14:creationId xmlns:p14="http://schemas.microsoft.com/office/powerpoint/2010/main" val="1596354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ЛОВ – летучие органические вещества</a:t>
            </a:r>
          </a:p>
          <a:p>
            <a:r>
              <a:rPr lang="en-US" dirty="0" smtClean="0"/>
              <a:t>PAH</a:t>
            </a:r>
            <a:r>
              <a:rPr lang="ru-RU" baseline="0" dirty="0" smtClean="0"/>
              <a:t> – полициклические ароматические углеводороды</a:t>
            </a:r>
            <a:endParaRPr lang="ru-RU" dirty="0"/>
          </a:p>
        </p:txBody>
      </p:sp>
      <p:sp>
        <p:nvSpPr>
          <p:cNvPr id="4" name="Номер слайда 3"/>
          <p:cNvSpPr>
            <a:spLocks noGrp="1"/>
          </p:cNvSpPr>
          <p:nvPr>
            <p:ph type="sldNum" sz="quarter" idx="10"/>
          </p:nvPr>
        </p:nvSpPr>
        <p:spPr/>
        <p:txBody>
          <a:bodyPr/>
          <a:lstStyle/>
          <a:p>
            <a:fld id="{00646DA2-DDF9-424B-A24B-6348F7767642}" type="slidenum">
              <a:rPr lang="fr-FR" smtClean="0"/>
              <a:t>4</a:t>
            </a:fld>
            <a:endParaRPr lang="fr-FR"/>
          </a:p>
        </p:txBody>
      </p:sp>
    </p:spTree>
    <p:extLst>
      <p:ext uri="{BB962C8B-B14F-4D97-AF65-F5344CB8AC3E}">
        <p14:creationId xmlns:p14="http://schemas.microsoft.com/office/powerpoint/2010/main" val="324639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646DA2-DDF9-424B-A24B-6348F7767642}" type="slidenum">
              <a:rPr lang="fr-FR" smtClean="0"/>
              <a:t>15</a:t>
            </a:fld>
            <a:endParaRPr lang="fr-FR"/>
          </a:p>
        </p:txBody>
      </p:sp>
    </p:spTree>
    <p:extLst>
      <p:ext uri="{BB962C8B-B14F-4D97-AF65-F5344CB8AC3E}">
        <p14:creationId xmlns:p14="http://schemas.microsoft.com/office/powerpoint/2010/main" val="514020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646DA2-DDF9-424B-A24B-6348F7767642}" type="slidenum">
              <a:rPr lang="fr-FR" smtClean="0"/>
              <a:t>27</a:t>
            </a:fld>
            <a:endParaRPr lang="fr-FR"/>
          </a:p>
        </p:txBody>
      </p:sp>
    </p:spTree>
    <p:extLst>
      <p:ext uri="{BB962C8B-B14F-4D97-AF65-F5344CB8AC3E}">
        <p14:creationId xmlns:p14="http://schemas.microsoft.com/office/powerpoint/2010/main" val="8947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AE9CE00E-2D83-4760-AAB1-EC491C31E1EC}" type="datetimeFigureOut">
              <a:rPr lang="fr-FR" smtClean="0"/>
              <a:t>19/05/2017</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2E0A601-7228-4C96-AE86-A84302CDFEDF}" type="slidenum">
              <a:rPr lang="fr-FR" smtClean="0"/>
              <a:t>‹#›</a:t>
            </a:fld>
            <a:endParaRPr lang="fr-FR"/>
          </a:p>
        </p:txBody>
      </p:sp>
    </p:spTree>
    <p:extLst>
      <p:ext uri="{BB962C8B-B14F-4D97-AF65-F5344CB8AC3E}">
        <p14:creationId xmlns:p14="http://schemas.microsoft.com/office/powerpoint/2010/main" val="3482692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AE9CE00E-2D83-4760-AAB1-EC491C31E1EC}" type="datetimeFigureOut">
              <a:rPr lang="fr-FR" smtClean="0"/>
              <a:t>19/05/2017</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2E0A601-7228-4C96-AE86-A84302CDFEDF}" type="slidenum">
              <a:rPr lang="fr-FR" smtClean="0"/>
              <a:t>‹#›</a:t>
            </a:fld>
            <a:endParaRPr lang="fr-FR"/>
          </a:p>
        </p:txBody>
      </p:sp>
    </p:spTree>
    <p:extLst>
      <p:ext uri="{BB962C8B-B14F-4D97-AF65-F5344CB8AC3E}">
        <p14:creationId xmlns:p14="http://schemas.microsoft.com/office/powerpoint/2010/main" val="3299460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AE9CE00E-2D83-4760-AAB1-EC491C31E1EC}" type="datetimeFigureOut">
              <a:rPr lang="fr-FR" smtClean="0"/>
              <a:t>19/05/2017</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2E0A601-7228-4C96-AE86-A84302CDFEDF}" type="slidenum">
              <a:rPr lang="fr-FR" smtClean="0"/>
              <a:t>‹#›</a:t>
            </a:fld>
            <a:endParaRPr lang="fr-FR"/>
          </a:p>
        </p:txBody>
      </p:sp>
    </p:spTree>
    <p:extLst>
      <p:ext uri="{BB962C8B-B14F-4D97-AF65-F5344CB8AC3E}">
        <p14:creationId xmlns:p14="http://schemas.microsoft.com/office/powerpoint/2010/main" val="1065795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40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40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298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3AF9600-505C-4E49-A59C-5D2769AAEE57}" type="datetimeFigureOut">
              <a:rPr lang="fr-FR" smtClean="0">
                <a:solidFill>
                  <a:prstClr val="black">
                    <a:tint val="75000"/>
                  </a:prstClr>
                </a:solidFill>
              </a:rPr>
              <a:pPr/>
              <a:t>19/05/2017</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dirty="0">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F59205E-27B9-4738-A089-92A19643CF89}" type="slidenum">
              <a:rPr lang="fr-FR">
                <a:solidFill>
                  <a:prstClr val="black"/>
                </a:solidFill>
              </a:rPr>
              <a:pPr/>
              <a:t>‹#›</a:t>
            </a:fld>
            <a:endParaRPr lang="fr-FR">
              <a:solidFill>
                <a:prstClr val="black"/>
              </a:solidFill>
            </a:endParaRPr>
          </a:p>
        </p:txBody>
      </p:sp>
    </p:spTree>
    <p:extLst>
      <p:ext uri="{BB962C8B-B14F-4D97-AF65-F5344CB8AC3E}">
        <p14:creationId xmlns:p14="http://schemas.microsoft.com/office/powerpoint/2010/main" val="1194745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3AF9600-505C-4E49-A59C-5D2769AAEE57}" type="datetimeFigureOut">
              <a:rPr lang="fr-FR" smtClean="0">
                <a:solidFill>
                  <a:prstClr val="black">
                    <a:tint val="75000"/>
                  </a:prstClr>
                </a:solidFill>
              </a:rPr>
              <a:pPr/>
              <a:t>19/05/2017</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F59205E-27B9-4738-A089-92A19643CF89}" type="slidenum">
              <a:rPr lang="fr-FR">
                <a:solidFill>
                  <a:prstClr val="black"/>
                </a:solidFill>
              </a:rPr>
              <a:pPr/>
              <a:t>‹#›</a:t>
            </a:fld>
            <a:endParaRPr lang="fr-FR">
              <a:solidFill>
                <a:prstClr val="black"/>
              </a:solidFill>
            </a:endParaRPr>
          </a:p>
        </p:txBody>
      </p:sp>
    </p:spTree>
    <p:extLst>
      <p:ext uri="{BB962C8B-B14F-4D97-AF65-F5344CB8AC3E}">
        <p14:creationId xmlns:p14="http://schemas.microsoft.com/office/powerpoint/2010/main" val="3764573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23AF9600-505C-4E49-A59C-5D2769AAEE57}" type="datetimeFigureOut">
              <a:rPr lang="fr-FR" smtClean="0">
                <a:solidFill>
                  <a:prstClr val="black">
                    <a:tint val="75000"/>
                  </a:prstClr>
                </a:solidFill>
              </a:rPr>
              <a:pPr/>
              <a:t>19/05/2017</a:t>
            </a:fld>
            <a:endParaRPr lang="fr-FR">
              <a:solidFill>
                <a:prstClr val="black">
                  <a:tint val="75000"/>
                </a:prstClr>
              </a:solidFill>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solidFill>
                <a:prstClr val="black"/>
              </a:solidFill>
            </a:endParaRP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DF59205E-27B9-4738-A089-92A19643CF89}" type="slidenum">
              <a:rPr lang="fr-FR">
                <a:solidFill>
                  <a:prstClr val="black"/>
                </a:solidFill>
              </a:rPr>
              <a:pPr/>
              <a:t>‹#›</a:t>
            </a:fld>
            <a:endParaRPr lang="fr-FR">
              <a:solidFill>
                <a:prstClr val="black"/>
              </a:solidFill>
            </a:endParaRPr>
          </a:p>
        </p:txBody>
      </p:sp>
    </p:spTree>
    <p:extLst>
      <p:ext uri="{BB962C8B-B14F-4D97-AF65-F5344CB8AC3E}">
        <p14:creationId xmlns:p14="http://schemas.microsoft.com/office/powerpoint/2010/main" val="545344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23AF9600-505C-4E49-A59C-5D2769AAEE57}" type="datetimeFigureOut">
              <a:rPr lang="fr-FR" smtClean="0">
                <a:solidFill>
                  <a:prstClr val="black">
                    <a:tint val="75000"/>
                  </a:prstClr>
                </a:solidFill>
              </a:rPr>
              <a:pPr/>
              <a:t>19/05/2017</a:t>
            </a:fld>
            <a:endParaRPr lang="fr-FR">
              <a:solidFill>
                <a:prstClr val="black">
                  <a:tint val="75000"/>
                </a:prstClr>
              </a:solidFill>
            </a:endParaRP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endParaRPr lang="fr-FR">
              <a:solidFill>
                <a:prstClr val="black"/>
              </a:solidFill>
            </a:endParaRP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fld id="{DF59205E-27B9-4738-A089-92A19643CF89}" type="slidenum">
              <a:rPr lang="fr-FR">
                <a:solidFill>
                  <a:prstClr val="black"/>
                </a:solidFill>
              </a:rPr>
              <a:pPr/>
              <a:t>‹#›</a:t>
            </a:fld>
            <a:endParaRPr lang="fr-FR">
              <a:solidFill>
                <a:prstClr val="black"/>
              </a:solidFill>
            </a:endParaRPr>
          </a:p>
        </p:txBody>
      </p:sp>
    </p:spTree>
    <p:extLst>
      <p:ext uri="{BB962C8B-B14F-4D97-AF65-F5344CB8AC3E}">
        <p14:creationId xmlns:p14="http://schemas.microsoft.com/office/powerpoint/2010/main" val="3307821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p:txBody>
          <a:bodyPr/>
          <a:lstStyle/>
          <a:p>
            <a:fld id="{23AF9600-505C-4E49-A59C-5D2769AAEE57}" type="datetimeFigureOut">
              <a:rPr lang="fr-FR" smtClean="0">
                <a:solidFill>
                  <a:prstClr val="black">
                    <a:tint val="75000"/>
                  </a:prstClr>
                </a:solidFill>
              </a:rPr>
              <a:pPr/>
              <a:t>19/05/2017</a:t>
            </a:fld>
            <a:endParaRPr lang="fr-FR">
              <a:solidFill>
                <a:prstClr val="black">
                  <a:tint val="75000"/>
                </a:prstClr>
              </a:solidFill>
            </a:endParaRP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fr-FR">
              <a:solidFill>
                <a:prstClr val="black"/>
              </a:solidFill>
            </a:endParaRP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DF59205E-27B9-4738-A089-92A19643CF89}" type="slidenum">
              <a:rPr lang="fr-FR">
                <a:solidFill>
                  <a:prstClr val="black"/>
                </a:solidFill>
              </a:rPr>
              <a:pPr/>
              <a:t>‹#›</a:t>
            </a:fld>
            <a:endParaRPr lang="fr-FR">
              <a:solidFill>
                <a:prstClr val="black"/>
              </a:solidFill>
            </a:endParaRPr>
          </a:p>
        </p:txBody>
      </p:sp>
    </p:spTree>
    <p:extLst>
      <p:ext uri="{BB962C8B-B14F-4D97-AF65-F5344CB8AC3E}">
        <p14:creationId xmlns:p14="http://schemas.microsoft.com/office/powerpoint/2010/main" val="43934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AE9CE00E-2D83-4760-AAB1-EC491C31E1EC}" type="datetimeFigureOut">
              <a:rPr lang="fr-FR" smtClean="0"/>
              <a:t>19/05/2017</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2E0A601-7228-4C96-AE86-A84302CDFEDF}" type="slidenum">
              <a:rPr lang="fr-FR" smtClean="0"/>
              <a:t>‹#›</a:t>
            </a:fld>
            <a:endParaRPr lang="fr-FR"/>
          </a:p>
        </p:txBody>
      </p:sp>
    </p:spTree>
    <p:extLst>
      <p:ext uri="{BB962C8B-B14F-4D97-AF65-F5344CB8AC3E}">
        <p14:creationId xmlns:p14="http://schemas.microsoft.com/office/powerpoint/2010/main" val="1789673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3AF9600-505C-4E49-A59C-5D2769AAEE57}" type="datetimeFigureOut">
              <a:rPr lang="fr-FR" smtClean="0">
                <a:solidFill>
                  <a:prstClr val="black">
                    <a:tint val="75000"/>
                  </a:prstClr>
                </a:solidFill>
              </a:rPr>
              <a:pPr/>
              <a:t>19/05/2017</a:t>
            </a:fld>
            <a:endParaRPr lang="fr-FR">
              <a:solidFill>
                <a:prstClr val="black">
                  <a:tint val="75000"/>
                </a:prstClr>
              </a:solidFill>
            </a:endParaRP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solidFill>
                <a:prstClr val="black"/>
              </a:solidFill>
            </a:endParaRP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DF59205E-27B9-4738-A089-92A19643CF89}" type="slidenum">
              <a:rPr lang="fr-FR">
                <a:solidFill>
                  <a:prstClr val="black"/>
                </a:solidFill>
              </a:rPr>
              <a:pPr/>
              <a:t>‹#›</a:t>
            </a:fld>
            <a:endParaRPr lang="fr-FR">
              <a:solidFill>
                <a:prstClr val="black"/>
              </a:solidFill>
            </a:endParaRPr>
          </a:p>
        </p:txBody>
      </p:sp>
    </p:spTree>
    <p:extLst>
      <p:ext uri="{BB962C8B-B14F-4D97-AF65-F5344CB8AC3E}">
        <p14:creationId xmlns:p14="http://schemas.microsoft.com/office/powerpoint/2010/main" val="2597365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3AF9600-505C-4E49-A59C-5D2769AAEE57}" type="datetimeFigureOut">
              <a:rPr lang="fr-FR" smtClean="0">
                <a:solidFill>
                  <a:prstClr val="black">
                    <a:tint val="75000"/>
                  </a:prstClr>
                </a:solidFill>
              </a:rPr>
              <a:pPr/>
              <a:t>19/05/2017</a:t>
            </a:fld>
            <a:endParaRPr lang="fr-FR">
              <a:solidFill>
                <a:prstClr val="black">
                  <a:tint val="75000"/>
                </a:prstClr>
              </a:solidFill>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solidFill>
                <a:prstClr val="black"/>
              </a:solidFill>
            </a:endParaRP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DF59205E-27B9-4738-A089-92A19643CF89}" type="slidenum">
              <a:rPr lang="fr-FR">
                <a:solidFill>
                  <a:prstClr val="black"/>
                </a:solidFill>
              </a:rPr>
              <a:pPr/>
              <a:t>‹#›</a:t>
            </a:fld>
            <a:endParaRPr lang="fr-FR">
              <a:solidFill>
                <a:prstClr val="black"/>
              </a:solidFill>
            </a:endParaRPr>
          </a:p>
        </p:txBody>
      </p:sp>
    </p:spTree>
    <p:extLst>
      <p:ext uri="{BB962C8B-B14F-4D97-AF65-F5344CB8AC3E}">
        <p14:creationId xmlns:p14="http://schemas.microsoft.com/office/powerpoint/2010/main" val="3316123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3AF9600-505C-4E49-A59C-5D2769AAEE57}" type="datetimeFigureOut">
              <a:rPr lang="fr-FR" smtClean="0">
                <a:solidFill>
                  <a:prstClr val="black">
                    <a:tint val="75000"/>
                  </a:prstClr>
                </a:solidFill>
              </a:rPr>
              <a:pPr/>
              <a:t>19/05/2017</a:t>
            </a:fld>
            <a:endParaRPr lang="fr-FR">
              <a:solidFill>
                <a:prstClr val="black">
                  <a:tint val="75000"/>
                </a:prstClr>
              </a:solidFill>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solidFill>
                <a:prstClr val="black"/>
              </a:solidFill>
            </a:endParaRP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DF59205E-27B9-4738-A089-92A19643CF89}" type="slidenum">
              <a:rPr lang="fr-FR">
                <a:solidFill>
                  <a:prstClr val="black"/>
                </a:solidFill>
              </a:rPr>
              <a:pPr/>
              <a:t>‹#›</a:t>
            </a:fld>
            <a:endParaRPr lang="fr-FR">
              <a:solidFill>
                <a:prstClr val="black"/>
              </a:solidFill>
            </a:endParaRPr>
          </a:p>
        </p:txBody>
      </p:sp>
    </p:spTree>
    <p:extLst>
      <p:ext uri="{BB962C8B-B14F-4D97-AF65-F5344CB8AC3E}">
        <p14:creationId xmlns:p14="http://schemas.microsoft.com/office/powerpoint/2010/main" val="83534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3AF9600-505C-4E49-A59C-5D2769AAEE57}" type="datetimeFigureOut">
              <a:rPr lang="fr-FR" smtClean="0">
                <a:solidFill>
                  <a:prstClr val="black">
                    <a:tint val="75000"/>
                  </a:prstClr>
                </a:solidFill>
              </a:rPr>
              <a:pPr/>
              <a:t>19/05/2017</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F59205E-27B9-4738-A089-92A19643CF89}" type="slidenum">
              <a:rPr lang="fr-FR">
                <a:solidFill>
                  <a:prstClr val="black"/>
                </a:solidFill>
              </a:rPr>
              <a:pPr/>
              <a:t>‹#›</a:t>
            </a:fld>
            <a:endParaRPr lang="fr-FR">
              <a:solidFill>
                <a:prstClr val="black"/>
              </a:solidFill>
            </a:endParaRPr>
          </a:p>
        </p:txBody>
      </p:sp>
    </p:spTree>
    <p:extLst>
      <p:ext uri="{BB962C8B-B14F-4D97-AF65-F5344CB8AC3E}">
        <p14:creationId xmlns:p14="http://schemas.microsoft.com/office/powerpoint/2010/main" val="3540116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3AF9600-505C-4E49-A59C-5D2769AAEE57}" type="datetimeFigureOut">
              <a:rPr lang="fr-FR" smtClean="0">
                <a:solidFill>
                  <a:prstClr val="black">
                    <a:tint val="75000"/>
                  </a:prstClr>
                </a:solidFill>
              </a:rPr>
              <a:pPr/>
              <a:t>19/05/2017</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F59205E-27B9-4738-A089-92A19643CF89}" type="slidenum">
              <a:rPr lang="fr-FR">
                <a:solidFill>
                  <a:prstClr val="black"/>
                </a:solidFill>
              </a:rPr>
              <a:pPr/>
              <a:t>‹#›</a:t>
            </a:fld>
            <a:endParaRPr lang="fr-FR">
              <a:solidFill>
                <a:prstClr val="black"/>
              </a:solidFill>
            </a:endParaRPr>
          </a:p>
        </p:txBody>
      </p:sp>
    </p:spTree>
    <p:extLst>
      <p:ext uri="{BB962C8B-B14F-4D97-AF65-F5344CB8AC3E}">
        <p14:creationId xmlns:p14="http://schemas.microsoft.com/office/powerpoint/2010/main" val="814530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3AF9600-505C-4E49-A59C-5D2769AAEE57}" type="datetimeFigureOut">
              <a:rPr lang="fr-FR" smtClean="0">
                <a:solidFill>
                  <a:prstClr val="black">
                    <a:tint val="75000"/>
                  </a:prstClr>
                </a:solidFill>
              </a:rPr>
              <a:pPr/>
              <a:t>19/05/2017</a:t>
            </a:fld>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F59205E-27B9-4738-A089-92A19643CF89}" type="slidenum">
              <a:rPr lang="fr-FR">
                <a:solidFill>
                  <a:prstClr val="black"/>
                </a:solidFill>
              </a:rPr>
              <a:pPr/>
              <a:t>‹#›</a:t>
            </a:fld>
            <a:endParaRPr lang="fr-FR">
              <a:solidFill>
                <a:prstClr val="black"/>
              </a:solidFill>
            </a:endParaRPr>
          </a:p>
        </p:txBody>
      </p:sp>
    </p:spTree>
    <p:extLst>
      <p:ext uri="{BB962C8B-B14F-4D97-AF65-F5344CB8AC3E}">
        <p14:creationId xmlns:p14="http://schemas.microsoft.com/office/powerpoint/2010/main" val="3768191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AE9CE00E-2D83-4760-AAB1-EC491C31E1EC}" type="datetimeFigureOut">
              <a:rPr lang="fr-FR" smtClean="0"/>
              <a:t>19/05/2017</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2E0A601-7228-4C96-AE86-A84302CDFEDF}" type="slidenum">
              <a:rPr lang="fr-FR" smtClean="0"/>
              <a:t>‹#›</a:t>
            </a:fld>
            <a:endParaRPr lang="fr-FR"/>
          </a:p>
        </p:txBody>
      </p:sp>
    </p:spTree>
    <p:extLst>
      <p:ext uri="{BB962C8B-B14F-4D97-AF65-F5344CB8AC3E}">
        <p14:creationId xmlns:p14="http://schemas.microsoft.com/office/powerpoint/2010/main" val="4217130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AE9CE00E-2D83-4760-AAB1-EC491C31E1EC}" type="datetimeFigureOut">
              <a:rPr lang="fr-FR" smtClean="0"/>
              <a:t>19/05/2017</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62E0A601-7228-4C96-AE86-A84302CDFEDF}" type="slidenum">
              <a:rPr lang="fr-FR" smtClean="0"/>
              <a:t>‹#›</a:t>
            </a:fld>
            <a:endParaRPr lang="fr-FR"/>
          </a:p>
        </p:txBody>
      </p:sp>
    </p:spTree>
    <p:extLst>
      <p:ext uri="{BB962C8B-B14F-4D97-AF65-F5344CB8AC3E}">
        <p14:creationId xmlns:p14="http://schemas.microsoft.com/office/powerpoint/2010/main" val="1476837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fld id="{AE9CE00E-2D83-4760-AAB1-EC491C31E1EC}" type="datetimeFigureOut">
              <a:rPr lang="fr-FR" smtClean="0"/>
              <a:t>19/05/2017</a:t>
            </a:fld>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fld id="{62E0A601-7228-4C96-AE86-A84302CDFEDF}" type="slidenum">
              <a:rPr lang="fr-FR" smtClean="0"/>
              <a:t>‹#›</a:t>
            </a:fld>
            <a:endParaRPr lang="fr-FR"/>
          </a:p>
        </p:txBody>
      </p:sp>
    </p:spTree>
    <p:extLst>
      <p:ext uri="{BB962C8B-B14F-4D97-AF65-F5344CB8AC3E}">
        <p14:creationId xmlns:p14="http://schemas.microsoft.com/office/powerpoint/2010/main" val="256810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fld id="{AE9CE00E-2D83-4760-AAB1-EC491C31E1EC}" type="datetimeFigureOut">
              <a:rPr lang="fr-FR" smtClean="0"/>
              <a:t>19/05/2017</a:t>
            </a:fld>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62E0A601-7228-4C96-AE86-A84302CDFEDF}" type="slidenum">
              <a:rPr lang="fr-FR" smtClean="0"/>
              <a:t>‹#›</a:t>
            </a:fld>
            <a:endParaRPr lang="fr-FR"/>
          </a:p>
        </p:txBody>
      </p:sp>
    </p:spTree>
    <p:extLst>
      <p:ext uri="{BB962C8B-B14F-4D97-AF65-F5344CB8AC3E}">
        <p14:creationId xmlns:p14="http://schemas.microsoft.com/office/powerpoint/2010/main" val="1838176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AE9CE00E-2D83-4760-AAB1-EC491C31E1EC}" type="datetimeFigureOut">
              <a:rPr lang="fr-FR" smtClean="0"/>
              <a:t>19/05/2017</a:t>
            </a:fld>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62E0A601-7228-4C96-AE86-A84302CDFEDF}" type="slidenum">
              <a:rPr lang="fr-FR" smtClean="0"/>
              <a:t>‹#›</a:t>
            </a:fld>
            <a:endParaRPr lang="fr-FR"/>
          </a:p>
        </p:txBody>
      </p:sp>
    </p:spTree>
    <p:extLst>
      <p:ext uri="{BB962C8B-B14F-4D97-AF65-F5344CB8AC3E}">
        <p14:creationId xmlns:p14="http://schemas.microsoft.com/office/powerpoint/2010/main" val="2450686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AE9CE00E-2D83-4760-AAB1-EC491C31E1EC}" type="datetimeFigureOut">
              <a:rPr lang="fr-FR" smtClean="0"/>
              <a:t>19/05/2017</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62E0A601-7228-4C96-AE86-A84302CDFEDF}" type="slidenum">
              <a:rPr lang="fr-FR" smtClean="0"/>
              <a:t>‹#›</a:t>
            </a:fld>
            <a:endParaRPr lang="fr-FR"/>
          </a:p>
        </p:txBody>
      </p:sp>
    </p:spTree>
    <p:extLst>
      <p:ext uri="{BB962C8B-B14F-4D97-AF65-F5344CB8AC3E}">
        <p14:creationId xmlns:p14="http://schemas.microsoft.com/office/powerpoint/2010/main" val="4218186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AE9CE00E-2D83-4760-AAB1-EC491C31E1EC}" type="datetimeFigureOut">
              <a:rPr lang="fr-FR" smtClean="0"/>
              <a:t>19/05/2017</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62E0A601-7228-4C96-AE86-A84302CDFEDF}" type="slidenum">
              <a:rPr lang="fr-FR" smtClean="0"/>
              <a:t>‹#›</a:t>
            </a:fld>
            <a:endParaRPr lang="fr-FR"/>
          </a:p>
        </p:txBody>
      </p:sp>
    </p:spTree>
    <p:extLst>
      <p:ext uri="{BB962C8B-B14F-4D97-AF65-F5344CB8AC3E}">
        <p14:creationId xmlns:p14="http://schemas.microsoft.com/office/powerpoint/2010/main" val="94896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 Box 8"/>
          <p:cNvSpPr txBox="1">
            <a:spLocks noChangeArrowheads="1"/>
          </p:cNvSpPr>
          <p:nvPr userDrawn="1"/>
        </p:nvSpPr>
        <p:spPr bwMode="auto">
          <a:xfrm>
            <a:off x="5799434" y="6309320"/>
            <a:ext cx="3095625" cy="338554"/>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fr-FR" sz="1600" b="1" i="1" u="none" strike="noStrike" kern="0" cap="none" spc="0" normalizeH="0" baseline="0" noProof="0" dirty="0" err="1">
                <a:ln>
                  <a:noFill/>
                </a:ln>
                <a:solidFill>
                  <a:srgbClr val="808080"/>
                </a:solidFill>
                <a:effectLst/>
                <a:uLnTx/>
                <a:uFillTx/>
                <a:latin typeface="Trebuchet MS" pitchFamily="34" charset="0"/>
              </a:rPr>
              <a:t>Between</a:t>
            </a:r>
            <a:r>
              <a:rPr kumimoji="0" lang="fr-FR" sz="1600" b="1" i="1" u="none" strike="noStrike" kern="0" cap="none" spc="0" normalizeH="0" baseline="0" noProof="0" dirty="0">
                <a:ln>
                  <a:noFill/>
                </a:ln>
                <a:solidFill>
                  <a:srgbClr val="808080"/>
                </a:solidFill>
                <a:effectLst/>
                <a:uLnTx/>
                <a:uFillTx/>
                <a:latin typeface="Trebuchet MS" pitchFamily="34" charset="0"/>
              </a:rPr>
              <a:t> </a:t>
            </a:r>
            <a:r>
              <a:rPr kumimoji="0" lang="fr-FR" sz="1600" b="1" i="1" u="none" strike="noStrike" kern="0" cap="none" spc="0" normalizeH="0" baseline="0" noProof="0" dirty="0">
                <a:ln>
                  <a:noFill/>
                </a:ln>
                <a:solidFill>
                  <a:srgbClr val="009900"/>
                </a:solidFill>
                <a:effectLst/>
                <a:uLnTx/>
                <a:uFillTx/>
                <a:latin typeface="Trebuchet MS" pitchFamily="34" charset="0"/>
              </a:rPr>
              <a:t>Nature</a:t>
            </a:r>
            <a:r>
              <a:rPr kumimoji="0" lang="fr-FR" sz="1600" b="1" i="1" u="none" strike="noStrike" kern="0" cap="none" spc="0" normalizeH="0" baseline="0" noProof="0" dirty="0">
                <a:ln>
                  <a:noFill/>
                </a:ln>
                <a:solidFill>
                  <a:srgbClr val="808080"/>
                </a:solidFill>
                <a:effectLst/>
                <a:uLnTx/>
                <a:uFillTx/>
                <a:latin typeface="Trebuchet MS" pitchFamily="34" charset="0"/>
              </a:rPr>
              <a:t> &amp; </a:t>
            </a:r>
            <a:r>
              <a:rPr kumimoji="0" lang="fr-FR" sz="1600" b="1" i="1" u="none" strike="noStrike" kern="0" cap="none" spc="0" normalizeH="0" baseline="0" noProof="0" dirty="0" err="1">
                <a:ln>
                  <a:noFill/>
                </a:ln>
                <a:solidFill>
                  <a:srgbClr val="DB5C99"/>
                </a:solidFill>
                <a:effectLst/>
                <a:uLnTx/>
                <a:uFillTx/>
                <a:latin typeface="Trebuchet MS" pitchFamily="34" charset="0"/>
              </a:rPr>
              <a:t>Technology</a:t>
            </a:r>
            <a:endParaRPr kumimoji="0" lang="fr-FR" sz="1600" b="1" i="1" u="none" strike="noStrike" kern="0" cap="none" spc="0" normalizeH="0" baseline="0" noProof="0" dirty="0">
              <a:ln>
                <a:noFill/>
              </a:ln>
              <a:solidFill>
                <a:srgbClr val="DB5C99"/>
              </a:solidFill>
              <a:effectLst/>
              <a:uLnTx/>
              <a:uFillTx/>
              <a:latin typeface="Trebuchet MS" pitchFamily="34" charset="0"/>
            </a:endParaRPr>
          </a:p>
        </p:txBody>
      </p:sp>
      <p:pic>
        <p:nvPicPr>
          <p:cNvPr id="5" name="Image 4"/>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7504" y="43471"/>
            <a:ext cx="1694180" cy="1061720"/>
          </a:xfrm>
          <a:prstGeom prst="rect">
            <a:avLst/>
          </a:prstGeom>
          <a:noFill/>
          <a:ln>
            <a:noFill/>
          </a:ln>
        </p:spPr>
      </p:pic>
      <p:pic>
        <p:nvPicPr>
          <p:cNvPr id="6" name="Image 5" descr="charte1_fondBlanc_biotech_fr"/>
          <p:cNvPicPr/>
          <p:nvPr userDrawn="1"/>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12724" t="93712" r="30656" b="3436"/>
          <a:stretch/>
        </p:blipFill>
        <p:spPr bwMode="auto">
          <a:xfrm>
            <a:off x="0" y="6381328"/>
            <a:ext cx="5669279" cy="219075"/>
          </a:xfrm>
          <a:prstGeom prst="rect">
            <a:avLst/>
          </a:prstGeom>
          <a:noFill/>
          <a:ln>
            <a:noFill/>
          </a:ln>
        </p:spPr>
      </p:pic>
    </p:spTree>
    <p:extLst>
      <p:ext uri="{BB962C8B-B14F-4D97-AF65-F5344CB8AC3E}">
        <p14:creationId xmlns:p14="http://schemas.microsoft.com/office/powerpoint/2010/main" val="1333113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6" r:id="rId12"/>
    <p:sldLayoutId id="214748367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AF9600-505C-4E49-A59C-5D2769AAEE57}" type="datetimeFigureOut">
              <a:rPr lang="fr-FR" smtClean="0">
                <a:solidFill>
                  <a:prstClr val="black">
                    <a:tint val="75000"/>
                  </a:prstClr>
                </a:solidFill>
              </a:rPr>
              <a:pPr/>
              <a:t>19/05/2017</a:t>
            </a:fld>
            <a:endParaRPr lang="fr-FR">
              <a:solidFill>
                <a:prstClr val="black">
                  <a:tint val="75000"/>
                </a:prstClr>
              </a:solidFill>
            </a:endParaRPr>
          </a:p>
        </p:txBody>
      </p:sp>
      <p:pic>
        <p:nvPicPr>
          <p:cNvPr id="10" name="Picture 7" descr="charte1_fondBlanc_biotech"/>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4779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p:cNvSpPr txBox="1">
            <a:spLocks noChangeArrowheads="1"/>
          </p:cNvSpPr>
          <p:nvPr userDrawn="1"/>
        </p:nvSpPr>
        <p:spPr bwMode="auto">
          <a:xfrm>
            <a:off x="5364807" y="6330806"/>
            <a:ext cx="3095625" cy="338554"/>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fr-FR" sz="1600" b="1" i="1" kern="0" dirty="0" err="1">
                <a:solidFill>
                  <a:srgbClr val="808080"/>
                </a:solidFill>
                <a:latin typeface="Trebuchet MS" pitchFamily="34" charset="0"/>
              </a:rPr>
              <a:t>Between</a:t>
            </a:r>
            <a:r>
              <a:rPr lang="fr-FR" sz="1600" b="1" i="1" kern="0" dirty="0">
                <a:solidFill>
                  <a:srgbClr val="808080"/>
                </a:solidFill>
                <a:latin typeface="Trebuchet MS" pitchFamily="34" charset="0"/>
              </a:rPr>
              <a:t> </a:t>
            </a:r>
            <a:r>
              <a:rPr lang="fr-FR" sz="1600" b="1" i="1" kern="0" dirty="0">
                <a:solidFill>
                  <a:srgbClr val="009900"/>
                </a:solidFill>
                <a:latin typeface="Trebuchet MS" pitchFamily="34" charset="0"/>
              </a:rPr>
              <a:t>Nature</a:t>
            </a:r>
            <a:r>
              <a:rPr lang="fr-FR" sz="1600" b="1" i="1" kern="0" dirty="0">
                <a:solidFill>
                  <a:srgbClr val="808080"/>
                </a:solidFill>
                <a:latin typeface="Trebuchet MS" pitchFamily="34" charset="0"/>
              </a:rPr>
              <a:t> &amp; </a:t>
            </a:r>
            <a:r>
              <a:rPr lang="fr-FR" sz="1600" b="1" i="1" kern="0" dirty="0" err="1">
                <a:solidFill>
                  <a:srgbClr val="DB5C99"/>
                </a:solidFill>
                <a:latin typeface="Trebuchet MS" pitchFamily="34" charset="0"/>
              </a:rPr>
              <a:t>Technology</a:t>
            </a:r>
            <a:endParaRPr lang="fr-FR" sz="1600" b="1" i="1" kern="0" dirty="0">
              <a:solidFill>
                <a:srgbClr val="DB5C99"/>
              </a:solidFill>
              <a:latin typeface="Trebuchet MS" pitchFamily="34" charset="0"/>
            </a:endParaRPr>
          </a:p>
        </p:txBody>
      </p:sp>
    </p:spTree>
    <p:extLst>
      <p:ext uri="{BB962C8B-B14F-4D97-AF65-F5344CB8AC3E}">
        <p14:creationId xmlns:p14="http://schemas.microsoft.com/office/powerpoint/2010/main" val="1138670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wmf"/><Relationship Id="rId1" Type="http://schemas.openxmlformats.org/officeDocument/2006/relationships/slideLayout" Target="../slideLayouts/slideLayout1.xml"/><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hyperlink" Target="http://www.google.fr/imgres?q=portrait+visage+contour&amp;hl=fr&amp;biw=1670&amp;bih=837&amp;tbm=isch&amp;tbnid=qscEcWRxdnO9tM:&amp;imgrefurl=http://francais.istockphoto.com/illustration-6397130-visage-hommes-personnes-masculines-contour-dessin.php&amp;docid=x7c5XrEO-TW30M&amp;imgurl=http://i.istockimg.com/file_thumbview_approve/6397130/2/stock-illustration-6397130-face-of-a-man.jpg&amp;w=258&amp;h=380&amp;ei=w8bKUdbgK-_60gW-h4HoCA&amp;zoom=1&amp;iact=hc&amp;vpx=980&amp;vpy=182&amp;dur=2172&amp;hovh=273&amp;hovw=185&amp;tx=101&amp;ty=122&amp;page=1&amp;tbnh=150&amp;tbnw=102&amp;start=0&amp;ndsp=50&amp;ved=1t:429,r:7,s:0,i:101" TargetMode="Externa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google.fr/imgres?q=portrait+visage+contour&amp;hl=fr&amp;biw=1670&amp;bih=837&amp;tbm=isch&amp;tbnid=qscEcWRxdnO9tM:&amp;imgrefurl=http://francais.istockphoto.com/illustration-6397130-visage-hommes-personnes-masculines-contour-dessin.php&amp;docid=x7c5XrEO-TW30M&amp;imgurl=http://i.istockimg.com/file_thumbview_approve/6397130/2/stock-illustration-6397130-face-of-a-man.jpg&amp;w=258&amp;h=380&amp;ei=w8bKUdbgK-_60gW-h4HoCA&amp;zoom=1&amp;iact=hc&amp;vpx=980&amp;vpy=182&amp;dur=2172&amp;hovh=273&amp;hovw=185&amp;tx=101&amp;ty=122&amp;page=1&amp;tbnh=150&amp;tbnw=102&amp;start=0&amp;ndsp=50&amp;ved=1t:429,r:7,s:0,i:101"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fr/imgres?q=portrait+visage+contour&amp;hl=fr&amp;biw=1670&amp;bih=837&amp;tbm=isch&amp;tbnid=qscEcWRxdnO9tM:&amp;imgrefurl=http://francais.istockphoto.com/illustration-6397130-visage-hommes-personnes-masculines-contour-dessin.php&amp;docid=x7c5XrEO-TW30M&amp;imgurl=http://i.istockimg.com/file_thumbview_approve/6397130/2/stock-illustration-6397130-face-of-a-man.jpg&amp;w=258&amp;h=380&amp;ei=w8bKUdbgK-_60gW-h4HoCA&amp;zoom=1&amp;iact=hc&amp;vpx=980&amp;vpy=182&amp;dur=2172&amp;hovh=273&amp;hovw=185&amp;tx=101&amp;ty=122&amp;page=1&amp;tbnh=150&amp;tbnw=102&amp;start=0&amp;ndsp=50&amp;ved=1t:429,r:7,s:0,i:101" TargetMode="External"/><Relationship Id="rId7" Type="http://schemas.openxmlformats.org/officeDocument/2006/relationships/image" Target="../media/image8.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hart" Target="../charts/chart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g"/><Relationship Id="rId7" Type="http://schemas.openxmlformats.org/officeDocument/2006/relationships/image" Target="../media/image50.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9.jpg"/><Relationship Id="rId11" Type="http://schemas.openxmlformats.org/officeDocument/2006/relationships/image" Target="../media/image8.pn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7.tiff"/><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hart" Target="../charts/chart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58.jpg"/><Relationship Id="rId7" Type="http://schemas.openxmlformats.org/officeDocument/2006/relationships/image" Target="../media/image50.jpeg"/><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1.jpg"/><Relationship Id="rId11" Type="http://schemas.openxmlformats.org/officeDocument/2006/relationships/image" Target="../media/image43.png"/><Relationship Id="rId5" Type="http://schemas.openxmlformats.org/officeDocument/2006/relationships/image" Target="../media/image60.jpg"/><Relationship Id="rId10" Type="http://schemas.openxmlformats.org/officeDocument/2006/relationships/image" Target="../media/image63.jpg"/><Relationship Id="rId4" Type="http://schemas.openxmlformats.org/officeDocument/2006/relationships/image" Target="../media/image59.jpg"/><Relationship Id="rId9" Type="http://schemas.openxmlformats.org/officeDocument/2006/relationships/image" Target="../media/image62.jpg"/></Relationships>
</file>

<file path=ppt/slides/_rels/slide28.xml.rels><?xml version="1.0" encoding="UTF-8" standalone="yes"?>
<Relationships xmlns="http://schemas.openxmlformats.org/package/2006/relationships"><Relationship Id="rId3" Type="http://schemas.openxmlformats.org/officeDocument/2006/relationships/image" Target="../media/image64.tif"/><Relationship Id="rId7"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66.tif"/><Relationship Id="rId5" Type="http://schemas.openxmlformats.org/officeDocument/2006/relationships/image" Target="../media/image65.tif"/><Relationship Id="rId4" Type="http://schemas.openxmlformats.org/officeDocument/2006/relationships/image" Target="../media/image55.tiff"/></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7.png"/><Relationship Id="rId7" Type="http://schemas.openxmlformats.org/officeDocument/2006/relationships/chart" Target="../charts/chart8.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70.wmf"/><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8.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hyperlink" Target="http://www.google.fr/imgres?q=portrait+visage+contour&amp;hl=fr&amp;biw=1670&amp;bih=837&amp;tbm=isch&amp;tbnid=qscEcWRxdnO9tM:&amp;imgrefurl=http://francais.istockphoto.com/illustration-6397130-visage-hommes-personnes-masculines-contour-dessin.php&amp;docid=x7c5XrEO-TW30M&amp;imgurl=http://i.istockimg.com/file_thumbview_approve/6397130/2/stock-illustration-6397130-face-of-a-man.jpg&amp;w=258&amp;h=380&amp;ei=w8bKUdbgK-_60gW-h4HoCA&amp;zoom=1&amp;iact=hc&amp;vpx=980&amp;vpy=182&amp;dur=2172&amp;hovh=273&amp;hovw=185&amp;tx=101&amp;ty=122&amp;page=1&amp;tbnh=150&amp;tbnw=102&amp;start=0&amp;ndsp=50&amp;ved=1t:429,r:7,s:0,i:101" TargetMode="External"/><Relationship Id="rId4" Type="http://schemas.openxmlformats.org/officeDocument/2006/relationships/chart" Target="../charts/chart9.xml"/></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www.google.fr/url?sa=i&amp;rct=j&amp;q=&amp;esrc=s&amp;source=images&amp;cd=&amp;cad=rja&amp;uact=8&amp;ved=0ahUKEwjSg4SSrufSAhXFtBQKHXx-AKsQjRwIBw&amp;url=https://fr.fotolia.com/tag/d%C3%A9croissance&amp;psig=AFQjCNGQITIApU2SSE8QCwIuFSbbaTrA_Q&amp;ust=1490177544932500"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hdphoto" Target="../media/hdphoto2.wdp"/><Relationship Id="rId7" Type="http://schemas.openxmlformats.org/officeDocument/2006/relationships/image" Target="../media/image85.png"/><Relationship Id="rId2" Type="http://schemas.openxmlformats.org/officeDocument/2006/relationships/image" Target="../media/image83.png"/><Relationship Id="rId1" Type="http://schemas.openxmlformats.org/officeDocument/2006/relationships/slideLayout" Target="../slideLayouts/slideLayout13.xml"/><Relationship Id="rId6" Type="http://schemas.openxmlformats.org/officeDocument/2006/relationships/image" Target="../media/image84.png"/><Relationship Id="rId5" Type="http://schemas.openxmlformats.org/officeDocument/2006/relationships/image" Target="../media/image82.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90.jpe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89.jpeg"/><Relationship Id="rId5" Type="http://schemas.openxmlformats.org/officeDocument/2006/relationships/image" Target="../media/image18.jpe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p:cNvPicPr/>
          <p:nvPr/>
        </p:nvPicPr>
        <p:blipFill>
          <a:blip r:embed="rId2">
            <a:extLst>
              <a:ext uri="{28A0092B-C50C-407E-A947-70E740481C1C}">
                <a14:useLocalDpi xmlns:a14="http://schemas.microsoft.com/office/drawing/2010/main" val="0"/>
              </a:ext>
            </a:extLst>
          </a:blip>
          <a:srcRect/>
          <a:stretch>
            <a:fillRect/>
          </a:stretch>
        </p:blipFill>
        <p:spPr bwMode="auto">
          <a:xfrm>
            <a:off x="107504" y="43471"/>
            <a:ext cx="1694180" cy="1061720"/>
          </a:xfrm>
          <a:prstGeom prst="rect">
            <a:avLst/>
          </a:prstGeom>
          <a:noFill/>
          <a:ln>
            <a:noFill/>
          </a:ln>
        </p:spPr>
      </p:pic>
      <p:pic>
        <p:nvPicPr>
          <p:cNvPr id="13" name="Picture 9"/>
          <p:cNvPicPr/>
          <p:nvPr/>
        </p:nvPicPr>
        <p:blipFill rotWithShape="1">
          <a:blip r:embed="rId3">
            <a:extLst>
              <a:ext uri="{28A0092B-C50C-407E-A947-70E740481C1C}">
                <a14:useLocalDpi xmlns:a14="http://schemas.microsoft.com/office/drawing/2010/main" val="0"/>
              </a:ext>
            </a:extLst>
          </a:blip>
          <a:srcRect l="72926" t="18658" r="3232" b="65991"/>
          <a:stretch/>
        </p:blipFill>
        <p:spPr bwMode="auto">
          <a:xfrm>
            <a:off x="7255061" y="267963"/>
            <a:ext cx="1514475" cy="756920"/>
          </a:xfrm>
          <a:prstGeom prst="rect">
            <a:avLst/>
          </a:prstGeom>
          <a:noFill/>
          <a:ln>
            <a:noFill/>
          </a:ln>
          <a:extLst/>
        </p:spPr>
      </p:pic>
      <p:sp>
        <p:nvSpPr>
          <p:cNvPr id="17" name="ZoneTexte 3"/>
          <p:cNvSpPr txBox="1">
            <a:spLocks noChangeArrowheads="1"/>
          </p:cNvSpPr>
          <p:nvPr/>
        </p:nvSpPr>
        <p:spPr bwMode="auto">
          <a:xfrm>
            <a:off x="6978836" y="410838"/>
            <a:ext cx="1294130"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15000"/>
              </a:lnSpc>
              <a:spcAft>
                <a:spcPts val="1000"/>
              </a:spcAft>
            </a:pPr>
            <a:r>
              <a:rPr lang="fr-FR" sz="1000" b="1" kern="1200" dirty="0">
                <a:solidFill>
                  <a:srgbClr val="000000"/>
                </a:solidFill>
                <a:effectLst/>
                <a:latin typeface="Trebuchet MS"/>
                <a:ea typeface="Calibri"/>
                <a:cs typeface="Times New Roman"/>
              </a:rPr>
              <a:t>PCHI </a:t>
            </a:r>
            <a:r>
              <a:rPr lang="fr-FR" sz="1000" b="1" kern="1200" dirty="0" err="1">
                <a:solidFill>
                  <a:srgbClr val="000000"/>
                </a:solidFill>
                <a:effectLst/>
                <a:latin typeface="Trebuchet MS"/>
                <a:ea typeface="Calibri"/>
                <a:cs typeface="Times New Roman"/>
              </a:rPr>
              <a:t>Award</a:t>
            </a:r>
            <a:r>
              <a:rPr lang="fr-FR" sz="1000" b="1" kern="1200" dirty="0">
                <a:solidFill>
                  <a:srgbClr val="000000"/>
                </a:solidFill>
                <a:effectLst/>
                <a:latin typeface="Trebuchet MS"/>
                <a:ea typeface="Calibri"/>
                <a:cs typeface="Times New Roman"/>
              </a:rPr>
              <a:t> 2016</a:t>
            </a:r>
            <a:endParaRPr lang="fr-FR" sz="1100" dirty="0">
              <a:effectLst/>
              <a:latin typeface="Calibri"/>
              <a:ea typeface="Calibri"/>
              <a:cs typeface="Times New Roman"/>
            </a:endParaRPr>
          </a:p>
        </p:txBody>
      </p:sp>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46127" r="-1" b="34819"/>
          <a:stretch/>
        </p:blipFill>
        <p:spPr>
          <a:xfrm>
            <a:off x="-36512" y="13717"/>
            <a:ext cx="5760640" cy="6844283"/>
          </a:xfrm>
          <a:prstGeom prst="rect">
            <a:avLst/>
          </a:prstGeom>
        </p:spPr>
      </p:pic>
      <p:grpSp>
        <p:nvGrpSpPr>
          <p:cNvPr id="5" name="Groupe 4"/>
          <p:cNvGrpSpPr/>
          <p:nvPr/>
        </p:nvGrpSpPr>
        <p:grpSpPr>
          <a:xfrm>
            <a:off x="3491880" y="1217941"/>
            <a:ext cx="5652111" cy="1923027"/>
            <a:chOff x="3491880" y="1217941"/>
            <a:chExt cx="5652111" cy="1923027"/>
          </a:xfrm>
        </p:grpSpPr>
        <p:sp>
          <p:nvSpPr>
            <p:cNvPr id="20" name="Rectangle 19"/>
            <p:cNvSpPr/>
            <p:nvPr/>
          </p:nvSpPr>
          <p:spPr>
            <a:xfrm rot="5400000">
              <a:off x="6286818" y="-708927"/>
              <a:ext cx="905576" cy="4802344"/>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21" name="Rectangle 20"/>
            <p:cNvSpPr/>
            <p:nvPr/>
          </p:nvSpPr>
          <p:spPr>
            <a:xfrm rot="5400000">
              <a:off x="6627320" y="624297"/>
              <a:ext cx="893397" cy="4139945"/>
            </a:xfrm>
            <a:prstGeom prst="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22" name="Zone de texte 324"/>
            <p:cNvSpPr txBox="1"/>
            <p:nvPr/>
          </p:nvSpPr>
          <p:spPr>
            <a:xfrm rot="5400000">
              <a:off x="5688349" y="-93243"/>
              <a:ext cx="986923" cy="537986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r">
                <a:lnSpc>
                  <a:spcPct val="115000"/>
                </a:lnSpc>
                <a:spcAft>
                  <a:spcPts val="1000"/>
                </a:spcAft>
              </a:pPr>
              <a:r>
                <a:rPr lang="fr-FR" sz="5400" b="1" cap="small" spc="100" dirty="0" err="1">
                  <a:solidFill>
                    <a:srgbClr val="FFFFFF"/>
                  </a:solidFill>
                  <a:latin typeface="Trebuchet MS"/>
                  <a:ea typeface="Calibri"/>
                  <a:cs typeface="Times New Roman"/>
                </a:rPr>
                <a:t>Pollustop</a:t>
              </a:r>
              <a:r>
                <a:rPr lang="en-US" sz="3200" b="1" baseline="62000" dirty="0">
                  <a:solidFill>
                    <a:schemeClr val="bg1"/>
                  </a:solidFill>
                  <a:latin typeface="Trebuchet MS" pitchFamily="34" charset="0"/>
                  <a:ea typeface="ＭＳ Ｐゴシック" pitchFamily="34" charset="-128"/>
                </a:rPr>
                <a:t>® </a:t>
              </a:r>
              <a:endParaRPr lang="fr-FR" sz="4000" b="1" spc="100" baseline="30000" dirty="0">
                <a:solidFill>
                  <a:srgbClr val="FFFFFF"/>
                </a:solidFill>
                <a:effectLst/>
                <a:latin typeface="Trebuchet MS"/>
                <a:ea typeface="Calibri"/>
                <a:cs typeface="Times New Roman"/>
                <a:sym typeface="Symbol"/>
              </a:endParaRPr>
            </a:p>
            <a:p>
              <a:pPr>
                <a:lnSpc>
                  <a:spcPct val="115000"/>
                </a:lnSpc>
                <a:spcAft>
                  <a:spcPts val="1000"/>
                </a:spcAft>
              </a:pPr>
              <a:r>
                <a:rPr lang="fr-FR" sz="5400" dirty="0">
                  <a:solidFill>
                    <a:srgbClr val="FFFFFF"/>
                  </a:solidFill>
                  <a:effectLst/>
                  <a:ea typeface="Calibri"/>
                  <a:cs typeface="Times New Roman"/>
                </a:rPr>
                <a:t> </a:t>
              </a:r>
              <a:endParaRPr lang="fr-FR" sz="900" dirty="0">
                <a:effectLst/>
                <a:ea typeface="Calibri"/>
                <a:cs typeface="Times New Roman"/>
              </a:endParaRPr>
            </a:p>
          </p:txBody>
        </p:sp>
        <p:sp>
          <p:nvSpPr>
            <p:cNvPr id="23" name="Rectangle 19"/>
            <p:cNvSpPr>
              <a:spLocks noChangeArrowheads="1"/>
            </p:cNvSpPr>
            <p:nvPr/>
          </p:nvSpPr>
          <p:spPr bwMode="auto">
            <a:xfrm>
              <a:off x="4479650" y="1217941"/>
              <a:ext cx="449975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400" b="1" cap="small" spc="100" dirty="0">
                  <a:solidFill>
                    <a:srgbClr val="FFFFFF"/>
                  </a:solidFill>
                  <a:latin typeface="Trebuchet MS"/>
                  <a:ea typeface="Calibri"/>
                  <a:cs typeface="Times New Roman"/>
                </a:rPr>
                <a:t>G</a:t>
              </a:r>
              <a:r>
                <a:rPr lang="en-US" sz="4400" b="1" dirty="0">
                  <a:solidFill>
                    <a:schemeClr val="bg1"/>
                  </a:solidFill>
                  <a:latin typeface="Trebuchet MS" pitchFamily="34" charset="0"/>
                  <a:ea typeface="ＭＳ Ｐゴシック" pitchFamily="34" charset="-128"/>
                </a:rPr>
                <a:t>LYCOFILM</a:t>
              </a:r>
              <a:r>
                <a:rPr lang="en-US" sz="3200" b="1" baseline="62000" dirty="0">
                  <a:solidFill>
                    <a:schemeClr val="bg1"/>
                  </a:solidFill>
                  <a:latin typeface="Trebuchet MS" pitchFamily="34" charset="0"/>
                  <a:ea typeface="ＭＳ Ｐゴシック" pitchFamily="34" charset="-128"/>
                </a:rPr>
                <a:t>® </a:t>
              </a:r>
              <a:r>
                <a:rPr lang="en-US" sz="3600" b="1" dirty="0">
                  <a:solidFill>
                    <a:schemeClr val="bg1"/>
                  </a:solidFill>
                  <a:latin typeface="Trebuchet MS" pitchFamily="34" charset="0"/>
                  <a:ea typeface="ＭＳ Ｐゴシック" pitchFamily="34" charset="-128"/>
                </a:rPr>
                <a:t>1.5P</a:t>
              </a:r>
              <a:endParaRPr lang="fr-FR" sz="3600" b="1" dirty="0">
                <a:solidFill>
                  <a:schemeClr val="bg1"/>
                </a:solidFill>
                <a:latin typeface="Trebuchet MS" pitchFamily="34" charset="0"/>
                <a:ea typeface="ＭＳ Ｐゴシック" pitchFamily="34" charset="-128"/>
              </a:endParaRPr>
            </a:p>
          </p:txBody>
        </p:sp>
      </p:grpSp>
      <p:grpSp>
        <p:nvGrpSpPr>
          <p:cNvPr id="7" name="Groupe 6"/>
          <p:cNvGrpSpPr/>
          <p:nvPr/>
        </p:nvGrpSpPr>
        <p:grpSpPr>
          <a:xfrm>
            <a:off x="4030945" y="3701833"/>
            <a:ext cx="4790455" cy="879295"/>
            <a:chOff x="1586270" y="3468726"/>
            <a:chExt cx="7405282" cy="879295"/>
          </a:xfrm>
        </p:grpSpPr>
        <p:grpSp>
          <p:nvGrpSpPr>
            <p:cNvPr id="6" name="Groupe 5"/>
            <p:cNvGrpSpPr/>
            <p:nvPr/>
          </p:nvGrpSpPr>
          <p:grpSpPr>
            <a:xfrm>
              <a:off x="3935229" y="3468726"/>
              <a:ext cx="5056323" cy="879295"/>
              <a:chOff x="3935229" y="3496482"/>
              <a:chExt cx="5056323" cy="879295"/>
            </a:xfrm>
          </p:grpSpPr>
          <p:sp>
            <p:nvSpPr>
              <p:cNvPr id="16" name="Zone de texte 600"/>
              <p:cNvSpPr txBox="1"/>
              <p:nvPr/>
            </p:nvSpPr>
            <p:spPr>
              <a:xfrm>
                <a:off x="4035154" y="3496482"/>
                <a:ext cx="4956398" cy="87929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ru-RU" b="1" dirty="0" smtClean="0">
                    <a:ea typeface="Calibri" panose="020F0502020204030204" pitchFamily="34" charset="0"/>
                    <a:cs typeface="Times New Roman" panose="02020603050405020304" pitchFamily="18" charset="0"/>
                  </a:rPr>
                  <a:t>Защита против </a:t>
                </a:r>
                <a:r>
                  <a:rPr lang="fr-FR" b="1" dirty="0" smtClean="0">
                    <a:ea typeface="Calibri" panose="020F0502020204030204" pitchFamily="34" charset="0"/>
                    <a:cs typeface="Times New Roman" panose="02020603050405020304" pitchFamily="18" charset="0"/>
                  </a:rPr>
                  <a:t>UV</a:t>
                </a:r>
                <a:r>
                  <a:rPr lang="fr-FR" b="1" dirty="0">
                    <a:ea typeface="Calibri" panose="020F0502020204030204" pitchFamily="34" charset="0"/>
                    <a:cs typeface="Times New Roman" panose="02020603050405020304" pitchFamily="18" charset="0"/>
                  </a:rPr>
                  <a:t>, </a:t>
                </a:r>
                <a:r>
                  <a:rPr lang="ru-RU" b="1" dirty="0" smtClean="0">
                    <a:ea typeface="Calibri" panose="020F0502020204030204" pitchFamily="34" charset="0"/>
                    <a:cs typeface="Times New Roman" panose="02020603050405020304" pitchFamily="18" charset="0"/>
                  </a:rPr>
                  <a:t>бытовых и атмосферных загрязнений</a:t>
                </a:r>
                <a:endParaRPr lang="fr-FR" b="1" dirty="0">
                  <a:cs typeface="Times New Roman" panose="02020603050405020304" pitchFamily="18" charset="0"/>
                </a:endParaRPr>
              </a:p>
              <a:p>
                <a:pPr>
                  <a:lnSpc>
                    <a:spcPct val="115000"/>
                  </a:lnSpc>
                  <a:spcAft>
                    <a:spcPts val="1000"/>
                  </a:spcAft>
                </a:pPr>
                <a:endParaRPr lang="fr-FR" dirty="0">
                  <a:effectLst/>
                  <a:ea typeface="Calibri" panose="020F0502020204030204" pitchFamily="34" charset="0"/>
                  <a:cs typeface="Times New Roman" panose="02020603050405020304" pitchFamily="18" charset="0"/>
                </a:endParaRPr>
              </a:p>
            </p:txBody>
          </p:sp>
          <p:cxnSp>
            <p:nvCxnSpPr>
              <p:cNvPr id="19" name="Connecteur droit 18"/>
              <p:cNvCxnSpPr>
                <a:cxnSpLocks/>
              </p:cNvCxnSpPr>
              <p:nvPr/>
            </p:nvCxnSpPr>
            <p:spPr>
              <a:xfrm>
                <a:off x="3935229" y="3501008"/>
                <a:ext cx="0" cy="738478"/>
              </a:xfrm>
              <a:prstGeom prst="line">
                <a:avLst/>
              </a:prstGeom>
            </p:spPr>
            <p:style>
              <a:lnRef idx="1">
                <a:schemeClr val="dk1"/>
              </a:lnRef>
              <a:fillRef idx="0">
                <a:schemeClr val="dk1"/>
              </a:fillRef>
              <a:effectRef idx="0">
                <a:schemeClr val="dk1"/>
              </a:effectRef>
              <a:fontRef idx="minor">
                <a:schemeClr val="tx1"/>
              </a:fontRef>
            </p:style>
          </p:cxnSp>
        </p:grpSp>
        <p:cxnSp>
          <p:nvCxnSpPr>
            <p:cNvPr id="24" name="Connecteur droit 23"/>
            <p:cNvCxnSpPr>
              <a:cxnSpLocks/>
            </p:cNvCxnSpPr>
            <p:nvPr/>
          </p:nvCxnSpPr>
          <p:spPr>
            <a:xfrm>
              <a:off x="1586270" y="3842491"/>
              <a:ext cx="2348958" cy="15759"/>
            </a:xfrm>
            <a:prstGeom prst="line">
              <a:avLst/>
            </a:prstGeom>
          </p:spPr>
          <p:style>
            <a:lnRef idx="1">
              <a:schemeClr val="dk1"/>
            </a:lnRef>
            <a:fillRef idx="0">
              <a:schemeClr val="dk1"/>
            </a:fillRef>
            <a:effectRef idx="0">
              <a:schemeClr val="dk1"/>
            </a:effectRef>
            <a:fontRef idx="minor">
              <a:schemeClr val="tx1"/>
            </a:fontRef>
          </p:style>
        </p:cxnSp>
      </p:grpSp>
      <p:grpSp>
        <p:nvGrpSpPr>
          <p:cNvPr id="25" name="Groupe 24"/>
          <p:cNvGrpSpPr/>
          <p:nvPr/>
        </p:nvGrpSpPr>
        <p:grpSpPr>
          <a:xfrm>
            <a:off x="4868992" y="4910892"/>
            <a:ext cx="3425126" cy="2046500"/>
            <a:chOff x="78855" y="202569"/>
            <a:chExt cx="2962120" cy="1806456"/>
          </a:xfrm>
        </p:grpSpPr>
        <p:sp>
          <p:nvSpPr>
            <p:cNvPr id="26" name="Rectangle à coins arrondis 441"/>
            <p:cNvSpPr/>
            <p:nvPr/>
          </p:nvSpPr>
          <p:spPr>
            <a:xfrm>
              <a:off x="451634" y="444458"/>
              <a:ext cx="2195059" cy="1176549"/>
            </a:xfrm>
            <a:prstGeom prst="roundRect">
              <a:avLst/>
            </a:prstGeom>
            <a:solidFill>
              <a:srgbClr val="FDFDFD"/>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27" name="il_fi" descr="http://www.tout-woody.com/Images/guillemet_stardust_on.GIF"/>
            <p:cNvPicPr>
              <a:picLocks noChangeAspect="1"/>
            </p:cNvPicPr>
            <p:nvPr/>
          </p:nvPicPr>
          <p:blipFill rotWithShape="1">
            <a:blip r:embed="rId5">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r="47020" b="37225"/>
            <a:stretch/>
          </p:blipFill>
          <p:spPr bwMode="auto">
            <a:xfrm rot="1798700">
              <a:off x="78855" y="202569"/>
              <a:ext cx="726141" cy="537882"/>
            </a:xfrm>
            <a:prstGeom prst="rect">
              <a:avLst/>
            </a:prstGeom>
            <a:noFill/>
            <a:ln>
              <a:noFill/>
            </a:ln>
            <a:extLst>
              <a:ext uri="{53640926-AAD7-44D8-BBD7-CCE9431645EC}">
                <a14:shadowObscured xmlns:a14="http://schemas.microsoft.com/office/drawing/2010/main"/>
              </a:ext>
            </a:extLst>
          </p:spPr>
        </p:pic>
        <p:pic>
          <p:nvPicPr>
            <p:cNvPr id="28" name="il_fi" descr="http://www.tout-woody.com/Images/guillemet_stardust_on.GIF"/>
            <p:cNvPicPr>
              <a:picLocks noChangeAspect="1"/>
            </p:cNvPicPr>
            <p:nvPr/>
          </p:nvPicPr>
          <p:blipFill rotWithShape="1">
            <a:blip r:embed="rId5">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r="47020" b="37225"/>
            <a:stretch/>
          </p:blipFill>
          <p:spPr bwMode="auto">
            <a:xfrm rot="12499982">
              <a:off x="2314834" y="1135693"/>
              <a:ext cx="726141" cy="537883"/>
            </a:xfrm>
            <a:prstGeom prst="rect">
              <a:avLst/>
            </a:prstGeom>
            <a:noFill/>
            <a:ln>
              <a:noFill/>
            </a:ln>
            <a:extLst>
              <a:ext uri="{53640926-AAD7-44D8-BBD7-CCE9431645EC}">
                <a14:shadowObscured xmlns:a14="http://schemas.microsoft.com/office/drawing/2010/main"/>
              </a:ext>
            </a:extLst>
          </p:spPr>
        </p:pic>
        <p:sp>
          <p:nvSpPr>
            <p:cNvPr id="29" name="Zone de texte 444"/>
            <p:cNvSpPr txBox="1"/>
            <p:nvPr/>
          </p:nvSpPr>
          <p:spPr>
            <a:xfrm>
              <a:off x="267152" y="573426"/>
              <a:ext cx="2419462" cy="1435599"/>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90170" algn="ctr">
                <a:lnSpc>
                  <a:spcPct val="115000"/>
                </a:lnSpc>
                <a:spcAft>
                  <a:spcPts val="1000"/>
                </a:spcAft>
              </a:pPr>
              <a:r>
                <a:rPr lang="ru-RU" sz="2800" i="1" dirty="0" smtClean="0">
                  <a:solidFill>
                    <a:srgbClr val="31849B"/>
                  </a:solidFill>
                  <a:latin typeface="Haettenschweiler" panose="020B0706040902060204" pitchFamily="34" charset="0"/>
                  <a:ea typeface="Calibri" panose="020F0502020204030204" pitchFamily="34" charset="0"/>
                  <a:cs typeface="Times New Roman" panose="02020603050405020304" pitchFamily="18" charset="0"/>
                </a:rPr>
                <a:t>ЗАЩИЩАЕМСЯ ОТ ЗАГРЯЗНЕНИЙ</a:t>
              </a:r>
              <a:r>
                <a:rPr lang="fr-FR" sz="2800" i="1" dirty="0" smtClean="0">
                  <a:solidFill>
                    <a:srgbClr val="31849B"/>
                  </a:solidFill>
                  <a:latin typeface="Haettenschweiler" panose="020B0706040902060204" pitchFamily="34" charset="0"/>
                  <a:ea typeface="Calibri" panose="020F0502020204030204" pitchFamily="34" charset="0"/>
                  <a:cs typeface="Times New Roman" panose="02020603050405020304" pitchFamily="18" charset="0"/>
                </a:rPr>
                <a:t>!</a:t>
              </a:r>
              <a:endParaRPr lang="fr-FR" sz="1100" dirty="0">
                <a:effectLst/>
                <a:latin typeface="Haettenschweiler" panose="020B070604090206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2538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3124" y="2391779"/>
            <a:ext cx="2350870" cy="92453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Object 3"/>
          <p:cNvGraphicFramePr>
            <a:graphicFrameLocks noChangeAspect="1"/>
          </p:cNvGraphicFramePr>
          <p:nvPr>
            <p:extLst>
              <p:ext uri="{D42A27DB-BD31-4B8C-83A1-F6EECF244321}">
                <p14:modId xmlns:p14="http://schemas.microsoft.com/office/powerpoint/2010/main" val="2576100983"/>
              </p:ext>
            </p:extLst>
          </p:nvPr>
        </p:nvGraphicFramePr>
        <p:xfrm>
          <a:off x="-108520" y="1885880"/>
          <a:ext cx="2704438" cy="4254982"/>
        </p:xfrm>
        <a:graphic>
          <a:graphicData uri="http://schemas.openxmlformats.org/presentationml/2006/ole">
            <mc:AlternateContent xmlns:mc="http://schemas.openxmlformats.org/markup-compatibility/2006">
              <mc:Choice xmlns:v="urn:schemas-microsoft-com:vml" Requires="v">
                <p:oleObj spid="_x0000_s4214" name="Présentation" r:id="rId3" imgW="2143125" imgH="3371901" progId="PowerPoint.Show.8">
                  <p:embed/>
                </p:oleObj>
              </mc:Choice>
              <mc:Fallback>
                <p:oleObj name="Présentation" r:id="rId3" imgW="2143125" imgH="3371901" progId="PowerPoint.Show.8">
                  <p:embed/>
                  <p:pic>
                    <p:nvPicPr>
                      <p:cNvPr id="4505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885880"/>
                        <a:ext cx="2704438" cy="4254982"/>
                      </a:xfrm>
                      <a:prstGeom prst="rect">
                        <a:avLst/>
                      </a:prstGeom>
                      <a:noFill/>
                      <a:ln>
                        <a:noFill/>
                      </a:ln>
                      <a:effectLst/>
                      <a:extLst/>
                    </p:spPr>
                  </p:pic>
                </p:oleObj>
              </mc:Fallback>
            </mc:AlternateContent>
          </a:graphicData>
        </a:graphic>
      </p:graphicFrame>
      <p:sp>
        <p:nvSpPr>
          <p:cNvPr id="5" name="Text Box 26"/>
          <p:cNvSpPr txBox="1">
            <a:spLocks noChangeArrowheads="1"/>
          </p:cNvSpPr>
          <p:nvPr/>
        </p:nvSpPr>
        <p:spPr bwMode="auto">
          <a:xfrm>
            <a:off x="5343945" y="2996902"/>
            <a:ext cx="35476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altLang="fr-FR" cap="all" dirty="0"/>
              <a:t>ЧАСТИЦЫ В ОКРУЖАЮЩЕЙ СРЕДЕ</a:t>
            </a:r>
            <a:endParaRPr lang="fr-FR" altLang="fr-FR" cap="all" dirty="0"/>
          </a:p>
          <a:p>
            <a:pPr algn="ctr"/>
            <a:r>
              <a:rPr lang="ru-RU" altLang="fr-FR" sz="1200" dirty="0"/>
              <a:t>Транспортные выбросы</a:t>
            </a:r>
            <a:endParaRPr lang="fr-FR" altLang="fr-FR" sz="1200" dirty="0"/>
          </a:p>
        </p:txBody>
      </p:sp>
      <p:sp>
        <p:nvSpPr>
          <p:cNvPr id="6" name="Line 27"/>
          <p:cNvSpPr>
            <a:spLocks noChangeShapeType="1"/>
          </p:cNvSpPr>
          <p:nvPr/>
        </p:nvSpPr>
        <p:spPr bwMode="auto">
          <a:xfrm>
            <a:off x="7041562" y="3608287"/>
            <a:ext cx="0" cy="576263"/>
          </a:xfrm>
          <a:prstGeom prst="line">
            <a:avLst/>
          </a:prstGeom>
          <a:noFill/>
          <a:ln w="38100">
            <a:solidFill>
              <a:srgbClr val="D1216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 name="Text Box 29"/>
          <p:cNvSpPr txBox="1">
            <a:spLocks noChangeArrowheads="1"/>
          </p:cNvSpPr>
          <p:nvPr/>
        </p:nvSpPr>
        <p:spPr bwMode="auto">
          <a:xfrm>
            <a:off x="7474081" y="3571651"/>
            <a:ext cx="669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sz="1600" dirty="0" err="1"/>
              <a:t>PAHs</a:t>
            </a:r>
            <a:r>
              <a:rPr lang="fr-FR" altLang="fr-FR" sz="1600" baseline="30000" dirty="0"/>
              <a:t>*</a:t>
            </a:r>
          </a:p>
        </p:txBody>
      </p:sp>
      <p:sp>
        <p:nvSpPr>
          <p:cNvPr id="8" name="Text Box 32"/>
          <p:cNvSpPr txBox="1">
            <a:spLocks noChangeArrowheads="1"/>
          </p:cNvSpPr>
          <p:nvPr/>
        </p:nvSpPr>
        <p:spPr bwMode="auto">
          <a:xfrm>
            <a:off x="5226301" y="4242717"/>
            <a:ext cx="350987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altLang="fr-FR" cap="all" dirty="0"/>
              <a:t>МЕЛАНОЦИТЫ</a:t>
            </a:r>
            <a:r>
              <a:rPr lang="fr-FR" altLang="fr-FR" cap="all" dirty="0"/>
              <a:t> &amp; </a:t>
            </a:r>
            <a:r>
              <a:rPr lang="ru-RU" altLang="fr-FR" cap="all" dirty="0"/>
              <a:t>КЕРАТИНОЦИТЫ</a:t>
            </a:r>
            <a:endParaRPr lang="fr-FR" altLang="fr-FR" cap="all" dirty="0"/>
          </a:p>
          <a:p>
            <a:pPr algn="ctr"/>
            <a:r>
              <a:rPr lang="ru-RU" altLang="fr-FR" sz="1600" dirty="0"/>
              <a:t>через </a:t>
            </a:r>
            <a:r>
              <a:rPr lang="fr-FR" altLang="fr-FR" sz="1600" dirty="0" smtClean="0"/>
              <a:t>AhR</a:t>
            </a:r>
            <a:r>
              <a:rPr lang="ru-RU" altLang="fr-FR" sz="1600" dirty="0" smtClean="0"/>
              <a:t>-рецепторы</a:t>
            </a:r>
            <a:endParaRPr lang="fr-FR" altLang="fr-FR" sz="1600" dirty="0"/>
          </a:p>
        </p:txBody>
      </p:sp>
      <p:sp>
        <p:nvSpPr>
          <p:cNvPr id="9" name="Text Box 36"/>
          <p:cNvSpPr txBox="1">
            <a:spLocks noChangeArrowheads="1"/>
          </p:cNvSpPr>
          <p:nvPr/>
        </p:nvSpPr>
        <p:spPr bwMode="auto">
          <a:xfrm>
            <a:off x="2411760" y="3316315"/>
            <a:ext cx="16561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altLang="fr-FR" sz="1400" b="1" cap="all" dirty="0" smtClean="0">
                <a:solidFill>
                  <a:srgbClr val="D1216F"/>
                </a:solidFill>
              </a:rPr>
              <a:t>Темные пятна</a:t>
            </a:r>
            <a:endParaRPr lang="fr-FR" altLang="fr-FR" sz="1400" b="1" cap="all" dirty="0">
              <a:solidFill>
                <a:srgbClr val="D1216F"/>
              </a:solidFill>
            </a:endParaRPr>
          </a:p>
        </p:txBody>
      </p:sp>
      <p:pic>
        <p:nvPicPr>
          <p:cNvPr id="10" name="Picture 37" descr="cars_pollution_s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6861" y="1844824"/>
            <a:ext cx="1649515" cy="10939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Freeform 39"/>
          <p:cNvSpPr>
            <a:spLocks/>
          </p:cNvSpPr>
          <p:nvPr/>
        </p:nvSpPr>
        <p:spPr bwMode="auto">
          <a:xfrm>
            <a:off x="7041562" y="3752750"/>
            <a:ext cx="355600" cy="280987"/>
          </a:xfrm>
          <a:custGeom>
            <a:avLst/>
            <a:gdLst>
              <a:gd name="T0" fmla="*/ 224 w 224"/>
              <a:gd name="T1" fmla="*/ 0 h 177"/>
              <a:gd name="T2" fmla="*/ 109 w 224"/>
              <a:gd name="T3" fmla="*/ 14 h 177"/>
              <a:gd name="T4" fmla="*/ 68 w 224"/>
              <a:gd name="T5" fmla="*/ 41 h 177"/>
              <a:gd name="T6" fmla="*/ 0 w 224"/>
              <a:gd name="T7" fmla="*/ 177 h 177"/>
            </a:gdLst>
            <a:ahLst/>
            <a:cxnLst>
              <a:cxn ang="0">
                <a:pos x="T0" y="T1"/>
              </a:cxn>
              <a:cxn ang="0">
                <a:pos x="T2" y="T3"/>
              </a:cxn>
              <a:cxn ang="0">
                <a:pos x="T4" y="T5"/>
              </a:cxn>
              <a:cxn ang="0">
                <a:pos x="T6" y="T7"/>
              </a:cxn>
            </a:cxnLst>
            <a:rect l="0" t="0" r="r" b="b"/>
            <a:pathLst>
              <a:path w="224" h="177">
                <a:moveTo>
                  <a:pt x="224" y="0"/>
                </a:moveTo>
                <a:cubicBezTo>
                  <a:pt x="186" y="5"/>
                  <a:pt x="146" y="2"/>
                  <a:pt x="109" y="14"/>
                </a:cubicBezTo>
                <a:cubicBezTo>
                  <a:pt x="93" y="19"/>
                  <a:pt x="68" y="41"/>
                  <a:pt x="68" y="41"/>
                </a:cubicBezTo>
                <a:cubicBezTo>
                  <a:pt x="39" y="82"/>
                  <a:pt x="0" y="125"/>
                  <a:pt x="0" y="177"/>
                </a:cubicBezTo>
              </a:path>
            </a:pathLst>
          </a:custGeom>
          <a:noFill/>
          <a:ln w="38100">
            <a:solidFill>
              <a:srgbClr val="D1216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2" name="Picture 40" descr="tache-brunes"/>
          <p:cNvPicPr>
            <a:picLocks noChangeAspect="1" noChangeArrowheads="1"/>
          </p:cNvPicPr>
          <p:nvPr/>
        </p:nvPicPr>
        <p:blipFill>
          <a:blip r:embed="rId6">
            <a:extLst>
              <a:ext uri="{28A0092B-C50C-407E-A947-70E740481C1C}">
                <a14:useLocalDpi xmlns:a14="http://schemas.microsoft.com/office/drawing/2010/main" val="0"/>
              </a:ext>
            </a:extLst>
          </a:blip>
          <a:srcRect l="14391" r="20186" b="34772"/>
          <a:stretch>
            <a:fillRect/>
          </a:stretch>
        </p:blipFill>
        <p:spPr bwMode="auto">
          <a:xfrm>
            <a:off x="2627784" y="3698972"/>
            <a:ext cx="1254125" cy="1259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 name="Text Box 41"/>
          <p:cNvSpPr txBox="1">
            <a:spLocks noChangeArrowheads="1"/>
          </p:cNvSpPr>
          <p:nvPr/>
        </p:nvSpPr>
        <p:spPr bwMode="auto">
          <a:xfrm>
            <a:off x="2723124" y="2403003"/>
            <a:ext cx="235087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altLang="fr-FR" sz="1400" b="1" i="1" dirty="0"/>
              <a:t>+20% </a:t>
            </a:r>
            <a:r>
              <a:rPr lang="ru-RU" altLang="fr-FR" sz="1400" b="1" i="1" dirty="0"/>
              <a:t>темных пятен на лбу и щеках после воздействия транспортных </a:t>
            </a:r>
            <a:r>
              <a:rPr lang="ru-RU" altLang="fr-FR" sz="1400" b="1" i="1" dirty="0" smtClean="0"/>
              <a:t>выбросов</a:t>
            </a:r>
            <a:endParaRPr lang="fr-FR" altLang="fr-FR" sz="400" b="1" i="1" dirty="0"/>
          </a:p>
        </p:txBody>
      </p:sp>
      <p:sp>
        <p:nvSpPr>
          <p:cNvPr id="15" name="Text Box 35"/>
          <p:cNvSpPr txBox="1">
            <a:spLocks noChangeArrowheads="1"/>
          </p:cNvSpPr>
          <p:nvPr/>
        </p:nvSpPr>
        <p:spPr bwMode="auto">
          <a:xfrm>
            <a:off x="5546111" y="5365129"/>
            <a:ext cx="30800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altLang="fr-FR" sz="1400" b="1" cap="all" dirty="0">
                <a:solidFill>
                  <a:srgbClr val="D1216F"/>
                </a:solidFill>
              </a:rPr>
              <a:t>ОКИСЛИТЕЛЬНЫЙ СТРЕСС</a:t>
            </a:r>
            <a:endParaRPr lang="fr-FR" altLang="fr-FR" sz="1400" b="1" cap="all" dirty="0">
              <a:solidFill>
                <a:srgbClr val="D1216F"/>
              </a:solidFill>
            </a:endParaRPr>
          </a:p>
          <a:p>
            <a:pPr algn="ctr"/>
            <a:r>
              <a:rPr lang="ru-RU" altLang="fr-FR" sz="1400" b="1" cap="all" dirty="0">
                <a:solidFill>
                  <a:srgbClr val="D1216F"/>
                </a:solidFill>
              </a:rPr>
              <a:t>СТИМУЛИРОВАНИЕ </a:t>
            </a:r>
            <a:r>
              <a:rPr lang="ru-RU" altLang="fr-FR" sz="1400" b="1" cap="all" dirty="0" smtClean="0">
                <a:solidFill>
                  <a:srgbClr val="D1216F"/>
                </a:solidFill>
              </a:rPr>
              <a:t>ПИГМЕНТАЦИИ</a:t>
            </a:r>
            <a:endParaRPr lang="fr-FR" altLang="fr-FR" sz="1400" b="1" cap="all" dirty="0">
              <a:solidFill>
                <a:srgbClr val="D1216F"/>
              </a:solidFill>
            </a:endParaRPr>
          </a:p>
        </p:txBody>
      </p:sp>
      <p:sp>
        <p:nvSpPr>
          <p:cNvPr id="16" name="Text Box 7"/>
          <p:cNvSpPr txBox="1">
            <a:spLocks noChangeArrowheads="1"/>
          </p:cNvSpPr>
          <p:nvPr/>
        </p:nvSpPr>
        <p:spPr bwMode="auto">
          <a:xfrm>
            <a:off x="837628" y="5442073"/>
            <a:ext cx="34773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fr-FR" b="1" cap="all" dirty="0"/>
              <a:t>ПРЕЖДЕВРЕМЕННОЕ </a:t>
            </a:r>
            <a:r>
              <a:rPr lang="ru-RU" altLang="fr-FR" b="1" cap="all" dirty="0" smtClean="0"/>
              <a:t>СТАРЕНИЕ</a:t>
            </a:r>
            <a:endParaRPr lang="fr-FR" altLang="fr-FR" b="1" cap="all" dirty="0"/>
          </a:p>
        </p:txBody>
      </p:sp>
      <p:sp>
        <p:nvSpPr>
          <p:cNvPr id="17" name="AutoShape 14"/>
          <p:cNvSpPr>
            <a:spLocks noChangeArrowheads="1"/>
          </p:cNvSpPr>
          <p:nvPr/>
        </p:nvSpPr>
        <p:spPr bwMode="auto">
          <a:xfrm>
            <a:off x="827585" y="5437188"/>
            <a:ext cx="3487358" cy="366712"/>
          </a:xfrm>
          <a:prstGeom prst="roundRect">
            <a:avLst>
              <a:gd name="adj" fmla="val 16667"/>
            </a:avLst>
          </a:prstGeom>
          <a:noFill/>
          <a:ln w="19050">
            <a:solidFill>
              <a:srgbClr val="D1216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8" name="Text Box 36"/>
          <p:cNvSpPr txBox="1">
            <a:spLocks noChangeArrowheads="1"/>
          </p:cNvSpPr>
          <p:nvPr/>
        </p:nvSpPr>
        <p:spPr bwMode="auto">
          <a:xfrm>
            <a:off x="1851014" y="1895721"/>
            <a:ext cx="29445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altLang="fr-FR" sz="1400" b="1" cap="all" dirty="0">
                <a:solidFill>
                  <a:srgbClr val="D1216F"/>
                </a:solidFill>
              </a:rPr>
              <a:t>МОРЩИНЫ</a:t>
            </a:r>
            <a:r>
              <a:rPr lang="fr-FR" altLang="fr-FR" sz="1200" b="1" cap="all" dirty="0">
                <a:solidFill>
                  <a:srgbClr val="DB5C99"/>
                </a:solidFill>
              </a:rPr>
              <a:t> </a:t>
            </a:r>
            <a:r>
              <a:rPr lang="fr-FR" altLang="fr-FR" sz="1400" i="1" dirty="0"/>
              <a:t>(</a:t>
            </a:r>
            <a:r>
              <a:rPr lang="ru-RU" altLang="fr-FR" sz="1400" i="1" dirty="0"/>
              <a:t>особенно носогубные</a:t>
            </a:r>
            <a:r>
              <a:rPr lang="fr-FR" altLang="fr-FR" sz="1400" i="1" dirty="0"/>
              <a:t>)</a:t>
            </a:r>
          </a:p>
        </p:txBody>
      </p:sp>
      <p:sp>
        <p:nvSpPr>
          <p:cNvPr id="19" name="Rectangle 18"/>
          <p:cNvSpPr/>
          <p:nvPr/>
        </p:nvSpPr>
        <p:spPr>
          <a:xfrm>
            <a:off x="2298818" y="1124744"/>
            <a:ext cx="5288344" cy="338554"/>
          </a:xfrm>
          <a:prstGeom prst="rect">
            <a:avLst/>
          </a:prstGeom>
        </p:spPr>
        <p:txBody>
          <a:bodyPr wrap="square">
            <a:spAutoFit/>
          </a:bodyPr>
          <a:lstStyle/>
          <a:p>
            <a:pPr>
              <a:spcBef>
                <a:spcPct val="50000"/>
              </a:spcBef>
            </a:pPr>
            <a:r>
              <a:rPr lang="ru-RU" altLang="fr-FR" sz="1600" dirty="0"/>
              <a:t>Исследование на </a:t>
            </a:r>
            <a:r>
              <a:rPr lang="fr-FR" altLang="fr-FR" sz="1600" dirty="0"/>
              <a:t>400 </a:t>
            </a:r>
            <a:r>
              <a:rPr lang="ru-RU" altLang="fr-FR" sz="1600" dirty="0"/>
              <a:t>европеоидах в возрасте</a:t>
            </a:r>
            <a:r>
              <a:rPr lang="fr-FR" altLang="fr-FR" sz="1600" dirty="0"/>
              <a:t>  70-80 </a:t>
            </a:r>
            <a:r>
              <a:rPr lang="ru-RU" altLang="fr-FR" sz="1600" dirty="0" smtClean="0"/>
              <a:t>лет</a:t>
            </a:r>
            <a:endParaRPr lang="fr-FR" altLang="fr-FR" sz="1600" dirty="0"/>
          </a:p>
        </p:txBody>
      </p:sp>
      <p:sp>
        <p:nvSpPr>
          <p:cNvPr id="20" name="Line 31"/>
          <p:cNvSpPr>
            <a:spLocks noChangeShapeType="1"/>
          </p:cNvSpPr>
          <p:nvPr/>
        </p:nvSpPr>
        <p:spPr bwMode="auto">
          <a:xfrm>
            <a:off x="7042249" y="4958165"/>
            <a:ext cx="0" cy="360362"/>
          </a:xfrm>
          <a:prstGeom prst="line">
            <a:avLst/>
          </a:prstGeom>
          <a:noFill/>
          <a:ln w="38100">
            <a:solidFill>
              <a:srgbClr val="D1216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 name="Line 31"/>
          <p:cNvSpPr>
            <a:spLocks noChangeShapeType="1"/>
          </p:cNvSpPr>
          <p:nvPr/>
        </p:nvSpPr>
        <p:spPr bwMode="auto">
          <a:xfrm flipH="1" flipV="1">
            <a:off x="4530448" y="5587875"/>
            <a:ext cx="1087092" cy="0"/>
          </a:xfrm>
          <a:prstGeom prst="line">
            <a:avLst/>
          </a:prstGeom>
          <a:noFill/>
          <a:ln w="38100">
            <a:solidFill>
              <a:srgbClr val="D1216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 name="Rectangle 21"/>
          <p:cNvSpPr/>
          <p:nvPr/>
        </p:nvSpPr>
        <p:spPr>
          <a:xfrm rot="5400000">
            <a:off x="7783597" y="-945277"/>
            <a:ext cx="416360" cy="2300294"/>
          </a:xfrm>
          <a:prstGeom prst="rect">
            <a:avLst/>
          </a:prstGeom>
          <a:solidFill>
            <a:srgbClr val="92D05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 name="Zone de texte 435"/>
          <p:cNvSpPr txBox="1"/>
          <p:nvPr/>
        </p:nvSpPr>
        <p:spPr>
          <a:xfrm rot="5400000">
            <a:off x="7527892" y="-361016"/>
            <a:ext cx="899998" cy="1495458"/>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НАУКА</a:t>
            </a:r>
            <a:r>
              <a:rPr kumimoji="0" lang="fr-FR" sz="2000" b="1" i="0" u="none" strike="noStrike" kern="0" cap="small" spc="100" normalizeH="0" baseline="0" noProof="0" dirty="0" smtClean="0">
                <a:ln>
                  <a:noFill/>
                </a:ln>
                <a:solidFill>
                  <a:srgbClr val="FFFFFF"/>
                </a:solidFill>
                <a:effectLst/>
                <a:uLnTx/>
                <a:uFillTx/>
                <a:latin typeface="Trebuchet MS"/>
                <a:ea typeface="Calibri"/>
                <a:cs typeface="Times New Roman"/>
              </a:rPr>
              <a:t> </a:t>
            </a: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24" name="ZoneTexte 23"/>
          <p:cNvSpPr txBox="1"/>
          <p:nvPr/>
        </p:nvSpPr>
        <p:spPr>
          <a:xfrm>
            <a:off x="3491880" y="573161"/>
            <a:ext cx="2607300" cy="461665"/>
          </a:xfrm>
          <a:prstGeom prst="rect">
            <a:avLst/>
          </a:prstGeom>
          <a:noFill/>
        </p:spPr>
        <p:txBody>
          <a:bodyPr wrap="square" rtlCol="0">
            <a:spAutoFit/>
          </a:bodyPr>
          <a:lstStyle/>
          <a:p>
            <a:r>
              <a:rPr lang="ru-RU" sz="2400" b="1" cap="small" dirty="0" smtClean="0">
                <a:effectLst>
                  <a:outerShdw blurRad="38100" dist="38100" dir="2700000" algn="tl">
                    <a:srgbClr val="000000">
                      <a:alpha val="43137"/>
                    </a:srgbClr>
                  </a:outerShdw>
                </a:effectLst>
                <a:latin typeface="Trebuchet MS" pitchFamily="34" charset="0"/>
              </a:rPr>
              <a:t>Основные факты</a:t>
            </a:r>
            <a:endParaRPr lang="en-US" sz="2400" b="1" cap="small" dirty="0">
              <a:effectLst>
                <a:outerShdw blurRad="38100" dist="38100" dir="2700000" algn="tl">
                  <a:srgbClr val="000000">
                    <a:alpha val="43137"/>
                  </a:srgbClr>
                </a:outerShdw>
              </a:effectLst>
              <a:latin typeface="Trebuchet MS" pitchFamily="34" charset="0"/>
            </a:endParaRPr>
          </a:p>
        </p:txBody>
      </p:sp>
      <p:cxnSp>
        <p:nvCxnSpPr>
          <p:cNvPr id="26" name="Connecteur droit 25"/>
          <p:cNvCxnSpPr/>
          <p:nvPr/>
        </p:nvCxnSpPr>
        <p:spPr>
          <a:xfrm>
            <a:off x="3015161" y="1031655"/>
            <a:ext cx="3826469" cy="0"/>
          </a:xfrm>
          <a:prstGeom prst="line">
            <a:avLst/>
          </a:prstGeom>
        </p:spPr>
        <p:style>
          <a:lnRef idx="1">
            <a:schemeClr val="dk1"/>
          </a:lnRef>
          <a:fillRef idx="0">
            <a:schemeClr val="dk1"/>
          </a:fillRef>
          <a:effectRef idx="0">
            <a:schemeClr val="dk1"/>
          </a:effectRef>
          <a:fontRef idx="minor">
            <a:schemeClr val="tx1"/>
          </a:fontRef>
        </p:style>
      </p:cxnSp>
      <p:sp>
        <p:nvSpPr>
          <p:cNvPr id="3" name="ZoneTexte 2"/>
          <p:cNvSpPr txBox="1"/>
          <p:nvPr/>
        </p:nvSpPr>
        <p:spPr>
          <a:xfrm>
            <a:off x="21228" y="6126740"/>
            <a:ext cx="3198341" cy="261610"/>
          </a:xfrm>
          <a:prstGeom prst="rect">
            <a:avLst/>
          </a:prstGeom>
          <a:noFill/>
        </p:spPr>
        <p:txBody>
          <a:bodyPr wrap="square" rtlCol="0">
            <a:spAutoFit/>
          </a:bodyPr>
          <a:lstStyle/>
          <a:p>
            <a:r>
              <a:rPr lang="fr-FR" sz="1100" dirty="0"/>
              <a:t>* </a:t>
            </a:r>
            <a:r>
              <a:rPr lang="fr-FR" sz="1100" dirty="0" err="1"/>
              <a:t>Polycyclic</a:t>
            </a:r>
            <a:r>
              <a:rPr lang="fr-FR" sz="1100" dirty="0"/>
              <a:t> </a:t>
            </a:r>
            <a:r>
              <a:rPr lang="fr-FR" sz="1100" dirty="0" err="1"/>
              <a:t>aromatic</a:t>
            </a:r>
            <a:r>
              <a:rPr lang="fr-FR" sz="1100" dirty="0"/>
              <a:t> </a:t>
            </a:r>
            <a:r>
              <a:rPr lang="fr-FR" sz="1100" dirty="0" err="1"/>
              <a:t>hydrocarbons</a:t>
            </a:r>
            <a:endParaRPr lang="fr-FR" sz="1100" dirty="0"/>
          </a:p>
        </p:txBody>
      </p:sp>
    </p:spTree>
    <p:extLst>
      <p:ext uri="{BB962C8B-B14F-4D97-AF65-F5344CB8AC3E}">
        <p14:creationId xmlns:p14="http://schemas.microsoft.com/office/powerpoint/2010/main" val="11503578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rot="5400000">
            <a:off x="7783597" y="-945277"/>
            <a:ext cx="416360" cy="2300294"/>
          </a:xfrm>
          <a:prstGeom prst="rect">
            <a:avLst/>
          </a:prstGeom>
          <a:solidFill>
            <a:srgbClr val="92D05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 name="Zone de texte 435"/>
          <p:cNvSpPr txBox="1"/>
          <p:nvPr/>
        </p:nvSpPr>
        <p:spPr>
          <a:xfrm rot="5400000">
            <a:off x="7527892" y="-361016"/>
            <a:ext cx="899998" cy="1495458"/>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НАУКА</a:t>
            </a:r>
            <a:r>
              <a:rPr kumimoji="0" lang="fr-FR" sz="2000" b="1" i="0" u="none" strike="noStrike" kern="0" cap="small" spc="100" normalizeH="0" baseline="0" noProof="0" dirty="0" smtClean="0">
                <a:ln>
                  <a:noFill/>
                </a:ln>
                <a:solidFill>
                  <a:srgbClr val="FFFFFF"/>
                </a:solidFill>
                <a:effectLst/>
                <a:uLnTx/>
                <a:uFillTx/>
                <a:latin typeface="Trebuchet MS"/>
                <a:ea typeface="Calibri"/>
                <a:cs typeface="Times New Roman"/>
              </a:rPr>
              <a:t> </a:t>
            </a: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24" name="ZoneTexte 23"/>
          <p:cNvSpPr txBox="1"/>
          <p:nvPr/>
        </p:nvSpPr>
        <p:spPr>
          <a:xfrm>
            <a:off x="3015161" y="879103"/>
            <a:ext cx="3826469" cy="461665"/>
          </a:xfrm>
          <a:prstGeom prst="rect">
            <a:avLst/>
          </a:prstGeom>
          <a:noFill/>
        </p:spPr>
        <p:txBody>
          <a:bodyPr wrap="square" rtlCol="0">
            <a:spAutoFit/>
          </a:bodyPr>
          <a:lstStyle/>
          <a:p>
            <a:pPr algn="ctr"/>
            <a:r>
              <a:rPr lang="ru-RU" sz="2400" b="1" cap="small" dirty="0" smtClean="0">
                <a:latin typeface="Trebuchet MS" pitchFamily="34" charset="0"/>
              </a:rPr>
              <a:t>А КАК НАСЧЕТ ВОЛОС</a:t>
            </a:r>
            <a:r>
              <a:rPr lang="en-US" sz="2400" b="1" cap="small" dirty="0" smtClean="0">
                <a:latin typeface="Trebuchet MS" pitchFamily="34" charset="0"/>
              </a:rPr>
              <a:t>?</a:t>
            </a:r>
            <a:endParaRPr lang="en-US" sz="2400" b="1" cap="small" dirty="0">
              <a:latin typeface="Trebuchet MS" pitchFamily="34" charset="0"/>
            </a:endParaRPr>
          </a:p>
        </p:txBody>
      </p:sp>
      <p:cxnSp>
        <p:nvCxnSpPr>
          <p:cNvPr id="26" name="Connecteur droit 25"/>
          <p:cNvCxnSpPr/>
          <p:nvPr/>
        </p:nvCxnSpPr>
        <p:spPr>
          <a:xfrm>
            <a:off x="3015161" y="1383001"/>
            <a:ext cx="3826469" cy="0"/>
          </a:xfrm>
          <a:prstGeom prst="line">
            <a:avLst/>
          </a:prstGeom>
        </p:spPr>
        <p:style>
          <a:lnRef idx="1">
            <a:schemeClr val="dk1"/>
          </a:lnRef>
          <a:fillRef idx="0">
            <a:schemeClr val="dk1"/>
          </a:fillRef>
          <a:effectRef idx="0">
            <a:schemeClr val="dk1"/>
          </a:effectRef>
          <a:fontRef idx="minor">
            <a:schemeClr val="tx1"/>
          </a:fontRef>
        </p:style>
      </p:cxnSp>
      <p:pic>
        <p:nvPicPr>
          <p:cNvPr id="30" name="Picture 13" descr="cheveu horizonp"/>
          <p:cNvPicPr/>
          <p:nvPr/>
        </p:nvPicPr>
        <p:blipFill>
          <a:blip r:embed="rId2" cstate="print">
            <a:extLst>
              <a:ext uri="{28A0092B-C50C-407E-A947-70E740481C1C}">
                <a14:useLocalDpi xmlns:a14="http://schemas.microsoft.com/office/drawing/2010/main" val="0"/>
              </a:ext>
            </a:extLst>
          </a:blip>
          <a:srcRect t="12177" b="16846"/>
          <a:stretch>
            <a:fillRect/>
          </a:stretch>
        </p:blipFill>
        <p:spPr bwMode="auto">
          <a:xfrm>
            <a:off x="-108520" y="2996953"/>
            <a:ext cx="4549064" cy="2376264"/>
          </a:xfrm>
          <a:prstGeom prst="rect">
            <a:avLst/>
          </a:prstGeom>
          <a:ln>
            <a:noFill/>
          </a:ln>
          <a:effectLst>
            <a:softEdge rad="112500"/>
          </a:effectLst>
        </p:spPr>
      </p:pic>
      <p:sp>
        <p:nvSpPr>
          <p:cNvPr id="29" name="Ellipse 28"/>
          <p:cNvSpPr/>
          <p:nvPr/>
        </p:nvSpPr>
        <p:spPr>
          <a:xfrm>
            <a:off x="1187651" y="2477077"/>
            <a:ext cx="3612933" cy="3616219"/>
          </a:xfrm>
          <a:prstGeom prst="ellipse">
            <a:avLst/>
          </a:prstGeom>
          <a:noFill/>
          <a:ln w="12700">
            <a:solidFill>
              <a:srgbClr val="DB5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60"/>
          <p:cNvSpPr txBox="1">
            <a:spLocks noChangeArrowheads="1"/>
          </p:cNvSpPr>
          <p:nvPr/>
        </p:nvSpPr>
        <p:spPr bwMode="auto">
          <a:xfrm>
            <a:off x="1835696" y="1412776"/>
            <a:ext cx="62646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ru-RU" altLang="fr-FR" sz="1600" b="1" cap="small" dirty="0" smtClean="0">
                <a:solidFill>
                  <a:schemeClr val="accent4">
                    <a:lumMod val="75000"/>
                  </a:schemeClr>
                </a:solidFill>
                <a:latin typeface="Trebuchet MS" pitchFamily="34" charset="0"/>
              </a:rPr>
              <a:t>Скальп и волосы подвержены </a:t>
            </a:r>
            <a:r>
              <a:rPr lang="fr-FR" altLang="fr-FR" sz="1600" b="1" cap="small" dirty="0" smtClean="0">
                <a:solidFill>
                  <a:schemeClr val="accent4">
                    <a:lumMod val="75000"/>
                  </a:schemeClr>
                </a:solidFill>
                <a:latin typeface="Trebuchet MS" pitchFamily="34" charset="0"/>
              </a:rPr>
              <a:t>3 </a:t>
            </a:r>
            <a:r>
              <a:rPr lang="ru-RU" altLang="fr-FR" sz="1600" b="1" cap="small" dirty="0" smtClean="0">
                <a:solidFill>
                  <a:schemeClr val="accent4">
                    <a:lumMod val="75000"/>
                  </a:schemeClr>
                </a:solidFill>
                <a:latin typeface="Trebuchet MS" pitchFamily="34" charset="0"/>
              </a:rPr>
              <a:t>типам загрязнений</a:t>
            </a:r>
            <a:endParaRPr lang="fr-FR" altLang="fr-FR" b="1" cap="small" dirty="0">
              <a:solidFill>
                <a:schemeClr val="accent4">
                  <a:lumMod val="75000"/>
                </a:schemeClr>
              </a:solidFill>
              <a:latin typeface="Trebuchet MS" pitchFamily="34" charset="0"/>
            </a:endParaRPr>
          </a:p>
        </p:txBody>
      </p:sp>
      <p:sp>
        <p:nvSpPr>
          <p:cNvPr id="10" name="ZoneTexte 60"/>
          <p:cNvSpPr txBox="1">
            <a:spLocks noChangeArrowheads="1"/>
          </p:cNvSpPr>
          <p:nvPr/>
        </p:nvSpPr>
        <p:spPr bwMode="auto">
          <a:xfrm>
            <a:off x="-1836" y="2077849"/>
            <a:ext cx="4442380" cy="584775"/>
          </a:xfrm>
          <a:prstGeom prst="rect">
            <a:avLst/>
          </a:prstGeom>
          <a:solidFill>
            <a:schemeClr val="accent6">
              <a:lumMod val="20000"/>
              <a:lumOff val="80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ru-RU" altLang="fr-FR" sz="1600" cap="small" dirty="0" smtClean="0">
                <a:latin typeface="Trebuchet MS" pitchFamily="34" charset="0"/>
              </a:rPr>
              <a:t>Повреждение скальпа, вызванное загрязнением</a:t>
            </a:r>
            <a:r>
              <a:rPr lang="fr-FR" altLang="fr-FR" sz="1600" cap="small" dirty="0" smtClean="0">
                <a:latin typeface="Trebuchet MS" pitchFamily="34" charset="0"/>
              </a:rPr>
              <a:t> </a:t>
            </a:r>
            <a:r>
              <a:rPr lang="fr-FR" altLang="fr-FR" sz="1600" cap="small" dirty="0">
                <a:latin typeface="Trebuchet MS" pitchFamily="34" charset="0"/>
              </a:rPr>
              <a:t>= </a:t>
            </a:r>
            <a:r>
              <a:rPr lang="ru-RU" altLang="fr-FR" sz="1600" cap="small" dirty="0" smtClean="0">
                <a:latin typeface="Trebuchet MS" pitchFamily="34" charset="0"/>
              </a:rPr>
              <a:t>повреждение кожи, вызванное загрязнением</a:t>
            </a:r>
            <a:endParaRPr lang="fr-FR" altLang="fr-FR" cap="small" dirty="0">
              <a:solidFill>
                <a:srgbClr val="D1216F"/>
              </a:solidFill>
              <a:latin typeface="Trebuchet MS" pitchFamily="34" charset="0"/>
            </a:endParaRPr>
          </a:p>
        </p:txBody>
      </p:sp>
      <p:sp>
        <p:nvSpPr>
          <p:cNvPr id="12" name="ZoneTexte 11"/>
          <p:cNvSpPr txBox="1"/>
          <p:nvPr/>
        </p:nvSpPr>
        <p:spPr>
          <a:xfrm>
            <a:off x="4849341" y="4882804"/>
            <a:ext cx="3384376" cy="646331"/>
          </a:xfrm>
          <a:prstGeom prst="rect">
            <a:avLst/>
          </a:prstGeom>
          <a:noFill/>
        </p:spPr>
        <p:txBody>
          <a:bodyPr wrap="square" rtlCol="0">
            <a:spAutoFit/>
          </a:bodyPr>
          <a:lstStyle/>
          <a:p>
            <a:pPr marL="171450" indent="-171450">
              <a:buFont typeface="Wingdings" panose="05000000000000000000" pitchFamily="2" charset="2"/>
              <a:buChar char="§"/>
            </a:pPr>
            <a:r>
              <a:rPr lang="ru-RU" sz="1200" b="1" dirty="0" smtClean="0"/>
              <a:t>Сухие волосы</a:t>
            </a:r>
            <a:endParaRPr lang="fr-FR" sz="1200" b="1" dirty="0"/>
          </a:p>
          <a:p>
            <a:pPr marL="171450" indent="-171450">
              <a:buFont typeface="Wingdings" panose="05000000000000000000" pitchFamily="2" charset="2"/>
              <a:buChar char="§"/>
            </a:pPr>
            <a:r>
              <a:rPr lang="ru-RU" sz="1200" b="1" dirty="0" smtClean="0"/>
              <a:t>Ломкие волосы</a:t>
            </a:r>
            <a:endParaRPr lang="fr-FR" sz="1200" b="1" dirty="0"/>
          </a:p>
          <a:p>
            <a:pPr marL="171450" indent="-171450">
              <a:buFont typeface="Wingdings" panose="05000000000000000000" pitchFamily="2" charset="2"/>
              <a:buChar char="§"/>
            </a:pPr>
            <a:r>
              <a:rPr lang="ru-RU" sz="1200" b="1" dirty="0" smtClean="0"/>
              <a:t>Тусклые волосы</a:t>
            </a:r>
            <a:endParaRPr lang="fr-FR" sz="1200" b="1" dirty="0"/>
          </a:p>
        </p:txBody>
      </p:sp>
      <p:sp>
        <p:nvSpPr>
          <p:cNvPr id="13" name="ZoneTexte 60"/>
          <p:cNvSpPr txBox="1">
            <a:spLocks noChangeArrowheads="1"/>
          </p:cNvSpPr>
          <p:nvPr/>
        </p:nvSpPr>
        <p:spPr bwMode="auto">
          <a:xfrm>
            <a:off x="4615966" y="4005064"/>
            <a:ext cx="4276514" cy="830997"/>
          </a:xfrm>
          <a:prstGeom prst="rect">
            <a:avLst/>
          </a:prstGeom>
          <a:solidFill>
            <a:schemeClr val="accent4">
              <a:lumMod val="75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ru-RU" altLang="fr-FR" sz="1600" dirty="0" smtClean="0">
                <a:solidFill>
                  <a:schemeClr val="bg1"/>
                </a:solidFill>
                <a:latin typeface="Trebuchet MS" pitchFamily="34" charset="0"/>
              </a:rPr>
              <a:t>ПЕРЕКИСНОМУ ОКИСЛЕНИЮ ЛИПИДОВ И ПОВРЕЖДЕНИЮ БЕЛКОВ</a:t>
            </a:r>
            <a:r>
              <a:rPr lang="fr-FR" altLang="fr-FR" sz="1600" dirty="0" smtClean="0">
                <a:solidFill>
                  <a:schemeClr val="bg1"/>
                </a:solidFill>
                <a:latin typeface="Trebuchet MS" pitchFamily="34" charset="0"/>
              </a:rPr>
              <a:t>:</a:t>
            </a:r>
            <a:endParaRPr lang="fr-FR" altLang="fr-FR" sz="1600" dirty="0">
              <a:solidFill>
                <a:schemeClr val="bg1"/>
              </a:solidFill>
              <a:latin typeface="Trebuchet MS" pitchFamily="34" charset="0"/>
            </a:endParaRPr>
          </a:p>
          <a:p>
            <a:pPr algn="ctr" eaLnBrk="1" hangingPunct="1">
              <a:buClr>
                <a:srgbClr val="943634"/>
              </a:buClr>
            </a:pPr>
            <a:r>
              <a:rPr lang="ru-RU" altLang="fr-FR" sz="1600" dirty="0" smtClean="0">
                <a:solidFill>
                  <a:schemeClr val="bg1"/>
                </a:solidFill>
                <a:latin typeface="Trebuchet MS" pitchFamily="34" charset="0"/>
              </a:rPr>
              <a:t>ПОТЕРЯ СТУКТУРЫ ВОЛОС</a:t>
            </a:r>
            <a:endParaRPr lang="fr-FR" altLang="fr-FR" sz="1600" dirty="0">
              <a:solidFill>
                <a:schemeClr val="bg1"/>
              </a:solidFill>
              <a:latin typeface="Trebuchet MS" pitchFamily="34" charset="0"/>
            </a:endParaRPr>
          </a:p>
        </p:txBody>
      </p:sp>
      <p:sp>
        <p:nvSpPr>
          <p:cNvPr id="14" name="ZoneTexte 60"/>
          <p:cNvSpPr txBox="1">
            <a:spLocks noChangeArrowheads="1"/>
          </p:cNvSpPr>
          <p:nvPr/>
        </p:nvSpPr>
        <p:spPr bwMode="auto">
          <a:xfrm>
            <a:off x="4344344" y="2477077"/>
            <a:ext cx="4683314"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ru-RU" altLang="fr-FR" b="1" dirty="0" smtClean="0">
                <a:solidFill>
                  <a:srgbClr val="D1216F"/>
                </a:solidFill>
                <a:latin typeface="Trebuchet MS" pitchFamily="34" charset="0"/>
              </a:rPr>
              <a:t>ЗАГРЯЗНЕНИЕ НА ВОЛОСАХ</a:t>
            </a:r>
            <a:endParaRPr lang="fr-FR" altLang="fr-FR" b="1" dirty="0" smtClean="0">
              <a:solidFill>
                <a:srgbClr val="D1216F"/>
              </a:solidFill>
              <a:latin typeface="Trebuchet MS" pitchFamily="34" charset="0"/>
            </a:endParaRPr>
          </a:p>
          <a:p>
            <a:pPr algn="ctr" eaLnBrk="1" hangingPunct="1">
              <a:buClr>
                <a:srgbClr val="943634"/>
              </a:buClr>
            </a:pPr>
            <a:endParaRPr lang="fr-FR" altLang="fr-FR" sz="1200" b="1" dirty="0">
              <a:solidFill>
                <a:srgbClr val="D1216F"/>
              </a:solidFill>
              <a:latin typeface="Trebuchet MS" pitchFamily="34" charset="0"/>
            </a:endParaRPr>
          </a:p>
          <a:p>
            <a:pPr algn="ctr" eaLnBrk="1" hangingPunct="1">
              <a:buClr>
                <a:srgbClr val="943634"/>
              </a:buClr>
            </a:pPr>
            <a:r>
              <a:rPr lang="ru-RU" altLang="fr-FR" sz="1400" dirty="0" smtClean="0">
                <a:latin typeface="Trebuchet MS" pitchFamily="34" charset="0"/>
              </a:rPr>
              <a:t>ГЕНЕРИРУЕТ</a:t>
            </a:r>
            <a:r>
              <a:rPr lang="fr-FR" altLang="fr-FR" sz="1600" dirty="0" smtClean="0">
                <a:latin typeface="Trebuchet MS" pitchFamily="34" charset="0"/>
              </a:rPr>
              <a:t> </a:t>
            </a:r>
            <a:r>
              <a:rPr lang="ru-RU" altLang="fr-FR" sz="2400" dirty="0" smtClean="0">
                <a:effectLst>
                  <a:outerShdw blurRad="38100" dist="38100" dir="2700000" algn="tl">
                    <a:srgbClr val="000000">
                      <a:alpha val="43137"/>
                    </a:srgbClr>
                  </a:outerShdw>
                </a:effectLst>
                <a:latin typeface="Trebuchet MS" pitchFamily="34" charset="0"/>
              </a:rPr>
              <a:t>ОКИСЛЕНИЕ</a:t>
            </a:r>
            <a:r>
              <a:rPr lang="fr-FR" altLang="fr-FR" sz="1600" dirty="0" smtClean="0">
                <a:latin typeface="Trebuchet MS" pitchFamily="34" charset="0"/>
              </a:rPr>
              <a:t> </a:t>
            </a:r>
            <a:r>
              <a:rPr lang="ru-RU" altLang="fr-FR" sz="1400" dirty="0" smtClean="0">
                <a:latin typeface="Trebuchet MS" pitchFamily="34" charset="0"/>
              </a:rPr>
              <a:t>И</a:t>
            </a:r>
            <a:r>
              <a:rPr lang="fr-FR" altLang="fr-FR" sz="1400" dirty="0" smtClean="0">
                <a:latin typeface="Trebuchet MS" pitchFamily="34" charset="0"/>
              </a:rPr>
              <a:t> </a:t>
            </a:r>
            <a:r>
              <a:rPr lang="ru-RU" altLang="fr-FR" dirty="0" smtClean="0">
                <a:latin typeface="Trebuchet MS" pitchFamily="34" charset="0"/>
              </a:rPr>
              <a:t>СВОБОДНЫЕ РАДИКАЛЫ</a:t>
            </a:r>
            <a:endParaRPr lang="fr-FR" altLang="fr-FR" sz="2000" dirty="0">
              <a:latin typeface="Trebuchet MS" pitchFamily="34" charset="0"/>
            </a:endParaRPr>
          </a:p>
          <a:p>
            <a:pPr algn="ctr" eaLnBrk="1" hangingPunct="1">
              <a:buClr>
                <a:srgbClr val="943634"/>
              </a:buClr>
            </a:pPr>
            <a:r>
              <a:rPr lang="ru-RU" altLang="fr-FR" sz="1400" dirty="0" smtClean="0">
                <a:latin typeface="Trebuchet MS" pitchFamily="34" charset="0"/>
              </a:rPr>
              <a:t>КОТОРЫЕ МОГУТ ПРИВЕСТИ К</a:t>
            </a:r>
            <a:endParaRPr lang="fr-FR" altLang="fr-FR" sz="2800" dirty="0">
              <a:effectLst>
                <a:outerShdw blurRad="38100" dist="38100" dir="2700000" algn="tl">
                  <a:srgbClr val="000000">
                    <a:alpha val="43137"/>
                  </a:srgbClr>
                </a:outerShdw>
              </a:effectLst>
              <a:latin typeface="Trebuchet MS" pitchFamily="34" charset="0"/>
            </a:endParaRPr>
          </a:p>
        </p:txBody>
      </p:sp>
      <p:sp>
        <p:nvSpPr>
          <p:cNvPr id="8" name="ZoneTexte 60"/>
          <p:cNvSpPr txBox="1">
            <a:spLocks noChangeArrowheads="1"/>
          </p:cNvSpPr>
          <p:nvPr/>
        </p:nvSpPr>
        <p:spPr bwMode="auto">
          <a:xfrm>
            <a:off x="199767" y="5589240"/>
            <a:ext cx="3652153" cy="584775"/>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ru-RU" altLang="fr-FR" b="1" dirty="0" smtClean="0">
                <a:solidFill>
                  <a:srgbClr val="D1216F"/>
                </a:solidFill>
                <a:latin typeface="Trebuchet MS" pitchFamily="34" charset="0"/>
              </a:rPr>
              <a:t>АТМОСФЕРНОЕ ЗАГРЯЗНЕНИЕ</a:t>
            </a:r>
            <a:r>
              <a:rPr lang="fr-FR" altLang="fr-FR" sz="1400" b="1" dirty="0" smtClean="0">
                <a:solidFill>
                  <a:srgbClr val="D1216F"/>
                </a:solidFill>
                <a:latin typeface="Trebuchet MS" pitchFamily="34" charset="0"/>
              </a:rPr>
              <a:t>, </a:t>
            </a:r>
            <a:endParaRPr lang="fr-FR" altLang="fr-FR" sz="1400" b="1" dirty="0">
              <a:solidFill>
                <a:srgbClr val="D1216F"/>
              </a:solidFill>
              <a:latin typeface="Trebuchet MS" pitchFamily="34" charset="0"/>
            </a:endParaRPr>
          </a:p>
          <a:p>
            <a:pPr algn="ctr" eaLnBrk="1" hangingPunct="1">
              <a:buClr>
                <a:srgbClr val="943634"/>
              </a:buClr>
            </a:pPr>
            <a:r>
              <a:rPr lang="ru-RU" altLang="fr-FR" sz="1400" b="1" cap="small" dirty="0" smtClean="0">
                <a:solidFill>
                  <a:srgbClr val="D1216F"/>
                </a:solidFill>
                <a:latin typeface="Trebuchet MS" pitchFamily="34" charset="0"/>
              </a:rPr>
              <a:t>ВКЛЮЧАЯ</a:t>
            </a:r>
            <a:r>
              <a:rPr lang="fr-FR" altLang="fr-FR" sz="1400" b="1" cap="small" dirty="0" smtClean="0">
                <a:solidFill>
                  <a:srgbClr val="D1216F"/>
                </a:solidFill>
                <a:latin typeface="Trebuchet MS" pitchFamily="34" charset="0"/>
              </a:rPr>
              <a:t> </a:t>
            </a:r>
            <a:r>
              <a:rPr lang="fr-FR" altLang="fr-FR" sz="1400" b="1" cap="small" dirty="0">
                <a:solidFill>
                  <a:srgbClr val="D1216F"/>
                </a:solidFill>
                <a:latin typeface="Trebuchet MS" pitchFamily="34" charset="0"/>
              </a:rPr>
              <a:t>PM</a:t>
            </a:r>
            <a:r>
              <a:rPr lang="fr-FR" altLang="fr-FR" sz="1400" b="1" dirty="0">
                <a:solidFill>
                  <a:srgbClr val="D1216F"/>
                </a:solidFill>
                <a:latin typeface="Trebuchet MS" pitchFamily="34" charset="0"/>
              </a:rPr>
              <a:t>, </a:t>
            </a:r>
            <a:r>
              <a:rPr lang="ru-RU" altLang="fr-FR" sz="1400" b="1" cap="small" dirty="0" smtClean="0">
                <a:latin typeface="Trebuchet MS" pitchFamily="34" charset="0"/>
              </a:rPr>
              <a:t>налипает на волосы</a:t>
            </a:r>
            <a:endParaRPr lang="fr-FR" altLang="fr-FR" sz="1400" b="1" cap="small" dirty="0">
              <a:latin typeface="Trebuchet MS" pitchFamily="34" charset="0"/>
            </a:endParaRPr>
          </a:p>
        </p:txBody>
      </p:sp>
      <p:sp>
        <p:nvSpPr>
          <p:cNvPr id="2" name="Ellipse 1"/>
          <p:cNvSpPr>
            <a:spLocks/>
          </p:cNvSpPr>
          <p:nvPr/>
        </p:nvSpPr>
        <p:spPr>
          <a:xfrm>
            <a:off x="539552" y="4185084"/>
            <a:ext cx="180000" cy="180000"/>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6" name="Ellipse 15"/>
          <p:cNvSpPr>
            <a:spLocks/>
          </p:cNvSpPr>
          <p:nvPr/>
        </p:nvSpPr>
        <p:spPr>
          <a:xfrm>
            <a:off x="639979" y="4429058"/>
            <a:ext cx="108000" cy="108000"/>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7" name="Ellipse 16"/>
          <p:cNvSpPr>
            <a:spLocks/>
          </p:cNvSpPr>
          <p:nvPr/>
        </p:nvSpPr>
        <p:spPr>
          <a:xfrm>
            <a:off x="1654342" y="4855277"/>
            <a:ext cx="108000" cy="108000"/>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8" name="Ellipse 17"/>
          <p:cNvSpPr>
            <a:spLocks/>
          </p:cNvSpPr>
          <p:nvPr/>
        </p:nvSpPr>
        <p:spPr>
          <a:xfrm>
            <a:off x="1403648" y="4328175"/>
            <a:ext cx="36000" cy="36000"/>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9" name="Ellipse 18"/>
          <p:cNvSpPr>
            <a:spLocks/>
          </p:cNvSpPr>
          <p:nvPr/>
        </p:nvSpPr>
        <p:spPr>
          <a:xfrm>
            <a:off x="1547664" y="4828804"/>
            <a:ext cx="36000" cy="36000"/>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0" name="Ellipse 19"/>
          <p:cNvSpPr>
            <a:spLocks/>
          </p:cNvSpPr>
          <p:nvPr/>
        </p:nvSpPr>
        <p:spPr>
          <a:xfrm>
            <a:off x="1835696" y="4666804"/>
            <a:ext cx="180000" cy="180000"/>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1" name="Ellipse 20"/>
          <p:cNvSpPr>
            <a:spLocks/>
          </p:cNvSpPr>
          <p:nvPr/>
        </p:nvSpPr>
        <p:spPr>
          <a:xfrm>
            <a:off x="1007651" y="4839903"/>
            <a:ext cx="180000" cy="180000"/>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5" name="Ellipse 24"/>
          <p:cNvSpPr>
            <a:spLocks/>
          </p:cNvSpPr>
          <p:nvPr/>
        </p:nvSpPr>
        <p:spPr>
          <a:xfrm>
            <a:off x="846379" y="5010376"/>
            <a:ext cx="108000" cy="108000"/>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7" name="Ellipse 26"/>
          <p:cNvSpPr>
            <a:spLocks/>
          </p:cNvSpPr>
          <p:nvPr/>
        </p:nvSpPr>
        <p:spPr>
          <a:xfrm>
            <a:off x="971600" y="4756796"/>
            <a:ext cx="36000" cy="36000"/>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8" name="Ellipse 27"/>
          <p:cNvSpPr>
            <a:spLocks/>
          </p:cNvSpPr>
          <p:nvPr/>
        </p:nvSpPr>
        <p:spPr>
          <a:xfrm>
            <a:off x="1835696" y="4972820"/>
            <a:ext cx="36000" cy="36000"/>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1" name="Ellipse 30"/>
          <p:cNvSpPr>
            <a:spLocks/>
          </p:cNvSpPr>
          <p:nvPr/>
        </p:nvSpPr>
        <p:spPr>
          <a:xfrm>
            <a:off x="1439656" y="4864804"/>
            <a:ext cx="36000" cy="36000"/>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pic>
        <p:nvPicPr>
          <p:cNvPr id="32" name="Picture 6"/>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47010" t="36638" r="46034" b="49365"/>
          <a:stretch/>
        </p:blipFill>
        <p:spPr bwMode="auto">
          <a:xfrm>
            <a:off x="68495" y="4754723"/>
            <a:ext cx="942113" cy="102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riangle isocèle 32"/>
          <p:cNvSpPr/>
          <p:nvPr/>
        </p:nvSpPr>
        <p:spPr>
          <a:xfrm rot="3774361">
            <a:off x="918743" y="5114390"/>
            <a:ext cx="294322" cy="311118"/>
          </a:xfrm>
          <a:prstGeom prst="triangle">
            <a:avLst/>
          </a:prstGeom>
          <a:noFill/>
          <a:ln>
            <a:solidFill>
              <a:srgbClr val="DB5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992890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6754" y="3716517"/>
            <a:ext cx="4851170" cy="15498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 Box 4"/>
          <p:cNvSpPr txBox="1">
            <a:spLocks noChangeArrowheads="1"/>
          </p:cNvSpPr>
          <p:nvPr/>
        </p:nvSpPr>
        <p:spPr bwMode="auto">
          <a:xfrm>
            <a:off x="1348543" y="933982"/>
            <a:ext cx="74393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altLang="fr-FR" sz="2400" dirty="0">
                <a:solidFill>
                  <a:srgbClr val="D1216F"/>
                </a:solidFill>
                <a:latin typeface="Trebuchet MS" pitchFamily="34" charset="0"/>
              </a:rPr>
              <a:t>2 </a:t>
            </a:r>
            <a:r>
              <a:rPr lang="ru-RU" altLang="fr-FR" sz="2400" dirty="0">
                <a:solidFill>
                  <a:srgbClr val="D1216F"/>
                </a:solidFill>
                <a:latin typeface="Trebuchet MS" pitchFamily="34" charset="0"/>
              </a:rPr>
              <a:t>ПУТИ ДЛЯ ЛУЧШЕЙ </a:t>
            </a:r>
            <a:r>
              <a:rPr lang="ru-RU" altLang="fr-FR" sz="2400" dirty="0" smtClean="0">
                <a:solidFill>
                  <a:srgbClr val="D1216F"/>
                </a:solidFill>
                <a:latin typeface="Trebuchet MS" pitchFamily="34" charset="0"/>
              </a:rPr>
              <a:t>ЗАЩИТЫ</a:t>
            </a:r>
            <a:r>
              <a:rPr lang="fr-FR" altLang="fr-FR" sz="2400" dirty="0" smtClean="0">
                <a:solidFill>
                  <a:srgbClr val="D1216F"/>
                </a:solidFill>
                <a:latin typeface="Trebuchet MS" pitchFamily="34" charset="0"/>
              </a:rPr>
              <a:t>…</a:t>
            </a:r>
            <a:endParaRPr lang="fr-FR" altLang="fr-FR" sz="2400" dirty="0">
              <a:solidFill>
                <a:srgbClr val="D1216F"/>
              </a:solidFill>
              <a:latin typeface="Trebuchet MS" pitchFamily="34" charset="0"/>
            </a:endParaRPr>
          </a:p>
        </p:txBody>
      </p:sp>
      <p:sp>
        <p:nvSpPr>
          <p:cNvPr id="7" name="ZoneTexte 60"/>
          <p:cNvSpPr txBox="1">
            <a:spLocks noChangeArrowheads="1"/>
          </p:cNvSpPr>
          <p:nvPr/>
        </p:nvSpPr>
        <p:spPr bwMode="auto">
          <a:xfrm>
            <a:off x="4067944" y="2529375"/>
            <a:ext cx="485117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fr-FR" altLang="fr-FR" sz="1600" dirty="0">
                <a:latin typeface="+mn-lt"/>
              </a:rPr>
              <a:t>1. </a:t>
            </a:r>
            <a:r>
              <a:rPr lang="ru-RU" altLang="fr-FR" sz="1600" dirty="0">
                <a:latin typeface="+mn-lt"/>
              </a:rPr>
              <a:t>ДОЛГОВРЕМЕННОЕ</a:t>
            </a:r>
            <a:r>
              <a:rPr lang="fr-FR" altLang="fr-FR" sz="1600" dirty="0">
                <a:latin typeface="+mn-lt"/>
              </a:rPr>
              <a:t>/ </a:t>
            </a:r>
            <a:r>
              <a:rPr lang="ru-RU" altLang="fr-FR" sz="1600" dirty="0">
                <a:latin typeface="+mn-lt"/>
              </a:rPr>
              <a:t>БИОЛОГИЧЕСКОЕ ДЕЙСТВИЕ</a:t>
            </a:r>
            <a:r>
              <a:rPr lang="fr-FR" altLang="fr-FR" sz="1600" dirty="0">
                <a:latin typeface="+mn-lt"/>
              </a:rPr>
              <a:t>: </a:t>
            </a:r>
          </a:p>
          <a:p>
            <a:pPr algn="ctr" eaLnBrk="1" hangingPunct="1">
              <a:buClr>
                <a:srgbClr val="943634"/>
              </a:buClr>
            </a:pPr>
            <a:r>
              <a:rPr lang="ru-RU" altLang="fr-FR" sz="1600" dirty="0">
                <a:latin typeface="+mn-lt"/>
              </a:rPr>
              <a:t>Укрепление барьера кожи</a:t>
            </a:r>
            <a:endParaRPr lang="fr-FR" altLang="fr-FR" sz="1600" dirty="0">
              <a:latin typeface="+mn-lt"/>
            </a:endParaRPr>
          </a:p>
          <a:p>
            <a:pPr algn="ctr" eaLnBrk="1" hangingPunct="1">
              <a:buClr>
                <a:srgbClr val="943634"/>
              </a:buClr>
            </a:pPr>
            <a:r>
              <a:rPr lang="ru-RU" altLang="fr-FR" sz="1600" dirty="0">
                <a:latin typeface="+mn-lt"/>
              </a:rPr>
              <a:t>Стимулирование естественных защитных механизмов</a:t>
            </a:r>
            <a:endParaRPr lang="fr-FR" altLang="fr-FR" sz="1600" dirty="0">
              <a:latin typeface="+mn-lt"/>
            </a:endParaRPr>
          </a:p>
        </p:txBody>
      </p:sp>
      <p:sp>
        <p:nvSpPr>
          <p:cNvPr id="9" name="ZoneTexte 60"/>
          <p:cNvSpPr txBox="1">
            <a:spLocks noChangeArrowheads="1"/>
          </p:cNvSpPr>
          <p:nvPr/>
        </p:nvSpPr>
        <p:spPr bwMode="auto">
          <a:xfrm>
            <a:off x="3936754" y="3789040"/>
            <a:ext cx="485117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fr-FR" altLang="fr-FR" dirty="0">
                <a:effectLst>
                  <a:outerShdw blurRad="38100" dist="38100" dir="2700000" algn="tl">
                    <a:srgbClr val="000000">
                      <a:alpha val="43137"/>
                    </a:srgbClr>
                  </a:outerShdw>
                </a:effectLst>
                <a:latin typeface="Trebuchet MS" pitchFamily="34" charset="0"/>
              </a:rPr>
              <a:t>2. </a:t>
            </a:r>
            <a:r>
              <a:rPr lang="ru-RU" altLang="fr-FR" dirty="0">
                <a:effectLst>
                  <a:outerShdw blurRad="38100" dist="38100" dir="2700000" algn="tl">
                    <a:srgbClr val="000000">
                      <a:alpha val="43137"/>
                    </a:srgbClr>
                  </a:outerShdw>
                </a:effectLst>
                <a:latin typeface="Trebuchet MS" pitchFamily="34" charset="0"/>
              </a:rPr>
              <a:t>МГНОВЕННОЕ</a:t>
            </a:r>
            <a:r>
              <a:rPr lang="fr-FR" altLang="fr-FR" dirty="0">
                <a:effectLst>
                  <a:outerShdw blurRad="38100" dist="38100" dir="2700000" algn="tl">
                    <a:srgbClr val="000000">
                      <a:alpha val="43137"/>
                    </a:srgbClr>
                  </a:outerShdw>
                </a:effectLst>
                <a:latin typeface="Trebuchet MS" pitchFamily="34" charset="0"/>
              </a:rPr>
              <a:t> / </a:t>
            </a:r>
            <a:r>
              <a:rPr lang="ru-RU" altLang="fr-FR" dirty="0">
                <a:effectLst>
                  <a:outerShdw blurRad="38100" dist="38100" dir="2700000" algn="tl">
                    <a:srgbClr val="000000">
                      <a:alpha val="43137"/>
                    </a:srgbClr>
                  </a:outerShdw>
                </a:effectLst>
                <a:latin typeface="Trebuchet MS" pitchFamily="34" charset="0"/>
              </a:rPr>
              <a:t>ФИЗИЧЕСКОЕ ДЕЙСТВИЕ</a:t>
            </a:r>
            <a:r>
              <a:rPr lang="fr-FR" altLang="fr-FR" dirty="0">
                <a:effectLst>
                  <a:outerShdw blurRad="38100" dist="38100" dir="2700000" algn="tl">
                    <a:srgbClr val="000000">
                      <a:alpha val="43137"/>
                    </a:srgbClr>
                  </a:outerShdw>
                </a:effectLst>
                <a:latin typeface="Trebuchet MS" pitchFamily="34" charset="0"/>
              </a:rPr>
              <a:t>: </a:t>
            </a:r>
          </a:p>
          <a:p>
            <a:pPr algn="ctr" eaLnBrk="1" hangingPunct="1">
              <a:buClr>
                <a:srgbClr val="943634"/>
              </a:buClr>
            </a:pPr>
            <a:r>
              <a:rPr lang="ru-RU" altLang="fr-FR" sz="1600" dirty="0">
                <a:latin typeface="Trebuchet MS" pitchFamily="34" charset="0"/>
              </a:rPr>
              <a:t>Использовать защиту, действующую как вторая кожа, для создания экрана от проникновения и повреждающего действия загрязнений</a:t>
            </a:r>
            <a:endParaRPr lang="fr-FR" altLang="fr-FR" sz="1600" dirty="0">
              <a:latin typeface="Trebuchet MS" pitchFamily="34" charset="0"/>
            </a:endParaRPr>
          </a:p>
          <a:p>
            <a:pPr algn="ctr" eaLnBrk="1" hangingPunct="1">
              <a:buClr>
                <a:srgbClr val="943634"/>
              </a:buClr>
            </a:pPr>
            <a:endParaRPr lang="fr-FR" altLang="fr-FR" sz="800" b="1" dirty="0">
              <a:latin typeface="Trebuchet MS" pitchFamily="34" charset="0"/>
            </a:endParaRPr>
          </a:p>
          <a:p>
            <a:pPr algn="ctr" eaLnBrk="1" hangingPunct="1">
              <a:buClr>
                <a:srgbClr val="943634"/>
              </a:buClr>
            </a:pPr>
            <a:r>
              <a:rPr lang="ru-RU" altLang="fr-FR" sz="1600" b="1" dirty="0" smtClean="0">
                <a:latin typeface="Trebuchet MS" pitchFamily="34" charset="0"/>
              </a:rPr>
              <a:t>ДЛЯ КОЖИ И ВОЛОС</a:t>
            </a:r>
            <a:endParaRPr lang="fr-FR" altLang="fr-FR" b="1" dirty="0">
              <a:latin typeface="Trebuchet MS" pitchFamily="34" charset="0"/>
            </a:endParaRPr>
          </a:p>
        </p:txBody>
      </p:sp>
      <p:pic>
        <p:nvPicPr>
          <p:cNvPr id="10" name="Picture 23" descr="Matr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4960" y="4260503"/>
            <a:ext cx="21209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rot="5400000">
            <a:off x="7783597" y="-945277"/>
            <a:ext cx="416360" cy="2300294"/>
          </a:xfrm>
          <a:prstGeom prst="rect">
            <a:avLst/>
          </a:prstGeom>
          <a:solidFill>
            <a:srgbClr val="92D05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Zone de texte 435"/>
          <p:cNvSpPr txBox="1"/>
          <p:nvPr/>
        </p:nvSpPr>
        <p:spPr>
          <a:xfrm rot="5400000">
            <a:off x="7527892" y="-361016"/>
            <a:ext cx="899998" cy="1495458"/>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НАУКА</a:t>
            </a:r>
            <a:r>
              <a:rPr kumimoji="0" lang="fr-FR" sz="2000" b="1" i="0" u="none" strike="noStrike" kern="0" cap="small" spc="100" normalizeH="0" baseline="0" noProof="0" dirty="0" smtClean="0">
                <a:ln>
                  <a:noFill/>
                </a:ln>
                <a:solidFill>
                  <a:srgbClr val="FFFFFF"/>
                </a:solidFill>
                <a:effectLst/>
                <a:uLnTx/>
                <a:uFillTx/>
                <a:latin typeface="Trebuchet MS"/>
                <a:ea typeface="Calibri"/>
                <a:cs typeface="Times New Roman"/>
              </a:rPr>
              <a:t> </a:t>
            </a: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pic>
        <p:nvPicPr>
          <p:cNvPr id="16" name="Image 15"/>
          <p:cNvPicPr>
            <a:picLocks noChangeAspect="1"/>
          </p:cNvPicPr>
          <p:nvPr/>
        </p:nvPicPr>
        <p:blipFill rotWithShape="1">
          <a:blip r:embed="rId3" cstate="print">
            <a:extLst>
              <a:ext uri="{28A0092B-C50C-407E-A947-70E740481C1C}">
                <a14:useLocalDpi xmlns:a14="http://schemas.microsoft.com/office/drawing/2010/main" val="0"/>
              </a:ext>
            </a:extLst>
          </a:blip>
          <a:srcRect l="46127" r="-1" b="34819"/>
          <a:stretch/>
        </p:blipFill>
        <p:spPr>
          <a:xfrm>
            <a:off x="0" y="692696"/>
            <a:ext cx="4788024" cy="5688707"/>
          </a:xfrm>
          <a:prstGeom prst="rect">
            <a:avLst/>
          </a:prstGeom>
        </p:spPr>
      </p:pic>
    </p:spTree>
    <p:extLst>
      <p:ext uri="{BB962C8B-B14F-4D97-AF65-F5344CB8AC3E}">
        <p14:creationId xmlns:p14="http://schemas.microsoft.com/office/powerpoint/2010/main" val="8060853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7787489" y="-949306"/>
            <a:ext cx="416360" cy="2312506"/>
          </a:xfrm>
          <a:prstGeom prst="rect">
            <a:avLst/>
          </a:prstGeom>
          <a:solidFill>
            <a:srgbClr val="8064A2">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Zone de texte 632"/>
          <p:cNvSpPr txBox="1"/>
          <p:nvPr/>
        </p:nvSpPr>
        <p:spPr>
          <a:xfrm rot="5400000">
            <a:off x="7795994" y="-993552"/>
            <a:ext cx="415126" cy="2279146"/>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Активность</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algn="ctr"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3" name="Rectangle 12"/>
          <p:cNvSpPr/>
          <p:nvPr/>
        </p:nvSpPr>
        <p:spPr>
          <a:xfrm>
            <a:off x="5309836" y="1924383"/>
            <a:ext cx="2664296" cy="5760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ext Box 4"/>
          <p:cNvSpPr txBox="1">
            <a:spLocks noChangeArrowheads="1"/>
          </p:cNvSpPr>
          <p:nvPr/>
        </p:nvSpPr>
        <p:spPr bwMode="auto">
          <a:xfrm>
            <a:off x="2965267" y="908720"/>
            <a:ext cx="743938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altLang="fr-FR" sz="2800" dirty="0">
                <a:latin typeface="Trebuchet MS" pitchFamily="34" charset="0"/>
              </a:rPr>
              <a:t>GLYCOFILM</a:t>
            </a:r>
            <a:r>
              <a:rPr lang="fr-FR" altLang="fr-FR" sz="2400" baseline="70000" dirty="0">
                <a:latin typeface="Trebuchet MS" pitchFamily="34" charset="0"/>
              </a:rPr>
              <a:t>®</a:t>
            </a:r>
          </a:p>
          <a:p>
            <a:pPr algn="ctr" eaLnBrk="1" hangingPunct="1">
              <a:spcBef>
                <a:spcPct val="50000"/>
              </a:spcBef>
            </a:pPr>
            <a:r>
              <a:rPr lang="fr-FR" altLang="fr-FR" sz="3600" baseline="30000" dirty="0">
                <a:latin typeface="Trebuchet MS" pitchFamily="34" charset="0"/>
              </a:rPr>
              <a:t>POLLUSTOP</a:t>
            </a:r>
            <a:r>
              <a:rPr lang="fr-FR" altLang="fr-FR" sz="2400" baseline="70000" dirty="0">
                <a:latin typeface="Trebuchet MS" pitchFamily="34" charset="0"/>
              </a:rPr>
              <a:t>®</a:t>
            </a:r>
          </a:p>
        </p:txBody>
      </p:sp>
      <p:sp>
        <p:nvSpPr>
          <p:cNvPr id="15" name="ZoneTexte 60"/>
          <p:cNvSpPr txBox="1">
            <a:spLocks noChangeArrowheads="1"/>
          </p:cNvSpPr>
          <p:nvPr/>
        </p:nvSpPr>
        <p:spPr bwMode="auto">
          <a:xfrm>
            <a:off x="4166586" y="2852936"/>
            <a:ext cx="48511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fr-FR" altLang="fr-FR" dirty="0">
                <a:latin typeface="Trebuchet MS" pitchFamily="34" charset="0"/>
              </a:rPr>
              <a:t>&gt; </a:t>
            </a:r>
            <a:r>
              <a:rPr lang="ru-RU" altLang="fr-FR" b="1" dirty="0">
                <a:solidFill>
                  <a:srgbClr val="D1216F"/>
                </a:solidFill>
                <a:effectLst>
                  <a:outerShdw blurRad="38100" dist="38100" dir="2700000" algn="tl">
                    <a:srgbClr val="000000">
                      <a:alpha val="43137"/>
                    </a:srgbClr>
                  </a:outerShdw>
                </a:effectLst>
                <a:latin typeface="Trebuchet MS" pitchFamily="34" charset="0"/>
              </a:rPr>
              <a:t>ЗАЩИТНЫЙ ЭКРАН</a:t>
            </a:r>
            <a:r>
              <a:rPr lang="fr-FR" altLang="fr-FR" b="1" dirty="0">
                <a:solidFill>
                  <a:srgbClr val="FF0066"/>
                </a:solidFill>
                <a:effectLst>
                  <a:outerShdw blurRad="38100" dist="38100" dir="2700000" algn="tl">
                    <a:srgbClr val="000000">
                      <a:alpha val="43137"/>
                    </a:srgbClr>
                  </a:outerShdw>
                </a:effectLst>
                <a:latin typeface="Trebuchet MS" pitchFamily="34" charset="0"/>
              </a:rPr>
              <a:t> </a:t>
            </a:r>
            <a:r>
              <a:rPr lang="ru-RU" altLang="fr-FR" dirty="0">
                <a:latin typeface="Trebuchet MS" pitchFamily="34" charset="0"/>
              </a:rPr>
              <a:t>, КОТОРЫЙ ВЫ МОЖЕТЕ УВИДЕТЬ</a:t>
            </a:r>
            <a:endParaRPr lang="fr-FR" altLang="fr-FR" dirty="0">
              <a:latin typeface="Trebuchet MS" pitchFamily="34" charset="0"/>
            </a:endParaRPr>
          </a:p>
        </p:txBody>
      </p:sp>
      <p:sp>
        <p:nvSpPr>
          <p:cNvPr id="16" name="Text Box 4"/>
          <p:cNvSpPr txBox="1">
            <a:spLocks noChangeArrowheads="1"/>
          </p:cNvSpPr>
          <p:nvPr/>
        </p:nvSpPr>
        <p:spPr bwMode="auto">
          <a:xfrm>
            <a:off x="2942450" y="1966774"/>
            <a:ext cx="74393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altLang="fr-FR" sz="2400" dirty="0">
                <a:solidFill>
                  <a:schemeClr val="bg1"/>
                </a:solidFill>
                <a:latin typeface="Trebuchet MS" pitchFamily="34" charset="0"/>
              </a:rPr>
              <a:t>ПОПРОБУЙТЕ</a:t>
            </a:r>
            <a:r>
              <a:rPr lang="fr-FR" altLang="fr-FR" sz="2400" dirty="0" smtClean="0">
                <a:solidFill>
                  <a:schemeClr val="bg1"/>
                </a:solidFill>
                <a:latin typeface="Trebuchet MS" pitchFamily="34" charset="0"/>
              </a:rPr>
              <a:t>!</a:t>
            </a:r>
            <a:endParaRPr lang="fr-FR" altLang="fr-FR" sz="2400" dirty="0">
              <a:solidFill>
                <a:schemeClr val="bg1"/>
              </a:solidFill>
              <a:latin typeface="Trebuchet MS" pitchFamily="34" charset="0"/>
            </a:endParaRPr>
          </a:p>
        </p:txBody>
      </p:sp>
      <p:sp>
        <p:nvSpPr>
          <p:cNvPr id="17" name="ZoneTexte 60"/>
          <p:cNvSpPr txBox="1">
            <a:spLocks noChangeArrowheads="1"/>
          </p:cNvSpPr>
          <p:nvPr/>
        </p:nvSpPr>
        <p:spPr bwMode="auto">
          <a:xfrm>
            <a:off x="4236252" y="3510300"/>
            <a:ext cx="48511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fr-FR" altLang="fr-FR" dirty="0">
                <a:latin typeface="Trebuchet MS" pitchFamily="34" charset="0"/>
              </a:rPr>
              <a:t>&gt; </a:t>
            </a:r>
            <a:r>
              <a:rPr lang="ru-RU" altLang="fr-FR" b="1" dirty="0">
                <a:solidFill>
                  <a:srgbClr val="D1216F"/>
                </a:solidFill>
                <a:effectLst>
                  <a:outerShdw blurRad="38100" dist="38100" dir="2700000" algn="tl">
                    <a:srgbClr val="000000">
                      <a:alpha val="43137"/>
                    </a:srgbClr>
                  </a:outerShdw>
                </a:effectLst>
                <a:latin typeface="Trebuchet MS" pitchFamily="34" charset="0"/>
              </a:rPr>
              <a:t>ЗАЩИТНЫЙ ЭКРАН</a:t>
            </a:r>
            <a:r>
              <a:rPr lang="fr-FR" altLang="fr-FR" b="1" dirty="0">
                <a:solidFill>
                  <a:srgbClr val="FF0066"/>
                </a:solidFill>
                <a:effectLst>
                  <a:outerShdw blurRad="38100" dist="38100" dir="2700000" algn="tl">
                    <a:srgbClr val="000000">
                      <a:alpha val="43137"/>
                    </a:srgbClr>
                  </a:outerShdw>
                </a:effectLst>
                <a:latin typeface="Trebuchet MS" pitchFamily="34" charset="0"/>
              </a:rPr>
              <a:t> </a:t>
            </a:r>
            <a:r>
              <a:rPr lang="ru-RU" altLang="fr-FR" dirty="0">
                <a:latin typeface="Trebuchet MS" pitchFamily="34" charset="0"/>
              </a:rPr>
              <a:t>КОТОРЫЙ ВЫ МОЖЕТЕ ПОЧУВСТВОВАТЬ</a:t>
            </a:r>
            <a:endParaRPr lang="fr-FR" altLang="fr-FR" dirty="0">
              <a:latin typeface="Trebuchet MS" pitchFamily="34" charset="0"/>
            </a:endParaRPr>
          </a:p>
        </p:txBody>
      </p:sp>
      <p:sp>
        <p:nvSpPr>
          <p:cNvPr id="18" name="ZoneTexte 60"/>
          <p:cNvSpPr txBox="1">
            <a:spLocks noChangeArrowheads="1"/>
          </p:cNvSpPr>
          <p:nvPr/>
        </p:nvSpPr>
        <p:spPr bwMode="auto">
          <a:xfrm>
            <a:off x="4249352" y="4368586"/>
            <a:ext cx="4851170"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fr-FR" altLang="fr-FR" dirty="0">
                <a:latin typeface="Trebuchet MS" pitchFamily="34" charset="0"/>
              </a:rPr>
              <a:t>&gt; </a:t>
            </a:r>
            <a:r>
              <a:rPr lang="ru-RU" altLang="fr-FR" b="1" dirty="0">
                <a:solidFill>
                  <a:srgbClr val="D1216F"/>
                </a:solidFill>
                <a:effectLst>
                  <a:outerShdw blurRad="38100" dist="38100" dir="2700000" algn="tl">
                    <a:srgbClr val="000000">
                      <a:alpha val="43137"/>
                    </a:srgbClr>
                  </a:outerShdw>
                </a:effectLst>
                <a:latin typeface="Trebuchet MS" pitchFamily="34" charset="0"/>
              </a:rPr>
              <a:t>ЗАЩИТНЫЙ ЭКРАН</a:t>
            </a:r>
            <a:r>
              <a:rPr lang="fr-FR" altLang="fr-FR" b="1" dirty="0">
                <a:solidFill>
                  <a:srgbClr val="FF0066"/>
                </a:solidFill>
                <a:effectLst>
                  <a:outerShdw blurRad="38100" dist="38100" dir="2700000" algn="tl">
                    <a:srgbClr val="000000">
                      <a:alpha val="43137"/>
                    </a:srgbClr>
                  </a:outerShdw>
                </a:effectLst>
                <a:latin typeface="Trebuchet MS" pitchFamily="34" charset="0"/>
              </a:rPr>
              <a:t> </a:t>
            </a:r>
            <a:r>
              <a:rPr lang="ru-RU" altLang="fr-FR" dirty="0">
                <a:latin typeface="Trebuchet MS" pitchFamily="34" charset="0"/>
              </a:rPr>
              <a:t>КОТОРЫЙ РАБОТАЕТ</a:t>
            </a:r>
            <a:endParaRPr lang="fr-FR" altLang="fr-FR" dirty="0">
              <a:latin typeface="Trebuchet MS" pitchFamily="34" charset="0"/>
            </a:endParaRPr>
          </a:p>
          <a:p>
            <a:pPr algn="ctr" eaLnBrk="1" hangingPunct="1">
              <a:buClr>
                <a:srgbClr val="943634"/>
              </a:buClr>
            </a:pPr>
            <a:endParaRPr lang="fr-FR" altLang="fr-FR" dirty="0">
              <a:latin typeface="Trebuchet MS" pitchFamily="34" charset="0"/>
            </a:endParaRPr>
          </a:p>
          <a:p>
            <a:pPr algn="ctr" eaLnBrk="1" hangingPunct="1">
              <a:buClr>
                <a:srgbClr val="943634"/>
              </a:buClr>
            </a:pPr>
            <a:r>
              <a:rPr lang="fr-FR" altLang="fr-FR" dirty="0">
                <a:latin typeface="Trebuchet MS" pitchFamily="34" charset="0"/>
              </a:rPr>
              <a:t>   </a:t>
            </a:r>
            <a:r>
              <a:rPr lang="ru-RU" altLang="fr-FR" dirty="0" smtClean="0">
                <a:latin typeface="Trebuchet MS" pitchFamily="34" charset="0"/>
              </a:rPr>
              <a:t>против  </a:t>
            </a:r>
            <a:r>
              <a:rPr lang="fr-FR" altLang="fr-FR" dirty="0" smtClean="0">
                <a:latin typeface="Trebuchet MS" pitchFamily="34" charset="0"/>
              </a:rPr>
              <a:t>          </a:t>
            </a:r>
            <a:r>
              <a:rPr lang="ru-RU" altLang="fr-FR" dirty="0" smtClean="0">
                <a:latin typeface="Trebuchet MS" pitchFamily="34" charset="0"/>
              </a:rPr>
              <a:t>типов загрязнителей</a:t>
            </a:r>
            <a:endParaRPr lang="fr-FR" altLang="fr-FR" dirty="0">
              <a:latin typeface="Trebuchet MS" pitchFamily="34" charset="0"/>
            </a:endParaRPr>
          </a:p>
          <a:p>
            <a:pPr algn="ctr" eaLnBrk="1" hangingPunct="1">
              <a:buClr>
                <a:srgbClr val="943634"/>
              </a:buClr>
            </a:pPr>
            <a:endParaRPr lang="fr-FR" altLang="fr-FR" dirty="0">
              <a:latin typeface="Trebuchet MS" pitchFamily="34" charset="0"/>
            </a:endParaRPr>
          </a:p>
          <a:p>
            <a:pPr algn="ctr" eaLnBrk="1" hangingPunct="1">
              <a:buClr>
                <a:srgbClr val="943634"/>
              </a:buClr>
            </a:pPr>
            <a:endParaRPr lang="fr-FR" altLang="fr-FR" sz="600" b="1" dirty="0">
              <a:effectLst>
                <a:outerShdw blurRad="38100" dist="38100" dir="2700000" algn="tl">
                  <a:srgbClr val="000000">
                    <a:alpha val="43137"/>
                  </a:srgbClr>
                </a:outerShdw>
              </a:effectLst>
              <a:latin typeface="Trebuchet MS" pitchFamily="34" charset="0"/>
            </a:endParaRPr>
          </a:p>
          <a:p>
            <a:pPr algn="ctr" eaLnBrk="1" hangingPunct="1">
              <a:buClr>
                <a:srgbClr val="943634"/>
              </a:buClr>
            </a:pPr>
            <a:r>
              <a:rPr lang="ru-RU" altLang="fr-FR" b="1" dirty="0" smtClean="0">
                <a:solidFill>
                  <a:srgbClr val="D1216F"/>
                </a:solidFill>
                <a:effectLst>
                  <a:outerShdw blurRad="38100" dist="38100" dir="2700000" algn="tl">
                    <a:srgbClr val="000000">
                      <a:alpha val="43137"/>
                    </a:srgbClr>
                  </a:outerShdw>
                </a:effectLst>
                <a:latin typeface="Trebuchet MS" pitchFamily="34" charset="0"/>
              </a:rPr>
              <a:t>НА КОЖЕ И ВОЛОСАХ</a:t>
            </a:r>
            <a:endParaRPr lang="fr-FR" altLang="fr-FR" b="1" dirty="0">
              <a:solidFill>
                <a:srgbClr val="D1216F"/>
              </a:solidFill>
              <a:effectLst>
                <a:outerShdw blurRad="38100" dist="38100" dir="2700000" algn="tl">
                  <a:srgbClr val="000000">
                    <a:alpha val="43137"/>
                  </a:srgbClr>
                </a:outerShdw>
              </a:effectLst>
              <a:latin typeface="Trebuchet MS" pitchFamily="34" charset="0"/>
            </a:endParaRPr>
          </a:p>
        </p:txBody>
      </p:sp>
      <p:sp>
        <p:nvSpPr>
          <p:cNvPr id="19" name="Ellipse 18"/>
          <p:cNvSpPr/>
          <p:nvPr/>
        </p:nvSpPr>
        <p:spPr>
          <a:xfrm>
            <a:off x="5668435" y="4788134"/>
            <a:ext cx="633367" cy="646331"/>
          </a:xfrm>
          <a:prstGeom prst="ellipse">
            <a:avLst/>
          </a:prstGeom>
          <a:solidFill>
            <a:schemeClr val="accent4">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0" name="ZoneTexte 19"/>
          <p:cNvSpPr txBox="1"/>
          <p:nvPr/>
        </p:nvSpPr>
        <p:spPr>
          <a:xfrm>
            <a:off x="5796136" y="4775667"/>
            <a:ext cx="1186744" cy="646331"/>
          </a:xfrm>
          <a:prstGeom prst="rect">
            <a:avLst/>
          </a:prstGeom>
          <a:noFill/>
        </p:spPr>
        <p:txBody>
          <a:bodyPr wrap="square" rtlCol="0">
            <a:spAutoFit/>
          </a:bodyPr>
          <a:lstStyle/>
          <a:p>
            <a:r>
              <a:rPr lang="fr-FR" sz="3600" dirty="0">
                <a:solidFill>
                  <a:schemeClr val="bg1"/>
                </a:solidFill>
              </a:rPr>
              <a:t>3</a:t>
            </a:r>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16294"/>
          <a:stretch/>
        </p:blipFill>
        <p:spPr>
          <a:xfrm>
            <a:off x="-36512" y="448530"/>
            <a:ext cx="4631198" cy="6022462"/>
          </a:xfrm>
          <a:prstGeom prst="rect">
            <a:avLst/>
          </a:prstGeom>
        </p:spPr>
      </p:pic>
    </p:spTree>
    <p:extLst>
      <p:ext uri="{BB962C8B-B14F-4D97-AF65-F5344CB8AC3E}">
        <p14:creationId xmlns:p14="http://schemas.microsoft.com/office/powerpoint/2010/main" val="1325361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5651" y="1844824"/>
            <a:ext cx="2146109" cy="18850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7355" y="1718564"/>
            <a:ext cx="1800200" cy="18002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a:spLocks noChangeArrowheads="1"/>
          </p:cNvSpPr>
          <p:nvPr/>
        </p:nvSpPr>
        <p:spPr bwMode="auto">
          <a:xfrm>
            <a:off x="1698384" y="1124744"/>
            <a:ext cx="61782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285750" marR="0" lvl="0" indent="-285750" algn="ctr" fontAlgn="base">
              <a:lnSpc>
                <a:spcPct val="100000"/>
              </a:lnSpc>
              <a:spcBef>
                <a:spcPct val="0"/>
              </a:spcBef>
              <a:spcAft>
                <a:spcPct val="0"/>
              </a:spcAft>
              <a:buSzTx/>
              <a:buFont typeface="Wingdings" panose="05000000000000000000" pitchFamily="2" charset="2"/>
              <a:buChar char="§"/>
              <a:tabLst/>
            </a:pPr>
            <a:r>
              <a:rPr lang="ru-RU" altLang="fr-FR" dirty="0">
                <a:latin typeface="Trebuchet MS" pitchFamily="34" charset="0"/>
              </a:rPr>
              <a:t>Очень стойкая, прозрачная, легко удаляемая пленка</a:t>
            </a:r>
            <a:endParaRPr lang="en-GB" altLang="fr-FR" dirty="0"/>
          </a:p>
        </p:txBody>
      </p:sp>
      <p:sp>
        <p:nvSpPr>
          <p:cNvPr id="6" name="Rectangle 5"/>
          <p:cNvSpPr/>
          <p:nvPr/>
        </p:nvSpPr>
        <p:spPr>
          <a:xfrm>
            <a:off x="2490600" y="3452842"/>
            <a:ext cx="2660857" cy="276999"/>
          </a:xfrm>
          <a:prstGeom prst="rect">
            <a:avLst/>
          </a:prstGeom>
        </p:spPr>
        <p:txBody>
          <a:bodyPr wrap="none">
            <a:spAutoFit/>
          </a:bodyPr>
          <a:lstStyle/>
          <a:p>
            <a:r>
              <a:rPr lang="ru-RU" sz="1200" i="1" dirty="0"/>
              <a:t>Не</a:t>
            </a:r>
            <a:r>
              <a:rPr lang="en-GB" sz="1200" i="1" dirty="0"/>
              <a:t> </a:t>
            </a:r>
            <a:r>
              <a:rPr lang="ru-RU" sz="1200" i="1" dirty="0" err="1"/>
              <a:t>деацетилированный</a:t>
            </a:r>
            <a:r>
              <a:rPr lang="ru-RU" sz="1200" i="1" dirty="0"/>
              <a:t> полисахарид</a:t>
            </a:r>
            <a:endParaRPr lang="fr-FR" sz="1200" i="1" dirty="0"/>
          </a:p>
        </p:txBody>
      </p:sp>
      <p:pic>
        <p:nvPicPr>
          <p:cNvPr id="7" name="Picture 4" descr="Glycofilm non deacethylé recadr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610" y="1741196"/>
            <a:ext cx="1900887" cy="1754935"/>
          </a:xfrm>
          <a:prstGeom prst="ellipse">
            <a:avLst/>
          </a:prstGeom>
          <a:ln>
            <a:noFill/>
          </a:ln>
          <a:effectLst>
            <a:softEdge rad="112500"/>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rgbClr val="FF00FF"/>
                </a:solidFill>
                <a:miter lim="800000"/>
                <a:headEnd/>
                <a:tailEnd/>
              </a14:hiddenLine>
            </a:ext>
          </a:extLst>
        </p:spPr>
      </p:pic>
      <p:sp>
        <p:nvSpPr>
          <p:cNvPr id="8" name="Rectangle 7"/>
          <p:cNvSpPr/>
          <p:nvPr/>
        </p:nvSpPr>
        <p:spPr>
          <a:xfrm>
            <a:off x="5395347" y="3452842"/>
            <a:ext cx="2455672" cy="276999"/>
          </a:xfrm>
          <a:prstGeom prst="rect">
            <a:avLst/>
          </a:prstGeom>
        </p:spPr>
        <p:txBody>
          <a:bodyPr wrap="none">
            <a:spAutoFit/>
          </a:bodyPr>
          <a:lstStyle/>
          <a:p>
            <a:r>
              <a:rPr lang="ru-RU" sz="1200" i="1" dirty="0" err="1" smtClean="0"/>
              <a:t>Деацетилированный</a:t>
            </a:r>
            <a:r>
              <a:rPr lang="ru-RU" sz="1200" i="1" dirty="0" smtClean="0"/>
              <a:t> </a:t>
            </a:r>
            <a:r>
              <a:rPr lang="ru-RU" sz="1200" i="1" dirty="0"/>
              <a:t>полисахарид</a:t>
            </a:r>
            <a:endParaRPr lang="fr-FR" sz="1200" i="1" dirty="0"/>
          </a:p>
        </p:txBody>
      </p:sp>
      <p:sp>
        <p:nvSpPr>
          <p:cNvPr id="9" name="Text Box 5"/>
          <p:cNvSpPr txBox="1">
            <a:spLocks noChangeArrowheads="1"/>
          </p:cNvSpPr>
          <p:nvPr/>
        </p:nvSpPr>
        <p:spPr bwMode="auto">
          <a:xfrm>
            <a:off x="2913326" y="5924128"/>
            <a:ext cx="1264192" cy="276999"/>
          </a:xfrm>
          <a:prstGeom prst="rect">
            <a:avLst/>
          </a:prstGeom>
          <a:extLst/>
        </p:spPr>
        <p:txBody>
          <a:bodyPr wrap="none">
            <a:spAutoFit/>
          </a:bodyPr>
          <a:lstStyle>
            <a:defPPr>
              <a:defRPr lang="fr-FR"/>
            </a:defPPr>
            <a:lvl1pPr>
              <a:defRPr sz="1100" i="1">
                <a:latin typeface="Trebuchet MS" panose="020B0603020202020204" pitchFamily="34" charset="0"/>
              </a:defRPr>
            </a:lvl1pPr>
          </a:lstStyle>
          <a:p>
            <a:r>
              <a:rPr lang="ru-RU" altLang="fr-FR" sz="1200" dirty="0" smtClean="0">
                <a:latin typeface="+mn-lt"/>
              </a:rPr>
              <a:t>Матрица </a:t>
            </a:r>
            <a:r>
              <a:rPr lang="fr-FR" altLang="fr-FR" sz="1200" dirty="0" smtClean="0">
                <a:latin typeface="+mn-lt"/>
              </a:rPr>
              <a:t>(x100</a:t>
            </a:r>
            <a:r>
              <a:rPr lang="fr-FR" altLang="fr-FR" sz="1200" dirty="0">
                <a:latin typeface="+mn-lt"/>
              </a:rPr>
              <a:t>)</a:t>
            </a:r>
          </a:p>
        </p:txBody>
      </p:sp>
      <p:pic>
        <p:nvPicPr>
          <p:cNvPr id="10" name="Picture 6" descr="Glycofilm x100 recadré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0222" y="4384060"/>
            <a:ext cx="1564348" cy="15542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Glycofilm x100 coloré recadré"/>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4276" y="4333097"/>
            <a:ext cx="1626357" cy="164482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p:cNvSpPr txBox="1">
            <a:spLocks noChangeArrowheads="1"/>
          </p:cNvSpPr>
          <p:nvPr/>
        </p:nvSpPr>
        <p:spPr bwMode="auto">
          <a:xfrm>
            <a:off x="4355976" y="5924128"/>
            <a:ext cx="4176464" cy="457200"/>
          </a:xfrm>
          <a:prstGeom prst="rect">
            <a:avLst/>
          </a:prstGeom>
          <a:noFill/>
          <a:ln>
            <a:noFill/>
          </a:ln>
          <a:effectLst/>
          <a:extLst>
            <a:ext uri="{909E8E84-426E-40DD-AFC4-6F175D3DCCD1}">
              <a14:hiddenFill xmlns:a14="http://schemas.microsoft.com/office/drawing/2010/main">
                <a:solidFill>
                  <a:srgbClr val="3580CB"/>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altLang="fr-FR" sz="1200" i="1" dirty="0" smtClean="0"/>
              <a:t>Матрица </a:t>
            </a:r>
            <a:r>
              <a:rPr lang="fr-FR" altLang="fr-FR" sz="1200" i="1" dirty="0" smtClean="0"/>
              <a:t>(x100</a:t>
            </a:r>
            <a:r>
              <a:rPr lang="fr-FR" altLang="fr-FR" sz="1200" i="1" dirty="0"/>
              <a:t>, </a:t>
            </a:r>
            <a:r>
              <a:rPr lang="ru-RU" altLang="fr-FR" sz="1200" i="1" dirty="0" smtClean="0"/>
              <a:t>пленка окрашена темно-синим</a:t>
            </a:r>
            <a:r>
              <a:rPr lang="en-GB" altLang="fr-FR" sz="1200" i="1" dirty="0" smtClean="0"/>
              <a:t>)</a:t>
            </a:r>
            <a:endParaRPr lang="fr-FR" altLang="fr-FR" sz="1200" i="1" dirty="0"/>
          </a:p>
        </p:txBody>
      </p:sp>
      <p:sp>
        <p:nvSpPr>
          <p:cNvPr id="13" name="Rectangle 3"/>
          <p:cNvSpPr>
            <a:spLocks noChangeArrowheads="1"/>
          </p:cNvSpPr>
          <p:nvPr/>
        </p:nvSpPr>
        <p:spPr bwMode="auto">
          <a:xfrm>
            <a:off x="1572231" y="4028917"/>
            <a:ext cx="31534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285750" lvl="0" indent="-285750" algn="just" fontAlgn="base">
              <a:spcBef>
                <a:spcPct val="0"/>
              </a:spcBef>
              <a:spcAft>
                <a:spcPct val="0"/>
              </a:spcAft>
              <a:buFont typeface="Wingdings" panose="05000000000000000000" pitchFamily="2" charset="2"/>
              <a:buChar char="§"/>
            </a:pPr>
            <a:r>
              <a:rPr lang="ru-RU" altLang="fr-FR" dirty="0">
                <a:latin typeface="Trebuchet MS" pitchFamily="34" charset="0"/>
              </a:rPr>
              <a:t>Не </a:t>
            </a:r>
            <a:r>
              <a:rPr lang="ru-RU" altLang="fr-FR" dirty="0" err="1">
                <a:latin typeface="Trebuchet MS" pitchFamily="34" charset="0"/>
              </a:rPr>
              <a:t>окклюзивная</a:t>
            </a:r>
            <a:r>
              <a:rPr lang="ru-RU" altLang="fr-FR" dirty="0">
                <a:latin typeface="Trebuchet MS" pitchFamily="34" charset="0"/>
              </a:rPr>
              <a:t> матрица</a:t>
            </a:r>
            <a:endParaRPr lang="en-GB" altLang="fr-FR" dirty="0"/>
          </a:p>
        </p:txBody>
      </p:sp>
      <p:sp>
        <p:nvSpPr>
          <p:cNvPr id="14" name="Rectangle 13"/>
          <p:cNvSpPr/>
          <p:nvPr/>
        </p:nvSpPr>
        <p:spPr>
          <a:xfrm>
            <a:off x="899592" y="1417256"/>
            <a:ext cx="7797901" cy="276999"/>
          </a:xfrm>
          <a:prstGeom prst="rect">
            <a:avLst/>
          </a:prstGeom>
        </p:spPr>
        <p:txBody>
          <a:bodyPr wrap="square">
            <a:spAutoFit/>
          </a:bodyPr>
          <a:lstStyle/>
          <a:p>
            <a:pPr marR="0" lvl="0" indent="0" algn="ctr" fontAlgn="base">
              <a:lnSpc>
                <a:spcPct val="100000"/>
              </a:lnSpc>
              <a:spcBef>
                <a:spcPct val="0"/>
              </a:spcBef>
              <a:spcAft>
                <a:spcPct val="0"/>
              </a:spcAft>
              <a:buClr>
                <a:srgbClr val="943634"/>
              </a:buClr>
              <a:buSzTx/>
              <a:buFontTx/>
              <a:buNone/>
              <a:tabLst/>
            </a:pPr>
            <a:r>
              <a:rPr lang="ru-RU" altLang="fr-FR" sz="1200" dirty="0" smtClean="0"/>
              <a:t>полученная высушиванием</a:t>
            </a:r>
            <a:r>
              <a:rPr lang="en-GB" altLang="fr-FR" sz="1200" dirty="0" smtClean="0"/>
              <a:t> </a:t>
            </a:r>
            <a:r>
              <a:rPr lang="en-GB" altLang="fr-FR" sz="1200" dirty="0">
                <a:sym typeface="Symbol" pitchFamily="18" charset="2"/>
              </a:rPr>
              <a:t>GLYCOFILM</a:t>
            </a:r>
            <a:r>
              <a:rPr lang="en-GB" altLang="fr-FR" sz="1200" baseline="30000" dirty="0">
                <a:sym typeface="Symbol" pitchFamily="18" charset="2"/>
              </a:rPr>
              <a:t>®</a:t>
            </a:r>
            <a:r>
              <a:rPr lang="en-GB" altLang="fr-FR" sz="1200" dirty="0">
                <a:sym typeface="Symbol" pitchFamily="18" charset="2"/>
              </a:rPr>
              <a:t>/POLLUSTOP</a:t>
            </a:r>
            <a:r>
              <a:rPr lang="en-GB" altLang="fr-FR" sz="1200" baseline="30000" dirty="0">
                <a:sym typeface="Symbol" pitchFamily="18" charset="2"/>
              </a:rPr>
              <a:t>®</a:t>
            </a:r>
            <a:r>
              <a:rPr lang="en-GB" altLang="fr-FR" sz="1200" dirty="0">
                <a:sym typeface="Symbol" pitchFamily="18" charset="2"/>
              </a:rPr>
              <a:t> </a:t>
            </a:r>
            <a:r>
              <a:rPr lang="ru-RU" altLang="fr-FR" sz="1200" dirty="0" smtClean="0">
                <a:sym typeface="Symbol" pitchFamily="18" charset="2"/>
              </a:rPr>
              <a:t>в течение</a:t>
            </a:r>
            <a:r>
              <a:rPr lang="en-GB" altLang="fr-FR" sz="1200" dirty="0" smtClean="0">
                <a:sym typeface="Symbol" pitchFamily="18" charset="2"/>
              </a:rPr>
              <a:t> </a:t>
            </a:r>
            <a:r>
              <a:rPr lang="en-GB" altLang="fr-FR" sz="1200" dirty="0">
                <a:sym typeface="Symbol" pitchFamily="18" charset="2"/>
              </a:rPr>
              <a:t>3 </a:t>
            </a:r>
            <a:r>
              <a:rPr lang="ru-RU" altLang="fr-FR" sz="1200" dirty="0" smtClean="0">
                <a:sym typeface="Symbol" pitchFamily="18" charset="2"/>
              </a:rPr>
              <a:t>часов при</a:t>
            </a:r>
            <a:r>
              <a:rPr lang="en-GB" altLang="fr-FR" sz="1200" dirty="0" smtClean="0">
                <a:sym typeface="Symbol" pitchFamily="18" charset="2"/>
              </a:rPr>
              <a:t> </a:t>
            </a:r>
            <a:r>
              <a:rPr lang="en-GB" altLang="fr-FR" sz="1200" dirty="0">
                <a:sym typeface="Symbol" pitchFamily="18" charset="2"/>
              </a:rPr>
              <a:t>100 °C</a:t>
            </a:r>
          </a:p>
        </p:txBody>
      </p:sp>
      <p:sp>
        <p:nvSpPr>
          <p:cNvPr id="15" name="ZoneTexte 60"/>
          <p:cNvSpPr txBox="1">
            <a:spLocks noChangeArrowheads="1"/>
          </p:cNvSpPr>
          <p:nvPr/>
        </p:nvSpPr>
        <p:spPr bwMode="auto">
          <a:xfrm>
            <a:off x="1763688" y="615520"/>
            <a:ext cx="60486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ru-RU" altLang="fr-FR" b="1" dirty="0">
                <a:solidFill>
                  <a:srgbClr val="D1216F"/>
                </a:solidFill>
                <a:effectLst>
                  <a:outerShdw blurRad="38100" dist="38100" dir="2700000" algn="tl">
                    <a:srgbClr val="000000">
                      <a:alpha val="43137"/>
                    </a:srgbClr>
                  </a:outerShdw>
                </a:effectLst>
                <a:latin typeface="Trebuchet MS" pitchFamily="34" charset="0"/>
              </a:rPr>
              <a:t>ЗАЩИТНЫЙ ЭКРАН</a:t>
            </a:r>
            <a:r>
              <a:rPr lang="fr-FR" altLang="fr-FR" b="1" dirty="0">
                <a:solidFill>
                  <a:srgbClr val="FF0066"/>
                </a:solidFill>
                <a:effectLst>
                  <a:outerShdw blurRad="38100" dist="38100" dir="2700000" algn="tl">
                    <a:srgbClr val="000000">
                      <a:alpha val="43137"/>
                    </a:srgbClr>
                  </a:outerShdw>
                </a:effectLst>
                <a:latin typeface="Trebuchet MS" pitchFamily="34" charset="0"/>
              </a:rPr>
              <a:t> </a:t>
            </a:r>
            <a:r>
              <a:rPr lang="ru-RU" altLang="fr-FR" dirty="0">
                <a:latin typeface="Trebuchet MS" pitchFamily="34" charset="0"/>
              </a:rPr>
              <a:t>, КОТОРЫЙ ВЫ МОЖЕТЕ УВИДЕТЬ </a:t>
            </a:r>
            <a:r>
              <a:rPr lang="fr-FR" altLang="fr-FR" dirty="0" smtClean="0">
                <a:latin typeface="Trebuchet MS" pitchFamily="34" charset="0"/>
              </a:rPr>
              <a:t>…</a:t>
            </a:r>
            <a:endParaRPr lang="fr-FR" altLang="fr-FR" dirty="0">
              <a:latin typeface="Trebuchet MS" pitchFamily="34" charset="0"/>
            </a:endParaRPr>
          </a:p>
        </p:txBody>
      </p:sp>
      <p:sp>
        <p:nvSpPr>
          <p:cNvPr id="16" name="Rectangle 15"/>
          <p:cNvSpPr/>
          <p:nvPr/>
        </p:nvSpPr>
        <p:spPr>
          <a:xfrm rot="5400000">
            <a:off x="7787489" y="-949306"/>
            <a:ext cx="416360" cy="2312506"/>
          </a:xfrm>
          <a:prstGeom prst="rect">
            <a:avLst/>
          </a:prstGeom>
          <a:solidFill>
            <a:srgbClr val="8064A2">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 name="Zone de texte 632"/>
          <p:cNvSpPr txBox="1"/>
          <p:nvPr/>
        </p:nvSpPr>
        <p:spPr>
          <a:xfrm rot="5400000">
            <a:off x="7795994" y="-993552"/>
            <a:ext cx="415126" cy="2279146"/>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Активность</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algn="ctr"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cxnSp>
        <p:nvCxnSpPr>
          <p:cNvPr id="18" name="Connecteur droit 17"/>
          <p:cNvCxnSpPr>
            <a:cxnSpLocks/>
          </p:cNvCxnSpPr>
          <p:nvPr/>
        </p:nvCxnSpPr>
        <p:spPr>
          <a:xfrm>
            <a:off x="1845251" y="1052736"/>
            <a:ext cx="5884560" cy="0"/>
          </a:xfrm>
          <a:prstGeom prst="line">
            <a:avLst/>
          </a:prstGeom>
        </p:spPr>
        <p:style>
          <a:lnRef idx="1">
            <a:schemeClr val="dk1"/>
          </a:lnRef>
          <a:fillRef idx="0">
            <a:schemeClr val="dk1"/>
          </a:fillRef>
          <a:effectRef idx="0">
            <a:schemeClr val="dk1"/>
          </a:effectRef>
          <a:fontRef idx="minor">
            <a:schemeClr val="tx1"/>
          </a:fontRef>
        </p:style>
      </p:cxnSp>
      <p:sp>
        <p:nvSpPr>
          <p:cNvPr id="2" name="Rectangle 1"/>
          <p:cNvSpPr/>
          <p:nvPr/>
        </p:nvSpPr>
        <p:spPr>
          <a:xfrm>
            <a:off x="265651" y="1844824"/>
            <a:ext cx="2146109" cy="1938992"/>
          </a:xfrm>
          <a:prstGeom prst="rect">
            <a:avLst/>
          </a:prstGeom>
        </p:spPr>
        <p:txBody>
          <a:bodyPr wrap="square">
            <a:spAutoFit/>
          </a:bodyPr>
          <a:lstStyle/>
          <a:p>
            <a:pPr algn="ctr"/>
            <a:r>
              <a:rPr lang="ru-RU" sz="1200" dirty="0" err="1" smtClean="0">
                <a:latin typeface="Calibri" panose="020F0502020204030204" pitchFamily="34" charset="0"/>
                <a:ea typeface="Calibri" panose="020F0502020204030204" pitchFamily="34" charset="0"/>
                <a:cs typeface="Times New Roman" panose="02020603050405020304" pitchFamily="18" charset="0"/>
              </a:rPr>
              <a:t>Деацетилирование</a:t>
            </a:r>
            <a:r>
              <a:rPr lang="ru-RU" sz="1200" dirty="0" smtClean="0">
                <a:latin typeface="Calibri" panose="020F0502020204030204" pitchFamily="34" charset="0"/>
                <a:ea typeface="Calibri" panose="020F0502020204030204" pitchFamily="34" charset="0"/>
                <a:cs typeface="Times New Roman" panose="02020603050405020304" pitchFamily="18" charset="0"/>
              </a:rPr>
              <a:t> некоторых полисахаридов позволяет получить гомогенную, организованную, устойчивую пленку, независимо от собственных свойств гелеобразования</a:t>
            </a:r>
            <a:r>
              <a:rPr lang="en-US" sz="1200" dirty="0" smtClean="0">
                <a:latin typeface="Calibri" panose="020F0502020204030204" pitchFamily="34" charset="0"/>
                <a:ea typeface="Calibri" panose="020F0502020204030204" pitchFamily="34" charset="0"/>
                <a:cs typeface="Times New Roman" panose="02020603050405020304" pitchFamily="18" charset="0"/>
              </a:rPr>
              <a:t>. </a:t>
            </a:r>
            <a:r>
              <a:rPr lang="ru-RU" sz="1200" dirty="0" smtClean="0">
                <a:latin typeface="Calibri" panose="020F0502020204030204" pitchFamily="34" charset="0"/>
                <a:ea typeface="Calibri" panose="020F0502020204030204" pitchFamily="34" charset="0"/>
                <a:cs typeface="Times New Roman" panose="02020603050405020304" pitchFamily="18" charset="0"/>
              </a:rPr>
              <a:t>Это относится к</a:t>
            </a:r>
            <a:r>
              <a:rPr lang="en-US" sz="1200" dirty="0" smtClean="0">
                <a:latin typeface="Calibri" panose="020F0502020204030204" pitchFamily="34" charset="0"/>
                <a:ea typeface="Calibri" panose="020F0502020204030204" pitchFamily="34" charset="0"/>
                <a:cs typeface="Times New Roman" panose="02020603050405020304" pitchFamily="18" charset="0"/>
              </a:rPr>
              <a:t> </a:t>
            </a:r>
            <a:r>
              <a:rPr lang="en-US" sz="1200" dirty="0" err="1">
                <a:latin typeface="Calibri" panose="020F0502020204030204" pitchFamily="34" charset="0"/>
                <a:ea typeface="Calibri" panose="020F0502020204030204" pitchFamily="34" charset="0"/>
                <a:cs typeface="Times New Roman" panose="02020603050405020304" pitchFamily="18" charset="0"/>
              </a:rPr>
              <a:t>biosaccharide</a:t>
            </a:r>
            <a:r>
              <a:rPr lang="en-US" sz="1200" dirty="0">
                <a:latin typeface="Calibri" panose="020F0502020204030204" pitchFamily="34" charset="0"/>
                <a:ea typeface="Calibri" panose="020F0502020204030204" pitchFamily="34" charset="0"/>
                <a:cs typeface="Times New Roman" panose="02020603050405020304" pitchFamily="18" charset="0"/>
              </a:rPr>
              <a:t> gum-4.</a:t>
            </a:r>
            <a:endParaRPr lang="fr-FR" sz="1200" dirty="0"/>
          </a:p>
        </p:txBody>
      </p:sp>
    </p:spTree>
    <p:extLst>
      <p:ext uri="{BB962C8B-B14F-4D97-AF65-F5344CB8AC3E}">
        <p14:creationId xmlns:p14="http://schemas.microsoft.com/office/powerpoint/2010/main" val="49527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636507" y="1715629"/>
            <a:ext cx="3609361" cy="4593690"/>
            <a:chOff x="702876" y="1523229"/>
            <a:chExt cx="3518425" cy="4786090"/>
          </a:xfrm>
        </p:grpSpPr>
        <p:grpSp>
          <p:nvGrpSpPr>
            <p:cNvPr id="37" name="Groupe 36"/>
            <p:cNvGrpSpPr/>
            <p:nvPr/>
          </p:nvGrpSpPr>
          <p:grpSpPr>
            <a:xfrm>
              <a:off x="702876" y="1523229"/>
              <a:ext cx="3518425" cy="4786090"/>
              <a:chOff x="-898" y="-2003"/>
              <a:chExt cx="3711837" cy="5262505"/>
            </a:xfrm>
          </p:grpSpPr>
          <p:grpSp>
            <p:nvGrpSpPr>
              <p:cNvPr id="39" name="Groupe 38"/>
              <p:cNvGrpSpPr/>
              <p:nvPr/>
            </p:nvGrpSpPr>
            <p:grpSpPr>
              <a:xfrm>
                <a:off x="-898" y="-2003"/>
                <a:ext cx="3711837" cy="5262505"/>
                <a:chOff x="-898" y="-2003"/>
                <a:chExt cx="3711837" cy="5262505"/>
              </a:xfrm>
            </p:grpSpPr>
            <p:grpSp>
              <p:nvGrpSpPr>
                <p:cNvPr id="41" name="Groupe 40"/>
                <p:cNvGrpSpPr/>
                <p:nvPr/>
              </p:nvGrpSpPr>
              <p:grpSpPr>
                <a:xfrm>
                  <a:off x="0" y="-2003"/>
                  <a:ext cx="3710939" cy="5262505"/>
                  <a:chOff x="123378" y="232351"/>
                  <a:chExt cx="3712022" cy="5263573"/>
                </a:xfrm>
              </p:grpSpPr>
              <p:grpSp>
                <p:nvGrpSpPr>
                  <p:cNvPr id="49" name="Groupe 48"/>
                  <p:cNvGrpSpPr/>
                  <p:nvPr/>
                </p:nvGrpSpPr>
                <p:grpSpPr>
                  <a:xfrm>
                    <a:off x="371475" y="232351"/>
                    <a:ext cx="3463925" cy="5263573"/>
                    <a:chOff x="0" y="-32210"/>
                    <a:chExt cx="4311543" cy="6829893"/>
                  </a:xfrm>
                </p:grpSpPr>
                <p:pic>
                  <p:nvPicPr>
                    <p:cNvPr id="51" name="Picture 5" descr="G:\pollustop\rec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2306"/>
                      <a:ext cx="4311543" cy="635537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p:cNvPicPr/>
                    <p:nvPr/>
                  </p:nvPicPr>
                  <p:blipFill rotWithShape="1">
                    <a:blip r:embed="rId4">
                      <a:clrChange>
                        <a:clrFrom>
                          <a:srgbClr val="FBF2F7"/>
                        </a:clrFrom>
                        <a:clrTo>
                          <a:srgbClr val="FBF2F7">
                            <a:alpha val="0"/>
                          </a:srgbClr>
                        </a:clrTo>
                      </a:clrChange>
                      <a:extLst>
                        <a:ext uri="{28A0092B-C50C-407E-A947-70E740481C1C}">
                          <a14:useLocalDpi xmlns:a14="http://schemas.microsoft.com/office/drawing/2010/main" val="0"/>
                        </a:ext>
                      </a:extLst>
                    </a:blip>
                    <a:srcRect l="27164" t="56176" r="68254" b="33080"/>
                    <a:stretch/>
                  </p:blipFill>
                  <p:spPr bwMode="auto">
                    <a:xfrm rot="1583731">
                      <a:off x="2585781" y="-32210"/>
                      <a:ext cx="662176" cy="884616"/>
                    </a:xfrm>
                    <a:prstGeom prst="rect">
                      <a:avLst/>
                    </a:prstGeom>
                    <a:noFill/>
                    <a:ln>
                      <a:noFill/>
                    </a:ln>
                    <a:extLst/>
                  </p:spPr>
                </p:pic>
                <p:pic>
                  <p:nvPicPr>
                    <p:cNvPr id="53" name="Image 52"/>
                    <p:cNvPicPr/>
                    <p:nvPr/>
                  </p:nvPicPr>
                  <p:blipFill>
                    <a:blip r:embed="rId5" cstate="print">
                      <a:clrChange>
                        <a:clrFrom>
                          <a:srgbClr val="D3EDFC"/>
                        </a:clrFrom>
                        <a:clrTo>
                          <a:srgbClr val="D3EDFC">
                            <a:alpha val="0"/>
                          </a:srgbClr>
                        </a:clrTo>
                      </a:clrChange>
                      <a:extLst>
                        <a:ext uri="{28A0092B-C50C-407E-A947-70E740481C1C}">
                          <a14:useLocalDpi xmlns:a14="http://schemas.microsoft.com/office/drawing/2010/main" val="0"/>
                        </a:ext>
                      </a:extLst>
                    </a:blip>
                    <a:srcRect/>
                    <a:stretch>
                      <a:fillRect/>
                    </a:stretch>
                  </p:blipFill>
                  <p:spPr bwMode="auto">
                    <a:xfrm>
                      <a:off x="3355291" y="514315"/>
                      <a:ext cx="792088" cy="777968"/>
                    </a:xfrm>
                    <a:prstGeom prst="rect">
                      <a:avLst/>
                    </a:prstGeom>
                    <a:noFill/>
                    <a:ln>
                      <a:noFill/>
                    </a:ln>
                  </p:spPr>
                </p:pic>
                <p:pic>
                  <p:nvPicPr>
                    <p:cNvPr id="54" name="Image 53"/>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861" y="172092"/>
                      <a:ext cx="1165220" cy="702642"/>
                    </a:xfrm>
                    <a:prstGeom prst="rect">
                      <a:avLst/>
                    </a:prstGeom>
                    <a:noFill/>
                    <a:ln>
                      <a:noFill/>
                    </a:ln>
                  </p:spPr>
                </p:pic>
              </p:grpSp>
              <p:sp>
                <p:nvSpPr>
                  <p:cNvPr id="46" name="Rectangle à coins arrondis 45"/>
                  <p:cNvSpPr>
                    <a:spLocks noChangeArrowheads="1"/>
                  </p:cNvSpPr>
                  <p:nvPr/>
                </p:nvSpPr>
                <p:spPr bwMode="auto">
                  <a:xfrm>
                    <a:off x="1666114" y="234354"/>
                    <a:ext cx="887516" cy="419185"/>
                  </a:xfrm>
                  <a:prstGeom prst="roundRect">
                    <a:avLst>
                      <a:gd name="adj" fmla="val 16667"/>
                    </a:avLst>
                  </a:prstGeom>
                  <a:solidFill>
                    <a:srgbClr val="4BACC6"/>
                  </a:solidFill>
                  <a:ln w="38100" algn="ctr">
                    <a:solidFill>
                      <a:srgbClr val="F2F2F2"/>
                    </a:solidFill>
                    <a:round/>
                    <a:headEnd/>
                    <a:tailEnd/>
                  </a:ln>
                  <a:effectLst>
                    <a:outerShdw blurRad="40000" dist="28398" dir="3806097" algn="ctr" rotWithShape="0">
                      <a:srgbClr val="205867">
                        <a:alpha val="50000"/>
                      </a:srgbClr>
                    </a:outerShdw>
                  </a:effectLst>
                </p:spPr>
                <p:txBody>
                  <a:bodyPr rot="0" vert="horz" wrap="square" lIns="91440" tIns="45720" rIns="91440" bIns="45720" anchor="ctr" anchorCtr="0" upright="1">
                    <a:noAutofit/>
                  </a:bodyPr>
                  <a:lstStyle/>
                  <a:p>
                    <a:pPr algn="ctr">
                      <a:lnSpc>
                        <a:spcPct val="115000"/>
                      </a:lnSpc>
                      <a:spcAft>
                        <a:spcPts val="1000"/>
                      </a:spcAft>
                    </a:pPr>
                    <a:r>
                      <a:rPr lang="ru-RU" sz="800" b="1" dirty="0" smtClean="0">
                        <a:solidFill>
                          <a:srgbClr val="FFFFFF"/>
                        </a:solidFill>
                        <a:effectLst/>
                        <a:latin typeface="Trebuchet MS"/>
                        <a:ea typeface="Calibri"/>
                        <a:cs typeface="Times New Roman"/>
                      </a:rPr>
                      <a:t>Бытовые загрязнения</a:t>
                    </a:r>
                    <a:endParaRPr lang="fr-FR" sz="1100" dirty="0">
                      <a:effectLst/>
                      <a:latin typeface="Calibri"/>
                      <a:ea typeface="Calibri"/>
                      <a:cs typeface="Times New Roman"/>
                    </a:endParaRPr>
                  </a:p>
                </p:txBody>
              </p:sp>
              <p:sp>
                <p:nvSpPr>
                  <p:cNvPr id="47" name="Rectangle à coins arrondis 46"/>
                  <p:cNvSpPr>
                    <a:spLocks noChangeArrowheads="1"/>
                  </p:cNvSpPr>
                  <p:nvPr/>
                </p:nvSpPr>
                <p:spPr bwMode="auto">
                  <a:xfrm>
                    <a:off x="123378" y="784368"/>
                    <a:ext cx="1019215" cy="434858"/>
                  </a:xfrm>
                  <a:prstGeom prst="roundRect">
                    <a:avLst>
                      <a:gd name="adj" fmla="val 16667"/>
                    </a:avLst>
                  </a:prstGeom>
                  <a:solidFill>
                    <a:schemeClr val="accent4">
                      <a:lumMod val="75000"/>
                    </a:schemeClr>
                  </a:solidFill>
                  <a:ln>
                    <a:headEnd/>
                    <a:tailEnd/>
                  </a:ln>
                </p:spPr>
                <p:style>
                  <a:lnRef idx="3">
                    <a:schemeClr val="lt1"/>
                  </a:lnRef>
                  <a:fillRef idx="1">
                    <a:schemeClr val="accent4"/>
                  </a:fillRef>
                  <a:effectRef idx="1">
                    <a:schemeClr val="accent4"/>
                  </a:effectRef>
                  <a:fontRef idx="minor">
                    <a:schemeClr val="lt1"/>
                  </a:fontRef>
                </p:style>
                <p:txBody>
                  <a:bodyPr rot="0" vert="horz" wrap="square" lIns="91440" tIns="45720" rIns="91440" bIns="45720" anchor="ctr" anchorCtr="0" upright="1">
                    <a:noAutofit/>
                  </a:bodyPr>
                  <a:lstStyle/>
                  <a:p>
                    <a:pPr algn="ctr">
                      <a:lnSpc>
                        <a:spcPct val="115000"/>
                      </a:lnSpc>
                      <a:spcAft>
                        <a:spcPts val="1000"/>
                      </a:spcAft>
                    </a:pPr>
                    <a:r>
                      <a:rPr lang="ru-RU" sz="800" b="1" dirty="0" smtClean="0">
                        <a:solidFill>
                          <a:srgbClr val="FFFFFF"/>
                        </a:solidFill>
                        <a:effectLst/>
                        <a:latin typeface="Trebuchet MS"/>
                        <a:ea typeface="Calibri"/>
                        <a:cs typeface="Times New Roman"/>
                      </a:rPr>
                      <a:t>Атмосферное загрязнение</a:t>
                    </a:r>
                    <a:endParaRPr lang="fr-FR" sz="1100" dirty="0">
                      <a:effectLst/>
                      <a:ea typeface="Calibri"/>
                      <a:cs typeface="Times New Roman"/>
                    </a:endParaRPr>
                  </a:p>
                </p:txBody>
              </p:sp>
              <p:sp>
                <p:nvSpPr>
                  <p:cNvPr id="48" name="Rectangle à coins arrondis 47"/>
                  <p:cNvSpPr>
                    <a:spLocks noChangeArrowheads="1"/>
                  </p:cNvSpPr>
                  <p:nvPr/>
                </p:nvSpPr>
                <p:spPr bwMode="auto">
                  <a:xfrm>
                    <a:off x="3108972" y="1214981"/>
                    <a:ext cx="565835" cy="247650"/>
                  </a:xfrm>
                  <a:prstGeom prst="roundRect">
                    <a:avLst>
                      <a:gd name="adj" fmla="val 16667"/>
                    </a:avLst>
                  </a:prstGeom>
                  <a:solidFill>
                    <a:srgbClr val="92D050"/>
                  </a:solidFill>
                  <a:ln>
                    <a:headEnd/>
                    <a:tailEnd/>
                  </a:ln>
                </p:spPr>
                <p:style>
                  <a:lnRef idx="3">
                    <a:schemeClr val="lt1"/>
                  </a:lnRef>
                  <a:fillRef idx="1">
                    <a:schemeClr val="accent3"/>
                  </a:fillRef>
                  <a:effectRef idx="1">
                    <a:schemeClr val="accent3"/>
                  </a:effectRef>
                  <a:fontRef idx="minor">
                    <a:schemeClr val="lt1"/>
                  </a:fontRef>
                </p:style>
                <p:txBody>
                  <a:bodyPr rot="0" vert="horz" wrap="square" lIns="91440" tIns="45720" rIns="91440" bIns="45720" anchor="ctr" anchorCtr="0" upright="1">
                    <a:noAutofit/>
                  </a:bodyPr>
                  <a:lstStyle/>
                  <a:p>
                    <a:pPr algn="ctr">
                      <a:lnSpc>
                        <a:spcPct val="115000"/>
                      </a:lnSpc>
                      <a:spcAft>
                        <a:spcPts val="1000"/>
                      </a:spcAft>
                    </a:pPr>
                    <a:r>
                      <a:rPr lang="en-US" sz="800" b="1" dirty="0">
                        <a:solidFill>
                          <a:srgbClr val="FFFFFF"/>
                        </a:solidFill>
                        <a:effectLst/>
                        <a:latin typeface="Trebuchet MS"/>
                        <a:ea typeface="Calibri"/>
                        <a:cs typeface="Times New Roman"/>
                      </a:rPr>
                      <a:t>UV</a:t>
                    </a:r>
                    <a:endParaRPr lang="fr-FR" sz="1100" dirty="0">
                      <a:effectLst/>
                      <a:ea typeface="Calibri"/>
                      <a:cs typeface="Times New Roman"/>
                    </a:endParaRPr>
                  </a:p>
                </p:txBody>
              </p:sp>
            </p:grpSp>
            <p:sp>
              <p:nvSpPr>
                <p:cNvPr id="42" name="Zone de texte 2091"/>
                <p:cNvSpPr txBox="1"/>
                <p:nvPr/>
              </p:nvSpPr>
              <p:spPr>
                <a:xfrm>
                  <a:off x="2454047" y="1755484"/>
                  <a:ext cx="1135380" cy="1195244"/>
                </a:xfrm>
                <a:prstGeom prst="rect">
                  <a:avLst/>
                </a:prstGeom>
                <a:solidFill>
                  <a:schemeClr val="accent3">
                    <a:lumMod val="40000"/>
                    <a:lumOff val="60000"/>
                  </a:schemeClr>
                </a:solidFill>
                <a:ln w="6350">
                  <a:solidFill>
                    <a:schemeClr val="bg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800" b="1" dirty="0">
                      <a:effectLst/>
                      <a:ea typeface="Calibri"/>
                      <a:cs typeface="Times New Roman"/>
                    </a:rPr>
                    <a:t> </a:t>
                  </a:r>
                  <a:r>
                    <a:rPr lang="ru-RU" sz="800" b="1" dirty="0" smtClean="0">
                      <a:effectLst/>
                      <a:ea typeface="Calibri"/>
                      <a:cs typeface="Times New Roman"/>
                    </a:rPr>
                    <a:t>Защита от индуцированной токсичности и клеточного </a:t>
                  </a:r>
                  <a:r>
                    <a:rPr lang="ru-RU" sz="800" b="1" dirty="0" err="1" smtClean="0">
                      <a:effectLst/>
                      <a:ea typeface="Calibri"/>
                      <a:cs typeface="Times New Roman"/>
                    </a:rPr>
                    <a:t>апоптоза</a:t>
                  </a:r>
                  <a:r>
                    <a:rPr lang="ru-RU" sz="800" b="1" dirty="0" smtClean="0">
                      <a:effectLst/>
                      <a:ea typeface="Calibri"/>
                      <a:cs typeface="Times New Roman"/>
                    </a:rPr>
                    <a:t>, воспалительных процессов</a:t>
                  </a:r>
                  <a:r>
                    <a:rPr lang="en-US" sz="800" b="1" dirty="0">
                      <a:effectLst/>
                      <a:ea typeface="Calibri"/>
                      <a:cs typeface="Times New Roman"/>
                    </a:rPr>
                    <a:t> </a:t>
                  </a:r>
                  <a:endParaRPr lang="fr-FR" sz="1100" dirty="0">
                    <a:effectLst/>
                    <a:ea typeface="Calibri"/>
                    <a:cs typeface="Times New Roman"/>
                  </a:endParaRPr>
                </a:p>
              </p:txBody>
            </p:sp>
            <p:sp>
              <p:nvSpPr>
                <p:cNvPr id="43" name="Zone de texte 2095"/>
                <p:cNvSpPr txBox="1"/>
                <p:nvPr/>
              </p:nvSpPr>
              <p:spPr>
                <a:xfrm>
                  <a:off x="1445146" y="1745459"/>
                  <a:ext cx="885825" cy="710318"/>
                </a:xfrm>
                <a:prstGeom prst="rect">
                  <a:avLst/>
                </a:prstGeom>
                <a:solidFill>
                  <a:schemeClr val="accent5">
                    <a:lumMod val="40000"/>
                    <a:lumOff val="60000"/>
                  </a:schemeClr>
                </a:solidFill>
                <a:ln w="6350">
                  <a:solidFill>
                    <a:schemeClr val="bg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ru-RU" sz="800" b="1" dirty="0" smtClean="0">
                      <a:effectLst/>
                      <a:ea typeface="Calibri"/>
                      <a:cs typeface="Times New Roman"/>
                    </a:rPr>
                    <a:t>Защита от индуцированной клеточной токсичности</a:t>
                  </a:r>
                  <a:endParaRPr lang="fr-FR" sz="1100" dirty="0">
                    <a:effectLst/>
                    <a:ea typeface="Calibri"/>
                    <a:cs typeface="Times New Roman"/>
                  </a:endParaRPr>
                </a:p>
              </p:txBody>
            </p:sp>
            <p:sp>
              <p:nvSpPr>
                <p:cNvPr id="44" name="Zone de texte 258"/>
                <p:cNvSpPr txBox="1"/>
                <p:nvPr/>
              </p:nvSpPr>
              <p:spPr>
                <a:xfrm>
                  <a:off x="-898" y="1745459"/>
                  <a:ext cx="1327438" cy="1535237"/>
                </a:xfrm>
                <a:prstGeom prst="rect">
                  <a:avLst/>
                </a:prstGeom>
                <a:solidFill>
                  <a:schemeClr val="accent4">
                    <a:lumMod val="40000"/>
                    <a:lumOff val="60000"/>
                  </a:schemeClr>
                </a:solidFill>
                <a:ln w="6350">
                  <a:solidFill>
                    <a:schemeClr val="bg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800" b="1" dirty="0">
                      <a:effectLst/>
                      <a:ea typeface="Calibri"/>
                      <a:cs typeface="Times New Roman"/>
                    </a:rPr>
                    <a:t> </a:t>
                  </a:r>
                  <a:r>
                    <a:rPr lang="ru-RU" sz="800" b="1" dirty="0" smtClean="0">
                      <a:effectLst/>
                      <a:ea typeface="Calibri"/>
                      <a:cs typeface="Times New Roman"/>
                    </a:rPr>
                    <a:t>Защита от инкрустации</a:t>
                  </a:r>
                  <a:r>
                    <a:rPr lang="en-US" sz="800" b="1" dirty="0" smtClean="0">
                      <a:effectLst/>
                      <a:ea typeface="Calibri"/>
                      <a:cs typeface="Times New Roman"/>
                    </a:rPr>
                    <a:t>, </a:t>
                  </a:r>
                  <a:r>
                    <a:rPr lang="ru-RU" sz="800" b="1" dirty="0" smtClean="0">
                      <a:effectLst/>
                      <a:ea typeface="Calibri"/>
                      <a:cs typeface="Times New Roman"/>
                    </a:rPr>
                    <a:t>индуцированной клеточной и </a:t>
                  </a:r>
                  <a:r>
                    <a:rPr lang="ru-RU" sz="800" b="1" dirty="0" err="1" smtClean="0">
                      <a:effectLst/>
                      <a:ea typeface="Calibri"/>
                      <a:cs typeface="Times New Roman"/>
                    </a:rPr>
                    <a:t>митохондриальной</a:t>
                  </a:r>
                  <a:r>
                    <a:rPr lang="ru-RU" sz="800" b="1" dirty="0" smtClean="0">
                      <a:effectLst/>
                      <a:ea typeface="Calibri"/>
                      <a:cs typeface="Times New Roman"/>
                    </a:rPr>
                    <a:t> токсичности</a:t>
                  </a:r>
                  <a:r>
                    <a:rPr lang="en-US" sz="800" b="1" dirty="0" smtClean="0">
                      <a:effectLst/>
                      <a:ea typeface="Calibri"/>
                      <a:cs typeface="Times New Roman"/>
                    </a:rPr>
                    <a:t>, </a:t>
                  </a:r>
                  <a:r>
                    <a:rPr lang="ru-RU" sz="800" b="1" dirty="0" smtClean="0">
                      <a:effectLst/>
                      <a:ea typeface="Calibri"/>
                      <a:cs typeface="Times New Roman"/>
                    </a:rPr>
                    <a:t>перекисного окисления липидов и внутриклеточного окислительного стресса</a:t>
                  </a:r>
                  <a:endParaRPr lang="fr-FR" sz="1100" dirty="0">
                    <a:effectLst/>
                    <a:ea typeface="Calibri"/>
                    <a:cs typeface="Times New Roman"/>
                  </a:endParaRPr>
                </a:p>
                <a:p>
                  <a:pPr algn="ctr">
                    <a:lnSpc>
                      <a:spcPct val="115000"/>
                    </a:lnSpc>
                    <a:spcAft>
                      <a:spcPts val="1000"/>
                    </a:spcAft>
                  </a:pPr>
                  <a:r>
                    <a:rPr lang="en-US" sz="800" b="1" dirty="0">
                      <a:effectLst/>
                      <a:ea typeface="Calibri"/>
                      <a:cs typeface="Times New Roman"/>
                    </a:rPr>
                    <a:t> </a:t>
                  </a:r>
                  <a:endParaRPr lang="fr-FR" sz="1100" dirty="0">
                    <a:effectLst/>
                    <a:ea typeface="Calibri"/>
                    <a:cs typeface="Times New Roman"/>
                  </a:endParaRPr>
                </a:p>
              </p:txBody>
            </p:sp>
          </p:grpSp>
          <p:cxnSp>
            <p:nvCxnSpPr>
              <p:cNvPr id="40" name="Connecteur droit 39"/>
              <p:cNvCxnSpPr/>
              <p:nvPr/>
            </p:nvCxnSpPr>
            <p:spPr>
              <a:xfrm>
                <a:off x="358205" y="1646322"/>
                <a:ext cx="2986179" cy="0"/>
              </a:xfrm>
              <a:prstGeom prst="line">
                <a:avLst/>
              </a:prstGeom>
            </p:spPr>
            <p:style>
              <a:lnRef idx="1">
                <a:schemeClr val="dk1"/>
              </a:lnRef>
              <a:fillRef idx="0">
                <a:schemeClr val="dk1"/>
              </a:fillRef>
              <a:effectRef idx="0">
                <a:schemeClr val="dk1"/>
              </a:effectRef>
              <a:fontRef idx="minor">
                <a:schemeClr val="tx1"/>
              </a:fontRef>
            </p:style>
          </p:cxnSp>
        </p:grpSp>
        <p:sp>
          <p:nvSpPr>
            <p:cNvPr id="96" name="Zone de texte 259"/>
            <p:cNvSpPr txBox="1"/>
            <p:nvPr/>
          </p:nvSpPr>
          <p:spPr>
            <a:xfrm>
              <a:off x="1122312" y="2595688"/>
              <a:ext cx="2672490" cy="426676"/>
            </a:xfrm>
            <a:prstGeom prst="rect">
              <a:avLst/>
            </a:prstGeom>
            <a:solidFill>
              <a:srgbClr val="F2F2F2">
                <a:alpha val="47843"/>
              </a:srgb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1100" b="1" i="1" dirty="0">
                  <a:solidFill>
                    <a:schemeClr val="tx1"/>
                  </a:solidFill>
                  <a:effectLst/>
                  <a:ea typeface="Calibri"/>
                  <a:cs typeface="Times New Roman"/>
                </a:rPr>
                <a:t>GLYCOFILM®/POLLUSTOP®</a:t>
              </a:r>
              <a:endParaRPr lang="fr-FR" sz="1100" dirty="0">
                <a:solidFill>
                  <a:schemeClr val="tx1"/>
                </a:solidFill>
                <a:effectLst/>
                <a:ea typeface="Calibri"/>
                <a:cs typeface="Times New Roman"/>
              </a:endParaRPr>
            </a:p>
            <a:p>
              <a:pPr algn="ctr">
                <a:lnSpc>
                  <a:spcPct val="115000"/>
                </a:lnSpc>
                <a:spcAft>
                  <a:spcPts val="0"/>
                </a:spcAft>
              </a:pPr>
              <a:r>
                <a:rPr lang="ru-RU" sz="1100" b="1" i="1" dirty="0" smtClean="0">
                  <a:solidFill>
                    <a:schemeClr val="tx1"/>
                  </a:solidFill>
                  <a:effectLst/>
                  <a:ea typeface="Calibri"/>
                  <a:cs typeface="Times New Roman"/>
                </a:rPr>
                <a:t>Защитный экран</a:t>
              </a:r>
              <a:endParaRPr lang="fr-FR" sz="1100" dirty="0">
                <a:solidFill>
                  <a:schemeClr val="tx1"/>
                </a:solidFill>
                <a:effectLst/>
                <a:ea typeface="Calibri"/>
                <a:cs typeface="Times New Roman"/>
              </a:endParaRPr>
            </a:p>
          </p:txBody>
        </p:sp>
      </p:grpSp>
      <p:sp>
        <p:nvSpPr>
          <p:cNvPr id="3" name="Rectangle 2"/>
          <p:cNvSpPr/>
          <p:nvPr/>
        </p:nvSpPr>
        <p:spPr>
          <a:xfrm>
            <a:off x="0" y="6309320"/>
            <a:ext cx="9144000"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rot="5400000">
            <a:off x="7787489" y="-949306"/>
            <a:ext cx="416360" cy="2312506"/>
          </a:xfrm>
          <a:prstGeom prst="rect">
            <a:avLst/>
          </a:prstGeom>
          <a:solidFill>
            <a:srgbClr val="8064A2">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Zone de texte 632"/>
          <p:cNvSpPr txBox="1"/>
          <p:nvPr/>
        </p:nvSpPr>
        <p:spPr>
          <a:xfrm rot="5400000">
            <a:off x="7795994" y="-993552"/>
            <a:ext cx="415126" cy="2279146"/>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Активность</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algn="ctr"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81" name="Rectangle 80"/>
          <p:cNvSpPr/>
          <p:nvPr/>
        </p:nvSpPr>
        <p:spPr>
          <a:xfrm>
            <a:off x="2419913" y="659173"/>
            <a:ext cx="6040519" cy="461665"/>
          </a:xfrm>
          <a:prstGeom prst="rect">
            <a:avLst/>
          </a:prstGeom>
        </p:spPr>
        <p:txBody>
          <a:bodyPr wrap="square">
            <a:spAutoFit/>
          </a:bodyPr>
          <a:lstStyle/>
          <a:p>
            <a:pPr algn="ctr"/>
            <a:r>
              <a:rPr lang="ru-RU" sz="2400" b="1" cap="all" dirty="0" smtClean="0">
                <a:solidFill>
                  <a:srgbClr val="5F497A"/>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ПРИНЦИП ДЕЙСТВИЯ</a:t>
            </a:r>
            <a:endParaRPr lang="fr-FR" sz="2400" b="1" cap="all" dirty="0">
              <a:solidFill>
                <a:srgbClr val="5F497A"/>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endParaRPr>
          </a:p>
        </p:txBody>
      </p:sp>
      <p:cxnSp>
        <p:nvCxnSpPr>
          <p:cNvPr id="91" name="Connecteur droit 90"/>
          <p:cNvCxnSpPr/>
          <p:nvPr/>
        </p:nvCxnSpPr>
        <p:spPr>
          <a:xfrm>
            <a:off x="2408882" y="1138594"/>
            <a:ext cx="6051550" cy="0"/>
          </a:xfrm>
          <a:prstGeom prst="line">
            <a:avLst/>
          </a:prstGeom>
          <a:noFill/>
          <a:ln w="9525" cap="flat" cmpd="sng" algn="ctr">
            <a:solidFill>
              <a:schemeClr val="accent4">
                <a:lumMod val="75000"/>
              </a:schemeClr>
            </a:solidFill>
            <a:prstDash val="solid"/>
          </a:ln>
          <a:effectLst/>
        </p:spPr>
      </p:cxnSp>
      <p:cxnSp>
        <p:nvCxnSpPr>
          <p:cNvPr id="92" name="Connecteur droit 91"/>
          <p:cNvCxnSpPr/>
          <p:nvPr/>
        </p:nvCxnSpPr>
        <p:spPr>
          <a:xfrm>
            <a:off x="2408882" y="634538"/>
            <a:ext cx="6051550" cy="0"/>
          </a:xfrm>
          <a:prstGeom prst="line">
            <a:avLst/>
          </a:prstGeom>
          <a:noFill/>
          <a:ln w="9525" cap="flat" cmpd="sng" algn="ctr">
            <a:solidFill>
              <a:schemeClr val="accent4">
                <a:lumMod val="75000"/>
              </a:schemeClr>
            </a:solidFill>
            <a:prstDash val="solid"/>
          </a:ln>
          <a:effectLst/>
        </p:spPr>
      </p:cxnSp>
      <p:pic>
        <p:nvPicPr>
          <p:cNvPr id="55" name="Image 54"/>
          <p:cNvPicPr>
            <a:picLocks noChangeAspect="1"/>
          </p:cNvPicPr>
          <p:nvPr/>
        </p:nvPicPr>
        <p:blipFill rotWithShape="1">
          <a:blip r:embed="rId7" cstate="print">
            <a:extLst>
              <a:ext uri="{28A0092B-C50C-407E-A947-70E740481C1C}">
                <a14:useLocalDpi xmlns:a14="http://schemas.microsoft.com/office/drawing/2010/main" val="0"/>
              </a:ext>
            </a:extLst>
          </a:blip>
          <a:srcRect l="16294"/>
          <a:stretch/>
        </p:blipFill>
        <p:spPr>
          <a:xfrm>
            <a:off x="3896423" y="4250778"/>
            <a:ext cx="2068596" cy="2690025"/>
          </a:xfrm>
          <a:prstGeom prst="rect">
            <a:avLst/>
          </a:prstGeom>
        </p:spPr>
      </p:pic>
      <p:grpSp>
        <p:nvGrpSpPr>
          <p:cNvPr id="8" name="Groupe 7"/>
          <p:cNvGrpSpPr/>
          <p:nvPr/>
        </p:nvGrpSpPr>
        <p:grpSpPr>
          <a:xfrm>
            <a:off x="5076056" y="1684858"/>
            <a:ext cx="3860993" cy="2896270"/>
            <a:chOff x="5076056" y="1828874"/>
            <a:chExt cx="3860993" cy="2896270"/>
          </a:xfrm>
        </p:grpSpPr>
        <p:pic>
          <p:nvPicPr>
            <p:cNvPr id="8199"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7294" t="10815" r="4629" b="11926"/>
            <a:stretch/>
          </p:blipFill>
          <p:spPr bwMode="auto">
            <a:xfrm>
              <a:off x="5292080" y="2204864"/>
              <a:ext cx="3643498"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0" name="Groupe 69"/>
            <p:cNvGrpSpPr/>
            <p:nvPr/>
          </p:nvGrpSpPr>
          <p:grpSpPr>
            <a:xfrm>
              <a:off x="5076056" y="1828874"/>
              <a:ext cx="3860993" cy="2487192"/>
              <a:chOff x="0" y="-2003"/>
              <a:chExt cx="4073236" cy="2734773"/>
            </a:xfrm>
          </p:grpSpPr>
          <p:grpSp>
            <p:nvGrpSpPr>
              <p:cNvPr id="71" name="Groupe 70"/>
              <p:cNvGrpSpPr/>
              <p:nvPr/>
            </p:nvGrpSpPr>
            <p:grpSpPr>
              <a:xfrm>
                <a:off x="0" y="-2003"/>
                <a:ext cx="4073236" cy="2734773"/>
                <a:chOff x="0" y="-2003"/>
                <a:chExt cx="4073236" cy="2734773"/>
              </a:xfrm>
            </p:grpSpPr>
            <p:grpSp>
              <p:nvGrpSpPr>
                <p:cNvPr id="73" name="Groupe 72"/>
                <p:cNvGrpSpPr/>
                <p:nvPr/>
              </p:nvGrpSpPr>
              <p:grpSpPr>
                <a:xfrm>
                  <a:off x="0" y="-2003"/>
                  <a:ext cx="3870168" cy="2734773"/>
                  <a:chOff x="0" y="-2003"/>
                  <a:chExt cx="3870168" cy="2734773"/>
                </a:xfrm>
              </p:grpSpPr>
              <p:grpSp>
                <p:nvGrpSpPr>
                  <p:cNvPr id="75" name="Groupe 74"/>
                  <p:cNvGrpSpPr/>
                  <p:nvPr/>
                </p:nvGrpSpPr>
                <p:grpSpPr>
                  <a:xfrm>
                    <a:off x="0" y="-2003"/>
                    <a:ext cx="3579086" cy="1230030"/>
                    <a:chOff x="123378" y="232351"/>
                    <a:chExt cx="3580131" cy="1230280"/>
                  </a:xfrm>
                </p:grpSpPr>
                <p:grpSp>
                  <p:nvGrpSpPr>
                    <p:cNvPr id="82" name="Groupe 81"/>
                    <p:cNvGrpSpPr/>
                    <p:nvPr/>
                  </p:nvGrpSpPr>
                  <p:grpSpPr>
                    <a:xfrm>
                      <a:off x="524814" y="232351"/>
                      <a:ext cx="3178695" cy="1020743"/>
                      <a:chOff x="190861" y="-32210"/>
                      <a:chExt cx="3956518" cy="1324493"/>
                    </a:xfrm>
                  </p:grpSpPr>
                  <p:pic>
                    <p:nvPicPr>
                      <p:cNvPr id="87" name="Picture 6"/>
                      <p:cNvPicPr/>
                      <p:nvPr/>
                    </p:nvPicPr>
                    <p:blipFill rotWithShape="1">
                      <a:blip r:embed="rId4">
                        <a:clrChange>
                          <a:clrFrom>
                            <a:srgbClr val="FBF2F7"/>
                          </a:clrFrom>
                          <a:clrTo>
                            <a:srgbClr val="FBF2F7">
                              <a:alpha val="0"/>
                            </a:srgbClr>
                          </a:clrTo>
                        </a:clrChange>
                        <a:extLst>
                          <a:ext uri="{28A0092B-C50C-407E-A947-70E740481C1C}">
                            <a14:useLocalDpi xmlns:a14="http://schemas.microsoft.com/office/drawing/2010/main" val="0"/>
                          </a:ext>
                        </a:extLst>
                      </a:blip>
                      <a:srcRect l="27164" t="56176" r="68254" b="33080"/>
                      <a:stretch/>
                    </p:blipFill>
                    <p:spPr bwMode="auto">
                      <a:xfrm rot="1583731">
                        <a:off x="2585781" y="-32210"/>
                        <a:ext cx="662176" cy="884616"/>
                      </a:xfrm>
                      <a:prstGeom prst="rect">
                        <a:avLst/>
                      </a:prstGeom>
                      <a:noFill/>
                      <a:ln>
                        <a:noFill/>
                      </a:ln>
                      <a:extLst/>
                    </p:spPr>
                  </p:pic>
                  <p:pic>
                    <p:nvPicPr>
                      <p:cNvPr id="88" name="Image 87"/>
                      <p:cNvPicPr/>
                      <p:nvPr/>
                    </p:nvPicPr>
                    <p:blipFill>
                      <a:blip r:embed="rId5" cstate="print">
                        <a:clrChange>
                          <a:clrFrom>
                            <a:srgbClr val="D3EDFC"/>
                          </a:clrFrom>
                          <a:clrTo>
                            <a:srgbClr val="D3EDFC">
                              <a:alpha val="0"/>
                            </a:srgbClr>
                          </a:clrTo>
                        </a:clrChange>
                        <a:extLst>
                          <a:ext uri="{28A0092B-C50C-407E-A947-70E740481C1C}">
                            <a14:useLocalDpi xmlns:a14="http://schemas.microsoft.com/office/drawing/2010/main" val="0"/>
                          </a:ext>
                        </a:extLst>
                      </a:blip>
                      <a:srcRect/>
                      <a:stretch>
                        <a:fillRect/>
                      </a:stretch>
                    </p:blipFill>
                    <p:spPr bwMode="auto">
                      <a:xfrm>
                        <a:off x="3355291" y="514315"/>
                        <a:ext cx="792088" cy="777968"/>
                      </a:xfrm>
                      <a:prstGeom prst="rect">
                        <a:avLst/>
                      </a:prstGeom>
                      <a:noFill/>
                      <a:ln>
                        <a:noFill/>
                      </a:ln>
                    </p:spPr>
                  </p:pic>
                  <p:pic>
                    <p:nvPicPr>
                      <p:cNvPr id="89" name="Image 8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861" y="172092"/>
                        <a:ext cx="1165220" cy="702642"/>
                      </a:xfrm>
                      <a:prstGeom prst="rect">
                        <a:avLst/>
                      </a:prstGeom>
                      <a:noFill/>
                      <a:ln>
                        <a:noFill/>
                      </a:ln>
                    </p:spPr>
                  </p:pic>
                </p:grpSp>
                <p:sp>
                  <p:nvSpPr>
                    <p:cNvPr id="83" name="Rectangle à coins arrondis 82"/>
                    <p:cNvSpPr>
                      <a:spLocks noChangeArrowheads="1"/>
                    </p:cNvSpPr>
                    <p:nvPr/>
                  </p:nvSpPr>
                  <p:spPr bwMode="auto">
                    <a:xfrm>
                      <a:off x="1666114" y="234354"/>
                      <a:ext cx="887516" cy="419185"/>
                    </a:xfrm>
                    <a:prstGeom prst="roundRect">
                      <a:avLst>
                        <a:gd name="adj" fmla="val 16667"/>
                      </a:avLst>
                    </a:prstGeom>
                    <a:solidFill>
                      <a:srgbClr val="4BACC6"/>
                    </a:solidFill>
                    <a:ln w="38100" algn="ctr">
                      <a:solidFill>
                        <a:srgbClr val="F2F2F2"/>
                      </a:solidFill>
                      <a:round/>
                      <a:headEnd/>
                      <a:tailEnd/>
                    </a:ln>
                    <a:effectLst>
                      <a:outerShdw blurRad="40000" dist="28398" dir="3806097" algn="ctr" rotWithShape="0">
                        <a:srgbClr val="205867">
                          <a:alpha val="50000"/>
                        </a:srgbClr>
                      </a:outerShdw>
                    </a:effectLst>
                  </p:spPr>
                  <p:txBody>
                    <a:bodyPr rot="0" vert="horz" wrap="square" lIns="91440" tIns="45720" rIns="91440" bIns="45720" anchor="ctr" anchorCtr="0" upright="1">
                      <a:noAutofit/>
                    </a:bodyPr>
                    <a:lstStyle/>
                    <a:p>
                      <a:pPr algn="ctr">
                        <a:lnSpc>
                          <a:spcPct val="115000"/>
                        </a:lnSpc>
                        <a:spcAft>
                          <a:spcPts val="1000"/>
                        </a:spcAft>
                      </a:pPr>
                      <a:r>
                        <a:rPr lang="ru-RU" sz="800" b="1" dirty="0" smtClean="0">
                          <a:solidFill>
                            <a:srgbClr val="FFFFFF"/>
                          </a:solidFill>
                          <a:effectLst/>
                          <a:latin typeface="Trebuchet MS"/>
                          <a:ea typeface="Calibri"/>
                          <a:cs typeface="Times New Roman"/>
                        </a:rPr>
                        <a:t>Бытовые загрязнения</a:t>
                      </a:r>
                      <a:endParaRPr lang="fr-FR" sz="1100" dirty="0">
                        <a:effectLst/>
                        <a:latin typeface="Calibri"/>
                        <a:ea typeface="Calibri"/>
                        <a:cs typeface="Times New Roman"/>
                      </a:endParaRPr>
                    </a:p>
                  </p:txBody>
                </p:sp>
                <p:sp>
                  <p:nvSpPr>
                    <p:cNvPr id="84" name="Rectangle à coins arrondis 83"/>
                    <p:cNvSpPr>
                      <a:spLocks noChangeArrowheads="1"/>
                    </p:cNvSpPr>
                    <p:nvPr/>
                  </p:nvSpPr>
                  <p:spPr bwMode="auto">
                    <a:xfrm>
                      <a:off x="123378" y="784368"/>
                      <a:ext cx="1019215" cy="434858"/>
                    </a:xfrm>
                    <a:prstGeom prst="roundRect">
                      <a:avLst>
                        <a:gd name="adj" fmla="val 16667"/>
                      </a:avLst>
                    </a:prstGeom>
                    <a:solidFill>
                      <a:schemeClr val="accent4">
                        <a:lumMod val="75000"/>
                      </a:schemeClr>
                    </a:solidFill>
                    <a:ln>
                      <a:headEnd/>
                      <a:tailEnd/>
                    </a:ln>
                  </p:spPr>
                  <p:style>
                    <a:lnRef idx="3">
                      <a:schemeClr val="lt1"/>
                    </a:lnRef>
                    <a:fillRef idx="1">
                      <a:schemeClr val="accent4"/>
                    </a:fillRef>
                    <a:effectRef idx="1">
                      <a:schemeClr val="accent4"/>
                    </a:effectRef>
                    <a:fontRef idx="minor">
                      <a:schemeClr val="lt1"/>
                    </a:fontRef>
                  </p:style>
                  <p:txBody>
                    <a:bodyPr rot="0" vert="horz" wrap="square" lIns="91440" tIns="45720" rIns="91440" bIns="45720" anchor="ctr" anchorCtr="0" upright="1">
                      <a:noAutofit/>
                    </a:bodyPr>
                    <a:lstStyle/>
                    <a:p>
                      <a:pPr algn="ctr">
                        <a:lnSpc>
                          <a:spcPct val="115000"/>
                        </a:lnSpc>
                        <a:spcAft>
                          <a:spcPts val="1000"/>
                        </a:spcAft>
                      </a:pPr>
                      <a:r>
                        <a:rPr lang="ru-RU" sz="800" b="1" dirty="0" smtClean="0">
                          <a:solidFill>
                            <a:srgbClr val="FFFFFF"/>
                          </a:solidFill>
                          <a:effectLst/>
                          <a:latin typeface="Trebuchet MS"/>
                          <a:ea typeface="Calibri"/>
                          <a:cs typeface="Times New Roman"/>
                        </a:rPr>
                        <a:t>Атмосферное загрязнение</a:t>
                      </a:r>
                      <a:endParaRPr lang="fr-FR" sz="1100" dirty="0">
                        <a:effectLst/>
                        <a:ea typeface="Calibri"/>
                        <a:cs typeface="Times New Roman"/>
                      </a:endParaRPr>
                    </a:p>
                  </p:txBody>
                </p:sp>
                <p:sp>
                  <p:nvSpPr>
                    <p:cNvPr id="85" name="Rectangle à coins arrondis 84"/>
                    <p:cNvSpPr>
                      <a:spLocks noChangeArrowheads="1"/>
                    </p:cNvSpPr>
                    <p:nvPr/>
                  </p:nvSpPr>
                  <p:spPr bwMode="auto">
                    <a:xfrm>
                      <a:off x="3108972" y="1214981"/>
                      <a:ext cx="565835" cy="247650"/>
                    </a:xfrm>
                    <a:prstGeom prst="roundRect">
                      <a:avLst>
                        <a:gd name="adj" fmla="val 16667"/>
                      </a:avLst>
                    </a:prstGeom>
                    <a:solidFill>
                      <a:srgbClr val="92D050"/>
                    </a:solidFill>
                    <a:ln>
                      <a:headEnd/>
                      <a:tailEnd/>
                    </a:ln>
                  </p:spPr>
                  <p:style>
                    <a:lnRef idx="3">
                      <a:schemeClr val="lt1"/>
                    </a:lnRef>
                    <a:fillRef idx="1">
                      <a:schemeClr val="accent3"/>
                    </a:fillRef>
                    <a:effectRef idx="1">
                      <a:schemeClr val="accent3"/>
                    </a:effectRef>
                    <a:fontRef idx="minor">
                      <a:schemeClr val="lt1"/>
                    </a:fontRef>
                  </p:style>
                  <p:txBody>
                    <a:bodyPr rot="0" vert="horz" wrap="square" lIns="91440" tIns="45720" rIns="91440" bIns="45720" anchor="ctr" anchorCtr="0" upright="1">
                      <a:noAutofit/>
                    </a:bodyPr>
                    <a:lstStyle/>
                    <a:p>
                      <a:pPr algn="ctr">
                        <a:lnSpc>
                          <a:spcPct val="115000"/>
                        </a:lnSpc>
                        <a:spcAft>
                          <a:spcPts val="1000"/>
                        </a:spcAft>
                      </a:pPr>
                      <a:r>
                        <a:rPr lang="en-US" sz="800" b="1" dirty="0">
                          <a:solidFill>
                            <a:srgbClr val="FFFFFF"/>
                          </a:solidFill>
                          <a:effectLst/>
                          <a:latin typeface="Trebuchet MS"/>
                          <a:ea typeface="Calibri"/>
                          <a:cs typeface="Times New Roman"/>
                        </a:rPr>
                        <a:t>UV</a:t>
                      </a:r>
                      <a:endParaRPr lang="fr-FR" sz="1100" dirty="0">
                        <a:effectLst/>
                        <a:ea typeface="Calibri"/>
                        <a:cs typeface="Times New Roman"/>
                      </a:endParaRPr>
                    </a:p>
                  </p:txBody>
                </p:sp>
              </p:grpSp>
              <p:sp>
                <p:nvSpPr>
                  <p:cNvPr id="76" name="Zone de texte 2091"/>
                  <p:cNvSpPr txBox="1"/>
                  <p:nvPr/>
                </p:nvSpPr>
                <p:spPr>
                  <a:xfrm>
                    <a:off x="2734788" y="1985503"/>
                    <a:ext cx="1135380" cy="642833"/>
                  </a:xfrm>
                  <a:prstGeom prst="rect">
                    <a:avLst/>
                  </a:prstGeom>
                  <a:solidFill>
                    <a:schemeClr val="accent3">
                      <a:lumMod val="40000"/>
                      <a:lumOff val="60000"/>
                    </a:schemeClr>
                  </a:solidFill>
                  <a:ln w="6350">
                    <a:solidFill>
                      <a:schemeClr val="bg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800" b="1" dirty="0">
                        <a:effectLst/>
                        <a:ea typeface="Calibri"/>
                        <a:cs typeface="Times New Roman"/>
                      </a:rPr>
                      <a:t> </a:t>
                    </a:r>
                    <a:r>
                      <a:rPr lang="ru-RU" sz="800" b="1" dirty="0" smtClean="0">
                        <a:effectLst/>
                        <a:ea typeface="Calibri"/>
                        <a:cs typeface="Times New Roman"/>
                      </a:rPr>
                      <a:t>Защита от индуцированного окислительного стресса</a:t>
                    </a:r>
                    <a:endParaRPr lang="fr-FR" sz="1100" dirty="0">
                      <a:effectLst/>
                      <a:ea typeface="Calibri"/>
                      <a:cs typeface="Times New Roman"/>
                    </a:endParaRPr>
                  </a:p>
                  <a:p>
                    <a:pPr algn="ctr">
                      <a:lnSpc>
                        <a:spcPct val="115000"/>
                      </a:lnSpc>
                      <a:spcAft>
                        <a:spcPts val="1000"/>
                      </a:spcAft>
                    </a:pPr>
                    <a:r>
                      <a:rPr lang="en-US" sz="800" b="1" dirty="0">
                        <a:effectLst/>
                        <a:ea typeface="Calibri"/>
                        <a:cs typeface="Times New Roman"/>
                      </a:rPr>
                      <a:t> </a:t>
                    </a:r>
                    <a:endParaRPr lang="fr-FR" sz="1100" dirty="0">
                      <a:effectLst/>
                      <a:ea typeface="Calibri"/>
                      <a:cs typeface="Times New Roman"/>
                    </a:endParaRPr>
                  </a:p>
                </p:txBody>
              </p:sp>
              <p:sp>
                <p:nvSpPr>
                  <p:cNvPr id="78" name="Zone de texte 258"/>
                  <p:cNvSpPr txBox="1"/>
                  <p:nvPr/>
                </p:nvSpPr>
                <p:spPr>
                  <a:xfrm>
                    <a:off x="75966" y="1998999"/>
                    <a:ext cx="1213137" cy="733771"/>
                  </a:xfrm>
                  <a:prstGeom prst="rect">
                    <a:avLst/>
                  </a:prstGeom>
                  <a:solidFill>
                    <a:schemeClr val="accent4">
                      <a:lumMod val="40000"/>
                      <a:lumOff val="60000"/>
                    </a:schemeClr>
                  </a:solidFill>
                  <a:ln w="6350">
                    <a:solidFill>
                      <a:schemeClr val="bg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ru-RU" sz="800" b="1" dirty="0" smtClean="0">
                        <a:effectLst/>
                        <a:ea typeface="Calibri"/>
                        <a:cs typeface="Times New Roman"/>
                      </a:rPr>
                      <a:t>Защита от инкрустации и очищающее действие</a:t>
                    </a:r>
                    <a:r>
                      <a:rPr lang="en-US" sz="800" b="1" dirty="0">
                        <a:effectLst/>
                        <a:ea typeface="Calibri"/>
                        <a:cs typeface="Times New Roman"/>
                      </a:rPr>
                      <a:t> </a:t>
                    </a:r>
                    <a:endParaRPr lang="fr-FR" sz="1100" dirty="0">
                      <a:effectLst/>
                      <a:ea typeface="Calibri"/>
                      <a:cs typeface="Times New Roman"/>
                    </a:endParaRPr>
                  </a:p>
                </p:txBody>
              </p:sp>
            </p:grpSp>
            <p:cxnSp>
              <p:nvCxnSpPr>
                <p:cNvPr id="74" name="Connecteur droit 73"/>
                <p:cNvCxnSpPr/>
                <p:nvPr/>
              </p:nvCxnSpPr>
              <p:spPr>
                <a:xfrm>
                  <a:off x="229451" y="1623359"/>
                  <a:ext cx="3843785" cy="0"/>
                </a:xfrm>
                <a:prstGeom prst="line">
                  <a:avLst/>
                </a:prstGeom>
              </p:spPr>
              <p:style>
                <a:lnRef idx="1">
                  <a:schemeClr val="dk1"/>
                </a:lnRef>
                <a:fillRef idx="0">
                  <a:schemeClr val="dk1"/>
                </a:fillRef>
                <a:effectRef idx="0">
                  <a:schemeClr val="dk1"/>
                </a:effectRef>
                <a:fontRef idx="minor">
                  <a:schemeClr val="tx1"/>
                </a:fontRef>
              </p:style>
            </p:cxnSp>
          </p:grpSp>
          <p:sp>
            <p:nvSpPr>
              <p:cNvPr id="72" name="Zone de texte 259"/>
              <p:cNvSpPr txBox="1"/>
              <p:nvPr/>
            </p:nvSpPr>
            <p:spPr>
              <a:xfrm>
                <a:off x="682535" y="1154211"/>
                <a:ext cx="2819399" cy="469148"/>
              </a:xfrm>
              <a:prstGeom prst="rect">
                <a:avLst/>
              </a:prstGeom>
              <a:solidFill>
                <a:srgbClr val="F2F2F2">
                  <a:alpha val="47843"/>
                </a:srgb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1100" b="1" i="1" dirty="0">
                    <a:solidFill>
                      <a:schemeClr val="tx1"/>
                    </a:solidFill>
                    <a:effectLst/>
                    <a:ea typeface="Calibri"/>
                    <a:cs typeface="Times New Roman"/>
                  </a:rPr>
                  <a:t>GLYCOFILM®/POLLUSTOP®</a:t>
                </a:r>
                <a:endParaRPr lang="fr-FR" sz="1100" dirty="0">
                  <a:solidFill>
                    <a:schemeClr val="tx1"/>
                  </a:solidFill>
                  <a:effectLst/>
                  <a:ea typeface="Calibri"/>
                  <a:cs typeface="Times New Roman"/>
                </a:endParaRPr>
              </a:p>
              <a:p>
                <a:pPr algn="ctr">
                  <a:lnSpc>
                    <a:spcPct val="115000"/>
                  </a:lnSpc>
                  <a:spcAft>
                    <a:spcPts val="0"/>
                  </a:spcAft>
                </a:pPr>
                <a:r>
                  <a:rPr lang="ru-RU" sz="1100" b="1" i="1" dirty="0" smtClean="0">
                    <a:solidFill>
                      <a:schemeClr val="tx1"/>
                    </a:solidFill>
                    <a:effectLst/>
                    <a:ea typeface="Calibri"/>
                    <a:cs typeface="Times New Roman"/>
                  </a:rPr>
                  <a:t>Защитный экран</a:t>
                </a:r>
                <a:endParaRPr lang="fr-FR" sz="1100" dirty="0">
                  <a:solidFill>
                    <a:schemeClr val="tx1"/>
                  </a:solidFill>
                  <a:effectLst/>
                  <a:ea typeface="Calibri"/>
                  <a:cs typeface="Times New Roman"/>
                </a:endParaRPr>
              </a:p>
            </p:txBody>
          </p:sp>
        </p:grpSp>
      </p:grpSp>
      <p:sp>
        <p:nvSpPr>
          <p:cNvPr id="99" name="Ellipse 98"/>
          <p:cNvSpPr/>
          <p:nvPr/>
        </p:nvSpPr>
        <p:spPr>
          <a:xfrm>
            <a:off x="4692033" y="1268760"/>
            <a:ext cx="4200447" cy="3980074"/>
          </a:xfrm>
          <a:prstGeom prst="ellipse">
            <a:avLst/>
          </a:prstGeom>
          <a:noFill/>
          <a:ln w="12700">
            <a:solidFill>
              <a:srgbClr val="DB5C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p:cNvSpPr/>
          <p:nvPr/>
        </p:nvSpPr>
        <p:spPr>
          <a:xfrm>
            <a:off x="5944053" y="5138142"/>
            <a:ext cx="2948427" cy="1531218"/>
          </a:xfrm>
          <a:prstGeom prst="rect">
            <a:avLst/>
          </a:prstGeom>
          <a:solidFill>
            <a:schemeClr val="bg1"/>
          </a:solidFill>
          <a:ln w="19050">
            <a:solidFill>
              <a:schemeClr val="accent4">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94" name="ZoneTexte 60"/>
          <p:cNvSpPr txBox="1">
            <a:spLocks noChangeArrowheads="1"/>
          </p:cNvSpPr>
          <p:nvPr/>
        </p:nvSpPr>
        <p:spPr bwMode="auto">
          <a:xfrm>
            <a:off x="6023387" y="5204851"/>
            <a:ext cx="2869093"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rgbClr val="943634"/>
              </a:buClr>
            </a:pPr>
            <a:r>
              <a:rPr lang="ru-RU" altLang="fr-FR" sz="1600" b="1" dirty="0" smtClean="0">
                <a:solidFill>
                  <a:srgbClr val="D1216F"/>
                </a:solidFill>
                <a:latin typeface="Trebuchet MS" pitchFamily="34" charset="0"/>
                <a:cs typeface="Arial" charset="0"/>
              </a:rPr>
              <a:t>ПРЕИМУЩЕСТВА ДЛЯ КРАСОТЫ</a:t>
            </a:r>
            <a:r>
              <a:rPr lang="fr-FR" altLang="fr-FR" sz="1600" b="1" dirty="0" smtClean="0">
                <a:solidFill>
                  <a:srgbClr val="D1216F"/>
                </a:solidFill>
                <a:latin typeface="Trebuchet MS" pitchFamily="34" charset="0"/>
                <a:cs typeface="Arial" charset="0"/>
              </a:rPr>
              <a:t>: </a:t>
            </a:r>
            <a:endParaRPr lang="fr-FR" altLang="fr-FR" sz="1600" b="1" dirty="0">
              <a:solidFill>
                <a:srgbClr val="D1216F"/>
              </a:solidFill>
              <a:latin typeface="Trebuchet MS" pitchFamily="34" charset="0"/>
              <a:cs typeface="Arial" charset="0"/>
            </a:endParaRPr>
          </a:p>
          <a:p>
            <a:pPr marL="285750" indent="-285750" eaLnBrk="1" hangingPunct="1">
              <a:buFont typeface="Wingdings" panose="05000000000000000000" pitchFamily="2" charset="2"/>
              <a:buChar char="§"/>
            </a:pPr>
            <a:r>
              <a:rPr lang="ru-RU" altLang="fr-FR" sz="1200" dirty="0" smtClean="0">
                <a:latin typeface="+mn-lt"/>
              </a:rPr>
              <a:t>Предотвращение тусклости, сухости и ломкости волос</a:t>
            </a:r>
            <a:endParaRPr lang="fr-FR" altLang="fr-FR" sz="1200" dirty="0">
              <a:latin typeface="+mn-lt"/>
            </a:endParaRPr>
          </a:p>
          <a:p>
            <a:pPr eaLnBrk="1" hangingPunct="1"/>
            <a:r>
              <a:rPr lang="fr-FR" altLang="fr-FR" sz="1200" dirty="0">
                <a:latin typeface="+mn-lt"/>
              </a:rPr>
              <a:t>       </a:t>
            </a:r>
          </a:p>
        </p:txBody>
      </p:sp>
      <p:sp>
        <p:nvSpPr>
          <p:cNvPr id="66" name="Rectangle 65"/>
          <p:cNvSpPr/>
          <p:nvPr/>
        </p:nvSpPr>
        <p:spPr>
          <a:xfrm rot="19705368">
            <a:off x="2410091" y="3973325"/>
            <a:ext cx="1531189" cy="923330"/>
          </a:xfrm>
          <a:prstGeom prst="rect">
            <a:avLst/>
          </a:prstGeom>
          <a:noFill/>
        </p:spPr>
        <p:txBody>
          <a:bodyPr wrap="none" lIns="91440" tIns="45720" rIns="91440" bIns="45720">
            <a:prstTxWarp prst="textArchDown">
              <a:avLst>
                <a:gd name="adj" fmla="val 3334279"/>
              </a:avLst>
            </a:prstTxWarp>
            <a:spAutoFit/>
          </a:bodyPr>
          <a:lstStyle/>
          <a:p>
            <a:pPr algn="ctr"/>
            <a:r>
              <a:rPr lang="ru-RU"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КОЖА</a:t>
            </a:r>
            <a:endParaRPr lang="fr-FR"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2" name="Rectangle 101"/>
          <p:cNvSpPr/>
          <p:nvPr/>
        </p:nvSpPr>
        <p:spPr>
          <a:xfrm rot="19620546">
            <a:off x="6873318" y="3963439"/>
            <a:ext cx="1531189" cy="923330"/>
          </a:xfrm>
          <a:prstGeom prst="rect">
            <a:avLst/>
          </a:prstGeom>
          <a:noFill/>
        </p:spPr>
        <p:txBody>
          <a:bodyPr wrap="none" lIns="91440" tIns="45720" rIns="91440" bIns="45720">
            <a:prstTxWarp prst="textArchDown">
              <a:avLst>
                <a:gd name="adj" fmla="val 3334279"/>
              </a:avLst>
            </a:prstTxWarp>
            <a:spAutoFit/>
          </a:bodyPr>
          <a:lstStyle/>
          <a:p>
            <a:pPr algn="ctr"/>
            <a:r>
              <a:rPr lang="ru-RU"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ВОЛОСЫ</a:t>
            </a:r>
            <a:endParaRPr lang="fr-FR"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3" name="Ellipse 102"/>
          <p:cNvSpPr/>
          <p:nvPr/>
        </p:nvSpPr>
        <p:spPr>
          <a:xfrm>
            <a:off x="107505" y="1268760"/>
            <a:ext cx="4320480" cy="3980074"/>
          </a:xfrm>
          <a:prstGeom prst="ellipse">
            <a:avLst/>
          </a:prstGeom>
          <a:noFill/>
          <a:ln w="12700">
            <a:solidFill>
              <a:srgbClr val="DB5C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p:cNvSpPr/>
          <p:nvPr/>
        </p:nvSpPr>
        <p:spPr>
          <a:xfrm>
            <a:off x="251520" y="5151834"/>
            <a:ext cx="3672408" cy="1517526"/>
          </a:xfrm>
          <a:prstGeom prst="rect">
            <a:avLst/>
          </a:prstGeom>
          <a:solidFill>
            <a:schemeClr val="bg1"/>
          </a:solidFill>
          <a:ln w="19050">
            <a:solidFill>
              <a:schemeClr val="accent4">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65" name="ZoneTexte 60"/>
          <p:cNvSpPr txBox="1">
            <a:spLocks noChangeArrowheads="1"/>
          </p:cNvSpPr>
          <p:nvPr/>
        </p:nvSpPr>
        <p:spPr bwMode="auto">
          <a:xfrm>
            <a:off x="330854" y="5218543"/>
            <a:ext cx="35655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rgbClr val="943634"/>
              </a:buClr>
            </a:pPr>
            <a:r>
              <a:rPr lang="ru-RU" altLang="fr-FR" sz="1600" b="1" dirty="0" smtClean="0">
                <a:solidFill>
                  <a:srgbClr val="D1216F"/>
                </a:solidFill>
                <a:latin typeface="Trebuchet MS" pitchFamily="34" charset="0"/>
                <a:cs typeface="Arial" charset="0"/>
              </a:rPr>
              <a:t>ПРЕИМУЩЕСТВА ДЛЯ КРАСОТЫ</a:t>
            </a:r>
            <a:r>
              <a:rPr lang="fr-FR" altLang="fr-FR" sz="1600" b="1" dirty="0" smtClean="0">
                <a:solidFill>
                  <a:srgbClr val="D1216F"/>
                </a:solidFill>
                <a:latin typeface="Trebuchet MS" pitchFamily="34" charset="0"/>
                <a:cs typeface="Arial" charset="0"/>
              </a:rPr>
              <a:t>: </a:t>
            </a:r>
            <a:endParaRPr lang="fr-FR" altLang="fr-FR" sz="1600" b="1" dirty="0">
              <a:solidFill>
                <a:srgbClr val="D1216F"/>
              </a:solidFill>
              <a:latin typeface="Trebuchet MS" pitchFamily="34" charset="0"/>
              <a:cs typeface="Arial" charset="0"/>
            </a:endParaRPr>
          </a:p>
          <a:p>
            <a:pPr marL="285750" indent="-285750" eaLnBrk="1" hangingPunct="1">
              <a:buFont typeface="Wingdings" panose="05000000000000000000" pitchFamily="2" charset="2"/>
              <a:buChar char="§"/>
            </a:pPr>
            <a:r>
              <a:rPr lang="ru-RU" altLang="fr-FR" sz="1200" dirty="0" smtClean="0">
                <a:latin typeface="+mn-lt"/>
              </a:rPr>
              <a:t>Экранирующий эффект</a:t>
            </a:r>
            <a:endParaRPr lang="fr-FR" altLang="fr-FR" sz="1200" dirty="0">
              <a:latin typeface="+mn-lt"/>
            </a:endParaRPr>
          </a:p>
          <a:p>
            <a:pPr marL="285750" indent="-285750" eaLnBrk="1" hangingPunct="1">
              <a:buFont typeface="Wingdings" panose="05000000000000000000" pitchFamily="2" charset="2"/>
              <a:buChar char="§"/>
            </a:pPr>
            <a:r>
              <a:rPr lang="ru-RU" altLang="fr-FR" sz="1200" dirty="0" smtClean="0">
                <a:latin typeface="+mn-lt"/>
              </a:rPr>
              <a:t>Лучше защита от загрязнений, вызванных окружающей средой</a:t>
            </a:r>
            <a:endParaRPr lang="fr-FR" altLang="fr-FR" sz="1200" dirty="0">
              <a:latin typeface="+mn-lt"/>
            </a:endParaRPr>
          </a:p>
          <a:p>
            <a:pPr marL="285750" indent="-285750" eaLnBrk="1" hangingPunct="1">
              <a:buFont typeface="Wingdings" panose="05000000000000000000" pitchFamily="2" charset="2"/>
              <a:buChar char="§"/>
            </a:pPr>
            <a:r>
              <a:rPr lang="ru-RU" altLang="fr-FR" sz="1200" dirty="0" smtClean="0">
                <a:latin typeface="+mn-lt"/>
              </a:rPr>
              <a:t>Уменьшение повреждений, вызванных загрязнениями, что приводит к более яркой, увлажненной, успокоенной коже</a:t>
            </a:r>
            <a:r>
              <a:rPr lang="fr-FR" altLang="fr-FR" sz="1200" dirty="0" smtClean="0">
                <a:latin typeface="+mn-lt"/>
              </a:rPr>
              <a:t>.</a:t>
            </a:r>
            <a:endParaRPr lang="fr-FR" altLang="fr-FR" sz="1200" dirty="0">
              <a:latin typeface="+mn-lt"/>
            </a:endParaRPr>
          </a:p>
          <a:p>
            <a:pPr eaLnBrk="1" hangingPunct="1"/>
            <a:r>
              <a:rPr lang="fr-FR" altLang="fr-FR" sz="1200" dirty="0">
                <a:latin typeface="+mn-lt"/>
              </a:rPr>
              <a:t>       </a:t>
            </a:r>
          </a:p>
        </p:txBody>
      </p:sp>
    </p:spTree>
    <p:extLst>
      <p:ext uri="{BB962C8B-B14F-4D97-AF65-F5344CB8AC3E}">
        <p14:creationId xmlns:p14="http://schemas.microsoft.com/office/powerpoint/2010/main" val="16738243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5400000">
            <a:off x="7789703" y="-946635"/>
            <a:ext cx="416360" cy="2312506"/>
          </a:xfrm>
          <a:prstGeom prst="rect">
            <a:avLst/>
          </a:prstGeom>
          <a:solidFill>
            <a:srgbClr val="4BACC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Представление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5" name="Rectangle 16"/>
          <p:cNvSpPr>
            <a:spLocks noChangeArrowheads="1"/>
          </p:cNvSpPr>
          <p:nvPr/>
        </p:nvSpPr>
        <p:spPr bwMode="auto">
          <a:xfrm>
            <a:off x="0" y="68824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400" b="1" dirty="0">
                <a:solidFill>
                  <a:srgbClr val="DB5C99"/>
                </a:solidFill>
                <a:latin typeface="Trebuchet MS" pitchFamily="34" charset="0"/>
                <a:cs typeface="Arial" charset="0"/>
              </a:rPr>
              <a:t>1. </a:t>
            </a:r>
            <a:r>
              <a:rPr lang="ru-RU" sz="2400" b="1" dirty="0" smtClean="0">
                <a:solidFill>
                  <a:srgbClr val="DB5C99"/>
                </a:solidFill>
                <a:latin typeface="Trebuchet MS" pitchFamily="34" charset="0"/>
                <a:cs typeface="Arial" charset="0"/>
              </a:rPr>
              <a:t>АТМОСФЕРНОЕ ЗАГРЯЗНЕНИЕ</a:t>
            </a:r>
            <a:endParaRPr lang="fr-FR" sz="1600" b="1" dirty="0">
              <a:solidFill>
                <a:srgbClr val="DB5C99"/>
              </a:solidFill>
              <a:latin typeface="Trebuchet MS" pitchFamily="34" charset="0"/>
              <a:cs typeface="Arial" charset="0"/>
            </a:endParaRPr>
          </a:p>
        </p:txBody>
      </p:sp>
      <p:cxnSp>
        <p:nvCxnSpPr>
          <p:cNvPr id="16" name="Connecteur droit 15"/>
          <p:cNvCxnSpPr/>
          <p:nvPr/>
        </p:nvCxnSpPr>
        <p:spPr>
          <a:xfrm>
            <a:off x="2522493" y="1121630"/>
            <a:ext cx="4443224" cy="0"/>
          </a:xfrm>
          <a:prstGeom prst="line">
            <a:avLst/>
          </a:prstGeom>
        </p:spPr>
        <p:style>
          <a:lnRef idx="1">
            <a:schemeClr val="dk1"/>
          </a:lnRef>
          <a:fillRef idx="0">
            <a:schemeClr val="dk1"/>
          </a:fillRef>
          <a:effectRef idx="0">
            <a:schemeClr val="dk1"/>
          </a:effectRef>
          <a:fontRef idx="minor">
            <a:schemeClr val="tx1"/>
          </a:fontRef>
        </p:style>
      </p:cxnSp>
      <p:cxnSp>
        <p:nvCxnSpPr>
          <p:cNvPr id="17" name="Connecteur droit 16"/>
          <p:cNvCxnSpPr/>
          <p:nvPr/>
        </p:nvCxnSpPr>
        <p:spPr>
          <a:xfrm>
            <a:off x="2536045" y="1151032"/>
            <a:ext cx="4429672" cy="0"/>
          </a:xfrm>
          <a:prstGeom prst="line">
            <a:avLst/>
          </a:prstGeom>
        </p:spPr>
        <p:style>
          <a:lnRef idx="1">
            <a:schemeClr val="dk1"/>
          </a:lnRef>
          <a:fillRef idx="0">
            <a:schemeClr val="dk1"/>
          </a:fillRef>
          <a:effectRef idx="0">
            <a:schemeClr val="dk1"/>
          </a:effectRef>
          <a:fontRef idx="minor">
            <a:schemeClr val="tx1"/>
          </a:fontRef>
        </p:style>
      </p:cxnSp>
      <p:sp>
        <p:nvSpPr>
          <p:cNvPr id="18" name="Rectangle 16"/>
          <p:cNvSpPr>
            <a:spLocks noChangeArrowheads="1"/>
          </p:cNvSpPr>
          <p:nvPr/>
        </p:nvSpPr>
        <p:spPr bwMode="auto">
          <a:xfrm>
            <a:off x="3516" y="119541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ru-RU" sz="2000" i="1" dirty="0" smtClean="0">
                <a:solidFill>
                  <a:srgbClr val="DB5C99"/>
                </a:solidFill>
                <a:cs typeface="Arial" charset="0"/>
              </a:rPr>
              <a:t>Защита кожи против инкрустации частицами</a:t>
            </a:r>
            <a:endParaRPr lang="fr-FR" sz="1400" i="1" dirty="0">
              <a:solidFill>
                <a:srgbClr val="DB5C99"/>
              </a:solidFill>
              <a:cs typeface="Arial" charset="0"/>
            </a:endParaRPr>
          </a:p>
        </p:txBody>
      </p:sp>
      <p:sp>
        <p:nvSpPr>
          <p:cNvPr id="19" name="Text Box 36"/>
          <p:cNvSpPr txBox="1">
            <a:spLocks noChangeArrowheads="1"/>
          </p:cNvSpPr>
          <p:nvPr/>
        </p:nvSpPr>
        <p:spPr bwMode="auto">
          <a:xfrm>
            <a:off x="1104409" y="1744325"/>
            <a:ext cx="7367230" cy="707886"/>
          </a:xfrm>
          <a:prstGeom prst="rect">
            <a:avLst/>
          </a:prstGeom>
          <a:solidFill>
            <a:schemeClr val="accent5">
              <a:lumMod val="40000"/>
              <a:lumOff val="60000"/>
            </a:schemeClr>
          </a:solidFill>
          <a:ln w="9525">
            <a:noFill/>
            <a:prstDash val="sysDash"/>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sz="1000" b="1" i="1" dirty="0"/>
              <a:t>In vivo </a:t>
            </a:r>
            <a:r>
              <a:rPr lang="ru-RU" sz="1000" b="1" i="1" dirty="0" smtClean="0"/>
              <a:t>исследование</a:t>
            </a:r>
            <a:r>
              <a:rPr lang="en-US" sz="1000" b="1" i="1" dirty="0" smtClean="0"/>
              <a:t> </a:t>
            </a:r>
            <a:r>
              <a:rPr lang="ru-RU" sz="1000" i="1" dirty="0"/>
              <a:t>на</a:t>
            </a:r>
            <a:r>
              <a:rPr lang="en-US" sz="1000" i="1" dirty="0" smtClean="0"/>
              <a:t> </a:t>
            </a:r>
            <a:r>
              <a:rPr lang="en-US" sz="1000" i="1" dirty="0"/>
              <a:t>10 </a:t>
            </a:r>
            <a:r>
              <a:rPr lang="ru-RU" sz="1000" i="1" dirty="0" smtClean="0"/>
              <a:t>добровольцах</a:t>
            </a:r>
            <a:r>
              <a:rPr lang="en-US" sz="1000" i="1" dirty="0" smtClean="0"/>
              <a:t>. </a:t>
            </a:r>
            <a:r>
              <a:rPr lang="ru-RU" sz="1000" i="1" dirty="0" smtClean="0"/>
              <a:t>Применение крема, содержащего </a:t>
            </a:r>
            <a:r>
              <a:rPr lang="en-US" sz="1000" i="1" dirty="0" smtClean="0"/>
              <a:t>GLYCOFILM</a:t>
            </a:r>
            <a:r>
              <a:rPr lang="en-US" sz="1000" i="1" baseline="30000" dirty="0"/>
              <a:t>®</a:t>
            </a:r>
            <a:r>
              <a:rPr lang="en-US" sz="1000" i="1" dirty="0"/>
              <a:t> 1.5P </a:t>
            </a:r>
            <a:r>
              <a:rPr lang="en-US" sz="1000" i="1" dirty="0" smtClean="0"/>
              <a:t>(</a:t>
            </a:r>
            <a:r>
              <a:rPr lang="ru-RU" sz="1000" i="1" dirty="0" smtClean="0"/>
              <a:t>или </a:t>
            </a:r>
            <a:r>
              <a:rPr lang="en-US" sz="1000" i="1" dirty="0" smtClean="0"/>
              <a:t>POLLUSTOP</a:t>
            </a:r>
            <a:r>
              <a:rPr lang="en-US" sz="1000" i="1" baseline="30000" dirty="0"/>
              <a:t>®</a:t>
            </a:r>
            <a:r>
              <a:rPr lang="en-US" sz="1000" i="1" dirty="0"/>
              <a:t>) (1%, 3% </a:t>
            </a:r>
            <a:r>
              <a:rPr lang="ru-RU" sz="1000" i="1" dirty="0" smtClean="0"/>
              <a:t>и</a:t>
            </a:r>
            <a:r>
              <a:rPr lang="en-US" sz="1000" i="1" dirty="0" smtClean="0"/>
              <a:t>5</a:t>
            </a:r>
            <a:r>
              <a:rPr lang="en-US" sz="1000" i="1" dirty="0"/>
              <a:t>%) vs. </a:t>
            </a:r>
            <a:r>
              <a:rPr lang="ru-RU" sz="1000" i="1" dirty="0" smtClean="0"/>
              <a:t>Плацебо</a:t>
            </a:r>
            <a:r>
              <a:rPr lang="en-US" sz="1000" i="1" dirty="0" smtClean="0"/>
              <a:t> </a:t>
            </a:r>
            <a:r>
              <a:rPr lang="ru-RU" sz="1000" i="1" dirty="0" smtClean="0"/>
              <a:t>и затем нанесение раствора частиц сажи </a:t>
            </a:r>
            <a:r>
              <a:rPr lang="en-US" sz="1000" i="1" dirty="0" smtClean="0"/>
              <a:t>(</a:t>
            </a:r>
            <a:r>
              <a:rPr lang="ru-RU" sz="1000" i="1" dirty="0" smtClean="0"/>
              <a:t>размер до </a:t>
            </a:r>
            <a:r>
              <a:rPr lang="en-US" sz="1000" i="1" dirty="0" smtClean="0"/>
              <a:t>149</a:t>
            </a:r>
            <a:r>
              <a:rPr lang="ru-RU" sz="1000" i="1" dirty="0" smtClean="0"/>
              <a:t>мкм</a:t>
            </a:r>
            <a:r>
              <a:rPr lang="en-US" sz="1000" i="1" dirty="0" smtClean="0"/>
              <a:t>, </a:t>
            </a:r>
            <a:r>
              <a:rPr lang="ru-RU" sz="1000" i="1" dirty="0" smtClean="0"/>
              <a:t>основной размер </a:t>
            </a:r>
            <a:r>
              <a:rPr lang="ru-RU" sz="1000" b="1" i="1" dirty="0"/>
              <a:t>от </a:t>
            </a:r>
            <a:r>
              <a:rPr lang="en-US" sz="1000" b="1" i="1" dirty="0" smtClean="0"/>
              <a:t>1 </a:t>
            </a:r>
            <a:r>
              <a:rPr lang="ru-RU" sz="1000" b="1" i="1" dirty="0" smtClean="0"/>
              <a:t>до</a:t>
            </a:r>
            <a:r>
              <a:rPr lang="en-US" sz="1000" b="1" i="1" dirty="0" smtClean="0"/>
              <a:t> 125</a:t>
            </a:r>
            <a:r>
              <a:rPr lang="ru-RU" sz="1000" b="1" i="1" dirty="0" smtClean="0"/>
              <a:t>мкм</a:t>
            </a:r>
            <a:r>
              <a:rPr lang="en-US" sz="1000" i="1" dirty="0"/>
              <a:t>). </a:t>
            </a:r>
            <a:r>
              <a:rPr lang="ru-RU" sz="1000" i="1" dirty="0"/>
              <a:t>Визуализация при помощи </a:t>
            </a:r>
            <a:r>
              <a:rPr lang="ru-RU" sz="1000" i="1" dirty="0" err="1"/>
              <a:t>видеомикроскопии</a:t>
            </a:r>
            <a:r>
              <a:rPr lang="ru-RU" sz="1000" i="1" dirty="0"/>
              <a:t>, количественное определение по анализу изображений до и после </a:t>
            </a:r>
            <a:r>
              <a:rPr lang="ru-RU" sz="1000" i="1" dirty="0"/>
              <a:t>смывания</a:t>
            </a:r>
            <a:r>
              <a:rPr lang="en-US" sz="1000" i="1" dirty="0"/>
              <a:t>.</a:t>
            </a:r>
            <a:endParaRPr lang="en-US" sz="1000" i="1" dirty="0"/>
          </a:p>
        </p:txBody>
      </p:sp>
      <p:sp>
        <p:nvSpPr>
          <p:cNvPr id="20" name="Zone de texte 6"/>
          <p:cNvSpPr txBox="1"/>
          <p:nvPr/>
        </p:nvSpPr>
        <p:spPr>
          <a:xfrm>
            <a:off x="0" y="6174829"/>
            <a:ext cx="9144000" cy="585331"/>
          </a:xfrm>
          <a:prstGeom prst="rect">
            <a:avLst/>
          </a:prstGeom>
          <a:solidFill>
            <a:schemeClr val="accent5">
              <a:lumMod val="75000"/>
            </a:schemeClr>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fr-FR" sz="300" dirty="0">
                <a:solidFill>
                  <a:srgbClr val="5F497A"/>
                </a:solidFill>
                <a:effectLst/>
                <a:latin typeface="Calibri"/>
                <a:ea typeface="Calibri"/>
                <a:cs typeface="Calibri"/>
              </a:rPr>
              <a:t> </a:t>
            </a:r>
            <a:endParaRPr lang="fr-FR" sz="1100" dirty="0">
              <a:effectLst/>
              <a:latin typeface="Calibri"/>
              <a:ea typeface="Calibri"/>
              <a:cs typeface="Times New Roman"/>
            </a:endParaRPr>
          </a:p>
          <a:p>
            <a:pPr marL="1074738" indent="-1074738">
              <a:lnSpc>
                <a:spcPct val="115000"/>
              </a:lnSpc>
              <a:spcAft>
                <a:spcPts val="1000"/>
              </a:spcAft>
            </a:pPr>
            <a:r>
              <a:rPr lang="ru-RU" sz="1200" b="1" cap="small" spc="100" dirty="0" smtClean="0">
                <a:solidFill>
                  <a:srgbClr val="FFFFFF"/>
                </a:solidFill>
                <a:effectLst/>
                <a:latin typeface="Calibri"/>
                <a:ea typeface="Calibri"/>
                <a:cs typeface="Calibri"/>
              </a:rPr>
              <a:t>Заключение</a:t>
            </a:r>
            <a:r>
              <a:rPr lang="fr-FR" sz="1200" b="1" cap="small" spc="100" dirty="0" smtClean="0">
                <a:solidFill>
                  <a:srgbClr val="FFFFFF"/>
                </a:solidFill>
                <a:effectLst/>
                <a:latin typeface="Calibri"/>
                <a:ea typeface="Calibri"/>
                <a:cs typeface="Calibri"/>
              </a:rPr>
              <a:t>:</a:t>
            </a:r>
            <a:r>
              <a:rPr lang="fr-FR" sz="1100" dirty="0" smtClean="0">
                <a:latin typeface="Calibri"/>
                <a:ea typeface="Calibri"/>
                <a:cs typeface="Times New Roman"/>
              </a:rPr>
              <a:t>      </a:t>
            </a:r>
            <a:r>
              <a:rPr lang="ru-RU" sz="1200" b="1" dirty="0" smtClean="0">
                <a:solidFill>
                  <a:srgbClr val="FFFFFF"/>
                </a:solidFill>
                <a:latin typeface="Calibri"/>
                <a:cs typeface="Calibri"/>
              </a:rPr>
              <a:t>Благодаря защитному эффекту</a:t>
            </a:r>
            <a:r>
              <a:rPr lang="en-US" sz="1200" b="1" dirty="0" smtClean="0">
                <a:solidFill>
                  <a:srgbClr val="FFFFFF"/>
                </a:solidFill>
                <a:latin typeface="Calibri"/>
                <a:cs typeface="Calibri"/>
              </a:rPr>
              <a:t>, </a:t>
            </a:r>
            <a:r>
              <a:rPr lang="ru-RU" sz="1200" b="1" dirty="0" smtClean="0">
                <a:solidFill>
                  <a:srgbClr val="FFFFFF"/>
                </a:solidFill>
                <a:latin typeface="Calibri"/>
                <a:cs typeface="Calibri"/>
              </a:rPr>
              <a:t>кожа защищена от инкрустации частицами</a:t>
            </a:r>
            <a:r>
              <a:rPr lang="en-US" sz="1200" b="1" dirty="0" smtClean="0">
                <a:solidFill>
                  <a:srgbClr val="FFFFFF"/>
                </a:solidFill>
                <a:latin typeface="Calibri"/>
                <a:cs typeface="Calibri"/>
              </a:rPr>
              <a:t> </a:t>
            </a:r>
            <a:r>
              <a:rPr lang="en-US" sz="1200" b="1" dirty="0">
                <a:solidFill>
                  <a:srgbClr val="FFFFFF"/>
                </a:solidFill>
                <a:latin typeface="Calibri"/>
                <a:cs typeface="Calibri"/>
              </a:rPr>
              <a:t>vs. </a:t>
            </a:r>
            <a:r>
              <a:rPr lang="ru-RU" sz="1200" b="1" dirty="0" smtClean="0">
                <a:solidFill>
                  <a:srgbClr val="FFFFFF"/>
                </a:solidFill>
                <a:latin typeface="Calibri"/>
                <a:cs typeface="Calibri"/>
              </a:rPr>
              <a:t>Плацебо</a:t>
            </a:r>
            <a:r>
              <a:rPr lang="en-US" sz="1200" b="1" dirty="0" smtClean="0">
                <a:solidFill>
                  <a:srgbClr val="FFFFFF"/>
                </a:solidFill>
                <a:latin typeface="Calibri"/>
                <a:cs typeface="Calibri"/>
              </a:rPr>
              <a:t> (</a:t>
            </a:r>
            <a:r>
              <a:rPr lang="ru-RU" sz="1200" b="1" dirty="0" err="1" smtClean="0">
                <a:solidFill>
                  <a:srgbClr val="FFFFFF"/>
                </a:solidFill>
                <a:latin typeface="Calibri"/>
                <a:cs typeface="Calibri"/>
              </a:rPr>
              <a:t>дозозависимый</a:t>
            </a:r>
            <a:r>
              <a:rPr lang="ru-RU" sz="1200" b="1" dirty="0" smtClean="0">
                <a:solidFill>
                  <a:srgbClr val="FFFFFF"/>
                </a:solidFill>
                <a:latin typeface="Calibri"/>
                <a:cs typeface="Calibri"/>
              </a:rPr>
              <a:t> эффект</a:t>
            </a:r>
            <a:r>
              <a:rPr lang="en-US" sz="1200" b="1" dirty="0" smtClean="0">
                <a:solidFill>
                  <a:srgbClr val="FFFFFF"/>
                </a:solidFill>
                <a:latin typeface="Calibri"/>
                <a:cs typeface="Calibri"/>
              </a:rPr>
              <a:t>). </a:t>
            </a:r>
            <a:r>
              <a:rPr lang="ru-RU" sz="1200" b="1" dirty="0" smtClean="0">
                <a:solidFill>
                  <a:srgbClr val="FFFFFF"/>
                </a:solidFill>
                <a:latin typeface="Calibri"/>
                <a:cs typeface="Calibri"/>
              </a:rPr>
              <a:t>Риск биологических повреждений, вызванных атмосферным загрязнением, может быть уменьшен</a:t>
            </a:r>
            <a:r>
              <a:rPr lang="en-US" sz="1200" b="1" dirty="0" smtClean="0">
                <a:solidFill>
                  <a:srgbClr val="FFFFFF"/>
                </a:solidFill>
                <a:latin typeface="Calibri"/>
                <a:cs typeface="Calibri"/>
              </a:rPr>
              <a:t>! </a:t>
            </a:r>
            <a:endParaRPr lang="en-US" sz="1200" b="1" dirty="0">
              <a:solidFill>
                <a:srgbClr val="FFFFFF"/>
              </a:solidFill>
              <a:latin typeface="Calibri"/>
              <a:cs typeface="Calibri"/>
            </a:endParaRPr>
          </a:p>
          <a:p>
            <a:pPr marL="1074738" indent="-1074738">
              <a:lnSpc>
                <a:spcPct val="115000"/>
              </a:lnSpc>
              <a:spcAft>
                <a:spcPts val="1000"/>
              </a:spcAft>
            </a:pPr>
            <a:endParaRPr lang="fr-FR" sz="1200" b="1" dirty="0">
              <a:solidFill>
                <a:srgbClr val="FFFFFF"/>
              </a:solidFill>
              <a:latin typeface="Calibri"/>
              <a:cs typeface="Calibri"/>
            </a:endParaRPr>
          </a:p>
          <a:p>
            <a:pPr marL="1074738" indent="-1074738">
              <a:lnSpc>
                <a:spcPct val="115000"/>
              </a:lnSpc>
              <a:spcAft>
                <a:spcPts val="1000"/>
              </a:spcAft>
            </a:pPr>
            <a:endParaRPr lang="fr-FR" sz="1200" b="1" dirty="0">
              <a:solidFill>
                <a:srgbClr val="FFFFFF"/>
              </a:solidFill>
              <a:latin typeface="Calibri"/>
              <a:ea typeface="Calibri"/>
              <a:cs typeface="Calibri"/>
            </a:endParaRPr>
          </a:p>
          <a:p>
            <a:pPr algn="just">
              <a:lnSpc>
                <a:spcPct val="115000"/>
              </a:lnSpc>
              <a:spcAft>
                <a:spcPts val="1000"/>
              </a:spcAft>
            </a:pPr>
            <a:endParaRPr lang="fr-FR" sz="1100" dirty="0">
              <a:effectLst/>
              <a:latin typeface="Calibri"/>
              <a:ea typeface="Calibri"/>
              <a:cs typeface="Times New Roman"/>
            </a:endParaRPr>
          </a:p>
          <a:p>
            <a:pPr algn="just">
              <a:lnSpc>
                <a:spcPct val="115000"/>
              </a:lnSpc>
              <a:spcAft>
                <a:spcPts val="1000"/>
              </a:spcAft>
            </a:pPr>
            <a:r>
              <a:rPr lang="fr-FR" sz="1100" dirty="0">
                <a:solidFill>
                  <a:srgbClr val="5F497A"/>
                </a:solidFill>
                <a:effectLst/>
                <a:latin typeface="Calibri"/>
                <a:ea typeface="Calibri"/>
                <a:cs typeface="Calibri"/>
              </a:rPr>
              <a:t> </a:t>
            </a:r>
            <a:endParaRPr lang="fr-FR" sz="1100" dirty="0">
              <a:effectLst/>
              <a:latin typeface="Calibri"/>
              <a:ea typeface="Calibri"/>
              <a:cs typeface="Times New Roman"/>
            </a:endParaRPr>
          </a:p>
          <a:p>
            <a:pPr algn="just">
              <a:lnSpc>
                <a:spcPct val="115000"/>
              </a:lnSpc>
              <a:spcAft>
                <a:spcPts val="1000"/>
              </a:spcAft>
            </a:pPr>
            <a:r>
              <a:rPr lang="fr-FR" sz="1100" dirty="0">
                <a:solidFill>
                  <a:srgbClr val="FFFFFF"/>
                </a:solidFill>
                <a:effectLst/>
                <a:latin typeface="Calibri"/>
                <a:ea typeface="Calibri"/>
                <a:cs typeface="Calibri"/>
              </a:rPr>
              <a:t> </a:t>
            </a:r>
            <a:endParaRPr lang="fr-FR" sz="1100" dirty="0">
              <a:effectLst/>
              <a:latin typeface="Calibri"/>
              <a:ea typeface="Calibri"/>
              <a:cs typeface="Times New Roman"/>
            </a:endParaRPr>
          </a:p>
          <a:p>
            <a:pPr algn="just">
              <a:lnSpc>
                <a:spcPct val="115000"/>
              </a:lnSpc>
              <a:spcAft>
                <a:spcPts val="1000"/>
              </a:spcAft>
            </a:pPr>
            <a:r>
              <a:rPr lang="fr-FR" sz="1100" dirty="0">
                <a:solidFill>
                  <a:srgbClr val="FFFFFF"/>
                </a:solidFill>
                <a:effectLst/>
                <a:latin typeface="Calibri"/>
                <a:ea typeface="Calibri"/>
                <a:cs typeface="Calibri"/>
              </a:rPr>
              <a:t> </a:t>
            </a:r>
            <a:endParaRPr lang="fr-FR" sz="1100" dirty="0">
              <a:effectLst/>
              <a:latin typeface="Calibri"/>
              <a:ea typeface="Calibri"/>
              <a:cs typeface="Times New Roman"/>
            </a:endParaRPr>
          </a:p>
          <a:p>
            <a:pPr algn="just">
              <a:lnSpc>
                <a:spcPct val="115000"/>
              </a:lnSpc>
              <a:spcAft>
                <a:spcPts val="1000"/>
              </a:spcAft>
            </a:pPr>
            <a:r>
              <a:rPr lang="fr-FR" sz="1100" dirty="0">
                <a:solidFill>
                  <a:srgbClr val="FFFFFF"/>
                </a:solidFill>
                <a:effectLst/>
                <a:latin typeface="Calibri"/>
                <a:ea typeface="Calibri"/>
                <a:cs typeface="Calibri"/>
              </a:rPr>
              <a:t> </a:t>
            </a:r>
            <a:endParaRPr lang="fr-FR" sz="1100" dirty="0">
              <a:effectLst/>
              <a:latin typeface="Calibri"/>
              <a:ea typeface="Calibri"/>
              <a:cs typeface="Times New Roman"/>
            </a:endParaRPr>
          </a:p>
          <a:p>
            <a:pPr marL="90170" algn="just">
              <a:spcAft>
                <a:spcPts val="0"/>
              </a:spcAft>
              <a:tabLst>
                <a:tab pos="90170" algn="l"/>
                <a:tab pos="342900" algn="l"/>
                <a:tab pos="2070735" algn="l"/>
                <a:tab pos="3048000" algn="l"/>
              </a:tabLst>
            </a:pPr>
            <a:r>
              <a:rPr lang="fr-FR" sz="1200" dirty="0">
                <a:solidFill>
                  <a:srgbClr val="FFFFFF"/>
                </a:solidFill>
                <a:effectLst/>
                <a:latin typeface="Arial"/>
                <a:ea typeface="Times New Roman"/>
                <a:cs typeface="Times New Roman"/>
              </a:rPr>
              <a:t> </a:t>
            </a:r>
            <a:endParaRPr lang="fr-FR" sz="1200" dirty="0">
              <a:effectLst/>
              <a:latin typeface="Arial"/>
              <a:ea typeface="Times New Roman"/>
              <a:cs typeface="Times New Roman"/>
            </a:endParaRPr>
          </a:p>
        </p:txBody>
      </p:sp>
      <p:grpSp>
        <p:nvGrpSpPr>
          <p:cNvPr id="21" name="Groupe 20"/>
          <p:cNvGrpSpPr/>
          <p:nvPr/>
        </p:nvGrpSpPr>
        <p:grpSpPr>
          <a:xfrm>
            <a:off x="533165" y="1772816"/>
            <a:ext cx="459105" cy="456565"/>
            <a:chOff x="0" y="0"/>
            <a:chExt cx="866775" cy="857250"/>
          </a:xfrm>
        </p:grpSpPr>
        <p:sp>
          <p:nvSpPr>
            <p:cNvPr id="22" name="Rectangle à coins arrondis 28"/>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23" name="rg_hi" descr="http://t0.gstatic.com/images?q=tbn:ANd9GcS8FnO-fviKS4rRs5L2sPXaolz1bLFjeynyxjGDMyD_pEY5dB_S">
              <a:hlinkClick r:id="rId2"/>
            </p:cNvPr>
            <p:cNvPicPr>
              <a:picLocks noChangeAspect="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200025" y="76200"/>
              <a:ext cx="466725" cy="695325"/>
            </a:xfrm>
            <a:prstGeom prst="rect">
              <a:avLst/>
            </a:prstGeom>
            <a:noFill/>
            <a:ln>
              <a:noFill/>
            </a:ln>
          </p:spPr>
        </p:pic>
      </p:grpSp>
      <p:grpSp>
        <p:nvGrpSpPr>
          <p:cNvPr id="24" name="Group 66"/>
          <p:cNvGrpSpPr>
            <a:grpSpLocks/>
          </p:cNvGrpSpPr>
          <p:nvPr/>
        </p:nvGrpSpPr>
        <p:grpSpPr bwMode="auto">
          <a:xfrm>
            <a:off x="4724355" y="2564904"/>
            <a:ext cx="4211882" cy="3240335"/>
            <a:chOff x="1526" y="1997"/>
            <a:chExt cx="1524" cy="990"/>
          </a:xfrm>
        </p:grpSpPr>
        <p:pic>
          <p:nvPicPr>
            <p:cNvPr id="25" name="Picture 54" descr="Témoin avant rinç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6" y="1997"/>
              <a:ext cx="720"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5" descr="Témoin après rinç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 y="1997"/>
              <a:ext cx="720"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6" descr="Glycofilm 1% avant rinç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6" y="2501"/>
              <a:ext cx="720"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7" descr="Gklycofilm 1% après rinç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 y="2501"/>
              <a:ext cx="720"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58"/>
            <p:cNvSpPr>
              <a:spLocks noChangeArrowheads="1"/>
            </p:cNvSpPr>
            <p:nvPr/>
          </p:nvSpPr>
          <p:spPr bwMode="auto">
            <a:xfrm>
              <a:off x="1565" y="2024"/>
              <a:ext cx="64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ru-RU" sz="1000" b="1" dirty="0" smtClean="0">
                  <a:solidFill>
                    <a:srgbClr val="000000"/>
                  </a:solidFill>
                  <a:latin typeface="Trebuchet MS" pitchFamily="34" charset="0"/>
                  <a:ea typeface="ＭＳ Ｐゴシック" charset="-128"/>
                </a:rPr>
                <a:t>Плацебо до смывания</a:t>
              </a:r>
              <a:endParaRPr lang="fr-FR" sz="1000" dirty="0">
                <a:latin typeface="Trebuchet MS" pitchFamily="34" charset="0"/>
                <a:ea typeface="ＭＳ Ｐゴシック" charset="-128"/>
              </a:endParaRPr>
            </a:p>
          </p:txBody>
        </p:sp>
        <p:sp>
          <p:nvSpPr>
            <p:cNvPr id="30" name="Rectangle 59"/>
            <p:cNvSpPr>
              <a:spLocks noChangeArrowheads="1"/>
            </p:cNvSpPr>
            <p:nvPr/>
          </p:nvSpPr>
          <p:spPr bwMode="auto">
            <a:xfrm>
              <a:off x="2337" y="2024"/>
              <a:ext cx="64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ru-RU" sz="1000" b="1" dirty="0" smtClean="0">
                  <a:solidFill>
                    <a:srgbClr val="000000"/>
                  </a:solidFill>
                  <a:latin typeface="Trebuchet MS" pitchFamily="34" charset="0"/>
                  <a:ea typeface="ＭＳ Ｐゴシック" charset="-128"/>
                </a:rPr>
                <a:t>Плацебо после смывания</a:t>
              </a:r>
              <a:endParaRPr lang="fr-FR" sz="1000" dirty="0">
                <a:latin typeface="Trebuchet MS" pitchFamily="34" charset="0"/>
                <a:ea typeface="ＭＳ Ｐゴシック" charset="-128"/>
              </a:endParaRPr>
            </a:p>
          </p:txBody>
        </p:sp>
        <p:sp>
          <p:nvSpPr>
            <p:cNvPr id="31" name="Rectangle 60"/>
            <p:cNvSpPr>
              <a:spLocks noChangeArrowheads="1"/>
            </p:cNvSpPr>
            <p:nvPr/>
          </p:nvSpPr>
          <p:spPr bwMode="auto">
            <a:xfrm>
              <a:off x="1532" y="2535"/>
              <a:ext cx="72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000" b="1" cap="small" dirty="0">
                  <a:solidFill>
                    <a:srgbClr val="000000"/>
                  </a:solidFill>
                  <a:latin typeface="Trebuchet MS" pitchFamily="34" charset="0"/>
                  <a:ea typeface="ＭＳ Ｐゴシック" charset="-128"/>
                </a:rPr>
                <a:t>GLYCOFILM</a:t>
              </a:r>
              <a:r>
                <a:rPr lang="en-US" sz="1000" b="1" baseline="30000" dirty="0">
                  <a:solidFill>
                    <a:srgbClr val="000000"/>
                  </a:solidFill>
                  <a:latin typeface="Trebuchet MS" pitchFamily="34" charset="0"/>
                  <a:ea typeface="ＭＳ Ｐゴシック" charset="-128"/>
                </a:rPr>
                <a:t>®</a:t>
              </a:r>
              <a:r>
                <a:rPr lang="en-US" sz="1000" b="1" dirty="0">
                  <a:solidFill>
                    <a:srgbClr val="000000"/>
                  </a:solidFill>
                  <a:latin typeface="Trebuchet MS" pitchFamily="34" charset="0"/>
                  <a:ea typeface="ＭＳ Ｐゴシック" charset="-128"/>
                </a:rPr>
                <a:t> 1%, </a:t>
              </a:r>
              <a:r>
                <a:rPr lang="ru-RU" sz="1000" b="1" dirty="0" smtClean="0">
                  <a:solidFill>
                    <a:srgbClr val="000000"/>
                  </a:solidFill>
                  <a:latin typeface="Trebuchet MS" pitchFamily="34" charset="0"/>
                  <a:ea typeface="ＭＳ Ｐゴシック" charset="-128"/>
                </a:rPr>
                <a:t>до смывания</a:t>
              </a:r>
              <a:endParaRPr lang="fr-FR" sz="1000" dirty="0">
                <a:latin typeface="Trebuchet MS" pitchFamily="34" charset="0"/>
                <a:ea typeface="ＭＳ Ｐゴシック" charset="-128"/>
              </a:endParaRPr>
            </a:p>
          </p:txBody>
        </p:sp>
        <p:sp>
          <p:nvSpPr>
            <p:cNvPr id="32" name="Rectangle 61"/>
            <p:cNvSpPr>
              <a:spLocks noChangeArrowheads="1"/>
            </p:cNvSpPr>
            <p:nvPr/>
          </p:nvSpPr>
          <p:spPr bwMode="auto">
            <a:xfrm>
              <a:off x="2258" y="2535"/>
              <a:ext cx="79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000" b="1" cap="small" dirty="0">
                  <a:solidFill>
                    <a:srgbClr val="000000"/>
                  </a:solidFill>
                  <a:latin typeface="Trebuchet MS" pitchFamily="34" charset="0"/>
                  <a:ea typeface="ＭＳ Ｐゴシック" charset="-128"/>
                </a:rPr>
                <a:t>GLYCOFILM</a:t>
              </a:r>
              <a:r>
                <a:rPr lang="en-US" sz="1000" b="1" cap="small" baseline="30000" dirty="0">
                  <a:solidFill>
                    <a:srgbClr val="000000"/>
                  </a:solidFill>
                  <a:latin typeface="Trebuchet MS" pitchFamily="34" charset="0"/>
                  <a:ea typeface="ＭＳ Ｐゴシック" charset="-128"/>
                </a:rPr>
                <a:t>®</a:t>
              </a:r>
              <a:r>
                <a:rPr lang="en-US" sz="1000" b="1" cap="small" dirty="0">
                  <a:solidFill>
                    <a:srgbClr val="000000"/>
                  </a:solidFill>
                  <a:latin typeface="Trebuchet MS" pitchFamily="34" charset="0"/>
                  <a:ea typeface="ＭＳ Ｐゴシック" charset="-128"/>
                </a:rPr>
                <a:t> </a:t>
              </a:r>
              <a:r>
                <a:rPr lang="en-US" sz="1000" b="1" dirty="0">
                  <a:solidFill>
                    <a:srgbClr val="000000"/>
                  </a:solidFill>
                  <a:latin typeface="Trebuchet MS" pitchFamily="34" charset="0"/>
                  <a:ea typeface="ＭＳ Ｐゴシック" charset="-128"/>
                </a:rPr>
                <a:t>1%, </a:t>
              </a:r>
              <a:r>
                <a:rPr lang="ru-RU" sz="1000" b="1" dirty="0" smtClean="0">
                  <a:solidFill>
                    <a:srgbClr val="000000"/>
                  </a:solidFill>
                  <a:latin typeface="Trebuchet MS" pitchFamily="34" charset="0"/>
                  <a:ea typeface="ＭＳ Ｐゴシック" charset="-128"/>
                </a:rPr>
                <a:t>после смывания</a:t>
              </a:r>
              <a:endParaRPr lang="fr-FR" sz="1000" dirty="0">
                <a:latin typeface="Trebuchet MS" pitchFamily="34" charset="0"/>
                <a:ea typeface="ＭＳ Ｐゴシック" charset="-128"/>
              </a:endParaRPr>
            </a:p>
          </p:txBody>
        </p:sp>
      </p:grpSp>
      <p:sp>
        <p:nvSpPr>
          <p:cNvPr id="33" name="ZoneTexte 32"/>
          <p:cNvSpPr txBox="1"/>
          <p:nvPr/>
        </p:nvSpPr>
        <p:spPr>
          <a:xfrm>
            <a:off x="6623019" y="5805239"/>
            <a:ext cx="2413478" cy="307777"/>
          </a:xfrm>
          <a:prstGeom prst="rect">
            <a:avLst/>
          </a:prstGeom>
          <a:noFill/>
        </p:spPr>
        <p:txBody>
          <a:bodyPr wrap="square" rtlCol="0">
            <a:spAutoFit/>
          </a:bodyPr>
          <a:lstStyle/>
          <a:p>
            <a:r>
              <a:rPr lang="ru-RU" sz="1400" b="1" dirty="0" smtClean="0">
                <a:solidFill>
                  <a:srgbClr val="FF0066"/>
                </a:solidFill>
                <a:effectLst>
                  <a:outerShdw blurRad="38100" dist="38100" dir="2700000" algn="tl">
                    <a:srgbClr val="000000">
                      <a:alpha val="43137"/>
                    </a:srgbClr>
                  </a:outerShdw>
                </a:effectLst>
              </a:rPr>
              <a:t>СУБСТАНТИВНАЯ ЗАЩИТА</a:t>
            </a:r>
            <a:r>
              <a:rPr lang="fr-FR" sz="1400" b="1" dirty="0" smtClean="0">
                <a:solidFill>
                  <a:srgbClr val="FF0066"/>
                </a:solidFill>
                <a:effectLst>
                  <a:outerShdw blurRad="38100" dist="38100" dir="2700000" algn="tl">
                    <a:srgbClr val="000000">
                      <a:alpha val="43137"/>
                    </a:srgbClr>
                  </a:outerShdw>
                </a:effectLst>
              </a:rPr>
              <a:t>!</a:t>
            </a:r>
            <a:endParaRPr lang="fr-FR" sz="1400" b="1" dirty="0">
              <a:solidFill>
                <a:srgbClr val="FF0066"/>
              </a:solidFill>
              <a:effectLst>
                <a:outerShdw blurRad="38100" dist="38100" dir="2700000" algn="tl">
                  <a:srgbClr val="000000">
                    <a:alpha val="43137"/>
                  </a:srgbClr>
                </a:outerShdw>
              </a:effectLst>
            </a:endParaRPr>
          </a:p>
        </p:txBody>
      </p:sp>
      <p:sp>
        <p:nvSpPr>
          <p:cNvPr id="34" name="Text Box 41"/>
          <p:cNvSpPr txBox="1">
            <a:spLocks noChangeArrowheads="1"/>
          </p:cNvSpPr>
          <p:nvPr/>
        </p:nvSpPr>
        <p:spPr bwMode="auto">
          <a:xfrm>
            <a:off x="4670332" y="4415155"/>
            <a:ext cx="10727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b="1" dirty="0" smtClean="0">
                <a:latin typeface="Trebuchet MS" pitchFamily="34" charset="0"/>
                <a:ea typeface="ＭＳ Ｐゴシック" charset="-128"/>
              </a:rPr>
              <a:t>(</a:t>
            </a:r>
            <a:r>
              <a:rPr lang="ru-RU" sz="900" b="1" dirty="0" smtClean="0">
                <a:latin typeface="Trebuchet MS" pitchFamily="34" charset="0"/>
                <a:ea typeface="ＭＳ Ｐゴシック" charset="-128"/>
              </a:rPr>
              <a:t>или</a:t>
            </a:r>
            <a:r>
              <a:rPr lang="fr-FR" sz="900" b="1" dirty="0" smtClean="0">
                <a:latin typeface="Trebuchet MS" pitchFamily="34" charset="0"/>
                <a:ea typeface="ＭＳ Ｐゴシック" charset="-128"/>
              </a:rPr>
              <a:t> </a:t>
            </a:r>
            <a:r>
              <a:rPr lang="fr-FR" sz="900" b="1" cap="small" dirty="0">
                <a:latin typeface="Trebuchet MS" pitchFamily="34" charset="0"/>
                <a:ea typeface="ＭＳ Ｐゴシック" charset="-128"/>
              </a:rPr>
              <a:t>pollustop</a:t>
            </a:r>
            <a:r>
              <a:rPr lang="fr-FR" sz="900" b="1" cap="small" baseline="30000" dirty="0">
                <a:latin typeface="Trebuchet MS" pitchFamily="34" charset="0"/>
                <a:ea typeface="ＭＳ Ｐゴシック" charset="-128"/>
              </a:rPr>
              <a:t>®</a:t>
            </a:r>
            <a:r>
              <a:rPr lang="fr-FR" sz="900" b="1" cap="small" dirty="0">
                <a:latin typeface="Trebuchet MS" pitchFamily="34" charset="0"/>
                <a:ea typeface="ＭＳ Ｐゴシック" charset="-128"/>
              </a:rPr>
              <a:t>)</a:t>
            </a:r>
          </a:p>
        </p:txBody>
      </p:sp>
      <p:sp>
        <p:nvSpPr>
          <p:cNvPr id="35" name="Text Box 41"/>
          <p:cNvSpPr txBox="1">
            <a:spLocks noChangeArrowheads="1"/>
          </p:cNvSpPr>
          <p:nvPr/>
        </p:nvSpPr>
        <p:spPr bwMode="auto">
          <a:xfrm>
            <a:off x="6819183" y="4422304"/>
            <a:ext cx="10727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b="1" dirty="0" smtClean="0">
                <a:latin typeface="Trebuchet MS" pitchFamily="34" charset="0"/>
                <a:ea typeface="ＭＳ Ｐゴシック" charset="-128"/>
              </a:rPr>
              <a:t>(</a:t>
            </a:r>
            <a:r>
              <a:rPr lang="ru-RU" sz="900" b="1" dirty="0" smtClean="0">
                <a:latin typeface="Trebuchet MS" pitchFamily="34" charset="0"/>
                <a:ea typeface="ＭＳ Ｐゴシック" charset="-128"/>
              </a:rPr>
              <a:t>или</a:t>
            </a:r>
            <a:r>
              <a:rPr lang="fr-FR" sz="900" b="1" dirty="0" smtClean="0">
                <a:latin typeface="Trebuchet MS" pitchFamily="34" charset="0"/>
                <a:ea typeface="ＭＳ Ｐゴシック" charset="-128"/>
              </a:rPr>
              <a:t> </a:t>
            </a:r>
            <a:r>
              <a:rPr lang="fr-FR" sz="900" b="1" cap="small" dirty="0">
                <a:latin typeface="Trebuchet MS" pitchFamily="34" charset="0"/>
                <a:ea typeface="ＭＳ Ｐゴシック" charset="-128"/>
              </a:rPr>
              <a:t>pollustop</a:t>
            </a:r>
            <a:r>
              <a:rPr lang="fr-FR" sz="900" b="1" cap="small" baseline="30000" dirty="0">
                <a:latin typeface="Trebuchet MS" pitchFamily="34" charset="0"/>
                <a:ea typeface="ＭＳ Ｐゴシック" charset="-128"/>
              </a:rPr>
              <a:t>®</a:t>
            </a:r>
            <a:r>
              <a:rPr lang="fr-FR" sz="900" b="1" cap="small" dirty="0">
                <a:latin typeface="Trebuchet MS" pitchFamily="34" charset="0"/>
                <a:ea typeface="ＭＳ Ｐゴシック" charset="-128"/>
              </a:rPr>
              <a:t>)</a:t>
            </a:r>
          </a:p>
        </p:txBody>
      </p:sp>
      <p:graphicFrame>
        <p:nvGraphicFramePr>
          <p:cNvPr id="36" name="Graphique 35"/>
          <p:cNvGraphicFramePr>
            <a:graphicFrameLocks/>
          </p:cNvGraphicFramePr>
          <p:nvPr>
            <p:extLst>
              <p:ext uri="{D42A27DB-BD31-4B8C-83A1-F6EECF244321}">
                <p14:modId xmlns:p14="http://schemas.microsoft.com/office/powerpoint/2010/main" val="956067701"/>
              </p:ext>
            </p:extLst>
          </p:nvPr>
        </p:nvGraphicFramePr>
        <p:xfrm>
          <a:off x="107504" y="2711952"/>
          <a:ext cx="4227155" cy="2220608"/>
        </p:xfrm>
        <a:graphic>
          <a:graphicData uri="http://schemas.openxmlformats.org/drawingml/2006/chart">
            <c:chart xmlns:c="http://schemas.openxmlformats.org/drawingml/2006/chart" xmlns:r="http://schemas.openxmlformats.org/officeDocument/2006/relationships" r:id="rId8"/>
          </a:graphicData>
        </a:graphic>
      </p:graphicFrame>
      <p:sp>
        <p:nvSpPr>
          <p:cNvPr id="37" name="Zone de texte 23"/>
          <p:cNvSpPr>
            <a:spLocks noChangeArrowheads="1"/>
          </p:cNvSpPr>
          <p:nvPr/>
        </p:nvSpPr>
        <p:spPr bwMode="auto">
          <a:xfrm>
            <a:off x="1254501" y="2938993"/>
            <a:ext cx="894744" cy="847110"/>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rot="0" vert="horz" wrap="square" lIns="0" tIns="0" rIns="0" bIns="0" anchor="ctr" anchorCtr="0" upright="1">
            <a:noAutofit/>
          </a:bodyPr>
          <a:lstStyle/>
          <a:p>
            <a:pPr algn="ctr"/>
            <a:endParaRPr lang="fr-FR" sz="500" b="1" spc="200" dirty="0">
              <a:ea typeface="Calibri"/>
              <a:cs typeface="Calibri"/>
            </a:endParaRPr>
          </a:p>
          <a:p>
            <a:pPr algn="ctr"/>
            <a:r>
              <a:rPr lang="fr-FR" sz="1600" b="1" spc="200" dirty="0">
                <a:ea typeface="Calibri"/>
                <a:cs typeface="Calibri"/>
              </a:rPr>
              <a:t>+30</a:t>
            </a:r>
            <a:r>
              <a:rPr lang="fr-FR" sz="1600" b="1" spc="200" dirty="0">
                <a:effectLst/>
                <a:ea typeface="Calibri"/>
                <a:cs typeface="Calibri"/>
              </a:rPr>
              <a:t>%</a:t>
            </a:r>
            <a:r>
              <a:rPr lang="fr-FR" sz="1100" b="1" spc="200" baseline="30000" dirty="0">
                <a:effectLst/>
                <a:ea typeface="Calibri"/>
                <a:cs typeface="Calibri"/>
              </a:rPr>
              <a:t>*</a:t>
            </a:r>
            <a:endParaRPr lang="fr-FR" sz="1600" b="1" spc="200" baseline="30000" dirty="0">
              <a:effectLst/>
              <a:ea typeface="Calibri"/>
              <a:cs typeface="Calibri"/>
            </a:endParaRPr>
          </a:p>
          <a:p>
            <a:pPr algn="ctr"/>
            <a:r>
              <a:rPr lang="fr-FR" sz="800" b="1" dirty="0"/>
              <a:t>vs. </a:t>
            </a:r>
            <a:r>
              <a:rPr lang="ru-RU" sz="800" b="1" dirty="0" smtClean="0"/>
              <a:t>Плацебо</a:t>
            </a:r>
            <a:endParaRPr lang="fr-FR" sz="800" dirty="0"/>
          </a:p>
          <a:p>
            <a:pPr algn="ctr"/>
            <a:endParaRPr lang="fr-FR" sz="1050" baseline="30000" dirty="0">
              <a:effectLst/>
              <a:ea typeface="Calibri"/>
              <a:cs typeface="Times New Roman"/>
            </a:endParaRPr>
          </a:p>
        </p:txBody>
      </p:sp>
      <p:sp>
        <p:nvSpPr>
          <p:cNvPr id="38" name="Zone de texte 23"/>
          <p:cNvSpPr>
            <a:spLocks noChangeArrowheads="1"/>
          </p:cNvSpPr>
          <p:nvPr/>
        </p:nvSpPr>
        <p:spPr bwMode="auto">
          <a:xfrm>
            <a:off x="2415373" y="2799973"/>
            <a:ext cx="880869" cy="830149"/>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rot="0" vert="horz" wrap="square" lIns="0" tIns="0" rIns="0" bIns="0" anchor="ctr" anchorCtr="0" upright="1">
            <a:noAutofit/>
          </a:bodyPr>
          <a:lstStyle/>
          <a:p>
            <a:pPr algn="ctr"/>
            <a:endParaRPr lang="fr-FR" sz="500" b="1" spc="200" dirty="0">
              <a:ea typeface="Calibri"/>
              <a:cs typeface="Calibri"/>
            </a:endParaRPr>
          </a:p>
          <a:p>
            <a:pPr algn="ctr"/>
            <a:r>
              <a:rPr lang="fr-FR" sz="1600" b="1" spc="200" dirty="0">
                <a:ea typeface="Calibri"/>
                <a:cs typeface="Calibri"/>
              </a:rPr>
              <a:t>+38%</a:t>
            </a:r>
            <a:r>
              <a:rPr lang="fr-FR" sz="1100" b="1" spc="200" baseline="30000" dirty="0">
                <a:ea typeface="Calibri"/>
                <a:cs typeface="Calibri"/>
              </a:rPr>
              <a:t>*</a:t>
            </a:r>
            <a:endParaRPr lang="fr-FR" sz="1200" b="1" spc="200" baseline="30000" dirty="0">
              <a:effectLst/>
              <a:ea typeface="Calibri"/>
              <a:cs typeface="Calibri"/>
            </a:endParaRPr>
          </a:p>
          <a:p>
            <a:pPr algn="ctr"/>
            <a:r>
              <a:rPr lang="fr-FR" sz="800" b="1" dirty="0"/>
              <a:t>vs. </a:t>
            </a:r>
            <a:r>
              <a:rPr lang="ru-RU" sz="800" b="1" dirty="0" smtClean="0"/>
              <a:t>Плацебо</a:t>
            </a:r>
            <a:endParaRPr lang="fr-FR" sz="800" dirty="0"/>
          </a:p>
          <a:p>
            <a:pPr algn="ctr"/>
            <a:endParaRPr lang="fr-FR" sz="1050" baseline="30000" dirty="0">
              <a:effectLst/>
              <a:ea typeface="Calibri"/>
              <a:cs typeface="Times New Roman"/>
            </a:endParaRPr>
          </a:p>
        </p:txBody>
      </p:sp>
      <p:sp>
        <p:nvSpPr>
          <p:cNvPr id="42" name="Zone de texte 23"/>
          <p:cNvSpPr>
            <a:spLocks noChangeArrowheads="1"/>
          </p:cNvSpPr>
          <p:nvPr/>
        </p:nvSpPr>
        <p:spPr bwMode="auto">
          <a:xfrm>
            <a:off x="3540138" y="2512713"/>
            <a:ext cx="998253" cy="947979"/>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rot="0" vert="horz" wrap="square" lIns="0" tIns="0" rIns="0" bIns="0" anchor="ctr" anchorCtr="0" upright="1">
            <a:noAutofit/>
          </a:bodyPr>
          <a:lstStyle/>
          <a:p>
            <a:pPr algn="ctr"/>
            <a:endParaRPr lang="fr-FR" sz="500" b="1" spc="200" dirty="0">
              <a:ea typeface="Calibri"/>
              <a:cs typeface="Calibri"/>
            </a:endParaRPr>
          </a:p>
          <a:p>
            <a:pPr algn="ctr"/>
            <a:r>
              <a:rPr lang="fr-FR" sz="1600" b="1" spc="200" dirty="0">
                <a:ea typeface="Calibri"/>
                <a:cs typeface="Calibri"/>
              </a:rPr>
              <a:t>+46</a:t>
            </a:r>
            <a:r>
              <a:rPr lang="fr-FR" sz="1600" b="1" spc="200" dirty="0">
                <a:effectLst/>
                <a:ea typeface="Calibri"/>
                <a:cs typeface="Calibri"/>
              </a:rPr>
              <a:t>%</a:t>
            </a:r>
            <a:r>
              <a:rPr lang="fr-FR" sz="1100" b="1" spc="200" baseline="30000" dirty="0">
                <a:effectLst/>
                <a:ea typeface="Calibri"/>
                <a:cs typeface="Calibri"/>
              </a:rPr>
              <a:t>**</a:t>
            </a:r>
            <a:endParaRPr lang="fr-FR" sz="1200" b="1" spc="200" baseline="30000" dirty="0">
              <a:effectLst/>
              <a:ea typeface="Calibri"/>
              <a:cs typeface="Calibri"/>
            </a:endParaRPr>
          </a:p>
          <a:p>
            <a:pPr algn="ctr"/>
            <a:r>
              <a:rPr lang="fr-FR" sz="800" b="1" dirty="0"/>
              <a:t>vs. </a:t>
            </a:r>
            <a:r>
              <a:rPr lang="ru-RU" sz="800" b="1" dirty="0" smtClean="0"/>
              <a:t>Плацебо</a:t>
            </a:r>
            <a:endParaRPr lang="fr-FR" sz="800" dirty="0"/>
          </a:p>
          <a:p>
            <a:pPr algn="ctr"/>
            <a:endParaRPr lang="fr-FR" sz="1050" baseline="30000" dirty="0">
              <a:effectLst/>
              <a:ea typeface="Calibri"/>
              <a:cs typeface="Times New Roman"/>
            </a:endParaRPr>
          </a:p>
        </p:txBody>
      </p:sp>
      <p:sp>
        <p:nvSpPr>
          <p:cNvPr id="43" name="Text Box 41"/>
          <p:cNvSpPr txBox="1">
            <a:spLocks noChangeArrowheads="1"/>
          </p:cNvSpPr>
          <p:nvPr/>
        </p:nvSpPr>
        <p:spPr bwMode="auto">
          <a:xfrm>
            <a:off x="980848" y="4626359"/>
            <a:ext cx="3159104" cy="230832"/>
          </a:xfrm>
          <a:prstGeom prst="rect">
            <a:avLst/>
          </a:prstGeom>
          <a:solidFill>
            <a:schemeClr val="bg1"/>
          </a:solidFill>
          <a:ln>
            <a:noFill/>
          </a:ln>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a:latin typeface="Trebuchet MS" pitchFamily="34" charset="0"/>
                <a:ea typeface="ＭＳ Ｐゴシック" charset="-128"/>
              </a:rPr>
              <a:t>1% </a:t>
            </a:r>
            <a:r>
              <a:rPr lang="fr-FR" sz="900" cap="small" dirty="0" err="1">
                <a:latin typeface="Trebuchet MS" pitchFamily="34" charset="0"/>
                <a:ea typeface="ＭＳ Ｐゴシック" charset="-128"/>
              </a:rPr>
              <a:t>Glycofilm</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 	     3% </a:t>
            </a:r>
            <a:r>
              <a:rPr lang="fr-FR" sz="900" cap="small" dirty="0" err="1">
                <a:latin typeface="Trebuchet MS" pitchFamily="34" charset="0"/>
                <a:ea typeface="ＭＳ Ｐゴシック" charset="-128"/>
              </a:rPr>
              <a:t>Glycofilm</a:t>
            </a:r>
            <a:r>
              <a:rPr lang="fr-FR" sz="900" cap="small" baseline="30000" dirty="0">
                <a:latin typeface="Trebuchet MS" pitchFamily="34" charset="0"/>
                <a:ea typeface="ＭＳ Ｐゴシック" charset="-128"/>
              </a:rPr>
              <a:t>®                    </a:t>
            </a:r>
            <a:r>
              <a:rPr lang="fr-FR" sz="900" cap="small" dirty="0">
                <a:latin typeface="Trebuchet MS" pitchFamily="34" charset="0"/>
                <a:ea typeface="ＭＳ Ｐゴシック" charset="-128"/>
              </a:rPr>
              <a:t>5% </a:t>
            </a:r>
            <a:r>
              <a:rPr lang="fr-FR" sz="900" cap="small" dirty="0" err="1">
                <a:latin typeface="Trebuchet MS" pitchFamily="34" charset="0"/>
                <a:ea typeface="ＭＳ Ｐゴシック" charset="-128"/>
              </a:rPr>
              <a:t>Glycofilm</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   </a:t>
            </a:r>
          </a:p>
        </p:txBody>
      </p:sp>
      <p:sp>
        <p:nvSpPr>
          <p:cNvPr id="45" name="Text Box 41"/>
          <p:cNvSpPr txBox="1">
            <a:spLocks noChangeArrowheads="1"/>
          </p:cNvSpPr>
          <p:nvPr/>
        </p:nvSpPr>
        <p:spPr bwMode="auto">
          <a:xfrm>
            <a:off x="985564" y="4746689"/>
            <a:ext cx="95571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a:latin typeface="Trebuchet MS" pitchFamily="34" charset="0"/>
                <a:ea typeface="ＭＳ Ｐゴシック" charset="-128"/>
              </a:rPr>
              <a:t>(or </a:t>
            </a:r>
            <a:r>
              <a:rPr lang="fr-FR" sz="900" cap="small" dirty="0" err="1">
                <a:latin typeface="Trebuchet MS" pitchFamily="34" charset="0"/>
                <a:ea typeface="ＭＳ Ｐゴシック" charset="-128"/>
              </a:rPr>
              <a:t>Pollustop</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a:t>
            </a:r>
          </a:p>
        </p:txBody>
      </p:sp>
      <p:sp>
        <p:nvSpPr>
          <p:cNvPr id="47" name="Text Box 41"/>
          <p:cNvSpPr txBox="1">
            <a:spLocks noChangeArrowheads="1"/>
          </p:cNvSpPr>
          <p:nvPr/>
        </p:nvSpPr>
        <p:spPr bwMode="auto">
          <a:xfrm>
            <a:off x="2058190" y="4755567"/>
            <a:ext cx="95571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a:latin typeface="Trebuchet MS" pitchFamily="34" charset="0"/>
                <a:ea typeface="ＭＳ Ｐゴシック" charset="-128"/>
              </a:rPr>
              <a:t>(or </a:t>
            </a:r>
            <a:r>
              <a:rPr lang="fr-FR" sz="900" cap="small" dirty="0" err="1">
                <a:latin typeface="Trebuchet MS" pitchFamily="34" charset="0"/>
                <a:ea typeface="ＭＳ Ｐゴシック" charset="-128"/>
              </a:rPr>
              <a:t>Pollustop</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a:t>
            </a:r>
          </a:p>
        </p:txBody>
      </p:sp>
      <p:sp>
        <p:nvSpPr>
          <p:cNvPr id="48" name="Text Box 41"/>
          <p:cNvSpPr txBox="1">
            <a:spLocks noChangeArrowheads="1"/>
          </p:cNvSpPr>
          <p:nvPr/>
        </p:nvSpPr>
        <p:spPr bwMode="auto">
          <a:xfrm>
            <a:off x="3184241" y="4761497"/>
            <a:ext cx="95571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a:latin typeface="Trebuchet MS" pitchFamily="34" charset="0"/>
                <a:ea typeface="ＭＳ Ｐゴシック" charset="-128"/>
              </a:rPr>
              <a:t>(or </a:t>
            </a:r>
            <a:r>
              <a:rPr lang="fr-FR" sz="900" cap="small" dirty="0" err="1">
                <a:latin typeface="Trebuchet MS" pitchFamily="34" charset="0"/>
                <a:ea typeface="ＭＳ Ｐゴシック" charset="-128"/>
              </a:rPr>
              <a:t>Pollustop</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a:t>
            </a:r>
          </a:p>
        </p:txBody>
      </p:sp>
      <p:sp>
        <p:nvSpPr>
          <p:cNvPr id="49" name="Zone de texte 1030"/>
          <p:cNvSpPr txBox="1"/>
          <p:nvPr/>
        </p:nvSpPr>
        <p:spPr>
          <a:xfrm>
            <a:off x="515544" y="2514568"/>
            <a:ext cx="1595853" cy="54419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fr-FR" sz="800" dirty="0">
                <a:effectLst/>
                <a:ea typeface="Calibri" panose="020F0502020204030204" pitchFamily="34" charset="0"/>
                <a:cs typeface="Times New Roman" panose="02020603050405020304" pitchFamily="18" charset="0"/>
              </a:rPr>
              <a:t>  * p&lt;0.05      ** p&lt;0.01</a:t>
            </a:r>
            <a:endParaRPr lang="fr-FR" sz="1100" dirty="0">
              <a:effectLst/>
              <a:ea typeface="Calibri" panose="020F0502020204030204" pitchFamily="34" charset="0"/>
              <a:cs typeface="Times New Roman" panose="02020603050405020304" pitchFamily="18" charset="0"/>
            </a:endParaRPr>
          </a:p>
        </p:txBody>
      </p:sp>
      <p:sp>
        <p:nvSpPr>
          <p:cNvPr id="2" name="ZoneTexte 1"/>
          <p:cNvSpPr txBox="1"/>
          <p:nvPr/>
        </p:nvSpPr>
        <p:spPr>
          <a:xfrm>
            <a:off x="762717" y="5259864"/>
            <a:ext cx="3519553" cy="646331"/>
          </a:xfrm>
          <a:prstGeom prst="rect">
            <a:avLst/>
          </a:prstGeom>
          <a:noFill/>
        </p:spPr>
        <p:txBody>
          <a:bodyPr wrap="square" rtlCol="0">
            <a:spAutoFit/>
          </a:bodyPr>
          <a:lstStyle/>
          <a:p>
            <a:pPr marL="268288" indent="-268288"/>
            <a:r>
              <a:rPr lang="fr-FR" b="1" dirty="0">
                <a:solidFill>
                  <a:schemeClr val="accent5">
                    <a:lumMod val="50000"/>
                  </a:schemeClr>
                </a:solidFill>
              </a:rPr>
              <a:t>100% </a:t>
            </a:r>
            <a:r>
              <a:rPr lang="ru-RU" b="1" dirty="0" smtClean="0"/>
              <a:t>положительного результата</a:t>
            </a:r>
            <a:endParaRPr lang="fr-FR" b="1" dirty="0"/>
          </a:p>
          <a:p>
            <a:pPr marL="268288" indent="-268288"/>
            <a:r>
              <a:rPr lang="ru-RU" b="1" dirty="0" smtClean="0"/>
              <a:t>До </a:t>
            </a:r>
            <a:r>
              <a:rPr lang="fr-FR" b="1" dirty="0" smtClean="0">
                <a:solidFill>
                  <a:schemeClr val="accent5">
                    <a:lumMod val="50000"/>
                  </a:schemeClr>
                </a:solidFill>
              </a:rPr>
              <a:t>+96</a:t>
            </a:r>
            <a:r>
              <a:rPr lang="fr-FR" b="1" dirty="0">
                <a:solidFill>
                  <a:schemeClr val="accent5">
                    <a:lumMod val="50000"/>
                  </a:schemeClr>
                </a:solidFill>
              </a:rPr>
              <a:t>% </a:t>
            </a:r>
            <a:r>
              <a:rPr lang="ru-RU" b="1" dirty="0" smtClean="0"/>
              <a:t>защиты</a:t>
            </a:r>
            <a:r>
              <a:rPr lang="fr-FR" b="1" dirty="0" smtClean="0"/>
              <a:t> </a:t>
            </a:r>
            <a:r>
              <a:rPr lang="fr-FR" b="1" dirty="0"/>
              <a:t>vs. </a:t>
            </a:r>
            <a:r>
              <a:rPr lang="ru-RU" b="1" dirty="0" smtClean="0"/>
              <a:t>Плацебо</a:t>
            </a:r>
            <a:endParaRPr lang="fr-FR" b="1" dirty="0"/>
          </a:p>
        </p:txBody>
      </p:sp>
      <p:pic>
        <p:nvPicPr>
          <p:cNvPr id="39" name="Picture 6"/>
          <p:cNvPicPr>
            <a:picLocks noChangeAspect="1" noChangeArrowheads="1"/>
          </p:cNvPicPr>
          <p:nvPr/>
        </p:nvPicPr>
        <p:blipFill rotWithShape="1">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l="47010" t="36638" r="46034" b="49365"/>
          <a:stretch/>
        </p:blipFill>
        <p:spPr bwMode="auto">
          <a:xfrm>
            <a:off x="6259746" y="-217366"/>
            <a:ext cx="942113" cy="102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9493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5400000">
            <a:off x="7789703" y="-946635"/>
            <a:ext cx="416360" cy="2312506"/>
          </a:xfrm>
          <a:prstGeom prst="rect">
            <a:avLst/>
          </a:prstGeom>
          <a:solidFill>
            <a:srgbClr val="4BACC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Представление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5" name="Rectangle 16"/>
          <p:cNvSpPr>
            <a:spLocks noChangeArrowheads="1"/>
          </p:cNvSpPr>
          <p:nvPr/>
        </p:nvSpPr>
        <p:spPr bwMode="auto">
          <a:xfrm>
            <a:off x="0" y="68824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400" b="1" dirty="0">
                <a:solidFill>
                  <a:srgbClr val="DB5C99"/>
                </a:solidFill>
                <a:latin typeface="Trebuchet MS" pitchFamily="34" charset="0"/>
                <a:cs typeface="Arial" charset="0"/>
              </a:rPr>
              <a:t>1. </a:t>
            </a:r>
            <a:r>
              <a:rPr lang="ru-RU" sz="2400" b="1" dirty="0" smtClean="0">
                <a:solidFill>
                  <a:srgbClr val="DB5C99"/>
                </a:solidFill>
                <a:latin typeface="Trebuchet MS" pitchFamily="34" charset="0"/>
                <a:cs typeface="Arial" charset="0"/>
              </a:rPr>
              <a:t>АТМОСФЕРНОЕ ЗАГРЯЗНЕНИЕ</a:t>
            </a:r>
            <a:endParaRPr lang="fr-FR" sz="1600" b="1" dirty="0">
              <a:solidFill>
                <a:srgbClr val="DB5C99"/>
              </a:solidFill>
              <a:latin typeface="Trebuchet MS" pitchFamily="34" charset="0"/>
              <a:cs typeface="Arial" charset="0"/>
            </a:endParaRPr>
          </a:p>
        </p:txBody>
      </p:sp>
      <p:cxnSp>
        <p:nvCxnSpPr>
          <p:cNvPr id="16" name="Connecteur droit 15"/>
          <p:cNvCxnSpPr/>
          <p:nvPr/>
        </p:nvCxnSpPr>
        <p:spPr>
          <a:xfrm>
            <a:off x="2555776" y="1121630"/>
            <a:ext cx="4496771" cy="0"/>
          </a:xfrm>
          <a:prstGeom prst="line">
            <a:avLst/>
          </a:prstGeom>
        </p:spPr>
        <p:style>
          <a:lnRef idx="1">
            <a:schemeClr val="dk1"/>
          </a:lnRef>
          <a:fillRef idx="0">
            <a:schemeClr val="dk1"/>
          </a:fillRef>
          <a:effectRef idx="0">
            <a:schemeClr val="dk1"/>
          </a:effectRef>
          <a:fontRef idx="minor">
            <a:schemeClr val="tx1"/>
          </a:fontRef>
        </p:style>
      </p:cxnSp>
      <p:cxnSp>
        <p:nvCxnSpPr>
          <p:cNvPr id="17" name="Connecteur droit 16"/>
          <p:cNvCxnSpPr/>
          <p:nvPr/>
        </p:nvCxnSpPr>
        <p:spPr>
          <a:xfrm>
            <a:off x="2555776" y="1151032"/>
            <a:ext cx="4496771" cy="0"/>
          </a:xfrm>
          <a:prstGeom prst="line">
            <a:avLst/>
          </a:prstGeom>
        </p:spPr>
        <p:style>
          <a:lnRef idx="1">
            <a:schemeClr val="dk1"/>
          </a:lnRef>
          <a:fillRef idx="0">
            <a:schemeClr val="dk1"/>
          </a:fillRef>
          <a:effectRef idx="0">
            <a:schemeClr val="dk1"/>
          </a:effectRef>
          <a:fontRef idx="minor">
            <a:schemeClr val="tx1"/>
          </a:fontRef>
        </p:style>
      </p:cxnSp>
      <p:sp>
        <p:nvSpPr>
          <p:cNvPr id="18" name="Rectangle 16"/>
          <p:cNvSpPr>
            <a:spLocks noChangeArrowheads="1"/>
          </p:cNvSpPr>
          <p:nvPr/>
        </p:nvSpPr>
        <p:spPr bwMode="auto">
          <a:xfrm>
            <a:off x="3516" y="119541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ru-RU" sz="2000" i="1" dirty="0" smtClean="0">
                <a:solidFill>
                  <a:srgbClr val="DB5C99"/>
                </a:solidFill>
                <a:cs typeface="Arial" charset="0"/>
              </a:rPr>
              <a:t>Защита от окислительного стресса, индуцированного </a:t>
            </a:r>
            <a:r>
              <a:rPr lang="fr-FR" sz="2000" i="1" dirty="0" smtClean="0">
                <a:solidFill>
                  <a:srgbClr val="DB5C99"/>
                </a:solidFill>
                <a:cs typeface="Arial" charset="0"/>
              </a:rPr>
              <a:t>PM</a:t>
            </a:r>
            <a:endParaRPr lang="fr-FR" sz="1400" i="1" dirty="0">
              <a:solidFill>
                <a:srgbClr val="DB5C99"/>
              </a:solidFill>
              <a:cs typeface="Arial" charset="0"/>
            </a:endParaRPr>
          </a:p>
        </p:txBody>
      </p:sp>
      <p:sp>
        <p:nvSpPr>
          <p:cNvPr id="19" name="Text Box 36"/>
          <p:cNvSpPr txBox="1">
            <a:spLocks noChangeArrowheads="1"/>
          </p:cNvSpPr>
          <p:nvPr/>
        </p:nvSpPr>
        <p:spPr bwMode="auto">
          <a:xfrm>
            <a:off x="1104409" y="1744325"/>
            <a:ext cx="7367230" cy="861774"/>
          </a:xfrm>
          <a:prstGeom prst="rect">
            <a:avLst/>
          </a:prstGeom>
          <a:solidFill>
            <a:schemeClr val="accent5">
              <a:lumMod val="40000"/>
              <a:lumOff val="60000"/>
            </a:schemeClr>
          </a:solidFill>
          <a:ln w="9525">
            <a:noFill/>
            <a:prstDash val="sysDash"/>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sz="1000" b="1" i="1" dirty="0"/>
              <a:t>In vitro </a:t>
            </a:r>
            <a:r>
              <a:rPr lang="ru-RU" sz="1000" b="1" i="1" dirty="0" smtClean="0"/>
              <a:t>исследование</a:t>
            </a:r>
            <a:endParaRPr lang="en-US" sz="1000" b="1" i="1" dirty="0"/>
          </a:p>
          <a:p>
            <a:pPr algn="just"/>
            <a:r>
              <a:rPr lang="ru-RU" altLang="fr-FR" sz="1000" i="1" dirty="0" smtClean="0">
                <a:cs typeface="Arial" panose="020B0604020202020204" pitchFamily="34" charset="0"/>
              </a:rPr>
              <a:t>Исследование на реконструированном эпидермисе при</a:t>
            </a:r>
            <a:r>
              <a:rPr lang="en-US" altLang="fr-FR" sz="1000" i="1" dirty="0" smtClean="0">
                <a:cs typeface="Arial" panose="020B0604020202020204" pitchFamily="34" charset="0"/>
              </a:rPr>
              <a:t> </a:t>
            </a:r>
            <a:r>
              <a:rPr lang="ru-RU" altLang="fr-FR" sz="1000" b="1" i="1" dirty="0" smtClean="0">
                <a:cs typeface="Arial" panose="020B0604020202020204" pitchFamily="34" charset="0"/>
              </a:rPr>
              <a:t>местном нанесении </a:t>
            </a:r>
            <a:r>
              <a:rPr lang="en-US" altLang="fr-FR" sz="1000" i="1" dirty="0" smtClean="0">
                <a:cs typeface="Arial" panose="020B0604020202020204" pitchFamily="34" charset="0"/>
              </a:rPr>
              <a:t> </a:t>
            </a:r>
            <a:r>
              <a:rPr lang="en-US" sz="1000" i="1" dirty="0">
                <a:cs typeface="Arial" panose="020B0604020202020204" pitchFamily="34" charset="0"/>
              </a:rPr>
              <a:t>GLYCOFILM</a:t>
            </a:r>
            <a:r>
              <a:rPr lang="en-US" sz="1000" i="1" baseline="30000" dirty="0">
                <a:cs typeface="Arial" panose="020B0604020202020204" pitchFamily="34" charset="0"/>
              </a:rPr>
              <a:t>®</a:t>
            </a:r>
            <a:r>
              <a:rPr lang="en-US" sz="1000" i="1" dirty="0">
                <a:cs typeface="Arial" panose="020B0604020202020204" pitchFamily="34" charset="0"/>
              </a:rPr>
              <a:t> 1.5P </a:t>
            </a:r>
            <a:r>
              <a:rPr lang="en-US" sz="1000" i="1" dirty="0" smtClean="0">
                <a:cs typeface="Arial" panose="020B0604020202020204" pitchFamily="34" charset="0"/>
              </a:rPr>
              <a:t>(</a:t>
            </a:r>
            <a:r>
              <a:rPr lang="ru-RU" sz="1000" i="1" dirty="0" smtClean="0">
                <a:cs typeface="Arial" panose="020B0604020202020204" pitchFamily="34" charset="0"/>
              </a:rPr>
              <a:t>или</a:t>
            </a:r>
            <a:r>
              <a:rPr lang="en-US" sz="1000" i="1" dirty="0" smtClean="0">
                <a:cs typeface="Arial" panose="020B0604020202020204" pitchFamily="34" charset="0"/>
              </a:rPr>
              <a:t> </a:t>
            </a:r>
            <a:r>
              <a:rPr lang="en-US" sz="1000" i="1" dirty="0">
                <a:cs typeface="Arial" panose="020B0604020202020204" pitchFamily="34" charset="0"/>
              </a:rPr>
              <a:t>POLLUSTOP</a:t>
            </a:r>
            <a:r>
              <a:rPr lang="en-US" sz="1000" i="1" baseline="30000" dirty="0">
                <a:cs typeface="Arial" panose="020B0604020202020204" pitchFamily="34" charset="0"/>
              </a:rPr>
              <a:t>®</a:t>
            </a:r>
            <a:r>
              <a:rPr lang="en-US" sz="1000" i="1" dirty="0">
                <a:cs typeface="Arial" panose="020B0604020202020204" pitchFamily="34" charset="0"/>
              </a:rPr>
              <a:t>) </a:t>
            </a:r>
            <a:r>
              <a:rPr lang="ru-RU" altLang="fr-FR" sz="1000" i="1" dirty="0" smtClean="0">
                <a:cs typeface="Arial" panose="020B0604020202020204" pitchFamily="34" charset="0"/>
              </a:rPr>
              <a:t>при </a:t>
            </a:r>
            <a:r>
              <a:rPr lang="en-US" altLang="fr-FR" sz="1000" i="1" dirty="0" smtClean="0">
                <a:cs typeface="Arial" panose="020B0604020202020204" pitchFamily="34" charset="0"/>
              </a:rPr>
              <a:t>1</a:t>
            </a:r>
            <a:r>
              <a:rPr lang="en-US" altLang="fr-FR" sz="1000" i="1" dirty="0">
                <a:cs typeface="Arial" panose="020B0604020202020204" pitchFamily="34" charset="0"/>
              </a:rPr>
              <a:t>% </a:t>
            </a:r>
            <a:r>
              <a:rPr lang="ru-RU" altLang="fr-FR" sz="1000" i="1" dirty="0" smtClean="0">
                <a:cs typeface="Arial" panose="020B0604020202020204" pitchFamily="34" charset="0"/>
              </a:rPr>
              <a:t>и</a:t>
            </a:r>
            <a:r>
              <a:rPr lang="en-US" altLang="fr-FR" sz="1000" i="1" dirty="0" smtClean="0">
                <a:cs typeface="Arial" panose="020B0604020202020204" pitchFamily="34" charset="0"/>
              </a:rPr>
              <a:t> </a:t>
            </a:r>
            <a:r>
              <a:rPr lang="en-US" altLang="fr-FR" sz="1000" i="1" dirty="0">
                <a:cs typeface="Arial" panose="020B0604020202020204" pitchFamily="34" charset="0"/>
              </a:rPr>
              <a:t>3% </a:t>
            </a:r>
            <a:r>
              <a:rPr lang="ru-RU" altLang="fr-FR" sz="1000" i="1" dirty="0" smtClean="0">
                <a:cs typeface="Arial" panose="020B0604020202020204" pitchFamily="34" charset="0"/>
              </a:rPr>
              <a:t>в водном растворе </a:t>
            </a:r>
            <a:r>
              <a:rPr lang="en-US" altLang="fr-FR" sz="1000" i="1" dirty="0" smtClean="0">
                <a:cs typeface="Arial" panose="020B0604020202020204" pitchFamily="34" charset="0"/>
              </a:rPr>
              <a:t>vs</a:t>
            </a:r>
            <a:r>
              <a:rPr lang="en-US" altLang="fr-FR" sz="1000" i="1" dirty="0">
                <a:cs typeface="Arial" panose="020B0604020202020204" pitchFamily="34" charset="0"/>
              </a:rPr>
              <a:t>. </a:t>
            </a:r>
            <a:r>
              <a:rPr lang="ru-RU" altLang="fr-FR" sz="1000" i="1" dirty="0" smtClean="0">
                <a:cs typeface="Arial" panose="020B0604020202020204" pitchFamily="34" charset="0"/>
              </a:rPr>
              <a:t>Необработанном растворе</a:t>
            </a:r>
            <a:r>
              <a:rPr lang="en-US" altLang="fr-FR" sz="1000" i="1" dirty="0" smtClean="0">
                <a:cs typeface="Arial" panose="020B0604020202020204" pitchFamily="34" charset="0"/>
              </a:rPr>
              <a:t>. </a:t>
            </a:r>
            <a:r>
              <a:rPr lang="ru-RU" altLang="fr-FR" sz="1000" i="1" dirty="0" smtClean="0">
                <a:cs typeface="Arial" panose="020B0604020202020204" pitchFamily="34" charset="0"/>
              </a:rPr>
              <a:t>Нанесение не </a:t>
            </a:r>
            <a:r>
              <a:rPr lang="ru-RU" altLang="fr-FR" sz="1000" i="1" dirty="0" err="1" smtClean="0">
                <a:cs typeface="Arial" panose="020B0604020202020204" pitchFamily="34" charset="0"/>
              </a:rPr>
              <a:t>цитотоксичной</a:t>
            </a:r>
            <a:r>
              <a:rPr lang="ru-RU" altLang="fr-FR" sz="1000" i="1" dirty="0" smtClean="0">
                <a:cs typeface="Arial" panose="020B0604020202020204" pitchFamily="34" charset="0"/>
              </a:rPr>
              <a:t> дозы </a:t>
            </a:r>
            <a:r>
              <a:rPr lang="en-US" altLang="fr-FR" sz="1000" b="1" i="1" dirty="0" smtClean="0">
                <a:cs typeface="Arial" panose="020B0604020202020204" pitchFamily="34" charset="0"/>
              </a:rPr>
              <a:t>PM2.5 </a:t>
            </a:r>
            <a:r>
              <a:rPr lang="en-US" altLang="fr-FR" sz="1000" i="1" dirty="0">
                <a:cs typeface="Arial" panose="020B0604020202020204" pitchFamily="34" charset="0"/>
              </a:rPr>
              <a:t>(4.375 </a:t>
            </a:r>
            <a:r>
              <a:rPr lang="ru-RU" altLang="fr-FR" sz="1000" i="1" dirty="0" smtClean="0">
                <a:cs typeface="Arial" panose="020B0604020202020204" pitchFamily="34" charset="0"/>
              </a:rPr>
              <a:t>мг</a:t>
            </a:r>
            <a:r>
              <a:rPr lang="en-US" altLang="fr-FR" sz="1000" i="1" dirty="0" smtClean="0">
                <a:cs typeface="Arial" panose="020B0604020202020204" pitchFamily="34" charset="0"/>
              </a:rPr>
              <a:t>/</a:t>
            </a:r>
            <a:r>
              <a:rPr lang="ru-RU" altLang="fr-FR" sz="1000" i="1" dirty="0" smtClean="0">
                <a:cs typeface="Arial" panose="020B0604020202020204" pitchFamily="34" charset="0"/>
              </a:rPr>
              <a:t>мл</a:t>
            </a:r>
            <a:r>
              <a:rPr lang="en-US" altLang="fr-FR" sz="1000" i="1" dirty="0" smtClean="0">
                <a:cs typeface="Arial" panose="020B0604020202020204" pitchFamily="34" charset="0"/>
              </a:rPr>
              <a:t> </a:t>
            </a:r>
            <a:r>
              <a:rPr lang="ru-RU" altLang="fr-FR" sz="1000" i="1" dirty="0" smtClean="0">
                <a:cs typeface="Arial" panose="020B0604020202020204" pitchFamily="34" charset="0"/>
              </a:rPr>
              <a:t>в </a:t>
            </a:r>
            <a:r>
              <a:rPr lang="ru-RU" altLang="fr-FR" sz="1000" i="1" dirty="0" err="1" smtClean="0">
                <a:cs typeface="Arial" panose="020B0604020202020204" pitchFamily="34" charset="0"/>
              </a:rPr>
              <a:t>дихлорметане</a:t>
            </a:r>
            <a:r>
              <a:rPr lang="en-US" altLang="fr-FR" sz="1000" i="1" dirty="0" smtClean="0">
                <a:cs typeface="Arial" panose="020B0604020202020204" pitchFamily="34" charset="0"/>
              </a:rPr>
              <a:t>) </a:t>
            </a:r>
            <a:r>
              <a:rPr lang="ru-RU" altLang="fr-FR" sz="1000" i="1" dirty="0" smtClean="0">
                <a:cs typeface="Arial" panose="020B0604020202020204" pitchFamily="34" charset="0"/>
              </a:rPr>
              <a:t>на</a:t>
            </a:r>
            <a:r>
              <a:rPr lang="en-US" altLang="fr-FR" sz="1000" i="1" dirty="0" smtClean="0">
                <a:cs typeface="Arial" panose="020B0604020202020204" pitchFamily="34" charset="0"/>
              </a:rPr>
              <a:t> </a:t>
            </a:r>
            <a:r>
              <a:rPr lang="en-US" altLang="fr-FR" sz="1000" i="1" dirty="0">
                <a:cs typeface="Arial" panose="020B0604020202020204" pitchFamily="34" charset="0"/>
              </a:rPr>
              <a:t>18 </a:t>
            </a:r>
            <a:r>
              <a:rPr lang="ru-RU" altLang="fr-FR" sz="1000" i="1" dirty="0" smtClean="0">
                <a:cs typeface="Arial" panose="020B0604020202020204" pitchFamily="34" charset="0"/>
              </a:rPr>
              <a:t>часов</a:t>
            </a:r>
            <a:r>
              <a:rPr lang="en-US" altLang="fr-FR" sz="1000" i="1" dirty="0">
                <a:cs typeface="Arial" panose="020B0604020202020204" pitchFamily="34" charset="0"/>
              </a:rPr>
              <a:t>. </a:t>
            </a:r>
            <a:r>
              <a:rPr lang="ru-RU" altLang="fr-FR" sz="1000" i="1" dirty="0">
                <a:cs typeface="Arial" panose="020B0604020202020204" pitchFamily="34" charset="0"/>
              </a:rPr>
              <a:t>Внутриклеточный окислительный стресс выявляется по </a:t>
            </a:r>
            <a:r>
              <a:rPr lang="ru-RU" altLang="fr-FR" sz="1000" i="1" dirty="0" err="1">
                <a:cs typeface="Arial" panose="020B0604020202020204" pitchFamily="34" charset="0"/>
              </a:rPr>
              <a:t>дихлорфлуоресцеину</a:t>
            </a:r>
            <a:r>
              <a:rPr lang="ru-RU" altLang="fr-FR" sz="1000" i="1" dirty="0">
                <a:cs typeface="Arial" panose="020B0604020202020204" pitchFamily="34" charset="0"/>
              </a:rPr>
              <a:t> </a:t>
            </a:r>
            <a:r>
              <a:rPr lang="en-US" altLang="fr-FR" sz="1000" i="1" dirty="0">
                <a:cs typeface="Arial" panose="020B0604020202020204" pitchFamily="34" charset="0"/>
              </a:rPr>
              <a:t>(DCFH) </a:t>
            </a:r>
            <a:r>
              <a:rPr lang="ru-RU" altLang="fr-FR" sz="1000" i="1" dirty="0">
                <a:cs typeface="Arial" panose="020B0604020202020204" pitchFamily="34" charset="0"/>
              </a:rPr>
              <a:t>и измеряется </a:t>
            </a:r>
            <a:r>
              <a:rPr lang="ru-RU" altLang="fr-FR" sz="1000" i="1" dirty="0" err="1">
                <a:cs typeface="Arial" panose="020B0604020202020204" pitchFamily="34" charset="0"/>
              </a:rPr>
              <a:t>флуориметром</a:t>
            </a:r>
            <a:r>
              <a:rPr lang="en-US" altLang="fr-FR" sz="1000" i="1" dirty="0" smtClean="0">
                <a:cs typeface="Arial" panose="020B0604020202020204" pitchFamily="34" charset="0"/>
              </a:rPr>
              <a:t>.</a:t>
            </a:r>
            <a:endParaRPr lang="en-US" altLang="fr-FR" sz="1000" i="1" dirty="0">
              <a:cs typeface="Arial" panose="020B0604020202020204" pitchFamily="34" charset="0"/>
            </a:endParaRPr>
          </a:p>
        </p:txBody>
      </p:sp>
      <p:sp>
        <p:nvSpPr>
          <p:cNvPr id="20" name="Zone de texte 6"/>
          <p:cNvSpPr txBox="1"/>
          <p:nvPr/>
        </p:nvSpPr>
        <p:spPr>
          <a:xfrm>
            <a:off x="-10136" y="5530503"/>
            <a:ext cx="9154136" cy="650463"/>
          </a:xfrm>
          <a:prstGeom prst="rect">
            <a:avLst/>
          </a:prstGeom>
          <a:solidFill>
            <a:schemeClr val="accent5">
              <a:lumMod val="75000"/>
            </a:schemeClr>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fr-FR" sz="300" dirty="0">
                <a:solidFill>
                  <a:srgbClr val="5F497A"/>
                </a:solidFill>
                <a:effectLst/>
                <a:latin typeface="Calibri"/>
                <a:ea typeface="Calibri"/>
                <a:cs typeface="Calibri"/>
              </a:rPr>
              <a:t> </a:t>
            </a:r>
            <a:endParaRPr lang="fr-FR" sz="1100" dirty="0">
              <a:effectLst/>
              <a:latin typeface="Calibri"/>
              <a:ea typeface="Calibri"/>
              <a:cs typeface="Times New Roman"/>
            </a:endParaRPr>
          </a:p>
          <a:p>
            <a:pPr marL="985838" indent="-985838">
              <a:lnSpc>
                <a:spcPct val="115000"/>
              </a:lnSpc>
              <a:spcAft>
                <a:spcPts val="1000"/>
              </a:spcAft>
              <a:tabLst>
                <a:tab pos="630238" algn="l"/>
                <a:tab pos="808038" algn="l"/>
              </a:tabLst>
            </a:pPr>
            <a:r>
              <a:rPr lang="ru-RU" sz="1200" b="1" cap="small" spc="100" dirty="0" smtClean="0">
                <a:solidFill>
                  <a:srgbClr val="FFFFFF"/>
                </a:solidFill>
                <a:effectLst/>
                <a:latin typeface="Calibri"/>
                <a:ea typeface="Calibri"/>
                <a:cs typeface="Calibri"/>
              </a:rPr>
              <a:t>Заключение</a:t>
            </a:r>
            <a:r>
              <a:rPr lang="fr-FR" sz="1200" b="1" cap="small" spc="100" dirty="0" smtClean="0">
                <a:solidFill>
                  <a:srgbClr val="FFFFFF"/>
                </a:solidFill>
                <a:effectLst/>
                <a:latin typeface="Calibri"/>
                <a:ea typeface="Calibri"/>
                <a:cs typeface="Calibri"/>
              </a:rPr>
              <a:t>:</a:t>
            </a:r>
            <a:r>
              <a:rPr lang="en-US" sz="1200" b="1" cap="small" spc="100" dirty="0" smtClean="0">
                <a:solidFill>
                  <a:srgbClr val="FFFFFF"/>
                </a:solidFill>
                <a:effectLst/>
                <a:latin typeface="Calibri"/>
                <a:ea typeface="Calibri"/>
                <a:cs typeface="Calibri"/>
              </a:rPr>
              <a:t> </a:t>
            </a:r>
            <a:r>
              <a:rPr lang="en-US" sz="1200" b="1" cap="small" spc="100" dirty="0" smtClean="0">
                <a:solidFill>
                  <a:srgbClr val="FFFFFF"/>
                </a:solidFill>
                <a:latin typeface="Calibri"/>
                <a:ea typeface="Calibri"/>
                <a:cs typeface="Calibri"/>
              </a:rPr>
              <a:t> </a:t>
            </a:r>
            <a:r>
              <a:rPr lang="ru-RU" sz="1200" b="1" dirty="0" smtClean="0">
                <a:solidFill>
                  <a:schemeClr val="bg1"/>
                </a:solidFill>
              </a:rPr>
              <a:t>Благодаря защитному эффекту</a:t>
            </a:r>
            <a:r>
              <a:rPr lang="en-US" sz="1200" b="1" dirty="0" smtClean="0">
                <a:solidFill>
                  <a:schemeClr val="bg1"/>
                </a:solidFill>
              </a:rPr>
              <a:t>, </a:t>
            </a:r>
            <a:r>
              <a:rPr lang="en-US" sz="1200" b="1" dirty="0">
                <a:solidFill>
                  <a:schemeClr val="bg1"/>
                </a:solidFill>
              </a:rPr>
              <a:t>GLYCOFILM® </a:t>
            </a:r>
            <a:r>
              <a:rPr lang="en-US" sz="1200" b="1" dirty="0" smtClean="0">
                <a:solidFill>
                  <a:schemeClr val="bg1"/>
                </a:solidFill>
              </a:rPr>
              <a:t>(</a:t>
            </a:r>
            <a:r>
              <a:rPr lang="ru-RU" sz="1200" b="1" dirty="0" smtClean="0">
                <a:solidFill>
                  <a:schemeClr val="bg1"/>
                </a:solidFill>
              </a:rPr>
              <a:t>или </a:t>
            </a:r>
            <a:r>
              <a:rPr lang="en-US" sz="1200" b="1" dirty="0" smtClean="0">
                <a:solidFill>
                  <a:schemeClr val="bg1"/>
                </a:solidFill>
              </a:rPr>
              <a:t>POLLUSTOP</a:t>
            </a:r>
            <a:r>
              <a:rPr lang="en-US" sz="1200" b="1" dirty="0">
                <a:solidFill>
                  <a:schemeClr val="bg1"/>
                </a:solidFill>
              </a:rPr>
              <a:t>®) </a:t>
            </a:r>
            <a:r>
              <a:rPr lang="ru-RU" sz="1200" b="1" dirty="0" smtClean="0">
                <a:solidFill>
                  <a:schemeClr val="bg1"/>
                </a:solidFill>
              </a:rPr>
              <a:t>защищает клетки от окислительного стресса, вызванного загрязнением</a:t>
            </a:r>
            <a:r>
              <a:rPr lang="en-US" sz="1200" b="1" dirty="0" smtClean="0">
                <a:solidFill>
                  <a:schemeClr val="bg1"/>
                </a:solidFill>
              </a:rPr>
              <a:t>, </a:t>
            </a:r>
            <a:r>
              <a:rPr lang="ru-RU" sz="1200" b="1" dirty="0" smtClean="0">
                <a:solidFill>
                  <a:schemeClr val="bg1"/>
                </a:solidFill>
              </a:rPr>
              <a:t>тем самым сохраняя функционирование эпидермиса</a:t>
            </a:r>
            <a:r>
              <a:rPr lang="en-US" sz="1200" b="1" dirty="0" smtClean="0">
                <a:solidFill>
                  <a:schemeClr val="bg1"/>
                </a:solidFill>
              </a:rPr>
              <a:t>.</a:t>
            </a:r>
            <a:endParaRPr lang="en-US" sz="1200" b="1" dirty="0">
              <a:solidFill>
                <a:schemeClr val="bg1"/>
              </a:solidFill>
              <a:cs typeface="Calibri"/>
            </a:endParaRPr>
          </a:p>
          <a:p>
            <a:pPr marL="1074738" indent="-1074738">
              <a:lnSpc>
                <a:spcPct val="115000"/>
              </a:lnSpc>
              <a:spcAft>
                <a:spcPts val="1000"/>
              </a:spcAft>
            </a:pPr>
            <a:endParaRPr lang="fr-FR" sz="1200" b="1" dirty="0">
              <a:solidFill>
                <a:srgbClr val="FFFFFF"/>
              </a:solidFill>
              <a:latin typeface="Calibri"/>
              <a:cs typeface="Calibri"/>
            </a:endParaRPr>
          </a:p>
          <a:p>
            <a:pPr marL="1074738" indent="-1074738">
              <a:lnSpc>
                <a:spcPct val="115000"/>
              </a:lnSpc>
              <a:spcAft>
                <a:spcPts val="1000"/>
              </a:spcAft>
            </a:pPr>
            <a:endParaRPr lang="fr-FR" sz="1200" b="1" dirty="0">
              <a:solidFill>
                <a:srgbClr val="FFFFFF"/>
              </a:solidFill>
              <a:latin typeface="Calibri"/>
              <a:ea typeface="Calibri"/>
              <a:cs typeface="Calibri"/>
            </a:endParaRPr>
          </a:p>
          <a:p>
            <a:pPr algn="just">
              <a:lnSpc>
                <a:spcPct val="115000"/>
              </a:lnSpc>
              <a:spcAft>
                <a:spcPts val="1000"/>
              </a:spcAft>
            </a:pPr>
            <a:endParaRPr lang="fr-FR" sz="1100" dirty="0">
              <a:effectLst/>
              <a:latin typeface="Calibri"/>
              <a:ea typeface="Calibri"/>
              <a:cs typeface="Times New Roman"/>
            </a:endParaRPr>
          </a:p>
          <a:p>
            <a:pPr algn="just">
              <a:lnSpc>
                <a:spcPct val="115000"/>
              </a:lnSpc>
              <a:spcAft>
                <a:spcPts val="1000"/>
              </a:spcAft>
            </a:pPr>
            <a:r>
              <a:rPr lang="fr-FR" sz="1100" dirty="0">
                <a:solidFill>
                  <a:srgbClr val="5F497A"/>
                </a:solidFill>
                <a:effectLst/>
                <a:latin typeface="Calibri"/>
                <a:ea typeface="Calibri"/>
                <a:cs typeface="Calibri"/>
              </a:rPr>
              <a:t> </a:t>
            </a:r>
            <a:endParaRPr lang="fr-FR" sz="1100" dirty="0">
              <a:effectLst/>
              <a:latin typeface="Calibri"/>
              <a:ea typeface="Calibri"/>
              <a:cs typeface="Times New Roman"/>
            </a:endParaRPr>
          </a:p>
          <a:p>
            <a:pPr algn="just">
              <a:lnSpc>
                <a:spcPct val="115000"/>
              </a:lnSpc>
              <a:spcAft>
                <a:spcPts val="1000"/>
              </a:spcAft>
            </a:pPr>
            <a:r>
              <a:rPr lang="fr-FR" sz="1100" dirty="0">
                <a:solidFill>
                  <a:srgbClr val="FFFFFF"/>
                </a:solidFill>
                <a:effectLst/>
                <a:latin typeface="Calibri"/>
                <a:ea typeface="Calibri"/>
                <a:cs typeface="Calibri"/>
              </a:rPr>
              <a:t> </a:t>
            </a:r>
            <a:endParaRPr lang="fr-FR" sz="1100" dirty="0">
              <a:effectLst/>
              <a:latin typeface="Calibri"/>
              <a:ea typeface="Calibri"/>
              <a:cs typeface="Times New Roman"/>
            </a:endParaRPr>
          </a:p>
          <a:p>
            <a:pPr algn="just">
              <a:lnSpc>
                <a:spcPct val="115000"/>
              </a:lnSpc>
              <a:spcAft>
                <a:spcPts val="1000"/>
              </a:spcAft>
            </a:pPr>
            <a:r>
              <a:rPr lang="fr-FR" sz="1100" dirty="0">
                <a:solidFill>
                  <a:srgbClr val="FFFFFF"/>
                </a:solidFill>
                <a:effectLst/>
                <a:latin typeface="Calibri"/>
                <a:ea typeface="Calibri"/>
                <a:cs typeface="Calibri"/>
              </a:rPr>
              <a:t> </a:t>
            </a:r>
            <a:endParaRPr lang="fr-FR" sz="1100" dirty="0">
              <a:effectLst/>
              <a:latin typeface="Calibri"/>
              <a:ea typeface="Calibri"/>
              <a:cs typeface="Times New Roman"/>
            </a:endParaRPr>
          </a:p>
          <a:p>
            <a:pPr algn="just">
              <a:lnSpc>
                <a:spcPct val="115000"/>
              </a:lnSpc>
              <a:spcAft>
                <a:spcPts val="1000"/>
              </a:spcAft>
            </a:pPr>
            <a:r>
              <a:rPr lang="fr-FR" sz="1100" dirty="0">
                <a:solidFill>
                  <a:srgbClr val="FFFFFF"/>
                </a:solidFill>
                <a:effectLst/>
                <a:latin typeface="Calibri"/>
                <a:ea typeface="Calibri"/>
                <a:cs typeface="Calibri"/>
              </a:rPr>
              <a:t> </a:t>
            </a:r>
            <a:endParaRPr lang="fr-FR" sz="1100" dirty="0">
              <a:effectLst/>
              <a:latin typeface="Calibri"/>
              <a:ea typeface="Calibri"/>
              <a:cs typeface="Times New Roman"/>
            </a:endParaRPr>
          </a:p>
          <a:p>
            <a:pPr marL="90170" algn="just">
              <a:spcAft>
                <a:spcPts val="0"/>
              </a:spcAft>
              <a:tabLst>
                <a:tab pos="90170" algn="l"/>
                <a:tab pos="342900" algn="l"/>
                <a:tab pos="2070735" algn="l"/>
                <a:tab pos="3048000" algn="l"/>
              </a:tabLst>
            </a:pPr>
            <a:r>
              <a:rPr lang="fr-FR" sz="1200" dirty="0">
                <a:solidFill>
                  <a:srgbClr val="FFFFFF"/>
                </a:solidFill>
                <a:effectLst/>
                <a:latin typeface="Arial"/>
                <a:ea typeface="Times New Roman"/>
                <a:cs typeface="Times New Roman"/>
              </a:rPr>
              <a:t> </a:t>
            </a:r>
            <a:endParaRPr lang="fr-FR" sz="1200" dirty="0">
              <a:effectLst/>
              <a:latin typeface="Arial"/>
              <a:ea typeface="Times New Roman"/>
              <a:cs typeface="Times New Roman"/>
            </a:endParaRPr>
          </a:p>
        </p:txBody>
      </p:sp>
      <p:grpSp>
        <p:nvGrpSpPr>
          <p:cNvPr id="21" name="Groupe 20"/>
          <p:cNvGrpSpPr/>
          <p:nvPr/>
        </p:nvGrpSpPr>
        <p:grpSpPr>
          <a:xfrm>
            <a:off x="514400" y="1746632"/>
            <a:ext cx="457200" cy="424180"/>
            <a:chOff x="0" y="0"/>
            <a:chExt cx="866775" cy="857250"/>
          </a:xfrm>
        </p:grpSpPr>
        <p:sp>
          <p:nvSpPr>
            <p:cNvPr id="22" name="Rectangle à coins arrondis 39"/>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latin typeface="Trebuchet MS" pitchFamily="34" charset="0"/>
              </a:endParaRPr>
            </a:p>
          </p:txBody>
        </p:sp>
        <p:pic>
          <p:nvPicPr>
            <p:cNvPr id="28" name="Image 27"/>
            <p:cNvPicPr>
              <a:picLocks noChangeAspect="1"/>
            </p:cNvPicPr>
            <p:nvPr/>
          </p:nvPicPr>
          <p:blipFill>
            <a:blip r:embed="rId2" cstate="print">
              <a:biLevel thresh="75000"/>
              <a:extLst>
                <a:ext uri="{28A0092B-C50C-407E-A947-70E740481C1C}">
                  <a14:useLocalDpi xmlns:a14="http://schemas.microsoft.com/office/drawing/2010/main" val="0"/>
                </a:ext>
              </a:extLst>
            </a:blip>
            <a:srcRect/>
            <a:stretch>
              <a:fillRect/>
            </a:stretch>
          </p:blipFill>
          <p:spPr bwMode="auto">
            <a:xfrm>
              <a:off x="200025" y="95250"/>
              <a:ext cx="485775" cy="666750"/>
            </a:xfrm>
            <a:prstGeom prst="rect">
              <a:avLst/>
            </a:prstGeom>
            <a:noFill/>
            <a:ln>
              <a:noFill/>
            </a:ln>
          </p:spPr>
        </p:pic>
      </p:grpSp>
      <p:graphicFrame>
        <p:nvGraphicFramePr>
          <p:cNvPr id="29" name="Graphique 28"/>
          <p:cNvGraphicFramePr>
            <a:graphicFrameLocks/>
          </p:cNvGraphicFramePr>
          <p:nvPr>
            <p:extLst>
              <p:ext uri="{D42A27DB-BD31-4B8C-83A1-F6EECF244321}">
                <p14:modId xmlns:p14="http://schemas.microsoft.com/office/powerpoint/2010/main" val="1774688547"/>
              </p:ext>
            </p:extLst>
          </p:nvPr>
        </p:nvGraphicFramePr>
        <p:xfrm>
          <a:off x="2051720" y="2799447"/>
          <a:ext cx="4464496" cy="2405561"/>
        </p:xfrm>
        <a:graphic>
          <a:graphicData uri="http://schemas.openxmlformats.org/drawingml/2006/chart">
            <c:chart xmlns:c="http://schemas.openxmlformats.org/drawingml/2006/chart" xmlns:r="http://schemas.openxmlformats.org/officeDocument/2006/relationships" r:id="rId3"/>
          </a:graphicData>
        </a:graphic>
      </p:graphicFrame>
      <p:sp>
        <p:nvSpPr>
          <p:cNvPr id="32" name="Zone de texte 23"/>
          <p:cNvSpPr>
            <a:spLocks noChangeArrowheads="1"/>
          </p:cNvSpPr>
          <p:nvPr/>
        </p:nvSpPr>
        <p:spPr bwMode="auto">
          <a:xfrm>
            <a:off x="5979885" y="3232073"/>
            <a:ext cx="1072662" cy="1089346"/>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rot="0" vert="horz" wrap="square" lIns="0" tIns="0" rIns="0" bIns="0" anchor="ctr" anchorCtr="0" upright="1">
            <a:noAutofit/>
          </a:bodyPr>
          <a:lstStyle/>
          <a:p>
            <a:pPr algn="ctr"/>
            <a:endParaRPr lang="fr-FR" sz="500" b="1" spc="200" dirty="0">
              <a:ea typeface="Calibri"/>
              <a:cs typeface="Calibri"/>
            </a:endParaRPr>
          </a:p>
          <a:p>
            <a:pPr algn="ctr"/>
            <a:r>
              <a:rPr lang="fr-FR" sz="2000" b="1" spc="200" dirty="0">
                <a:ea typeface="Calibri"/>
                <a:cs typeface="Calibri"/>
              </a:rPr>
              <a:t>-16</a:t>
            </a:r>
            <a:r>
              <a:rPr lang="fr-FR" sz="2000" b="1" spc="200" dirty="0">
                <a:effectLst/>
                <a:ea typeface="Calibri"/>
                <a:cs typeface="Calibri"/>
              </a:rPr>
              <a:t>%</a:t>
            </a:r>
            <a:r>
              <a:rPr lang="fr-FR" sz="1100" b="1" spc="200" baseline="30000" dirty="0">
                <a:effectLst/>
                <a:ea typeface="Calibri"/>
                <a:cs typeface="Calibri"/>
              </a:rPr>
              <a:t>**</a:t>
            </a:r>
          </a:p>
          <a:p>
            <a:pPr algn="ctr"/>
            <a:r>
              <a:rPr lang="fr-FR" sz="800" b="1" dirty="0"/>
              <a:t>vs. </a:t>
            </a:r>
            <a:r>
              <a:rPr lang="ru-RU" sz="800" b="1" dirty="0" smtClean="0"/>
              <a:t>Контроль</a:t>
            </a:r>
            <a:endParaRPr lang="fr-FR" sz="800" b="1" dirty="0"/>
          </a:p>
          <a:p>
            <a:pPr algn="ctr"/>
            <a:endParaRPr lang="fr-FR" sz="1200" baseline="30000" dirty="0">
              <a:effectLst/>
              <a:ea typeface="Calibri"/>
              <a:cs typeface="Times New Roman"/>
            </a:endParaRPr>
          </a:p>
        </p:txBody>
      </p:sp>
      <p:sp>
        <p:nvSpPr>
          <p:cNvPr id="33" name="Text Box 41"/>
          <p:cNvSpPr txBox="1">
            <a:spLocks noChangeArrowheads="1"/>
          </p:cNvSpPr>
          <p:nvPr/>
        </p:nvSpPr>
        <p:spPr bwMode="auto">
          <a:xfrm>
            <a:off x="3666644" y="4904272"/>
            <a:ext cx="3159104" cy="230832"/>
          </a:xfrm>
          <a:prstGeom prst="rect">
            <a:avLst/>
          </a:prstGeom>
          <a:solidFill>
            <a:schemeClr val="bg1"/>
          </a:solidFill>
          <a:ln>
            <a:noFill/>
          </a:ln>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a:latin typeface="Trebuchet MS" pitchFamily="34" charset="0"/>
                <a:ea typeface="ＭＳ Ｐゴシック" charset="-128"/>
              </a:rPr>
              <a:t>1% </a:t>
            </a:r>
            <a:r>
              <a:rPr lang="fr-FR" sz="900" cap="small" dirty="0" err="1">
                <a:latin typeface="Trebuchet MS" pitchFamily="34" charset="0"/>
                <a:ea typeface="ＭＳ Ｐゴシック" charset="-128"/>
              </a:rPr>
              <a:t>Glycofilm</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 	       3% </a:t>
            </a:r>
            <a:r>
              <a:rPr lang="fr-FR" sz="900" cap="small" dirty="0" err="1">
                <a:latin typeface="Trebuchet MS" pitchFamily="34" charset="0"/>
                <a:ea typeface="ＭＳ Ｐゴシック" charset="-128"/>
              </a:rPr>
              <a:t>Glycofilm</a:t>
            </a:r>
            <a:r>
              <a:rPr lang="fr-FR" sz="900" cap="small" baseline="30000" dirty="0">
                <a:latin typeface="Trebuchet MS" pitchFamily="34" charset="0"/>
                <a:ea typeface="ＭＳ Ｐゴシック" charset="-128"/>
              </a:rPr>
              <a:t>®</a:t>
            </a:r>
            <a:endParaRPr lang="fr-FR" sz="900" cap="small" dirty="0">
              <a:latin typeface="Trebuchet MS" pitchFamily="34" charset="0"/>
              <a:ea typeface="ＭＳ Ｐゴシック" charset="-128"/>
            </a:endParaRPr>
          </a:p>
        </p:txBody>
      </p:sp>
      <p:sp>
        <p:nvSpPr>
          <p:cNvPr id="34" name="Text Box 41"/>
          <p:cNvSpPr txBox="1">
            <a:spLocks noChangeArrowheads="1"/>
          </p:cNvSpPr>
          <p:nvPr/>
        </p:nvSpPr>
        <p:spPr bwMode="auto">
          <a:xfrm>
            <a:off x="5330346" y="5037444"/>
            <a:ext cx="10454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smtClean="0">
                <a:latin typeface="Trebuchet MS" pitchFamily="34" charset="0"/>
                <a:ea typeface="ＭＳ Ｐゴシック" charset="-128"/>
              </a:rPr>
              <a:t>(</a:t>
            </a:r>
            <a:r>
              <a:rPr lang="ru-RU" sz="900" dirty="0" smtClean="0">
                <a:latin typeface="Trebuchet MS" pitchFamily="34" charset="0"/>
                <a:ea typeface="ＭＳ Ｐゴシック" charset="-128"/>
              </a:rPr>
              <a:t>или</a:t>
            </a:r>
            <a:r>
              <a:rPr lang="fr-FR" sz="900" dirty="0" smtClean="0">
                <a:latin typeface="Trebuchet MS" pitchFamily="34" charset="0"/>
                <a:ea typeface="ＭＳ Ｐゴシック" charset="-128"/>
              </a:rPr>
              <a:t> </a:t>
            </a:r>
            <a:r>
              <a:rPr lang="fr-FR" sz="900" cap="small" dirty="0">
                <a:latin typeface="Trebuchet MS" pitchFamily="34" charset="0"/>
                <a:ea typeface="ＭＳ Ｐゴシック" charset="-128"/>
              </a:rPr>
              <a:t>Pollustop</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a:t>
            </a:r>
          </a:p>
        </p:txBody>
      </p:sp>
      <p:sp>
        <p:nvSpPr>
          <p:cNvPr id="35" name="Text Box 41"/>
          <p:cNvSpPr txBox="1">
            <a:spLocks noChangeArrowheads="1"/>
          </p:cNvSpPr>
          <p:nvPr/>
        </p:nvSpPr>
        <p:spPr bwMode="auto">
          <a:xfrm>
            <a:off x="4178218" y="5037444"/>
            <a:ext cx="10454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smtClean="0">
                <a:latin typeface="Trebuchet MS" pitchFamily="34" charset="0"/>
                <a:ea typeface="ＭＳ Ｐゴシック" charset="-128"/>
              </a:rPr>
              <a:t>(</a:t>
            </a:r>
            <a:r>
              <a:rPr lang="ru-RU" sz="900" dirty="0" smtClean="0">
                <a:latin typeface="Trebuchet MS" pitchFamily="34" charset="0"/>
                <a:ea typeface="ＭＳ Ｐゴシック" charset="-128"/>
              </a:rPr>
              <a:t>или</a:t>
            </a:r>
            <a:r>
              <a:rPr lang="fr-FR" sz="900" dirty="0" smtClean="0">
                <a:latin typeface="Trebuchet MS" pitchFamily="34" charset="0"/>
                <a:ea typeface="ＭＳ Ｐゴシック" charset="-128"/>
              </a:rPr>
              <a:t> </a:t>
            </a:r>
            <a:r>
              <a:rPr lang="fr-FR" sz="900" cap="small" dirty="0">
                <a:latin typeface="Trebuchet MS" pitchFamily="34" charset="0"/>
                <a:ea typeface="ＭＳ Ｐゴシック" charset="-128"/>
              </a:rPr>
              <a:t>Pollustop</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a:t>
            </a:r>
          </a:p>
        </p:txBody>
      </p:sp>
      <p:sp>
        <p:nvSpPr>
          <p:cNvPr id="36" name="Text Box 41"/>
          <p:cNvSpPr txBox="1">
            <a:spLocks noChangeArrowheads="1"/>
          </p:cNvSpPr>
          <p:nvPr/>
        </p:nvSpPr>
        <p:spPr bwMode="auto">
          <a:xfrm>
            <a:off x="2915816" y="4903550"/>
            <a:ext cx="1110868" cy="369332"/>
          </a:xfrm>
          <a:prstGeom prst="rect">
            <a:avLst/>
          </a:prstGeom>
          <a:solidFill>
            <a:schemeClr val="bg1"/>
          </a:solidFill>
          <a:ln>
            <a:noFill/>
          </a:ln>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ru-RU" sz="900" dirty="0" smtClean="0">
                <a:latin typeface="Trebuchet MS" pitchFamily="34" charset="0"/>
                <a:ea typeface="ＭＳ Ｐゴシック" charset="-128"/>
              </a:rPr>
              <a:t>Необработанный контроль</a:t>
            </a:r>
            <a:r>
              <a:rPr lang="fr-FR" sz="900" dirty="0" smtClean="0">
                <a:latin typeface="Trebuchet MS" pitchFamily="34" charset="0"/>
                <a:ea typeface="ＭＳ Ｐゴシック" charset="-128"/>
              </a:rPr>
              <a:t> </a:t>
            </a:r>
            <a:r>
              <a:rPr lang="fr-FR" sz="900" dirty="0">
                <a:latin typeface="Trebuchet MS" pitchFamily="34" charset="0"/>
                <a:ea typeface="ＭＳ Ｐゴシック" charset="-128"/>
              </a:rPr>
              <a:t>+ PM2.5</a:t>
            </a:r>
            <a:endParaRPr lang="fr-FR" sz="900" cap="small" dirty="0">
              <a:latin typeface="Trebuchet MS" pitchFamily="34" charset="0"/>
              <a:ea typeface="ＭＳ Ｐゴシック" charset="-128"/>
            </a:endParaRPr>
          </a:p>
        </p:txBody>
      </p:sp>
      <p:sp>
        <p:nvSpPr>
          <p:cNvPr id="37" name="Zone de texte 1030"/>
          <p:cNvSpPr txBox="1"/>
          <p:nvPr/>
        </p:nvSpPr>
        <p:spPr>
          <a:xfrm>
            <a:off x="5977950" y="2811955"/>
            <a:ext cx="1595853" cy="54419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fr-FR" sz="800" dirty="0">
                <a:effectLst/>
                <a:ea typeface="Calibri" panose="020F0502020204030204" pitchFamily="34" charset="0"/>
                <a:cs typeface="Times New Roman" panose="02020603050405020304" pitchFamily="18" charset="0"/>
              </a:rPr>
              <a:t>** p&lt;0.01</a:t>
            </a:r>
            <a:endParaRPr lang="fr-FR" sz="1100" dirty="0">
              <a:effectLst/>
              <a:ea typeface="Calibri" panose="020F0502020204030204" pitchFamily="34" charset="0"/>
              <a:cs typeface="Times New Roman" panose="02020603050405020304" pitchFamily="18" charset="0"/>
            </a:endParaRPr>
          </a:p>
        </p:txBody>
      </p:sp>
      <p:pic>
        <p:nvPicPr>
          <p:cNvPr id="23" name="Picture 6"/>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47010" t="36638" r="46034" b="49365"/>
          <a:stretch/>
        </p:blipFill>
        <p:spPr bwMode="auto">
          <a:xfrm>
            <a:off x="6259746" y="-217366"/>
            <a:ext cx="942113" cy="102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91399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5400000">
            <a:off x="7789703" y="-946635"/>
            <a:ext cx="416360" cy="2312506"/>
          </a:xfrm>
          <a:prstGeom prst="rect">
            <a:avLst/>
          </a:prstGeom>
          <a:solidFill>
            <a:srgbClr val="4BACC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Представление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5" name="Rectangle 16"/>
          <p:cNvSpPr>
            <a:spLocks noChangeArrowheads="1"/>
          </p:cNvSpPr>
          <p:nvPr/>
        </p:nvSpPr>
        <p:spPr bwMode="auto">
          <a:xfrm>
            <a:off x="0" y="68824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400" b="1" dirty="0">
                <a:solidFill>
                  <a:srgbClr val="DB5C99"/>
                </a:solidFill>
                <a:latin typeface="Trebuchet MS" pitchFamily="34" charset="0"/>
                <a:cs typeface="Arial" charset="0"/>
              </a:rPr>
              <a:t>1. </a:t>
            </a:r>
            <a:r>
              <a:rPr lang="ru-RU" sz="2400" b="1" dirty="0" smtClean="0">
                <a:solidFill>
                  <a:srgbClr val="DB5C99"/>
                </a:solidFill>
                <a:latin typeface="Trebuchet MS" pitchFamily="34" charset="0"/>
                <a:cs typeface="Arial" charset="0"/>
              </a:rPr>
              <a:t>АТМОСФЕРНОЕ ЗАГРЯЗНЕНИЕ</a:t>
            </a:r>
            <a:endParaRPr lang="fr-FR" sz="1600" b="1" dirty="0">
              <a:solidFill>
                <a:srgbClr val="DB5C99"/>
              </a:solidFill>
              <a:latin typeface="Trebuchet MS" pitchFamily="34" charset="0"/>
              <a:cs typeface="Arial" charset="0"/>
            </a:endParaRPr>
          </a:p>
        </p:txBody>
      </p:sp>
      <p:cxnSp>
        <p:nvCxnSpPr>
          <p:cNvPr id="16" name="Connecteur droit 15"/>
          <p:cNvCxnSpPr/>
          <p:nvPr/>
        </p:nvCxnSpPr>
        <p:spPr>
          <a:xfrm>
            <a:off x="2483768" y="1121630"/>
            <a:ext cx="4526394" cy="0"/>
          </a:xfrm>
          <a:prstGeom prst="line">
            <a:avLst/>
          </a:prstGeom>
        </p:spPr>
        <p:style>
          <a:lnRef idx="1">
            <a:schemeClr val="dk1"/>
          </a:lnRef>
          <a:fillRef idx="0">
            <a:schemeClr val="dk1"/>
          </a:fillRef>
          <a:effectRef idx="0">
            <a:schemeClr val="dk1"/>
          </a:effectRef>
          <a:fontRef idx="minor">
            <a:schemeClr val="tx1"/>
          </a:fontRef>
        </p:style>
      </p:cxnSp>
      <p:cxnSp>
        <p:nvCxnSpPr>
          <p:cNvPr id="17" name="Connecteur droit 16"/>
          <p:cNvCxnSpPr/>
          <p:nvPr/>
        </p:nvCxnSpPr>
        <p:spPr>
          <a:xfrm>
            <a:off x="2483768" y="1151032"/>
            <a:ext cx="4526394" cy="0"/>
          </a:xfrm>
          <a:prstGeom prst="line">
            <a:avLst/>
          </a:prstGeom>
        </p:spPr>
        <p:style>
          <a:lnRef idx="1">
            <a:schemeClr val="dk1"/>
          </a:lnRef>
          <a:fillRef idx="0">
            <a:schemeClr val="dk1"/>
          </a:fillRef>
          <a:effectRef idx="0">
            <a:schemeClr val="dk1"/>
          </a:effectRef>
          <a:fontRef idx="minor">
            <a:schemeClr val="tx1"/>
          </a:fontRef>
        </p:style>
      </p:cxnSp>
      <p:sp>
        <p:nvSpPr>
          <p:cNvPr id="18" name="Rectangle 16"/>
          <p:cNvSpPr>
            <a:spLocks noChangeArrowheads="1"/>
          </p:cNvSpPr>
          <p:nvPr/>
        </p:nvSpPr>
        <p:spPr bwMode="auto">
          <a:xfrm>
            <a:off x="3516" y="119541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ru-RU" sz="2000" i="1" dirty="0" smtClean="0">
                <a:solidFill>
                  <a:srgbClr val="DB5C99"/>
                </a:solidFill>
                <a:cs typeface="Arial" charset="0"/>
              </a:rPr>
              <a:t>Защита от митохондрий повреждений, вызванных</a:t>
            </a:r>
            <a:r>
              <a:rPr lang="fr-FR" sz="2000" i="1" dirty="0" smtClean="0">
                <a:solidFill>
                  <a:srgbClr val="DB5C99"/>
                </a:solidFill>
                <a:cs typeface="Arial" charset="0"/>
              </a:rPr>
              <a:t> PM</a:t>
            </a:r>
            <a:endParaRPr lang="fr-FR" sz="1400" i="1" dirty="0">
              <a:solidFill>
                <a:srgbClr val="DB5C99"/>
              </a:solidFill>
              <a:cs typeface="Arial" charset="0"/>
            </a:endParaRPr>
          </a:p>
        </p:txBody>
      </p:sp>
      <p:sp>
        <p:nvSpPr>
          <p:cNvPr id="19" name="Text Box 36"/>
          <p:cNvSpPr txBox="1">
            <a:spLocks noChangeArrowheads="1"/>
          </p:cNvSpPr>
          <p:nvPr/>
        </p:nvSpPr>
        <p:spPr bwMode="auto">
          <a:xfrm>
            <a:off x="1104409" y="1744325"/>
            <a:ext cx="7367230" cy="861774"/>
          </a:xfrm>
          <a:prstGeom prst="rect">
            <a:avLst/>
          </a:prstGeom>
          <a:solidFill>
            <a:schemeClr val="accent5">
              <a:lumMod val="40000"/>
              <a:lumOff val="60000"/>
            </a:schemeClr>
          </a:solidFill>
          <a:ln w="9525">
            <a:noFill/>
            <a:prstDash val="sysDash"/>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sz="1000" b="1" i="1" dirty="0"/>
              <a:t>In vitro </a:t>
            </a:r>
            <a:r>
              <a:rPr lang="ru-RU" sz="1000" b="1" i="1" dirty="0" smtClean="0"/>
              <a:t>исследование</a:t>
            </a:r>
            <a:endParaRPr lang="en-US" sz="1000" b="1" i="1" dirty="0"/>
          </a:p>
          <a:p>
            <a:pPr algn="just"/>
            <a:r>
              <a:rPr lang="ru-RU" altLang="fr-FR" sz="1000" i="1" dirty="0" smtClean="0">
                <a:cs typeface="Arial" panose="020B0604020202020204" pitchFamily="34" charset="0"/>
              </a:rPr>
              <a:t>Исследование на реконструированном эпидермисе при</a:t>
            </a:r>
            <a:r>
              <a:rPr lang="en-US" altLang="fr-FR" sz="1000" i="1" dirty="0" smtClean="0">
                <a:cs typeface="Arial" panose="020B0604020202020204" pitchFamily="34" charset="0"/>
              </a:rPr>
              <a:t> </a:t>
            </a:r>
            <a:r>
              <a:rPr lang="ru-RU" altLang="fr-FR" sz="1000" b="1" i="1" dirty="0" smtClean="0">
                <a:cs typeface="Arial" panose="020B0604020202020204" pitchFamily="34" charset="0"/>
              </a:rPr>
              <a:t>местном нанесении </a:t>
            </a:r>
            <a:r>
              <a:rPr lang="en-US" sz="1000" i="1" dirty="0" smtClean="0">
                <a:cs typeface="Arial" panose="020B0604020202020204" pitchFamily="34" charset="0"/>
              </a:rPr>
              <a:t>GLYCOFILM</a:t>
            </a:r>
            <a:r>
              <a:rPr lang="en-US" sz="1000" i="1" baseline="30000" dirty="0">
                <a:cs typeface="Arial" panose="020B0604020202020204" pitchFamily="34" charset="0"/>
              </a:rPr>
              <a:t>®</a:t>
            </a:r>
            <a:r>
              <a:rPr lang="en-US" sz="1000" i="1" dirty="0">
                <a:cs typeface="Arial" panose="020B0604020202020204" pitchFamily="34" charset="0"/>
              </a:rPr>
              <a:t> 1.5P </a:t>
            </a:r>
            <a:r>
              <a:rPr lang="en-US" sz="1000" i="1" dirty="0" smtClean="0">
                <a:cs typeface="Arial" panose="020B0604020202020204" pitchFamily="34" charset="0"/>
              </a:rPr>
              <a:t>(</a:t>
            </a:r>
            <a:r>
              <a:rPr lang="ru-RU" sz="1000" i="1" dirty="0" smtClean="0">
                <a:cs typeface="Arial" panose="020B0604020202020204" pitchFamily="34" charset="0"/>
              </a:rPr>
              <a:t>или</a:t>
            </a:r>
            <a:r>
              <a:rPr lang="en-US" sz="1000" i="1" dirty="0" smtClean="0">
                <a:cs typeface="Arial" panose="020B0604020202020204" pitchFamily="34" charset="0"/>
              </a:rPr>
              <a:t> </a:t>
            </a:r>
            <a:r>
              <a:rPr lang="en-US" sz="1000" i="1" dirty="0">
                <a:cs typeface="Arial" panose="020B0604020202020204" pitchFamily="34" charset="0"/>
              </a:rPr>
              <a:t>POLLUSTOP</a:t>
            </a:r>
            <a:r>
              <a:rPr lang="en-US" sz="1000" i="1" baseline="30000" dirty="0">
                <a:cs typeface="Arial" panose="020B0604020202020204" pitchFamily="34" charset="0"/>
              </a:rPr>
              <a:t>®</a:t>
            </a:r>
            <a:r>
              <a:rPr lang="en-US" sz="1000" i="1" dirty="0">
                <a:cs typeface="Arial" panose="020B0604020202020204" pitchFamily="34" charset="0"/>
              </a:rPr>
              <a:t>) </a:t>
            </a:r>
            <a:r>
              <a:rPr lang="ru-RU" altLang="fr-FR" sz="1000" i="1" dirty="0" smtClean="0">
                <a:cs typeface="Arial" panose="020B0604020202020204" pitchFamily="34" charset="0"/>
              </a:rPr>
              <a:t>при</a:t>
            </a:r>
            <a:r>
              <a:rPr lang="en-US" altLang="fr-FR" sz="1000" i="1" dirty="0" smtClean="0">
                <a:cs typeface="Arial" panose="020B0604020202020204" pitchFamily="34" charset="0"/>
              </a:rPr>
              <a:t> </a:t>
            </a:r>
            <a:r>
              <a:rPr lang="en-US" altLang="fr-FR" sz="1000" i="1" dirty="0">
                <a:cs typeface="Arial" panose="020B0604020202020204" pitchFamily="34" charset="0"/>
              </a:rPr>
              <a:t>1% </a:t>
            </a:r>
            <a:r>
              <a:rPr lang="ru-RU" altLang="fr-FR" sz="1000" i="1" dirty="0" smtClean="0">
                <a:cs typeface="Arial" panose="020B0604020202020204" pitchFamily="34" charset="0"/>
              </a:rPr>
              <a:t>и</a:t>
            </a:r>
            <a:r>
              <a:rPr lang="en-US" altLang="fr-FR" sz="1000" i="1" dirty="0" smtClean="0">
                <a:cs typeface="Arial" panose="020B0604020202020204" pitchFamily="34" charset="0"/>
              </a:rPr>
              <a:t> </a:t>
            </a:r>
            <a:r>
              <a:rPr lang="en-US" altLang="fr-FR" sz="1000" i="1" dirty="0">
                <a:cs typeface="Arial" panose="020B0604020202020204" pitchFamily="34" charset="0"/>
              </a:rPr>
              <a:t>3% </a:t>
            </a:r>
            <a:r>
              <a:rPr lang="ru-RU" altLang="fr-FR" sz="1000" i="1" dirty="0" smtClean="0">
                <a:cs typeface="Arial" panose="020B0604020202020204" pitchFamily="34" charset="0"/>
              </a:rPr>
              <a:t>в водном растворе </a:t>
            </a:r>
            <a:r>
              <a:rPr lang="en-US" altLang="fr-FR" sz="1000" i="1" dirty="0" smtClean="0">
                <a:cs typeface="Arial" panose="020B0604020202020204" pitchFamily="34" charset="0"/>
              </a:rPr>
              <a:t>vs</a:t>
            </a:r>
            <a:r>
              <a:rPr lang="en-US" altLang="fr-FR" sz="1000" i="1" dirty="0">
                <a:cs typeface="Arial" panose="020B0604020202020204" pitchFamily="34" charset="0"/>
              </a:rPr>
              <a:t>. </a:t>
            </a:r>
            <a:r>
              <a:rPr lang="ru-RU" altLang="fr-FR" sz="1000" i="1" dirty="0" smtClean="0">
                <a:cs typeface="Arial" panose="020B0604020202020204" pitchFamily="34" charset="0"/>
              </a:rPr>
              <a:t>Необработанным контролем</a:t>
            </a:r>
            <a:r>
              <a:rPr lang="en-US" altLang="fr-FR" sz="1000" i="1" dirty="0" smtClean="0">
                <a:cs typeface="Arial" panose="020B0604020202020204" pitchFamily="34" charset="0"/>
              </a:rPr>
              <a:t>. </a:t>
            </a:r>
            <a:r>
              <a:rPr lang="ru-RU" altLang="fr-FR" sz="1000" i="1" dirty="0" smtClean="0">
                <a:cs typeface="Arial" panose="020B0604020202020204" pitchFamily="34" charset="0"/>
              </a:rPr>
              <a:t>Нанесение </a:t>
            </a:r>
            <a:r>
              <a:rPr lang="ru-RU" altLang="fr-FR" sz="1000" i="1" dirty="0" err="1" smtClean="0">
                <a:cs typeface="Arial" panose="020B0604020202020204" pitchFamily="34" charset="0"/>
              </a:rPr>
              <a:t>цитотоксичной</a:t>
            </a:r>
            <a:r>
              <a:rPr lang="ru-RU" altLang="fr-FR" sz="1000" i="1" dirty="0" smtClean="0">
                <a:cs typeface="Arial" panose="020B0604020202020204" pitchFamily="34" charset="0"/>
              </a:rPr>
              <a:t> дозы</a:t>
            </a:r>
            <a:r>
              <a:rPr lang="en-US" altLang="fr-FR" sz="1000" i="1" dirty="0" smtClean="0">
                <a:cs typeface="Arial" panose="020B0604020202020204" pitchFamily="34" charset="0"/>
              </a:rPr>
              <a:t> </a:t>
            </a:r>
            <a:r>
              <a:rPr lang="en-US" altLang="fr-FR" sz="1000" b="1" i="1" dirty="0">
                <a:cs typeface="Arial" panose="020B0604020202020204" pitchFamily="34" charset="0"/>
              </a:rPr>
              <a:t>PM2.5 </a:t>
            </a:r>
            <a:r>
              <a:rPr lang="en-US" altLang="fr-FR" sz="1000" i="1" dirty="0">
                <a:cs typeface="Arial" panose="020B0604020202020204" pitchFamily="34" charset="0"/>
              </a:rPr>
              <a:t>(10.5 </a:t>
            </a:r>
            <a:r>
              <a:rPr lang="ru-RU" altLang="fr-FR" sz="1000" i="1" dirty="0" smtClean="0">
                <a:cs typeface="Arial" panose="020B0604020202020204" pitchFamily="34" charset="0"/>
              </a:rPr>
              <a:t>мг</a:t>
            </a:r>
            <a:r>
              <a:rPr lang="en-US" altLang="fr-FR" sz="1000" i="1" dirty="0" smtClean="0">
                <a:cs typeface="Arial" panose="020B0604020202020204" pitchFamily="34" charset="0"/>
              </a:rPr>
              <a:t>/</a:t>
            </a:r>
            <a:r>
              <a:rPr lang="ru-RU" altLang="fr-FR" sz="1000" i="1" dirty="0" smtClean="0">
                <a:cs typeface="Arial" panose="020B0604020202020204" pitchFamily="34" charset="0"/>
              </a:rPr>
              <a:t>мл</a:t>
            </a:r>
            <a:r>
              <a:rPr lang="en-US" altLang="fr-FR" sz="1000" i="1" dirty="0" smtClean="0">
                <a:cs typeface="Arial" panose="020B0604020202020204" pitchFamily="34" charset="0"/>
              </a:rPr>
              <a:t> </a:t>
            </a:r>
            <a:r>
              <a:rPr lang="ru-RU" altLang="fr-FR" sz="1000" i="1" dirty="0" smtClean="0">
                <a:cs typeface="Arial" panose="020B0604020202020204" pitchFamily="34" charset="0"/>
              </a:rPr>
              <a:t>в </a:t>
            </a:r>
            <a:r>
              <a:rPr lang="ru-RU" altLang="fr-FR" sz="1000" i="1" dirty="0" err="1" smtClean="0">
                <a:cs typeface="Arial" panose="020B0604020202020204" pitchFamily="34" charset="0"/>
              </a:rPr>
              <a:t>дихлорметане</a:t>
            </a:r>
            <a:r>
              <a:rPr lang="en-US" altLang="fr-FR" sz="1000" i="1" dirty="0" smtClean="0">
                <a:cs typeface="Arial" panose="020B0604020202020204" pitchFamily="34" charset="0"/>
              </a:rPr>
              <a:t>) </a:t>
            </a:r>
            <a:r>
              <a:rPr lang="ru-RU" altLang="fr-FR" sz="1000" i="1" dirty="0" smtClean="0">
                <a:cs typeface="Arial" panose="020B0604020202020204" pitchFamily="34" charset="0"/>
              </a:rPr>
              <a:t>на</a:t>
            </a:r>
            <a:r>
              <a:rPr lang="en-US" altLang="fr-FR" sz="1000" i="1" dirty="0" smtClean="0">
                <a:cs typeface="Arial" panose="020B0604020202020204" pitchFamily="34" charset="0"/>
              </a:rPr>
              <a:t> </a:t>
            </a:r>
            <a:r>
              <a:rPr lang="en-US" altLang="fr-FR" sz="1000" i="1" dirty="0">
                <a:cs typeface="Arial" panose="020B0604020202020204" pitchFamily="34" charset="0"/>
              </a:rPr>
              <a:t>48 </a:t>
            </a:r>
            <a:r>
              <a:rPr lang="ru-RU" altLang="fr-FR" sz="1000" i="1" dirty="0">
                <a:cs typeface="Arial" panose="020B0604020202020204" pitchFamily="34" charset="0"/>
              </a:rPr>
              <a:t>часов</a:t>
            </a:r>
            <a:r>
              <a:rPr lang="en-US" altLang="fr-FR" sz="1000" i="1" dirty="0">
                <a:cs typeface="Arial" panose="020B0604020202020204" pitchFamily="34" charset="0"/>
              </a:rPr>
              <a:t>. </a:t>
            </a:r>
            <a:r>
              <a:rPr lang="ru-RU" altLang="fr-FR" sz="1000" i="1" dirty="0" err="1">
                <a:cs typeface="Arial" panose="020B0604020202020204" pitchFamily="34" charset="0"/>
              </a:rPr>
              <a:t>Митохондриальная</a:t>
            </a:r>
            <a:r>
              <a:rPr lang="ru-RU" altLang="fr-FR" sz="1000" i="1" dirty="0">
                <a:cs typeface="Arial" panose="020B0604020202020204" pitchFamily="34" charset="0"/>
              </a:rPr>
              <a:t> </a:t>
            </a:r>
            <a:r>
              <a:rPr lang="ru-RU" altLang="fr-FR" sz="1000" i="1" dirty="0" err="1">
                <a:cs typeface="Arial" panose="020B0604020202020204" pitchFamily="34" charset="0"/>
              </a:rPr>
              <a:t>тосичность</a:t>
            </a:r>
            <a:r>
              <a:rPr lang="ru-RU" altLang="fr-FR" sz="1000" i="1" dirty="0">
                <a:cs typeface="Arial" panose="020B0604020202020204" pitchFamily="34" charset="0"/>
              </a:rPr>
              <a:t> была исследована при помощи </a:t>
            </a:r>
            <a:r>
              <a:rPr lang="en-US" altLang="fr-FR" sz="1000" i="1" dirty="0">
                <a:cs typeface="Arial" panose="020B0604020202020204" pitchFamily="34" charset="0"/>
              </a:rPr>
              <a:t>MTT</a:t>
            </a:r>
            <a:r>
              <a:rPr lang="ru-RU" altLang="fr-FR" sz="1000" i="1" dirty="0">
                <a:cs typeface="Arial" panose="020B0604020202020204" pitchFamily="34" charset="0"/>
              </a:rPr>
              <a:t>-теста, измерена спектрофотометром</a:t>
            </a:r>
            <a:r>
              <a:rPr lang="en-US" altLang="fr-FR" sz="1000" i="1" dirty="0">
                <a:cs typeface="Arial" panose="020B0604020202020204" pitchFamily="34" charset="0"/>
              </a:rPr>
              <a:t>.</a:t>
            </a:r>
            <a:endParaRPr lang="en-US" altLang="fr-FR" sz="1000" i="1" dirty="0">
              <a:cs typeface="Arial" panose="020B0604020202020204" pitchFamily="34" charset="0"/>
            </a:endParaRPr>
          </a:p>
        </p:txBody>
      </p:sp>
      <p:sp>
        <p:nvSpPr>
          <p:cNvPr id="20" name="Zone de texte 6"/>
          <p:cNvSpPr txBox="1"/>
          <p:nvPr/>
        </p:nvSpPr>
        <p:spPr>
          <a:xfrm>
            <a:off x="-10136" y="5530503"/>
            <a:ext cx="9154136" cy="650463"/>
          </a:xfrm>
          <a:prstGeom prst="rect">
            <a:avLst/>
          </a:prstGeom>
          <a:solidFill>
            <a:schemeClr val="accent5">
              <a:lumMod val="75000"/>
            </a:schemeClr>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fr-FR" sz="300" dirty="0">
                <a:solidFill>
                  <a:srgbClr val="5F497A"/>
                </a:solidFill>
                <a:effectLst/>
                <a:latin typeface="Calibri"/>
                <a:ea typeface="Calibri"/>
                <a:cs typeface="Calibri"/>
              </a:rPr>
              <a:t> </a:t>
            </a:r>
            <a:endParaRPr lang="fr-FR" sz="1100" dirty="0">
              <a:effectLst/>
              <a:latin typeface="Calibri"/>
              <a:ea typeface="Calibri"/>
              <a:cs typeface="Times New Roman"/>
            </a:endParaRPr>
          </a:p>
          <a:p>
            <a:pPr marL="985838" indent="-985838">
              <a:lnSpc>
                <a:spcPct val="115000"/>
              </a:lnSpc>
              <a:spcAft>
                <a:spcPts val="1000"/>
              </a:spcAft>
              <a:tabLst>
                <a:tab pos="630238" algn="l"/>
                <a:tab pos="808038" algn="l"/>
              </a:tabLst>
            </a:pPr>
            <a:r>
              <a:rPr lang="ru-RU" sz="1200" b="1" cap="small" spc="100" dirty="0" smtClean="0">
                <a:solidFill>
                  <a:srgbClr val="FFFFFF"/>
                </a:solidFill>
                <a:effectLst/>
                <a:latin typeface="Calibri"/>
                <a:ea typeface="Calibri"/>
                <a:cs typeface="Calibri"/>
              </a:rPr>
              <a:t>Заключение</a:t>
            </a:r>
            <a:r>
              <a:rPr lang="fr-FR" sz="1200" b="1" cap="small" spc="100" dirty="0" smtClean="0">
                <a:solidFill>
                  <a:srgbClr val="FFFFFF"/>
                </a:solidFill>
                <a:effectLst/>
                <a:latin typeface="Calibri"/>
                <a:ea typeface="Calibri"/>
                <a:cs typeface="Calibri"/>
              </a:rPr>
              <a:t>:</a:t>
            </a:r>
            <a:r>
              <a:rPr lang="en-US" sz="1200" b="1" cap="small" spc="100" dirty="0" smtClean="0">
                <a:solidFill>
                  <a:schemeClr val="bg1"/>
                </a:solidFill>
                <a:cs typeface="Calibri"/>
              </a:rPr>
              <a:t> </a:t>
            </a:r>
            <a:r>
              <a:rPr lang="fr-FR" sz="1200" dirty="0">
                <a:solidFill>
                  <a:srgbClr val="FFFFFF"/>
                </a:solidFill>
                <a:effectLst/>
                <a:latin typeface="Arial"/>
                <a:ea typeface="Times New Roman"/>
                <a:cs typeface="Times New Roman"/>
              </a:rPr>
              <a:t> </a:t>
            </a:r>
            <a:r>
              <a:rPr lang="ru-RU" sz="1200" b="1" dirty="0" smtClean="0">
                <a:solidFill>
                  <a:schemeClr val="bg1"/>
                </a:solidFill>
              </a:rPr>
              <a:t>Благодаря защитному эффекту</a:t>
            </a:r>
            <a:r>
              <a:rPr lang="en-US" sz="1200" b="1" dirty="0" smtClean="0">
                <a:solidFill>
                  <a:schemeClr val="bg1"/>
                </a:solidFill>
              </a:rPr>
              <a:t>, </a:t>
            </a:r>
            <a:r>
              <a:rPr lang="en-US" sz="1200" b="1" dirty="0">
                <a:solidFill>
                  <a:schemeClr val="bg1"/>
                </a:solidFill>
              </a:rPr>
              <a:t>GLYCOFILM® </a:t>
            </a:r>
            <a:r>
              <a:rPr lang="en-US" sz="1200" b="1" dirty="0" smtClean="0">
                <a:solidFill>
                  <a:schemeClr val="bg1"/>
                </a:solidFill>
              </a:rPr>
              <a:t>(</a:t>
            </a:r>
            <a:r>
              <a:rPr lang="ru-RU" sz="1200" b="1" dirty="0" smtClean="0">
                <a:solidFill>
                  <a:schemeClr val="bg1"/>
                </a:solidFill>
              </a:rPr>
              <a:t>или </a:t>
            </a:r>
            <a:r>
              <a:rPr lang="en-US" sz="1200" b="1" dirty="0" smtClean="0">
                <a:solidFill>
                  <a:schemeClr val="bg1"/>
                </a:solidFill>
              </a:rPr>
              <a:t>POLLUSTOP</a:t>
            </a:r>
            <a:r>
              <a:rPr lang="en-US" sz="1200" b="1" dirty="0">
                <a:solidFill>
                  <a:schemeClr val="bg1"/>
                </a:solidFill>
              </a:rPr>
              <a:t>®) </a:t>
            </a:r>
            <a:r>
              <a:rPr lang="ru-RU" sz="1200" b="1" dirty="0" smtClean="0">
                <a:solidFill>
                  <a:schemeClr val="bg1"/>
                </a:solidFill>
              </a:rPr>
              <a:t>защищает митохондрии от токсичности, вызванной загрязнением</a:t>
            </a:r>
            <a:r>
              <a:rPr lang="en-US" sz="1200" b="1" dirty="0" smtClean="0">
                <a:solidFill>
                  <a:schemeClr val="bg1"/>
                </a:solidFill>
              </a:rPr>
              <a:t>, </a:t>
            </a:r>
            <a:r>
              <a:rPr lang="ru-RU" sz="1200" b="1" dirty="0" smtClean="0">
                <a:solidFill>
                  <a:schemeClr val="bg1"/>
                </a:solidFill>
              </a:rPr>
              <a:t>тем самым защищая клеточный метаболизм</a:t>
            </a:r>
            <a:r>
              <a:rPr lang="en-US" sz="1200" b="1" dirty="0" smtClean="0">
                <a:solidFill>
                  <a:schemeClr val="bg1"/>
                </a:solidFill>
              </a:rPr>
              <a:t>.</a:t>
            </a:r>
            <a:endParaRPr lang="fr-FR" sz="1200" b="1" dirty="0">
              <a:solidFill>
                <a:schemeClr val="bg1"/>
              </a:solidFill>
            </a:endParaRPr>
          </a:p>
          <a:p>
            <a:pPr marL="90170" algn="just">
              <a:spcAft>
                <a:spcPts val="0"/>
              </a:spcAft>
              <a:tabLst>
                <a:tab pos="90170" algn="l"/>
                <a:tab pos="342900" algn="l"/>
                <a:tab pos="2070735" algn="l"/>
                <a:tab pos="3048000" algn="l"/>
              </a:tabLst>
            </a:pPr>
            <a:endParaRPr lang="fr-FR" sz="1200" dirty="0">
              <a:effectLst/>
              <a:latin typeface="Arial"/>
              <a:ea typeface="Times New Roman"/>
              <a:cs typeface="Times New Roman"/>
            </a:endParaRPr>
          </a:p>
        </p:txBody>
      </p:sp>
      <p:grpSp>
        <p:nvGrpSpPr>
          <p:cNvPr id="21" name="Groupe 20"/>
          <p:cNvGrpSpPr/>
          <p:nvPr/>
        </p:nvGrpSpPr>
        <p:grpSpPr>
          <a:xfrm>
            <a:off x="514400" y="1746632"/>
            <a:ext cx="457200" cy="424180"/>
            <a:chOff x="0" y="0"/>
            <a:chExt cx="866775" cy="857250"/>
          </a:xfrm>
        </p:grpSpPr>
        <p:sp>
          <p:nvSpPr>
            <p:cNvPr id="22" name="Rectangle à coins arrondis 39"/>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latin typeface="Trebuchet MS" pitchFamily="34" charset="0"/>
              </a:endParaRPr>
            </a:p>
          </p:txBody>
        </p:sp>
        <p:pic>
          <p:nvPicPr>
            <p:cNvPr id="28" name="Image 27"/>
            <p:cNvPicPr>
              <a:picLocks noChangeAspect="1"/>
            </p:cNvPicPr>
            <p:nvPr/>
          </p:nvPicPr>
          <p:blipFill>
            <a:blip r:embed="rId2" cstate="print">
              <a:biLevel thresh="75000"/>
              <a:extLst>
                <a:ext uri="{28A0092B-C50C-407E-A947-70E740481C1C}">
                  <a14:useLocalDpi xmlns:a14="http://schemas.microsoft.com/office/drawing/2010/main" val="0"/>
                </a:ext>
              </a:extLst>
            </a:blip>
            <a:srcRect/>
            <a:stretch>
              <a:fillRect/>
            </a:stretch>
          </p:blipFill>
          <p:spPr bwMode="auto">
            <a:xfrm>
              <a:off x="200025" y="95250"/>
              <a:ext cx="485775" cy="666750"/>
            </a:xfrm>
            <a:prstGeom prst="rect">
              <a:avLst/>
            </a:prstGeom>
            <a:noFill/>
            <a:ln>
              <a:noFill/>
            </a:ln>
          </p:spPr>
        </p:pic>
      </p:grpSp>
      <p:sp>
        <p:nvSpPr>
          <p:cNvPr id="37" name="Zone de texte 1030"/>
          <p:cNvSpPr txBox="1"/>
          <p:nvPr/>
        </p:nvSpPr>
        <p:spPr>
          <a:xfrm>
            <a:off x="5977950" y="2811955"/>
            <a:ext cx="1595853" cy="54419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fr-FR" sz="800" dirty="0">
                <a:effectLst/>
                <a:ea typeface="Calibri" panose="020F0502020204030204" pitchFamily="34" charset="0"/>
                <a:cs typeface="Times New Roman" panose="02020603050405020304" pitchFamily="18" charset="0"/>
              </a:rPr>
              <a:t>** p&lt;0.01</a:t>
            </a:r>
            <a:endParaRPr lang="fr-FR" sz="1100" dirty="0">
              <a:effectLst/>
              <a:ea typeface="Calibri" panose="020F0502020204030204" pitchFamily="34" charset="0"/>
              <a:cs typeface="Times New Roman" panose="02020603050405020304" pitchFamily="18" charset="0"/>
            </a:endParaRPr>
          </a:p>
        </p:txBody>
      </p:sp>
      <p:graphicFrame>
        <p:nvGraphicFramePr>
          <p:cNvPr id="39" name="Graphique 38"/>
          <p:cNvGraphicFramePr>
            <a:graphicFrameLocks/>
          </p:cNvGraphicFramePr>
          <p:nvPr>
            <p:extLst>
              <p:ext uri="{D42A27DB-BD31-4B8C-83A1-F6EECF244321}">
                <p14:modId xmlns:p14="http://schemas.microsoft.com/office/powerpoint/2010/main" val="4017071472"/>
              </p:ext>
            </p:extLst>
          </p:nvPr>
        </p:nvGraphicFramePr>
        <p:xfrm>
          <a:off x="2251589" y="2763921"/>
          <a:ext cx="4361264" cy="2436411"/>
        </p:xfrm>
        <a:graphic>
          <a:graphicData uri="http://schemas.openxmlformats.org/drawingml/2006/chart">
            <c:chart xmlns:c="http://schemas.openxmlformats.org/drawingml/2006/chart" xmlns:r="http://schemas.openxmlformats.org/officeDocument/2006/relationships" r:id="rId3"/>
          </a:graphicData>
        </a:graphic>
      </p:graphicFrame>
      <p:sp>
        <p:nvSpPr>
          <p:cNvPr id="47" name="Zone de texte 23"/>
          <p:cNvSpPr>
            <a:spLocks noChangeArrowheads="1"/>
          </p:cNvSpPr>
          <p:nvPr/>
        </p:nvSpPr>
        <p:spPr bwMode="auto">
          <a:xfrm>
            <a:off x="5937500" y="3455660"/>
            <a:ext cx="1072662" cy="1089346"/>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rot="0" vert="horz" wrap="square" lIns="0" tIns="0" rIns="0" bIns="0" anchor="ctr" anchorCtr="0" upright="1">
            <a:noAutofit/>
          </a:bodyPr>
          <a:lstStyle/>
          <a:p>
            <a:pPr algn="ctr"/>
            <a:endParaRPr lang="fr-FR" sz="500" b="1" spc="200" dirty="0">
              <a:ea typeface="Calibri"/>
              <a:cs typeface="Calibri"/>
            </a:endParaRPr>
          </a:p>
          <a:p>
            <a:pPr algn="ctr"/>
            <a:r>
              <a:rPr lang="fr-FR" sz="2000" b="1" spc="200" dirty="0">
                <a:ea typeface="Calibri"/>
                <a:cs typeface="Calibri"/>
              </a:rPr>
              <a:t>-68</a:t>
            </a:r>
            <a:r>
              <a:rPr lang="fr-FR" sz="2000" b="1" spc="200" dirty="0">
                <a:effectLst/>
                <a:ea typeface="Calibri"/>
                <a:cs typeface="Calibri"/>
              </a:rPr>
              <a:t>%</a:t>
            </a:r>
            <a:r>
              <a:rPr lang="fr-FR" sz="1100" b="1" spc="200" baseline="30000" dirty="0">
                <a:effectLst/>
                <a:ea typeface="Calibri"/>
                <a:cs typeface="Calibri"/>
              </a:rPr>
              <a:t>**</a:t>
            </a:r>
          </a:p>
          <a:p>
            <a:pPr algn="ctr"/>
            <a:r>
              <a:rPr lang="fr-FR" sz="800" b="1" dirty="0"/>
              <a:t>vs. </a:t>
            </a:r>
            <a:r>
              <a:rPr lang="ru-RU" sz="800" b="1" dirty="0" smtClean="0"/>
              <a:t>Контроль</a:t>
            </a:r>
            <a:endParaRPr lang="fr-FR" sz="800" b="1" dirty="0"/>
          </a:p>
          <a:p>
            <a:pPr algn="ctr"/>
            <a:endParaRPr lang="fr-FR" sz="1200" baseline="30000" dirty="0">
              <a:effectLst/>
              <a:ea typeface="Calibri"/>
              <a:cs typeface="Times New Roman"/>
            </a:endParaRPr>
          </a:p>
        </p:txBody>
      </p:sp>
      <p:sp>
        <p:nvSpPr>
          <p:cNvPr id="48" name="Zone de texte 23"/>
          <p:cNvSpPr>
            <a:spLocks noChangeArrowheads="1"/>
          </p:cNvSpPr>
          <p:nvPr/>
        </p:nvSpPr>
        <p:spPr bwMode="auto">
          <a:xfrm>
            <a:off x="4698506" y="3202415"/>
            <a:ext cx="1072662" cy="1089346"/>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rot="0" vert="horz" wrap="square" lIns="0" tIns="0" rIns="0" bIns="0" anchor="ctr" anchorCtr="0" upright="1">
            <a:noAutofit/>
          </a:bodyPr>
          <a:lstStyle/>
          <a:p>
            <a:pPr algn="ctr"/>
            <a:endParaRPr lang="fr-FR" sz="500" b="1" spc="200" dirty="0">
              <a:ea typeface="Calibri"/>
              <a:cs typeface="Calibri"/>
            </a:endParaRPr>
          </a:p>
          <a:p>
            <a:pPr algn="ctr"/>
            <a:r>
              <a:rPr lang="fr-FR" sz="2000" b="1" spc="200" dirty="0">
                <a:ea typeface="Calibri"/>
                <a:cs typeface="Calibri"/>
              </a:rPr>
              <a:t>-54</a:t>
            </a:r>
            <a:r>
              <a:rPr lang="fr-FR" sz="2000" b="1" spc="200" dirty="0">
                <a:effectLst/>
                <a:ea typeface="Calibri"/>
                <a:cs typeface="Calibri"/>
              </a:rPr>
              <a:t>%</a:t>
            </a:r>
            <a:r>
              <a:rPr lang="fr-FR" sz="1100" b="1" spc="200" baseline="30000" dirty="0">
                <a:effectLst/>
                <a:ea typeface="Calibri"/>
                <a:cs typeface="Calibri"/>
              </a:rPr>
              <a:t>**</a:t>
            </a:r>
          </a:p>
          <a:p>
            <a:pPr algn="ctr"/>
            <a:r>
              <a:rPr lang="fr-FR" sz="800" b="1" dirty="0"/>
              <a:t>vs. </a:t>
            </a:r>
            <a:r>
              <a:rPr lang="ru-RU" sz="800" b="1" dirty="0" smtClean="0"/>
              <a:t>Контроль</a:t>
            </a:r>
            <a:endParaRPr lang="fr-FR" sz="800" b="1" dirty="0"/>
          </a:p>
          <a:p>
            <a:pPr algn="ctr"/>
            <a:endParaRPr lang="fr-FR" sz="1200" baseline="30000" dirty="0">
              <a:effectLst/>
              <a:ea typeface="Calibri"/>
              <a:cs typeface="Times New Roman"/>
            </a:endParaRPr>
          </a:p>
        </p:txBody>
      </p:sp>
      <p:sp>
        <p:nvSpPr>
          <p:cNvPr id="33" name="Text Box 41"/>
          <p:cNvSpPr txBox="1">
            <a:spLocks noChangeArrowheads="1"/>
          </p:cNvSpPr>
          <p:nvPr/>
        </p:nvSpPr>
        <p:spPr bwMode="auto">
          <a:xfrm>
            <a:off x="3666644" y="4904272"/>
            <a:ext cx="3159104" cy="230832"/>
          </a:xfrm>
          <a:prstGeom prst="rect">
            <a:avLst/>
          </a:prstGeom>
          <a:solidFill>
            <a:schemeClr val="bg1"/>
          </a:solidFill>
          <a:ln>
            <a:noFill/>
          </a:ln>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a:latin typeface="Trebuchet MS" pitchFamily="34" charset="0"/>
                <a:ea typeface="ＭＳ Ｐゴシック" charset="-128"/>
              </a:rPr>
              <a:t>1% </a:t>
            </a:r>
            <a:r>
              <a:rPr lang="fr-FR" sz="900" cap="small" dirty="0" err="1">
                <a:latin typeface="Trebuchet MS" pitchFamily="34" charset="0"/>
                <a:ea typeface="ＭＳ Ｐゴシック" charset="-128"/>
              </a:rPr>
              <a:t>Glycofilm</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 	       3% </a:t>
            </a:r>
            <a:r>
              <a:rPr lang="fr-FR" sz="900" cap="small" dirty="0" err="1">
                <a:latin typeface="Trebuchet MS" pitchFamily="34" charset="0"/>
                <a:ea typeface="ＭＳ Ｐゴシック" charset="-128"/>
              </a:rPr>
              <a:t>Glycofilm</a:t>
            </a:r>
            <a:r>
              <a:rPr lang="fr-FR" sz="900" cap="small" baseline="30000" dirty="0">
                <a:latin typeface="Trebuchet MS" pitchFamily="34" charset="0"/>
                <a:ea typeface="ＭＳ Ｐゴシック" charset="-128"/>
              </a:rPr>
              <a:t>®</a:t>
            </a:r>
            <a:endParaRPr lang="fr-FR" sz="900" cap="small" dirty="0">
              <a:latin typeface="Trebuchet MS" pitchFamily="34" charset="0"/>
              <a:ea typeface="ＭＳ Ｐゴシック" charset="-128"/>
            </a:endParaRPr>
          </a:p>
        </p:txBody>
      </p:sp>
      <p:sp>
        <p:nvSpPr>
          <p:cNvPr id="34" name="Text Box 41"/>
          <p:cNvSpPr txBox="1">
            <a:spLocks noChangeArrowheads="1"/>
          </p:cNvSpPr>
          <p:nvPr/>
        </p:nvSpPr>
        <p:spPr bwMode="auto">
          <a:xfrm>
            <a:off x="5330346" y="5037444"/>
            <a:ext cx="10454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smtClean="0">
                <a:latin typeface="Trebuchet MS" pitchFamily="34" charset="0"/>
                <a:ea typeface="ＭＳ Ｐゴシック" charset="-128"/>
              </a:rPr>
              <a:t>(</a:t>
            </a:r>
            <a:r>
              <a:rPr lang="ru-RU" sz="900" dirty="0" smtClean="0">
                <a:latin typeface="Trebuchet MS" pitchFamily="34" charset="0"/>
                <a:ea typeface="ＭＳ Ｐゴシック" charset="-128"/>
              </a:rPr>
              <a:t>или</a:t>
            </a:r>
            <a:r>
              <a:rPr lang="fr-FR" sz="900" dirty="0" smtClean="0">
                <a:latin typeface="Trebuchet MS" pitchFamily="34" charset="0"/>
                <a:ea typeface="ＭＳ Ｐゴシック" charset="-128"/>
              </a:rPr>
              <a:t> </a:t>
            </a:r>
            <a:r>
              <a:rPr lang="fr-FR" sz="900" cap="small" dirty="0">
                <a:latin typeface="Trebuchet MS" pitchFamily="34" charset="0"/>
                <a:ea typeface="ＭＳ Ｐゴシック" charset="-128"/>
              </a:rPr>
              <a:t>Pollustop</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a:t>
            </a:r>
          </a:p>
        </p:txBody>
      </p:sp>
      <p:sp>
        <p:nvSpPr>
          <p:cNvPr id="35" name="Text Box 41"/>
          <p:cNvSpPr txBox="1">
            <a:spLocks noChangeArrowheads="1"/>
          </p:cNvSpPr>
          <p:nvPr/>
        </p:nvSpPr>
        <p:spPr bwMode="auto">
          <a:xfrm>
            <a:off x="4178218" y="5037444"/>
            <a:ext cx="10454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smtClean="0">
                <a:latin typeface="Trebuchet MS" pitchFamily="34" charset="0"/>
                <a:ea typeface="ＭＳ Ｐゴシック" charset="-128"/>
              </a:rPr>
              <a:t>(</a:t>
            </a:r>
            <a:r>
              <a:rPr lang="ru-RU" sz="900" dirty="0" smtClean="0">
                <a:latin typeface="Trebuchet MS" pitchFamily="34" charset="0"/>
                <a:ea typeface="ＭＳ Ｐゴシック" charset="-128"/>
              </a:rPr>
              <a:t>или</a:t>
            </a:r>
            <a:r>
              <a:rPr lang="fr-FR" sz="900" dirty="0" smtClean="0">
                <a:latin typeface="Trebuchet MS" pitchFamily="34" charset="0"/>
                <a:ea typeface="ＭＳ Ｐゴシック" charset="-128"/>
              </a:rPr>
              <a:t> </a:t>
            </a:r>
            <a:r>
              <a:rPr lang="fr-FR" sz="900" cap="small" dirty="0">
                <a:latin typeface="Trebuchet MS" pitchFamily="34" charset="0"/>
                <a:ea typeface="ＭＳ Ｐゴシック" charset="-128"/>
              </a:rPr>
              <a:t>Pollustop</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a:t>
            </a:r>
          </a:p>
        </p:txBody>
      </p:sp>
      <p:sp>
        <p:nvSpPr>
          <p:cNvPr id="36" name="Text Box 41"/>
          <p:cNvSpPr txBox="1">
            <a:spLocks noChangeArrowheads="1"/>
          </p:cNvSpPr>
          <p:nvPr/>
        </p:nvSpPr>
        <p:spPr bwMode="auto">
          <a:xfrm>
            <a:off x="2919626" y="4903550"/>
            <a:ext cx="1107058" cy="369332"/>
          </a:xfrm>
          <a:prstGeom prst="rect">
            <a:avLst/>
          </a:prstGeom>
          <a:solidFill>
            <a:schemeClr val="bg1"/>
          </a:solidFill>
          <a:ln>
            <a:noFill/>
          </a:ln>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ru-RU" sz="900" dirty="0" smtClean="0">
                <a:latin typeface="Trebuchet MS" pitchFamily="34" charset="0"/>
                <a:ea typeface="ＭＳ Ｐゴシック" charset="-128"/>
              </a:rPr>
              <a:t>Необработанный контроль</a:t>
            </a:r>
            <a:r>
              <a:rPr lang="fr-FR" sz="900" dirty="0" smtClean="0">
                <a:latin typeface="Trebuchet MS" pitchFamily="34" charset="0"/>
                <a:ea typeface="ＭＳ Ｐゴシック" charset="-128"/>
              </a:rPr>
              <a:t>+ </a:t>
            </a:r>
            <a:r>
              <a:rPr lang="fr-FR" sz="900" dirty="0">
                <a:latin typeface="Trebuchet MS" pitchFamily="34" charset="0"/>
                <a:ea typeface="ＭＳ Ｐゴシック" charset="-128"/>
              </a:rPr>
              <a:t>PM2.5</a:t>
            </a:r>
            <a:endParaRPr lang="fr-FR" sz="900" cap="small" dirty="0">
              <a:latin typeface="Trebuchet MS" pitchFamily="34" charset="0"/>
              <a:ea typeface="ＭＳ Ｐゴシック" charset="-128"/>
            </a:endParaRPr>
          </a:p>
        </p:txBody>
      </p:sp>
      <p:pic>
        <p:nvPicPr>
          <p:cNvPr id="23" name="Picture 6"/>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47010" t="36638" r="46034" b="49365"/>
          <a:stretch/>
        </p:blipFill>
        <p:spPr bwMode="auto">
          <a:xfrm>
            <a:off x="6259746" y="-217366"/>
            <a:ext cx="942113" cy="102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5880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5400000">
            <a:off x="7789703" y="-946635"/>
            <a:ext cx="416360" cy="2312506"/>
          </a:xfrm>
          <a:prstGeom prst="rect">
            <a:avLst/>
          </a:prstGeom>
          <a:solidFill>
            <a:srgbClr val="4BACC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Представление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5" name="Rectangle 16"/>
          <p:cNvSpPr>
            <a:spLocks noChangeArrowheads="1"/>
          </p:cNvSpPr>
          <p:nvPr/>
        </p:nvSpPr>
        <p:spPr bwMode="auto">
          <a:xfrm>
            <a:off x="0" y="68824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400" b="1" dirty="0">
                <a:solidFill>
                  <a:srgbClr val="DB5C99"/>
                </a:solidFill>
                <a:latin typeface="Trebuchet MS" pitchFamily="34" charset="0"/>
                <a:cs typeface="Arial" charset="0"/>
              </a:rPr>
              <a:t>1. </a:t>
            </a:r>
            <a:r>
              <a:rPr lang="ru-RU" sz="2400" b="1" dirty="0" smtClean="0">
                <a:solidFill>
                  <a:srgbClr val="DB5C99"/>
                </a:solidFill>
                <a:latin typeface="Trebuchet MS" pitchFamily="34" charset="0"/>
                <a:cs typeface="Arial" charset="0"/>
              </a:rPr>
              <a:t>АТМОСФЕРНОЕ ЗАГРЯЗНЕНИЕ</a:t>
            </a:r>
            <a:endParaRPr lang="fr-FR" sz="1600" b="1" dirty="0">
              <a:solidFill>
                <a:srgbClr val="DB5C99"/>
              </a:solidFill>
              <a:latin typeface="Trebuchet MS" pitchFamily="34" charset="0"/>
              <a:cs typeface="Arial" charset="0"/>
            </a:endParaRPr>
          </a:p>
        </p:txBody>
      </p:sp>
      <p:cxnSp>
        <p:nvCxnSpPr>
          <p:cNvPr id="16" name="Connecteur droit 15"/>
          <p:cNvCxnSpPr/>
          <p:nvPr/>
        </p:nvCxnSpPr>
        <p:spPr>
          <a:xfrm>
            <a:off x="2555776" y="1121630"/>
            <a:ext cx="4392488" cy="0"/>
          </a:xfrm>
          <a:prstGeom prst="line">
            <a:avLst/>
          </a:prstGeom>
        </p:spPr>
        <p:style>
          <a:lnRef idx="1">
            <a:schemeClr val="dk1"/>
          </a:lnRef>
          <a:fillRef idx="0">
            <a:schemeClr val="dk1"/>
          </a:fillRef>
          <a:effectRef idx="0">
            <a:schemeClr val="dk1"/>
          </a:effectRef>
          <a:fontRef idx="minor">
            <a:schemeClr val="tx1"/>
          </a:fontRef>
        </p:style>
      </p:cxnSp>
      <p:cxnSp>
        <p:nvCxnSpPr>
          <p:cNvPr id="17" name="Connecteur droit 16"/>
          <p:cNvCxnSpPr/>
          <p:nvPr/>
        </p:nvCxnSpPr>
        <p:spPr>
          <a:xfrm>
            <a:off x="2555776" y="1151032"/>
            <a:ext cx="4392488" cy="0"/>
          </a:xfrm>
          <a:prstGeom prst="line">
            <a:avLst/>
          </a:prstGeom>
        </p:spPr>
        <p:style>
          <a:lnRef idx="1">
            <a:schemeClr val="dk1"/>
          </a:lnRef>
          <a:fillRef idx="0">
            <a:schemeClr val="dk1"/>
          </a:fillRef>
          <a:effectRef idx="0">
            <a:schemeClr val="dk1"/>
          </a:effectRef>
          <a:fontRef idx="minor">
            <a:schemeClr val="tx1"/>
          </a:fontRef>
        </p:style>
      </p:cxnSp>
      <p:sp>
        <p:nvSpPr>
          <p:cNvPr id="18" name="Rectangle 16"/>
          <p:cNvSpPr>
            <a:spLocks noChangeArrowheads="1"/>
          </p:cNvSpPr>
          <p:nvPr/>
        </p:nvSpPr>
        <p:spPr bwMode="auto">
          <a:xfrm>
            <a:off x="3516" y="119541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ru-RU" sz="2000" i="1" dirty="0" smtClean="0">
                <a:solidFill>
                  <a:srgbClr val="DB5C99"/>
                </a:solidFill>
                <a:cs typeface="Arial" charset="0"/>
              </a:rPr>
              <a:t>Защита от перекисного окисления липидов, вызванного </a:t>
            </a:r>
            <a:r>
              <a:rPr lang="fr-FR" sz="2000" i="1" dirty="0" smtClean="0">
                <a:solidFill>
                  <a:srgbClr val="DB5C99"/>
                </a:solidFill>
                <a:cs typeface="Arial" charset="0"/>
              </a:rPr>
              <a:t>PM</a:t>
            </a:r>
            <a:endParaRPr lang="fr-FR" sz="1400" i="1" dirty="0">
              <a:solidFill>
                <a:srgbClr val="DB5C99"/>
              </a:solidFill>
              <a:cs typeface="Arial" charset="0"/>
            </a:endParaRPr>
          </a:p>
        </p:txBody>
      </p:sp>
      <p:sp>
        <p:nvSpPr>
          <p:cNvPr id="19" name="Text Box 36"/>
          <p:cNvSpPr txBox="1">
            <a:spLocks noChangeArrowheads="1"/>
          </p:cNvSpPr>
          <p:nvPr/>
        </p:nvSpPr>
        <p:spPr bwMode="auto">
          <a:xfrm>
            <a:off x="1104409" y="1622832"/>
            <a:ext cx="7367230" cy="1323439"/>
          </a:xfrm>
          <a:prstGeom prst="rect">
            <a:avLst/>
          </a:prstGeom>
          <a:solidFill>
            <a:schemeClr val="accent5">
              <a:lumMod val="40000"/>
              <a:lumOff val="60000"/>
            </a:schemeClr>
          </a:solidFill>
          <a:ln w="9525">
            <a:noFill/>
            <a:prstDash val="sysDash"/>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sz="1000" b="1" i="1" dirty="0"/>
              <a:t>In vitro </a:t>
            </a:r>
            <a:r>
              <a:rPr lang="ru-RU" sz="1000" b="1" i="1" dirty="0" smtClean="0"/>
              <a:t>исследование</a:t>
            </a:r>
            <a:endParaRPr lang="en-US" sz="1000" b="1" i="1" dirty="0"/>
          </a:p>
          <a:p>
            <a:pPr algn="just"/>
            <a:r>
              <a:rPr lang="ru-RU" altLang="fr-FR" sz="1000" i="1" dirty="0" smtClean="0">
                <a:cs typeface="Arial" panose="020B0604020202020204" pitchFamily="34" charset="0"/>
              </a:rPr>
              <a:t>Исследование на реконструированном эпидермисе при </a:t>
            </a:r>
            <a:r>
              <a:rPr lang="ru-RU" altLang="fr-FR" sz="1000" b="1" i="1" dirty="0" smtClean="0">
                <a:cs typeface="Arial" panose="020B0604020202020204" pitchFamily="34" charset="0"/>
              </a:rPr>
              <a:t>местном нанесении</a:t>
            </a:r>
            <a:r>
              <a:rPr lang="en-US" altLang="fr-FR" sz="1000" i="1" dirty="0" smtClean="0">
                <a:cs typeface="Arial" panose="020B0604020202020204" pitchFamily="34" charset="0"/>
              </a:rPr>
              <a:t> </a:t>
            </a:r>
            <a:r>
              <a:rPr lang="en-US" sz="1000" i="1" dirty="0">
                <a:cs typeface="Arial" panose="020B0604020202020204" pitchFamily="34" charset="0"/>
              </a:rPr>
              <a:t>GLYCOFILM</a:t>
            </a:r>
            <a:r>
              <a:rPr lang="en-US" sz="1000" i="1" baseline="30000" dirty="0">
                <a:cs typeface="Arial" panose="020B0604020202020204" pitchFamily="34" charset="0"/>
              </a:rPr>
              <a:t>®</a:t>
            </a:r>
            <a:r>
              <a:rPr lang="en-US" sz="1000" i="1" dirty="0">
                <a:cs typeface="Arial" panose="020B0604020202020204" pitchFamily="34" charset="0"/>
              </a:rPr>
              <a:t> 1.5P </a:t>
            </a:r>
            <a:r>
              <a:rPr lang="en-US" sz="1000" i="1" dirty="0" smtClean="0">
                <a:cs typeface="Arial" panose="020B0604020202020204" pitchFamily="34" charset="0"/>
              </a:rPr>
              <a:t>(</a:t>
            </a:r>
            <a:r>
              <a:rPr lang="ru-RU" sz="1000" i="1" dirty="0" smtClean="0">
                <a:cs typeface="Arial" panose="020B0604020202020204" pitchFamily="34" charset="0"/>
              </a:rPr>
              <a:t>или</a:t>
            </a:r>
            <a:r>
              <a:rPr lang="en-US" sz="1000" i="1" dirty="0" smtClean="0">
                <a:cs typeface="Arial" panose="020B0604020202020204" pitchFamily="34" charset="0"/>
              </a:rPr>
              <a:t> </a:t>
            </a:r>
            <a:r>
              <a:rPr lang="en-US" sz="1000" i="1" dirty="0">
                <a:cs typeface="Arial" panose="020B0604020202020204" pitchFamily="34" charset="0"/>
              </a:rPr>
              <a:t>POLLUSTOP</a:t>
            </a:r>
            <a:r>
              <a:rPr lang="en-US" sz="1000" i="1" baseline="30000" dirty="0">
                <a:cs typeface="Arial" panose="020B0604020202020204" pitchFamily="34" charset="0"/>
              </a:rPr>
              <a:t>®</a:t>
            </a:r>
            <a:r>
              <a:rPr lang="en-US" sz="1000" i="1" dirty="0">
                <a:cs typeface="Arial" panose="020B0604020202020204" pitchFamily="34" charset="0"/>
              </a:rPr>
              <a:t>) </a:t>
            </a:r>
            <a:r>
              <a:rPr lang="ru-RU" altLang="fr-FR" sz="1000" i="1" dirty="0" smtClean="0">
                <a:cs typeface="Arial" panose="020B0604020202020204" pitchFamily="34" charset="0"/>
              </a:rPr>
              <a:t>при</a:t>
            </a:r>
            <a:r>
              <a:rPr lang="en-US" altLang="fr-FR" sz="1000" i="1" dirty="0" smtClean="0">
                <a:cs typeface="Arial" panose="020B0604020202020204" pitchFamily="34" charset="0"/>
              </a:rPr>
              <a:t> </a:t>
            </a:r>
            <a:r>
              <a:rPr lang="en-US" altLang="fr-FR" sz="1000" i="1" dirty="0">
                <a:cs typeface="Arial" panose="020B0604020202020204" pitchFamily="34" charset="0"/>
              </a:rPr>
              <a:t>1% </a:t>
            </a:r>
            <a:r>
              <a:rPr lang="ru-RU" altLang="fr-FR" sz="1000" i="1" dirty="0" smtClean="0">
                <a:cs typeface="Arial" panose="020B0604020202020204" pitchFamily="34" charset="0"/>
              </a:rPr>
              <a:t>и</a:t>
            </a:r>
            <a:r>
              <a:rPr lang="en-US" altLang="fr-FR" sz="1000" i="1" dirty="0" smtClean="0">
                <a:cs typeface="Arial" panose="020B0604020202020204" pitchFamily="34" charset="0"/>
              </a:rPr>
              <a:t> </a:t>
            </a:r>
            <a:r>
              <a:rPr lang="en-US" altLang="fr-FR" sz="1000" i="1" dirty="0">
                <a:cs typeface="Arial" panose="020B0604020202020204" pitchFamily="34" charset="0"/>
              </a:rPr>
              <a:t>3% </a:t>
            </a:r>
            <a:r>
              <a:rPr lang="ru-RU" altLang="fr-FR" sz="1000" i="1" dirty="0" smtClean="0">
                <a:cs typeface="Arial" panose="020B0604020202020204" pitchFamily="34" charset="0"/>
              </a:rPr>
              <a:t>в водном растворе </a:t>
            </a:r>
            <a:r>
              <a:rPr lang="en-US" altLang="fr-FR" sz="1000" i="1" dirty="0" smtClean="0">
                <a:cs typeface="Arial" panose="020B0604020202020204" pitchFamily="34" charset="0"/>
              </a:rPr>
              <a:t>vs</a:t>
            </a:r>
            <a:r>
              <a:rPr lang="en-US" altLang="fr-FR" sz="1000" i="1" dirty="0">
                <a:cs typeface="Arial" panose="020B0604020202020204" pitchFamily="34" charset="0"/>
              </a:rPr>
              <a:t>. </a:t>
            </a:r>
            <a:r>
              <a:rPr lang="ru-RU" altLang="fr-FR" sz="1000" i="1" dirty="0" smtClean="0">
                <a:cs typeface="Arial" panose="020B0604020202020204" pitchFamily="34" charset="0"/>
              </a:rPr>
              <a:t>Необработанным контролем</a:t>
            </a:r>
            <a:r>
              <a:rPr lang="en-US" altLang="fr-FR" sz="1000" i="1" dirty="0" smtClean="0">
                <a:cs typeface="Arial" panose="020B0604020202020204" pitchFamily="34" charset="0"/>
              </a:rPr>
              <a:t>. </a:t>
            </a:r>
            <a:r>
              <a:rPr lang="ru-RU" altLang="fr-FR" sz="1000" i="1" dirty="0" smtClean="0">
                <a:cs typeface="Arial" panose="020B0604020202020204" pitchFamily="34" charset="0"/>
              </a:rPr>
              <a:t>Нанесение </a:t>
            </a:r>
            <a:r>
              <a:rPr lang="ru-RU" altLang="fr-FR" sz="1000" i="1" dirty="0" err="1" smtClean="0">
                <a:cs typeface="Arial" panose="020B0604020202020204" pitchFamily="34" charset="0"/>
              </a:rPr>
              <a:t>цитотоксичной</a:t>
            </a:r>
            <a:r>
              <a:rPr lang="ru-RU" altLang="fr-FR" sz="1000" i="1" dirty="0" smtClean="0">
                <a:cs typeface="Arial" panose="020B0604020202020204" pitchFamily="34" charset="0"/>
              </a:rPr>
              <a:t> дозы </a:t>
            </a:r>
            <a:r>
              <a:rPr lang="en-US" altLang="fr-FR" sz="1000" b="1" i="1" dirty="0" smtClean="0">
                <a:cs typeface="Arial" panose="020B0604020202020204" pitchFamily="34" charset="0"/>
              </a:rPr>
              <a:t>PM2.5 </a:t>
            </a:r>
            <a:r>
              <a:rPr lang="en-US" altLang="fr-FR" sz="1000" i="1" dirty="0">
                <a:cs typeface="Arial" panose="020B0604020202020204" pitchFamily="34" charset="0"/>
              </a:rPr>
              <a:t>(10.5 </a:t>
            </a:r>
            <a:r>
              <a:rPr lang="ru-RU" altLang="fr-FR" sz="1000" i="1" dirty="0" smtClean="0">
                <a:cs typeface="Arial" panose="020B0604020202020204" pitchFamily="34" charset="0"/>
              </a:rPr>
              <a:t>мг</a:t>
            </a:r>
            <a:r>
              <a:rPr lang="en-US" altLang="fr-FR" sz="1000" i="1" dirty="0" smtClean="0">
                <a:cs typeface="Arial" panose="020B0604020202020204" pitchFamily="34" charset="0"/>
              </a:rPr>
              <a:t>/</a:t>
            </a:r>
            <a:r>
              <a:rPr lang="ru-RU" altLang="fr-FR" sz="1000" i="1" dirty="0" smtClean="0">
                <a:cs typeface="Arial" panose="020B0604020202020204" pitchFamily="34" charset="0"/>
              </a:rPr>
              <a:t>мл в </a:t>
            </a:r>
            <a:r>
              <a:rPr lang="ru-RU" altLang="fr-FR" sz="1000" i="1" dirty="0" err="1" smtClean="0">
                <a:cs typeface="Arial" panose="020B0604020202020204" pitchFamily="34" charset="0"/>
              </a:rPr>
              <a:t>дихлорметане</a:t>
            </a:r>
            <a:r>
              <a:rPr lang="en-US" altLang="fr-FR" sz="1000" i="1" dirty="0" smtClean="0">
                <a:cs typeface="Arial" panose="020B0604020202020204" pitchFamily="34" charset="0"/>
              </a:rPr>
              <a:t>) </a:t>
            </a:r>
            <a:r>
              <a:rPr lang="ru-RU" altLang="fr-FR" sz="1000" i="1" dirty="0" smtClean="0">
                <a:cs typeface="Arial" panose="020B0604020202020204" pitchFamily="34" charset="0"/>
              </a:rPr>
              <a:t>на</a:t>
            </a:r>
            <a:r>
              <a:rPr lang="en-US" altLang="fr-FR" sz="1000" i="1" dirty="0" smtClean="0">
                <a:cs typeface="Arial" panose="020B0604020202020204" pitchFamily="34" charset="0"/>
              </a:rPr>
              <a:t> </a:t>
            </a:r>
            <a:r>
              <a:rPr lang="en-US" altLang="fr-FR" sz="1000" i="1" dirty="0">
                <a:cs typeface="Arial" panose="020B0604020202020204" pitchFamily="34" charset="0"/>
              </a:rPr>
              <a:t>18 </a:t>
            </a:r>
            <a:r>
              <a:rPr lang="ru-RU" altLang="fr-FR" sz="1000" i="1" dirty="0" smtClean="0">
                <a:cs typeface="Arial" panose="020B0604020202020204" pitchFamily="34" charset="0"/>
              </a:rPr>
              <a:t>или</a:t>
            </a:r>
            <a:r>
              <a:rPr lang="en-US" altLang="fr-FR" sz="1000" i="1" dirty="0" smtClean="0">
                <a:cs typeface="Arial" panose="020B0604020202020204" pitchFamily="34" charset="0"/>
              </a:rPr>
              <a:t> </a:t>
            </a:r>
            <a:r>
              <a:rPr lang="en-US" altLang="fr-FR" sz="1000" i="1" dirty="0">
                <a:cs typeface="Arial" panose="020B0604020202020204" pitchFamily="34" charset="0"/>
              </a:rPr>
              <a:t>48 </a:t>
            </a:r>
            <a:r>
              <a:rPr lang="ru-RU" altLang="fr-FR" sz="1000" i="1" dirty="0" smtClean="0">
                <a:cs typeface="Arial" panose="020B0604020202020204" pitchFamily="34" charset="0"/>
              </a:rPr>
              <a:t>часов</a:t>
            </a:r>
            <a:r>
              <a:rPr lang="en-US" altLang="fr-FR" sz="1000" i="1" dirty="0" smtClean="0">
                <a:cs typeface="Arial" panose="020B0604020202020204" pitchFamily="34" charset="0"/>
              </a:rPr>
              <a:t>. </a:t>
            </a:r>
            <a:r>
              <a:rPr lang="ru-RU" altLang="fr-FR" sz="1000" i="1" dirty="0" smtClean="0">
                <a:cs typeface="Arial" panose="020B0604020202020204" pitchFamily="34" charset="0"/>
              </a:rPr>
              <a:t>Через</a:t>
            </a:r>
            <a:r>
              <a:rPr lang="en-US" altLang="fr-FR" sz="1000" i="1" dirty="0" smtClean="0">
                <a:cs typeface="Arial" panose="020B0604020202020204" pitchFamily="34" charset="0"/>
              </a:rPr>
              <a:t> 18</a:t>
            </a:r>
            <a:r>
              <a:rPr lang="ru-RU" altLang="fr-FR" sz="1000" i="1" dirty="0">
                <a:cs typeface="Arial" panose="020B0604020202020204" pitchFamily="34" charset="0"/>
              </a:rPr>
              <a:t>ч</a:t>
            </a:r>
            <a:r>
              <a:rPr lang="en-US" altLang="fr-FR" sz="1000" i="1" dirty="0">
                <a:cs typeface="Arial" panose="020B0604020202020204" pitchFamily="34" charset="0"/>
              </a:rPr>
              <a:t> </a:t>
            </a:r>
            <a:r>
              <a:rPr lang="ru-RU" altLang="fr-FR" sz="1000" i="1" dirty="0" smtClean="0">
                <a:cs typeface="Arial" panose="020B0604020202020204" pitchFamily="34" charset="0"/>
              </a:rPr>
              <a:t>токсичность </a:t>
            </a:r>
            <a:r>
              <a:rPr lang="ru-RU" altLang="fr-FR" sz="1000" i="1" dirty="0">
                <a:cs typeface="Arial" panose="020B0604020202020204" pitchFamily="34" charset="0"/>
              </a:rPr>
              <a:t>для клеток оценивалась</a:t>
            </a:r>
            <a:r>
              <a:rPr lang="en-US" altLang="fr-FR" sz="1000" i="1" dirty="0">
                <a:cs typeface="Arial" panose="020B0604020202020204" pitchFamily="34" charset="0"/>
              </a:rPr>
              <a:t> </a:t>
            </a:r>
            <a:r>
              <a:rPr lang="ru-RU" altLang="fr-FR" sz="1000" i="1" dirty="0">
                <a:cs typeface="Arial" panose="020B0604020202020204" pitchFamily="34" charset="0"/>
              </a:rPr>
              <a:t>при помощи </a:t>
            </a:r>
            <a:r>
              <a:rPr lang="en-US" altLang="fr-FR" sz="1000" i="1" dirty="0">
                <a:cs typeface="Arial" panose="020B0604020202020204" pitchFamily="34" charset="0"/>
              </a:rPr>
              <a:t>MTT</a:t>
            </a:r>
            <a:r>
              <a:rPr lang="ru-RU" altLang="fr-FR" sz="1000" i="1" dirty="0">
                <a:cs typeface="Arial" panose="020B0604020202020204" pitchFamily="34" charset="0"/>
              </a:rPr>
              <a:t>-теста и измерялась спектрофотометром</a:t>
            </a:r>
            <a:r>
              <a:rPr lang="en-US" altLang="fr-FR" sz="1000" i="1" dirty="0">
                <a:cs typeface="Arial" panose="020B0604020202020204" pitchFamily="34" charset="0"/>
              </a:rPr>
              <a:t>. </a:t>
            </a:r>
            <a:r>
              <a:rPr lang="ru-RU" altLang="fr-FR" sz="1000" i="1" dirty="0">
                <a:cs typeface="Arial" panose="020B0604020202020204" pitchFamily="34" charset="0"/>
              </a:rPr>
              <a:t>Через</a:t>
            </a:r>
            <a:r>
              <a:rPr lang="en-US" altLang="fr-FR" sz="1000" i="1" dirty="0">
                <a:cs typeface="Arial" panose="020B0604020202020204" pitchFamily="34" charset="0"/>
              </a:rPr>
              <a:t> 48</a:t>
            </a:r>
            <a:r>
              <a:rPr lang="ru-RU" altLang="fr-FR" sz="1000" i="1" dirty="0" smtClean="0">
                <a:cs typeface="Arial" panose="020B0604020202020204" pitchFamily="34" charset="0"/>
              </a:rPr>
              <a:t>ч</a:t>
            </a:r>
            <a:r>
              <a:rPr lang="en-US" altLang="fr-FR" sz="1000" i="1" dirty="0" smtClean="0">
                <a:cs typeface="Arial" panose="020B0604020202020204" pitchFamily="34" charset="0"/>
              </a:rPr>
              <a:t> </a:t>
            </a:r>
            <a:r>
              <a:rPr lang="ru-RU" altLang="fr-FR" sz="1000" i="1" dirty="0">
                <a:cs typeface="Arial" panose="020B0604020202020204" pitchFamily="34" charset="0"/>
              </a:rPr>
              <a:t>уровень </a:t>
            </a:r>
            <a:r>
              <a:rPr lang="en-US" altLang="fr-FR" sz="1000" i="1" dirty="0">
                <a:cs typeface="Arial" panose="020B0604020202020204" pitchFamily="34" charset="0"/>
              </a:rPr>
              <a:t>MDA (</a:t>
            </a:r>
            <a:r>
              <a:rPr lang="ru-RU" altLang="fr-FR" sz="1000" i="1" dirty="0" err="1">
                <a:cs typeface="Arial" panose="020B0604020202020204" pitchFamily="34" charset="0"/>
              </a:rPr>
              <a:t>малонового</a:t>
            </a:r>
            <a:r>
              <a:rPr lang="ru-RU" altLang="fr-FR" sz="1000" i="1" dirty="0">
                <a:cs typeface="Arial" panose="020B0604020202020204" pitchFamily="34" charset="0"/>
              </a:rPr>
              <a:t> </a:t>
            </a:r>
            <a:r>
              <a:rPr lang="ru-RU" altLang="fr-FR" sz="1000" i="1" dirty="0" err="1">
                <a:cs typeface="Arial" panose="020B0604020202020204" pitchFamily="34" charset="0"/>
              </a:rPr>
              <a:t>диальдегида</a:t>
            </a:r>
            <a:r>
              <a:rPr lang="en-US" altLang="fr-FR" sz="1000" i="1" dirty="0">
                <a:cs typeface="Arial" panose="020B0604020202020204" pitchFamily="34" charset="0"/>
              </a:rPr>
              <a:t>)</a:t>
            </a:r>
            <a:r>
              <a:rPr lang="ru-RU" altLang="fr-FR" sz="1000" i="1" dirty="0">
                <a:cs typeface="Arial" panose="020B0604020202020204" pitchFamily="34" charset="0"/>
              </a:rPr>
              <a:t> оценивался при помощи </a:t>
            </a:r>
            <a:r>
              <a:rPr lang="en-US" altLang="fr-FR" sz="1000" i="1" dirty="0">
                <a:cs typeface="Arial" panose="020B0604020202020204" pitchFamily="34" charset="0"/>
              </a:rPr>
              <a:t>TBARS</a:t>
            </a:r>
            <a:r>
              <a:rPr lang="ru-RU" altLang="fr-FR" sz="1000" i="1" dirty="0">
                <a:cs typeface="Arial" panose="020B0604020202020204" pitchFamily="34" charset="0"/>
              </a:rPr>
              <a:t>-теста </a:t>
            </a:r>
            <a:r>
              <a:rPr lang="en-US" altLang="fr-FR" sz="1000" i="1" dirty="0">
                <a:cs typeface="Arial" panose="020B0604020202020204" pitchFamily="34" charset="0"/>
              </a:rPr>
              <a:t>(</a:t>
            </a:r>
            <a:r>
              <a:rPr lang="ru-RU" altLang="fr-FR" sz="1000" i="1" dirty="0">
                <a:cs typeface="Arial" panose="020B0604020202020204" pitchFamily="34" charset="0"/>
              </a:rPr>
              <a:t>реактивные соединения </a:t>
            </a:r>
            <a:r>
              <a:rPr lang="ru-RU" altLang="fr-FR" sz="1000" i="1" dirty="0" err="1">
                <a:cs typeface="Arial" panose="020B0604020202020204" pitchFamily="34" charset="0"/>
              </a:rPr>
              <a:t>тиобарбитуровой</a:t>
            </a:r>
            <a:r>
              <a:rPr lang="ru-RU" altLang="fr-FR" sz="1000" i="1" dirty="0">
                <a:cs typeface="Arial" panose="020B0604020202020204" pitchFamily="34" charset="0"/>
              </a:rPr>
              <a:t> кислоты</a:t>
            </a:r>
            <a:r>
              <a:rPr lang="fr-FR" sz="1000" i="1" dirty="0">
                <a:cs typeface="Arial" panose="020B0604020202020204" pitchFamily="34" charset="0"/>
              </a:rPr>
              <a:t>) </a:t>
            </a:r>
            <a:r>
              <a:rPr lang="ru-RU" sz="1000" i="1" dirty="0">
                <a:cs typeface="Arial" panose="020B0604020202020204" pitchFamily="34" charset="0"/>
              </a:rPr>
              <a:t>и измерялся спектрофотометром</a:t>
            </a:r>
            <a:r>
              <a:rPr lang="en-US" altLang="fr-FR" sz="1000" i="1" dirty="0">
                <a:cs typeface="Arial" panose="020B0604020202020204" pitchFamily="34" charset="0"/>
              </a:rPr>
              <a:t>. </a:t>
            </a:r>
            <a:r>
              <a:rPr lang="ru-RU" altLang="fr-FR" sz="1000" i="1" dirty="0">
                <a:cs typeface="Arial" panose="020B0604020202020204" pitchFamily="34" charset="0"/>
              </a:rPr>
              <a:t>Уровни </a:t>
            </a:r>
            <a:r>
              <a:rPr lang="en-US" altLang="fr-FR" sz="1000" i="1" dirty="0">
                <a:cs typeface="Arial" panose="020B0604020202020204" pitchFamily="34" charset="0"/>
              </a:rPr>
              <a:t>MDA </a:t>
            </a:r>
            <a:r>
              <a:rPr lang="ru-RU" altLang="fr-FR" sz="1000" i="1" dirty="0">
                <a:cs typeface="Arial" panose="020B0604020202020204" pitchFamily="34" charset="0"/>
              </a:rPr>
              <a:t>корректировались в соответствии с жизнеспособностью, чтобы определить уровень перекисного окисления липидов</a:t>
            </a:r>
            <a:r>
              <a:rPr lang="en-US" altLang="fr-FR" sz="1000" i="1" dirty="0">
                <a:cs typeface="Arial" panose="020B0604020202020204" pitchFamily="34" charset="0"/>
              </a:rPr>
              <a:t>.</a:t>
            </a:r>
            <a:endParaRPr lang="en-US" altLang="fr-FR" sz="1000" i="1" dirty="0">
              <a:cs typeface="Arial" panose="020B0604020202020204" pitchFamily="34" charset="0"/>
            </a:endParaRPr>
          </a:p>
        </p:txBody>
      </p:sp>
      <p:sp>
        <p:nvSpPr>
          <p:cNvPr id="20" name="Zone de texte 6"/>
          <p:cNvSpPr txBox="1"/>
          <p:nvPr/>
        </p:nvSpPr>
        <p:spPr>
          <a:xfrm>
            <a:off x="-10136" y="5530503"/>
            <a:ext cx="9154136" cy="706809"/>
          </a:xfrm>
          <a:prstGeom prst="rect">
            <a:avLst/>
          </a:prstGeom>
          <a:solidFill>
            <a:schemeClr val="accent5">
              <a:lumMod val="75000"/>
            </a:schemeClr>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fr-FR" sz="300" dirty="0">
                <a:solidFill>
                  <a:srgbClr val="5F497A"/>
                </a:solidFill>
                <a:effectLst/>
                <a:latin typeface="Calibri"/>
                <a:ea typeface="Calibri"/>
                <a:cs typeface="Calibri"/>
              </a:rPr>
              <a:t> </a:t>
            </a:r>
            <a:endParaRPr lang="fr-FR" sz="1100" dirty="0">
              <a:effectLst/>
              <a:latin typeface="Calibri"/>
              <a:ea typeface="Calibri"/>
              <a:cs typeface="Times New Roman"/>
            </a:endParaRPr>
          </a:p>
          <a:p>
            <a:pPr marL="985838" indent="-985838">
              <a:lnSpc>
                <a:spcPct val="115000"/>
              </a:lnSpc>
              <a:spcAft>
                <a:spcPts val="1000"/>
              </a:spcAft>
              <a:tabLst>
                <a:tab pos="630238" algn="l"/>
                <a:tab pos="808038" algn="l"/>
              </a:tabLst>
            </a:pPr>
            <a:r>
              <a:rPr lang="ru-RU" sz="1200" b="1" cap="small" spc="100" dirty="0" smtClean="0">
                <a:solidFill>
                  <a:srgbClr val="FFFFFF"/>
                </a:solidFill>
                <a:effectLst/>
                <a:latin typeface="Calibri"/>
                <a:ea typeface="Calibri"/>
                <a:cs typeface="Calibri"/>
              </a:rPr>
              <a:t>Заключение</a:t>
            </a:r>
            <a:r>
              <a:rPr lang="fr-FR" sz="1200" b="1" cap="small" spc="100" dirty="0" smtClean="0">
                <a:solidFill>
                  <a:srgbClr val="FFFFFF"/>
                </a:solidFill>
                <a:effectLst/>
                <a:latin typeface="Calibri"/>
                <a:ea typeface="Calibri"/>
                <a:cs typeface="Calibri"/>
              </a:rPr>
              <a:t>:</a:t>
            </a:r>
            <a:r>
              <a:rPr lang="en-US" sz="1200" b="1" cap="small" spc="100" dirty="0" smtClean="0">
                <a:solidFill>
                  <a:schemeClr val="bg1"/>
                </a:solidFill>
                <a:cs typeface="Calibri"/>
              </a:rPr>
              <a:t> </a:t>
            </a:r>
            <a:r>
              <a:rPr lang="fr-FR" sz="1200" dirty="0">
                <a:solidFill>
                  <a:srgbClr val="FFFFFF"/>
                </a:solidFill>
                <a:effectLst/>
                <a:latin typeface="Arial"/>
                <a:ea typeface="Times New Roman"/>
                <a:cs typeface="Times New Roman"/>
              </a:rPr>
              <a:t> </a:t>
            </a:r>
            <a:r>
              <a:rPr lang="ru-RU" sz="1200" b="1" dirty="0" smtClean="0">
                <a:solidFill>
                  <a:schemeClr val="bg1"/>
                </a:solidFill>
              </a:rPr>
              <a:t>Благодаря защитному эффекту</a:t>
            </a:r>
            <a:r>
              <a:rPr lang="en-US" sz="1200" b="1" dirty="0" smtClean="0">
                <a:solidFill>
                  <a:schemeClr val="bg1"/>
                </a:solidFill>
              </a:rPr>
              <a:t>, </a:t>
            </a:r>
            <a:r>
              <a:rPr lang="en-US" sz="1200" b="1" dirty="0">
                <a:solidFill>
                  <a:schemeClr val="bg1"/>
                </a:solidFill>
              </a:rPr>
              <a:t>GLYCOFILM® </a:t>
            </a:r>
            <a:r>
              <a:rPr lang="en-US" sz="1200" b="1" dirty="0" smtClean="0">
                <a:solidFill>
                  <a:schemeClr val="bg1"/>
                </a:solidFill>
              </a:rPr>
              <a:t>(</a:t>
            </a:r>
            <a:r>
              <a:rPr lang="ru-RU" sz="1200" b="1" dirty="0" smtClean="0">
                <a:solidFill>
                  <a:schemeClr val="bg1"/>
                </a:solidFill>
              </a:rPr>
              <a:t>или</a:t>
            </a:r>
            <a:r>
              <a:rPr lang="en-US" sz="1200" b="1" dirty="0" smtClean="0">
                <a:solidFill>
                  <a:schemeClr val="bg1"/>
                </a:solidFill>
              </a:rPr>
              <a:t> </a:t>
            </a:r>
            <a:r>
              <a:rPr lang="en-US" sz="1200" b="1" dirty="0">
                <a:solidFill>
                  <a:schemeClr val="bg1"/>
                </a:solidFill>
              </a:rPr>
              <a:t>POLLUSTOP®) </a:t>
            </a:r>
            <a:r>
              <a:rPr lang="ru-RU" sz="1200" b="1" dirty="0" smtClean="0">
                <a:solidFill>
                  <a:schemeClr val="bg1"/>
                </a:solidFill>
              </a:rPr>
              <a:t>защищает липиды от перекисного окисления, вызванного загрязнением</a:t>
            </a:r>
            <a:r>
              <a:rPr lang="en-US" sz="1200" b="1" dirty="0" smtClean="0">
                <a:solidFill>
                  <a:schemeClr val="bg1"/>
                </a:solidFill>
              </a:rPr>
              <a:t>, </a:t>
            </a:r>
            <a:r>
              <a:rPr lang="ru-RU" sz="1200" b="1" dirty="0" smtClean="0">
                <a:solidFill>
                  <a:schemeClr val="bg1"/>
                </a:solidFill>
              </a:rPr>
              <a:t>тем самым сохраняя структуру и функции кожи, а также волос, поскольку липиды являются их основными защитными компонентами</a:t>
            </a:r>
            <a:r>
              <a:rPr lang="en-US" sz="1200" b="1" dirty="0" smtClean="0">
                <a:solidFill>
                  <a:schemeClr val="bg1"/>
                </a:solidFill>
              </a:rPr>
              <a:t>.</a:t>
            </a:r>
            <a:endParaRPr lang="fr-FR" sz="1200" b="1" dirty="0">
              <a:solidFill>
                <a:schemeClr val="bg1"/>
              </a:solidFill>
            </a:endParaRPr>
          </a:p>
          <a:p>
            <a:pPr marL="90170" algn="just">
              <a:spcAft>
                <a:spcPts val="0"/>
              </a:spcAft>
              <a:tabLst>
                <a:tab pos="90170" algn="l"/>
                <a:tab pos="342900" algn="l"/>
                <a:tab pos="2070735" algn="l"/>
                <a:tab pos="3048000" algn="l"/>
              </a:tabLst>
            </a:pPr>
            <a:endParaRPr lang="fr-FR" sz="1200" dirty="0">
              <a:effectLst/>
              <a:latin typeface="Arial"/>
              <a:ea typeface="Times New Roman"/>
              <a:cs typeface="Times New Roman"/>
            </a:endParaRPr>
          </a:p>
        </p:txBody>
      </p:sp>
      <p:grpSp>
        <p:nvGrpSpPr>
          <p:cNvPr id="21" name="Groupe 20"/>
          <p:cNvGrpSpPr/>
          <p:nvPr/>
        </p:nvGrpSpPr>
        <p:grpSpPr>
          <a:xfrm>
            <a:off x="514400" y="1746632"/>
            <a:ext cx="457200" cy="424180"/>
            <a:chOff x="0" y="0"/>
            <a:chExt cx="866775" cy="857250"/>
          </a:xfrm>
        </p:grpSpPr>
        <p:sp>
          <p:nvSpPr>
            <p:cNvPr id="22" name="Rectangle à coins arrondis 39"/>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latin typeface="Trebuchet MS" pitchFamily="34" charset="0"/>
              </a:endParaRPr>
            </a:p>
          </p:txBody>
        </p:sp>
        <p:pic>
          <p:nvPicPr>
            <p:cNvPr id="28" name="Image 27"/>
            <p:cNvPicPr>
              <a:picLocks noChangeAspect="1"/>
            </p:cNvPicPr>
            <p:nvPr/>
          </p:nvPicPr>
          <p:blipFill>
            <a:blip r:embed="rId2" cstate="print">
              <a:biLevel thresh="75000"/>
              <a:extLst>
                <a:ext uri="{28A0092B-C50C-407E-A947-70E740481C1C}">
                  <a14:useLocalDpi xmlns:a14="http://schemas.microsoft.com/office/drawing/2010/main" val="0"/>
                </a:ext>
              </a:extLst>
            </a:blip>
            <a:srcRect/>
            <a:stretch>
              <a:fillRect/>
            </a:stretch>
          </p:blipFill>
          <p:spPr bwMode="auto">
            <a:xfrm>
              <a:off x="200025" y="95250"/>
              <a:ext cx="485775" cy="666750"/>
            </a:xfrm>
            <a:prstGeom prst="rect">
              <a:avLst/>
            </a:prstGeom>
            <a:noFill/>
            <a:ln>
              <a:noFill/>
            </a:ln>
          </p:spPr>
        </p:pic>
      </p:grpSp>
      <p:sp>
        <p:nvSpPr>
          <p:cNvPr id="37" name="Zone de texte 1030"/>
          <p:cNvSpPr txBox="1"/>
          <p:nvPr/>
        </p:nvSpPr>
        <p:spPr>
          <a:xfrm>
            <a:off x="5985191" y="3002261"/>
            <a:ext cx="1595853" cy="54419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fr-FR" sz="800" dirty="0">
                <a:effectLst/>
                <a:ea typeface="Calibri" panose="020F0502020204030204" pitchFamily="34" charset="0"/>
                <a:cs typeface="Times New Roman" panose="02020603050405020304" pitchFamily="18" charset="0"/>
              </a:rPr>
              <a:t>** p&lt;0.01</a:t>
            </a:r>
            <a:endParaRPr lang="fr-FR" sz="1100" dirty="0">
              <a:effectLst/>
              <a:ea typeface="Calibri" panose="020F0502020204030204" pitchFamily="34" charset="0"/>
              <a:cs typeface="Times New Roman" panose="02020603050405020304" pitchFamily="18" charset="0"/>
            </a:endParaRPr>
          </a:p>
        </p:txBody>
      </p:sp>
      <p:graphicFrame>
        <p:nvGraphicFramePr>
          <p:cNvPr id="23" name="Graphique 22"/>
          <p:cNvGraphicFramePr/>
          <p:nvPr>
            <p:extLst>
              <p:ext uri="{D42A27DB-BD31-4B8C-83A1-F6EECF244321}">
                <p14:modId xmlns:p14="http://schemas.microsoft.com/office/powerpoint/2010/main" val="4001210799"/>
              </p:ext>
            </p:extLst>
          </p:nvPr>
        </p:nvGraphicFramePr>
        <p:xfrm>
          <a:off x="2182330" y="2780928"/>
          <a:ext cx="4261878" cy="2527655"/>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 Box 41"/>
          <p:cNvSpPr txBox="1">
            <a:spLocks noChangeArrowheads="1"/>
          </p:cNvSpPr>
          <p:nvPr/>
        </p:nvSpPr>
        <p:spPr bwMode="auto">
          <a:xfrm>
            <a:off x="3666644" y="5002024"/>
            <a:ext cx="3159104" cy="230832"/>
          </a:xfrm>
          <a:prstGeom prst="rect">
            <a:avLst/>
          </a:prstGeom>
          <a:solidFill>
            <a:schemeClr val="bg1"/>
          </a:solidFill>
          <a:ln>
            <a:noFill/>
          </a:ln>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a:latin typeface="Trebuchet MS" pitchFamily="34" charset="0"/>
                <a:ea typeface="ＭＳ Ｐゴシック" charset="-128"/>
              </a:rPr>
              <a:t>1% </a:t>
            </a:r>
            <a:r>
              <a:rPr lang="fr-FR" sz="900" cap="small" dirty="0" err="1">
                <a:latin typeface="Trebuchet MS" pitchFamily="34" charset="0"/>
                <a:ea typeface="ＭＳ Ｐゴシック" charset="-128"/>
              </a:rPr>
              <a:t>Glycofilm</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 	       3% </a:t>
            </a:r>
            <a:r>
              <a:rPr lang="fr-FR" sz="900" cap="small" dirty="0" err="1">
                <a:latin typeface="Trebuchet MS" pitchFamily="34" charset="0"/>
                <a:ea typeface="ＭＳ Ｐゴシック" charset="-128"/>
              </a:rPr>
              <a:t>Glycofilm</a:t>
            </a:r>
            <a:r>
              <a:rPr lang="fr-FR" sz="900" cap="small" baseline="30000" dirty="0">
                <a:latin typeface="Trebuchet MS" pitchFamily="34" charset="0"/>
                <a:ea typeface="ＭＳ Ｐゴシック" charset="-128"/>
              </a:rPr>
              <a:t>®</a:t>
            </a:r>
            <a:endParaRPr lang="fr-FR" sz="900" cap="small" dirty="0">
              <a:latin typeface="Trebuchet MS" pitchFamily="34" charset="0"/>
              <a:ea typeface="ＭＳ Ｐゴシック" charset="-128"/>
            </a:endParaRPr>
          </a:p>
        </p:txBody>
      </p:sp>
      <p:sp>
        <p:nvSpPr>
          <p:cNvPr id="34" name="Text Box 41"/>
          <p:cNvSpPr txBox="1">
            <a:spLocks noChangeArrowheads="1"/>
          </p:cNvSpPr>
          <p:nvPr/>
        </p:nvSpPr>
        <p:spPr bwMode="auto">
          <a:xfrm>
            <a:off x="5330346" y="5135196"/>
            <a:ext cx="10454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smtClean="0">
                <a:latin typeface="Trebuchet MS" pitchFamily="34" charset="0"/>
                <a:ea typeface="ＭＳ Ｐゴシック" charset="-128"/>
              </a:rPr>
              <a:t>(</a:t>
            </a:r>
            <a:r>
              <a:rPr lang="ru-RU" sz="900" dirty="0" smtClean="0">
                <a:latin typeface="Trebuchet MS" pitchFamily="34" charset="0"/>
                <a:ea typeface="ＭＳ Ｐゴシック" charset="-128"/>
              </a:rPr>
              <a:t>или</a:t>
            </a:r>
            <a:r>
              <a:rPr lang="fr-FR" sz="900" dirty="0" smtClean="0">
                <a:latin typeface="Trebuchet MS" pitchFamily="34" charset="0"/>
                <a:ea typeface="ＭＳ Ｐゴシック" charset="-128"/>
              </a:rPr>
              <a:t> </a:t>
            </a:r>
            <a:r>
              <a:rPr lang="fr-FR" sz="900" cap="small" dirty="0">
                <a:latin typeface="Trebuchet MS" pitchFamily="34" charset="0"/>
                <a:ea typeface="ＭＳ Ｐゴシック" charset="-128"/>
              </a:rPr>
              <a:t>Pollustop</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a:t>
            </a:r>
          </a:p>
        </p:txBody>
      </p:sp>
      <p:sp>
        <p:nvSpPr>
          <p:cNvPr id="35" name="Text Box 41"/>
          <p:cNvSpPr txBox="1">
            <a:spLocks noChangeArrowheads="1"/>
          </p:cNvSpPr>
          <p:nvPr/>
        </p:nvSpPr>
        <p:spPr bwMode="auto">
          <a:xfrm>
            <a:off x="4178218" y="5135196"/>
            <a:ext cx="10454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smtClean="0">
                <a:latin typeface="Trebuchet MS" pitchFamily="34" charset="0"/>
                <a:ea typeface="ＭＳ Ｐゴシック" charset="-128"/>
              </a:rPr>
              <a:t>(</a:t>
            </a:r>
            <a:r>
              <a:rPr lang="ru-RU" sz="900" dirty="0" smtClean="0">
                <a:latin typeface="Trebuchet MS" pitchFamily="34" charset="0"/>
                <a:ea typeface="ＭＳ Ｐゴシック" charset="-128"/>
              </a:rPr>
              <a:t>или</a:t>
            </a:r>
            <a:r>
              <a:rPr lang="fr-FR" sz="900" dirty="0" smtClean="0">
                <a:latin typeface="Trebuchet MS" pitchFamily="34" charset="0"/>
                <a:ea typeface="ＭＳ Ｐゴシック" charset="-128"/>
              </a:rPr>
              <a:t> </a:t>
            </a:r>
            <a:r>
              <a:rPr lang="fr-FR" sz="900" cap="small" dirty="0">
                <a:latin typeface="Trebuchet MS" pitchFamily="34" charset="0"/>
                <a:ea typeface="ＭＳ Ｐゴシック" charset="-128"/>
              </a:rPr>
              <a:t>Pollustop</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a:t>
            </a:r>
          </a:p>
        </p:txBody>
      </p:sp>
      <p:sp>
        <p:nvSpPr>
          <p:cNvPr id="36" name="Text Box 41"/>
          <p:cNvSpPr txBox="1">
            <a:spLocks noChangeArrowheads="1"/>
          </p:cNvSpPr>
          <p:nvPr/>
        </p:nvSpPr>
        <p:spPr bwMode="auto">
          <a:xfrm>
            <a:off x="2915816" y="5001302"/>
            <a:ext cx="1110868" cy="369332"/>
          </a:xfrm>
          <a:prstGeom prst="rect">
            <a:avLst/>
          </a:prstGeom>
          <a:solidFill>
            <a:schemeClr val="bg1"/>
          </a:solidFill>
          <a:ln>
            <a:noFill/>
          </a:ln>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ru-RU" sz="900" dirty="0" smtClean="0">
                <a:latin typeface="Trebuchet MS" pitchFamily="34" charset="0"/>
                <a:ea typeface="ＭＳ Ｐゴシック" charset="-128"/>
              </a:rPr>
              <a:t>Необработанный контроль</a:t>
            </a:r>
            <a:r>
              <a:rPr lang="fr-FR" sz="900" dirty="0" smtClean="0">
                <a:latin typeface="Trebuchet MS" pitchFamily="34" charset="0"/>
                <a:ea typeface="ＭＳ Ｐゴシック" charset="-128"/>
              </a:rPr>
              <a:t>+ </a:t>
            </a:r>
            <a:r>
              <a:rPr lang="fr-FR" sz="900" dirty="0">
                <a:latin typeface="Trebuchet MS" pitchFamily="34" charset="0"/>
                <a:ea typeface="ＭＳ Ｐゴシック" charset="-128"/>
              </a:rPr>
              <a:t>PM2.5</a:t>
            </a:r>
            <a:endParaRPr lang="fr-FR" sz="900" cap="small" dirty="0">
              <a:latin typeface="Trebuchet MS" pitchFamily="34" charset="0"/>
              <a:ea typeface="ＭＳ Ｐゴシック" charset="-128"/>
            </a:endParaRPr>
          </a:p>
        </p:txBody>
      </p:sp>
      <p:sp>
        <p:nvSpPr>
          <p:cNvPr id="47" name="Zone de texte 23"/>
          <p:cNvSpPr>
            <a:spLocks noChangeArrowheads="1"/>
          </p:cNvSpPr>
          <p:nvPr/>
        </p:nvSpPr>
        <p:spPr bwMode="auto">
          <a:xfrm>
            <a:off x="5710456" y="3438834"/>
            <a:ext cx="1072662" cy="1089346"/>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rot="0" vert="horz" wrap="square" lIns="0" tIns="0" rIns="0" bIns="0" anchor="ctr" anchorCtr="0" upright="1">
            <a:noAutofit/>
          </a:bodyPr>
          <a:lstStyle/>
          <a:p>
            <a:pPr algn="ctr"/>
            <a:endParaRPr lang="fr-FR" sz="500" b="1" spc="200" dirty="0">
              <a:ea typeface="Calibri"/>
              <a:cs typeface="Calibri"/>
            </a:endParaRPr>
          </a:p>
          <a:p>
            <a:pPr algn="ctr"/>
            <a:r>
              <a:rPr lang="fr-FR" sz="2000" b="1" spc="200" dirty="0">
                <a:ea typeface="Calibri"/>
                <a:cs typeface="Calibri"/>
              </a:rPr>
              <a:t>-26</a:t>
            </a:r>
            <a:r>
              <a:rPr lang="fr-FR" sz="2000" b="1" spc="200" dirty="0">
                <a:effectLst/>
                <a:ea typeface="Calibri"/>
                <a:cs typeface="Calibri"/>
              </a:rPr>
              <a:t>%</a:t>
            </a:r>
            <a:r>
              <a:rPr lang="fr-FR" sz="1100" b="1" spc="200" baseline="30000" dirty="0">
                <a:effectLst/>
                <a:ea typeface="Calibri"/>
                <a:cs typeface="Calibri"/>
              </a:rPr>
              <a:t>**</a:t>
            </a:r>
          </a:p>
          <a:p>
            <a:pPr algn="ctr"/>
            <a:r>
              <a:rPr lang="fr-FR" sz="800" b="1" dirty="0"/>
              <a:t>vs. </a:t>
            </a:r>
            <a:r>
              <a:rPr lang="ru-RU" sz="800" b="1" dirty="0" smtClean="0"/>
              <a:t>Контроль</a:t>
            </a:r>
            <a:endParaRPr lang="fr-FR" sz="800" b="1" dirty="0"/>
          </a:p>
          <a:p>
            <a:pPr algn="ctr"/>
            <a:endParaRPr lang="fr-FR" sz="1200" baseline="30000" dirty="0">
              <a:effectLst/>
              <a:ea typeface="Calibri"/>
              <a:cs typeface="Times New Roman"/>
            </a:endParaRPr>
          </a:p>
        </p:txBody>
      </p:sp>
      <p:sp>
        <p:nvSpPr>
          <p:cNvPr id="48" name="Zone de texte 23"/>
          <p:cNvSpPr>
            <a:spLocks noChangeArrowheads="1"/>
          </p:cNvSpPr>
          <p:nvPr/>
        </p:nvSpPr>
        <p:spPr bwMode="auto">
          <a:xfrm>
            <a:off x="4566378" y="3055899"/>
            <a:ext cx="1072662" cy="1089346"/>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rot="0" vert="horz" wrap="square" lIns="0" tIns="0" rIns="0" bIns="0" anchor="ctr" anchorCtr="0" upright="1">
            <a:noAutofit/>
          </a:bodyPr>
          <a:lstStyle/>
          <a:p>
            <a:pPr algn="ctr"/>
            <a:endParaRPr lang="fr-FR" sz="500" b="1" spc="200" dirty="0">
              <a:ea typeface="Calibri"/>
              <a:cs typeface="Calibri"/>
            </a:endParaRPr>
          </a:p>
          <a:p>
            <a:pPr algn="ctr"/>
            <a:r>
              <a:rPr lang="fr-FR" sz="2000" b="1" spc="200" dirty="0">
                <a:ea typeface="Calibri"/>
                <a:cs typeface="Calibri"/>
              </a:rPr>
              <a:t>-21</a:t>
            </a:r>
            <a:r>
              <a:rPr lang="fr-FR" sz="2000" b="1" spc="200" dirty="0">
                <a:effectLst/>
                <a:ea typeface="Calibri"/>
                <a:cs typeface="Calibri"/>
              </a:rPr>
              <a:t>%</a:t>
            </a:r>
            <a:r>
              <a:rPr lang="fr-FR" sz="1100" b="1" spc="200" baseline="30000" dirty="0">
                <a:effectLst/>
                <a:ea typeface="Calibri"/>
                <a:cs typeface="Calibri"/>
              </a:rPr>
              <a:t>**</a:t>
            </a:r>
          </a:p>
          <a:p>
            <a:pPr algn="ctr"/>
            <a:r>
              <a:rPr lang="fr-FR" sz="800" b="1" dirty="0"/>
              <a:t>vs. </a:t>
            </a:r>
            <a:r>
              <a:rPr lang="ru-RU" sz="800" b="1" dirty="0" smtClean="0"/>
              <a:t>Контроль</a:t>
            </a:r>
            <a:endParaRPr lang="fr-FR" sz="800" b="1" dirty="0"/>
          </a:p>
          <a:p>
            <a:pPr algn="ctr"/>
            <a:endParaRPr lang="fr-FR" sz="1200" baseline="30000" dirty="0">
              <a:effectLst/>
              <a:ea typeface="Calibri"/>
              <a:cs typeface="Times New Roman"/>
            </a:endParaRPr>
          </a:p>
        </p:txBody>
      </p:sp>
      <p:pic>
        <p:nvPicPr>
          <p:cNvPr id="24" name="Picture 6"/>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47010" t="36638" r="46034" b="49365"/>
          <a:stretch/>
        </p:blipFill>
        <p:spPr bwMode="auto">
          <a:xfrm>
            <a:off x="6259746" y="-217366"/>
            <a:ext cx="942113" cy="102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24233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7783597" y="-945277"/>
            <a:ext cx="416360" cy="2300294"/>
          </a:xfrm>
          <a:prstGeom prst="rect">
            <a:avLst/>
          </a:prstGeom>
          <a:solidFill>
            <a:srgbClr val="92D05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Zone de texte 435"/>
          <p:cNvSpPr txBox="1"/>
          <p:nvPr/>
        </p:nvSpPr>
        <p:spPr>
          <a:xfrm rot="5400000">
            <a:off x="7527892" y="-361016"/>
            <a:ext cx="899998" cy="1495458"/>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НАУКА</a:t>
            </a:r>
            <a:r>
              <a:rPr kumimoji="0" lang="fr-FR" sz="2000" b="1" i="0" u="none" strike="noStrike" kern="0" cap="small" spc="100" normalizeH="0" baseline="0" noProof="0" dirty="0" smtClean="0">
                <a:ln>
                  <a:noFill/>
                </a:ln>
                <a:solidFill>
                  <a:srgbClr val="FFFFFF"/>
                </a:solidFill>
                <a:effectLst/>
                <a:uLnTx/>
                <a:uFillTx/>
                <a:latin typeface="Trebuchet MS"/>
                <a:ea typeface="Calibri"/>
                <a:cs typeface="Times New Roman"/>
              </a:rPr>
              <a:t> </a:t>
            </a: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4" name="Text Box 4"/>
          <p:cNvSpPr txBox="1">
            <a:spLocks noChangeArrowheads="1"/>
          </p:cNvSpPr>
          <p:nvPr/>
        </p:nvSpPr>
        <p:spPr bwMode="auto">
          <a:xfrm>
            <a:off x="1043608" y="980728"/>
            <a:ext cx="74393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altLang="fr-FR" sz="2400" dirty="0">
                <a:solidFill>
                  <a:srgbClr val="DB5C99"/>
                </a:solidFill>
                <a:latin typeface="Trebuchet MS" pitchFamily="34" charset="0"/>
              </a:rPr>
              <a:t>ВОЗВРАЩАЯСЬ К ОСНОВАМ</a:t>
            </a:r>
            <a:r>
              <a:rPr lang="fr-FR" altLang="fr-FR" sz="2400" dirty="0" smtClean="0">
                <a:solidFill>
                  <a:srgbClr val="DB5C99"/>
                </a:solidFill>
                <a:latin typeface="Trebuchet MS" pitchFamily="34" charset="0"/>
              </a:rPr>
              <a:t>…</a:t>
            </a:r>
            <a:endParaRPr lang="fr-FR" altLang="fr-FR" sz="2400" dirty="0">
              <a:solidFill>
                <a:srgbClr val="D1216F"/>
              </a:solidFill>
              <a:latin typeface="Trebuchet MS" pitchFamily="34" charset="0"/>
            </a:endParaRPr>
          </a:p>
        </p:txBody>
      </p:sp>
      <p:sp>
        <p:nvSpPr>
          <p:cNvPr id="16" name="ZoneTexte 60"/>
          <p:cNvSpPr txBox="1">
            <a:spLocks noChangeArrowheads="1"/>
          </p:cNvSpPr>
          <p:nvPr/>
        </p:nvSpPr>
        <p:spPr bwMode="auto">
          <a:xfrm>
            <a:off x="1331640" y="1433682"/>
            <a:ext cx="69847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ru-RU" altLang="fr-FR" sz="1600" dirty="0">
                <a:latin typeface="Trebuchet MS" pitchFamily="34" charset="0"/>
              </a:rPr>
              <a:t>КОЖА И РОГОВОЙ СЛОЙ</a:t>
            </a:r>
            <a:r>
              <a:rPr lang="fr-FR" altLang="fr-FR" sz="1600" dirty="0">
                <a:latin typeface="Trebuchet MS" pitchFamily="34" charset="0"/>
              </a:rPr>
              <a:t>: </a:t>
            </a:r>
          </a:p>
          <a:p>
            <a:pPr algn="ctr" eaLnBrk="1" hangingPunct="1">
              <a:buClr>
                <a:srgbClr val="943634"/>
              </a:buClr>
            </a:pPr>
            <a:r>
              <a:rPr lang="ru-RU" altLang="fr-FR" sz="1600" dirty="0">
                <a:latin typeface="Trebuchet MS" pitchFamily="34" charset="0"/>
              </a:rPr>
              <a:t>ЗАЩИТНЫЙ БАРЬЕР МЕЖДУ ОКРУЖАЮЩЕЙ СРЕДОЙ И ОРГАНИЗМОМ</a:t>
            </a:r>
            <a:endParaRPr lang="fr-FR" altLang="fr-FR" sz="2000" dirty="0">
              <a:solidFill>
                <a:srgbClr val="943634"/>
              </a:solidFill>
              <a:latin typeface="Trebuchet MS" pitchFamily="34" charset="0"/>
            </a:endParaRPr>
          </a:p>
        </p:txBody>
      </p:sp>
      <p:sp>
        <p:nvSpPr>
          <p:cNvPr id="17" name="ZoneTexte 60"/>
          <p:cNvSpPr txBox="1">
            <a:spLocks noChangeArrowheads="1"/>
          </p:cNvSpPr>
          <p:nvPr/>
        </p:nvSpPr>
        <p:spPr bwMode="auto">
          <a:xfrm>
            <a:off x="1642229" y="2090465"/>
            <a:ext cx="62646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ru-RU" altLang="fr-FR" sz="1600" dirty="0">
                <a:latin typeface="Trebuchet MS" pitchFamily="34" charset="0"/>
              </a:rPr>
              <a:t>ЗАЩИТНЫЙ БАРЬЕР ПРОТИВ </a:t>
            </a:r>
            <a:r>
              <a:rPr lang="fr-FR" altLang="fr-FR" sz="1600" dirty="0">
                <a:latin typeface="Trebuchet MS" pitchFamily="34" charset="0"/>
              </a:rPr>
              <a:t>« </a:t>
            </a:r>
            <a:r>
              <a:rPr lang="ru-RU" altLang="fr-FR" sz="1600" dirty="0">
                <a:latin typeface="Trebuchet MS" pitchFamily="34" charset="0"/>
              </a:rPr>
              <a:t>СТРЕССА ОТ ЗАГРЯЗНЕНИЯ</a:t>
            </a:r>
            <a:r>
              <a:rPr lang="fr-FR" altLang="fr-FR" sz="1600" dirty="0">
                <a:latin typeface="Trebuchet MS" pitchFamily="34" charset="0"/>
              </a:rPr>
              <a:t>»</a:t>
            </a:r>
            <a:endParaRPr lang="fr-FR" altLang="fr-FR" sz="2000" dirty="0">
              <a:solidFill>
                <a:srgbClr val="943634"/>
              </a:solidFill>
              <a:latin typeface="Trebuchet MS" pitchFamily="34" charset="0"/>
            </a:endParaRPr>
          </a:p>
        </p:txBody>
      </p:sp>
      <p:grpSp>
        <p:nvGrpSpPr>
          <p:cNvPr id="2" name="Groupe 1"/>
          <p:cNvGrpSpPr/>
          <p:nvPr/>
        </p:nvGrpSpPr>
        <p:grpSpPr>
          <a:xfrm>
            <a:off x="2232581" y="2492896"/>
            <a:ext cx="4959236" cy="3606385"/>
            <a:chOff x="2232581" y="2558919"/>
            <a:chExt cx="4959236" cy="3606385"/>
          </a:xfrm>
        </p:grpSpPr>
        <p:pic>
          <p:nvPicPr>
            <p:cNvPr id="15" name="Picture 4" descr="C:\Users\clbe\Desktop\zoom épiderme c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1387" y="2558919"/>
              <a:ext cx="2704789" cy="36063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p:cNvPicPr>
              <a:picLocks noChangeAspect="1" noChangeArrowheads="1"/>
            </p:cNvPicPr>
            <p:nvPr/>
          </p:nvPicPr>
          <p:blipFill rotWithShape="1">
            <a:blip r:embed="rId3">
              <a:clrChange>
                <a:clrFrom>
                  <a:srgbClr val="FBF2F7"/>
                </a:clrFrom>
                <a:clrTo>
                  <a:srgbClr val="FBF2F7">
                    <a:alpha val="0"/>
                  </a:srgbClr>
                </a:clrTo>
              </a:clrChange>
              <a:extLst>
                <a:ext uri="{28A0092B-C50C-407E-A947-70E740481C1C}">
                  <a14:useLocalDpi xmlns:a14="http://schemas.microsoft.com/office/drawing/2010/main" val="0"/>
                </a:ext>
              </a:extLst>
            </a:blip>
            <a:srcRect l="23890" t="36638" r="67004" b="55256"/>
            <a:stretch/>
          </p:blipFill>
          <p:spPr bwMode="auto">
            <a:xfrm>
              <a:off x="2232581" y="3247441"/>
              <a:ext cx="1023564" cy="493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6"/>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47010" t="36638" r="46034" b="49365"/>
            <a:stretch/>
          </p:blipFill>
          <p:spPr bwMode="auto">
            <a:xfrm>
              <a:off x="2339944" y="4362111"/>
              <a:ext cx="942113" cy="102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6"/>
            <p:cNvPicPr>
              <a:picLocks noChangeAspect="1" noChangeArrowheads="1"/>
            </p:cNvPicPr>
            <p:nvPr/>
          </p:nvPicPr>
          <p:blipFill rotWithShape="1">
            <a:blip r:embed="rId3">
              <a:clrChange>
                <a:clrFrom>
                  <a:srgbClr val="FBF2F7"/>
                </a:clrFrom>
                <a:clrTo>
                  <a:srgbClr val="FBF2F7">
                    <a:alpha val="0"/>
                  </a:srgbClr>
                </a:clrTo>
              </a:clrChange>
              <a:extLst>
                <a:ext uri="{28A0092B-C50C-407E-A947-70E740481C1C}">
                  <a14:useLocalDpi xmlns:a14="http://schemas.microsoft.com/office/drawing/2010/main" val="0"/>
                </a:ext>
              </a:extLst>
            </a:blip>
            <a:srcRect l="26933" t="47265" r="67846" b="44901"/>
            <a:stretch/>
          </p:blipFill>
          <p:spPr bwMode="auto">
            <a:xfrm>
              <a:off x="6444208" y="3101853"/>
              <a:ext cx="733893" cy="596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6"/>
            <p:cNvPicPr>
              <a:picLocks noChangeAspect="1" noChangeArrowheads="1"/>
            </p:cNvPicPr>
            <p:nvPr/>
          </p:nvPicPr>
          <p:blipFill rotWithShape="1">
            <a:blip r:embed="rId3">
              <a:clrChange>
                <a:clrFrom>
                  <a:srgbClr val="FBF2F7"/>
                </a:clrFrom>
                <a:clrTo>
                  <a:srgbClr val="FBF2F7">
                    <a:alpha val="0"/>
                  </a:srgbClr>
                </a:clrTo>
              </a:clrChange>
              <a:extLst>
                <a:ext uri="{28A0092B-C50C-407E-A947-70E740481C1C}">
                  <a14:useLocalDpi xmlns:a14="http://schemas.microsoft.com/office/drawing/2010/main" val="0"/>
                </a:ext>
              </a:extLst>
            </a:blip>
            <a:srcRect l="27164" t="56176" r="68254" b="33080"/>
            <a:stretch/>
          </p:blipFill>
          <p:spPr bwMode="auto">
            <a:xfrm rot="1141768">
              <a:off x="6543745" y="4892971"/>
              <a:ext cx="648072" cy="823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Ellipse 27"/>
            <p:cNvSpPr/>
            <p:nvPr/>
          </p:nvSpPr>
          <p:spPr>
            <a:xfrm>
              <a:off x="3265077" y="2702935"/>
              <a:ext cx="3251139" cy="3271998"/>
            </a:xfrm>
            <a:prstGeom prst="ellipse">
              <a:avLst/>
            </a:prstGeom>
            <a:noFill/>
            <a:ln w="12700">
              <a:solidFill>
                <a:srgbClr val="DB5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Triangle isocèle 28"/>
            <p:cNvSpPr/>
            <p:nvPr/>
          </p:nvSpPr>
          <p:spPr>
            <a:xfrm rot="6948478">
              <a:off x="3260798" y="3444767"/>
              <a:ext cx="294322" cy="311118"/>
            </a:xfrm>
            <a:prstGeom prst="triangle">
              <a:avLst/>
            </a:prstGeom>
            <a:noFill/>
            <a:ln>
              <a:solidFill>
                <a:srgbClr val="DB5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Triangle isocèle 29"/>
            <p:cNvSpPr/>
            <p:nvPr/>
          </p:nvSpPr>
          <p:spPr>
            <a:xfrm rot="3774361">
              <a:off x="3190192" y="4721778"/>
              <a:ext cx="294322" cy="311118"/>
            </a:xfrm>
            <a:prstGeom prst="triangle">
              <a:avLst/>
            </a:prstGeom>
            <a:noFill/>
            <a:ln>
              <a:solidFill>
                <a:srgbClr val="DB5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Triangle isocèle 30"/>
            <p:cNvSpPr/>
            <p:nvPr/>
          </p:nvSpPr>
          <p:spPr>
            <a:xfrm rot="14717021">
              <a:off x="6139847" y="3444767"/>
              <a:ext cx="294322" cy="311118"/>
            </a:xfrm>
            <a:prstGeom prst="triangle">
              <a:avLst/>
            </a:prstGeom>
            <a:noFill/>
            <a:ln>
              <a:solidFill>
                <a:srgbClr val="DB5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riangle isocèle 31"/>
            <p:cNvSpPr/>
            <p:nvPr/>
          </p:nvSpPr>
          <p:spPr>
            <a:xfrm rot="18108431">
              <a:off x="6146768" y="5026272"/>
              <a:ext cx="294322" cy="311118"/>
            </a:xfrm>
            <a:prstGeom prst="triangle">
              <a:avLst/>
            </a:prstGeom>
            <a:noFill/>
            <a:ln>
              <a:solidFill>
                <a:srgbClr val="DB5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1239124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5400000">
            <a:off x="7789703" y="-946635"/>
            <a:ext cx="416360" cy="2312506"/>
          </a:xfrm>
          <a:prstGeom prst="rect">
            <a:avLst/>
          </a:prstGeom>
          <a:solidFill>
            <a:srgbClr val="4BACC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Представление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5" name="Rectangle 16"/>
          <p:cNvSpPr>
            <a:spLocks noChangeArrowheads="1"/>
          </p:cNvSpPr>
          <p:nvPr/>
        </p:nvSpPr>
        <p:spPr bwMode="auto">
          <a:xfrm>
            <a:off x="0" y="68824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400" b="1" dirty="0">
                <a:solidFill>
                  <a:srgbClr val="DB5C99"/>
                </a:solidFill>
                <a:latin typeface="Trebuchet MS" pitchFamily="34" charset="0"/>
                <a:cs typeface="Arial" charset="0"/>
              </a:rPr>
              <a:t>1. </a:t>
            </a:r>
            <a:r>
              <a:rPr lang="ru-RU" sz="2400" b="1" dirty="0" smtClean="0">
                <a:solidFill>
                  <a:srgbClr val="DB5C99"/>
                </a:solidFill>
                <a:latin typeface="Trebuchet MS" pitchFamily="34" charset="0"/>
                <a:cs typeface="Arial" charset="0"/>
              </a:rPr>
              <a:t>АТМОСФЕРНОЕ ЗАГРЯЗНЕНИЕ</a:t>
            </a:r>
            <a:endParaRPr lang="fr-FR" sz="1600" b="1" dirty="0">
              <a:solidFill>
                <a:srgbClr val="DB5C99"/>
              </a:solidFill>
              <a:latin typeface="Trebuchet MS" pitchFamily="34" charset="0"/>
              <a:cs typeface="Arial" charset="0"/>
            </a:endParaRPr>
          </a:p>
        </p:txBody>
      </p:sp>
      <p:cxnSp>
        <p:nvCxnSpPr>
          <p:cNvPr id="16" name="Connecteur droit 15"/>
          <p:cNvCxnSpPr/>
          <p:nvPr/>
        </p:nvCxnSpPr>
        <p:spPr>
          <a:xfrm>
            <a:off x="2555776" y="1121630"/>
            <a:ext cx="4464496" cy="0"/>
          </a:xfrm>
          <a:prstGeom prst="line">
            <a:avLst/>
          </a:prstGeom>
        </p:spPr>
        <p:style>
          <a:lnRef idx="1">
            <a:schemeClr val="dk1"/>
          </a:lnRef>
          <a:fillRef idx="0">
            <a:schemeClr val="dk1"/>
          </a:fillRef>
          <a:effectRef idx="0">
            <a:schemeClr val="dk1"/>
          </a:effectRef>
          <a:fontRef idx="minor">
            <a:schemeClr val="tx1"/>
          </a:fontRef>
        </p:style>
      </p:cxnSp>
      <p:cxnSp>
        <p:nvCxnSpPr>
          <p:cNvPr id="17" name="Connecteur droit 16"/>
          <p:cNvCxnSpPr/>
          <p:nvPr/>
        </p:nvCxnSpPr>
        <p:spPr>
          <a:xfrm>
            <a:off x="2555776" y="1151032"/>
            <a:ext cx="4464496" cy="0"/>
          </a:xfrm>
          <a:prstGeom prst="line">
            <a:avLst/>
          </a:prstGeom>
        </p:spPr>
        <p:style>
          <a:lnRef idx="1">
            <a:schemeClr val="dk1"/>
          </a:lnRef>
          <a:fillRef idx="0">
            <a:schemeClr val="dk1"/>
          </a:fillRef>
          <a:effectRef idx="0">
            <a:schemeClr val="dk1"/>
          </a:effectRef>
          <a:fontRef idx="minor">
            <a:schemeClr val="tx1"/>
          </a:fontRef>
        </p:style>
      </p:cxnSp>
      <p:sp>
        <p:nvSpPr>
          <p:cNvPr id="18" name="Rectangle 16"/>
          <p:cNvSpPr>
            <a:spLocks noChangeArrowheads="1"/>
          </p:cNvSpPr>
          <p:nvPr/>
        </p:nvSpPr>
        <p:spPr bwMode="auto">
          <a:xfrm>
            <a:off x="3516" y="119541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ru-RU" sz="2000" i="1" dirty="0" smtClean="0">
                <a:solidFill>
                  <a:srgbClr val="DB5C99"/>
                </a:solidFill>
                <a:cs typeface="Arial" charset="0"/>
              </a:rPr>
              <a:t>Защита от повреждений, вызванных тяжелыми металлами</a:t>
            </a:r>
            <a:endParaRPr lang="fr-FR" sz="1400" i="1" dirty="0">
              <a:solidFill>
                <a:srgbClr val="DB5C99"/>
              </a:solidFill>
              <a:cs typeface="Arial" charset="0"/>
            </a:endParaRPr>
          </a:p>
        </p:txBody>
      </p:sp>
      <p:sp>
        <p:nvSpPr>
          <p:cNvPr id="19" name="Text Box 36"/>
          <p:cNvSpPr txBox="1">
            <a:spLocks noChangeArrowheads="1"/>
          </p:cNvSpPr>
          <p:nvPr/>
        </p:nvSpPr>
        <p:spPr bwMode="auto">
          <a:xfrm>
            <a:off x="1104409" y="1744325"/>
            <a:ext cx="7367230" cy="707886"/>
          </a:xfrm>
          <a:prstGeom prst="rect">
            <a:avLst/>
          </a:prstGeom>
          <a:solidFill>
            <a:schemeClr val="accent5">
              <a:lumMod val="40000"/>
              <a:lumOff val="60000"/>
            </a:schemeClr>
          </a:solidFill>
          <a:ln w="9525">
            <a:noFill/>
            <a:prstDash val="sysDash"/>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sz="1000" b="1" i="1" dirty="0"/>
              <a:t>In vitro </a:t>
            </a:r>
            <a:r>
              <a:rPr lang="ru-RU" sz="1000" b="1" i="1" dirty="0" smtClean="0"/>
              <a:t>исследование</a:t>
            </a:r>
            <a:endParaRPr lang="en-US" sz="1000" b="1" i="1" dirty="0"/>
          </a:p>
          <a:p>
            <a:r>
              <a:rPr lang="ru-RU" altLang="fr-FR" sz="1000" i="1" dirty="0" smtClean="0">
                <a:cs typeface="Arial" panose="020B0604020202020204" pitchFamily="34" charset="0"/>
              </a:rPr>
              <a:t>Исследование на реконструированном эпидермисе при </a:t>
            </a:r>
            <a:r>
              <a:rPr lang="ru-RU" altLang="fr-FR" sz="1000" b="1" i="1" dirty="0" smtClean="0">
                <a:cs typeface="Arial" panose="020B0604020202020204" pitchFamily="34" charset="0"/>
              </a:rPr>
              <a:t>поверхностном нанесении </a:t>
            </a:r>
            <a:r>
              <a:rPr lang="en-US" sz="1000" i="1" dirty="0" smtClean="0">
                <a:cs typeface="Arial" panose="020B0604020202020204" pitchFamily="34" charset="0"/>
              </a:rPr>
              <a:t>GLYCOFILM</a:t>
            </a:r>
            <a:r>
              <a:rPr lang="en-US" sz="1000" i="1" baseline="30000" dirty="0">
                <a:cs typeface="Arial" panose="020B0604020202020204" pitchFamily="34" charset="0"/>
              </a:rPr>
              <a:t>®</a:t>
            </a:r>
            <a:r>
              <a:rPr lang="en-US" sz="1000" i="1" dirty="0">
                <a:cs typeface="Arial" panose="020B0604020202020204" pitchFamily="34" charset="0"/>
              </a:rPr>
              <a:t> 1.5P </a:t>
            </a:r>
            <a:r>
              <a:rPr lang="en-US" sz="1000" i="1" dirty="0" smtClean="0">
                <a:cs typeface="Arial" panose="020B0604020202020204" pitchFamily="34" charset="0"/>
              </a:rPr>
              <a:t>(</a:t>
            </a:r>
            <a:r>
              <a:rPr lang="ru-RU" sz="1000" i="1" dirty="0" smtClean="0">
                <a:cs typeface="Arial" panose="020B0604020202020204" pitchFamily="34" charset="0"/>
              </a:rPr>
              <a:t>или</a:t>
            </a:r>
            <a:r>
              <a:rPr lang="en-US" sz="1000" i="1" dirty="0" smtClean="0">
                <a:cs typeface="Arial" panose="020B0604020202020204" pitchFamily="34" charset="0"/>
              </a:rPr>
              <a:t> </a:t>
            </a:r>
            <a:r>
              <a:rPr lang="en-US" sz="1000" i="1" dirty="0">
                <a:cs typeface="Arial" panose="020B0604020202020204" pitchFamily="34" charset="0"/>
              </a:rPr>
              <a:t>POLLUSTOP</a:t>
            </a:r>
            <a:r>
              <a:rPr lang="en-US" sz="1000" i="1" baseline="30000" dirty="0">
                <a:cs typeface="Arial" panose="020B0604020202020204" pitchFamily="34" charset="0"/>
              </a:rPr>
              <a:t>®</a:t>
            </a:r>
            <a:r>
              <a:rPr lang="en-US" sz="1000" i="1" dirty="0">
                <a:cs typeface="Arial" panose="020B0604020202020204" pitchFamily="34" charset="0"/>
              </a:rPr>
              <a:t>) </a:t>
            </a:r>
            <a:r>
              <a:rPr lang="ru-RU" sz="1000" i="1" dirty="0" smtClean="0">
                <a:cs typeface="Arial" panose="020B0604020202020204" pitchFamily="34" charset="0"/>
              </a:rPr>
              <a:t>при </a:t>
            </a:r>
            <a:r>
              <a:rPr lang="en-US" sz="1000" i="1" dirty="0" smtClean="0">
                <a:cs typeface="Arial" panose="020B0604020202020204" pitchFamily="34" charset="0"/>
              </a:rPr>
              <a:t> </a:t>
            </a:r>
            <a:r>
              <a:rPr lang="en-US" sz="1000" i="1" dirty="0">
                <a:cs typeface="Arial" panose="020B0604020202020204" pitchFamily="34" charset="0"/>
              </a:rPr>
              <a:t>5% vs. </a:t>
            </a:r>
            <a:r>
              <a:rPr lang="ru-RU" sz="1000" i="1" dirty="0" smtClean="0">
                <a:cs typeface="Arial" panose="020B0604020202020204" pitchFamily="34" charset="0"/>
              </a:rPr>
              <a:t>Контролем </a:t>
            </a:r>
            <a:r>
              <a:rPr lang="en-US" sz="1000" i="1" dirty="0" smtClean="0">
                <a:cs typeface="Arial" panose="020B0604020202020204" pitchFamily="34" charset="0"/>
              </a:rPr>
              <a:t>(</a:t>
            </a:r>
            <a:r>
              <a:rPr lang="en-US" sz="1000" i="1" dirty="0" err="1" smtClean="0">
                <a:cs typeface="Arial" panose="020B0604020202020204" pitchFamily="34" charset="0"/>
              </a:rPr>
              <a:t>NaCl</a:t>
            </a:r>
            <a:r>
              <a:rPr lang="en-US" sz="1000" i="1" dirty="0" smtClean="0">
                <a:cs typeface="Arial" panose="020B0604020202020204" pitchFamily="34" charset="0"/>
              </a:rPr>
              <a:t> </a:t>
            </a:r>
            <a:r>
              <a:rPr lang="ru-RU" sz="1000" i="1" dirty="0" smtClean="0">
                <a:cs typeface="Arial" panose="020B0604020202020204" pitchFamily="34" charset="0"/>
              </a:rPr>
              <a:t>при</a:t>
            </a:r>
            <a:r>
              <a:rPr lang="en-US" sz="1000" i="1" dirty="0" smtClean="0">
                <a:cs typeface="Arial" panose="020B0604020202020204" pitchFamily="34" charset="0"/>
              </a:rPr>
              <a:t> </a:t>
            </a:r>
            <a:r>
              <a:rPr lang="en-US" sz="1000" i="1" dirty="0">
                <a:cs typeface="Arial" panose="020B0604020202020204" pitchFamily="34" charset="0"/>
              </a:rPr>
              <a:t>0,9%)</a:t>
            </a:r>
            <a:r>
              <a:rPr lang="en-US" altLang="fr-FR" sz="1000" i="1" dirty="0">
                <a:cs typeface="Arial" panose="020B0604020202020204" pitchFamily="34" charset="0"/>
              </a:rPr>
              <a:t>. </a:t>
            </a:r>
            <a:r>
              <a:rPr lang="ru-RU" sz="1000" i="1" dirty="0" smtClean="0">
                <a:cs typeface="Arial" panose="020B0604020202020204" pitchFamily="34" charset="0"/>
              </a:rPr>
              <a:t>Смывание и обработка раствором</a:t>
            </a:r>
            <a:r>
              <a:rPr lang="en-US" sz="1000" i="1" dirty="0" smtClean="0">
                <a:cs typeface="Arial" panose="020B0604020202020204" pitchFamily="34" charset="0"/>
              </a:rPr>
              <a:t> </a:t>
            </a:r>
            <a:r>
              <a:rPr lang="en-US" sz="1000" i="1" dirty="0">
                <a:cs typeface="Arial" panose="020B0604020202020204" pitchFamily="34" charset="0"/>
              </a:rPr>
              <a:t>CdCl</a:t>
            </a:r>
            <a:r>
              <a:rPr lang="en-US" sz="1000" i="1" baseline="-25000" dirty="0">
                <a:cs typeface="Arial" panose="020B0604020202020204" pitchFamily="34" charset="0"/>
              </a:rPr>
              <a:t>2</a:t>
            </a:r>
            <a:r>
              <a:rPr lang="en-US" sz="1000" i="1" dirty="0">
                <a:cs typeface="Arial" panose="020B0604020202020204" pitchFamily="34" charset="0"/>
              </a:rPr>
              <a:t> </a:t>
            </a:r>
            <a:r>
              <a:rPr lang="ru-RU" sz="1000" i="1" dirty="0" smtClean="0">
                <a:cs typeface="Arial" panose="020B0604020202020204" pitchFamily="34" charset="0"/>
              </a:rPr>
              <a:t>или</a:t>
            </a:r>
            <a:r>
              <a:rPr lang="en-US" sz="1000" i="1" dirty="0" smtClean="0">
                <a:cs typeface="Arial" panose="020B0604020202020204" pitchFamily="34" charset="0"/>
              </a:rPr>
              <a:t> </a:t>
            </a:r>
            <a:r>
              <a:rPr lang="en-US" sz="1000" i="1" dirty="0" err="1">
                <a:cs typeface="Arial" panose="020B0604020202020204" pitchFamily="34" charset="0"/>
              </a:rPr>
              <a:t>NaCl</a:t>
            </a:r>
            <a:r>
              <a:rPr lang="en-US" sz="1000" i="1" dirty="0">
                <a:cs typeface="Arial" panose="020B0604020202020204" pitchFamily="34" charset="0"/>
              </a:rPr>
              <a:t> </a:t>
            </a:r>
            <a:r>
              <a:rPr lang="en-US" sz="1000" i="1" dirty="0" smtClean="0">
                <a:cs typeface="Arial" panose="020B0604020202020204" pitchFamily="34" charset="0"/>
              </a:rPr>
              <a:t>(</a:t>
            </a:r>
            <a:r>
              <a:rPr lang="ru-RU" sz="1000" i="1" dirty="0" smtClean="0">
                <a:cs typeface="Arial" panose="020B0604020202020204" pitchFamily="34" charset="0"/>
              </a:rPr>
              <a:t>Контроль</a:t>
            </a:r>
            <a:r>
              <a:rPr lang="en-US" sz="1000" i="1" dirty="0" smtClean="0">
                <a:cs typeface="Arial" panose="020B0604020202020204" pitchFamily="34" charset="0"/>
              </a:rPr>
              <a:t>). </a:t>
            </a:r>
            <a:r>
              <a:rPr lang="ru-RU" sz="1000" i="1" dirty="0">
                <a:cs typeface="Arial" panose="020B0604020202020204" pitchFamily="34" charset="0"/>
              </a:rPr>
              <a:t>Исследование жизнеспособности клеток при помощи </a:t>
            </a:r>
            <a:r>
              <a:rPr lang="en-US" sz="1000" i="1" dirty="0">
                <a:cs typeface="Arial" panose="020B0604020202020204" pitchFamily="34" charset="0"/>
              </a:rPr>
              <a:t>MTT</a:t>
            </a:r>
            <a:r>
              <a:rPr lang="ru-RU" sz="1000" i="1" dirty="0">
                <a:cs typeface="Arial" panose="020B0604020202020204" pitchFamily="34" charset="0"/>
              </a:rPr>
              <a:t>-теста</a:t>
            </a:r>
            <a:r>
              <a:rPr lang="en-US" sz="1000" i="1" dirty="0">
                <a:cs typeface="Arial" panose="020B0604020202020204" pitchFamily="34" charset="0"/>
              </a:rPr>
              <a:t>.</a:t>
            </a:r>
          </a:p>
        </p:txBody>
      </p:sp>
      <p:sp>
        <p:nvSpPr>
          <p:cNvPr id="20" name="Zone de texte 6"/>
          <p:cNvSpPr txBox="1"/>
          <p:nvPr/>
        </p:nvSpPr>
        <p:spPr>
          <a:xfrm>
            <a:off x="-10136" y="5530503"/>
            <a:ext cx="9154136" cy="778817"/>
          </a:xfrm>
          <a:prstGeom prst="rect">
            <a:avLst/>
          </a:prstGeom>
          <a:solidFill>
            <a:schemeClr val="accent5">
              <a:lumMod val="75000"/>
            </a:schemeClr>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fr-FR" sz="300" dirty="0">
                <a:solidFill>
                  <a:srgbClr val="5F497A"/>
                </a:solidFill>
                <a:effectLst/>
                <a:latin typeface="Calibri"/>
                <a:ea typeface="Calibri"/>
                <a:cs typeface="Calibri"/>
              </a:rPr>
              <a:t> </a:t>
            </a:r>
            <a:endParaRPr lang="fr-FR" sz="1100" dirty="0">
              <a:effectLst/>
              <a:latin typeface="Calibri"/>
              <a:ea typeface="Calibri"/>
              <a:cs typeface="Times New Roman"/>
            </a:endParaRPr>
          </a:p>
          <a:p>
            <a:pPr marL="985838" indent="-985838">
              <a:lnSpc>
                <a:spcPct val="115000"/>
              </a:lnSpc>
              <a:spcAft>
                <a:spcPts val="1000"/>
              </a:spcAft>
              <a:tabLst>
                <a:tab pos="630238" algn="l"/>
                <a:tab pos="808038" algn="l"/>
              </a:tabLst>
            </a:pPr>
            <a:r>
              <a:rPr lang="ru-RU" sz="1200" b="1" cap="small" spc="100" dirty="0" smtClean="0">
                <a:solidFill>
                  <a:srgbClr val="FFFFFF"/>
                </a:solidFill>
                <a:effectLst/>
                <a:latin typeface="Calibri"/>
                <a:ea typeface="Calibri"/>
                <a:cs typeface="Calibri"/>
              </a:rPr>
              <a:t>Заключение</a:t>
            </a:r>
            <a:r>
              <a:rPr lang="fr-FR" sz="1200" b="1" cap="small" spc="100" dirty="0" smtClean="0">
                <a:solidFill>
                  <a:srgbClr val="FFFFFF"/>
                </a:solidFill>
                <a:effectLst/>
                <a:latin typeface="Calibri"/>
                <a:ea typeface="Calibri"/>
                <a:cs typeface="Calibri"/>
              </a:rPr>
              <a:t>:</a:t>
            </a:r>
            <a:r>
              <a:rPr lang="en-US" sz="1200" b="1" cap="small" spc="100" dirty="0" smtClean="0">
                <a:solidFill>
                  <a:schemeClr val="bg1"/>
                </a:solidFill>
                <a:cs typeface="Calibri"/>
              </a:rPr>
              <a:t> </a:t>
            </a:r>
            <a:r>
              <a:rPr lang="fr-FR" sz="1200" dirty="0">
                <a:solidFill>
                  <a:srgbClr val="FFFFFF"/>
                </a:solidFill>
                <a:effectLst/>
                <a:latin typeface="Arial"/>
                <a:ea typeface="Times New Roman"/>
                <a:cs typeface="Times New Roman"/>
              </a:rPr>
              <a:t> </a:t>
            </a:r>
            <a:r>
              <a:rPr lang="en-US" sz="1200" b="1" dirty="0">
                <a:solidFill>
                  <a:schemeClr val="bg1"/>
                </a:solidFill>
              </a:rPr>
              <a:t>GLYCOFILM® </a:t>
            </a:r>
            <a:r>
              <a:rPr lang="en-US" sz="1200" b="1" dirty="0" smtClean="0">
                <a:solidFill>
                  <a:schemeClr val="bg1"/>
                </a:solidFill>
              </a:rPr>
              <a:t>(</a:t>
            </a:r>
            <a:r>
              <a:rPr lang="ru-RU" sz="1200" b="1" dirty="0" smtClean="0">
                <a:solidFill>
                  <a:schemeClr val="bg1"/>
                </a:solidFill>
              </a:rPr>
              <a:t>или </a:t>
            </a:r>
            <a:r>
              <a:rPr lang="en-US" sz="1200" b="1" dirty="0" smtClean="0">
                <a:solidFill>
                  <a:schemeClr val="bg1"/>
                </a:solidFill>
              </a:rPr>
              <a:t>POLLUSTOP</a:t>
            </a:r>
            <a:r>
              <a:rPr lang="en-US" sz="1200" b="1" dirty="0">
                <a:solidFill>
                  <a:schemeClr val="bg1"/>
                </a:solidFill>
              </a:rPr>
              <a:t>®) </a:t>
            </a:r>
            <a:r>
              <a:rPr lang="ru-RU" sz="1200" b="1" dirty="0" smtClean="0">
                <a:solidFill>
                  <a:schemeClr val="bg1"/>
                </a:solidFill>
              </a:rPr>
              <a:t>защищает от повреждений, вызванных кадмием</a:t>
            </a:r>
            <a:r>
              <a:rPr lang="en-US" sz="1200" b="1" dirty="0" smtClean="0">
                <a:solidFill>
                  <a:schemeClr val="bg1"/>
                </a:solidFill>
              </a:rPr>
              <a:t>.  </a:t>
            </a:r>
            <a:r>
              <a:rPr lang="ru-RU" sz="1200" b="1" dirty="0" smtClean="0">
                <a:solidFill>
                  <a:schemeClr val="bg1"/>
                </a:solidFill>
              </a:rPr>
              <a:t>Этот защитный эффект можно объяснить уменьшением абсорбции кадмия эпидермисом за счет пленкообразования</a:t>
            </a:r>
            <a:r>
              <a:rPr lang="en-US" sz="1200" b="1" dirty="0" smtClean="0">
                <a:solidFill>
                  <a:schemeClr val="bg1"/>
                </a:solidFill>
              </a:rPr>
              <a:t> </a:t>
            </a:r>
            <a:r>
              <a:rPr lang="en-US" sz="1200" b="1" dirty="0">
                <a:solidFill>
                  <a:schemeClr val="bg1"/>
                </a:solidFill>
              </a:rPr>
              <a:t>GLYCOFILM® </a:t>
            </a:r>
            <a:r>
              <a:rPr lang="en-US" sz="1200" b="1" dirty="0" smtClean="0">
                <a:solidFill>
                  <a:schemeClr val="bg1"/>
                </a:solidFill>
              </a:rPr>
              <a:t>(</a:t>
            </a:r>
            <a:r>
              <a:rPr lang="ru-RU" sz="1200" b="1" dirty="0" smtClean="0">
                <a:solidFill>
                  <a:schemeClr val="bg1"/>
                </a:solidFill>
              </a:rPr>
              <a:t>или </a:t>
            </a:r>
            <a:r>
              <a:rPr lang="en-US" sz="1200" b="1" dirty="0" smtClean="0">
                <a:solidFill>
                  <a:schemeClr val="bg1"/>
                </a:solidFill>
              </a:rPr>
              <a:t>POLLUSTOP</a:t>
            </a:r>
            <a:r>
              <a:rPr lang="en-US" sz="1200" b="1" dirty="0">
                <a:solidFill>
                  <a:schemeClr val="bg1"/>
                </a:solidFill>
              </a:rPr>
              <a:t>®), </a:t>
            </a:r>
            <a:r>
              <a:rPr lang="ru-RU" sz="1200" b="1" dirty="0" smtClean="0">
                <a:solidFill>
                  <a:schemeClr val="bg1"/>
                </a:solidFill>
              </a:rPr>
              <a:t>который действует как защитное покрытие</a:t>
            </a:r>
            <a:r>
              <a:rPr lang="en-US" sz="1200" b="1" dirty="0" smtClean="0">
                <a:solidFill>
                  <a:schemeClr val="bg1"/>
                </a:solidFill>
              </a:rPr>
              <a:t>.</a:t>
            </a:r>
            <a:endParaRPr lang="fr-FR" sz="1200" b="1" dirty="0">
              <a:solidFill>
                <a:schemeClr val="bg1"/>
              </a:solidFill>
            </a:endParaRPr>
          </a:p>
          <a:p>
            <a:pPr marL="985838" indent="-985838">
              <a:lnSpc>
                <a:spcPct val="115000"/>
              </a:lnSpc>
              <a:spcAft>
                <a:spcPts val="1000"/>
              </a:spcAft>
              <a:tabLst>
                <a:tab pos="630238" algn="l"/>
                <a:tab pos="808038" algn="l"/>
              </a:tabLst>
            </a:pPr>
            <a:r>
              <a:rPr lang="en-US" sz="1200" b="1" dirty="0">
                <a:solidFill>
                  <a:schemeClr val="bg1"/>
                </a:solidFill>
              </a:rPr>
              <a:t>.</a:t>
            </a:r>
            <a:endParaRPr lang="fr-FR" sz="1200" b="1" dirty="0">
              <a:solidFill>
                <a:schemeClr val="bg1"/>
              </a:solidFill>
            </a:endParaRPr>
          </a:p>
          <a:p>
            <a:pPr marL="90170" algn="just">
              <a:spcAft>
                <a:spcPts val="0"/>
              </a:spcAft>
              <a:tabLst>
                <a:tab pos="90170" algn="l"/>
                <a:tab pos="342900" algn="l"/>
                <a:tab pos="2070735" algn="l"/>
                <a:tab pos="3048000" algn="l"/>
              </a:tabLst>
            </a:pPr>
            <a:endParaRPr lang="fr-FR" sz="1200" dirty="0">
              <a:effectLst/>
              <a:latin typeface="Arial"/>
              <a:ea typeface="Times New Roman"/>
              <a:cs typeface="Times New Roman"/>
            </a:endParaRPr>
          </a:p>
        </p:txBody>
      </p:sp>
      <p:grpSp>
        <p:nvGrpSpPr>
          <p:cNvPr id="21" name="Groupe 20"/>
          <p:cNvGrpSpPr/>
          <p:nvPr/>
        </p:nvGrpSpPr>
        <p:grpSpPr>
          <a:xfrm>
            <a:off x="514400" y="1746632"/>
            <a:ext cx="457200" cy="424180"/>
            <a:chOff x="0" y="0"/>
            <a:chExt cx="866775" cy="857250"/>
          </a:xfrm>
        </p:grpSpPr>
        <p:sp>
          <p:nvSpPr>
            <p:cNvPr id="22" name="Rectangle à coins arrondis 39"/>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latin typeface="Trebuchet MS" pitchFamily="34" charset="0"/>
              </a:endParaRPr>
            </a:p>
          </p:txBody>
        </p:sp>
        <p:pic>
          <p:nvPicPr>
            <p:cNvPr id="28" name="Image 27"/>
            <p:cNvPicPr>
              <a:picLocks noChangeAspect="1"/>
            </p:cNvPicPr>
            <p:nvPr/>
          </p:nvPicPr>
          <p:blipFill>
            <a:blip r:embed="rId2" cstate="print">
              <a:biLevel thresh="75000"/>
              <a:extLst>
                <a:ext uri="{28A0092B-C50C-407E-A947-70E740481C1C}">
                  <a14:useLocalDpi xmlns:a14="http://schemas.microsoft.com/office/drawing/2010/main" val="0"/>
                </a:ext>
              </a:extLst>
            </a:blip>
            <a:srcRect/>
            <a:stretch>
              <a:fillRect/>
            </a:stretch>
          </p:blipFill>
          <p:spPr bwMode="auto">
            <a:xfrm>
              <a:off x="200025" y="95250"/>
              <a:ext cx="485775" cy="666750"/>
            </a:xfrm>
            <a:prstGeom prst="rect">
              <a:avLst/>
            </a:prstGeom>
            <a:noFill/>
            <a:ln>
              <a:noFill/>
            </a:ln>
          </p:spPr>
        </p:pic>
      </p:grpSp>
      <p:graphicFrame>
        <p:nvGraphicFramePr>
          <p:cNvPr id="24" name="Graphique 23"/>
          <p:cNvGraphicFramePr>
            <a:graphicFrameLocks/>
          </p:cNvGraphicFramePr>
          <p:nvPr>
            <p:extLst>
              <p:ext uri="{D42A27DB-BD31-4B8C-83A1-F6EECF244321}">
                <p14:modId xmlns:p14="http://schemas.microsoft.com/office/powerpoint/2010/main" val="2839520798"/>
              </p:ext>
            </p:extLst>
          </p:nvPr>
        </p:nvGraphicFramePr>
        <p:xfrm>
          <a:off x="2376249" y="2739087"/>
          <a:ext cx="3701220" cy="2434387"/>
        </p:xfrm>
        <a:graphic>
          <a:graphicData uri="http://schemas.openxmlformats.org/drawingml/2006/chart">
            <c:chart xmlns:c="http://schemas.openxmlformats.org/drawingml/2006/chart" xmlns:r="http://schemas.openxmlformats.org/officeDocument/2006/relationships" r:id="rId3"/>
          </a:graphicData>
        </a:graphic>
      </p:graphicFrame>
      <p:sp>
        <p:nvSpPr>
          <p:cNvPr id="25" name="Zone de texte 23"/>
          <p:cNvSpPr>
            <a:spLocks noChangeArrowheads="1"/>
          </p:cNvSpPr>
          <p:nvPr/>
        </p:nvSpPr>
        <p:spPr bwMode="auto">
          <a:xfrm>
            <a:off x="5246196" y="2615648"/>
            <a:ext cx="1000654" cy="991752"/>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rot="0" vert="horz" wrap="square" lIns="0" tIns="0" rIns="0" bIns="0" anchor="ctr" anchorCtr="0" upright="1">
            <a:noAutofit/>
          </a:bodyPr>
          <a:lstStyle/>
          <a:p>
            <a:pPr algn="ctr"/>
            <a:r>
              <a:rPr lang="fr-FR" sz="2000" b="1" spc="200" dirty="0">
                <a:ea typeface="Calibri"/>
                <a:cs typeface="Calibri"/>
              </a:rPr>
              <a:t>+56</a:t>
            </a:r>
            <a:r>
              <a:rPr lang="fr-FR" sz="2000" b="1" spc="200" dirty="0">
                <a:effectLst/>
                <a:ea typeface="Calibri"/>
                <a:cs typeface="Calibri"/>
              </a:rPr>
              <a:t>%</a:t>
            </a:r>
          </a:p>
          <a:p>
            <a:pPr algn="ctr"/>
            <a:r>
              <a:rPr lang="ru-RU" sz="900" b="1" spc="200" baseline="30000" dirty="0" smtClean="0">
                <a:ea typeface="Calibri"/>
                <a:cs typeface="Times New Roman"/>
              </a:rPr>
              <a:t>защиты</a:t>
            </a:r>
            <a:endParaRPr lang="fr-FR" sz="900" baseline="30000" dirty="0">
              <a:effectLst/>
              <a:ea typeface="Calibri"/>
              <a:cs typeface="Times New Roman"/>
            </a:endParaRPr>
          </a:p>
        </p:txBody>
      </p:sp>
      <p:sp>
        <p:nvSpPr>
          <p:cNvPr id="26" name="Text Box 41"/>
          <p:cNvSpPr txBox="1">
            <a:spLocks noChangeArrowheads="1"/>
          </p:cNvSpPr>
          <p:nvPr/>
        </p:nvSpPr>
        <p:spPr bwMode="auto">
          <a:xfrm>
            <a:off x="5373894" y="4899726"/>
            <a:ext cx="779381" cy="246221"/>
          </a:xfrm>
          <a:prstGeom prst="rect">
            <a:avLst/>
          </a:prstGeom>
          <a:solidFill>
            <a:schemeClr val="bg1"/>
          </a:solidFill>
          <a:ln>
            <a:noFill/>
          </a:ln>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1000" cap="small" dirty="0" err="1">
                <a:latin typeface="Trebuchet MS" pitchFamily="34" charset="0"/>
                <a:ea typeface="ＭＳ Ｐゴシック" charset="-128"/>
              </a:rPr>
              <a:t>Glycofilm</a:t>
            </a:r>
            <a:r>
              <a:rPr lang="fr-FR" sz="1000" cap="small" baseline="30000" dirty="0">
                <a:latin typeface="Trebuchet MS" pitchFamily="34" charset="0"/>
                <a:ea typeface="ＭＳ Ｐゴシック" charset="-128"/>
              </a:rPr>
              <a:t>®</a:t>
            </a:r>
            <a:endParaRPr lang="fr-FR" sz="1000" cap="small" dirty="0">
              <a:latin typeface="Trebuchet MS" pitchFamily="34" charset="0"/>
              <a:ea typeface="ＭＳ Ｐゴシック" charset="-128"/>
            </a:endParaRPr>
          </a:p>
        </p:txBody>
      </p:sp>
      <p:sp>
        <p:nvSpPr>
          <p:cNvPr id="27" name="Text Box 41"/>
          <p:cNvSpPr txBox="1">
            <a:spLocks noChangeArrowheads="1"/>
          </p:cNvSpPr>
          <p:nvPr/>
        </p:nvSpPr>
        <p:spPr bwMode="auto">
          <a:xfrm>
            <a:off x="5240576" y="5070376"/>
            <a:ext cx="10454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smtClean="0">
                <a:latin typeface="Trebuchet MS" pitchFamily="34" charset="0"/>
                <a:ea typeface="ＭＳ Ｐゴシック" charset="-128"/>
              </a:rPr>
              <a:t>(</a:t>
            </a:r>
            <a:r>
              <a:rPr lang="ru-RU" sz="900" dirty="0" smtClean="0">
                <a:latin typeface="Trebuchet MS" pitchFamily="34" charset="0"/>
                <a:ea typeface="ＭＳ Ｐゴシック" charset="-128"/>
              </a:rPr>
              <a:t>или</a:t>
            </a:r>
            <a:r>
              <a:rPr lang="fr-FR" sz="900" dirty="0" smtClean="0">
                <a:latin typeface="Trebuchet MS" pitchFamily="34" charset="0"/>
                <a:ea typeface="ＭＳ Ｐゴシック" charset="-128"/>
              </a:rPr>
              <a:t> </a:t>
            </a:r>
            <a:r>
              <a:rPr lang="fr-FR" sz="900" cap="small" dirty="0">
                <a:latin typeface="Trebuchet MS" pitchFamily="34" charset="0"/>
                <a:ea typeface="ＭＳ Ｐゴシック" charset="-128"/>
              </a:rPr>
              <a:t>Pollustop</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a:t>
            </a:r>
          </a:p>
        </p:txBody>
      </p:sp>
      <p:pic>
        <p:nvPicPr>
          <p:cNvPr id="23" name="Picture 6"/>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47010" t="36638" r="46034" b="49365"/>
          <a:stretch/>
        </p:blipFill>
        <p:spPr bwMode="auto">
          <a:xfrm>
            <a:off x="6259746" y="-217366"/>
            <a:ext cx="942113" cy="102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54666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5400000">
            <a:off x="7789703" y="-946635"/>
            <a:ext cx="416360" cy="2312506"/>
          </a:xfrm>
          <a:prstGeom prst="rect">
            <a:avLst/>
          </a:prstGeom>
          <a:solidFill>
            <a:srgbClr val="4BACC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Представление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5" name="Rectangle 16"/>
          <p:cNvSpPr>
            <a:spLocks noChangeArrowheads="1"/>
          </p:cNvSpPr>
          <p:nvPr/>
        </p:nvSpPr>
        <p:spPr bwMode="auto">
          <a:xfrm>
            <a:off x="0" y="68824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400" b="1" dirty="0">
                <a:solidFill>
                  <a:srgbClr val="DB5C99"/>
                </a:solidFill>
                <a:latin typeface="Trebuchet MS" pitchFamily="34" charset="0"/>
                <a:cs typeface="Arial" charset="0"/>
              </a:rPr>
              <a:t>1. </a:t>
            </a:r>
            <a:r>
              <a:rPr lang="ru-RU" sz="2400" b="1" dirty="0" smtClean="0">
                <a:solidFill>
                  <a:srgbClr val="DB5C99"/>
                </a:solidFill>
                <a:latin typeface="Trebuchet MS" pitchFamily="34" charset="0"/>
                <a:cs typeface="Arial" charset="0"/>
              </a:rPr>
              <a:t>АТМОСФЕРНОЕ ЗАГРЯЗНЕНИЕ</a:t>
            </a:r>
            <a:endParaRPr lang="fr-FR" sz="1600" b="1" dirty="0">
              <a:solidFill>
                <a:srgbClr val="DB5C99"/>
              </a:solidFill>
              <a:latin typeface="Trebuchet MS" pitchFamily="34" charset="0"/>
              <a:cs typeface="Arial" charset="0"/>
            </a:endParaRPr>
          </a:p>
        </p:txBody>
      </p:sp>
      <p:cxnSp>
        <p:nvCxnSpPr>
          <p:cNvPr id="16" name="Connecteur droit 15"/>
          <p:cNvCxnSpPr/>
          <p:nvPr/>
        </p:nvCxnSpPr>
        <p:spPr>
          <a:xfrm>
            <a:off x="2483768" y="1121630"/>
            <a:ext cx="4536504" cy="0"/>
          </a:xfrm>
          <a:prstGeom prst="line">
            <a:avLst/>
          </a:prstGeom>
        </p:spPr>
        <p:style>
          <a:lnRef idx="1">
            <a:schemeClr val="dk1"/>
          </a:lnRef>
          <a:fillRef idx="0">
            <a:schemeClr val="dk1"/>
          </a:fillRef>
          <a:effectRef idx="0">
            <a:schemeClr val="dk1"/>
          </a:effectRef>
          <a:fontRef idx="minor">
            <a:schemeClr val="tx1"/>
          </a:fontRef>
        </p:style>
      </p:cxnSp>
      <p:cxnSp>
        <p:nvCxnSpPr>
          <p:cNvPr id="17" name="Connecteur droit 16"/>
          <p:cNvCxnSpPr/>
          <p:nvPr/>
        </p:nvCxnSpPr>
        <p:spPr>
          <a:xfrm>
            <a:off x="2483768" y="1151032"/>
            <a:ext cx="4536504" cy="0"/>
          </a:xfrm>
          <a:prstGeom prst="line">
            <a:avLst/>
          </a:prstGeom>
        </p:spPr>
        <p:style>
          <a:lnRef idx="1">
            <a:schemeClr val="dk1"/>
          </a:lnRef>
          <a:fillRef idx="0">
            <a:schemeClr val="dk1"/>
          </a:fillRef>
          <a:effectRef idx="0">
            <a:schemeClr val="dk1"/>
          </a:effectRef>
          <a:fontRef idx="minor">
            <a:schemeClr val="tx1"/>
          </a:fontRef>
        </p:style>
      </p:cxnSp>
      <p:sp>
        <p:nvSpPr>
          <p:cNvPr id="18" name="Rectangle 16"/>
          <p:cNvSpPr>
            <a:spLocks noChangeArrowheads="1"/>
          </p:cNvSpPr>
          <p:nvPr/>
        </p:nvSpPr>
        <p:spPr bwMode="auto">
          <a:xfrm>
            <a:off x="3516" y="119541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ru-RU" sz="2000" i="1" dirty="0" smtClean="0">
                <a:solidFill>
                  <a:srgbClr val="DB5C99"/>
                </a:solidFill>
                <a:cs typeface="Arial" charset="0"/>
              </a:rPr>
              <a:t>Защита кожи от инкрустации тяжелыми металлами</a:t>
            </a:r>
            <a:endParaRPr lang="fr-FR" sz="1400" i="1" dirty="0">
              <a:solidFill>
                <a:srgbClr val="DB5C99"/>
              </a:solidFill>
              <a:cs typeface="Arial" charset="0"/>
            </a:endParaRPr>
          </a:p>
        </p:txBody>
      </p:sp>
      <p:sp>
        <p:nvSpPr>
          <p:cNvPr id="19" name="Text Box 36"/>
          <p:cNvSpPr txBox="1">
            <a:spLocks noChangeArrowheads="1"/>
          </p:cNvSpPr>
          <p:nvPr/>
        </p:nvSpPr>
        <p:spPr bwMode="auto">
          <a:xfrm>
            <a:off x="1104409" y="1744325"/>
            <a:ext cx="7367230" cy="1169551"/>
          </a:xfrm>
          <a:prstGeom prst="rect">
            <a:avLst/>
          </a:prstGeom>
          <a:solidFill>
            <a:schemeClr val="accent5">
              <a:lumMod val="40000"/>
              <a:lumOff val="60000"/>
            </a:schemeClr>
          </a:solidFill>
          <a:ln w="9525">
            <a:noFill/>
            <a:prstDash val="sysDash"/>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ru-RU" sz="1000" b="1" i="1" dirty="0" smtClean="0">
                <a:cs typeface="Arial" panose="020B0604020202020204" pitchFamily="34" charset="0"/>
              </a:rPr>
              <a:t>Клиническое исследование </a:t>
            </a:r>
            <a:r>
              <a:rPr lang="ru-RU" sz="1000" i="1" dirty="0" smtClean="0">
                <a:cs typeface="Arial" panose="020B0604020202020204" pitchFamily="34" charset="0"/>
              </a:rPr>
              <a:t>на </a:t>
            </a:r>
            <a:r>
              <a:rPr lang="en-US" sz="1000" i="1" dirty="0" smtClean="0">
                <a:cs typeface="Arial" panose="020B0604020202020204" pitchFamily="34" charset="0"/>
              </a:rPr>
              <a:t>20 </a:t>
            </a:r>
            <a:r>
              <a:rPr lang="ru-RU" sz="1000" i="1" dirty="0" smtClean="0">
                <a:cs typeface="Arial" panose="020B0604020202020204" pitchFamily="34" charset="0"/>
              </a:rPr>
              <a:t>курильщиках</a:t>
            </a:r>
            <a:r>
              <a:rPr lang="en-US" sz="1000" i="1" dirty="0" smtClean="0">
                <a:cs typeface="Arial" panose="020B0604020202020204" pitchFamily="34" charset="0"/>
              </a:rPr>
              <a:t> (</a:t>
            </a:r>
            <a:r>
              <a:rPr lang="ru-RU" sz="1000" i="1" dirty="0" smtClean="0">
                <a:cs typeface="Arial" panose="020B0604020202020204" pitchFamily="34" charset="0"/>
              </a:rPr>
              <a:t>мужчины и женщины</a:t>
            </a:r>
            <a:r>
              <a:rPr lang="en-US" sz="1000" i="1" dirty="0">
                <a:cs typeface="Arial" panose="020B0604020202020204" pitchFamily="34" charset="0"/>
              </a:rPr>
              <a:t>). </a:t>
            </a:r>
            <a:r>
              <a:rPr lang="ru-RU" sz="1000" i="1" dirty="0">
                <a:cs typeface="Arial" panose="020B0604020202020204" pitchFamily="34" charset="0"/>
              </a:rPr>
              <a:t>В</a:t>
            </a:r>
            <a:r>
              <a:rPr lang="en-US" sz="1000" i="1" dirty="0">
                <a:cs typeface="Arial" panose="020B0604020202020204" pitchFamily="34" charset="0"/>
              </a:rPr>
              <a:t> T0, </a:t>
            </a:r>
            <a:r>
              <a:rPr lang="ru-RU" sz="1000" i="1" dirty="0" err="1">
                <a:cs typeface="Arial" panose="020B0604020202020204" pitchFamily="34" charset="0"/>
              </a:rPr>
              <a:t>стриппинг</a:t>
            </a:r>
            <a:r>
              <a:rPr lang="ru-RU" sz="1000" i="1" dirty="0">
                <a:cs typeface="Arial" panose="020B0604020202020204" pitchFamily="34" charset="0"/>
              </a:rPr>
              <a:t> рогового слоя </a:t>
            </a:r>
            <a:r>
              <a:rPr lang="en-US" sz="1000" i="1" dirty="0">
                <a:cs typeface="Arial" panose="020B0604020202020204" pitchFamily="34" charset="0"/>
              </a:rPr>
              <a:t>Stratum </a:t>
            </a:r>
            <a:r>
              <a:rPr lang="ru-RU" sz="1000" i="1" dirty="0">
                <a:cs typeface="Arial" panose="020B0604020202020204" pitchFamily="34" charset="0"/>
              </a:rPr>
              <a:t>производился  на </a:t>
            </a:r>
            <a:r>
              <a:rPr lang="en-US" sz="1000" i="1" dirty="0">
                <a:cs typeface="Arial" panose="020B0604020202020204" pitchFamily="34" charset="0"/>
              </a:rPr>
              <a:t>2 </a:t>
            </a:r>
            <a:r>
              <a:rPr lang="ru-RU" sz="1000" i="1" dirty="0">
                <a:cs typeface="Arial" panose="020B0604020202020204" pitchFamily="34" charset="0"/>
              </a:rPr>
              <a:t>щеках каждого добровольца</a:t>
            </a:r>
            <a:r>
              <a:rPr lang="en-US" sz="1000" i="1" dirty="0" smtClean="0">
                <a:cs typeface="Arial" panose="020B0604020202020204" pitchFamily="34" charset="0"/>
              </a:rPr>
              <a:t>. </a:t>
            </a:r>
            <a:r>
              <a:rPr lang="ru-RU" sz="1000" i="1" dirty="0" smtClean="0">
                <a:cs typeface="Arial" panose="020B0604020202020204" pitchFamily="34" charset="0"/>
              </a:rPr>
              <a:t>Применение на щеке крема, содержащего</a:t>
            </a:r>
            <a:r>
              <a:rPr lang="en-US" sz="1000" i="1" dirty="0" smtClean="0">
                <a:cs typeface="Arial" panose="020B0604020202020204" pitchFamily="34" charset="0"/>
              </a:rPr>
              <a:t> </a:t>
            </a:r>
            <a:r>
              <a:rPr lang="en-US" sz="1000" i="1" dirty="0">
                <a:cs typeface="Arial" panose="020B0604020202020204" pitchFamily="34" charset="0"/>
              </a:rPr>
              <a:t>3% GLYCOFILM</a:t>
            </a:r>
            <a:r>
              <a:rPr lang="en-US" sz="1000" i="1" baseline="30000" dirty="0">
                <a:cs typeface="Arial" panose="020B0604020202020204" pitchFamily="34" charset="0"/>
              </a:rPr>
              <a:t>®</a:t>
            </a:r>
            <a:r>
              <a:rPr lang="en-US" sz="1000" i="1" dirty="0">
                <a:cs typeface="Arial" panose="020B0604020202020204" pitchFamily="34" charset="0"/>
              </a:rPr>
              <a:t> 1.5P </a:t>
            </a:r>
            <a:r>
              <a:rPr lang="en-US" sz="1000" i="1" dirty="0" smtClean="0">
                <a:cs typeface="Arial" panose="020B0604020202020204" pitchFamily="34" charset="0"/>
              </a:rPr>
              <a:t>(</a:t>
            </a:r>
            <a:r>
              <a:rPr lang="ru-RU" sz="1000" i="1" dirty="0" smtClean="0">
                <a:cs typeface="Arial" panose="020B0604020202020204" pitchFamily="34" charset="0"/>
              </a:rPr>
              <a:t>или</a:t>
            </a:r>
            <a:r>
              <a:rPr lang="en-US" sz="1000" i="1" dirty="0" smtClean="0">
                <a:cs typeface="Arial" panose="020B0604020202020204" pitchFamily="34" charset="0"/>
              </a:rPr>
              <a:t> </a:t>
            </a:r>
            <a:r>
              <a:rPr lang="en-US" sz="1000" i="1" dirty="0">
                <a:cs typeface="Arial" panose="020B0604020202020204" pitchFamily="34" charset="0"/>
              </a:rPr>
              <a:t>POLLUSTOP</a:t>
            </a:r>
            <a:r>
              <a:rPr lang="en-US" sz="1000" i="1" baseline="30000" dirty="0">
                <a:cs typeface="Arial" panose="020B0604020202020204" pitchFamily="34" charset="0"/>
              </a:rPr>
              <a:t>®</a:t>
            </a:r>
            <a:r>
              <a:rPr lang="en-US" sz="1000" i="1" dirty="0">
                <a:cs typeface="Arial" panose="020B0604020202020204" pitchFamily="34" charset="0"/>
              </a:rPr>
              <a:t>) </a:t>
            </a:r>
            <a:r>
              <a:rPr lang="ru-RU" sz="1000" i="1" dirty="0" smtClean="0">
                <a:cs typeface="Arial" panose="020B0604020202020204" pitchFamily="34" charset="0"/>
              </a:rPr>
              <a:t>на половину лица и соответствующего Плацебо</a:t>
            </a:r>
            <a:r>
              <a:rPr lang="en-US" sz="1000" i="1" dirty="0" smtClean="0">
                <a:cs typeface="Arial" panose="020B0604020202020204" pitchFamily="34" charset="0"/>
              </a:rPr>
              <a:t> </a:t>
            </a:r>
            <a:r>
              <a:rPr lang="ru-RU" sz="1000" i="1" dirty="0" smtClean="0">
                <a:cs typeface="Arial" panose="020B0604020202020204" pitchFamily="34" charset="0"/>
              </a:rPr>
              <a:t>на другую половину </a:t>
            </a:r>
            <a:r>
              <a:rPr lang="en-US" sz="1000" i="1" dirty="0" smtClean="0">
                <a:cs typeface="Arial" panose="020B0604020202020204" pitchFamily="34" charset="0"/>
              </a:rPr>
              <a:t>(</a:t>
            </a:r>
            <a:r>
              <a:rPr lang="ru-RU" sz="1000" i="1" dirty="0" smtClean="0">
                <a:cs typeface="Arial" panose="020B0604020202020204" pitchFamily="34" charset="0"/>
              </a:rPr>
              <a:t>количество обоих продуктов</a:t>
            </a:r>
            <a:r>
              <a:rPr lang="en-US" sz="1000" i="1" dirty="0" smtClean="0">
                <a:cs typeface="Arial" panose="020B0604020202020204" pitchFamily="34" charset="0"/>
              </a:rPr>
              <a:t>: 2</a:t>
            </a:r>
            <a:r>
              <a:rPr lang="ru-RU" sz="1000" i="1" dirty="0" smtClean="0">
                <a:cs typeface="Arial" panose="020B0604020202020204" pitchFamily="34" charset="0"/>
              </a:rPr>
              <a:t>мг</a:t>
            </a:r>
            <a:r>
              <a:rPr lang="en-US" sz="1000" i="1" dirty="0" smtClean="0">
                <a:cs typeface="Arial" panose="020B0604020202020204" pitchFamily="34" charset="0"/>
              </a:rPr>
              <a:t>/</a:t>
            </a:r>
            <a:r>
              <a:rPr lang="ru-RU" sz="1000" i="1" dirty="0" smtClean="0">
                <a:cs typeface="Arial" panose="020B0604020202020204" pitchFamily="34" charset="0"/>
              </a:rPr>
              <a:t>см</a:t>
            </a:r>
            <a:r>
              <a:rPr lang="en-US" sz="1000" i="1" dirty="0" smtClean="0">
                <a:cs typeface="Arial" panose="020B0604020202020204" pitchFamily="34" charset="0"/>
              </a:rPr>
              <a:t>²</a:t>
            </a:r>
            <a:r>
              <a:rPr lang="en-US" sz="1000" i="1" dirty="0">
                <a:cs typeface="Arial" panose="020B0604020202020204" pitchFamily="34" charset="0"/>
              </a:rPr>
              <a:t>). </a:t>
            </a:r>
            <a:r>
              <a:rPr lang="ru-RU" sz="1000" i="1" dirty="0" err="1">
                <a:cs typeface="Arial" panose="020B0604020202020204" pitchFamily="34" charset="0"/>
              </a:rPr>
              <a:t>Рандомизированное</a:t>
            </a:r>
            <a:r>
              <a:rPr lang="ru-RU" sz="1000" i="1" dirty="0">
                <a:cs typeface="Arial" panose="020B0604020202020204" pitchFamily="34" charset="0"/>
              </a:rPr>
              <a:t> применение</a:t>
            </a:r>
            <a:r>
              <a:rPr lang="en-US" sz="1000" i="1" dirty="0">
                <a:cs typeface="Arial" panose="020B0604020202020204" pitchFamily="34" charset="0"/>
              </a:rPr>
              <a:t>. </a:t>
            </a:r>
            <a:r>
              <a:rPr lang="ru-RU" sz="1000" i="1" dirty="0">
                <a:cs typeface="Arial" panose="020B0604020202020204" pitchFamily="34" charset="0"/>
              </a:rPr>
              <a:t>Затем добровольцев попросили провести </a:t>
            </a:r>
            <a:r>
              <a:rPr lang="en-US" sz="1000" i="1" dirty="0">
                <a:cs typeface="Arial" panose="020B0604020202020204" pitchFamily="34" charset="0"/>
              </a:rPr>
              <a:t>6</a:t>
            </a:r>
            <a:r>
              <a:rPr lang="ru-RU" sz="1000" i="1" dirty="0">
                <a:cs typeface="Arial" panose="020B0604020202020204" pitchFamily="34" charset="0"/>
              </a:rPr>
              <a:t>ч</a:t>
            </a:r>
            <a:r>
              <a:rPr lang="en-US" sz="1000" i="1" dirty="0">
                <a:cs typeface="Arial" panose="020B0604020202020204" pitchFamily="34" charset="0"/>
              </a:rPr>
              <a:t> </a:t>
            </a:r>
            <a:r>
              <a:rPr lang="ru-RU" sz="1000" i="1" dirty="0">
                <a:cs typeface="Arial" panose="020B0604020202020204" pitchFamily="34" charset="0"/>
              </a:rPr>
              <a:t>в городе </a:t>
            </a:r>
            <a:r>
              <a:rPr lang="en-US" sz="1000" i="1" dirty="0" smtClean="0">
                <a:cs typeface="Arial" panose="020B0604020202020204" pitchFamily="34" charset="0"/>
              </a:rPr>
              <a:t>(</a:t>
            </a:r>
            <a:r>
              <a:rPr lang="ru-RU" sz="1000" b="1" i="1" dirty="0" smtClean="0">
                <a:cs typeface="Arial" panose="020B0604020202020204" pitchFamily="34" charset="0"/>
              </a:rPr>
              <a:t>атмосферное загрязнение</a:t>
            </a:r>
            <a:r>
              <a:rPr lang="en-US" sz="1000" b="1" i="1" dirty="0" smtClean="0">
                <a:cs typeface="Arial" panose="020B0604020202020204" pitchFamily="34" charset="0"/>
              </a:rPr>
              <a:t> </a:t>
            </a:r>
            <a:r>
              <a:rPr lang="en-US" sz="1000" b="1" i="1" dirty="0">
                <a:cs typeface="Arial" panose="020B0604020202020204" pitchFamily="34" charset="0"/>
              </a:rPr>
              <a:t>&gt;</a:t>
            </a:r>
            <a:r>
              <a:rPr lang="en-US" sz="1000" b="1" i="1" dirty="0" smtClean="0">
                <a:cs typeface="Arial" panose="020B0604020202020204" pitchFamily="34" charset="0"/>
              </a:rPr>
              <a:t>50</a:t>
            </a:r>
            <a:r>
              <a:rPr lang="ru-RU" sz="1000" b="1" i="1" dirty="0" smtClean="0">
                <a:cs typeface="Arial" panose="020B0604020202020204" pitchFamily="34" charset="0"/>
              </a:rPr>
              <a:t>мкг</a:t>
            </a:r>
            <a:r>
              <a:rPr lang="en-US" sz="1000" b="1" i="1" dirty="0" smtClean="0">
                <a:cs typeface="Arial" panose="020B0604020202020204" pitchFamily="34" charset="0"/>
              </a:rPr>
              <a:t> </a:t>
            </a:r>
            <a:r>
              <a:rPr lang="ru-RU" sz="1000" b="1" i="1" dirty="0" smtClean="0">
                <a:cs typeface="Arial" panose="020B0604020202020204" pitchFamily="34" charset="0"/>
              </a:rPr>
              <a:t>частиц </a:t>
            </a:r>
            <a:r>
              <a:rPr lang="en-US" sz="1000" b="1" i="1" dirty="0" smtClean="0">
                <a:cs typeface="Arial" panose="020B0604020202020204" pitchFamily="34" charset="0"/>
              </a:rPr>
              <a:t>(PM10)/</a:t>
            </a:r>
            <a:r>
              <a:rPr lang="ru-RU" sz="1000" b="1" i="1" dirty="0" smtClean="0">
                <a:cs typeface="Arial" panose="020B0604020202020204" pitchFamily="34" charset="0"/>
              </a:rPr>
              <a:t>м</a:t>
            </a:r>
            <a:r>
              <a:rPr lang="en-US" sz="1000" b="1" i="1" baseline="30000" dirty="0" smtClean="0">
                <a:cs typeface="Arial" panose="020B0604020202020204" pitchFamily="34" charset="0"/>
              </a:rPr>
              <a:t>3</a:t>
            </a:r>
            <a:r>
              <a:rPr lang="en-US" sz="1000" i="1" dirty="0">
                <a:cs typeface="Arial" panose="020B0604020202020204" pitchFamily="34" charset="0"/>
              </a:rPr>
              <a:t>) </a:t>
            </a:r>
            <a:r>
              <a:rPr lang="ru-RU" sz="1000" i="1" dirty="0">
                <a:cs typeface="Arial" panose="020B0604020202020204" pitchFamily="34" charset="0"/>
              </a:rPr>
              <a:t>и выкурить как минимум </a:t>
            </a:r>
            <a:r>
              <a:rPr lang="en-US" sz="1000" i="1" dirty="0">
                <a:cs typeface="Arial" panose="020B0604020202020204" pitchFamily="34" charset="0"/>
              </a:rPr>
              <a:t>5 </a:t>
            </a:r>
            <a:r>
              <a:rPr lang="ru-RU" sz="1000" i="1" dirty="0">
                <a:cs typeface="Arial" panose="020B0604020202020204" pitchFamily="34" charset="0"/>
              </a:rPr>
              <a:t>сигарет</a:t>
            </a:r>
            <a:r>
              <a:rPr lang="en-US" sz="1000" i="1" dirty="0" smtClean="0">
                <a:cs typeface="Arial" panose="020B0604020202020204" pitchFamily="34" charset="0"/>
              </a:rPr>
              <a:t>. </a:t>
            </a:r>
            <a:r>
              <a:rPr lang="ru-RU" sz="1000" i="1" dirty="0">
                <a:cs typeface="Arial" panose="020B0604020202020204" pitchFamily="34" charset="0"/>
              </a:rPr>
              <a:t>В</a:t>
            </a:r>
            <a:r>
              <a:rPr lang="en-US" sz="1000" i="1" dirty="0">
                <a:cs typeface="Arial" panose="020B0604020202020204" pitchFamily="34" charset="0"/>
              </a:rPr>
              <a:t> T6</a:t>
            </a:r>
            <a:r>
              <a:rPr lang="ru-RU" sz="1000" i="1" dirty="0">
                <a:cs typeface="Arial" panose="020B0604020202020204" pitchFamily="34" charset="0"/>
              </a:rPr>
              <a:t>ч</a:t>
            </a:r>
            <a:r>
              <a:rPr lang="en-US" sz="1000" i="1" dirty="0">
                <a:cs typeface="Arial" panose="020B0604020202020204" pitchFamily="34" charset="0"/>
              </a:rPr>
              <a:t>, </a:t>
            </a:r>
            <a:r>
              <a:rPr lang="ru-RU" sz="1000" i="1" dirty="0">
                <a:cs typeface="Arial" panose="020B0604020202020204" pitchFamily="34" charset="0"/>
              </a:rPr>
              <a:t>был произведен </a:t>
            </a:r>
            <a:r>
              <a:rPr lang="ru-RU" sz="1000" i="1" dirty="0" err="1">
                <a:cs typeface="Arial" panose="020B0604020202020204" pitchFamily="34" charset="0"/>
              </a:rPr>
              <a:t>стриппинг</a:t>
            </a:r>
            <a:r>
              <a:rPr lang="ru-RU" sz="1000" i="1" dirty="0">
                <a:cs typeface="Arial" panose="020B0604020202020204" pitchFamily="34" charset="0"/>
              </a:rPr>
              <a:t> исследуемых областей</a:t>
            </a:r>
            <a:r>
              <a:rPr lang="en-US" sz="1000" i="1" dirty="0">
                <a:cs typeface="Arial" panose="020B0604020202020204" pitchFamily="34" charset="0"/>
              </a:rPr>
              <a:t>. </a:t>
            </a:r>
            <a:r>
              <a:rPr lang="ru-RU" sz="1000" i="1" dirty="0">
                <a:cs typeface="Arial" panose="020B0604020202020204" pitchFamily="34" charset="0"/>
              </a:rPr>
              <a:t>Тяжелые металлы в </a:t>
            </a:r>
            <a:r>
              <a:rPr lang="en-US" sz="1000" i="1" dirty="0">
                <a:cs typeface="Arial" panose="020B0604020202020204" pitchFamily="34" charset="0"/>
              </a:rPr>
              <a:t>T0 </a:t>
            </a:r>
            <a:r>
              <a:rPr lang="ru-RU" sz="1000" i="1" dirty="0">
                <a:cs typeface="Arial" panose="020B0604020202020204" pitchFamily="34" charset="0"/>
              </a:rPr>
              <a:t>и</a:t>
            </a:r>
            <a:r>
              <a:rPr lang="en-US" sz="1000" i="1" dirty="0">
                <a:cs typeface="Arial" panose="020B0604020202020204" pitchFamily="34" charset="0"/>
              </a:rPr>
              <a:t> T6</a:t>
            </a:r>
            <a:r>
              <a:rPr lang="ru-RU" sz="1000" i="1" dirty="0">
                <a:cs typeface="Arial" panose="020B0604020202020204" pitchFamily="34" charset="0"/>
              </a:rPr>
              <a:t>ч,</a:t>
            </a:r>
            <a:r>
              <a:rPr lang="en-US" sz="1000" i="1" dirty="0">
                <a:cs typeface="Arial" panose="020B0604020202020204" pitchFamily="34" charset="0"/>
              </a:rPr>
              <a:t> </a:t>
            </a:r>
            <a:r>
              <a:rPr lang="ru-RU" sz="1000" i="1" dirty="0">
                <a:cs typeface="Arial" panose="020B0604020202020204" pitchFamily="34" charset="0"/>
              </a:rPr>
              <a:t>полученные на </a:t>
            </a:r>
            <a:r>
              <a:rPr lang="ru-RU" sz="1000" i="1" dirty="0" err="1">
                <a:cs typeface="Arial" panose="020B0604020202020204" pitchFamily="34" charset="0"/>
              </a:rPr>
              <a:t>стриппинге</a:t>
            </a:r>
            <a:r>
              <a:rPr lang="ru-RU" sz="1000" i="1" dirty="0">
                <a:cs typeface="Arial" panose="020B0604020202020204" pitchFamily="34" charset="0"/>
              </a:rPr>
              <a:t>, были растворены в воде и определена концентрация</a:t>
            </a:r>
            <a:r>
              <a:rPr lang="en-US" sz="1000" i="1" dirty="0">
                <a:cs typeface="Arial" panose="020B0604020202020204" pitchFamily="34" charset="0"/>
              </a:rPr>
              <a:t>. </a:t>
            </a:r>
            <a:endParaRPr lang="en-US" sz="1000" i="1" dirty="0">
              <a:cs typeface="Arial" panose="020B0604020202020204" pitchFamily="34" charset="0"/>
            </a:endParaRPr>
          </a:p>
        </p:txBody>
      </p:sp>
      <p:sp>
        <p:nvSpPr>
          <p:cNvPr id="20" name="Zone de texte 6"/>
          <p:cNvSpPr txBox="1"/>
          <p:nvPr/>
        </p:nvSpPr>
        <p:spPr>
          <a:xfrm>
            <a:off x="-10136" y="5818535"/>
            <a:ext cx="9154136" cy="778817"/>
          </a:xfrm>
          <a:prstGeom prst="rect">
            <a:avLst/>
          </a:prstGeom>
          <a:solidFill>
            <a:schemeClr val="accent5">
              <a:lumMod val="75000"/>
            </a:schemeClr>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fr-FR" sz="300" dirty="0">
                <a:solidFill>
                  <a:srgbClr val="5F497A"/>
                </a:solidFill>
                <a:effectLst/>
                <a:latin typeface="Calibri"/>
                <a:ea typeface="Calibri"/>
                <a:cs typeface="Calibri"/>
              </a:rPr>
              <a:t> </a:t>
            </a:r>
            <a:endParaRPr lang="fr-FR" sz="1100" dirty="0">
              <a:effectLst/>
              <a:latin typeface="Calibri"/>
              <a:ea typeface="Calibri"/>
              <a:cs typeface="Times New Roman"/>
            </a:endParaRPr>
          </a:p>
          <a:p>
            <a:pPr marL="985838" indent="-985838">
              <a:lnSpc>
                <a:spcPct val="115000"/>
              </a:lnSpc>
              <a:spcAft>
                <a:spcPts val="1000"/>
              </a:spcAft>
              <a:tabLst>
                <a:tab pos="630238" algn="l"/>
                <a:tab pos="808038" algn="l"/>
              </a:tabLst>
            </a:pPr>
            <a:r>
              <a:rPr lang="ru-RU" sz="1200" b="1" cap="small" spc="100" dirty="0" smtClean="0">
                <a:solidFill>
                  <a:srgbClr val="FFFFFF"/>
                </a:solidFill>
                <a:effectLst/>
                <a:latin typeface="Calibri"/>
                <a:ea typeface="Calibri"/>
                <a:cs typeface="Calibri"/>
              </a:rPr>
              <a:t>Заключение</a:t>
            </a:r>
            <a:r>
              <a:rPr lang="fr-FR" sz="1200" b="1" cap="small" spc="100" dirty="0" smtClean="0">
                <a:solidFill>
                  <a:srgbClr val="FFFFFF"/>
                </a:solidFill>
                <a:effectLst/>
                <a:latin typeface="Calibri"/>
                <a:ea typeface="Calibri"/>
                <a:cs typeface="Calibri"/>
              </a:rPr>
              <a:t>:</a:t>
            </a:r>
            <a:r>
              <a:rPr lang="en-US" sz="1200" b="1" cap="small" spc="100" dirty="0" smtClean="0">
                <a:solidFill>
                  <a:schemeClr val="bg1"/>
                </a:solidFill>
                <a:cs typeface="Calibri"/>
              </a:rPr>
              <a:t> </a:t>
            </a:r>
            <a:r>
              <a:rPr lang="fr-FR" sz="1200" dirty="0">
                <a:solidFill>
                  <a:srgbClr val="FFFFFF"/>
                </a:solidFill>
                <a:effectLst/>
                <a:latin typeface="Arial"/>
                <a:ea typeface="Times New Roman"/>
                <a:cs typeface="Times New Roman"/>
              </a:rPr>
              <a:t> </a:t>
            </a:r>
            <a:r>
              <a:rPr lang="en-US" sz="1200" b="1" dirty="0">
                <a:solidFill>
                  <a:schemeClr val="bg1"/>
                </a:solidFill>
              </a:rPr>
              <a:t>GLYCOFILM® </a:t>
            </a:r>
            <a:r>
              <a:rPr lang="en-US" sz="1200" b="1" dirty="0" smtClean="0">
                <a:solidFill>
                  <a:schemeClr val="bg1"/>
                </a:solidFill>
              </a:rPr>
              <a:t>(</a:t>
            </a:r>
            <a:r>
              <a:rPr lang="ru-RU" sz="1200" b="1" dirty="0" smtClean="0">
                <a:solidFill>
                  <a:schemeClr val="bg1"/>
                </a:solidFill>
              </a:rPr>
              <a:t>или</a:t>
            </a:r>
            <a:r>
              <a:rPr lang="en-US" sz="1200" b="1" dirty="0" smtClean="0">
                <a:solidFill>
                  <a:schemeClr val="bg1"/>
                </a:solidFill>
              </a:rPr>
              <a:t> </a:t>
            </a:r>
            <a:r>
              <a:rPr lang="en-US" sz="1200" b="1" dirty="0">
                <a:solidFill>
                  <a:schemeClr val="bg1"/>
                </a:solidFill>
              </a:rPr>
              <a:t>POLLUSTOP®) </a:t>
            </a:r>
            <a:r>
              <a:rPr lang="ru-RU" sz="1200" b="1" dirty="0" smtClean="0">
                <a:solidFill>
                  <a:schemeClr val="bg1"/>
                </a:solidFill>
              </a:rPr>
              <a:t>обеспечивает очень значимый барьер</a:t>
            </a:r>
            <a:r>
              <a:rPr lang="en-US" sz="1200" b="1" dirty="0" smtClean="0">
                <a:solidFill>
                  <a:schemeClr val="bg1"/>
                </a:solidFill>
              </a:rPr>
              <a:t>, </a:t>
            </a:r>
            <a:r>
              <a:rPr lang="ru-RU" sz="1200" b="1" dirty="0" smtClean="0">
                <a:solidFill>
                  <a:schemeClr val="bg1"/>
                </a:solidFill>
              </a:rPr>
              <a:t>который немедленно физически защищает кожу от инкрустации тяжелыми металлами</a:t>
            </a:r>
            <a:r>
              <a:rPr lang="en-US" sz="1200" b="1" dirty="0" smtClean="0">
                <a:solidFill>
                  <a:schemeClr val="bg1"/>
                </a:solidFill>
              </a:rPr>
              <a:t> </a:t>
            </a:r>
            <a:r>
              <a:rPr lang="en-US" sz="1200" b="1" dirty="0">
                <a:solidFill>
                  <a:schemeClr val="bg1"/>
                </a:solidFill>
              </a:rPr>
              <a:t>vs. </a:t>
            </a:r>
            <a:r>
              <a:rPr lang="ru-RU" sz="1200" b="1" dirty="0" smtClean="0">
                <a:solidFill>
                  <a:schemeClr val="bg1"/>
                </a:solidFill>
              </a:rPr>
              <a:t>Плацебо</a:t>
            </a:r>
            <a:r>
              <a:rPr lang="en-US" sz="1200" b="1" dirty="0" smtClean="0">
                <a:solidFill>
                  <a:schemeClr val="bg1"/>
                </a:solidFill>
              </a:rPr>
              <a:t>. </a:t>
            </a:r>
            <a:r>
              <a:rPr lang="ru-RU" sz="1200" b="1" dirty="0" smtClean="0">
                <a:solidFill>
                  <a:schemeClr val="bg1"/>
                </a:solidFill>
              </a:rPr>
              <a:t>Он обеспечивает практически полную защиту</a:t>
            </a:r>
            <a:r>
              <a:rPr lang="en-US" sz="1200" b="1" dirty="0" smtClean="0">
                <a:solidFill>
                  <a:schemeClr val="bg1"/>
                </a:solidFill>
              </a:rPr>
              <a:t>! </a:t>
            </a:r>
            <a:r>
              <a:rPr lang="ru-RU" sz="1200" b="1" dirty="0" smtClean="0">
                <a:solidFill>
                  <a:schemeClr val="bg1"/>
                </a:solidFill>
              </a:rPr>
              <a:t>В результате</a:t>
            </a:r>
            <a:r>
              <a:rPr lang="en-US" sz="1200" b="1" dirty="0" smtClean="0">
                <a:solidFill>
                  <a:schemeClr val="bg1"/>
                </a:solidFill>
              </a:rPr>
              <a:t>, </a:t>
            </a:r>
            <a:r>
              <a:rPr lang="ru-RU" sz="1200" b="1" dirty="0" smtClean="0">
                <a:solidFill>
                  <a:schemeClr val="bg1"/>
                </a:solidFill>
              </a:rPr>
              <a:t>он очень сильно уменьшает риск биологического повреждения кожи, вызванного загрязнением тяжелыми металлами</a:t>
            </a:r>
            <a:r>
              <a:rPr lang="fr-FR" sz="1200" b="1" dirty="0" smtClean="0">
                <a:solidFill>
                  <a:schemeClr val="bg1"/>
                </a:solidFill>
              </a:rPr>
              <a:t>.</a:t>
            </a:r>
            <a:endParaRPr lang="fr-FR" sz="1200" b="1" dirty="0">
              <a:solidFill>
                <a:schemeClr val="bg1"/>
              </a:solidFill>
            </a:endParaRPr>
          </a:p>
          <a:p>
            <a:pPr marL="985838" indent="-985838">
              <a:lnSpc>
                <a:spcPct val="115000"/>
              </a:lnSpc>
              <a:spcAft>
                <a:spcPts val="1000"/>
              </a:spcAft>
              <a:tabLst>
                <a:tab pos="630238" algn="l"/>
                <a:tab pos="808038" algn="l"/>
              </a:tabLst>
            </a:pPr>
            <a:endParaRPr lang="fr-FR" sz="1200" b="1" dirty="0">
              <a:solidFill>
                <a:schemeClr val="bg1"/>
              </a:solidFill>
            </a:endParaRPr>
          </a:p>
          <a:p>
            <a:pPr marL="985838" indent="-985838">
              <a:lnSpc>
                <a:spcPct val="115000"/>
              </a:lnSpc>
              <a:spcAft>
                <a:spcPts val="1000"/>
              </a:spcAft>
              <a:tabLst>
                <a:tab pos="630238" algn="l"/>
                <a:tab pos="808038" algn="l"/>
              </a:tabLst>
            </a:pPr>
            <a:r>
              <a:rPr lang="en-US" sz="1200" b="1" dirty="0">
                <a:solidFill>
                  <a:schemeClr val="bg1"/>
                </a:solidFill>
              </a:rPr>
              <a:t>.</a:t>
            </a:r>
            <a:endParaRPr lang="fr-FR" sz="1200" b="1" dirty="0">
              <a:solidFill>
                <a:schemeClr val="bg1"/>
              </a:solidFill>
            </a:endParaRPr>
          </a:p>
          <a:p>
            <a:pPr marL="90170" algn="just">
              <a:spcAft>
                <a:spcPts val="0"/>
              </a:spcAft>
              <a:tabLst>
                <a:tab pos="90170" algn="l"/>
                <a:tab pos="342900" algn="l"/>
                <a:tab pos="2070735" algn="l"/>
                <a:tab pos="3048000" algn="l"/>
              </a:tabLst>
            </a:pPr>
            <a:endParaRPr lang="fr-FR" sz="1200" dirty="0">
              <a:effectLst/>
              <a:latin typeface="Arial"/>
              <a:ea typeface="Times New Roman"/>
              <a:cs typeface="Times New Roman"/>
            </a:endParaRPr>
          </a:p>
        </p:txBody>
      </p:sp>
      <p:grpSp>
        <p:nvGrpSpPr>
          <p:cNvPr id="31" name="Groupe 30"/>
          <p:cNvGrpSpPr/>
          <p:nvPr/>
        </p:nvGrpSpPr>
        <p:grpSpPr>
          <a:xfrm>
            <a:off x="533165" y="1772816"/>
            <a:ext cx="459105" cy="456565"/>
            <a:chOff x="0" y="0"/>
            <a:chExt cx="866775" cy="857250"/>
          </a:xfrm>
        </p:grpSpPr>
        <p:sp>
          <p:nvSpPr>
            <p:cNvPr id="32" name="Rectangle à coins arrondis 28"/>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33" name="rg_hi" descr="http://t0.gstatic.com/images?q=tbn:ANd9GcS8FnO-fviKS4rRs5L2sPXaolz1bLFjeynyxjGDMyD_pEY5dB_S">
              <a:hlinkClick r:id="rId2"/>
            </p:cNvPr>
            <p:cNvPicPr>
              <a:picLocks noChangeAspect="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200025" y="76200"/>
              <a:ext cx="466725" cy="695325"/>
            </a:xfrm>
            <a:prstGeom prst="rect">
              <a:avLst/>
            </a:prstGeom>
            <a:noFill/>
            <a:ln>
              <a:noFill/>
            </a:ln>
          </p:spPr>
        </p:pic>
      </p:grpSp>
      <p:sp>
        <p:nvSpPr>
          <p:cNvPr id="34" name="ZoneTexte 33"/>
          <p:cNvSpPr txBox="1"/>
          <p:nvPr/>
        </p:nvSpPr>
        <p:spPr>
          <a:xfrm>
            <a:off x="2483768" y="3010535"/>
            <a:ext cx="6501096" cy="369332"/>
          </a:xfrm>
          <a:prstGeom prst="rect">
            <a:avLst/>
          </a:prstGeom>
          <a:noFill/>
        </p:spPr>
        <p:txBody>
          <a:bodyPr wrap="square" rtlCol="0">
            <a:spAutoFit/>
          </a:bodyPr>
          <a:lstStyle/>
          <a:p>
            <a:r>
              <a:rPr lang="ru-RU" b="1" dirty="0" smtClean="0">
                <a:solidFill>
                  <a:srgbClr val="D1216F"/>
                </a:solidFill>
                <a:effectLst>
                  <a:outerShdw blurRad="38100" dist="38100" dir="2700000" algn="tl">
                    <a:srgbClr val="000000">
                      <a:alpha val="43137"/>
                    </a:srgbClr>
                  </a:outerShdw>
                </a:effectLst>
              </a:rPr>
              <a:t>ИССЛЕДОВАНИЕ В РЕАЛЬНЫХ ГОРОДСКИХ УСЛОВИЯХ</a:t>
            </a:r>
            <a:r>
              <a:rPr lang="fr-FR" b="1" dirty="0" smtClean="0">
                <a:solidFill>
                  <a:srgbClr val="D1216F"/>
                </a:solidFill>
                <a:effectLst>
                  <a:outerShdw blurRad="38100" dist="38100" dir="2700000" algn="tl">
                    <a:srgbClr val="000000">
                      <a:alpha val="43137"/>
                    </a:srgbClr>
                  </a:outerShdw>
                </a:effectLst>
              </a:rPr>
              <a:t> (</a:t>
            </a:r>
            <a:r>
              <a:rPr lang="ru-RU" b="1" dirty="0" smtClean="0">
                <a:solidFill>
                  <a:srgbClr val="D1216F"/>
                </a:solidFill>
                <a:effectLst>
                  <a:outerShdw blurRad="38100" dist="38100" dir="2700000" algn="tl">
                    <a:srgbClr val="000000">
                      <a:alpha val="43137"/>
                    </a:srgbClr>
                  </a:outerShdw>
                </a:effectLst>
              </a:rPr>
              <a:t>Европа</a:t>
            </a:r>
            <a:r>
              <a:rPr lang="fr-FR" b="1" dirty="0" smtClean="0">
                <a:solidFill>
                  <a:srgbClr val="D1216F"/>
                </a:solidFill>
                <a:effectLst>
                  <a:outerShdw blurRad="38100" dist="38100" dir="2700000" algn="tl">
                    <a:srgbClr val="000000">
                      <a:alpha val="43137"/>
                    </a:srgbClr>
                  </a:outerShdw>
                </a:effectLst>
              </a:rPr>
              <a:t>)!</a:t>
            </a:r>
            <a:endParaRPr lang="fr-FR" b="1" dirty="0">
              <a:solidFill>
                <a:srgbClr val="D1216F"/>
              </a:solidFill>
              <a:effectLst>
                <a:outerShdw blurRad="38100" dist="38100" dir="2700000" algn="tl">
                  <a:srgbClr val="000000">
                    <a:alpha val="43137"/>
                  </a:srgbClr>
                </a:outerShdw>
              </a:effectLst>
            </a:endParaRPr>
          </a:p>
        </p:txBody>
      </p:sp>
      <p:graphicFrame>
        <p:nvGraphicFramePr>
          <p:cNvPr id="35" name="Tableau 34"/>
          <p:cNvGraphicFramePr>
            <a:graphicFrameLocks noGrp="1"/>
          </p:cNvGraphicFramePr>
          <p:nvPr>
            <p:extLst>
              <p:ext uri="{D42A27DB-BD31-4B8C-83A1-F6EECF244321}">
                <p14:modId xmlns:p14="http://schemas.microsoft.com/office/powerpoint/2010/main" val="1746854363"/>
              </p:ext>
            </p:extLst>
          </p:nvPr>
        </p:nvGraphicFramePr>
        <p:xfrm>
          <a:off x="1187624" y="3734936"/>
          <a:ext cx="6110540" cy="1202939"/>
        </p:xfrm>
        <a:graphic>
          <a:graphicData uri="http://schemas.openxmlformats.org/drawingml/2006/table">
            <a:tbl>
              <a:tblPr firstRow="1" bandRow="1">
                <a:tableStyleId>{E8B1032C-EA38-4F05-BA0D-38AFFFC7BED3}</a:tableStyleId>
              </a:tblPr>
              <a:tblGrid>
                <a:gridCol w="2520280">
                  <a:extLst>
                    <a:ext uri="{9D8B030D-6E8A-4147-A177-3AD203B41FA5}">
                      <a16:colId xmlns="" xmlns:a16="http://schemas.microsoft.com/office/drawing/2014/main" val="20000"/>
                    </a:ext>
                  </a:extLst>
                </a:gridCol>
                <a:gridCol w="1069980">
                  <a:extLst>
                    <a:ext uri="{9D8B030D-6E8A-4147-A177-3AD203B41FA5}">
                      <a16:colId xmlns="" xmlns:a16="http://schemas.microsoft.com/office/drawing/2014/main" val="20001"/>
                    </a:ext>
                  </a:extLst>
                </a:gridCol>
                <a:gridCol w="2520280">
                  <a:extLst>
                    <a:ext uri="{9D8B030D-6E8A-4147-A177-3AD203B41FA5}">
                      <a16:colId xmlns="" xmlns:a16="http://schemas.microsoft.com/office/drawing/2014/main" val="20002"/>
                    </a:ext>
                  </a:extLst>
                </a:gridCol>
              </a:tblGrid>
              <a:tr h="264482">
                <a:tc>
                  <a:txBody>
                    <a:bodyPr/>
                    <a:lstStyle/>
                    <a:p>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t>Плацебо</a:t>
                      </a:r>
                      <a:endParaRPr lang="fr-FR"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200" b="0" dirty="0"/>
                        <a:t>3%</a:t>
                      </a:r>
                      <a:r>
                        <a:rPr lang="fr-FR" sz="1200" b="0" baseline="0" dirty="0"/>
                        <a:t> GLYCOFILM® </a:t>
                      </a:r>
                      <a:r>
                        <a:rPr lang="fr-FR" sz="1200" b="0" baseline="0" dirty="0" smtClean="0"/>
                        <a:t>(</a:t>
                      </a:r>
                      <a:r>
                        <a:rPr lang="ru-RU" sz="1200" b="0" baseline="0" dirty="0" smtClean="0"/>
                        <a:t>или</a:t>
                      </a:r>
                      <a:r>
                        <a:rPr lang="fr-FR" sz="1200" b="0" baseline="0" dirty="0" smtClean="0"/>
                        <a:t> </a:t>
                      </a:r>
                      <a:r>
                        <a:rPr lang="fr-FR" sz="1200" b="0" baseline="0" dirty="0"/>
                        <a:t>POLLUSTOP®)</a:t>
                      </a:r>
                      <a:endParaRPr lang="fr-FR"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276530">
                <a:tc>
                  <a:txBody>
                    <a:bodyPr/>
                    <a:lstStyle/>
                    <a:p>
                      <a:pPr algn="ctr"/>
                      <a:r>
                        <a:rPr lang="ru-RU" sz="1200" b="0" dirty="0" smtClean="0"/>
                        <a:t>Концентрация по ЖЕЛЕЗУ</a:t>
                      </a:r>
                      <a:r>
                        <a:rPr lang="fr-FR" sz="1200" b="0" dirty="0" smtClean="0"/>
                        <a:t> </a:t>
                      </a:r>
                      <a:r>
                        <a:rPr lang="fr-FR" sz="1200" b="0" dirty="0"/>
                        <a:t>vs. 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1" dirty="0">
                          <a:solidFill>
                            <a:schemeClr val="tx1"/>
                          </a:solidFill>
                        </a:rPr>
                        <a:t>+102.8%</a:t>
                      </a:r>
                      <a:r>
                        <a:rPr lang="fr-FR" sz="1050" b="1" baseline="300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1" dirty="0">
                          <a:solidFill>
                            <a:schemeClr val="accent5">
                              <a:lumMod val="50000"/>
                            </a:schemeClr>
                          </a:solidFill>
                        </a:rPr>
                        <a:t>+3.3% </a:t>
                      </a:r>
                      <a:r>
                        <a:rPr lang="fr-FR" sz="1100" b="1" baseline="30000" dirty="0">
                          <a:solidFill>
                            <a:schemeClr val="accent5">
                              <a:lumMod val="50000"/>
                            </a:schemeClr>
                          </a:solidFill>
                        </a:rPr>
                        <a:t>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10001"/>
                  </a:ext>
                </a:extLst>
              </a:tr>
              <a:tr h="280219">
                <a:tc>
                  <a:txBody>
                    <a:bodyPr/>
                    <a:lstStyle/>
                    <a:p>
                      <a:pPr algn="ctr"/>
                      <a:r>
                        <a:rPr lang="ru-RU" sz="1200" b="0" dirty="0" smtClean="0"/>
                        <a:t>Концентрация по СВИНЦУ</a:t>
                      </a:r>
                      <a:r>
                        <a:rPr lang="fr-FR" sz="1200" b="0" dirty="0" smtClean="0"/>
                        <a:t> </a:t>
                      </a:r>
                      <a:r>
                        <a:rPr lang="fr-FR" sz="1200" b="0" dirty="0"/>
                        <a:t>vs. 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1" dirty="0">
                          <a:solidFill>
                            <a:schemeClr val="tx1"/>
                          </a:solidFill>
                        </a:rPr>
                        <a:t>+190.3%</a:t>
                      </a:r>
                      <a:r>
                        <a:rPr lang="fr-FR" sz="1050" b="1" baseline="30000" dirty="0">
                          <a:solidFill>
                            <a:schemeClr val="tx1"/>
                          </a:solidFill>
                        </a:rPr>
                        <a:t>***</a:t>
                      </a:r>
                      <a:endParaRPr lang="fr-FR"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1" dirty="0">
                          <a:solidFill>
                            <a:schemeClr val="accent5">
                              <a:lumMod val="50000"/>
                            </a:schemeClr>
                          </a:solidFill>
                        </a:rPr>
                        <a:t>+7.1% </a:t>
                      </a:r>
                      <a:r>
                        <a:rPr lang="fr-FR" sz="1100" b="1" kern="1200" baseline="30000" dirty="0">
                          <a:solidFill>
                            <a:schemeClr val="accent5">
                              <a:lumMod val="50000"/>
                            </a:schemeClr>
                          </a:solidFill>
                          <a:latin typeface="+mn-lt"/>
                          <a:ea typeface="+mn-ea"/>
                          <a:cs typeface="+mn-cs"/>
                        </a:rPr>
                        <a:t>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10002"/>
                  </a:ext>
                </a:extLst>
              </a:tr>
              <a:tr h="319019">
                <a:tc>
                  <a:txBody>
                    <a:bodyPr/>
                    <a:lstStyle/>
                    <a:p>
                      <a:pPr algn="ctr"/>
                      <a:r>
                        <a:rPr lang="ru-RU" sz="1200" b="0" dirty="0" smtClean="0"/>
                        <a:t>Концентрация по ХРОМУ</a:t>
                      </a:r>
                      <a:r>
                        <a:rPr lang="fr-FR" sz="1200" b="0" baseline="0" dirty="0" smtClean="0"/>
                        <a:t> </a:t>
                      </a:r>
                      <a:r>
                        <a:rPr lang="fr-FR" sz="1200" b="0" baseline="0" dirty="0"/>
                        <a:t>vs. T0</a:t>
                      </a:r>
                      <a:endParaRPr lang="fr-FR"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1" dirty="0">
                          <a:solidFill>
                            <a:schemeClr val="tx1"/>
                          </a:solidFill>
                        </a:rPr>
                        <a:t>+178.5%</a:t>
                      </a:r>
                      <a:r>
                        <a:rPr lang="fr-FR" sz="1050" b="1" baseline="300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1" dirty="0">
                          <a:solidFill>
                            <a:schemeClr val="accent5">
                              <a:lumMod val="50000"/>
                            </a:schemeClr>
                          </a:solidFill>
                        </a:rPr>
                        <a:t>+2.6% </a:t>
                      </a:r>
                      <a:r>
                        <a:rPr lang="fr-FR" sz="1100" b="1" kern="1200" baseline="30000" dirty="0">
                          <a:solidFill>
                            <a:schemeClr val="accent5">
                              <a:lumMod val="50000"/>
                            </a:schemeClr>
                          </a:solidFill>
                          <a:latin typeface="+mn-lt"/>
                          <a:ea typeface="+mn-ea"/>
                          <a:cs typeface="+mn-cs"/>
                        </a:rPr>
                        <a:t>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10003"/>
                  </a:ext>
                </a:extLst>
              </a:tr>
            </a:tbl>
          </a:graphicData>
        </a:graphic>
      </p:graphicFrame>
      <p:sp>
        <p:nvSpPr>
          <p:cNvPr id="38" name="Zone de texte 1030"/>
          <p:cNvSpPr txBox="1"/>
          <p:nvPr/>
        </p:nvSpPr>
        <p:spPr>
          <a:xfrm>
            <a:off x="7438021" y="3717032"/>
            <a:ext cx="1595853" cy="54419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1000"/>
              </a:spcAft>
            </a:pPr>
            <a:r>
              <a:rPr lang="fr-FR" sz="800" dirty="0">
                <a:effectLst/>
                <a:ea typeface="Calibri" panose="020F0502020204030204" pitchFamily="34" charset="0"/>
                <a:cs typeface="Times New Roman" panose="02020603050405020304" pitchFamily="18" charset="0"/>
              </a:rPr>
              <a:t>*** p&lt;0.001                                                  </a:t>
            </a:r>
            <a:r>
              <a:rPr lang="fr-FR" sz="800" dirty="0">
                <a:ea typeface="Calibri" panose="020F0502020204030204" pitchFamily="34" charset="0"/>
                <a:cs typeface="Times New Roman" panose="02020603050405020304" pitchFamily="18" charset="0"/>
              </a:rPr>
              <a:t>Ns: </a:t>
            </a:r>
            <a:r>
              <a:rPr lang="ru-RU" sz="800" dirty="0" smtClean="0">
                <a:ea typeface="Calibri" panose="020F0502020204030204" pitchFamily="34" charset="0"/>
                <a:cs typeface="Times New Roman" panose="02020603050405020304" pitchFamily="18" charset="0"/>
              </a:rPr>
              <a:t>не значительно</a:t>
            </a:r>
            <a:endParaRPr lang="fr-FR" sz="1100" dirty="0">
              <a:effectLst/>
              <a:ea typeface="Calibri" panose="020F0502020204030204" pitchFamily="34" charset="0"/>
              <a:cs typeface="Times New Roman" panose="02020603050405020304" pitchFamily="18" charset="0"/>
            </a:endParaRPr>
          </a:p>
        </p:txBody>
      </p:sp>
      <p:sp>
        <p:nvSpPr>
          <p:cNvPr id="2" name="Rectangle 1"/>
          <p:cNvSpPr/>
          <p:nvPr/>
        </p:nvSpPr>
        <p:spPr>
          <a:xfrm>
            <a:off x="1398580" y="5311365"/>
            <a:ext cx="6336704" cy="369332"/>
          </a:xfrm>
          <a:prstGeom prst="rect">
            <a:avLst/>
          </a:prstGeom>
        </p:spPr>
        <p:txBody>
          <a:bodyPr wrap="square">
            <a:spAutoFit/>
          </a:bodyPr>
          <a:lstStyle/>
          <a:p>
            <a:pPr marL="268288" indent="-268288" algn="ctr">
              <a:spcBef>
                <a:spcPct val="50000"/>
              </a:spcBef>
            </a:pPr>
            <a:r>
              <a:rPr lang="ru-RU" b="1" dirty="0" smtClean="0"/>
              <a:t>Более </a:t>
            </a:r>
            <a:r>
              <a:rPr lang="en-US" b="1" dirty="0" smtClean="0">
                <a:solidFill>
                  <a:schemeClr val="accent5">
                    <a:lumMod val="50000"/>
                  </a:schemeClr>
                </a:solidFill>
              </a:rPr>
              <a:t>95</a:t>
            </a:r>
            <a:r>
              <a:rPr lang="en-US" b="1" dirty="0">
                <a:solidFill>
                  <a:schemeClr val="accent5">
                    <a:lumMod val="50000"/>
                  </a:schemeClr>
                </a:solidFill>
              </a:rPr>
              <a:t>% </a:t>
            </a:r>
            <a:r>
              <a:rPr lang="ru-RU" b="1" dirty="0" err="1" smtClean="0"/>
              <a:t>антиадгезивного</a:t>
            </a:r>
            <a:r>
              <a:rPr lang="ru-RU" b="1" dirty="0" smtClean="0"/>
              <a:t> действия </a:t>
            </a:r>
            <a:r>
              <a:rPr lang="en-US" b="1" dirty="0" smtClean="0"/>
              <a:t>vs</a:t>
            </a:r>
            <a:r>
              <a:rPr lang="en-US" b="1" dirty="0"/>
              <a:t>. </a:t>
            </a:r>
            <a:r>
              <a:rPr lang="ru-RU" b="1" dirty="0" smtClean="0"/>
              <a:t>Плацебо</a:t>
            </a:r>
            <a:r>
              <a:rPr lang="en-US" b="1" dirty="0" smtClean="0"/>
              <a:t> </a:t>
            </a:r>
            <a:r>
              <a:rPr lang="en-US" sz="1000" b="1" dirty="0"/>
              <a:t>(p&lt;0.001)</a:t>
            </a:r>
            <a:endParaRPr lang="en-US" sz="1200" b="1" dirty="0"/>
          </a:p>
        </p:txBody>
      </p:sp>
      <p:pic>
        <p:nvPicPr>
          <p:cNvPr id="21" name="Picture 6"/>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47010" t="36638" r="46034" b="49365"/>
          <a:stretch/>
        </p:blipFill>
        <p:spPr bwMode="auto">
          <a:xfrm>
            <a:off x="6259746" y="-217366"/>
            <a:ext cx="942113" cy="102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90719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4"/>
          <p:cNvPicPr/>
          <p:nvPr/>
        </p:nvPicPr>
        <p:blipFill rotWithShape="1">
          <a:blip r:embed="rId2">
            <a:extLst>
              <a:ext uri="{28A0092B-C50C-407E-A947-70E740481C1C}">
                <a14:useLocalDpi xmlns:a14="http://schemas.microsoft.com/office/drawing/2010/main" val="0"/>
              </a:ext>
            </a:extLst>
          </a:blip>
          <a:srcRect l="24466" t="28224" r="39453" b="37672"/>
          <a:stretch/>
        </p:blipFill>
        <p:spPr bwMode="auto">
          <a:xfrm>
            <a:off x="6660233" y="3848937"/>
            <a:ext cx="2148382" cy="131602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7" name="Rectangle 6"/>
          <p:cNvSpPr/>
          <p:nvPr/>
        </p:nvSpPr>
        <p:spPr>
          <a:xfrm rot="5400000">
            <a:off x="7789703" y="-946635"/>
            <a:ext cx="416360" cy="2312506"/>
          </a:xfrm>
          <a:prstGeom prst="rect">
            <a:avLst/>
          </a:prstGeom>
          <a:solidFill>
            <a:srgbClr val="4BACC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Представление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5" name="Rectangle 16"/>
          <p:cNvSpPr>
            <a:spLocks noChangeArrowheads="1"/>
          </p:cNvSpPr>
          <p:nvPr/>
        </p:nvSpPr>
        <p:spPr bwMode="auto">
          <a:xfrm>
            <a:off x="0" y="68824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400" b="1" dirty="0">
                <a:solidFill>
                  <a:srgbClr val="DB5C99"/>
                </a:solidFill>
                <a:latin typeface="Trebuchet MS" pitchFamily="34" charset="0"/>
                <a:cs typeface="Arial" charset="0"/>
              </a:rPr>
              <a:t>1. </a:t>
            </a:r>
            <a:r>
              <a:rPr lang="ru-RU" sz="2400" b="1" dirty="0" smtClean="0">
                <a:solidFill>
                  <a:srgbClr val="DB5C99"/>
                </a:solidFill>
                <a:latin typeface="Trebuchet MS" pitchFamily="34" charset="0"/>
                <a:cs typeface="Arial" charset="0"/>
              </a:rPr>
              <a:t>АТМОСФЕРНОЕ ЗАГРЯЗНЕНИЕ</a:t>
            </a:r>
            <a:endParaRPr lang="fr-FR" sz="1600" b="1" dirty="0">
              <a:solidFill>
                <a:srgbClr val="DB5C99"/>
              </a:solidFill>
              <a:latin typeface="Trebuchet MS" pitchFamily="34" charset="0"/>
              <a:cs typeface="Arial" charset="0"/>
            </a:endParaRPr>
          </a:p>
        </p:txBody>
      </p:sp>
      <p:cxnSp>
        <p:nvCxnSpPr>
          <p:cNvPr id="16" name="Connecteur droit 15"/>
          <p:cNvCxnSpPr/>
          <p:nvPr/>
        </p:nvCxnSpPr>
        <p:spPr>
          <a:xfrm>
            <a:off x="2483768" y="1121630"/>
            <a:ext cx="4464496" cy="0"/>
          </a:xfrm>
          <a:prstGeom prst="line">
            <a:avLst/>
          </a:prstGeom>
        </p:spPr>
        <p:style>
          <a:lnRef idx="1">
            <a:schemeClr val="dk1"/>
          </a:lnRef>
          <a:fillRef idx="0">
            <a:schemeClr val="dk1"/>
          </a:fillRef>
          <a:effectRef idx="0">
            <a:schemeClr val="dk1"/>
          </a:effectRef>
          <a:fontRef idx="minor">
            <a:schemeClr val="tx1"/>
          </a:fontRef>
        </p:style>
      </p:cxnSp>
      <p:cxnSp>
        <p:nvCxnSpPr>
          <p:cNvPr id="17" name="Connecteur droit 16"/>
          <p:cNvCxnSpPr/>
          <p:nvPr/>
        </p:nvCxnSpPr>
        <p:spPr>
          <a:xfrm>
            <a:off x="2483768" y="1151032"/>
            <a:ext cx="4464496" cy="0"/>
          </a:xfrm>
          <a:prstGeom prst="line">
            <a:avLst/>
          </a:prstGeom>
        </p:spPr>
        <p:style>
          <a:lnRef idx="1">
            <a:schemeClr val="dk1"/>
          </a:lnRef>
          <a:fillRef idx="0">
            <a:schemeClr val="dk1"/>
          </a:fillRef>
          <a:effectRef idx="0">
            <a:schemeClr val="dk1"/>
          </a:effectRef>
          <a:fontRef idx="minor">
            <a:schemeClr val="tx1"/>
          </a:fontRef>
        </p:style>
      </p:cxnSp>
      <p:sp>
        <p:nvSpPr>
          <p:cNvPr id="18" name="Rectangle 16"/>
          <p:cNvSpPr>
            <a:spLocks noChangeArrowheads="1"/>
          </p:cNvSpPr>
          <p:nvPr/>
        </p:nvSpPr>
        <p:spPr bwMode="auto">
          <a:xfrm>
            <a:off x="3516" y="119541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ru-RU" sz="2000" i="1" dirty="0" smtClean="0">
                <a:solidFill>
                  <a:srgbClr val="DB5C99"/>
                </a:solidFill>
                <a:cs typeface="Arial" charset="0"/>
              </a:rPr>
              <a:t>Защита от загрязнения и их последствий для кожи</a:t>
            </a:r>
            <a:endParaRPr lang="fr-FR" sz="1400" i="1" dirty="0">
              <a:solidFill>
                <a:srgbClr val="DB5C99"/>
              </a:solidFill>
              <a:cs typeface="Arial" charset="0"/>
            </a:endParaRPr>
          </a:p>
        </p:txBody>
      </p:sp>
      <p:sp>
        <p:nvSpPr>
          <p:cNvPr id="19" name="Text Box 36"/>
          <p:cNvSpPr txBox="1">
            <a:spLocks noChangeArrowheads="1"/>
          </p:cNvSpPr>
          <p:nvPr/>
        </p:nvSpPr>
        <p:spPr bwMode="auto">
          <a:xfrm>
            <a:off x="1104409" y="1744325"/>
            <a:ext cx="7367230" cy="553998"/>
          </a:xfrm>
          <a:prstGeom prst="rect">
            <a:avLst/>
          </a:prstGeom>
          <a:solidFill>
            <a:schemeClr val="accent5">
              <a:lumMod val="40000"/>
              <a:lumOff val="60000"/>
            </a:schemeClr>
          </a:solidFill>
          <a:ln w="9525">
            <a:noFill/>
            <a:prstDash val="sysDash"/>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sz="1000" b="1" i="1" dirty="0">
                <a:cs typeface="Arial" panose="020B0604020202020204" pitchFamily="34" charset="0"/>
              </a:rPr>
              <a:t>In vivo </a:t>
            </a:r>
            <a:r>
              <a:rPr lang="ru-RU" sz="1000" b="1" i="1" dirty="0" smtClean="0">
                <a:cs typeface="Arial" panose="020B0604020202020204" pitchFamily="34" charset="0"/>
              </a:rPr>
              <a:t>исследование</a:t>
            </a:r>
            <a:r>
              <a:rPr lang="en-US" sz="1000" b="1" i="1" dirty="0" smtClean="0">
                <a:cs typeface="Arial" panose="020B0604020202020204" pitchFamily="34" charset="0"/>
              </a:rPr>
              <a:t> </a:t>
            </a:r>
            <a:r>
              <a:rPr lang="ru-RU" sz="1000" i="1" dirty="0" smtClean="0">
                <a:cs typeface="Arial" panose="020B0604020202020204" pitchFamily="34" charset="0"/>
              </a:rPr>
              <a:t>на </a:t>
            </a:r>
            <a:r>
              <a:rPr lang="en-US" sz="1000" i="1" dirty="0" smtClean="0">
                <a:cs typeface="Arial" panose="020B0604020202020204" pitchFamily="34" charset="0"/>
              </a:rPr>
              <a:t>25 </a:t>
            </a:r>
            <a:r>
              <a:rPr lang="ru-RU" sz="1000" i="1" dirty="0" smtClean="0">
                <a:cs typeface="Arial" panose="020B0604020202020204" pitchFamily="34" charset="0"/>
              </a:rPr>
              <a:t>добровольцах</a:t>
            </a:r>
            <a:r>
              <a:rPr lang="en-US" sz="1000" i="1" dirty="0" smtClean="0">
                <a:cs typeface="Arial" panose="020B0604020202020204" pitchFamily="34" charset="0"/>
              </a:rPr>
              <a:t> (</a:t>
            </a:r>
            <a:r>
              <a:rPr lang="ru-RU" sz="1000" i="1" dirty="0" smtClean="0">
                <a:cs typeface="Arial" panose="020B0604020202020204" pitchFamily="34" charset="0"/>
              </a:rPr>
              <a:t>женщины и мужчины</a:t>
            </a:r>
            <a:r>
              <a:rPr lang="en-US" sz="1000" i="1" dirty="0" smtClean="0">
                <a:cs typeface="Arial" panose="020B0604020202020204" pitchFamily="34" charset="0"/>
              </a:rPr>
              <a:t>)</a:t>
            </a:r>
            <a:r>
              <a:rPr lang="ru-RU" sz="1000" i="1" dirty="0" smtClean="0">
                <a:cs typeface="Arial" panose="020B0604020202020204" pitchFamily="34" charset="0"/>
              </a:rPr>
              <a:t>, проживающих в Пекине</a:t>
            </a:r>
            <a:r>
              <a:rPr lang="en-US" sz="1000" i="1" dirty="0" smtClean="0">
                <a:cs typeface="Arial" panose="020B0604020202020204" pitchFamily="34" charset="0"/>
              </a:rPr>
              <a:t>. </a:t>
            </a:r>
            <a:r>
              <a:rPr lang="ru-RU" sz="1000" i="1" dirty="0" smtClean="0">
                <a:cs typeface="Arial" panose="020B0604020202020204" pitchFamily="34" charset="0"/>
              </a:rPr>
              <a:t>Ежедневного применение на все лицо крема, содержащего</a:t>
            </a:r>
            <a:r>
              <a:rPr lang="en-US" sz="1000" i="1" dirty="0" smtClean="0">
                <a:cs typeface="Arial" panose="020B0604020202020204" pitchFamily="34" charset="0"/>
              </a:rPr>
              <a:t> </a:t>
            </a:r>
            <a:r>
              <a:rPr lang="en-US" sz="1000" i="1" dirty="0">
                <a:cs typeface="Arial" panose="020B0604020202020204" pitchFamily="34" charset="0"/>
              </a:rPr>
              <a:t>3% GLYCOFILM</a:t>
            </a:r>
            <a:r>
              <a:rPr lang="en-US" sz="1000" i="1" baseline="30000" dirty="0">
                <a:cs typeface="Arial" panose="020B0604020202020204" pitchFamily="34" charset="0"/>
              </a:rPr>
              <a:t>®</a:t>
            </a:r>
            <a:r>
              <a:rPr lang="en-US" sz="1000" i="1" dirty="0">
                <a:cs typeface="Arial" panose="020B0604020202020204" pitchFamily="34" charset="0"/>
              </a:rPr>
              <a:t> 1.5P </a:t>
            </a:r>
            <a:r>
              <a:rPr lang="en-US" sz="1000" i="1" dirty="0" smtClean="0">
                <a:cs typeface="Arial" panose="020B0604020202020204" pitchFamily="34" charset="0"/>
              </a:rPr>
              <a:t>(</a:t>
            </a:r>
            <a:r>
              <a:rPr lang="ru-RU" sz="1000" i="1" dirty="0" smtClean="0">
                <a:cs typeface="Arial" panose="020B0604020202020204" pitchFamily="34" charset="0"/>
              </a:rPr>
              <a:t>или</a:t>
            </a:r>
            <a:r>
              <a:rPr lang="en-US" sz="1000" i="1" dirty="0" smtClean="0">
                <a:cs typeface="Arial" panose="020B0604020202020204" pitchFamily="34" charset="0"/>
              </a:rPr>
              <a:t> </a:t>
            </a:r>
            <a:r>
              <a:rPr lang="en-US" sz="1000" i="1" dirty="0">
                <a:cs typeface="Arial" panose="020B0604020202020204" pitchFamily="34" charset="0"/>
              </a:rPr>
              <a:t>POLLUSTOP</a:t>
            </a:r>
            <a:r>
              <a:rPr lang="en-US" sz="1000" i="1" baseline="30000" dirty="0">
                <a:cs typeface="Arial" panose="020B0604020202020204" pitchFamily="34" charset="0"/>
              </a:rPr>
              <a:t>®</a:t>
            </a:r>
            <a:r>
              <a:rPr lang="en-US" sz="1000" i="1" dirty="0">
                <a:cs typeface="Arial" panose="020B0604020202020204" pitchFamily="34" charset="0"/>
              </a:rPr>
              <a:t>) </a:t>
            </a:r>
            <a:r>
              <a:rPr lang="ru-RU" sz="1000" i="1" dirty="0" smtClean="0">
                <a:cs typeface="Arial" panose="020B0604020202020204" pitchFamily="34" charset="0"/>
              </a:rPr>
              <a:t>в течение</a:t>
            </a:r>
            <a:r>
              <a:rPr lang="en-US" sz="1000" i="1" dirty="0" smtClean="0">
                <a:cs typeface="Arial" panose="020B0604020202020204" pitchFamily="34" charset="0"/>
              </a:rPr>
              <a:t> </a:t>
            </a:r>
            <a:r>
              <a:rPr lang="en-US" sz="1000" i="1" dirty="0">
                <a:cs typeface="Arial" panose="020B0604020202020204" pitchFamily="34" charset="0"/>
              </a:rPr>
              <a:t>7 </a:t>
            </a:r>
            <a:r>
              <a:rPr lang="ru-RU" sz="1000" i="1" dirty="0" smtClean="0">
                <a:cs typeface="Arial" panose="020B0604020202020204" pitchFamily="34" charset="0"/>
              </a:rPr>
              <a:t>дней</a:t>
            </a:r>
            <a:r>
              <a:rPr lang="en-US" sz="1000" i="1" dirty="0" smtClean="0">
                <a:cs typeface="Arial" panose="020B0604020202020204" pitchFamily="34" charset="0"/>
              </a:rPr>
              <a:t>. </a:t>
            </a:r>
            <a:r>
              <a:rPr lang="ru-RU" sz="1000" i="1" dirty="0" smtClean="0">
                <a:cs typeface="Arial" panose="020B0604020202020204" pitchFamily="34" charset="0"/>
              </a:rPr>
              <a:t>Самооценка сразу после первого применения, в конце первого дня и после недели использования</a:t>
            </a:r>
            <a:r>
              <a:rPr lang="en-US" sz="1000" i="1" dirty="0" smtClean="0">
                <a:cs typeface="Arial" panose="020B0604020202020204" pitchFamily="34" charset="0"/>
              </a:rPr>
              <a:t>.</a:t>
            </a:r>
            <a:endParaRPr lang="en-US" sz="1000" i="1" dirty="0">
              <a:cs typeface="Arial" panose="020B0604020202020204" pitchFamily="34" charset="0"/>
            </a:endParaRPr>
          </a:p>
        </p:txBody>
      </p:sp>
      <p:sp>
        <p:nvSpPr>
          <p:cNvPr id="20" name="Zone de texte 6"/>
          <p:cNvSpPr txBox="1"/>
          <p:nvPr/>
        </p:nvSpPr>
        <p:spPr>
          <a:xfrm>
            <a:off x="-10136" y="5589241"/>
            <a:ext cx="9154136" cy="1008111"/>
          </a:xfrm>
          <a:prstGeom prst="rect">
            <a:avLst/>
          </a:prstGeom>
          <a:solidFill>
            <a:schemeClr val="accent5">
              <a:lumMod val="75000"/>
            </a:schemeClr>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fr-FR" sz="300" dirty="0">
                <a:solidFill>
                  <a:srgbClr val="5F497A"/>
                </a:solidFill>
                <a:effectLst/>
                <a:latin typeface="Calibri"/>
                <a:ea typeface="Calibri"/>
                <a:cs typeface="Calibri"/>
              </a:rPr>
              <a:t> </a:t>
            </a:r>
            <a:endParaRPr lang="fr-FR" sz="1100" dirty="0">
              <a:effectLst/>
              <a:latin typeface="Calibri"/>
              <a:ea typeface="Calibri"/>
              <a:cs typeface="Times New Roman"/>
            </a:endParaRPr>
          </a:p>
          <a:p>
            <a:pPr marL="985838" indent="-985838">
              <a:lnSpc>
                <a:spcPct val="115000"/>
              </a:lnSpc>
              <a:spcAft>
                <a:spcPts val="1000"/>
              </a:spcAft>
              <a:tabLst>
                <a:tab pos="630238" algn="l"/>
                <a:tab pos="808038" algn="l"/>
                <a:tab pos="8701088" algn="l"/>
              </a:tabLst>
            </a:pPr>
            <a:r>
              <a:rPr lang="ru-RU" sz="1200" b="1" cap="small" spc="100" dirty="0" smtClean="0">
                <a:solidFill>
                  <a:srgbClr val="FFFFFF"/>
                </a:solidFill>
                <a:effectLst/>
                <a:latin typeface="Calibri"/>
                <a:ea typeface="Calibri"/>
                <a:cs typeface="Calibri"/>
              </a:rPr>
              <a:t>Заключение</a:t>
            </a:r>
            <a:r>
              <a:rPr lang="fr-FR" sz="1200" b="1" cap="small" spc="100" dirty="0" smtClean="0">
                <a:solidFill>
                  <a:srgbClr val="FFFFFF"/>
                </a:solidFill>
                <a:effectLst/>
                <a:latin typeface="Calibri"/>
                <a:ea typeface="Calibri"/>
                <a:cs typeface="Calibri"/>
              </a:rPr>
              <a:t>:</a:t>
            </a:r>
            <a:r>
              <a:rPr lang="en-US" sz="1200" b="1" cap="small" spc="100" dirty="0" smtClean="0">
                <a:solidFill>
                  <a:schemeClr val="bg1"/>
                </a:solidFill>
                <a:cs typeface="Calibri"/>
              </a:rPr>
              <a:t> </a:t>
            </a:r>
            <a:r>
              <a:rPr lang="fr-FR" sz="1200" dirty="0">
                <a:solidFill>
                  <a:srgbClr val="FFFFFF"/>
                </a:solidFill>
                <a:effectLst/>
                <a:latin typeface="Arial"/>
                <a:ea typeface="Times New Roman"/>
                <a:cs typeface="Times New Roman"/>
              </a:rPr>
              <a:t> </a:t>
            </a:r>
            <a:r>
              <a:rPr lang="en-US" sz="1200" b="1" dirty="0">
                <a:solidFill>
                  <a:schemeClr val="bg1"/>
                </a:solidFill>
              </a:rPr>
              <a:t>GLYCOFILM® </a:t>
            </a:r>
            <a:r>
              <a:rPr lang="en-US" sz="1200" b="1" dirty="0" smtClean="0">
                <a:solidFill>
                  <a:schemeClr val="bg1"/>
                </a:solidFill>
              </a:rPr>
              <a:t>(</a:t>
            </a:r>
            <a:r>
              <a:rPr lang="ru-RU" sz="1200" b="1" dirty="0" smtClean="0">
                <a:solidFill>
                  <a:schemeClr val="bg1"/>
                </a:solidFill>
              </a:rPr>
              <a:t>или </a:t>
            </a:r>
            <a:r>
              <a:rPr lang="en-US" sz="1200" b="1" dirty="0" smtClean="0">
                <a:solidFill>
                  <a:schemeClr val="bg1"/>
                </a:solidFill>
              </a:rPr>
              <a:t>POLLUSTOP</a:t>
            </a:r>
            <a:r>
              <a:rPr lang="en-US" sz="1200" b="1" dirty="0">
                <a:solidFill>
                  <a:schemeClr val="bg1"/>
                </a:solidFill>
              </a:rPr>
              <a:t>®) </a:t>
            </a:r>
            <a:r>
              <a:rPr lang="ru-RU" altLang="fr-FR" sz="1200" b="1" dirty="0" smtClean="0">
                <a:solidFill>
                  <a:schemeClr val="bg1"/>
                </a:solidFill>
              </a:rPr>
              <a:t>формирует физическую защиту на поверхности кожи, ощущаемую пользователями в течение дня</a:t>
            </a:r>
            <a:r>
              <a:rPr lang="fr-FR" altLang="fr-FR" sz="1200" b="1" dirty="0" smtClean="0">
                <a:solidFill>
                  <a:schemeClr val="bg1"/>
                </a:solidFill>
              </a:rPr>
              <a:t>. </a:t>
            </a:r>
            <a:r>
              <a:rPr lang="ru-RU" altLang="fr-FR" sz="1200" b="1" dirty="0" smtClean="0">
                <a:solidFill>
                  <a:schemeClr val="bg1"/>
                </a:solidFill>
              </a:rPr>
              <a:t>Благодаря матрице</a:t>
            </a:r>
            <a:r>
              <a:rPr lang="fr-FR" altLang="fr-FR" sz="1200" b="1" dirty="0" smtClean="0">
                <a:solidFill>
                  <a:schemeClr val="bg1"/>
                </a:solidFill>
              </a:rPr>
              <a:t>, </a:t>
            </a:r>
            <a:r>
              <a:rPr lang="ru-RU" altLang="fr-FR" sz="1200" b="1" dirty="0" smtClean="0">
                <a:solidFill>
                  <a:schemeClr val="bg1"/>
                </a:solidFill>
              </a:rPr>
              <a:t>пользователи чувствуют, что их кожа лучше защищена от атмосферного загрязнения и что его влияние уменьшается </a:t>
            </a:r>
            <a:r>
              <a:rPr lang="fr-FR" altLang="fr-FR" sz="1200" b="1" dirty="0" smtClean="0">
                <a:solidFill>
                  <a:schemeClr val="bg1"/>
                </a:solidFill>
              </a:rPr>
              <a:t>(</a:t>
            </a:r>
            <a:r>
              <a:rPr lang="ru-RU" altLang="fr-FR" sz="1200" b="1" dirty="0" smtClean="0">
                <a:solidFill>
                  <a:schemeClr val="bg1"/>
                </a:solidFill>
              </a:rPr>
              <a:t>кожа более сияющая</a:t>
            </a:r>
            <a:r>
              <a:rPr lang="fr-FR" altLang="fr-FR" sz="1200" b="1" dirty="0" smtClean="0">
                <a:solidFill>
                  <a:schemeClr val="bg1"/>
                </a:solidFill>
              </a:rPr>
              <a:t>, </a:t>
            </a:r>
            <a:r>
              <a:rPr lang="ru-RU" altLang="fr-FR" sz="1200" b="1" dirty="0" smtClean="0">
                <a:solidFill>
                  <a:schemeClr val="bg1"/>
                </a:solidFill>
              </a:rPr>
              <a:t>увлажненная, успокоенная</a:t>
            </a:r>
            <a:r>
              <a:rPr lang="fr-FR" altLang="fr-FR" sz="1200" b="1" dirty="0" smtClean="0">
                <a:solidFill>
                  <a:schemeClr val="bg1"/>
                </a:solidFill>
              </a:rPr>
              <a:t>) </a:t>
            </a:r>
            <a:r>
              <a:rPr lang="ru-RU" altLang="fr-FR" sz="1200" b="1" dirty="0" smtClean="0">
                <a:solidFill>
                  <a:schemeClr val="bg1"/>
                </a:solidFill>
              </a:rPr>
              <a:t>и это ощущение появляется </a:t>
            </a:r>
            <a:r>
              <a:rPr lang="ru-RU" altLang="fr-FR" sz="1300" b="1" u="sng" dirty="0" smtClean="0">
                <a:solidFill>
                  <a:schemeClr val="bg1"/>
                </a:solidFill>
              </a:rPr>
              <a:t>с самого начала использования</a:t>
            </a:r>
            <a:r>
              <a:rPr lang="fr-FR" altLang="fr-FR" sz="1300" b="1" dirty="0" smtClean="0">
                <a:solidFill>
                  <a:schemeClr val="bg1"/>
                </a:solidFill>
              </a:rPr>
              <a:t>!</a:t>
            </a:r>
            <a:endParaRPr lang="fr-FR" altLang="fr-FR" sz="1300" b="1" dirty="0">
              <a:solidFill>
                <a:schemeClr val="bg1"/>
              </a:solidFill>
            </a:endParaRPr>
          </a:p>
          <a:p>
            <a:pPr marL="985838" indent="-985838">
              <a:lnSpc>
                <a:spcPct val="115000"/>
              </a:lnSpc>
              <a:spcAft>
                <a:spcPts val="1000"/>
              </a:spcAft>
              <a:tabLst>
                <a:tab pos="630238" algn="l"/>
                <a:tab pos="808038" algn="l"/>
              </a:tabLst>
            </a:pPr>
            <a:r>
              <a:rPr lang="fr-FR" sz="1200" b="1" dirty="0">
                <a:solidFill>
                  <a:schemeClr val="bg1"/>
                </a:solidFill>
              </a:rPr>
              <a:t>.</a:t>
            </a:r>
          </a:p>
          <a:p>
            <a:pPr marL="985838" indent="-985838">
              <a:lnSpc>
                <a:spcPct val="115000"/>
              </a:lnSpc>
              <a:spcAft>
                <a:spcPts val="1000"/>
              </a:spcAft>
              <a:tabLst>
                <a:tab pos="630238" algn="l"/>
                <a:tab pos="808038" algn="l"/>
              </a:tabLst>
            </a:pPr>
            <a:endParaRPr lang="fr-FR" sz="1200" b="1" dirty="0">
              <a:solidFill>
                <a:schemeClr val="bg1"/>
              </a:solidFill>
            </a:endParaRPr>
          </a:p>
          <a:p>
            <a:pPr marL="985838" indent="-985838">
              <a:lnSpc>
                <a:spcPct val="115000"/>
              </a:lnSpc>
              <a:spcAft>
                <a:spcPts val="1000"/>
              </a:spcAft>
              <a:tabLst>
                <a:tab pos="630238" algn="l"/>
                <a:tab pos="808038" algn="l"/>
              </a:tabLst>
            </a:pPr>
            <a:endParaRPr lang="fr-FR" sz="1200" b="1" dirty="0">
              <a:solidFill>
                <a:schemeClr val="bg1"/>
              </a:solidFill>
            </a:endParaRPr>
          </a:p>
          <a:p>
            <a:pPr marL="985838" indent="-985838">
              <a:lnSpc>
                <a:spcPct val="115000"/>
              </a:lnSpc>
              <a:spcAft>
                <a:spcPts val="1000"/>
              </a:spcAft>
              <a:tabLst>
                <a:tab pos="630238" algn="l"/>
                <a:tab pos="808038" algn="l"/>
              </a:tabLst>
            </a:pPr>
            <a:r>
              <a:rPr lang="en-US" sz="1200" b="1" dirty="0">
                <a:solidFill>
                  <a:schemeClr val="bg1"/>
                </a:solidFill>
              </a:rPr>
              <a:t>.</a:t>
            </a:r>
            <a:endParaRPr lang="fr-FR" sz="1200" b="1" dirty="0">
              <a:solidFill>
                <a:schemeClr val="bg1"/>
              </a:solidFill>
            </a:endParaRPr>
          </a:p>
          <a:p>
            <a:pPr marL="90170" algn="just">
              <a:spcAft>
                <a:spcPts val="0"/>
              </a:spcAft>
              <a:tabLst>
                <a:tab pos="90170" algn="l"/>
                <a:tab pos="342900" algn="l"/>
                <a:tab pos="2070735" algn="l"/>
                <a:tab pos="3048000" algn="l"/>
              </a:tabLst>
            </a:pPr>
            <a:endParaRPr lang="fr-FR" sz="1200" dirty="0">
              <a:effectLst/>
              <a:latin typeface="Arial"/>
              <a:ea typeface="Times New Roman"/>
              <a:cs typeface="Times New Roman"/>
            </a:endParaRPr>
          </a:p>
        </p:txBody>
      </p:sp>
      <p:grpSp>
        <p:nvGrpSpPr>
          <p:cNvPr id="31" name="Groupe 30"/>
          <p:cNvGrpSpPr/>
          <p:nvPr/>
        </p:nvGrpSpPr>
        <p:grpSpPr>
          <a:xfrm>
            <a:off x="533165" y="1772816"/>
            <a:ext cx="459105" cy="456565"/>
            <a:chOff x="0" y="0"/>
            <a:chExt cx="866775" cy="857250"/>
          </a:xfrm>
        </p:grpSpPr>
        <p:sp>
          <p:nvSpPr>
            <p:cNvPr id="32" name="Rectangle à coins arrondis 28"/>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33" name="rg_hi" descr="http://t0.gstatic.com/images?q=tbn:ANd9GcS8FnO-fviKS4rRs5L2sPXaolz1bLFjeynyxjGDMyD_pEY5dB_S">
              <a:hlinkClick r:id="rId3"/>
            </p:cNvPr>
            <p:cNvPicPr>
              <a:picLocks noChangeAspect="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200025" y="76200"/>
              <a:ext cx="466725" cy="695325"/>
            </a:xfrm>
            <a:prstGeom prst="rect">
              <a:avLst/>
            </a:prstGeom>
            <a:noFill/>
            <a:ln>
              <a:noFill/>
            </a:ln>
          </p:spPr>
        </p:pic>
      </p:grpSp>
      <p:sp>
        <p:nvSpPr>
          <p:cNvPr id="34" name="ZoneTexte 33"/>
          <p:cNvSpPr txBox="1"/>
          <p:nvPr/>
        </p:nvSpPr>
        <p:spPr>
          <a:xfrm>
            <a:off x="2411760" y="2584513"/>
            <a:ext cx="6264696" cy="369332"/>
          </a:xfrm>
          <a:prstGeom prst="rect">
            <a:avLst/>
          </a:prstGeom>
          <a:noFill/>
        </p:spPr>
        <p:txBody>
          <a:bodyPr wrap="square" rtlCol="0">
            <a:spAutoFit/>
          </a:bodyPr>
          <a:lstStyle/>
          <a:p>
            <a:r>
              <a:rPr lang="ru-RU" b="1" dirty="0" smtClean="0">
                <a:solidFill>
                  <a:srgbClr val="D1216F"/>
                </a:solidFill>
                <a:effectLst>
                  <a:outerShdw blurRad="38100" dist="38100" dir="2700000" algn="tl">
                    <a:srgbClr val="000000">
                      <a:alpha val="43137"/>
                    </a:srgbClr>
                  </a:outerShdw>
                </a:effectLst>
              </a:rPr>
              <a:t>ИССЛЕДОВАНИЕ В РЕАЛЬНЫХ ГОРОДСКИХ УСЛОВИЯХ </a:t>
            </a:r>
            <a:r>
              <a:rPr lang="fr-FR" b="1" dirty="0" smtClean="0">
                <a:solidFill>
                  <a:srgbClr val="D1216F"/>
                </a:solidFill>
                <a:effectLst>
                  <a:outerShdw blurRad="38100" dist="38100" dir="2700000" algn="tl">
                    <a:srgbClr val="000000">
                      <a:alpha val="43137"/>
                    </a:srgbClr>
                  </a:outerShdw>
                </a:effectLst>
              </a:rPr>
              <a:t>(</a:t>
            </a:r>
            <a:r>
              <a:rPr lang="ru-RU" b="1" dirty="0" smtClean="0">
                <a:solidFill>
                  <a:srgbClr val="D1216F"/>
                </a:solidFill>
                <a:effectLst>
                  <a:outerShdw blurRad="38100" dist="38100" dir="2700000" algn="tl">
                    <a:srgbClr val="000000">
                      <a:alpha val="43137"/>
                    </a:srgbClr>
                  </a:outerShdw>
                </a:effectLst>
              </a:rPr>
              <a:t>Азия</a:t>
            </a:r>
            <a:r>
              <a:rPr lang="fr-FR" b="1" dirty="0" smtClean="0">
                <a:solidFill>
                  <a:srgbClr val="D1216F"/>
                </a:solidFill>
                <a:effectLst>
                  <a:outerShdw blurRad="38100" dist="38100" dir="2700000" algn="tl">
                    <a:srgbClr val="000000">
                      <a:alpha val="43137"/>
                    </a:srgbClr>
                  </a:outerShdw>
                </a:effectLst>
              </a:rPr>
              <a:t>)!</a:t>
            </a:r>
            <a:endParaRPr lang="fr-FR" b="1" dirty="0">
              <a:solidFill>
                <a:srgbClr val="D1216F"/>
              </a:solidFill>
              <a:effectLst>
                <a:outerShdw blurRad="38100" dist="38100" dir="2700000" algn="tl">
                  <a:srgbClr val="000000">
                    <a:alpha val="43137"/>
                  </a:srgbClr>
                </a:outerShdw>
              </a:effectLst>
            </a:endParaRPr>
          </a:p>
        </p:txBody>
      </p:sp>
      <p:pic>
        <p:nvPicPr>
          <p:cNvPr id="23" name="Picture 2" descr="Afficher l'image d'origine"/>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26402" y="546409"/>
            <a:ext cx="1019175" cy="1019175"/>
          </a:xfrm>
          <a:prstGeom prst="rect">
            <a:avLst/>
          </a:prstGeom>
          <a:noFill/>
          <a:extLst/>
        </p:spPr>
      </p:pic>
      <p:grpSp>
        <p:nvGrpSpPr>
          <p:cNvPr id="2" name="Groupe 1"/>
          <p:cNvGrpSpPr/>
          <p:nvPr/>
        </p:nvGrpSpPr>
        <p:grpSpPr>
          <a:xfrm>
            <a:off x="649127" y="3140968"/>
            <a:ext cx="7957090" cy="2157242"/>
            <a:chOff x="649127" y="3223395"/>
            <a:chExt cx="7957090" cy="2157242"/>
          </a:xfrm>
        </p:grpSpPr>
        <p:pic>
          <p:nvPicPr>
            <p:cNvPr id="21" name="Image 20"/>
            <p:cNvPicPr/>
            <p:nvPr/>
          </p:nvPicPr>
          <p:blipFill rotWithShape="1">
            <a:blip r:embed="rId6" cstate="print">
              <a:extLst>
                <a:ext uri="{28A0092B-C50C-407E-A947-70E740481C1C}">
                  <a14:useLocalDpi xmlns:a14="http://schemas.microsoft.com/office/drawing/2010/main" val="0"/>
                </a:ext>
              </a:extLst>
            </a:blip>
            <a:srcRect l="8172" t="13461" r="10577" b="6251"/>
            <a:stretch/>
          </p:blipFill>
          <p:spPr bwMode="auto">
            <a:xfrm>
              <a:off x="649127" y="3309736"/>
              <a:ext cx="2081091" cy="2070901"/>
            </a:xfrm>
            <a:prstGeom prst="rect">
              <a:avLst/>
            </a:prstGeom>
            <a:ln>
              <a:noFill/>
            </a:ln>
            <a:extLst>
              <a:ext uri="{53640926-AAD7-44D8-BBD7-CCE9431645EC}">
                <a14:shadowObscured xmlns:a14="http://schemas.microsoft.com/office/drawing/2010/main"/>
              </a:ext>
            </a:extLst>
          </p:spPr>
        </p:pic>
        <p:sp>
          <p:nvSpPr>
            <p:cNvPr id="22" name="Zone de texte 55349"/>
            <p:cNvSpPr txBox="1"/>
            <p:nvPr/>
          </p:nvSpPr>
          <p:spPr>
            <a:xfrm>
              <a:off x="2711512" y="3236632"/>
              <a:ext cx="1094105" cy="63055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3600" b="1"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rPr>
                <a:t>72%</a:t>
              </a:r>
              <a:r>
                <a:rPr lang="fr-FR" sz="14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Zone de texte 55348"/>
            <p:cNvSpPr txBox="1"/>
            <p:nvPr/>
          </p:nvSpPr>
          <p:spPr>
            <a:xfrm>
              <a:off x="3657550" y="3390979"/>
              <a:ext cx="4800600" cy="5403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100" b="1" dirty="0">
                  <a:effectLst/>
                  <a:ea typeface="Calibri" panose="020F0502020204030204" pitchFamily="34" charset="0"/>
                  <a:cs typeface="Times New Roman" panose="02020603050405020304" pitchFamily="18" charset="0"/>
                </a:rPr>
                <a:t> </a:t>
              </a:r>
              <a:endParaRPr lang="fr-FR" sz="1100" dirty="0">
                <a:effectLst/>
                <a:ea typeface="Calibri" panose="020F0502020204030204" pitchFamily="34" charset="0"/>
                <a:cs typeface="Times New Roman" panose="02020603050405020304" pitchFamily="18" charset="0"/>
              </a:endParaRPr>
            </a:p>
          </p:txBody>
        </p:sp>
        <p:sp>
          <p:nvSpPr>
            <p:cNvPr id="25" name="Zone de texte 55347"/>
            <p:cNvSpPr txBox="1"/>
            <p:nvPr/>
          </p:nvSpPr>
          <p:spPr>
            <a:xfrm>
              <a:off x="3673321" y="3223395"/>
              <a:ext cx="4798318" cy="3594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fr-FR" sz="1100" b="1" i="1" dirty="0" smtClean="0">
                  <a:ea typeface="Calibri" panose="020F0502020204030204" pitchFamily="34" charset="0"/>
                  <a:cs typeface="Times New Roman" panose="02020603050405020304" pitchFamily="18" charset="0"/>
                </a:rPr>
                <a:t>«</a:t>
              </a:r>
              <a:r>
                <a:rPr lang="ru-RU" sz="1100" b="1" i="1" dirty="0" smtClean="0">
                  <a:ea typeface="Calibri" panose="020F0502020204030204" pitchFamily="34" charset="0"/>
                  <a:cs typeface="Times New Roman" panose="02020603050405020304" pitchFamily="18" charset="0"/>
                </a:rPr>
                <a:t>МОЯ КОЖА ЛУЧШЕ ЗАЩИЩЕНА ОТ АТМОСФЕРНОГО ЗАГРЯЗНЕНИЯ</a:t>
              </a:r>
              <a:r>
                <a:rPr lang="fr-FR" sz="1100" b="1" i="1" dirty="0" smtClean="0">
                  <a:ea typeface="Calibri" panose="020F0502020204030204" pitchFamily="34" charset="0"/>
                  <a:cs typeface="Times New Roman" panose="02020603050405020304" pitchFamily="18" charset="0"/>
                </a:rPr>
                <a:t>"</a:t>
              </a:r>
              <a:endParaRPr lang="fr-FR" sz="1100" b="1" i="1" dirty="0">
                <a:effectLst/>
                <a:ea typeface="Calibri" panose="020F0502020204030204" pitchFamily="34" charset="0"/>
                <a:cs typeface="Times New Roman" panose="02020603050405020304" pitchFamily="18" charset="0"/>
              </a:endParaRPr>
            </a:p>
            <a:p>
              <a:pPr>
                <a:lnSpc>
                  <a:spcPct val="107000"/>
                </a:lnSpc>
                <a:spcAft>
                  <a:spcPts val="0"/>
                </a:spcAft>
              </a:pPr>
              <a:r>
                <a:rPr lang="fr-FR" sz="1100" b="1" i="1" dirty="0" smtClean="0">
                  <a:ea typeface="Calibri" panose="020F0502020204030204" pitchFamily="34" charset="0"/>
                  <a:cs typeface="Times New Roman" panose="02020603050405020304" pitchFamily="18" charset="0"/>
                </a:rPr>
                <a:t>«</a:t>
              </a:r>
              <a:r>
                <a:rPr lang="ru-RU" sz="1100" b="1" i="1" dirty="0" smtClean="0">
                  <a:effectLst/>
                  <a:ea typeface="Calibri" panose="020F0502020204030204" pitchFamily="34" charset="0"/>
                  <a:cs typeface="Times New Roman" panose="02020603050405020304" pitchFamily="18" charset="0"/>
                </a:rPr>
                <a:t>У МЕНЯ ЕСТЬ ОЩУЩЕНИЕ ЗАЩИТНОЙ МАТРИЦЫ НА КОЖЕ</a:t>
              </a:r>
              <a:r>
                <a:rPr lang="fr-FR" sz="1100" b="1" i="1" dirty="0" smtClean="0">
                  <a:ea typeface="Calibri" panose="020F0502020204030204" pitchFamily="34" charset="0"/>
                  <a:cs typeface="Times New Roman" panose="02020603050405020304" pitchFamily="18" charset="0"/>
                </a:rPr>
                <a:t>"</a:t>
              </a:r>
              <a:endParaRPr lang="fr-FR" sz="1100" b="1" i="1" dirty="0">
                <a:effectLst/>
                <a:ea typeface="Calibri" panose="020F0502020204030204" pitchFamily="34" charset="0"/>
                <a:cs typeface="Times New Roman" panose="02020603050405020304" pitchFamily="18" charset="0"/>
              </a:endParaRPr>
            </a:p>
            <a:p>
              <a:pPr>
                <a:lnSpc>
                  <a:spcPct val="107000"/>
                </a:lnSpc>
              </a:pPr>
              <a:r>
                <a:rPr lang="fr-FR" sz="1100" b="1" i="1" dirty="0" smtClean="0">
                  <a:ea typeface="Calibri" panose="020F0502020204030204" pitchFamily="34" charset="0"/>
                  <a:cs typeface="Times New Roman" panose="02020603050405020304" pitchFamily="18" charset="0"/>
                </a:rPr>
                <a:t>«</a:t>
              </a:r>
              <a:r>
                <a:rPr lang="ru-RU" sz="1100" b="1" i="1" dirty="0" smtClean="0">
                  <a:ea typeface="Calibri" panose="020F0502020204030204" pitchFamily="34" charset="0"/>
                  <a:cs typeface="Times New Roman" panose="02020603050405020304" pitchFamily="18" charset="0"/>
                </a:rPr>
                <a:t>МОЯ КОЖА ГЛАДКАЯ</a:t>
              </a:r>
              <a:r>
                <a:rPr lang="fr-FR" sz="1100" b="1" i="1" dirty="0" smtClean="0">
                  <a:ea typeface="Calibri" panose="020F0502020204030204" pitchFamily="34" charset="0"/>
                  <a:cs typeface="Times New Roman" panose="02020603050405020304" pitchFamily="18" charset="0"/>
                </a:rPr>
                <a:t>"</a:t>
              </a:r>
              <a:r>
                <a:rPr lang="fr-FR" sz="1100" b="1" i="1" dirty="0">
                  <a:ea typeface="Calibri" panose="020F0502020204030204" pitchFamily="34" charset="0"/>
                  <a:cs typeface="Times New Roman" panose="02020603050405020304" pitchFamily="18" charset="0"/>
                </a:rPr>
                <a:t> </a:t>
              </a:r>
            </a:p>
            <a:p>
              <a:pPr>
                <a:lnSpc>
                  <a:spcPct val="107000"/>
                </a:lnSpc>
                <a:spcAft>
                  <a:spcPts val="0"/>
                </a:spcAft>
              </a:pPr>
              <a:r>
                <a:rPr lang="fr-FR" sz="1100" b="1" i="1" dirty="0" smtClean="0">
                  <a:ea typeface="Calibri" panose="020F0502020204030204" pitchFamily="34" charset="0"/>
                  <a:cs typeface="Times New Roman" panose="02020603050405020304" pitchFamily="18" charset="0"/>
                </a:rPr>
                <a:t>«</a:t>
              </a:r>
              <a:r>
                <a:rPr lang="ru-RU" sz="1100" b="1" i="1" dirty="0" smtClean="0">
                  <a:ea typeface="Calibri" panose="020F0502020204030204" pitchFamily="34" charset="0"/>
                  <a:cs typeface="Times New Roman" panose="02020603050405020304" pitchFamily="18" charset="0"/>
                </a:rPr>
                <a:t>МОЯ КОЖА СИЯЮЩАЯ</a:t>
              </a:r>
              <a:r>
                <a:rPr lang="fr-FR" sz="1100" b="1" i="1" dirty="0" smtClean="0">
                  <a:ea typeface="Calibri" panose="020F0502020204030204" pitchFamily="34" charset="0"/>
                  <a:cs typeface="Times New Roman" panose="02020603050405020304" pitchFamily="18" charset="0"/>
                </a:rPr>
                <a:t>"</a:t>
              </a:r>
              <a:endParaRPr lang="fr-FR" sz="1100" dirty="0">
                <a:effectLst/>
                <a:ea typeface="Calibri" panose="020F0502020204030204" pitchFamily="34" charset="0"/>
                <a:cs typeface="Times New Roman" panose="02020603050405020304" pitchFamily="18" charset="0"/>
              </a:endParaRPr>
            </a:p>
          </p:txBody>
        </p:sp>
        <p:sp>
          <p:nvSpPr>
            <p:cNvPr id="26" name="Zone de texte 22"/>
            <p:cNvSpPr txBox="1"/>
            <p:nvPr/>
          </p:nvSpPr>
          <p:spPr>
            <a:xfrm>
              <a:off x="2843808" y="4029910"/>
              <a:ext cx="1094105" cy="63055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3600" b="1"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rPr>
                <a:t>76%</a:t>
              </a:r>
              <a:r>
                <a:rPr lang="fr-FR" sz="14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Zone de texte 23"/>
            <p:cNvSpPr txBox="1"/>
            <p:nvPr/>
          </p:nvSpPr>
          <p:spPr>
            <a:xfrm>
              <a:off x="3805617" y="4212474"/>
              <a:ext cx="4800600" cy="2476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100" b="1" i="1" dirty="0" smtClean="0">
                  <a:ea typeface="Calibri" panose="020F0502020204030204" pitchFamily="34" charset="0"/>
                  <a:cs typeface="Times New Roman" panose="02020603050405020304" pitchFamily="18" charset="0"/>
                </a:rPr>
                <a:t>«</a:t>
              </a:r>
              <a:r>
                <a:rPr lang="ru-RU" sz="1100" b="1" i="1" dirty="0" smtClean="0">
                  <a:effectLst/>
                  <a:ea typeface="Calibri" panose="020F0502020204030204" pitchFamily="34" charset="0"/>
                  <a:cs typeface="Times New Roman" panose="02020603050405020304" pitchFamily="18" charset="0"/>
                </a:rPr>
                <a:t>МОЯ КОЖА ВЫГЛЯДИТ БОЛЕЕ ЗДОРОВОЙ</a:t>
              </a:r>
              <a:r>
                <a:rPr lang="fr-FR" sz="1100" b="1" i="1" dirty="0" smtClean="0">
                  <a:ea typeface="Calibri" panose="020F0502020204030204" pitchFamily="34" charset="0"/>
                  <a:cs typeface="Times New Roman" panose="02020603050405020304" pitchFamily="18" charset="0"/>
                </a:rPr>
                <a:t>"</a:t>
              </a:r>
              <a:endParaRPr lang="fr-FR"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fr-FR" sz="1100" b="1" dirty="0">
                  <a:effectLst/>
                  <a:ea typeface="Calibri" panose="020F0502020204030204" pitchFamily="34" charset="0"/>
                  <a:cs typeface="Times New Roman" panose="02020603050405020304" pitchFamily="18" charset="0"/>
                </a:rPr>
                <a:t> </a:t>
              </a:r>
              <a:endParaRPr lang="fr-FR" sz="1100" dirty="0">
                <a:effectLst/>
                <a:ea typeface="Calibri" panose="020F0502020204030204" pitchFamily="34" charset="0"/>
                <a:cs typeface="Times New Roman" panose="02020603050405020304" pitchFamily="18" charset="0"/>
              </a:endParaRPr>
            </a:p>
          </p:txBody>
        </p:sp>
        <p:sp>
          <p:nvSpPr>
            <p:cNvPr id="28" name="Zone de texte 22"/>
            <p:cNvSpPr txBox="1"/>
            <p:nvPr/>
          </p:nvSpPr>
          <p:spPr>
            <a:xfrm>
              <a:off x="2678425" y="4670653"/>
              <a:ext cx="1094105" cy="63055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3600" b="1"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rPr>
                <a:t>88%</a:t>
              </a:r>
              <a:r>
                <a:rPr lang="fr-FR" sz="14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Zone de texte 23"/>
            <p:cNvSpPr txBox="1"/>
            <p:nvPr/>
          </p:nvSpPr>
          <p:spPr>
            <a:xfrm>
              <a:off x="3673321" y="4797152"/>
              <a:ext cx="4800600" cy="49276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fr-FR" sz="1100" b="1" i="1" dirty="0" smtClean="0">
                  <a:ea typeface="Calibri" panose="020F0502020204030204" pitchFamily="34" charset="0"/>
                  <a:cs typeface="Times New Roman" panose="02020603050405020304" pitchFamily="18" charset="0"/>
                </a:rPr>
                <a:t>«</a:t>
              </a:r>
              <a:r>
                <a:rPr lang="ru-RU" sz="1100" b="1" i="1" dirty="0" smtClean="0">
                  <a:effectLst/>
                  <a:ea typeface="Calibri" panose="020F0502020204030204" pitchFamily="34" charset="0"/>
                  <a:cs typeface="Times New Roman" panose="02020603050405020304" pitchFamily="18" charset="0"/>
                </a:rPr>
                <a:t>МОЯ КОЖА УСПОКАИВАЕТСЯ</a:t>
              </a:r>
              <a:r>
                <a:rPr lang="fr-FR" sz="1100" b="1" i="1" dirty="0" smtClean="0">
                  <a:ea typeface="Calibri" panose="020F0502020204030204" pitchFamily="34" charset="0"/>
                  <a:cs typeface="Times New Roman" panose="02020603050405020304" pitchFamily="18" charset="0"/>
                </a:rPr>
                <a:t>"</a:t>
              </a:r>
              <a:endParaRPr lang="fr-FR" sz="1100" b="1" i="1" dirty="0">
                <a:effectLst/>
                <a:ea typeface="Calibri" panose="020F0502020204030204" pitchFamily="34" charset="0"/>
                <a:cs typeface="Times New Roman" panose="02020603050405020304" pitchFamily="18" charset="0"/>
              </a:endParaRPr>
            </a:p>
            <a:p>
              <a:pPr>
                <a:lnSpc>
                  <a:spcPct val="107000"/>
                </a:lnSpc>
              </a:pPr>
              <a:r>
                <a:rPr lang="fr-FR" sz="1100" b="1" i="1" dirty="0" smtClean="0">
                  <a:ea typeface="Calibri" panose="020F0502020204030204" pitchFamily="34" charset="0"/>
                  <a:cs typeface="Times New Roman" panose="02020603050405020304" pitchFamily="18" charset="0"/>
                </a:rPr>
                <a:t>«</a:t>
              </a:r>
              <a:r>
                <a:rPr lang="ru-RU" sz="1100" b="1" i="1" dirty="0" smtClean="0">
                  <a:ea typeface="Calibri" panose="020F0502020204030204" pitchFamily="34" charset="0"/>
                  <a:cs typeface="Times New Roman" panose="02020603050405020304" pitchFamily="18" charset="0"/>
                </a:rPr>
                <a:t>МОЯ КОЖА УВЛАЖНЕНА</a:t>
              </a:r>
              <a:r>
                <a:rPr lang="fr-FR" sz="1100" b="1" i="1" dirty="0" smtClean="0">
                  <a:ea typeface="Calibri" panose="020F0502020204030204" pitchFamily="34" charset="0"/>
                  <a:cs typeface="Times New Roman" panose="02020603050405020304" pitchFamily="18" charset="0"/>
                </a:rPr>
                <a:t>"</a:t>
              </a:r>
              <a:endParaRPr lang="fr-FR" sz="1100" b="1" i="1" dirty="0">
                <a:ea typeface="Calibri" panose="020F0502020204030204" pitchFamily="34" charset="0"/>
                <a:cs typeface="Times New Roman" panose="02020603050405020304" pitchFamily="18" charset="0"/>
              </a:endParaRPr>
            </a:p>
            <a:p>
              <a:pPr>
                <a:lnSpc>
                  <a:spcPct val="107000"/>
                </a:lnSpc>
                <a:spcAft>
                  <a:spcPts val="800"/>
                </a:spcAft>
              </a:pPr>
              <a:endParaRPr lang="fr-FR"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fr-FR" sz="1100" b="1" dirty="0">
                  <a:effectLst/>
                  <a:ea typeface="Calibri" panose="020F0502020204030204" pitchFamily="34" charset="0"/>
                  <a:cs typeface="Times New Roman" panose="02020603050405020304" pitchFamily="18" charset="0"/>
                </a:rPr>
                <a:t> </a:t>
              </a:r>
              <a:endParaRPr lang="fr-FR" sz="1100" dirty="0">
                <a:effectLst/>
                <a:ea typeface="Calibri" panose="020F0502020204030204" pitchFamily="34" charset="0"/>
                <a:cs typeface="Times New Roman" panose="02020603050405020304" pitchFamily="18" charset="0"/>
              </a:endParaRPr>
            </a:p>
          </p:txBody>
        </p:sp>
      </p:grpSp>
      <p:pic>
        <p:nvPicPr>
          <p:cNvPr id="30" name="Picture 6"/>
          <p:cNvPicPr>
            <a:picLocks noChangeAspect="1" noChangeArrowheads="1"/>
          </p:cNvPicPr>
          <p:nvPr/>
        </p:nvPicPr>
        <p:blipFill rotWithShape="1">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l="47010" t="36638" r="46034" b="49365"/>
          <a:stretch/>
        </p:blipFill>
        <p:spPr bwMode="auto">
          <a:xfrm>
            <a:off x="6259746" y="-217366"/>
            <a:ext cx="942113" cy="102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390272" y="4895582"/>
            <a:ext cx="1430200" cy="253916"/>
          </a:xfrm>
          <a:prstGeom prst="rect">
            <a:avLst/>
          </a:prstGeom>
        </p:spPr>
        <p:txBody>
          <a:bodyPr wrap="none">
            <a:spAutoFit/>
          </a:bodyPr>
          <a:lstStyle/>
          <a:p>
            <a:r>
              <a:rPr lang="fr-FR" sz="1050" i="1" dirty="0" err="1">
                <a:solidFill>
                  <a:schemeClr val="bg1"/>
                </a:solidFill>
              </a:rPr>
              <a:t>Beiing</a:t>
            </a:r>
            <a:r>
              <a:rPr lang="fr-FR" sz="1050" i="1" dirty="0">
                <a:solidFill>
                  <a:schemeClr val="bg1"/>
                </a:solidFill>
              </a:rPr>
              <a:t>, </a:t>
            </a:r>
            <a:r>
              <a:rPr lang="fr-FR" sz="1050" i="1" dirty="0" err="1">
                <a:solidFill>
                  <a:schemeClr val="bg1"/>
                </a:solidFill>
              </a:rPr>
              <a:t>december</a:t>
            </a:r>
            <a:r>
              <a:rPr lang="fr-FR" sz="1050" i="1" dirty="0">
                <a:solidFill>
                  <a:schemeClr val="bg1"/>
                </a:solidFill>
              </a:rPr>
              <a:t> 2016</a:t>
            </a:r>
            <a:endParaRPr lang="fr-FR" sz="1050" dirty="0">
              <a:solidFill>
                <a:schemeClr val="bg1"/>
              </a:solidFill>
            </a:endParaRPr>
          </a:p>
        </p:txBody>
      </p:sp>
    </p:spTree>
    <p:extLst>
      <p:ext uri="{BB962C8B-B14F-4D97-AF65-F5344CB8AC3E}">
        <p14:creationId xmlns:p14="http://schemas.microsoft.com/office/powerpoint/2010/main" val="39334231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Graphique 38">
            <a:extLst>
              <a:ext uri="{FF2B5EF4-FFF2-40B4-BE49-F238E27FC236}">
                <a16:creationId xmlns="" xmlns:xdr="http://schemas.openxmlformats.org/drawingml/2006/spreadsheetDrawing" xmlns:a16="http://schemas.microsoft.com/office/drawing/2014/main" xmlns:lc="http://schemas.openxmlformats.org/drawingml/2006/lockedCanvas" id="{C23845DA-55D6-4F8E-8512-2BE2ABAD3855}"/>
              </a:ext>
            </a:extLst>
          </p:cNvPr>
          <p:cNvGraphicFramePr>
            <a:graphicFrameLocks/>
          </p:cNvGraphicFramePr>
          <p:nvPr>
            <p:extLst>
              <p:ext uri="{D42A27DB-BD31-4B8C-83A1-F6EECF244321}">
                <p14:modId xmlns:p14="http://schemas.microsoft.com/office/powerpoint/2010/main" val="1316647224"/>
              </p:ext>
            </p:extLst>
          </p:nvPr>
        </p:nvGraphicFramePr>
        <p:xfrm>
          <a:off x="2267744" y="2470719"/>
          <a:ext cx="4412896" cy="2499081"/>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rot="5400000">
            <a:off x="7789703" y="-946635"/>
            <a:ext cx="416360" cy="2312506"/>
          </a:xfrm>
          <a:prstGeom prst="rect">
            <a:avLst/>
          </a:prstGeom>
          <a:solidFill>
            <a:srgbClr val="4BACC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Представление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5" name="Rectangle 16"/>
          <p:cNvSpPr>
            <a:spLocks noChangeArrowheads="1"/>
          </p:cNvSpPr>
          <p:nvPr/>
        </p:nvSpPr>
        <p:spPr bwMode="auto">
          <a:xfrm>
            <a:off x="0" y="68824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400" b="1" dirty="0">
                <a:solidFill>
                  <a:srgbClr val="DB5C99"/>
                </a:solidFill>
                <a:latin typeface="Trebuchet MS" pitchFamily="34" charset="0"/>
                <a:cs typeface="Arial" charset="0"/>
              </a:rPr>
              <a:t>1. </a:t>
            </a:r>
            <a:r>
              <a:rPr lang="ru-RU" sz="2400" b="1" dirty="0" smtClean="0">
                <a:solidFill>
                  <a:srgbClr val="DB5C99"/>
                </a:solidFill>
                <a:latin typeface="Trebuchet MS" pitchFamily="34" charset="0"/>
                <a:cs typeface="Arial" charset="0"/>
              </a:rPr>
              <a:t>АТМОСФЕРНОЕ ЗАГРЯЗНЕНИЕ</a:t>
            </a:r>
            <a:endParaRPr lang="fr-FR" sz="1600" b="1" dirty="0">
              <a:solidFill>
                <a:srgbClr val="DB5C99"/>
              </a:solidFill>
              <a:latin typeface="Trebuchet MS" pitchFamily="34" charset="0"/>
              <a:cs typeface="Arial" charset="0"/>
            </a:endParaRPr>
          </a:p>
        </p:txBody>
      </p:sp>
      <p:cxnSp>
        <p:nvCxnSpPr>
          <p:cNvPr id="16" name="Connecteur droit 15"/>
          <p:cNvCxnSpPr/>
          <p:nvPr/>
        </p:nvCxnSpPr>
        <p:spPr>
          <a:xfrm>
            <a:off x="2555776" y="1121630"/>
            <a:ext cx="4464496" cy="0"/>
          </a:xfrm>
          <a:prstGeom prst="line">
            <a:avLst/>
          </a:prstGeom>
        </p:spPr>
        <p:style>
          <a:lnRef idx="1">
            <a:schemeClr val="dk1"/>
          </a:lnRef>
          <a:fillRef idx="0">
            <a:schemeClr val="dk1"/>
          </a:fillRef>
          <a:effectRef idx="0">
            <a:schemeClr val="dk1"/>
          </a:effectRef>
          <a:fontRef idx="minor">
            <a:schemeClr val="tx1"/>
          </a:fontRef>
        </p:style>
      </p:cxnSp>
      <p:cxnSp>
        <p:nvCxnSpPr>
          <p:cNvPr id="17" name="Connecteur droit 16"/>
          <p:cNvCxnSpPr/>
          <p:nvPr/>
        </p:nvCxnSpPr>
        <p:spPr>
          <a:xfrm>
            <a:off x="2555776" y="1151032"/>
            <a:ext cx="4464496" cy="0"/>
          </a:xfrm>
          <a:prstGeom prst="line">
            <a:avLst/>
          </a:prstGeom>
        </p:spPr>
        <p:style>
          <a:lnRef idx="1">
            <a:schemeClr val="dk1"/>
          </a:lnRef>
          <a:fillRef idx="0">
            <a:schemeClr val="dk1"/>
          </a:fillRef>
          <a:effectRef idx="0">
            <a:schemeClr val="dk1"/>
          </a:effectRef>
          <a:fontRef idx="minor">
            <a:schemeClr val="tx1"/>
          </a:fontRef>
        </p:style>
      </p:cxnSp>
      <p:sp>
        <p:nvSpPr>
          <p:cNvPr id="18" name="Rectangle 16"/>
          <p:cNvSpPr>
            <a:spLocks noChangeArrowheads="1"/>
          </p:cNvSpPr>
          <p:nvPr/>
        </p:nvSpPr>
        <p:spPr bwMode="auto">
          <a:xfrm>
            <a:off x="3516" y="119541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ru-RU" sz="2000" i="1" dirty="0" smtClean="0">
                <a:solidFill>
                  <a:srgbClr val="DB5C99"/>
                </a:solidFill>
                <a:cs typeface="Arial" charset="0"/>
              </a:rPr>
              <a:t>Защита волос от инкрустации </a:t>
            </a:r>
            <a:r>
              <a:rPr lang="fr-FR" sz="2000" i="1" dirty="0" smtClean="0">
                <a:solidFill>
                  <a:srgbClr val="DB5C99"/>
                </a:solidFill>
                <a:cs typeface="Arial" charset="0"/>
              </a:rPr>
              <a:t>PM</a:t>
            </a:r>
            <a:endParaRPr lang="fr-FR" sz="1400" i="1" dirty="0">
              <a:solidFill>
                <a:srgbClr val="DB5C99"/>
              </a:solidFill>
              <a:cs typeface="Arial" charset="0"/>
            </a:endParaRPr>
          </a:p>
        </p:txBody>
      </p:sp>
      <p:sp>
        <p:nvSpPr>
          <p:cNvPr id="19" name="Text Box 36"/>
          <p:cNvSpPr txBox="1">
            <a:spLocks noChangeArrowheads="1"/>
          </p:cNvSpPr>
          <p:nvPr/>
        </p:nvSpPr>
        <p:spPr bwMode="auto">
          <a:xfrm>
            <a:off x="1104409" y="1744325"/>
            <a:ext cx="7367230" cy="707886"/>
          </a:xfrm>
          <a:prstGeom prst="rect">
            <a:avLst/>
          </a:prstGeom>
          <a:solidFill>
            <a:schemeClr val="accent5">
              <a:lumMod val="40000"/>
              <a:lumOff val="60000"/>
            </a:schemeClr>
          </a:solidFill>
          <a:ln w="9525">
            <a:noFill/>
            <a:prstDash val="sysDash"/>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fr-FR" sz="1000" b="1" i="1" dirty="0"/>
              <a:t>Ex vivo </a:t>
            </a:r>
            <a:r>
              <a:rPr lang="ru-RU" sz="1000" b="1" i="1" dirty="0" smtClean="0"/>
              <a:t>исследование</a:t>
            </a:r>
            <a:endParaRPr lang="fr-FR" sz="1000" i="1" dirty="0"/>
          </a:p>
          <a:p>
            <a:pPr algn="just"/>
            <a:r>
              <a:rPr lang="ru-RU" sz="1000" i="1" dirty="0" smtClean="0"/>
              <a:t>Применение на локонах волос спрея, содержащего </a:t>
            </a:r>
            <a:r>
              <a:rPr lang="en-US" sz="1000" i="1" dirty="0" smtClean="0">
                <a:cs typeface="Arial" panose="020B0604020202020204" pitchFamily="34" charset="0"/>
              </a:rPr>
              <a:t>GLYCOFILM</a:t>
            </a:r>
            <a:r>
              <a:rPr lang="en-US" sz="1000" i="1" baseline="30000" dirty="0">
                <a:cs typeface="Arial" panose="020B0604020202020204" pitchFamily="34" charset="0"/>
              </a:rPr>
              <a:t>®</a:t>
            </a:r>
            <a:r>
              <a:rPr lang="en-US" sz="1000" i="1" dirty="0">
                <a:cs typeface="Arial" panose="020B0604020202020204" pitchFamily="34" charset="0"/>
              </a:rPr>
              <a:t> 1.5P </a:t>
            </a:r>
            <a:r>
              <a:rPr lang="en-US" sz="1000" i="1" dirty="0" smtClean="0">
                <a:cs typeface="Arial" panose="020B0604020202020204" pitchFamily="34" charset="0"/>
              </a:rPr>
              <a:t>(</a:t>
            </a:r>
            <a:r>
              <a:rPr lang="ru-RU" sz="1000" i="1" dirty="0" smtClean="0">
                <a:cs typeface="Arial" panose="020B0604020202020204" pitchFamily="34" charset="0"/>
              </a:rPr>
              <a:t>или</a:t>
            </a:r>
            <a:r>
              <a:rPr lang="en-US" sz="1000" i="1" dirty="0" smtClean="0">
                <a:cs typeface="Arial" panose="020B0604020202020204" pitchFamily="34" charset="0"/>
              </a:rPr>
              <a:t> </a:t>
            </a:r>
            <a:r>
              <a:rPr lang="en-US" sz="1000" i="1" dirty="0">
                <a:cs typeface="Arial" panose="020B0604020202020204" pitchFamily="34" charset="0"/>
              </a:rPr>
              <a:t>POLLUSTOP</a:t>
            </a:r>
            <a:r>
              <a:rPr lang="en-US" sz="1000" i="1" baseline="30000" dirty="0">
                <a:cs typeface="Arial" panose="020B0604020202020204" pitchFamily="34" charset="0"/>
              </a:rPr>
              <a:t>®</a:t>
            </a:r>
            <a:r>
              <a:rPr lang="en-US" sz="1000" i="1" dirty="0">
                <a:cs typeface="Arial" panose="020B0604020202020204" pitchFamily="34" charset="0"/>
              </a:rPr>
              <a:t>) </a:t>
            </a:r>
            <a:r>
              <a:rPr lang="ru-RU" sz="1000" i="1" dirty="0" smtClean="0"/>
              <a:t>при</a:t>
            </a:r>
            <a:r>
              <a:rPr lang="fr-FR" sz="1000" i="1" dirty="0" smtClean="0"/>
              <a:t> </a:t>
            </a:r>
            <a:r>
              <a:rPr lang="fr-FR" sz="1000" i="1" dirty="0"/>
              <a:t>1% </a:t>
            </a:r>
            <a:r>
              <a:rPr lang="ru-RU" sz="1000" i="1" dirty="0" smtClean="0"/>
              <a:t>или</a:t>
            </a:r>
            <a:r>
              <a:rPr lang="fr-FR" sz="1000" i="1" dirty="0" smtClean="0"/>
              <a:t> </a:t>
            </a:r>
            <a:r>
              <a:rPr lang="fr-FR" sz="1000" i="1" dirty="0"/>
              <a:t>3% vs. </a:t>
            </a:r>
            <a:r>
              <a:rPr lang="ru-RU" sz="1000" i="1" dirty="0" smtClean="0"/>
              <a:t>Плацебо</a:t>
            </a:r>
            <a:r>
              <a:rPr lang="fr-FR" sz="1000" i="1" dirty="0" smtClean="0"/>
              <a:t> </a:t>
            </a:r>
            <a:r>
              <a:rPr lang="ru-RU" sz="1000" i="1" dirty="0" smtClean="0"/>
              <a:t>и</a:t>
            </a:r>
            <a:r>
              <a:rPr lang="fr-FR" sz="1000" i="1" dirty="0" smtClean="0"/>
              <a:t> </a:t>
            </a:r>
            <a:r>
              <a:rPr lang="fr-FR" sz="1000" i="1" dirty="0"/>
              <a:t>vs. </a:t>
            </a:r>
            <a:r>
              <a:rPr lang="ru-RU" sz="1000" i="1" dirty="0" smtClean="0"/>
              <a:t>Необработанным контролем</a:t>
            </a:r>
            <a:r>
              <a:rPr lang="fr-FR" sz="1000" i="1" dirty="0" smtClean="0"/>
              <a:t>. </a:t>
            </a:r>
            <a:r>
              <a:rPr lang="ru-RU" sz="1000" i="1" dirty="0" smtClean="0"/>
              <a:t>Применение раствора </a:t>
            </a:r>
            <a:r>
              <a:rPr lang="fr-FR" sz="1000" b="1" i="1" dirty="0" smtClean="0"/>
              <a:t>PM1</a:t>
            </a:r>
            <a:r>
              <a:rPr lang="fr-FR" sz="1000" i="1" dirty="0"/>
              <a:t>. </a:t>
            </a:r>
            <a:r>
              <a:rPr lang="en-US" sz="1000" i="1" dirty="0" smtClean="0"/>
              <a:t>V</a:t>
            </a:r>
            <a:r>
              <a:rPr lang="ru-RU" sz="1000" i="1" dirty="0" smtClean="0"/>
              <a:t>визуализация при помощи </a:t>
            </a:r>
            <a:r>
              <a:rPr lang="ru-RU" sz="1000" i="1" dirty="0" err="1" smtClean="0"/>
              <a:t>видеомикроскопии</a:t>
            </a:r>
            <a:r>
              <a:rPr lang="ru-RU" sz="1000" i="1" dirty="0" smtClean="0"/>
              <a:t> и количественное определение частиц по анализу изображений до и после смывания</a:t>
            </a:r>
            <a:r>
              <a:rPr lang="en-US" sz="1000" i="1" dirty="0" smtClean="0"/>
              <a:t>.</a:t>
            </a:r>
            <a:endParaRPr lang="fr-FR" sz="1000" i="1" dirty="0"/>
          </a:p>
        </p:txBody>
      </p:sp>
      <p:sp>
        <p:nvSpPr>
          <p:cNvPr id="20" name="Zone de texte 6"/>
          <p:cNvSpPr txBox="1"/>
          <p:nvPr/>
        </p:nvSpPr>
        <p:spPr>
          <a:xfrm>
            <a:off x="-10136" y="5890543"/>
            <a:ext cx="9154136" cy="778817"/>
          </a:xfrm>
          <a:prstGeom prst="rect">
            <a:avLst/>
          </a:prstGeom>
          <a:solidFill>
            <a:schemeClr val="accent5">
              <a:lumMod val="75000"/>
            </a:schemeClr>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fr-FR" sz="300" dirty="0">
                <a:solidFill>
                  <a:srgbClr val="5F497A"/>
                </a:solidFill>
                <a:effectLst/>
                <a:latin typeface="Calibri"/>
                <a:ea typeface="Calibri"/>
                <a:cs typeface="Calibri"/>
              </a:rPr>
              <a:t> </a:t>
            </a:r>
            <a:endParaRPr lang="fr-FR" sz="1100" dirty="0">
              <a:effectLst/>
              <a:latin typeface="Calibri"/>
              <a:ea typeface="Calibri"/>
              <a:cs typeface="Times New Roman"/>
            </a:endParaRPr>
          </a:p>
          <a:p>
            <a:pPr marL="985838" indent="-985838">
              <a:lnSpc>
                <a:spcPct val="115000"/>
              </a:lnSpc>
              <a:spcAft>
                <a:spcPts val="1000"/>
              </a:spcAft>
              <a:tabLst>
                <a:tab pos="630238" algn="l"/>
                <a:tab pos="808038" algn="l"/>
              </a:tabLst>
            </a:pPr>
            <a:r>
              <a:rPr lang="ru-RU" sz="1200" b="1" cap="small" spc="100" dirty="0" smtClean="0">
                <a:solidFill>
                  <a:srgbClr val="FFFFFF"/>
                </a:solidFill>
                <a:effectLst/>
                <a:latin typeface="Calibri"/>
                <a:ea typeface="Calibri"/>
                <a:cs typeface="Calibri"/>
              </a:rPr>
              <a:t>Заключение</a:t>
            </a:r>
            <a:r>
              <a:rPr lang="fr-FR" sz="1200" b="1" cap="small" spc="100" dirty="0" smtClean="0">
                <a:solidFill>
                  <a:srgbClr val="FFFFFF"/>
                </a:solidFill>
                <a:effectLst/>
                <a:latin typeface="Calibri"/>
                <a:ea typeface="Calibri"/>
                <a:cs typeface="Calibri"/>
              </a:rPr>
              <a:t>:</a:t>
            </a:r>
            <a:r>
              <a:rPr lang="en-US" sz="1200" b="1" cap="small" spc="100" dirty="0" smtClean="0">
                <a:solidFill>
                  <a:schemeClr val="bg1"/>
                </a:solidFill>
                <a:cs typeface="Calibri"/>
              </a:rPr>
              <a:t> </a:t>
            </a:r>
            <a:r>
              <a:rPr lang="fr-FR" sz="1200" dirty="0">
                <a:solidFill>
                  <a:srgbClr val="FFFFFF"/>
                </a:solidFill>
                <a:effectLst/>
                <a:latin typeface="Arial"/>
                <a:ea typeface="Times New Roman"/>
                <a:cs typeface="Times New Roman"/>
              </a:rPr>
              <a:t> </a:t>
            </a:r>
            <a:r>
              <a:rPr lang="ru-RU" altLang="fr-FR" sz="1200" b="1" dirty="0" smtClean="0">
                <a:solidFill>
                  <a:schemeClr val="bg1"/>
                </a:solidFill>
              </a:rPr>
              <a:t>Благодаря защитному эффекту</a:t>
            </a:r>
            <a:r>
              <a:rPr lang="fr-FR" altLang="fr-FR" sz="1200" b="1" dirty="0" smtClean="0">
                <a:solidFill>
                  <a:schemeClr val="bg1"/>
                </a:solidFill>
              </a:rPr>
              <a:t>, </a:t>
            </a:r>
            <a:r>
              <a:rPr lang="fr-FR" altLang="fr-FR" sz="1200" b="1" dirty="0">
                <a:solidFill>
                  <a:schemeClr val="bg1"/>
                </a:solidFill>
              </a:rPr>
              <a:t>GLYCOFILM® </a:t>
            </a:r>
            <a:r>
              <a:rPr lang="fr-FR" altLang="fr-FR" sz="1200" b="1" dirty="0" smtClean="0">
                <a:solidFill>
                  <a:schemeClr val="bg1"/>
                </a:solidFill>
              </a:rPr>
              <a:t>(</a:t>
            </a:r>
            <a:r>
              <a:rPr lang="ru-RU" altLang="fr-FR" sz="1200" b="1" dirty="0" smtClean="0">
                <a:solidFill>
                  <a:schemeClr val="bg1"/>
                </a:solidFill>
              </a:rPr>
              <a:t>или </a:t>
            </a:r>
            <a:r>
              <a:rPr lang="fr-FR" altLang="fr-FR" sz="1200" b="1" dirty="0" smtClean="0">
                <a:solidFill>
                  <a:schemeClr val="bg1"/>
                </a:solidFill>
              </a:rPr>
              <a:t>POLLUSTOP</a:t>
            </a:r>
            <a:r>
              <a:rPr lang="fr-FR" altLang="fr-FR" sz="1200" b="1" dirty="0">
                <a:solidFill>
                  <a:schemeClr val="bg1"/>
                </a:solidFill>
              </a:rPr>
              <a:t>®) </a:t>
            </a:r>
            <a:r>
              <a:rPr lang="ru-RU" altLang="fr-FR" sz="1200" b="1" dirty="0" smtClean="0">
                <a:solidFill>
                  <a:schemeClr val="bg1"/>
                </a:solidFill>
              </a:rPr>
              <a:t>в значительной степени предотвращает инкрустацию волос мелкими частицами</a:t>
            </a:r>
            <a:r>
              <a:rPr lang="fr-FR" altLang="fr-FR" sz="1200" b="1" dirty="0" smtClean="0">
                <a:solidFill>
                  <a:schemeClr val="bg1"/>
                </a:solidFill>
              </a:rPr>
              <a:t> vs</a:t>
            </a:r>
            <a:r>
              <a:rPr lang="fr-FR" altLang="fr-FR" sz="1200" b="1" dirty="0">
                <a:solidFill>
                  <a:schemeClr val="bg1"/>
                </a:solidFill>
              </a:rPr>
              <a:t>. </a:t>
            </a:r>
            <a:r>
              <a:rPr lang="ru-RU" altLang="fr-FR" sz="1200" b="1" dirty="0" smtClean="0">
                <a:solidFill>
                  <a:schemeClr val="bg1"/>
                </a:solidFill>
              </a:rPr>
              <a:t>Необработанным контролем и</a:t>
            </a:r>
            <a:r>
              <a:rPr lang="fr-FR" altLang="fr-FR" sz="1200" b="1" dirty="0" smtClean="0">
                <a:solidFill>
                  <a:schemeClr val="bg1"/>
                </a:solidFill>
              </a:rPr>
              <a:t> </a:t>
            </a:r>
            <a:r>
              <a:rPr lang="fr-FR" altLang="fr-FR" sz="1200" b="1" dirty="0">
                <a:solidFill>
                  <a:schemeClr val="bg1"/>
                </a:solidFill>
              </a:rPr>
              <a:t>vs. </a:t>
            </a:r>
            <a:r>
              <a:rPr lang="ru-RU" altLang="fr-FR" sz="1200" b="1" dirty="0" smtClean="0">
                <a:solidFill>
                  <a:schemeClr val="bg1"/>
                </a:solidFill>
              </a:rPr>
              <a:t>Плацебо</a:t>
            </a:r>
            <a:r>
              <a:rPr lang="fr-FR" altLang="fr-FR" sz="1200" b="1" dirty="0" smtClean="0">
                <a:solidFill>
                  <a:schemeClr val="bg1"/>
                </a:solidFill>
              </a:rPr>
              <a:t>, </a:t>
            </a:r>
            <a:r>
              <a:rPr lang="ru-RU" altLang="fr-FR" sz="1200" b="1" dirty="0" smtClean="0">
                <a:solidFill>
                  <a:schemeClr val="bg1"/>
                </a:solidFill>
              </a:rPr>
              <a:t>таким образом, снижая риск повреждений, вызванных окислением</a:t>
            </a:r>
            <a:r>
              <a:rPr lang="fr-FR" altLang="fr-FR" sz="1200" b="1" dirty="0" smtClean="0">
                <a:solidFill>
                  <a:schemeClr val="bg1"/>
                </a:solidFill>
              </a:rPr>
              <a:t>. </a:t>
            </a:r>
            <a:r>
              <a:rPr lang="ru-RU" altLang="fr-FR" sz="1200" b="1" dirty="0" smtClean="0">
                <a:solidFill>
                  <a:schemeClr val="bg1"/>
                </a:solidFill>
              </a:rPr>
              <a:t>Структура волос защищена</a:t>
            </a:r>
            <a:r>
              <a:rPr lang="fr-FR" altLang="fr-FR" sz="1200" b="1" dirty="0" smtClean="0">
                <a:solidFill>
                  <a:schemeClr val="bg1"/>
                </a:solidFill>
              </a:rPr>
              <a:t>!</a:t>
            </a:r>
            <a:endParaRPr lang="fr-FR" altLang="fr-FR" sz="1200" b="1" dirty="0">
              <a:solidFill>
                <a:schemeClr val="bg1"/>
              </a:solidFill>
            </a:endParaRPr>
          </a:p>
          <a:p>
            <a:pPr marL="985838" indent="-985838">
              <a:lnSpc>
                <a:spcPct val="115000"/>
              </a:lnSpc>
              <a:spcAft>
                <a:spcPts val="1000"/>
              </a:spcAft>
              <a:tabLst>
                <a:tab pos="630238" algn="l"/>
                <a:tab pos="808038" algn="l"/>
              </a:tabLst>
            </a:pPr>
            <a:endParaRPr lang="fr-FR" sz="1200" dirty="0">
              <a:effectLst/>
              <a:latin typeface="Arial"/>
              <a:ea typeface="Times New Roman"/>
              <a:cs typeface="Times New Roman"/>
            </a:endParaRPr>
          </a:p>
        </p:txBody>
      </p:sp>
      <p:grpSp>
        <p:nvGrpSpPr>
          <p:cNvPr id="24" name="Groupe 23"/>
          <p:cNvGrpSpPr/>
          <p:nvPr/>
        </p:nvGrpSpPr>
        <p:grpSpPr>
          <a:xfrm>
            <a:off x="539552" y="1742584"/>
            <a:ext cx="451485" cy="424180"/>
            <a:chOff x="0" y="0"/>
            <a:chExt cx="866775" cy="857250"/>
          </a:xfrm>
        </p:grpSpPr>
        <p:sp>
          <p:nvSpPr>
            <p:cNvPr id="25" name="Rectangle à coins arrondis 2070"/>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26" name="Image 25"/>
            <p:cNvPicPr>
              <a:picLocks noChangeAspect="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114300" y="247650"/>
              <a:ext cx="647700" cy="419100"/>
            </a:xfrm>
            <a:prstGeom prst="rect">
              <a:avLst/>
            </a:prstGeom>
            <a:noFill/>
            <a:ln>
              <a:noFill/>
            </a:ln>
          </p:spPr>
        </p:pic>
      </p:grpSp>
      <p:pic>
        <p:nvPicPr>
          <p:cNvPr id="27" name="Picture 2" descr="Afficher l'image d'origine"/>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26402" y="546409"/>
            <a:ext cx="1019175" cy="1019175"/>
          </a:xfrm>
          <a:prstGeom prst="rect">
            <a:avLst/>
          </a:prstGeom>
          <a:noFill/>
          <a:extLst/>
        </p:spPr>
      </p:pic>
      <p:sp>
        <p:nvSpPr>
          <p:cNvPr id="21" name="ZoneTexte 20"/>
          <p:cNvSpPr txBox="1"/>
          <p:nvPr/>
        </p:nvSpPr>
        <p:spPr>
          <a:xfrm>
            <a:off x="0" y="5100643"/>
            <a:ext cx="9154135" cy="646331"/>
          </a:xfrm>
          <a:prstGeom prst="rect">
            <a:avLst/>
          </a:prstGeom>
          <a:noFill/>
        </p:spPr>
        <p:txBody>
          <a:bodyPr wrap="square" rtlCol="0">
            <a:spAutoFit/>
          </a:bodyPr>
          <a:lstStyle/>
          <a:p>
            <a:pPr marL="268288" indent="-268288" algn="ctr"/>
            <a:r>
              <a:rPr lang="fr-FR" b="1" dirty="0">
                <a:solidFill>
                  <a:schemeClr val="accent5">
                    <a:lumMod val="50000"/>
                  </a:schemeClr>
                </a:solidFill>
              </a:rPr>
              <a:t>100% </a:t>
            </a:r>
            <a:r>
              <a:rPr lang="ru-RU" b="1" dirty="0" smtClean="0"/>
              <a:t>положительного результата</a:t>
            </a:r>
            <a:endParaRPr lang="fr-FR" b="1" dirty="0"/>
          </a:p>
          <a:p>
            <a:pPr marL="268288" indent="-268288" algn="ctr"/>
            <a:r>
              <a:rPr lang="ru-RU" b="1" dirty="0" smtClean="0"/>
              <a:t>До </a:t>
            </a:r>
            <a:r>
              <a:rPr lang="fr-FR" b="1" dirty="0" smtClean="0">
                <a:solidFill>
                  <a:schemeClr val="accent5">
                    <a:lumMod val="50000"/>
                  </a:schemeClr>
                </a:solidFill>
              </a:rPr>
              <a:t>+84</a:t>
            </a:r>
            <a:r>
              <a:rPr lang="fr-FR" b="1" dirty="0">
                <a:solidFill>
                  <a:schemeClr val="accent5">
                    <a:lumMod val="50000"/>
                  </a:schemeClr>
                </a:solidFill>
              </a:rPr>
              <a:t>% </a:t>
            </a:r>
            <a:r>
              <a:rPr lang="ru-RU" b="1" dirty="0" smtClean="0"/>
              <a:t>защиты</a:t>
            </a:r>
            <a:r>
              <a:rPr lang="fr-FR" b="1" dirty="0" smtClean="0"/>
              <a:t> </a:t>
            </a:r>
            <a:r>
              <a:rPr lang="fr-FR" b="1" dirty="0"/>
              <a:t>vs. </a:t>
            </a:r>
            <a:r>
              <a:rPr lang="ru-RU" b="1" dirty="0" smtClean="0"/>
              <a:t>Необработанным контролем</a:t>
            </a:r>
            <a:endParaRPr lang="fr-FR" b="1" dirty="0"/>
          </a:p>
        </p:txBody>
      </p:sp>
      <p:sp>
        <p:nvSpPr>
          <p:cNvPr id="28" name="Text Box 41"/>
          <p:cNvSpPr txBox="1">
            <a:spLocks noChangeArrowheads="1"/>
          </p:cNvSpPr>
          <p:nvPr/>
        </p:nvSpPr>
        <p:spPr bwMode="auto">
          <a:xfrm>
            <a:off x="5483721" y="4841658"/>
            <a:ext cx="9557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a:latin typeface="Trebuchet MS" pitchFamily="34" charset="0"/>
                <a:ea typeface="ＭＳ Ｐゴシック" charset="-128"/>
              </a:rPr>
              <a:t>(or </a:t>
            </a:r>
            <a:r>
              <a:rPr lang="fr-FR" sz="900" cap="small" dirty="0" err="1">
                <a:latin typeface="Trebuchet MS" pitchFamily="34" charset="0"/>
                <a:ea typeface="ＭＳ Ｐゴシック" charset="-128"/>
              </a:rPr>
              <a:t>Pollustop</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a:t>
            </a:r>
          </a:p>
        </p:txBody>
      </p:sp>
      <p:sp>
        <p:nvSpPr>
          <p:cNvPr id="29" name="Text Box 41"/>
          <p:cNvSpPr txBox="1">
            <a:spLocks noChangeArrowheads="1"/>
          </p:cNvSpPr>
          <p:nvPr/>
        </p:nvSpPr>
        <p:spPr bwMode="auto">
          <a:xfrm>
            <a:off x="4262025" y="4841631"/>
            <a:ext cx="9557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a:latin typeface="Trebuchet MS" pitchFamily="34" charset="0"/>
                <a:ea typeface="ＭＳ Ｐゴシック" charset="-128"/>
              </a:rPr>
              <a:t>(or </a:t>
            </a:r>
            <a:r>
              <a:rPr lang="fr-FR" sz="900" cap="small" dirty="0" err="1">
                <a:latin typeface="Trebuchet MS" pitchFamily="34" charset="0"/>
                <a:ea typeface="ＭＳ Ｐゴシック" charset="-128"/>
              </a:rPr>
              <a:t>Pollustop</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a:t>
            </a:r>
          </a:p>
        </p:txBody>
      </p:sp>
      <p:sp>
        <p:nvSpPr>
          <p:cNvPr id="31" name="Zone de texte 27655"/>
          <p:cNvSpPr txBox="1"/>
          <p:nvPr/>
        </p:nvSpPr>
        <p:spPr>
          <a:xfrm>
            <a:off x="5652120" y="2446430"/>
            <a:ext cx="837791" cy="4667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fr-FR" sz="1400" b="1" dirty="0">
                <a:effectLst/>
                <a:latin typeface="Calibri"/>
                <a:ea typeface="Calibri"/>
                <a:cs typeface="Times New Roman"/>
              </a:rPr>
              <a:t>+48%</a:t>
            </a:r>
            <a:r>
              <a:rPr lang="fr-FR" sz="1200" b="1" baseline="30000" dirty="0">
                <a:effectLst/>
                <a:latin typeface="Calibri"/>
                <a:ea typeface="Calibri"/>
                <a:cs typeface="Times New Roman"/>
              </a:rPr>
              <a:t>****</a:t>
            </a:r>
            <a:endParaRPr lang="fr-FR" sz="1200" dirty="0">
              <a:effectLst/>
              <a:latin typeface="Calibri"/>
              <a:ea typeface="Calibri"/>
              <a:cs typeface="Times New Roman"/>
            </a:endParaRPr>
          </a:p>
        </p:txBody>
      </p:sp>
      <p:sp>
        <p:nvSpPr>
          <p:cNvPr id="33" name="Zone de texte 35"/>
          <p:cNvSpPr txBox="1"/>
          <p:nvPr/>
        </p:nvSpPr>
        <p:spPr>
          <a:xfrm>
            <a:off x="6195070" y="2639194"/>
            <a:ext cx="183832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15000"/>
              </a:lnSpc>
              <a:spcAft>
                <a:spcPts val="1000"/>
              </a:spcAft>
            </a:pPr>
            <a:r>
              <a:rPr lang="fr-FR" sz="800" dirty="0">
                <a:effectLst/>
                <a:ea typeface="Calibri"/>
                <a:cs typeface="Times New Roman"/>
              </a:rPr>
              <a:t>**** p&lt;0.0001     </a:t>
            </a:r>
            <a:endParaRPr lang="fr-FR" sz="1100" dirty="0">
              <a:effectLst/>
              <a:ea typeface="Calibri"/>
              <a:cs typeface="Times New Roman"/>
            </a:endParaRPr>
          </a:p>
        </p:txBody>
      </p:sp>
      <p:sp>
        <p:nvSpPr>
          <p:cNvPr id="34" name="Zone de texte 27655"/>
          <p:cNvSpPr txBox="1"/>
          <p:nvPr/>
        </p:nvSpPr>
        <p:spPr>
          <a:xfrm>
            <a:off x="4454289" y="2621285"/>
            <a:ext cx="837791" cy="4667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fr-FR" sz="1400" b="1" dirty="0">
                <a:effectLst/>
                <a:latin typeface="Calibri"/>
                <a:ea typeface="Calibri"/>
                <a:cs typeface="Times New Roman"/>
              </a:rPr>
              <a:t>+45%</a:t>
            </a:r>
            <a:r>
              <a:rPr lang="fr-FR" sz="1200" b="1" baseline="30000" dirty="0">
                <a:effectLst/>
                <a:latin typeface="Calibri"/>
                <a:ea typeface="Calibri"/>
                <a:cs typeface="Times New Roman"/>
              </a:rPr>
              <a:t>****</a:t>
            </a:r>
            <a:endParaRPr lang="fr-FR" sz="1200" dirty="0">
              <a:effectLst/>
              <a:latin typeface="Calibri"/>
              <a:ea typeface="Calibri"/>
              <a:cs typeface="Times New Roman"/>
            </a:endParaRPr>
          </a:p>
        </p:txBody>
      </p:sp>
      <p:cxnSp>
        <p:nvCxnSpPr>
          <p:cNvPr id="6" name="Connecteur droit avec flèche 5"/>
          <p:cNvCxnSpPr/>
          <p:nvPr/>
        </p:nvCxnSpPr>
        <p:spPr>
          <a:xfrm flipV="1">
            <a:off x="5603354" y="2708920"/>
            <a:ext cx="0" cy="646931"/>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Connecteur droit avec flèche 34"/>
          <p:cNvCxnSpPr>
            <a:cxnSpLocks/>
          </p:cNvCxnSpPr>
          <p:nvPr/>
        </p:nvCxnSpPr>
        <p:spPr>
          <a:xfrm flipV="1">
            <a:off x="4374670" y="2846439"/>
            <a:ext cx="0" cy="555148"/>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36" name="Zone de texte 27655"/>
          <p:cNvSpPr txBox="1"/>
          <p:nvPr/>
        </p:nvSpPr>
        <p:spPr>
          <a:xfrm>
            <a:off x="5023098" y="2882803"/>
            <a:ext cx="837791" cy="4667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fr-FR" sz="1100" b="1" dirty="0">
                <a:solidFill>
                  <a:schemeClr val="accent6">
                    <a:lumMod val="75000"/>
                  </a:schemeClr>
                </a:solidFill>
                <a:effectLst/>
                <a:latin typeface="Calibri"/>
                <a:ea typeface="Calibri"/>
                <a:cs typeface="Times New Roman"/>
              </a:rPr>
              <a:t>+12%</a:t>
            </a:r>
            <a:r>
              <a:rPr lang="fr-FR" sz="1050" b="1" baseline="30000" dirty="0">
                <a:solidFill>
                  <a:schemeClr val="accent6">
                    <a:lumMod val="75000"/>
                  </a:schemeClr>
                </a:solidFill>
                <a:effectLst/>
                <a:latin typeface="Calibri"/>
                <a:ea typeface="Calibri"/>
                <a:cs typeface="Times New Roman"/>
              </a:rPr>
              <a:t>***</a:t>
            </a:r>
            <a:endParaRPr lang="fr-FR" sz="1050" dirty="0">
              <a:solidFill>
                <a:schemeClr val="accent6">
                  <a:lumMod val="75000"/>
                </a:schemeClr>
              </a:solidFill>
              <a:effectLst/>
              <a:latin typeface="Calibri"/>
              <a:ea typeface="Calibri"/>
              <a:cs typeface="Times New Roman"/>
            </a:endParaRPr>
          </a:p>
        </p:txBody>
      </p:sp>
      <p:sp>
        <p:nvSpPr>
          <p:cNvPr id="37" name="Zone de texte 27655"/>
          <p:cNvSpPr txBox="1"/>
          <p:nvPr/>
        </p:nvSpPr>
        <p:spPr>
          <a:xfrm>
            <a:off x="3880495" y="2947196"/>
            <a:ext cx="837791" cy="4667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fr-FR" sz="1100" b="1" dirty="0">
                <a:solidFill>
                  <a:schemeClr val="accent6">
                    <a:lumMod val="75000"/>
                  </a:schemeClr>
                </a:solidFill>
                <a:effectLst/>
                <a:latin typeface="Calibri"/>
                <a:ea typeface="Calibri"/>
                <a:cs typeface="Times New Roman"/>
              </a:rPr>
              <a:t>+8%</a:t>
            </a:r>
            <a:r>
              <a:rPr lang="fr-FR" sz="1050" b="1" baseline="30000" dirty="0">
                <a:solidFill>
                  <a:schemeClr val="accent6">
                    <a:lumMod val="75000"/>
                  </a:schemeClr>
                </a:solidFill>
                <a:effectLst/>
                <a:latin typeface="Calibri"/>
                <a:ea typeface="Calibri"/>
                <a:cs typeface="Times New Roman"/>
              </a:rPr>
              <a:t>**</a:t>
            </a:r>
            <a:endParaRPr lang="fr-FR" sz="1050" dirty="0">
              <a:solidFill>
                <a:schemeClr val="accent6">
                  <a:lumMod val="75000"/>
                </a:schemeClr>
              </a:solidFill>
              <a:effectLst/>
              <a:latin typeface="Calibri"/>
              <a:ea typeface="Calibri"/>
              <a:cs typeface="Times New Roman"/>
            </a:endParaRPr>
          </a:p>
        </p:txBody>
      </p:sp>
      <p:sp>
        <p:nvSpPr>
          <p:cNvPr id="38" name="Zone de texte 35"/>
          <p:cNvSpPr txBox="1"/>
          <p:nvPr/>
        </p:nvSpPr>
        <p:spPr>
          <a:xfrm>
            <a:off x="6190059" y="2819986"/>
            <a:ext cx="1838325" cy="5370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r">
              <a:spcAft>
                <a:spcPts val="500"/>
              </a:spcAft>
            </a:pPr>
            <a:r>
              <a:rPr lang="fr-FR" sz="800" dirty="0">
                <a:ea typeface="Calibri"/>
                <a:cs typeface="Times New Roman"/>
              </a:rPr>
              <a:t>*** p&lt;0.001     </a:t>
            </a:r>
            <a:endParaRPr lang="fr-FR" sz="1100" dirty="0">
              <a:ea typeface="Calibri"/>
              <a:cs typeface="Times New Roman"/>
            </a:endParaRPr>
          </a:p>
          <a:p>
            <a:pPr algn="r">
              <a:spcAft>
                <a:spcPts val="500"/>
              </a:spcAft>
            </a:pPr>
            <a:r>
              <a:rPr lang="fr-FR" sz="800" dirty="0">
                <a:effectLst/>
                <a:ea typeface="Calibri"/>
                <a:cs typeface="Times New Roman"/>
              </a:rPr>
              <a:t>** p&lt;0.01     </a:t>
            </a:r>
            <a:endParaRPr lang="fr-FR" sz="1100" dirty="0">
              <a:effectLst/>
              <a:ea typeface="Calibri"/>
              <a:cs typeface="Times New Roman"/>
            </a:endParaRPr>
          </a:p>
        </p:txBody>
      </p:sp>
      <p:pic>
        <p:nvPicPr>
          <p:cNvPr id="30" name="Picture 6"/>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47010" t="36638" r="46034" b="49365"/>
          <a:stretch/>
        </p:blipFill>
        <p:spPr bwMode="auto">
          <a:xfrm>
            <a:off x="6259746" y="-217366"/>
            <a:ext cx="942113" cy="102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Zone de texte 23"/>
          <p:cNvSpPr>
            <a:spLocks noChangeArrowheads="1"/>
          </p:cNvSpPr>
          <p:nvPr/>
        </p:nvSpPr>
        <p:spPr bwMode="auto">
          <a:xfrm>
            <a:off x="7189441" y="3441336"/>
            <a:ext cx="1136304" cy="1080000"/>
          </a:xfrm>
          <a:prstGeom prst="ellipse">
            <a:avLst/>
          </a:prstGeom>
          <a:solidFill>
            <a:schemeClr val="accent5">
              <a:lumMod val="75000"/>
            </a:schemeClr>
          </a:solidFill>
          <a:ln>
            <a:headEnd/>
            <a:tailEnd/>
          </a:ln>
        </p:spPr>
        <p:style>
          <a:lnRef idx="3">
            <a:schemeClr val="lt1"/>
          </a:lnRef>
          <a:fillRef idx="1">
            <a:schemeClr val="accent6"/>
          </a:fillRef>
          <a:effectRef idx="1">
            <a:schemeClr val="accent6"/>
          </a:effectRef>
          <a:fontRef idx="minor">
            <a:schemeClr val="lt1"/>
          </a:fontRef>
        </p:style>
        <p:txBody>
          <a:bodyPr rot="0" vert="horz" wrap="square" lIns="0" tIns="0" rIns="0" bIns="0" anchor="ctr" anchorCtr="0" upright="1">
            <a:noAutofit/>
          </a:bodyPr>
          <a:lstStyle/>
          <a:p>
            <a:pPr algn="ctr"/>
            <a:r>
              <a:rPr lang="ru-RU" sz="900" b="1" spc="200" dirty="0" smtClean="0">
                <a:ea typeface="Calibri"/>
                <a:cs typeface="Calibri"/>
              </a:rPr>
              <a:t>Защита</a:t>
            </a:r>
            <a:endParaRPr lang="fr-FR" sz="900" b="1" baseline="30000" dirty="0">
              <a:effectLst/>
              <a:ea typeface="Calibri"/>
              <a:cs typeface="Times New Roman"/>
            </a:endParaRPr>
          </a:p>
        </p:txBody>
      </p:sp>
    </p:spTree>
    <p:extLst>
      <p:ext uri="{BB962C8B-B14F-4D97-AF65-F5344CB8AC3E}">
        <p14:creationId xmlns:p14="http://schemas.microsoft.com/office/powerpoint/2010/main" val="30310350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5400000">
            <a:off x="7789703" y="-946635"/>
            <a:ext cx="416360" cy="2312506"/>
          </a:xfrm>
          <a:prstGeom prst="rect">
            <a:avLst/>
          </a:prstGeom>
          <a:solidFill>
            <a:srgbClr val="4BACC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Представление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8" name="Rectangle 16"/>
          <p:cNvSpPr>
            <a:spLocks noChangeArrowheads="1"/>
          </p:cNvSpPr>
          <p:nvPr/>
        </p:nvSpPr>
        <p:spPr bwMode="auto">
          <a:xfrm>
            <a:off x="3516" y="119541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ru-RU" sz="2000" i="1" dirty="0" smtClean="0">
                <a:solidFill>
                  <a:srgbClr val="DB5C99"/>
                </a:solidFill>
                <a:cs typeface="Arial" charset="0"/>
              </a:rPr>
              <a:t>Защита волос от инкрустации </a:t>
            </a:r>
            <a:r>
              <a:rPr lang="fr-FR" sz="2000" i="1" dirty="0" smtClean="0">
                <a:solidFill>
                  <a:srgbClr val="DB5C99"/>
                </a:solidFill>
                <a:cs typeface="Arial" charset="0"/>
              </a:rPr>
              <a:t>PM</a:t>
            </a:r>
            <a:endParaRPr lang="fr-FR" sz="1400" i="1" dirty="0">
              <a:solidFill>
                <a:srgbClr val="DB5C99"/>
              </a:solidFill>
              <a:cs typeface="Arial" charset="0"/>
            </a:endParaRPr>
          </a:p>
        </p:txBody>
      </p:sp>
      <p:pic>
        <p:nvPicPr>
          <p:cNvPr id="27" name="Picture 2" descr="Afficher l'image d'origine"/>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26402" y="546409"/>
            <a:ext cx="1019175" cy="1019175"/>
          </a:xfrm>
          <a:prstGeom prst="rect">
            <a:avLst/>
          </a:prstGeom>
          <a:noFill/>
          <a:extLst/>
        </p:spPr>
      </p:pic>
      <p:grpSp>
        <p:nvGrpSpPr>
          <p:cNvPr id="14" name="Groupe 13"/>
          <p:cNvGrpSpPr/>
          <p:nvPr/>
        </p:nvGrpSpPr>
        <p:grpSpPr>
          <a:xfrm>
            <a:off x="349136" y="2047627"/>
            <a:ext cx="8358805" cy="4200365"/>
            <a:chOff x="-60353" y="0"/>
            <a:chExt cx="6783242" cy="3276601"/>
          </a:xfrm>
        </p:grpSpPr>
        <p:grpSp>
          <p:nvGrpSpPr>
            <p:cNvPr id="21" name="Groupe 20"/>
            <p:cNvGrpSpPr/>
            <p:nvPr/>
          </p:nvGrpSpPr>
          <p:grpSpPr>
            <a:xfrm>
              <a:off x="-60353" y="0"/>
              <a:ext cx="6783242" cy="2898871"/>
              <a:chOff x="-2068255" y="0"/>
              <a:chExt cx="8167578" cy="3162299"/>
            </a:xfrm>
          </p:grpSpPr>
          <p:grpSp>
            <p:nvGrpSpPr>
              <p:cNvPr id="34" name="Groupe 33"/>
              <p:cNvGrpSpPr/>
              <p:nvPr/>
            </p:nvGrpSpPr>
            <p:grpSpPr>
              <a:xfrm>
                <a:off x="-2068255" y="391679"/>
                <a:ext cx="6164005" cy="2770620"/>
                <a:chOff x="-2068255" y="258195"/>
                <a:chExt cx="6164005" cy="1906803"/>
              </a:xfrm>
            </p:grpSpPr>
            <p:grpSp>
              <p:nvGrpSpPr>
                <p:cNvPr id="38" name="Groupe 37"/>
                <p:cNvGrpSpPr/>
                <p:nvPr/>
              </p:nvGrpSpPr>
              <p:grpSpPr>
                <a:xfrm>
                  <a:off x="-2068255" y="258195"/>
                  <a:ext cx="6108361" cy="1837783"/>
                  <a:chOff x="-2682063" y="-10361"/>
                  <a:chExt cx="7921176" cy="2238945"/>
                </a:xfrm>
              </p:grpSpPr>
              <p:pic>
                <p:nvPicPr>
                  <p:cNvPr id="4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76432" y="-10361"/>
                    <a:ext cx="2562681" cy="1063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77" y="-8803"/>
                    <a:ext cx="2504655" cy="106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5" y="1152335"/>
                    <a:ext cx="2515647" cy="107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668766" y="1151736"/>
                    <a:ext cx="2570347" cy="1076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78781" y="-10361"/>
                    <a:ext cx="2548605" cy="1063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82063" y="1152336"/>
                    <a:ext cx="2563105" cy="107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9" name="Zone de texte 357"/>
                <p:cNvSpPr txBox="1"/>
                <p:nvPr/>
              </p:nvSpPr>
              <p:spPr>
                <a:xfrm>
                  <a:off x="171450" y="985889"/>
                  <a:ext cx="1828800" cy="5524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ru-RU" sz="900" b="1" dirty="0" smtClean="0">
                      <a:latin typeface="Calibri" panose="020F0502020204030204" pitchFamily="34" charset="0"/>
                      <a:ea typeface="Calibri" panose="020F0502020204030204" pitchFamily="34" charset="0"/>
                      <a:cs typeface="Times New Roman" panose="02020603050405020304" pitchFamily="18" charset="0"/>
                    </a:rPr>
                    <a:t>До смывания</a:t>
                  </a: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0" name="Zone de texte 55394"/>
                <p:cNvSpPr txBox="1"/>
                <p:nvPr/>
              </p:nvSpPr>
              <p:spPr>
                <a:xfrm>
                  <a:off x="171450" y="1952114"/>
                  <a:ext cx="1828800" cy="212884"/>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ru-RU" sz="900" b="1" dirty="0" smtClean="0">
                      <a:latin typeface="Calibri" panose="020F0502020204030204" pitchFamily="34" charset="0"/>
                      <a:ea typeface="Calibri" panose="020F0502020204030204" pitchFamily="34" charset="0"/>
                      <a:cs typeface="Times New Roman" panose="02020603050405020304" pitchFamily="18" charset="0"/>
                    </a:rPr>
                    <a:t>После смывания</a:t>
                  </a: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1" name="Zone de texte 55395"/>
                <p:cNvSpPr txBox="1"/>
                <p:nvPr/>
              </p:nvSpPr>
              <p:spPr>
                <a:xfrm>
                  <a:off x="2266950" y="993118"/>
                  <a:ext cx="1828800" cy="5524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ru-RU" sz="900" b="1" dirty="0" smtClean="0">
                      <a:latin typeface="Calibri" panose="020F0502020204030204" pitchFamily="34" charset="0"/>
                      <a:ea typeface="Calibri" panose="020F0502020204030204" pitchFamily="34" charset="0"/>
                      <a:cs typeface="Times New Roman" panose="02020603050405020304" pitchFamily="18" charset="0"/>
                    </a:rPr>
                    <a:t>До смывания</a:t>
                  </a: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3" name="Zone de texte 55400"/>
                <p:cNvSpPr txBox="1"/>
                <p:nvPr/>
              </p:nvSpPr>
              <p:spPr>
                <a:xfrm>
                  <a:off x="2247900" y="1951298"/>
                  <a:ext cx="1828800" cy="213476"/>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ru-RU" sz="900" b="1" dirty="0" smtClean="0">
                      <a:latin typeface="Calibri" panose="020F0502020204030204" pitchFamily="34" charset="0"/>
                      <a:ea typeface="Calibri" panose="020F0502020204030204" pitchFamily="34" charset="0"/>
                      <a:cs typeface="Times New Roman" panose="02020603050405020304" pitchFamily="18" charset="0"/>
                    </a:rPr>
                    <a:t>После смывания</a:t>
                  </a: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35" name="ZoneTexte 9"/>
              <p:cNvSpPr txBox="1"/>
              <p:nvPr/>
            </p:nvSpPr>
            <p:spPr>
              <a:xfrm>
                <a:off x="21265" y="0"/>
                <a:ext cx="1952625" cy="260985"/>
              </a:xfrm>
              <a:prstGeom prst="rect">
                <a:avLst/>
              </a:prstGeom>
              <a:solidFill>
                <a:schemeClr val="tx1"/>
              </a:solidFill>
              <a:ln>
                <a:noFill/>
              </a:ln>
            </p:spPr>
            <p:style>
              <a:lnRef idx="3">
                <a:schemeClr val="lt1"/>
              </a:lnRef>
              <a:fillRef idx="1">
                <a:schemeClr val="accent5"/>
              </a:fillRef>
              <a:effectRef idx="1">
                <a:schemeClr val="accent5"/>
              </a:effectRef>
              <a:fontRef idx="minor">
                <a:schemeClr val="lt1"/>
              </a:fontRef>
            </p:style>
            <p:txBody>
              <a:bodyPr wrap="square">
                <a:noAutofit/>
              </a:bodyPr>
              <a:lstStyle/>
              <a:p>
                <a:pPr algn="ctr">
                  <a:lnSpc>
                    <a:spcPct val="107000"/>
                  </a:lnSpc>
                </a:pPr>
                <a:r>
                  <a:rPr lang="ru-RU" sz="900" b="1" dirty="0" smtClean="0">
                    <a:solidFill>
                      <a:srgbClr val="FFFFFF"/>
                    </a:solidFill>
                    <a:ea typeface="Calibri" panose="020F0502020204030204" pitchFamily="34" charset="0"/>
                    <a:cs typeface="Times New Roman" panose="02020603050405020304" pitchFamily="18" charset="0"/>
                  </a:rPr>
                  <a:t>Плацебо</a:t>
                </a:r>
                <a:endParaRPr lang="fr-FR" sz="1200" dirty="0">
                  <a:ea typeface="Calibri" panose="020F0502020204030204" pitchFamily="34" charset="0"/>
                  <a:cs typeface="Times New Roman" panose="02020603050405020304" pitchFamily="18" charset="0"/>
                </a:endParaRPr>
              </a:p>
            </p:txBody>
          </p:sp>
          <p:sp>
            <p:nvSpPr>
              <p:cNvPr id="36" name="ZoneTexte 9"/>
              <p:cNvSpPr txBox="1"/>
              <p:nvPr/>
            </p:nvSpPr>
            <p:spPr>
              <a:xfrm>
                <a:off x="2062717" y="0"/>
                <a:ext cx="1977390" cy="260976"/>
              </a:xfrm>
              <a:prstGeom prst="rect">
                <a:avLst/>
              </a:prstGeom>
              <a:solidFill>
                <a:schemeClr val="tx1"/>
              </a:solidFill>
              <a:ln>
                <a:noFill/>
              </a:ln>
            </p:spPr>
            <p:style>
              <a:lnRef idx="3">
                <a:schemeClr val="lt1"/>
              </a:lnRef>
              <a:fillRef idx="1">
                <a:schemeClr val="accent5"/>
              </a:fillRef>
              <a:effectRef idx="1">
                <a:schemeClr val="accent5"/>
              </a:effectRef>
              <a:fontRef idx="minor">
                <a:schemeClr val="lt1"/>
              </a:fontRef>
            </p:style>
            <p:txBody>
              <a:bodyPr wrap="square">
                <a:noAutofit/>
              </a:bodyPr>
              <a:lstStyle/>
              <a:p>
                <a:pPr algn="ctr">
                  <a:lnSpc>
                    <a:spcPct val="107000"/>
                  </a:lnSpc>
                </a:pPr>
                <a:r>
                  <a:rPr lang="fr-FR" sz="900" b="1" dirty="0">
                    <a:solidFill>
                      <a:srgbClr val="FFFFFF"/>
                    </a:solidFill>
                    <a:ea typeface="Calibri" panose="020F0502020204030204" pitchFamily="34" charset="0"/>
                    <a:cs typeface="Times New Roman" panose="02020603050405020304" pitchFamily="18" charset="0"/>
                  </a:rPr>
                  <a:t>1% GLYCOFILM®  </a:t>
                </a:r>
                <a:r>
                  <a:rPr lang="fr-FR" sz="900" b="1" dirty="0" smtClean="0">
                    <a:ea typeface="Calibri" panose="020F0502020204030204" pitchFamily="34" charset="0"/>
                    <a:cs typeface="Times New Roman" panose="02020603050405020304" pitchFamily="18" charset="0"/>
                  </a:rPr>
                  <a:t>(</a:t>
                </a:r>
                <a:r>
                  <a:rPr lang="ru-RU" sz="900" b="1" dirty="0" smtClean="0">
                    <a:ea typeface="Calibri" panose="020F0502020204030204" pitchFamily="34" charset="0"/>
                    <a:cs typeface="Times New Roman" panose="02020603050405020304" pitchFamily="18" charset="0"/>
                  </a:rPr>
                  <a:t>или</a:t>
                </a:r>
                <a:r>
                  <a:rPr lang="fr-FR" sz="900" b="1" dirty="0" smtClean="0">
                    <a:ea typeface="Calibri" panose="020F0502020204030204" pitchFamily="34" charset="0"/>
                    <a:cs typeface="Times New Roman" panose="02020603050405020304" pitchFamily="18" charset="0"/>
                  </a:rPr>
                  <a:t> </a:t>
                </a:r>
                <a:r>
                  <a:rPr lang="fr-FR" sz="900" b="1" dirty="0">
                    <a:ea typeface="Calibri" panose="020F0502020204030204" pitchFamily="34" charset="0"/>
                    <a:cs typeface="Times New Roman" panose="02020603050405020304" pitchFamily="18" charset="0"/>
                  </a:rPr>
                  <a:t>POLLUSTOP®)</a:t>
                </a:r>
                <a:endParaRPr lang="fr-FR" sz="900" dirty="0">
                  <a:ea typeface="Calibri" panose="020F0502020204030204" pitchFamily="34" charset="0"/>
                  <a:cs typeface="Times New Roman" panose="02020603050405020304" pitchFamily="18" charset="0"/>
                </a:endParaRPr>
              </a:p>
              <a:p>
                <a:pPr algn="ctr">
                  <a:lnSpc>
                    <a:spcPct val="107000"/>
                  </a:lnSpc>
                  <a:spcAft>
                    <a:spcPts val="0"/>
                  </a:spcAft>
                </a:pPr>
                <a:endParaRPr lang="fr-FR" sz="900" dirty="0">
                  <a:effectLst/>
                  <a:ea typeface="Calibri" panose="020F0502020204030204" pitchFamily="34" charset="0"/>
                  <a:cs typeface="Times New Roman" panose="02020603050405020304" pitchFamily="18" charset="0"/>
                </a:endParaRPr>
              </a:p>
            </p:txBody>
          </p:sp>
          <p:sp>
            <p:nvSpPr>
              <p:cNvPr id="37" name="ZoneTexte 9"/>
              <p:cNvSpPr txBox="1"/>
              <p:nvPr/>
            </p:nvSpPr>
            <p:spPr>
              <a:xfrm>
                <a:off x="4146698" y="0"/>
                <a:ext cx="1952625" cy="260976"/>
              </a:xfrm>
              <a:prstGeom prst="rect">
                <a:avLst/>
              </a:prstGeom>
              <a:solidFill>
                <a:schemeClr val="tx1"/>
              </a:solidFill>
              <a:ln>
                <a:noFill/>
              </a:ln>
            </p:spPr>
            <p:style>
              <a:lnRef idx="3">
                <a:schemeClr val="lt1"/>
              </a:lnRef>
              <a:fillRef idx="1">
                <a:schemeClr val="accent5"/>
              </a:fillRef>
              <a:effectRef idx="1">
                <a:schemeClr val="accent5"/>
              </a:effectRef>
              <a:fontRef idx="minor">
                <a:schemeClr val="lt1"/>
              </a:fontRef>
            </p:style>
            <p:txBody>
              <a:bodyPr wrap="square">
                <a:noAutofit/>
              </a:bodyPr>
              <a:lstStyle/>
              <a:p>
                <a:pPr algn="ctr">
                  <a:lnSpc>
                    <a:spcPct val="107000"/>
                  </a:lnSpc>
                </a:pPr>
                <a:r>
                  <a:rPr lang="fr-FR" sz="900" b="1" dirty="0">
                    <a:solidFill>
                      <a:srgbClr val="FFFFFF"/>
                    </a:solidFill>
                    <a:ea typeface="Calibri" panose="020F0502020204030204" pitchFamily="34" charset="0"/>
                    <a:cs typeface="Times New Roman" panose="02020603050405020304" pitchFamily="18" charset="0"/>
                  </a:rPr>
                  <a:t>3% GLYCOFILM®  </a:t>
                </a:r>
                <a:r>
                  <a:rPr lang="fr-FR" sz="900" b="1" dirty="0" smtClean="0">
                    <a:ea typeface="Calibri" panose="020F0502020204030204" pitchFamily="34" charset="0"/>
                    <a:cs typeface="Times New Roman" panose="02020603050405020304" pitchFamily="18" charset="0"/>
                  </a:rPr>
                  <a:t>(</a:t>
                </a:r>
                <a:r>
                  <a:rPr lang="ru-RU" sz="900" b="1" dirty="0" smtClean="0">
                    <a:ea typeface="Calibri" panose="020F0502020204030204" pitchFamily="34" charset="0"/>
                    <a:cs typeface="Times New Roman" panose="02020603050405020304" pitchFamily="18" charset="0"/>
                  </a:rPr>
                  <a:t>или</a:t>
                </a:r>
                <a:r>
                  <a:rPr lang="fr-FR" sz="900" b="1" dirty="0" smtClean="0">
                    <a:ea typeface="Calibri" panose="020F0502020204030204" pitchFamily="34" charset="0"/>
                    <a:cs typeface="Times New Roman" panose="02020603050405020304" pitchFamily="18" charset="0"/>
                  </a:rPr>
                  <a:t> </a:t>
                </a:r>
                <a:r>
                  <a:rPr lang="fr-FR" sz="900" b="1" dirty="0">
                    <a:ea typeface="Calibri" panose="020F0502020204030204" pitchFamily="34" charset="0"/>
                    <a:cs typeface="Times New Roman" panose="02020603050405020304" pitchFamily="18" charset="0"/>
                  </a:rPr>
                  <a:t>POLLUSTOP®)</a:t>
                </a:r>
                <a:endParaRPr lang="fr-FR" sz="900" dirty="0">
                  <a:ea typeface="Calibri" panose="020F0502020204030204" pitchFamily="34" charset="0"/>
                  <a:cs typeface="Times New Roman" panose="02020603050405020304" pitchFamily="18" charset="0"/>
                </a:endParaRPr>
              </a:p>
              <a:p>
                <a:pPr algn="ctr">
                  <a:lnSpc>
                    <a:spcPct val="107000"/>
                  </a:lnSpc>
                  <a:spcAft>
                    <a:spcPts val="0"/>
                  </a:spcAft>
                </a:pPr>
                <a:endParaRPr lang="fr-FR" sz="900" dirty="0">
                  <a:effectLst/>
                  <a:ea typeface="Calibri" panose="020F0502020204030204" pitchFamily="34" charset="0"/>
                  <a:cs typeface="Times New Roman" panose="02020603050405020304" pitchFamily="18" charset="0"/>
                </a:endParaRPr>
              </a:p>
            </p:txBody>
          </p:sp>
        </p:grpSp>
        <p:grpSp>
          <p:nvGrpSpPr>
            <p:cNvPr id="22" name="Groupe 21"/>
            <p:cNvGrpSpPr/>
            <p:nvPr/>
          </p:nvGrpSpPr>
          <p:grpSpPr>
            <a:xfrm>
              <a:off x="-47629" y="0"/>
              <a:ext cx="6770518" cy="3276601"/>
              <a:chOff x="-57349" y="0"/>
              <a:chExt cx="8152571" cy="3926989"/>
            </a:xfrm>
          </p:grpSpPr>
          <p:grpSp>
            <p:nvGrpSpPr>
              <p:cNvPr id="23" name="Groupe 22"/>
              <p:cNvGrpSpPr/>
              <p:nvPr/>
            </p:nvGrpSpPr>
            <p:grpSpPr>
              <a:xfrm>
                <a:off x="102634" y="430321"/>
                <a:ext cx="7992588" cy="3496668"/>
                <a:chOff x="102634" y="274994"/>
                <a:chExt cx="7992588" cy="2406305"/>
              </a:xfrm>
            </p:grpSpPr>
            <p:grpSp>
              <p:nvGrpSpPr>
                <p:cNvPr id="29" name="Groupe 28"/>
                <p:cNvGrpSpPr/>
                <p:nvPr/>
              </p:nvGrpSpPr>
              <p:grpSpPr>
                <a:xfrm>
                  <a:off x="6141217" y="274994"/>
                  <a:ext cx="1954005" cy="2018940"/>
                  <a:chOff x="7963783" y="10105"/>
                  <a:chExt cx="2533907" cy="2459649"/>
                </a:xfrm>
              </p:grpSpPr>
              <p:pic>
                <p:nvPicPr>
                  <p:cNvPr id="3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68435" y="10105"/>
                    <a:ext cx="2529255" cy="1159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3783" y="1287415"/>
                    <a:ext cx="2529257" cy="118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 name="Zone de texte 55362"/>
                <p:cNvSpPr txBox="1"/>
                <p:nvPr/>
              </p:nvSpPr>
              <p:spPr>
                <a:xfrm>
                  <a:off x="114103" y="1080161"/>
                  <a:ext cx="1828800" cy="5524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ru-RU" sz="900" b="1" dirty="0" smtClean="0">
                      <a:effectLst/>
                      <a:latin typeface="Calibri" panose="020F0502020204030204" pitchFamily="34" charset="0"/>
                      <a:ea typeface="Calibri" panose="020F0502020204030204" pitchFamily="34" charset="0"/>
                      <a:cs typeface="Times New Roman" panose="02020603050405020304" pitchFamily="18" charset="0"/>
                    </a:rPr>
                    <a:t>До смывания</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Zone de texte 55363"/>
                <p:cNvSpPr txBox="1"/>
                <p:nvPr/>
              </p:nvSpPr>
              <p:spPr>
                <a:xfrm>
                  <a:off x="102634" y="2128849"/>
                  <a:ext cx="1828798" cy="5524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ru-RU" sz="900" b="1" dirty="0" smtClean="0">
                      <a:latin typeface="Calibri" panose="020F0502020204030204" pitchFamily="34" charset="0"/>
                      <a:ea typeface="Calibri" panose="020F0502020204030204" pitchFamily="34" charset="0"/>
                      <a:cs typeface="Times New Roman" panose="02020603050405020304" pitchFamily="18" charset="0"/>
                    </a:rPr>
                    <a:t>После смывания</a:t>
                  </a: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28" name="ZoneTexte 9"/>
              <p:cNvSpPr txBox="1"/>
              <p:nvPr/>
            </p:nvSpPr>
            <p:spPr>
              <a:xfrm>
                <a:off x="-57349" y="0"/>
                <a:ext cx="1952625" cy="286723"/>
              </a:xfrm>
              <a:prstGeom prst="rect">
                <a:avLst/>
              </a:prstGeom>
              <a:solidFill>
                <a:schemeClr val="tx1"/>
              </a:solidFill>
              <a:ln>
                <a:noFill/>
              </a:ln>
            </p:spPr>
            <p:style>
              <a:lnRef idx="3">
                <a:schemeClr val="lt1"/>
              </a:lnRef>
              <a:fillRef idx="1">
                <a:schemeClr val="accent5"/>
              </a:fillRef>
              <a:effectRef idx="1">
                <a:schemeClr val="accent5"/>
              </a:effectRef>
              <a:fontRef idx="minor">
                <a:schemeClr val="lt1"/>
              </a:fontRef>
            </p:style>
            <p:txBody>
              <a:bodyPr wrap="square">
                <a:noAutofit/>
              </a:bodyPr>
              <a:lstStyle/>
              <a:p>
                <a:pPr algn="ctr">
                  <a:lnSpc>
                    <a:spcPct val="107000"/>
                  </a:lnSpc>
                  <a:spcAft>
                    <a:spcPts val="0"/>
                  </a:spcAft>
                </a:pPr>
                <a:r>
                  <a:rPr lang="ru-RU" sz="900" b="1" dirty="0" smtClean="0">
                    <a:solidFill>
                      <a:srgbClr val="FFFFFF"/>
                    </a:solidFill>
                    <a:ea typeface="Calibri" panose="020F0502020204030204" pitchFamily="34" charset="0"/>
                    <a:cs typeface="Times New Roman" panose="02020603050405020304" pitchFamily="18" charset="0"/>
                  </a:rPr>
                  <a:t>Необработанный контроль</a:t>
                </a:r>
                <a:endParaRPr lang="fr-FR" sz="900" dirty="0">
                  <a:effectLst/>
                  <a:ea typeface="Calibri" panose="020F0502020204030204" pitchFamily="34" charset="0"/>
                  <a:cs typeface="Times New Roman" panose="02020603050405020304" pitchFamily="18" charset="0"/>
                </a:endParaRPr>
              </a:p>
            </p:txBody>
          </p:sp>
        </p:grpSp>
      </p:grpSp>
      <p:sp>
        <p:nvSpPr>
          <p:cNvPr id="51" name="Rectangle 16"/>
          <p:cNvSpPr>
            <a:spLocks noChangeArrowheads="1"/>
          </p:cNvSpPr>
          <p:nvPr/>
        </p:nvSpPr>
        <p:spPr bwMode="auto">
          <a:xfrm>
            <a:off x="0" y="68824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400" b="1" dirty="0">
                <a:solidFill>
                  <a:srgbClr val="DB5C99"/>
                </a:solidFill>
                <a:latin typeface="Trebuchet MS" pitchFamily="34" charset="0"/>
                <a:cs typeface="Arial" charset="0"/>
              </a:rPr>
              <a:t>1. </a:t>
            </a:r>
            <a:r>
              <a:rPr lang="ru-RU" sz="2400" b="1" dirty="0" smtClean="0">
                <a:solidFill>
                  <a:srgbClr val="DB5C99"/>
                </a:solidFill>
                <a:latin typeface="Trebuchet MS" pitchFamily="34" charset="0"/>
                <a:cs typeface="Arial" charset="0"/>
              </a:rPr>
              <a:t>АТМОСФЕРНОЕ ЗАГРЯЗНЕНИЕ</a:t>
            </a:r>
            <a:endParaRPr lang="fr-FR" sz="1600" b="1" dirty="0">
              <a:solidFill>
                <a:srgbClr val="DB5C99"/>
              </a:solidFill>
              <a:latin typeface="Trebuchet MS" pitchFamily="34" charset="0"/>
              <a:cs typeface="Arial" charset="0"/>
            </a:endParaRPr>
          </a:p>
        </p:txBody>
      </p:sp>
      <p:cxnSp>
        <p:nvCxnSpPr>
          <p:cNvPr id="52" name="Connecteur droit 51"/>
          <p:cNvCxnSpPr/>
          <p:nvPr/>
        </p:nvCxnSpPr>
        <p:spPr>
          <a:xfrm>
            <a:off x="2487578" y="1121630"/>
            <a:ext cx="4460686" cy="0"/>
          </a:xfrm>
          <a:prstGeom prst="line">
            <a:avLst/>
          </a:prstGeom>
        </p:spPr>
        <p:style>
          <a:lnRef idx="1">
            <a:schemeClr val="dk1"/>
          </a:lnRef>
          <a:fillRef idx="0">
            <a:schemeClr val="dk1"/>
          </a:fillRef>
          <a:effectRef idx="0">
            <a:schemeClr val="dk1"/>
          </a:effectRef>
          <a:fontRef idx="minor">
            <a:schemeClr val="tx1"/>
          </a:fontRef>
        </p:style>
      </p:cxnSp>
      <p:cxnSp>
        <p:nvCxnSpPr>
          <p:cNvPr id="53" name="Connecteur droit 52"/>
          <p:cNvCxnSpPr/>
          <p:nvPr/>
        </p:nvCxnSpPr>
        <p:spPr>
          <a:xfrm>
            <a:off x="2487578" y="1151032"/>
            <a:ext cx="4460686" cy="0"/>
          </a:xfrm>
          <a:prstGeom prst="line">
            <a:avLst/>
          </a:prstGeom>
        </p:spPr>
        <p:style>
          <a:lnRef idx="1">
            <a:schemeClr val="dk1"/>
          </a:lnRef>
          <a:fillRef idx="0">
            <a:schemeClr val="dk1"/>
          </a:fillRef>
          <a:effectRef idx="0">
            <a:schemeClr val="dk1"/>
          </a:effectRef>
          <a:fontRef idx="minor">
            <a:schemeClr val="tx1"/>
          </a:fontRef>
        </p:style>
      </p:cxnSp>
      <p:pic>
        <p:nvPicPr>
          <p:cNvPr id="54" name="Picture 6"/>
          <p:cNvPicPr>
            <a:picLocks noChangeAspect="1" noChangeArrowheads="1"/>
          </p:cNvPicPr>
          <p:nvPr/>
        </p:nvPicPr>
        <p:blipFill rotWithShape="1">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l="47010" t="36638" r="46034" b="49365"/>
          <a:stretch/>
        </p:blipFill>
        <p:spPr bwMode="auto">
          <a:xfrm>
            <a:off x="6259746" y="-217366"/>
            <a:ext cx="942113" cy="102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Zone de texte 55400"/>
          <p:cNvSpPr txBox="1"/>
          <p:nvPr/>
        </p:nvSpPr>
        <p:spPr>
          <a:xfrm>
            <a:off x="6804248" y="5387964"/>
            <a:ext cx="1871618" cy="36451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ru-RU" sz="900" b="1" dirty="0" smtClean="0">
                <a:latin typeface="Calibri" panose="020F0502020204030204" pitchFamily="34" charset="0"/>
                <a:ea typeface="Calibri" panose="020F0502020204030204" pitchFamily="34" charset="0"/>
                <a:cs typeface="Times New Roman" panose="02020603050405020304" pitchFamily="18" charset="0"/>
              </a:rPr>
              <a:t>После смывания</a:t>
            </a: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2" name="Zone de texte 55395"/>
          <p:cNvSpPr txBox="1"/>
          <p:nvPr/>
        </p:nvSpPr>
        <p:spPr>
          <a:xfrm>
            <a:off x="6876847" y="3753261"/>
            <a:ext cx="1871617" cy="943308"/>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ru-RU" sz="900" b="1" dirty="0" smtClean="0">
                <a:latin typeface="Calibri" panose="020F0502020204030204" pitchFamily="34" charset="0"/>
                <a:ea typeface="Calibri" panose="020F0502020204030204" pitchFamily="34" charset="0"/>
                <a:cs typeface="Times New Roman" panose="02020603050405020304" pitchFamily="18" charset="0"/>
              </a:rPr>
              <a:t>До смывания</a:t>
            </a: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29358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5400000">
            <a:off x="7789703" y="-946635"/>
            <a:ext cx="416360" cy="2312506"/>
          </a:xfrm>
          <a:prstGeom prst="rect">
            <a:avLst/>
          </a:prstGeom>
          <a:solidFill>
            <a:srgbClr val="4BACC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Представление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8" name="Rectangle 16"/>
          <p:cNvSpPr>
            <a:spLocks noChangeArrowheads="1"/>
          </p:cNvSpPr>
          <p:nvPr/>
        </p:nvSpPr>
        <p:spPr bwMode="auto">
          <a:xfrm>
            <a:off x="3516" y="119541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ru-RU" sz="2000" i="1" dirty="0" smtClean="0">
                <a:solidFill>
                  <a:srgbClr val="DB5C99"/>
                </a:solidFill>
                <a:cs typeface="Arial" charset="0"/>
              </a:rPr>
              <a:t>Защита волос от инкрустации </a:t>
            </a:r>
            <a:r>
              <a:rPr lang="fr-FR" sz="2000" i="1" dirty="0" smtClean="0">
                <a:solidFill>
                  <a:srgbClr val="DB5C99"/>
                </a:solidFill>
                <a:cs typeface="Arial" charset="0"/>
              </a:rPr>
              <a:t>PM</a:t>
            </a:r>
            <a:endParaRPr lang="fr-FR" sz="1400" i="1" dirty="0">
              <a:solidFill>
                <a:srgbClr val="DB5C99"/>
              </a:solidFill>
              <a:cs typeface="Arial" charset="0"/>
            </a:endParaRPr>
          </a:p>
        </p:txBody>
      </p:sp>
      <p:pic>
        <p:nvPicPr>
          <p:cNvPr id="27" name="Picture 2" descr="Afficher l'image d'origine"/>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26402" y="546409"/>
            <a:ext cx="1019175" cy="1019175"/>
          </a:xfrm>
          <a:prstGeom prst="rect">
            <a:avLst/>
          </a:prstGeom>
          <a:noFill/>
          <a:extLst/>
        </p:spPr>
      </p:pic>
      <p:sp>
        <p:nvSpPr>
          <p:cNvPr id="61" name="ZoneTexte 60"/>
          <p:cNvSpPr txBox="1"/>
          <p:nvPr/>
        </p:nvSpPr>
        <p:spPr>
          <a:xfrm>
            <a:off x="1115617" y="1750326"/>
            <a:ext cx="6086242" cy="461665"/>
          </a:xfrm>
          <a:prstGeom prst="rect">
            <a:avLst/>
          </a:prstGeom>
          <a:noFill/>
        </p:spPr>
        <p:txBody>
          <a:bodyPr wrap="square" rtlCol="0">
            <a:spAutoFit/>
          </a:bodyPr>
          <a:lstStyle/>
          <a:p>
            <a:pPr algn="ctr"/>
            <a:r>
              <a:rPr lang="ru-RU" sz="2400" b="1" cap="small" dirty="0" smtClean="0">
                <a:effectLst>
                  <a:outerShdw blurRad="38100" dist="38100" dir="2700000" algn="tl">
                    <a:srgbClr val="000000">
                      <a:alpha val="43137"/>
                    </a:srgbClr>
                  </a:outerShdw>
                </a:effectLst>
                <a:latin typeface="Trebuchet MS" pitchFamily="34" charset="0"/>
              </a:rPr>
              <a:t>Иллюстрация электронной микроскопией</a:t>
            </a:r>
            <a:endParaRPr lang="en-US" sz="2400" b="1" cap="small" dirty="0">
              <a:effectLst>
                <a:outerShdw blurRad="38100" dist="38100" dir="2700000" algn="tl">
                  <a:srgbClr val="000000">
                    <a:alpha val="43137"/>
                  </a:srgbClr>
                </a:outerShdw>
              </a:effectLst>
              <a:latin typeface="Trebuchet MS" pitchFamily="34" charset="0"/>
            </a:endParaRPr>
          </a:p>
        </p:txBody>
      </p:sp>
      <p:cxnSp>
        <p:nvCxnSpPr>
          <p:cNvPr id="62" name="Connecteur droit 61"/>
          <p:cNvCxnSpPr/>
          <p:nvPr/>
        </p:nvCxnSpPr>
        <p:spPr>
          <a:xfrm flipV="1">
            <a:off x="1248578" y="2208820"/>
            <a:ext cx="5953281" cy="3172"/>
          </a:xfrm>
          <a:prstGeom prst="line">
            <a:avLst/>
          </a:prstGeom>
        </p:spPr>
        <p:style>
          <a:lnRef idx="1">
            <a:schemeClr val="dk1"/>
          </a:lnRef>
          <a:fillRef idx="0">
            <a:schemeClr val="dk1"/>
          </a:fillRef>
          <a:effectRef idx="0">
            <a:schemeClr val="dk1"/>
          </a:effectRef>
          <a:fontRef idx="minor">
            <a:schemeClr val="tx1"/>
          </a:fontRef>
        </p:style>
      </p:cxnSp>
      <p:sp>
        <p:nvSpPr>
          <p:cNvPr id="19" name="Rectangle 16"/>
          <p:cNvSpPr>
            <a:spLocks noChangeArrowheads="1"/>
          </p:cNvSpPr>
          <p:nvPr/>
        </p:nvSpPr>
        <p:spPr bwMode="auto">
          <a:xfrm>
            <a:off x="0" y="68824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400" b="1" dirty="0">
                <a:solidFill>
                  <a:srgbClr val="DB5C99"/>
                </a:solidFill>
                <a:latin typeface="Trebuchet MS" pitchFamily="34" charset="0"/>
                <a:cs typeface="Arial" charset="0"/>
              </a:rPr>
              <a:t>1. </a:t>
            </a:r>
            <a:r>
              <a:rPr lang="ru-RU" sz="2400" b="1" dirty="0" smtClean="0">
                <a:solidFill>
                  <a:srgbClr val="DB5C99"/>
                </a:solidFill>
                <a:latin typeface="Trebuchet MS" pitchFamily="34" charset="0"/>
                <a:cs typeface="Arial" charset="0"/>
              </a:rPr>
              <a:t>АТМОСФЕРНОЕ ЗАГРЯЗНЕНИЕ</a:t>
            </a:r>
            <a:endParaRPr lang="fr-FR" sz="1600" b="1" dirty="0">
              <a:solidFill>
                <a:srgbClr val="DB5C99"/>
              </a:solidFill>
              <a:latin typeface="Trebuchet MS" pitchFamily="34" charset="0"/>
              <a:cs typeface="Arial" charset="0"/>
            </a:endParaRPr>
          </a:p>
        </p:txBody>
      </p:sp>
      <p:cxnSp>
        <p:nvCxnSpPr>
          <p:cNvPr id="20" name="Connecteur droit 19"/>
          <p:cNvCxnSpPr/>
          <p:nvPr/>
        </p:nvCxnSpPr>
        <p:spPr>
          <a:xfrm>
            <a:off x="2555776" y="1121630"/>
            <a:ext cx="4464496" cy="0"/>
          </a:xfrm>
          <a:prstGeom prst="line">
            <a:avLst/>
          </a:prstGeom>
        </p:spPr>
        <p:style>
          <a:lnRef idx="1">
            <a:schemeClr val="dk1"/>
          </a:lnRef>
          <a:fillRef idx="0">
            <a:schemeClr val="dk1"/>
          </a:fillRef>
          <a:effectRef idx="0">
            <a:schemeClr val="dk1"/>
          </a:effectRef>
          <a:fontRef idx="minor">
            <a:schemeClr val="tx1"/>
          </a:fontRef>
        </p:style>
      </p:cxnSp>
      <p:cxnSp>
        <p:nvCxnSpPr>
          <p:cNvPr id="21" name="Connecteur droit 20"/>
          <p:cNvCxnSpPr/>
          <p:nvPr/>
        </p:nvCxnSpPr>
        <p:spPr>
          <a:xfrm>
            <a:off x="2555776" y="1151032"/>
            <a:ext cx="4464496" cy="0"/>
          </a:xfrm>
          <a:prstGeom prst="line">
            <a:avLst/>
          </a:prstGeom>
        </p:spPr>
        <p:style>
          <a:lnRef idx="1">
            <a:schemeClr val="dk1"/>
          </a:lnRef>
          <a:fillRef idx="0">
            <a:schemeClr val="dk1"/>
          </a:fillRef>
          <a:effectRef idx="0">
            <a:schemeClr val="dk1"/>
          </a:effectRef>
          <a:fontRef idx="minor">
            <a:schemeClr val="tx1"/>
          </a:fontRef>
        </p:style>
      </p:cxnSp>
      <p:pic>
        <p:nvPicPr>
          <p:cNvPr id="28" name="Picture 6"/>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47010" t="36638" r="46034" b="49365"/>
          <a:stretch/>
        </p:blipFill>
        <p:spPr bwMode="auto">
          <a:xfrm>
            <a:off x="6259746" y="-217366"/>
            <a:ext cx="942113" cy="102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e 12"/>
          <p:cNvGrpSpPr/>
          <p:nvPr/>
        </p:nvGrpSpPr>
        <p:grpSpPr>
          <a:xfrm>
            <a:off x="183995" y="2691071"/>
            <a:ext cx="8847677" cy="3093868"/>
            <a:chOff x="183995" y="2691071"/>
            <a:chExt cx="8847677" cy="3093868"/>
          </a:xfrm>
        </p:grpSpPr>
        <p:pic>
          <p:nvPicPr>
            <p:cNvPr id="59"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5156" r="26710" b="59444"/>
            <a:stretch/>
          </p:blipFill>
          <p:spPr bwMode="auto">
            <a:xfrm>
              <a:off x="2411475" y="3087892"/>
              <a:ext cx="2154458" cy="2066657"/>
            </a:xfrm>
            <a:prstGeom prst="rect">
              <a:avLst/>
            </a:prstGeom>
            <a:noFill/>
            <a:ln>
              <a:noFill/>
            </a:ln>
            <a:effectLst/>
            <a:extLst/>
          </p:spPr>
        </p:pic>
        <p:sp>
          <p:nvSpPr>
            <p:cNvPr id="55" name="ZoneTexte 9"/>
            <p:cNvSpPr txBox="1"/>
            <p:nvPr/>
          </p:nvSpPr>
          <p:spPr>
            <a:xfrm>
              <a:off x="2407281" y="2691071"/>
              <a:ext cx="2158652" cy="251607"/>
            </a:xfrm>
            <a:prstGeom prst="rect">
              <a:avLst/>
            </a:prstGeom>
            <a:solidFill>
              <a:schemeClr val="tx1"/>
            </a:solid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a:lnSpc>
                  <a:spcPct val="115000"/>
                </a:lnSpc>
                <a:spcAft>
                  <a:spcPts val="0"/>
                </a:spcAft>
              </a:pPr>
              <a:r>
                <a:rPr lang="ru-RU" sz="900" b="1" kern="1200" dirty="0" smtClean="0">
                  <a:solidFill>
                    <a:srgbClr val="FFFFFF"/>
                  </a:solidFill>
                  <a:effectLst/>
                  <a:ea typeface="Calibri" panose="020F0502020204030204" pitchFamily="34" charset="0"/>
                  <a:cs typeface="Times New Roman" panose="02020603050405020304" pitchFamily="18" charset="0"/>
                </a:rPr>
                <a:t>Плацебо</a:t>
              </a:r>
              <a:endParaRPr lang="fr-FR" sz="1100" dirty="0">
                <a:effectLst/>
                <a:ea typeface="Calibri" panose="020F0502020204030204" pitchFamily="34" charset="0"/>
                <a:cs typeface="Times New Roman" panose="02020603050405020304" pitchFamily="18" charset="0"/>
              </a:endParaRPr>
            </a:p>
          </p:txBody>
        </p:sp>
        <p:grpSp>
          <p:nvGrpSpPr>
            <p:cNvPr id="2" name="Groupe 1"/>
            <p:cNvGrpSpPr/>
            <p:nvPr/>
          </p:nvGrpSpPr>
          <p:grpSpPr>
            <a:xfrm>
              <a:off x="183995" y="2691071"/>
              <a:ext cx="2138585" cy="2463478"/>
              <a:chOff x="6863100" y="2691071"/>
              <a:chExt cx="2138585" cy="2463478"/>
            </a:xfrm>
          </p:grpSpPr>
          <p:pic>
            <p:nvPicPr>
              <p:cNvPr id="60"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2660" t="50000" r="18901" b="6131"/>
              <a:stretch/>
            </p:blipFill>
            <p:spPr bwMode="auto">
              <a:xfrm>
                <a:off x="6863101" y="3098692"/>
                <a:ext cx="2138584" cy="2055857"/>
              </a:xfrm>
              <a:prstGeom prst="rect">
                <a:avLst/>
              </a:prstGeom>
              <a:noFill/>
              <a:ln>
                <a:noFill/>
              </a:ln>
              <a:effectLst/>
              <a:extLst/>
            </p:spPr>
          </p:pic>
          <p:sp>
            <p:nvSpPr>
              <p:cNvPr id="56" name="ZoneTexte 9"/>
              <p:cNvSpPr txBox="1"/>
              <p:nvPr/>
            </p:nvSpPr>
            <p:spPr>
              <a:xfrm>
                <a:off x="6863100" y="2691071"/>
                <a:ext cx="2129167" cy="251607"/>
              </a:xfrm>
              <a:prstGeom prst="rect">
                <a:avLst/>
              </a:prstGeom>
              <a:solidFill>
                <a:schemeClr val="tx1"/>
              </a:solid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a:lnSpc>
                    <a:spcPct val="115000"/>
                  </a:lnSpc>
                  <a:spcAft>
                    <a:spcPts val="0"/>
                  </a:spcAft>
                </a:pPr>
                <a:r>
                  <a:rPr lang="ru-RU" sz="900" b="1" kern="1200" dirty="0" smtClean="0">
                    <a:solidFill>
                      <a:srgbClr val="FFFFFF"/>
                    </a:solidFill>
                    <a:effectLst/>
                    <a:ea typeface="Calibri" panose="020F0502020204030204" pitchFamily="34" charset="0"/>
                    <a:cs typeface="Times New Roman" panose="02020603050405020304" pitchFamily="18" charset="0"/>
                  </a:rPr>
                  <a:t>Необработанный контроль</a:t>
                </a:r>
                <a:endParaRPr lang="fr-FR" sz="1100" dirty="0">
                  <a:effectLst/>
                  <a:ea typeface="Calibri" panose="020F0502020204030204" pitchFamily="34" charset="0"/>
                  <a:cs typeface="Times New Roman" panose="02020603050405020304" pitchFamily="18" charset="0"/>
                </a:endParaRPr>
              </a:p>
            </p:txBody>
          </p:sp>
        </p:grpSp>
        <p:grpSp>
          <p:nvGrpSpPr>
            <p:cNvPr id="9" name="Groupe 8"/>
            <p:cNvGrpSpPr/>
            <p:nvPr/>
          </p:nvGrpSpPr>
          <p:grpSpPr>
            <a:xfrm>
              <a:off x="6868959" y="2691071"/>
              <a:ext cx="2162713" cy="2466121"/>
              <a:chOff x="159482" y="2691071"/>
              <a:chExt cx="2162713" cy="2466121"/>
            </a:xfrm>
          </p:grpSpPr>
          <p:pic>
            <p:nvPicPr>
              <p:cNvPr id="57"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22049" t="19081" r="28994" b="45350"/>
              <a:stretch/>
            </p:blipFill>
            <p:spPr bwMode="auto">
              <a:xfrm>
                <a:off x="159482" y="3061964"/>
                <a:ext cx="2162713" cy="2095228"/>
              </a:xfrm>
              <a:prstGeom prst="rect">
                <a:avLst/>
              </a:prstGeom>
              <a:noFill/>
              <a:ln>
                <a:noFill/>
              </a:ln>
              <a:effectLst/>
              <a:extLst/>
            </p:spPr>
          </p:pic>
          <p:sp>
            <p:nvSpPr>
              <p:cNvPr id="53" name="ZoneTexte 9"/>
              <p:cNvSpPr txBox="1"/>
              <p:nvPr/>
            </p:nvSpPr>
            <p:spPr>
              <a:xfrm>
                <a:off x="159482" y="2691071"/>
                <a:ext cx="2162713" cy="251607"/>
              </a:xfrm>
              <a:prstGeom prst="rect">
                <a:avLst/>
              </a:prstGeom>
              <a:solidFill>
                <a:schemeClr val="tx1"/>
              </a:solid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a:lnSpc>
                    <a:spcPct val="115000"/>
                  </a:lnSpc>
                  <a:spcAft>
                    <a:spcPts val="0"/>
                  </a:spcAft>
                </a:pPr>
                <a:r>
                  <a:rPr lang="fr-FR" sz="900" b="1" kern="1200" dirty="0">
                    <a:solidFill>
                      <a:srgbClr val="FFFFFF"/>
                    </a:solidFill>
                    <a:effectLst/>
                    <a:ea typeface="Calibri" panose="020F0502020204030204" pitchFamily="34" charset="0"/>
                    <a:cs typeface="Times New Roman" panose="02020603050405020304" pitchFamily="18" charset="0"/>
                  </a:rPr>
                  <a:t>3% GLYCOFILM®  </a:t>
                </a:r>
                <a:r>
                  <a:rPr lang="fr-FR" sz="900" b="1" dirty="0" smtClean="0">
                    <a:effectLst/>
                    <a:ea typeface="Calibri" panose="020F0502020204030204" pitchFamily="34" charset="0"/>
                    <a:cs typeface="Times New Roman" panose="02020603050405020304" pitchFamily="18" charset="0"/>
                  </a:rPr>
                  <a:t>(</a:t>
                </a:r>
                <a:r>
                  <a:rPr lang="ru-RU" sz="900" b="1" dirty="0" smtClean="0">
                    <a:ea typeface="Calibri" panose="020F0502020204030204" pitchFamily="34" charset="0"/>
                    <a:cs typeface="Times New Roman" panose="02020603050405020304" pitchFamily="18" charset="0"/>
                  </a:rPr>
                  <a:t>или</a:t>
                </a:r>
                <a:r>
                  <a:rPr lang="fr-FR" sz="900" b="1" dirty="0" smtClean="0">
                    <a:effectLst/>
                    <a:ea typeface="Calibri" panose="020F0502020204030204" pitchFamily="34" charset="0"/>
                    <a:cs typeface="Times New Roman" panose="02020603050405020304" pitchFamily="18" charset="0"/>
                  </a:rPr>
                  <a:t> </a:t>
                </a:r>
                <a:r>
                  <a:rPr lang="fr-FR" sz="900" b="1" dirty="0">
                    <a:effectLst/>
                    <a:ea typeface="Calibri" panose="020F0502020204030204" pitchFamily="34" charset="0"/>
                    <a:cs typeface="Times New Roman" panose="02020603050405020304" pitchFamily="18" charset="0"/>
                  </a:rPr>
                  <a:t>POLLUSTOP®)</a:t>
                </a:r>
                <a:endParaRPr lang="fr-FR" sz="1100" dirty="0">
                  <a:effectLst/>
                  <a:ea typeface="Calibri" panose="020F0502020204030204" pitchFamily="34" charset="0"/>
                  <a:cs typeface="Times New Roman" panose="02020603050405020304" pitchFamily="18" charset="0"/>
                </a:endParaRPr>
              </a:p>
            </p:txBody>
          </p:sp>
        </p:grpSp>
        <p:grpSp>
          <p:nvGrpSpPr>
            <p:cNvPr id="5" name="Groupe 4"/>
            <p:cNvGrpSpPr/>
            <p:nvPr/>
          </p:nvGrpSpPr>
          <p:grpSpPr>
            <a:xfrm>
              <a:off x="4648154" y="2691071"/>
              <a:ext cx="2138584" cy="2456596"/>
              <a:chOff x="2407281" y="2691071"/>
              <a:chExt cx="2138584" cy="2456596"/>
            </a:xfrm>
          </p:grpSpPr>
          <p:pic>
            <p:nvPicPr>
              <p:cNvPr id="58"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10280" t="16828" r="29178" b="38890"/>
              <a:stretch/>
            </p:blipFill>
            <p:spPr bwMode="auto">
              <a:xfrm>
                <a:off x="2407281" y="3061963"/>
                <a:ext cx="2138584" cy="2085704"/>
              </a:xfrm>
              <a:prstGeom prst="rect">
                <a:avLst/>
              </a:prstGeom>
              <a:noFill/>
              <a:ln>
                <a:noFill/>
              </a:ln>
              <a:effectLst/>
              <a:extLst/>
            </p:spPr>
          </p:pic>
          <p:sp>
            <p:nvSpPr>
              <p:cNvPr id="54" name="ZoneTexte 9"/>
              <p:cNvSpPr txBox="1"/>
              <p:nvPr/>
            </p:nvSpPr>
            <p:spPr>
              <a:xfrm>
                <a:off x="2407281" y="2691071"/>
                <a:ext cx="2133623" cy="251607"/>
              </a:xfrm>
              <a:prstGeom prst="rect">
                <a:avLst/>
              </a:prstGeom>
              <a:solidFill>
                <a:schemeClr val="tx1"/>
              </a:solid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a:lnSpc>
                    <a:spcPct val="115000"/>
                  </a:lnSpc>
                  <a:spcAft>
                    <a:spcPts val="0"/>
                  </a:spcAft>
                </a:pPr>
                <a:r>
                  <a:rPr lang="fr-FR" sz="900" b="1" kern="1200" dirty="0">
                    <a:solidFill>
                      <a:srgbClr val="FFFFFF"/>
                    </a:solidFill>
                    <a:effectLst/>
                    <a:ea typeface="Calibri" panose="020F0502020204030204" pitchFamily="34" charset="0"/>
                    <a:cs typeface="Times New Roman" panose="02020603050405020304" pitchFamily="18" charset="0"/>
                  </a:rPr>
                  <a:t>1% GLYCOFILM®  </a:t>
                </a:r>
                <a:r>
                  <a:rPr lang="fr-FR" sz="900" b="1" dirty="0" smtClean="0">
                    <a:effectLst/>
                    <a:ea typeface="Calibri" panose="020F0502020204030204" pitchFamily="34" charset="0"/>
                    <a:cs typeface="Times New Roman" panose="02020603050405020304" pitchFamily="18" charset="0"/>
                  </a:rPr>
                  <a:t>(</a:t>
                </a:r>
                <a:r>
                  <a:rPr lang="ru-RU" sz="900" b="1" dirty="0" smtClean="0">
                    <a:effectLst/>
                    <a:ea typeface="Calibri" panose="020F0502020204030204" pitchFamily="34" charset="0"/>
                    <a:cs typeface="Times New Roman" panose="02020603050405020304" pitchFamily="18" charset="0"/>
                  </a:rPr>
                  <a:t>или</a:t>
                </a:r>
                <a:r>
                  <a:rPr lang="fr-FR" sz="900" b="1" dirty="0" smtClean="0">
                    <a:effectLst/>
                    <a:ea typeface="Calibri" panose="020F0502020204030204" pitchFamily="34" charset="0"/>
                    <a:cs typeface="Times New Roman" panose="02020603050405020304" pitchFamily="18" charset="0"/>
                  </a:rPr>
                  <a:t> </a:t>
                </a:r>
                <a:r>
                  <a:rPr lang="fr-FR" sz="900" b="1" dirty="0">
                    <a:effectLst/>
                    <a:ea typeface="Calibri" panose="020F0502020204030204" pitchFamily="34" charset="0"/>
                    <a:cs typeface="Times New Roman" panose="02020603050405020304" pitchFamily="18" charset="0"/>
                  </a:rPr>
                  <a:t>POLLUSTOP®)</a:t>
                </a:r>
                <a:endParaRPr lang="fr-FR" sz="1100" dirty="0">
                  <a:effectLst/>
                  <a:ea typeface="Calibri" panose="020F0502020204030204" pitchFamily="34" charset="0"/>
                  <a:cs typeface="Times New Roman" panose="02020603050405020304" pitchFamily="18" charset="0"/>
                </a:endParaRPr>
              </a:p>
            </p:txBody>
          </p:sp>
        </p:grpSp>
        <p:cxnSp>
          <p:nvCxnSpPr>
            <p:cNvPr id="24" name="Connecteur droit avec flèche 23"/>
            <p:cNvCxnSpPr>
              <a:cxnSpLocks/>
            </p:cNvCxnSpPr>
            <p:nvPr/>
          </p:nvCxnSpPr>
          <p:spPr>
            <a:xfrm flipV="1">
              <a:off x="2460646" y="4004950"/>
              <a:ext cx="1025961" cy="1484422"/>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6" name="ZoneTexte 5"/>
            <p:cNvSpPr txBox="1"/>
            <p:nvPr/>
          </p:nvSpPr>
          <p:spPr>
            <a:xfrm>
              <a:off x="1475656" y="5507940"/>
              <a:ext cx="1512167" cy="276999"/>
            </a:xfrm>
            <a:prstGeom prst="rect">
              <a:avLst/>
            </a:prstGeom>
            <a:noFill/>
          </p:spPr>
          <p:txBody>
            <a:bodyPr wrap="square" rtlCol="0">
              <a:spAutoFit/>
            </a:bodyPr>
            <a:lstStyle/>
            <a:p>
              <a:r>
                <a:rPr lang="ru-RU" sz="1200" dirty="0" smtClean="0"/>
                <a:t>Закрепившиеся</a:t>
              </a:r>
              <a:r>
                <a:rPr lang="fr-FR" sz="1200" dirty="0" smtClean="0"/>
                <a:t> </a:t>
              </a:r>
              <a:r>
                <a:rPr lang="fr-FR" sz="1200" dirty="0"/>
                <a:t>PM</a:t>
              </a:r>
            </a:p>
          </p:txBody>
        </p:sp>
        <p:cxnSp>
          <p:nvCxnSpPr>
            <p:cNvPr id="3" name="Connecteur droit avec flèche 2"/>
            <p:cNvCxnSpPr>
              <a:cxnSpLocks/>
            </p:cNvCxnSpPr>
            <p:nvPr/>
          </p:nvCxnSpPr>
          <p:spPr>
            <a:xfrm flipH="1" flipV="1">
              <a:off x="965448" y="4463591"/>
              <a:ext cx="510209" cy="1025781"/>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290974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Graphique 36">
            <a:extLst>
              <a:ext uri="{FF2B5EF4-FFF2-40B4-BE49-F238E27FC236}">
                <a16:creationId xmlns="" xmlns:xdr="http://schemas.openxmlformats.org/drawingml/2006/spreadsheetDrawing" xmlns:a16="http://schemas.microsoft.com/office/drawing/2014/main" xmlns:lc="http://schemas.openxmlformats.org/drawingml/2006/lockedCanvas" id="{B5CDA731-6652-48B0-97C1-4DE32AD71713}"/>
              </a:ext>
            </a:extLst>
          </p:cNvPr>
          <p:cNvGraphicFramePr>
            <a:graphicFrameLocks/>
          </p:cNvGraphicFramePr>
          <p:nvPr>
            <p:extLst>
              <p:ext uri="{D42A27DB-BD31-4B8C-83A1-F6EECF244321}">
                <p14:modId xmlns:p14="http://schemas.microsoft.com/office/powerpoint/2010/main" val="3393044743"/>
              </p:ext>
            </p:extLst>
          </p:nvPr>
        </p:nvGraphicFramePr>
        <p:xfrm>
          <a:off x="2195736" y="2601187"/>
          <a:ext cx="4064010" cy="2276729"/>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rot="5400000">
            <a:off x="7789703" y="-946635"/>
            <a:ext cx="416360" cy="2312506"/>
          </a:xfrm>
          <a:prstGeom prst="rect">
            <a:avLst/>
          </a:prstGeom>
          <a:solidFill>
            <a:srgbClr val="4BACC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Представление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5" name="Rectangle 16"/>
          <p:cNvSpPr>
            <a:spLocks noChangeArrowheads="1"/>
          </p:cNvSpPr>
          <p:nvPr/>
        </p:nvSpPr>
        <p:spPr bwMode="auto">
          <a:xfrm>
            <a:off x="0" y="68824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400" b="1" dirty="0">
                <a:solidFill>
                  <a:srgbClr val="DB5C99"/>
                </a:solidFill>
                <a:latin typeface="Trebuchet MS" pitchFamily="34" charset="0"/>
                <a:cs typeface="Arial" charset="0"/>
              </a:rPr>
              <a:t>1. </a:t>
            </a:r>
            <a:r>
              <a:rPr lang="ru-RU" sz="2400" b="1" dirty="0" smtClean="0">
                <a:solidFill>
                  <a:srgbClr val="DB5C99"/>
                </a:solidFill>
                <a:latin typeface="Trebuchet MS" pitchFamily="34" charset="0"/>
                <a:cs typeface="Arial" charset="0"/>
              </a:rPr>
              <a:t>АТМОСФЕРНОЕ ЗАГРЯЗНЕНИЕ</a:t>
            </a:r>
            <a:endParaRPr lang="fr-FR" sz="1600" b="1" dirty="0">
              <a:solidFill>
                <a:srgbClr val="DB5C99"/>
              </a:solidFill>
              <a:latin typeface="Trebuchet MS" pitchFamily="34" charset="0"/>
              <a:cs typeface="Arial" charset="0"/>
            </a:endParaRPr>
          </a:p>
        </p:txBody>
      </p:sp>
      <p:cxnSp>
        <p:nvCxnSpPr>
          <p:cNvPr id="16" name="Connecteur droit 15"/>
          <p:cNvCxnSpPr/>
          <p:nvPr/>
        </p:nvCxnSpPr>
        <p:spPr>
          <a:xfrm>
            <a:off x="2555776" y="1121630"/>
            <a:ext cx="4392488" cy="0"/>
          </a:xfrm>
          <a:prstGeom prst="line">
            <a:avLst/>
          </a:prstGeom>
        </p:spPr>
        <p:style>
          <a:lnRef idx="1">
            <a:schemeClr val="dk1"/>
          </a:lnRef>
          <a:fillRef idx="0">
            <a:schemeClr val="dk1"/>
          </a:fillRef>
          <a:effectRef idx="0">
            <a:schemeClr val="dk1"/>
          </a:effectRef>
          <a:fontRef idx="minor">
            <a:schemeClr val="tx1"/>
          </a:fontRef>
        </p:style>
      </p:cxnSp>
      <p:cxnSp>
        <p:nvCxnSpPr>
          <p:cNvPr id="17" name="Connecteur droit 16"/>
          <p:cNvCxnSpPr/>
          <p:nvPr/>
        </p:nvCxnSpPr>
        <p:spPr>
          <a:xfrm>
            <a:off x="2555776" y="1151032"/>
            <a:ext cx="4392488" cy="0"/>
          </a:xfrm>
          <a:prstGeom prst="line">
            <a:avLst/>
          </a:prstGeom>
        </p:spPr>
        <p:style>
          <a:lnRef idx="1">
            <a:schemeClr val="dk1"/>
          </a:lnRef>
          <a:fillRef idx="0">
            <a:schemeClr val="dk1"/>
          </a:fillRef>
          <a:effectRef idx="0">
            <a:schemeClr val="dk1"/>
          </a:effectRef>
          <a:fontRef idx="minor">
            <a:schemeClr val="tx1"/>
          </a:fontRef>
        </p:style>
      </p:cxnSp>
      <p:sp>
        <p:nvSpPr>
          <p:cNvPr id="18" name="Rectangle 16"/>
          <p:cNvSpPr>
            <a:spLocks noChangeArrowheads="1"/>
          </p:cNvSpPr>
          <p:nvPr/>
        </p:nvSpPr>
        <p:spPr bwMode="auto">
          <a:xfrm>
            <a:off x="3516" y="119541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000" i="1" dirty="0" smtClean="0">
                <a:solidFill>
                  <a:srgbClr val="DB5C99"/>
                </a:solidFill>
                <a:latin typeface="Arial" panose="020B0604020202020204" pitchFamily="34" charset="0"/>
                <a:cs typeface="Arial" panose="020B0604020202020204" pitchFamily="34" charset="0"/>
              </a:rPr>
              <a:t>«</a:t>
            </a:r>
            <a:r>
              <a:rPr lang="ru-RU" sz="2000" i="1" dirty="0" smtClean="0">
                <a:solidFill>
                  <a:srgbClr val="DB5C99"/>
                </a:solidFill>
                <a:cs typeface="Arial" charset="0"/>
              </a:rPr>
              <a:t>Очищающее»</a:t>
            </a:r>
            <a:r>
              <a:rPr lang="fr-FR" sz="2000" i="1" dirty="0" smtClean="0">
                <a:solidFill>
                  <a:srgbClr val="DB5C99"/>
                </a:solidFill>
                <a:cs typeface="Arial" charset="0"/>
              </a:rPr>
              <a:t> </a:t>
            </a:r>
            <a:r>
              <a:rPr lang="ru-RU" sz="2000" i="1" dirty="0" smtClean="0">
                <a:solidFill>
                  <a:srgbClr val="DB5C99"/>
                </a:solidFill>
                <a:cs typeface="Arial" charset="0"/>
              </a:rPr>
              <a:t>от</a:t>
            </a:r>
            <a:r>
              <a:rPr lang="fr-FR" sz="2000" i="1" dirty="0" smtClean="0">
                <a:solidFill>
                  <a:srgbClr val="DB5C99"/>
                </a:solidFill>
                <a:cs typeface="Arial" charset="0"/>
              </a:rPr>
              <a:t> </a:t>
            </a:r>
            <a:r>
              <a:rPr lang="fr-FR" sz="2000" i="1" dirty="0">
                <a:solidFill>
                  <a:srgbClr val="DB5C99"/>
                </a:solidFill>
                <a:cs typeface="Arial" charset="0"/>
              </a:rPr>
              <a:t>PM </a:t>
            </a:r>
            <a:r>
              <a:rPr lang="ru-RU" sz="2000" i="1" dirty="0" smtClean="0">
                <a:solidFill>
                  <a:srgbClr val="DB5C99"/>
                </a:solidFill>
                <a:cs typeface="Arial" charset="0"/>
              </a:rPr>
              <a:t>действие на волосах</a:t>
            </a:r>
            <a:endParaRPr lang="fr-FR" sz="1400" i="1" dirty="0">
              <a:solidFill>
                <a:srgbClr val="DB5C99"/>
              </a:solidFill>
              <a:cs typeface="Arial" charset="0"/>
            </a:endParaRPr>
          </a:p>
        </p:txBody>
      </p:sp>
      <p:sp>
        <p:nvSpPr>
          <p:cNvPr id="19" name="Text Box 36"/>
          <p:cNvSpPr txBox="1">
            <a:spLocks noChangeArrowheads="1"/>
          </p:cNvSpPr>
          <p:nvPr/>
        </p:nvSpPr>
        <p:spPr bwMode="auto">
          <a:xfrm>
            <a:off x="1104409" y="1744325"/>
            <a:ext cx="7367230" cy="707886"/>
          </a:xfrm>
          <a:prstGeom prst="rect">
            <a:avLst/>
          </a:prstGeom>
          <a:solidFill>
            <a:schemeClr val="accent5">
              <a:lumMod val="40000"/>
              <a:lumOff val="60000"/>
            </a:schemeClr>
          </a:solidFill>
          <a:ln w="9525">
            <a:noFill/>
            <a:prstDash val="sysDash"/>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sz="1000" b="1" i="1" dirty="0"/>
              <a:t>Ex vivo </a:t>
            </a:r>
            <a:r>
              <a:rPr lang="ru-RU" sz="1000" b="1" i="1" dirty="0" smtClean="0"/>
              <a:t>исследование</a:t>
            </a:r>
            <a:endParaRPr lang="en-US" sz="1000" b="1" i="1" dirty="0"/>
          </a:p>
          <a:p>
            <a:pPr algn="just"/>
            <a:r>
              <a:rPr lang="ru-RU" sz="1000" i="1" dirty="0" smtClean="0"/>
              <a:t>Применение на локонах волос раствора</a:t>
            </a:r>
            <a:r>
              <a:rPr lang="fr-FR" sz="1000" i="1" dirty="0" smtClean="0"/>
              <a:t> </a:t>
            </a:r>
            <a:r>
              <a:rPr lang="fr-FR" sz="1000" b="1" i="1" dirty="0"/>
              <a:t>PM1</a:t>
            </a:r>
            <a:r>
              <a:rPr lang="fr-FR" sz="1000" i="1" dirty="0"/>
              <a:t>.</a:t>
            </a:r>
            <a:r>
              <a:rPr lang="fr-FR" sz="1000" b="1" i="1" dirty="0"/>
              <a:t> </a:t>
            </a:r>
            <a:r>
              <a:rPr lang="ru-RU" sz="1000" i="1" dirty="0" smtClean="0"/>
              <a:t>Промывка локонов шампунем, содержащим </a:t>
            </a:r>
            <a:r>
              <a:rPr lang="en-US" sz="1000" i="1" dirty="0" smtClean="0">
                <a:cs typeface="Arial" panose="020B0604020202020204" pitchFamily="34" charset="0"/>
              </a:rPr>
              <a:t>GLYCOFILM</a:t>
            </a:r>
            <a:r>
              <a:rPr lang="en-US" sz="1000" i="1" baseline="30000" dirty="0">
                <a:cs typeface="Arial" panose="020B0604020202020204" pitchFamily="34" charset="0"/>
              </a:rPr>
              <a:t>®</a:t>
            </a:r>
            <a:r>
              <a:rPr lang="en-US" sz="1000" i="1" dirty="0">
                <a:cs typeface="Arial" panose="020B0604020202020204" pitchFamily="34" charset="0"/>
              </a:rPr>
              <a:t> 1.5P </a:t>
            </a:r>
            <a:r>
              <a:rPr lang="en-US" sz="1000" i="1" dirty="0" smtClean="0">
                <a:cs typeface="Arial" panose="020B0604020202020204" pitchFamily="34" charset="0"/>
              </a:rPr>
              <a:t>(</a:t>
            </a:r>
            <a:r>
              <a:rPr lang="ru-RU" sz="1000" i="1" dirty="0" smtClean="0">
                <a:cs typeface="Arial" panose="020B0604020202020204" pitchFamily="34" charset="0"/>
              </a:rPr>
              <a:t>или</a:t>
            </a:r>
            <a:r>
              <a:rPr lang="en-US" sz="1000" i="1" dirty="0" smtClean="0">
                <a:cs typeface="Arial" panose="020B0604020202020204" pitchFamily="34" charset="0"/>
              </a:rPr>
              <a:t> </a:t>
            </a:r>
            <a:r>
              <a:rPr lang="en-US" sz="1000" i="1" dirty="0">
                <a:cs typeface="Arial" panose="020B0604020202020204" pitchFamily="34" charset="0"/>
              </a:rPr>
              <a:t>POLLUSTOP</a:t>
            </a:r>
            <a:r>
              <a:rPr lang="en-US" sz="1000" i="1" baseline="30000" dirty="0">
                <a:cs typeface="Arial" panose="020B0604020202020204" pitchFamily="34" charset="0"/>
              </a:rPr>
              <a:t>®</a:t>
            </a:r>
            <a:r>
              <a:rPr lang="en-US" sz="1000" i="1" dirty="0">
                <a:cs typeface="Arial" panose="020B0604020202020204" pitchFamily="34" charset="0"/>
              </a:rPr>
              <a:t>) </a:t>
            </a:r>
            <a:r>
              <a:rPr lang="ru-RU" sz="1000" i="1" dirty="0" smtClean="0"/>
              <a:t>при </a:t>
            </a:r>
            <a:r>
              <a:rPr lang="fr-FR" sz="1000" i="1" dirty="0" smtClean="0"/>
              <a:t>1</a:t>
            </a:r>
            <a:r>
              <a:rPr lang="fr-FR" sz="1000" i="1" dirty="0"/>
              <a:t>% </a:t>
            </a:r>
            <a:r>
              <a:rPr lang="ru-RU" sz="1000" i="1" dirty="0" smtClean="0"/>
              <a:t>или</a:t>
            </a:r>
            <a:r>
              <a:rPr lang="fr-FR" sz="1000" i="1" dirty="0" smtClean="0"/>
              <a:t> </a:t>
            </a:r>
            <a:r>
              <a:rPr lang="fr-FR" sz="1000" i="1" dirty="0"/>
              <a:t>0.5% vs. </a:t>
            </a:r>
            <a:r>
              <a:rPr lang="ru-RU" sz="1000" i="1" dirty="0" smtClean="0"/>
              <a:t>Плацебо</a:t>
            </a:r>
            <a:r>
              <a:rPr lang="fr-FR" sz="1000" i="1" dirty="0" smtClean="0"/>
              <a:t> </a:t>
            </a:r>
            <a:r>
              <a:rPr lang="ru-RU" sz="1000" i="1" dirty="0" smtClean="0"/>
              <a:t>и</a:t>
            </a:r>
            <a:r>
              <a:rPr lang="fr-FR" sz="1000" i="1" dirty="0" smtClean="0"/>
              <a:t> </a:t>
            </a:r>
            <a:r>
              <a:rPr lang="fr-FR" sz="1000" i="1" dirty="0"/>
              <a:t>vs. </a:t>
            </a:r>
            <a:r>
              <a:rPr lang="ru-RU" sz="1000" i="1" dirty="0" smtClean="0"/>
              <a:t>Необработанным контролем</a:t>
            </a:r>
            <a:r>
              <a:rPr lang="fr-FR" sz="1000" i="1" dirty="0" smtClean="0"/>
              <a:t>. </a:t>
            </a:r>
            <a:r>
              <a:rPr lang="ru-RU" sz="1000" i="1" dirty="0" smtClean="0"/>
              <a:t>Визуализация </a:t>
            </a:r>
            <a:r>
              <a:rPr lang="ru-RU" sz="1000" i="1" dirty="0" err="1" smtClean="0"/>
              <a:t>видеомикроскопией</a:t>
            </a:r>
            <a:r>
              <a:rPr lang="ru-RU" sz="1000" i="1" dirty="0" smtClean="0"/>
              <a:t> количественное определение частиц по анализу изображений до и после применения</a:t>
            </a:r>
            <a:r>
              <a:rPr lang="en-US" sz="1000" i="1" dirty="0" smtClean="0"/>
              <a:t>.</a:t>
            </a:r>
            <a:endParaRPr lang="fr-FR" sz="1000" i="1" dirty="0"/>
          </a:p>
        </p:txBody>
      </p:sp>
      <p:sp>
        <p:nvSpPr>
          <p:cNvPr id="20" name="Zone de texte 6"/>
          <p:cNvSpPr txBox="1"/>
          <p:nvPr/>
        </p:nvSpPr>
        <p:spPr>
          <a:xfrm>
            <a:off x="3516" y="5877272"/>
            <a:ext cx="9154136" cy="796479"/>
          </a:xfrm>
          <a:prstGeom prst="rect">
            <a:avLst/>
          </a:prstGeom>
          <a:solidFill>
            <a:schemeClr val="accent5">
              <a:lumMod val="75000"/>
            </a:schemeClr>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fr-FR" sz="300" dirty="0">
                <a:solidFill>
                  <a:srgbClr val="5F497A"/>
                </a:solidFill>
                <a:effectLst/>
                <a:latin typeface="Calibri"/>
                <a:ea typeface="Calibri"/>
                <a:cs typeface="Calibri"/>
              </a:rPr>
              <a:t> </a:t>
            </a:r>
            <a:endParaRPr lang="fr-FR" sz="1100" dirty="0">
              <a:effectLst/>
              <a:latin typeface="Calibri"/>
              <a:ea typeface="Calibri"/>
              <a:cs typeface="Times New Roman"/>
            </a:endParaRPr>
          </a:p>
          <a:p>
            <a:pPr marL="985838" indent="-985838">
              <a:lnSpc>
                <a:spcPct val="115000"/>
              </a:lnSpc>
              <a:spcAft>
                <a:spcPts val="1000"/>
              </a:spcAft>
              <a:tabLst>
                <a:tab pos="630238" algn="l"/>
                <a:tab pos="808038" algn="l"/>
              </a:tabLst>
            </a:pPr>
            <a:r>
              <a:rPr lang="ru-RU" sz="1200" b="1" cap="small" spc="100" dirty="0" smtClean="0">
                <a:solidFill>
                  <a:srgbClr val="FFFFFF"/>
                </a:solidFill>
                <a:effectLst/>
                <a:latin typeface="Calibri"/>
                <a:ea typeface="Calibri"/>
                <a:cs typeface="Calibri"/>
              </a:rPr>
              <a:t>Заключение</a:t>
            </a:r>
            <a:r>
              <a:rPr lang="fr-FR" sz="1200" b="1" cap="small" spc="100" dirty="0" smtClean="0">
                <a:solidFill>
                  <a:srgbClr val="FFFFFF"/>
                </a:solidFill>
                <a:effectLst/>
                <a:latin typeface="Calibri"/>
                <a:ea typeface="Calibri"/>
                <a:cs typeface="Calibri"/>
              </a:rPr>
              <a:t>:</a:t>
            </a:r>
            <a:r>
              <a:rPr lang="en-US" sz="1200" b="1" cap="small" spc="100" dirty="0" smtClean="0">
                <a:solidFill>
                  <a:schemeClr val="bg1"/>
                </a:solidFill>
                <a:cs typeface="Calibri"/>
              </a:rPr>
              <a:t> </a:t>
            </a:r>
            <a:r>
              <a:rPr lang="fr-FR" sz="1200" dirty="0">
                <a:solidFill>
                  <a:srgbClr val="FFFFFF"/>
                </a:solidFill>
                <a:effectLst/>
                <a:latin typeface="Arial"/>
                <a:ea typeface="Times New Roman"/>
                <a:cs typeface="Times New Roman"/>
              </a:rPr>
              <a:t> </a:t>
            </a:r>
            <a:r>
              <a:rPr lang="fr-FR" sz="1200" b="1" dirty="0">
                <a:solidFill>
                  <a:schemeClr val="bg1"/>
                </a:solidFill>
              </a:rPr>
              <a:t>GLYCOFILM® </a:t>
            </a:r>
            <a:r>
              <a:rPr lang="fr-FR" sz="1200" b="1" dirty="0" smtClean="0">
                <a:solidFill>
                  <a:schemeClr val="bg1"/>
                </a:solidFill>
              </a:rPr>
              <a:t>(</a:t>
            </a:r>
            <a:r>
              <a:rPr lang="ru-RU" sz="1200" b="1" dirty="0" smtClean="0">
                <a:solidFill>
                  <a:schemeClr val="bg1"/>
                </a:solidFill>
              </a:rPr>
              <a:t>или</a:t>
            </a:r>
            <a:r>
              <a:rPr lang="fr-FR" sz="1200" b="1" dirty="0" smtClean="0">
                <a:solidFill>
                  <a:schemeClr val="bg1"/>
                </a:solidFill>
              </a:rPr>
              <a:t> </a:t>
            </a:r>
            <a:r>
              <a:rPr lang="fr-FR" sz="1200" b="1" dirty="0">
                <a:solidFill>
                  <a:schemeClr val="bg1"/>
                </a:solidFill>
              </a:rPr>
              <a:t>POLLUSTOP®) </a:t>
            </a:r>
            <a:r>
              <a:rPr lang="ru-RU" sz="1200" b="1" dirty="0" smtClean="0">
                <a:solidFill>
                  <a:schemeClr val="bg1"/>
                </a:solidFill>
              </a:rPr>
              <a:t>значительно облегчает удаление мелких частиц с поверхности волос</a:t>
            </a:r>
            <a:r>
              <a:rPr lang="fr-FR" sz="1200" b="1" dirty="0" smtClean="0">
                <a:solidFill>
                  <a:schemeClr val="bg1"/>
                </a:solidFill>
              </a:rPr>
              <a:t> </a:t>
            </a:r>
            <a:r>
              <a:rPr lang="fr-FR" sz="1200" b="1" dirty="0">
                <a:solidFill>
                  <a:schemeClr val="bg1"/>
                </a:solidFill>
              </a:rPr>
              <a:t>vs. </a:t>
            </a:r>
            <a:r>
              <a:rPr lang="ru-RU" sz="1200" b="1" dirty="0" smtClean="0">
                <a:solidFill>
                  <a:schemeClr val="bg1"/>
                </a:solidFill>
              </a:rPr>
              <a:t>Необработанным контролем и</a:t>
            </a:r>
            <a:r>
              <a:rPr lang="fr-FR" sz="1200" b="1" dirty="0" smtClean="0">
                <a:solidFill>
                  <a:schemeClr val="bg1"/>
                </a:solidFill>
              </a:rPr>
              <a:t> </a:t>
            </a:r>
            <a:r>
              <a:rPr lang="fr-FR" sz="1200" b="1" dirty="0">
                <a:solidFill>
                  <a:schemeClr val="bg1"/>
                </a:solidFill>
              </a:rPr>
              <a:t>vs. </a:t>
            </a:r>
            <a:r>
              <a:rPr lang="ru-RU" sz="1200" b="1" dirty="0" smtClean="0">
                <a:solidFill>
                  <a:schemeClr val="bg1"/>
                </a:solidFill>
              </a:rPr>
              <a:t>Плацебо</a:t>
            </a:r>
            <a:r>
              <a:rPr lang="fr-FR" sz="1200" b="1" dirty="0" smtClean="0">
                <a:solidFill>
                  <a:schemeClr val="bg1"/>
                </a:solidFill>
              </a:rPr>
              <a:t>, </a:t>
            </a:r>
            <a:r>
              <a:rPr lang="ru-RU" sz="1200" b="1" dirty="0" smtClean="0">
                <a:solidFill>
                  <a:schemeClr val="bg1"/>
                </a:solidFill>
              </a:rPr>
              <a:t>таким образом, очищая волосы от атмосферного загрязнения, которое окисляет липиды волос, делает их тусклыми</a:t>
            </a:r>
            <a:r>
              <a:rPr lang="fr-FR" sz="1200" b="1" dirty="0" smtClean="0">
                <a:solidFill>
                  <a:schemeClr val="bg1"/>
                </a:solidFill>
              </a:rPr>
              <a:t>. </a:t>
            </a:r>
            <a:r>
              <a:rPr lang="ru-RU" sz="1200" b="1" dirty="0" smtClean="0">
                <a:solidFill>
                  <a:schemeClr val="bg1"/>
                </a:solidFill>
              </a:rPr>
              <a:t>Структура волос и их блеск защищены</a:t>
            </a:r>
            <a:r>
              <a:rPr lang="fr-FR" sz="1200" b="1" dirty="0" smtClean="0">
                <a:solidFill>
                  <a:schemeClr val="bg1"/>
                </a:solidFill>
              </a:rPr>
              <a:t>!</a:t>
            </a:r>
            <a:endParaRPr lang="fr-FR" sz="1200" b="1" dirty="0">
              <a:solidFill>
                <a:schemeClr val="bg1"/>
              </a:solidFill>
            </a:endParaRPr>
          </a:p>
          <a:p>
            <a:pPr marL="985838" indent="-985838">
              <a:lnSpc>
                <a:spcPct val="115000"/>
              </a:lnSpc>
              <a:spcAft>
                <a:spcPts val="1000"/>
              </a:spcAft>
              <a:tabLst>
                <a:tab pos="630238" algn="l"/>
                <a:tab pos="808038" algn="l"/>
              </a:tabLst>
            </a:pPr>
            <a:endParaRPr lang="fr-FR" sz="1200" dirty="0">
              <a:effectLst/>
              <a:latin typeface="Arial"/>
              <a:ea typeface="Times New Roman"/>
              <a:cs typeface="Times New Roman"/>
            </a:endParaRPr>
          </a:p>
        </p:txBody>
      </p:sp>
      <p:grpSp>
        <p:nvGrpSpPr>
          <p:cNvPr id="24" name="Groupe 23"/>
          <p:cNvGrpSpPr/>
          <p:nvPr/>
        </p:nvGrpSpPr>
        <p:grpSpPr>
          <a:xfrm>
            <a:off x="539552" y="1714357"/>
            <a:ext cx="451485" cy="424180"/>
            <a:chOff x="0" y="0"/>
            <a:chExt cx="866775" cy="857250"/>
          </a:xfrm>
        </p:grpSpPr>
        <p:sp>
          <p:nvSpPr>
            <p:cNvPr id="25" name="Rectangle à coins arrondis 2070"/>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26" name="Image 25"/>
            <p:cNvPicPr>
              <a:picLocks noChangeAspect="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114300" y="247650"/>
              <a:ext cx="647700" cy="419100"/>
            </a:xfrm>
            <a:prstGeom prst="rect">
              <a:avLst/>
            </a:prstGeom>
            <a:noFill/>
            <a:ln>
              <a:noFill/>
            </a:ln>
          </p:spPr>
        </p:pic>
      </p:grpSp>
      <p:pic>
        <p:nvPicPr>
          <p:cNvPr id="27" name="Picture 2" descr="Afficher l'image d'origine"/>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26402" y="546409"/>
            <a:ext cx="1019175" cy="1019175"/>
          </a:xfrm>
          <a:prstGeom prst="rect">
            <a:avLst/>
          </a:prstGeom>
          <a:noFill/>
          <a:extLst/>
        </p:spPr>
      </p:pic>
      <p:sp>
        <p:nvSpPr>
          <p:cNvPr id="14" name="ZoneTexte 13"/>
          <p:cNvSpPr txBox="1"/>
          <p:nvPr/>
        </p:nvSpPr>
        <p:spPr>
          <a:xfrm>
            <a:off x="0" y="5100643"/>
            <a:ext cx="9154135" cy="646331"/>
          </a:xfrm>
          <a:prstGeom prst="rect">
            <a:avLst/>
          </a:prstGeom>
          <a:noFill/>
        </p:spPr>
        <p:txBody>
          <a:bodyPr wrap="square" rtlCol="0">
            <a:spAutoFit/>
          </a:bodyPr>
          <a:lstStyle/>
          <a:p>
            <a:pPr marL="268288" indent="-268288" algn="ctr"/>
            <a:r>
              <a:rPr lang="fr-FR" b="1" dirty="0">
                <a:solidFill>
                  <a:schemeClr val="accent5">
                    <a:lumMod val="50000"/>
                  </a:schemeClr>
                </a:solidFill>
              </a:rPr>
              <a:t>100% </a:t>
            </a:r>
            <a:r>
              <a:rPr lang="ru-RU" b="1" dirty="0" smtClean="0"/>
              <a:t>позитивного результата</a:t>
            </a:r>
            <a:endParaRPr lang="fr-FR" b="1" dirty="0"/>
          </a:p>
          <a:p>
            <a:pPr marL="268288" indent="-268288" algn="ctr"/>
            <a:r>
              <a:rPr lang="ru-RU" b="1" dirty="0" smtClean="0"/>
              <a:t>До </a:t>
            </a:r>
            <a:r>
              <a:rPr lang="fr-FR" b="1" dirty="0" smtClean="0">
                <a:solidFill>
                  <a:schemeClr val="accent5">
                    <a:lumMod val="50000"/>
                  </a:schemeClr>
                </a:solidFill>
              </a:rPr>
              <a:t>+91</a:t>
            </a:r>
            <a:r>
              <a:rPr lang="fr-FR" b="1" dirty="0">
                <a:solidFill>
                  <a:schemeClr val="accent5">
                    <a:lumMod val="50000"/>
                  </a:schemeClr>
                </a:solidFill>
              </a:rPr>
              <a:t>% </a:t>
            </a:r>
            <a:r>
              <a:rPr lang="fr-FR" b="1" dirty="0" smtClean="0"/>
              <a:t>«</a:t>
            </a:r>
            <a:r>
              <a:rPr lang="ru-RU" b="1" dirty="0" smtClean="0"/>
              <a:t>очищающего</a:t>
            </a:r>
            <a:r>
              <a:rPr lang="fr-FR" b="1" dirty="0" smtClean="0"/>
              <a:t>" </a:t>
            </a:r>
            <a:r>
              <a:rPr lang="ru-RU" b="1" dirty="0" smtClean="0"/>
              <a:t>действия</a:t>
            </a:r>
            <a:r>
              <a:rPr lang="fr-FR" b="1" dirty="0" smtClean="0"/>
              <a:t> </a:t>
            </a:r>
            <a:r>
              <a:rPr lang="fr-FR" b="1" dirty="0"/>
              <a:t>vs. </a:t>
            </a:r>
            <a:r>
              <a:rPr lang="ru-RU" b="1" dirty="0" smtClean="0"/>
              <a:t>Необработанным контролем</a:t>
            </a:r>
            <a:endParaRPr lang="fr-FR" b="1" dirty="0"/>
          </a:p>
        </p:txBody>
      </p:sp>
      <p:sp>
        <p:nvSpPr>
          <p:cNvPr id="22" name="Text Box 41"/>
          <p:cNvSpPr txBox="1">
            <a:spLocks noChangeArrowheads="1"/>
          </p:cNvSpPr>
          <p:nvPr/>
        </p:nvSpPr>
        <p:spPr bwMode="auto">
          <a:xfrm>
            <a:off x="5128458" y="4782344"/>
            <a:ext cx="9557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a:latin typeface="Trebuchet MS" pitchFamily="34" charset="0"/>
                <a:ea typeface="ＭＳ Ｐゴシック" charset="-128"/>
              </a:rPr>
              <a:t>(or </a:t>
            </a:r>
            <a:r>
              <a:rPr lang="fr-FR" sz="900" cap="small" dirty="0" err="1">
                <a:latin typeface="Trebuchet MS" pitchFamily="34" charset="0"/>
                <a:ea typeface="ＭＳ Ｐゴシック" charset="-128"/>
              </a:rPr>
              <a:t>Pollustop</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a:t>
            </a:r>
          </a:p>
        </p:txBody>
      </p:sp>
      <p:sp>
        <p:nvSpPr>
          <p:cNvPr id="23" name="Text Box 41"/>
          <p:cNvSpPr txBox="1">
            <a:spLocks noChangeArrowheads="1"/>
          </p:cNvSpPr>
          <p:nvPr/>
        </p:nvSpPr>
        <p:spPr bwMode="auto">
          <a:xfrm>
            <a:off x="3973993" y="4782317"/>
            <a:ext cx="9557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a:latin typeface="Trebuchet MS" pitchFamily="34" charset="0"/>
                <a:ea typeface="ＭＳ Ｐゴシック" charset="-128"/>
              </a:rPr>
              <a:t>(or </a:t>
            </a:r>
            <a:r>
              <a:rPr lang="fr-FR" sz="900" cap="small" dirty="0" err="1">
                <a:latin typeface="Trebuchet MS" pitchFamily="34" charset="0"/>
                <a:ea typeface="ＭＳ Ｐゴシック" charset="-128"/>
              </a:rPr>
              <a:t>Pollustop</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a:t>
            </a:r>
          </a:p>
        </p:txBody>
      </p:sp>
      <p:sp>
        <p:nvSpPr>
          <p:cNvPr id="29" name="Zone de texte 27655"/>
          <p:cNvSpPr txBox="1"/>
          <p:nvPr/>
        </p:nvSpPr>
        <p:spPr>
          <a:xfrm>
            <a:off x="5294002" y="2646437"/>
            <a:ext cx="837791" cy="4667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fr-FR" sz="1400" b="1" dirty="0">
                <a:effectLst/>
                <a:latin typeface="Calibri"/>
                <a:ea typeface="Calibri"/>
                <a:cs typeface="Times New Roman"/>
              </a:rPr>
              <a:t>+59%</a:t>
            </a:r>
            <a:r>
              <a:rPr lang="fr-FR" sz="1200" b="1" baseline="30000" dirty="0">
                <a:effectLst/>
                <a:latin typeface="Calibri"/>
                <a:ea typeface="Calibri"/>
                <a:cs typeface="Times New Roman"/>
              </a:rPr>
              <a:t>****</a:t>
            </a:r>
            <a:endParaRPr lang="fr-FR" sz="1200" dirty="0">
              <a:effectLst/>
              <a:latin typeface="Calibri"/>
              <a:ea typeface="Calibri"/>
              <a:cs typeface="Times New Roman"/>
            </a:endParaRPr>
          </a:p>
        </p:txBody>
      </p:sp>
      <p:sp>
        <p:nvSpPr>
          <p:cNvPr id="30" name="Zone de texte 27655"/>
          <p:cNvSpPr txBox="1"/>
          <p:nvPr/>
        </p:nvSpPr>
        <p:spPr>
          <a:xfrm>
            <a:off x="4213882" y="2449557"/>
            <a:ext cx="837791" cy="4667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fr-FR" sz="1400" b="1" dirty="0">
                <a:effectLst/>
                <a:latin typeface="Calibri"/>
                <a:ea typeface="Calibri"/>
                <a:cs typeface="Times New Roman"/>
              </a:rPr>
              <a:t>+60%</a:t>
            </a:r>
            <a:r>
              <a:rPr lang="fr-FR" sz="1200" b="1" baseline="30000" dirty="0">
                <a:effectLst/>
                <a:latin typeface="Calibri"/>
                <a:ea typeface="Calibri"/>
                <a:cs typeface="Times New Roman"/>
              </a:rPr>
              <a:t>****</a:t>
            </a:r>
            <a:endParaRPr lang="fr-FR" sz="1200" dirty="0">
              <a:effectLst/>
              <a:latin typeface="Calibri"/>
              <a:ea typeface="Calibri"/>
              <a:cs typeface="Times New Roman"/>
            </a:endParaRPr>
          </a:p>
        </p:txBody>
      </p:sp>
      <p:sp>
        <p:nvSpPr>
          <p:cNvPr id="31" name="Zone de texte 35"/>
          <p:cNvSpPr txBox="1"/>
          <p:nvPr/>
        </p:nvSpPr>
        <p:spPr>
          <a:xfrm>
            <a:off x="5652120" y="2649488"/>
            <a:ext cx="183832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15000"/>
              </a:lnSpc>
              <a:spcAft>
                <a:spcPts val="1000"/>
              </a:spcAft>
            </a:pPr>
            <a:r>
              <a:rPr lang="fr-FR" sz="800" dirty="0">
                <a:effectLst/>
                <a:ea typeface="Calibri"/>
                <a:cs typeface="Times New Roman"/>
              </a:rPr>
              <a:t>**** p&lt;0.0001     </a:t>
            </a:r>
            <a:endParaRPr lang="fr-FR" sz="1100" dirty="0">
              <a:effectLst/>
              <a:ea typeface="Calibri"/>
              <a:cs typeface="Times New Roman"/>
            </a:endParaRPr>
          </a:p>
        </p:txBody>
      </p:sp>
      <p:cxnSp>
        <p:nvCxnSpPr>
          <p:cNvPr id="33" name="Connecteur droit avec flèche 32"/>
          <p:cNvCxnSpPr>
            <a:cxnSpLocks/>
          </p:cNvCxnSpPr>
          <p:nvPr/>
        </p:nvCxnSpPr>
        <p:spPr>
          <a:xfrm flipV="1">
            <a:off x="5271132" y="2897321"/>
            <a:ext cx="0" cy="1150988"/>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34" name="Connecteur droit avec flèche 33"/>
          <p:cNvCxnSpPr>
            <a:cxnSpLocks/>
          </p:cNvCxnSpPr>
          <p:nvPr/>
        </p:nvCxnSpPr>
        <p:spPr>
          <a:xfrm flipV="1">
            <a:off x="4153104" y="2707208"/>
            <a:ext cx="0" cy="1341101"/>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35" name="Zone de texte 27655"/>
          <p:cNvSpPr txBox="1"/>
          <p:nvPr/>
        </p:nvSpPr>
        <p:spPr>
          <a:xfrm>
            <a:off x="3590193" y="3288153"/>
            <a:ext cx="837791" cy="4667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fr-FR" sz="1100" b="1" dirty="0">
                <a:solidFill>
                  <a:schemeClr val="accent6">
                    <a:lumMod val="75000"/>
                  </a:schemeClr>
                </a:solidFill>
                <a:effectLst/>
                <a:latin typeface="Calibri"/>
                <a:ea typeface="Calibri"/>
                <a:cs typeface="Times New Roman"/>
              </a:rPr>
              <a:t>+6%</a:t>
            </a:r>
            <a:r>
              <a:rPr lang="fr-FR" sz="1050" b="1" baseline="30000" dirty="0">
                <a:solidFill>
                  <a:schemeClr val="accent6">
                    <a:lumMod val="75000"/>
                  </a:schemeClr>
                </a:solidFill>
                <a:effectLst/>
                <a:latin typeface="Calibri"/>
                <a:ea typeface="Calibri"/>
                <a:cs typeface="Times New Roman"/>
              </a:rPr>
              <a:t>****</a:t>
            </a:r>
            <a:endParaRPr lang="fr-FR" sz="1050" dirty="0">
              <a:solidFill>
                <a:schemeClr val="accent6">
                  <a:lumMod val="75000"/>
                </a:schemeClr>
              </a:solidFill>
              <a:effectLst/>
              <a:latin typeface="Calibri"/>
              <a:ea typeface="Calibri"/>
              <a:cs typeface="Times New Roman"/>
            </a:endParaRPr>
          </a:p>
        </p:txBody>
      </p:sp>
      <p:sp>
        <p:nvSpPr>
          <p:cNvPr id="36" name="Zone de texte 27655"/>
          <p:cNvSpPr txBox="1"/>
          <p:nvPr/>
        </p:nvSpPr>
        <p:spPr>
          <a:xfrm>
            <a:off x="4716120" y="3288153"/>
            <a:ext cx="837791" cy="4667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fr-FR" sz="1100" b="1" dirty="0">
                <a:solidFill>
                  <a:schemeClr val="accent6">
                    <a:lumMod val="75000"/>
                  </a:schemeClr>
                </a:solidFill>
                <a:effectLst/>
                <a:latin typeface="Calibri"/>
                <a:ea typeface="Calibri"/>
                <a:cs typeface="Times New Roman"/>
              </a:rPr>
              <a:t>+6%</a:t>
            </a:r>
            <a:r>
              <a:rPr lang="fr-FR" sz="1050" b="1" baseline="30000" dirty="0">
                <a:solidFill>
                  <a:schemeClr val="accent6">
                    <a:lumMod val="75000"/>
                  </a:schemeClr>
                </a:solidFill>
                <a:effectLst/>
                <a:latin typeface="Calibri"/>
                <a:ea typeface="Calibri"/>
                <a:cs typeface="Times New Roman"/>
              </a:rPr>
              <a:t>****</a:t>
            </a:r>
            <a:endParaRPr lang="fr-FR" sz="1050" dirty="0">
              <a:solidFill>
                <a:schemeClr val="accent6">
                  <a:lumMod val="75000"/>
                </a:schemeClr>
              </a:solidFill>
              <a:effectLst/>
              <a:latin typeface="Calibri"/>
              <a:ea typeface="Calibri"/>
              <a:cs typeface="Times New Roman"/>
            </a:endParaRPr>
          </a:p>
        </p:txBody>
      </p:sp>
      <p:pic>
        <p:nvPicPr>
          <p:cNvPr id="28" name="Picture 6"/>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47010" t="36638" r="46034" b="49365"/>
          <a:stretch/>
        </p:blipFill>
        <p:spPr bwMode="auto">
          <a:xfrm>
            <a:off x="6259746" y="-217366"/>
            <a:ext cx="942113" cy="102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Zone de texte 23"/>
          <p:cNvSpPr>
            <a:spLocks noChangeArrowheads="1"/>
          </p:cNvSpPr>
          <p:nvPr/>
        </p:nvSpPr>
        <p:spPr bwMode="auto">
          <a:xfrm>
            <a:off x="6730802" y="3288153"/>
            <a:ext cx="1136304" cy="1080000"/>
          </a:xfrm>
          <a:prstGeom prst="ellipse">
            <a:avLst/>
          </a:prstGeom>
          <a:solidFill>
            <a:schemeClr val="accent5">
              <a:lumMod val="75000"/>
            </a:schemeClr>
          </a:solidFill>
          <a:ln>
            <a:headEnd/>
            <a:tailEnd/>
          </a:ln>
        </p:spPr>
        <p:style>
          <a:lnRef idx="3">
            <a:schemeClr val="lt1"/>
          </a:lnRef>
          <a:fillRef idx="1">
            <a:schemeClr val="accent6"/>
          </a:fillRef>
          <a:effectRef idx="1">
            <a:schemeClr val="accent6"/>
          </a:effectRef>
          <a:fontRef idx="minor">
            <a:schemeClr val="lt1"/>
          </a:fontRef>
        </p:style>
        <p:txBody>
          <a:bodyPr rot="0" vert="horz" wrap="square" lIns="0" tIns="0" rIns="0" bIns="0" anchor="ctr" anchorCtr="0" upright="1">
            <a:noAutofit/>
          </a:bodyPr>
          <a:lstStyle/>
          <a:p>
            <a:pPr algn="ctr"/>
            <a:r>
              <a:rPr lang="ru-RU" sz="900" b="1" spc="200" dirty="0" smtClean="0">
                <a:ea typeface="Calibri"/>
                <a:cs typeface="Calibri"/>
              </a:rPr>
              <a:t>Очищение</a:t>
            </a:r>
            <a:endParaRPr lang="fr-FR" sz="900" b="1" baseline="30000" dirty="0">
              <a:effectLst/>
              <a:ea typeface="Calibri"/>
              <a:cs typeface="Times New Roman"/>
            </a:endParaRPr>
          </a:p>
        </p:txBody>
      </p:sp>
    </p:spTree>
    <p:extLst>
      <p:ext uri="{BB962C8B-B14F-4D97-AF65-F5344CB8AC3E}">
        <p14:creationId xmlns:p14="http://schemas.microsoft.com/office/powerpoint/2010/main" val="25842499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360711" y="2035766"/>
            <a:ext cx="8403786" cy="3769498"/>
            <a:chOff x="360711" y="2035766"/>
            <a:chExt cx="8403786" cy="3769498"/>
          </a:xfrm>
        </p:grpSpPr>
        <p:grpSp>
          <p:nvGrpSpPr>
            <p:cNvPr id="4" name="Groupe 3"/>
            <p:cNvGrpSpPr/>
            <p:nvPr/>
          </p:nvGrpSpPr>
          <p:grpSpPr>
            <a:xfrm>
              <a:off x="4642364" y="2035766"/>
              <a:ext cx="2044256" cy="3760968"/>
              <a:chOff x="2481347" y="2044294"/>
              <a:chExt cx="2044256" cy="3760968"/>
            </a:xfrm>
          </p:grpSpPr>
          <p:pic>
            <p:nvPicPr>
              <p:cNvPr id="52"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481347" y="4138206"/>
                <a:ext cx="1992306" cy="1512604"/>
              </a:xfrm>
              <a:prstGeom prst="rect">
                <a:avLst/>
              </a:prstGeom>
              <a:noFill/>
              <a:ln>
                <a:noFill/>
              </a:ln>
              <a:effectLst/>
              <a:extLst/>
            </p:spPr>
          </p:pic>
          <p:pic>
            <p:nvPicPr>
              <p:cNvPr id="5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481347" y="2536498"/>
                <a:ext cx="1992306" cy="1465558"/>
              </a:xfrm>
              <a:prstGeom prst="rect">
                <a:avLst/>
              </a:prstGeom>
              <a:noFill/>
              <a:ln>
                <a:noFill/>
              </a:ln>
              <a:effectLst/>
              <a:extLst/>
            </p:spPr>
          </p:pic>
          <p:sp>
            <p:nvSpPr>
              <p:cNvPr id="71" name="Zone de texte 38"/>
              <p:cNvSpPr txBox="1"/>
              <p:nvPr/>
            </p:nvSpPr>
            <p:spPr>
              <a:xfrm>
                <a:off x="2645790" y="3757996"/>
                <a:ext cx="1879813" cy="943511"/>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ru-RU" sz="900" b="1" dirty="0" smtClean="0">
                    <a:effectLst/>
                    <a:latin typeface="Calibri" panose="020F0502020204030204" pitchFamily="34" charset="0"/>
                    <a:ea typeface="Calibri" panose="020F0502020204030204" pitchFamily="34" charset="0"/>
                    <a:cs typeface="Times New Roman" panose="02020603050405020304" pitchFamily="18" charset="0"/>
                  </a:rPr>
                  <a:t>До применения</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fr-FR" sz="900" b="1"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2" name="Zone de texte 39"/>
              <p:cNvSpPr txBox="1"/>
              <p:nvPr/>
            </p:nvSpPr>
            <p:spPr>
              <a:xfrm>
                <a:off x="2645790" y="5441685"/>
                <a:ext cx="1879813" cy="363577"/>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ru-RU" sz="900" b="1" dirty="0" smtClean="0">
                    <a:effectLst/>
                    <a:latin typeface="Calibri" panose="020F0502020204030204" pitchFamily="34" charset="0"/>
                    <a:ea typeface="Calibri" panose="020F0502020204030204" pitchFamily="34" charset="0"/>
                    <a:cs typeface="Times New Roman" panose="02020603050405020304" pitchFamily="18" charset="0"/>
                  </a:rPr>
                  <a:t>После применения</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fr-FR" sz="900" b="1"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7" name="ZoneTexte 9"/>
              <p:cNvSpPr txBox="1"/>
              <p:nvPr/>
            </p:nvSpPr>
            <p:spPr>
              <a:xfrm>
                <a:off x="2481348" y="2044294"/>
                <a:ext cx="1992306" cy="306760"/>
              </a:xfrm>
              <a:prstGeom prst="rect">
                <a:avLst/>
              </a:prstGeom>
              <a:solidFill>
                <a:schemeClr val="tx1"/>
              </a:solidFill>
              <a:ln>
                <a:noFill/>
              </a:ln>
            </p:spPr>
            <p:style>
              <a:lnRef idx="3">
                <a:schemeClr val="lt1"/>
              </a:lnRef>
              <a:fillRef idx="1">
                <a:schemeClr val="accent5"/>
              </a:fillRef>
              <a:effectRef idx="1">
                <a:schemeClr val="accent5"/>
              </a:effectRef>
              <a:fontRef idx="minor">
                <a:schemeClr val="lt1"/>
              </a:fontRef>
            </p:style>
            <p:txBody>
              <a:bodyPr wrap="square">
                <a:noAutofit/>
              </a:bodyPr>
              <a:lstStyle/>
              <a:p>
                <a:pPr algn="ctr">
                  <a:lnSpc>
                    <a:spcPct val="107000"/>
                  </a:lnSpc>
                  <a:spcAft>
                    <a:spcPts val="0"/>
                  </a:spcAft>
                </a:pPr>
                <a:r>
                  <a:rPr lang="fr-FR" sz="900" b="1" kern="1200" dirty="0" smtClean="0">
                    <a:solidFill>
                      <a:srgbClr val="FFFFFF"/>
                    </a:solidFill>
                    <a:effectLst/>
                    <a:ea typeface="Calibri" panose="020F0502020204030204" pitchFamily="34" charset="0"/>
                    <a:cs typeface="Times New Roman" panose="02020603050405020304" pitchFamily="18" charset="0"/>
                  </a:rPr>
                  <a:t>0.5</a:t>
                </a:r>
                <a:r>
                  <a:rPr lang="fr-FR" sz="900" b="1" kern="1200" dirty="0">
                    <a:solidFill>
                      <a:srgbClr val="FFFFFF"/>
                    </a:solidFill>
                    <a:effectLst/>
                    <a:ea typeface="Calibri" panose="020F0502020204030204" pitchFamily="34" charset="0"/>
                    <a:cs typeface="Times New Roman" panose="02020603050405020304" pitchFamily="18" charset="0"/>
                  </a:rPr>
                  <a:t>% GLYCOFILM®  </a:t>
                </a:r>
                <a:r>
                  <a:rPr lang="fr-FR" sz="900" b="1" dirty="0" smtClean="0">
                    <a:effectLst/>
                    <a:ea typeface="Calibri" panose="020F0502020204030204" pitchFamily="34" charset="0"/>
                    <a:cs typeface="Times New Roman" panose="02020603050405020304" pitchFamily="18" charset="0"/>
                  </a:rPr>
                  <a:t>(</a:t>
                </a:r>
                <a:r>
                  <a:rPr lang="ru-RU" sz="900" b="1" dirty="0" smtClean="0">
                    <a:effectLst/>
                    <a:ea typeface="Calibri" panose="020F0502020204030204" pitchFamily="34" charset="0"/>
                    <a:cs typeface="Times New Roman" panose="02020603050405020304" pitchFamily="18" charset="0"/>
                  </a:rPr>
                  <a:t>или</a:t>
                </a:r>
                <a:r>
                  <a:rPr lang="fr-FR" sz="900" b="1" dirty="0" smtClean="0">
                    <a:effectLst/>
                    <a:ea typeface="Calibri" panose="020F0502020204030204" pitchFamily="34" charset="0"/>
                    <a:cs typeface="Times New Roman" panose="02020603050405020304" pitchFamily="18" charset="0"/>
                  </a:rPr>
                  <a:t> </a:t>
                </a:r>
                <a:r>
                  <a:rPr lang="fr-FR" sz="900" b="1" dirty="0">
                    <a:effectLst/>
                    <a:ea typeface="Calibri" panose="020F0502020204030204" pitchFamily="34" charset="0"/>
                    <a:cs typeface="Times New Roman" panose="02020603050405020304" pitchFamily="18" charset="0"/>
                  </a:rPr>
                  <a:t>POLLUSTOP®)</a:t>
                </a:r>
                <a:endParaRPr lang="fr-FR" sz="900" dirty="0">
                  <a:effectLst/>
                  <a:ea typeface="Calibri" panose="020F0502020204030204" pitchFamily="34" charset="0"/>
                  <a:cs typeface="Times New Roman" panose="02020603050405020304" pitchFamily="18" charset="0"/>
                </a:endParaRPr>
              </a:p>
            </p:txBody>
          </p:sp>
        </p:grpSp>
        <p:grpSp>
          <p:nvGrpSpPr>
            <p:cNvPr id="3" name="Groupe 2"/>
            <p:cNvGrpSpPr/>
            <p:nvPr/>
          </p:nvGrpSpPr>
          <p:grpSpPr>
            <a:xfrm>
              <a:off x="2483294" y="2035766"/>
              <a:ext cx="2111592" cy="3769497"/>
              <a:chOff x="4567963" y="2035766"/>
              <a:chExt cx="2111592" cy="3769497"/>
            </a:xfrm>
          </p:grpSpPr>
          <p:pic>
            <p:nvPicPr>
              <p:cNvPr id="54"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4571931" y="4129679"/>
                <a:ext cx="2047282" cy="1521132"/>
              </a:xfrm>
              <a:prstGeom prst="rect">
                <a:avLst/>
              </a:prstGeom>
              <a:noFill/>
              <a:ln>
                <a:noFill/>
              </a:ln>
              <a:effectLst/>
              <a:extLst/>
            </p:spPr>
          </p:pic>
          <p:pic>
            <p:nvPicPr>
              <p:cNvPr id="5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4567963" y="2524285"/>
                <a:ext cx="2051250" cy="1477771"/>
              </a:xfrm>
              <a:prstGeom prst="rect">
                <a:avLst/>
              </a:prstGeom>
              <a:noFill/>
              <a:ln>
                <a:noFill/>
              </a:ln>
              <a:effectLst/>
              <a:extLst/>
            </p:spPr>
          </p:pic>
          <p:sp>
            <p:nvSpPr>
              <p:cNvPr id="73" name="Zone de texte 40"/>
              <p:cNvSpPr txBox="1"/>
              <p:nvPr/>
            </p:nvSpPr>
            <p:spPr>
              <a:xfrm>
                <a:off x="4799742" y="3743534"/>
                <a:ext cx="1879813" cy="943511"/>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ru-RU" sz="900" b="1" dirty="0" smtClean="0">
                    <a:effectLst/>
                    <a:latin typeface="Calibri" panose="020F0502020204030204" pitchFamily="34" charset="0"/>
                    <a:ea typeface="Calibri" panose="020F0502020204030204" pitchFamily="34" charset="0"/>
                    <a:cs typeface="Times New Roman" panose="02020603050405020304" pitchFamily="18" charset="0"/>
                  </a:rPr>
                  <a:t>До применения</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fr-FR" sz="900" b="1"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5" name="Zone de texte 42"/>
              <p:cNvSpPr txBox="1"/>
              <p:nvPr/>
            </p:nvSpPr>
            <p:spPr>
              <a:xfrm>
                <a:off x="4780161" y="5440674"/>
                <a:ext cx="1879813" cy="364589"/>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ru-RU" sz="900" b="1" dirty="0" smtClean="0">
                    <a:effectLst/>
                    <a:latin typeface="Calibri" panose="020F0502020204030204" pitchFamily="34" charset="0"/>
                    <a:ea typeface="Calibri" panose="020F0502020204030204" pitchFamily="34" charset="0"/>
                    <a:cs typeface="Times New Roman" panose="02020603050405020304" pitchFamily="18" charset="0"/>
                  </a:rPr>
                  <a:t>После применения</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fr-FR" sz="900" b="1"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8" name="ZoneTexte 9"/>
              <p:cNvSpPr txBox="1"/>
              <p:nvPr/>
            </p:nvSpPr>
            <p:spPr>
              <a:xfrm>
                <a:off x="4567963" y="2035766"/>
                <a:ext cx="2039461" cy="306760"/>
              </a:xfrm>
              <a:prstGeom prst="rect">
                <a:avLst/>
              </a:prstGeom>
              <a:solidFill>
                <a:schemeClr val="tx1"/>
              </a:solidFill>
              <a:ln>
                <a:noFill/>
              </a:ln>
            </p:spPr>
            <p:style>
              <a:lnRef idx="3">
                <a:schemeClr val="lt1"/>
              </a:lnRef>
              <a:fillRef idx="1">
                <a:schemeClr val="accent5"/>
              </a:fillRef>
              <a:effectRef idx="1">
                <a:schemeClr val="accent5"/>
              </a:effectRef>
              <a:fontRef idx="minor">
                <a:schemeClr val="lt1"/>
              </a:fontRef>
            </p:style>
            <p:txBody>
              <a:bodyPr wrap="square">
                <a:noAutofit/>
              </a:bodyPr>
              <a:lstStyle/>
              <a:p>
                <a:pPr algn="ctr">
                  <a:lnSpc>
                    <a:spcPct val="107000"/>
                  </a:lnSpc>
                  <a:spcAft>
                    <a:spcPts val="0"/>
                  </a:spcAft>
                </a:pPr>
                <a:r>
                  <a:rPr lang="ru-RU" sz="900" b="1" kern="1200" dirty="0" smtClean="0">
                    <a:solidFill>
                      <a:srgbClr val="FFFFFF"/>
                    </a:solidFill>
                    <a:effectLst/>
                    <a:ea typeface="Calibri" panose="020F0502020204030204" pitchFamily="34" charset="0"/>
                    <a:cs typeface="Times New Roman" panose="02020603050405020304" pitchFamily="18" charset="0"/>
                  </a:rPr>
                  <a:t>Плацебо</a:t>
                </a:r>
                <a:endParaRPr lang="fr-FR" sz="900" dirty="0">
                  <a:effectLst/>
                  <a:ea typeface="Calibri" panose="020F0502020204030204" pitchFamily="34" charset="0"/>
                  <a:cs typeface="Times New Roman" panose="02020603050405020304" pitchFamily="18" charset="0"/>
                </a:endParaRPr>
              </a:p>
            </p:txBody>
          </p:sp>
        </p:grpSp>
        <p:grpSp>
          <p:nvGrpSpPr>
            <p:cNvPr id="2" name="Groupe 1"/>
            <p:cNvGrpSpPr/>
            <p:nvPr/>
          </p:nvGrpSpPr>
          <p:grpSpPr>
            <a:xfrm>
              <a:off x="360711" y="2035766"/>
              <a:ext cx="2060023" cy="3769498"/>
              <a:chOff x="6724531" y="2035766"/>
              <a:chExt cx="2060023" cy="3769498"/>
            </a:xfrm>
          </p:grpSpPr>
          <p:grpSp>
            <p:nvGrpSpPr>
              <p:cNvPr id="70" name="Groupe 69"/>
              <p:cNvGrpSpPr/>
              <p:nvPr/>
            </p:nvGrpSpPr>
            <p:grpSpPr>
              <a:xfrm>
                <a:off x="6724531" y="2510668"/>
                <a:ext cx="2015144" cy="3139616"/>
                <a:chOff x="5368010" y="0"/>
                <a:chExt cx="2542275" cy="2239607"/>
              </a:xfrm>
            </p:grpSpPr>
            <p:pic>
              <p:nvPicPr>
                <p:cNvPr id="7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76879" y="0"/>
                  <a:ext cx="2533406" cy="1063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8010" y="1154901"/>
                  <a:ext cx="2541445" cy="108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4" name="Zone de texte 41"/>
              <p:cNvSpPr txBox="1"/>
              <p:nvPr/>
            </p:nvSpPr>
            <p:spPr>
              <a:xfrm>
                <a:off x="6904741" y="3762583"/>
                <a:ext cx="1879813" cy="943511"/>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ru-RU" sz="900" b="1" dirty="0" smtClean="0">
                    <a:effectLst/>
                    <a:latin typeface="Calibri" panose="020F0502020204030204" pitchFamily="34" charset="0"/>
                    <a:ea typeface="Calibri" panose="020F0502020204030204" pitchFamily="34" charset="0"/>
                    <a:cs typeface="Times New Roman" panose="02020603050405020304" pitchFamily="18" charset="0"/>
                  </a:rPr>
                  <a:t>До применения</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fr-FR" sz="900" b="1"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6" name="Zone de texte 43"/>
              <p:cNvSpPr txBox="1"/>
              <p:nvPr/>
            </p:nvSpPr>
            <p:spPr>
              <a:xfrm>
                <a:off x="6903372" y="5440674"/>
                <a:ext cx="1879813" cy="36459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ru-RU" sz="900" b="1" dirty="0" smtClean="0">
                    <a:effectLst/>
                    <a:latin typeface="Calibri" panose="020F0502020204030204" pitchFamily="34" charset="0"/>
                    <a:ea typeface="Calibri" panose="020F0502020204030204" pitchFamily="34" charset="0"/>
                    <a:cs typeface="Times New Roman" panose="02020603050405020304" pitchFamily="18" charset="0"/>
                  </a:rPr>
                  <a:t>После применения</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fr-FR" sz="900" b="1"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9" name="ZoneTexte 9"/>
              <p:cNvSpPr txBox="1"/>
              <p:nvPr/>
            </p:nvSpPr>
            <p:spPr>
              <a:xfrm>
                <a:off x="6731925" y="2035766"/>
                <a:ext cx="2003248" cy="306760"/>
              </a:xfrm>
              <a:prstGeom prst="rect">
                <a:avLst/>
              </a:prstGeom>
              <a:solidFill>
                <a:schemeClr val="tx1"/>
              </a:solidFill>
              <a:ln>
                <a:noFill/>
              </a:ln>
            </p:spPr>
            <p:style>
              <a:lnRef idx="3">
                <a:schemeClr val="lt1"/>
              </a:lnRef>
              <a:fillRef idx="1">
                <a:schemeClr val="accent5"/>
              </a:fillRef>
              <a:effectRef idx="1">
                <a:schemeClr val="accent5"/>
              </a:effectRef>
              <a:fontRef idx="minor">
                <a:schemeClr val="lt1"/>
              </a:fontRef>
            </p:style>
            <p:txBody>
              <a:bodyPr wrap="square">
                <a:noAutofit/>
              </a:bodyPr>
              <a:lstStyle/>
              <a:p>
                <a:pPr algn="ctr">
                  <a:lnSpc>
                    <a:spcPct val="107000"/>
                  </a:lnSpc>
                  <a:spcAft>
                    <a:spcPts val="0"/>
                  </a:spcAft>
                </a:pPr>
                <a:r>
                  <a:rPr lang="ru-RU" sz="900" b="1" kern="1200" dirty="0" smtClean="0">
                    <a:solidFill>
                      <a:srgbClr val="FFFFFF"/>
                    </a:solidFill>
                    <a:effectLst/>
                    <a:ea typeface="Calibri" panose="020F0502020204030204" pitchFamily="34" charset="0"/>
                    <a:cs typeface="Times New Roman" panose="02020603050405020304" pitchFamily="18" charset="0"/>
                  </a:rPr>
                  <a:t>Необработанный контроль</a:t>
                </a:r>
                <a:endParaRPr lang="fr-FR" sz="900" dirty="0">
                  <a:effectLst/>
                  <a:ea typeface="Calibri" panose="020F0502020204030204" pitchFamily="34" charset="0"/>
                  <a:cs typeface="Times New Roman" panose="02020603050405020304" pitchFamily="18" charset="0"/>
                </a:endParaRPr>
              </a:p>
            </p:txBody>
          </p:sp>
        </p:grpSp>
        <p:grpSp>
          <p:nvGrpSpPr>
            <p:cNvPr id="5" name="Groupe 4"/>
            <p:cNvGrpSpPr/>
            <p:nvPr/>
          </p:nvGrpSpPr>
          <p:grpSpPr>
            <a:xfrm>
              <a:off x="6729911" y="2035766"/>
              <a:ext cx="2034586" cy="3760970"/>
              <a:chOff x="371153" y="2044294"/>
              <a:chExt cx="2034586" cy="3760970"/>
            </a:xfrm>
          </p:grpSpPr>
          <p:pic>
            <p:nvPicPr>
              <p:cNvPr id="56"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371153" y="4138207"/>
                <a:ext cx="1992306" cy="1512603"/>
              </a:xfrm>
              <a:prstGeom prst="rect">
                <a:avLst/>
              </a:prstGeom>
              <a:noFill/>
              <a:ln>
                <a:noFill/>
              </a:ln>
              <a:effectLst/>
              <a:extLst/>
            </p:spPr>
          </p:pic>
          <p:pic>
            <p:nvPicPr>
              <p:cNvPr id="57"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bwMode="auto">
              <a:xfrm>
                <a:off x="371153" y="2536498"/>
                <a:ext cx="1992306" cy="1465558"/>
              </a:xfrm>
              <a:prstGeom prst="rect">
                <a:avLst/>
              </a:prstGeom>
              <a:noFill/>
              <a:ln>
                <a:noFill/>
              </a:ln>
              <a:effectLst/>
              <a:extLst/>
            </p:spPr>
          </p:pic>
          <p:grpSp>
            <p:nvGrpSpPr>
              <p:cNvPr id="60" name="Groupe 59"/>
              <p:cNvGrpSpPr/>
              <p:nvPr/>
            </p:nvGrpSpPr>
            <p:grpSpPr>
              <a:xfrm>
                <a:off x="371153" y="2044294"/>
                <a:ext cx="2034586" cy="3760970"/>
                <a:chOff x="-45876" y="7971"/>
                <a:chExt cx="1979451" cy="3515436"/>
              </a:xfrm>
            </p:grpSpPr>
            <p:grpSp>
              <p:nvGrpSpPr>
                <p:cNvPr id="61" name="Groupe 60"/>
                <p:cNvGrpSpPr/>
                <p:nvPr/>
              </p:nvGrpSpPr>
              <p:grpSpPr>
                <a:xfrm>
                  <a:off x="19050" y="164072"/>
                  <a:ext cx="1914525" cy="3359335"/>
                  <a:chOff x="19050" y="91770"/>
                  <a:chExt cx="1914525" cy="2311798"/>
                </a:xfrm>
              </p:grpSpPr>
              <p:sp>
                <p:nvSpPr>
                  <p:cNvPr id="63" name="Zone de texte 52"/>
                  <p:cNvSpPr txBox="1"/>
                  <p:nvPr/>
                </p:nvSpPr>
                <p:spPr>
                  <a:xfrm>
                    <a:off x="19050" y="91770"/>
                    <a:ext cx="1914525" cy="5524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fr-FR" sz="900" b="1">
                        <a:effectLst/>
                        <a:latin typeface="Calibri" panose="020F0502020204030204" pitchFamily="34" charset="0"/>
                        <a:ea typeface="Calibri" panose="020F0502020204030204" pitchFamily="34" charset="0"/>
                        <a:cs typeface="Times New Roman" panose="02020603050405020304" pitchFamily="18"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4" name="Zone de texte 53"/>
                  <p:cNvSpPr txBox="1"/>
                  <p:nvPr/>
                </p:nvSpPr>
                <p:spPr>
                  <a:xfrm>
                    <a:off x="104775" y="1093028"/>
                    <a:ext cx="1828800" cy="5524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ru-RU" sz="900" b="1" dirty="0" smtClean="0">
                        <a:effectLst/>
                        <a:latin typeface="Calibri" panose="020F0502020204030204" pitchFamily="34" charset="0"/>
                        <a:ea typeface="Calibri" panose="020F0502020204030204" pitchFamily="34" charset="0"/>
                        <a:cs typeface="Times New Roman" panose="02020603050405020304" pitchFamily="18" charset="0"/>
                      </a:rPr>
                      <a:t>До применения</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5" name="Zone de texte 54"/>
                  <p:cNvSpPr txBox="1"/>
                  <p:nvPr/>
                </p:nvSpPr>
                <p:spPr>
                  <a:xfrm>
                    <a:off x="90662" y="2162657"/>
                    <a:ext cx="1828799" cy="240911"/>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ru-RU" sz="900" b="1" dirty="0" smtClean="0">
                        <a:effectLst/>
                        <a:latin typeface="Calibri" panose="020F0502020204030204" pitchFamily="34" charset="0"/>
                        <a:ea typeface="Calibri" panose="020F0502020204030204" pitchFamily="34" charset="0"/>
                        <a:cs typeface="Times New Roman" panose="02020603050405020304" pitchFamily="18" charset="0"/>
                      </a:rPr>
                      <a:t>После применения</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fr-FR" sz="900" b="1"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62" name="ZoneTexte 9"/>
                <p:cNvSpPr txBox="1"/>
                <p:nvPr/>
              </p:nvSpPr>
              <p:spPr>
                <a:xfrm>
                  <a:off x="-45876" y="7971"/>
                  <a:ext cx="1952626" cy="286733"/>
                </a:xfrm>
                <a:prstGeom prst="rect">
                  <a:avLst/>
                </a:prstGeom>
                <a:solidFill>
                  <a:schemeClr val="tx1"/>
                </a:solidFill>
                <a:ln>
                  <a:noFill/>
                </a:ln>
              </p:spPr>
              <p:style>
                <a:lnRef idx="3">
                  <a:schemeClr val="lt1"/>
                </a:lnRef>
                <a:fillRef idx="1">
                  <a:schemeClr val="accent5"/>
                </a:fillRef>
                <a:effectRef idx="1">
                  <a:schemeClr val="accent5"/>
                </a:effectRef>
                <a:fontRef idx="minor">
                  <a:schemeClr val="lt1"/>
                </a:fontRef>
              </p:style>
              <p:txBody>
                <a:bodyPr wrap="square">
                  <a:noAutofit/>
                </a:bodyPr>
                <a:lstStyle/>
                <a:p>
                  <a:pPr algn="ctr">
                    <a:lnSpc>
                      <a:spcPct val="107000"/>
                    </a:lnSpc>
                    <a:spcAft>
                      <a:spcPts val="0"/>
                    </a:spcAft>
                  </a:pPr>
                  <a:r>
                    <a:rPr lang="fr-FR" sz="900" b="1" kern="1200" dirty="0">
                      <a:solidFill>
                        <a:srgbClr val="FFFFFF"/>
                      </a:solidFill>
                      <a:effectLst/>
                      <a:ea typeface="Calibri" panose="020F0502020204030204" pitchFamily="34" charset="0"/>
                      <a:cs typeface="Times New Roman" panose="02020603050405020304" pitchFamily="18" charset="0"/>
                    </a:rPr>
                    <a:t>1% GLYCOFILM®  </a:t>
                  </a:r>
                  <a:r>
                    <a:rPr lang="fr-FR" sz="900" b="1" dirty="0" smtClean="0">
                      <a:effectLst/>
                      <a:ea typeface="Calibri" panose="020F0502020204030204" pitchFamily="34" charset="0"/>
                      <a:cs typeface="Times New Roman" panose="02020603050405020304" pitchFamily="18" charset="0"/>
                    </a:rPr>
                    <a:t>(</a:t>
                  </a:r>
                  <a:r>
                    <a:rPr lang="ru-RU" sz="900" b="1" dirty="0" smtClean="0">
                      <a:ea typeface="Calibri" panose="020F0502020204030204" pitchFamily="34" charset="0"/>
                      <a:cs typeface="Times New Roman" panose="02020603050405020304" pitchFamily="18" charset="0"/>
                    </a:rPr>
                    <a:t>или</a:t>
                  </a:r>
                  <a:r>
                    <a:rPr lang="fr-FR" sz="900" b="1" dirty="0" smtClean="0">
                      <a:effectLst/>
                      <a:ea typeface="Calibri" panose="020F0502020204030204" pitchFamily="34" charset="0"/>
                      <a:cs typeface="Times New Roman" panose="02020603050405020304" pitchFamily="18" charset="0"/>
                    </a:rPr>
                    <a:t> </a:t>
                  </a:r>
                  <a:r>
                    <a:rPr lang="fr-FR" sz="900" b="1" dirty="0">
                      <a:effectLst/>
                      <a:ea typeface="Calibri" panose="020F0502020204030204" pitchFamily="34" charset="0"/>
                      <a:cs typeface="Times New Roman" panose="02020603050405020304" pitchFamily="18" charset="0"/>
                    </a:rPr>
                    <a:t>POLLUSTOP®)</a:t>
                  </a:r>
                  <a:endParaRPr lang="fr-FR" sz="900" dirty="0">
                    <a:effectLst/>
                    <a:ea typeface="Calibri" panose="020F0502020204030204" pitchFamily="34" charset="0"/>
                    <a:cs typeface="Times New Roman" panose="02020603050405020304" pitchFamily="18" charset="0"/>
                  </a:endParaRPr>
                </a:p>
              </p:txBody>
            </p:sp>
          </p:grpSp>
        </p:grpSp>
      </p:grpSp>
      <p:sp>
        <p:nvSpPr>
          <p:cNvPr id="7" name="Rectangle 6"/>
          <p:cNvSpPr/>
          <p:nvPr/>
        </p:nvSpPr>
        <p:spPr>
          <a:xfrm rot="5400000">
            <a:off x="7789703" y="-946635"/>
            <a:ext cx="416360" cy="2312506"/>
          </a:xfrm>
          <a:prstGeom prst="rect">
            <a:avLst/>
          </a:prstGeom>
          <a:solidFill>
            <a:srgbClr val="4BACC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Представление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8" name="Rectangle 16"/>
          <p:cNvSpPr>
            <a:spLocks noChangeArrowheads="1"/>
          </p:cNvSpPr>
          <p:nvPr/>
        </p:nvSpPr>
        <p:spPr bwMode="auto">
          <a:xfrm>
            <a:off x="3516" y="119541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000" i="1" dirty="0" smtClean="0">
                <a:solidFill>
                  <a:srgbClr val="DB5C99"/>
                </a:solidFill>
                <a:latin typeface="Arial" panose="020B0604020202020204" pitchFamily="34" charset="0"/>
                <a:cs typeface="Arial" panose="020B0604020202020204" pitchFamily="34" charset="0"/>
              </a:rPr>
              <a:t>«</a:t>
            </a:r>
            <a:r>
              <a:rPr lang="ru-RU" sz="2000" i="1" dirty="0" smtClean="0">
                <a:solidFill>
                  <a:srgbClr val="DB5C99"/>
                </a:solidFill>
                <a:cs typeface="Arial" charset="0"/>
              </a:rPr>
              <a:t>Очищающее»</a:t>
            </a:r>
            <a:r>
              <a:rPr lang="fr-FR" sz="2000" i="1" dirty="0" smtClean="0">
                <a:solidFill>
                  <a:srgbClr val="DB5C99"/>
                </a:solidFill>
                <a:cs typeface="Arial" charset="0"/>
              </a:rPr>
              <a:t> </a:t>
            </a:r>
            <a:r>
              <a:rPr lang="ru-RU" sz="2000" i="1" dirty="0" smtClean="0">
                <a:solidFill>
                  <a:srgbClr val="DB5C99"/>
                </a:solidFill>
                <a:cs typeface="Arial" charset="0"/>
              </a:rPr>
              <a:t>от </a:t>
            </a:r>
            <a:r>
              <a:rPr lang="fr-FR" sz="2000" i="1" dirty="0" smtClean="0">
                <a:solidFill>
                  <a:srgbClr val="DB5C99"/>
                </a:solidFill>
                <a:cs typeface="Arial" charset="0"/>
              </a:rPr>
              <a:t>PM </a:t>
            </a:r>
            <a:r>
              <a:rPr lang="ru-RU" sz="2000" i="1" dirty="0" smtClean="0">
                <a:solidFill>
                  <a:srgbClr val="DB5C99"/>
                </a:solidFill>
                <a:cs typeface="Arial" charset="0"/>
              </a:rPr>
              <a:t>действие на волосах</a:t>
            </a:r>
            <a:endParaRPr lang="fr-FR" sz="1400" i="1" dirty="0">
              <a:solidFill>
                <a:srgbClr val="DB5C99"/>
              </a:solidFill>
              <a:cs typeface="Arial" charset="0"/>
            </a:endParaRPr>
          </a:p>
        </p:txBody>
      </p:sp>
      <p:pic>
        <p:nvPicPr>
          <p:cNvPr id="27" name="Picture 2" descr="Afficher l'image d'origine"/>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26402" y="546409"/>
            <a:ext cx="1019175" cy="1019175"/>
          </a:xfrm>
          <a:prstGeom prst="rect">
            <a:avLst/>
          </a:prstGeom>
          <a:noFill/>
          <a:extLst/>
        </p:spPr>
      </p:pic>
      <p:sp>
        <p:nvSpPr>
          <p:cNvPr id="34" name="Rectangle 16"/>
          <p:cNvSpPr>
            <a:spLocks noChangeArrowheads="1"/>
          </p:cNvSpPr>
          <p:nvPr/>
        </p:nvSpPr>
        <p:spPr bwMode="auto">
          <a:xfrm>
            <a:off x="0" y="68824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400" b="1" dirty="0">
                <a:solidFill>
                  <a:srgbClr val="DB5C99"/>
                </a:solidFill>
                <a:latin typeface="Trebuchet MS" pitchFamily="34" charset="0"/>
                <a:cs typeface="Arial" charset="0"/>
              </a:rPr>
              <a:t>1. </a:t>
            </a:r>
            <a:r>
              <a:rPr lang="ru-RU" sz="2400" b="1" dirty="0" smtClean="0">
                <a:solidFill>
                  <a:srgbClr val="DB5C99"/>
                </a:solidFill>
                <a:latin typeface="Trebuchet MS" pitchFamily="34" charset="0"/>
                <a:cs typeface="Arial" charset="0"/>
              </a:rPr>
              <a:t>АТМОСФЕРНОЕ ЗАГРЯЗНЕНИЕ</a:t>
            </a:r>
            <a:endParaRPr lang="fr-FR" sz="1600" b="1" dirty="0">
              <a:solidFill>
                <a:srgbClr val="DB5C99"/>
              </a:solidFill>
              <a:latin typeface="Trebuchet MS" pitchFamily="34" charset="0"/>
              <a:cs typeface="Arial" charset="0"/>
            </a:endParaRPr>
          </a:p>
        </p:txBody>
      </p:sp>
      <p:cxnSp>
        <p:nvCxnSpPr>
          <p:cNvPr id="35" name="Connecteur droit 34"/>
          <p:cNvCxnSpPr/>
          <p:nvPr/>
        </p:nvCxnSpPr>
        <p:spPr>
          <a:xfrm>
            <a:off x="2487262" y="1121630"/>
            <a:ext cx="4533010" cy="0"/>
          </a:xfrm>
          <a:prstGeom prst="line">
            <a:avLst/>
          </a:prstGeom>
        </p:spPr>
        <p:style>
          <a:lnRef idx="1">
            <a:schemeClr val="dk1"/>
          </a:lnRef>
          <a:fillRef idx="0">
            <a:schemeClr val="dk1"/>
          </a:fillRef>
          <a:effectRef idx="0">
            <a:schemeClr val="dk1"/>
          </a:effectRef>
          <a:fontRef idx="minor">
            <a:schemeClr val="tx1"/>
          </a:fontRef>
        </p:style>
      </p:cxnSp>
      <p:cxnSp>
        <p:nvCxnSpPr>
          <p:cNvPr id="36" name="Connecteur droit 35"/>
          <p:cNvCxnSpPr/>
          <p:nvPr/>
        </p:nvCxnSpPr>
        <p:spPr>
          <a:xfrm>
            <a:off x="2487262" y="1151032"/>
            <a:ext cx="4533010" cy="0"/>
          </a:xfrm>
          <a:prstGeom prst="line">
            <a:avLst/>
          </a:prstGeom>
        </p:spPr>
        <p:style>
          <a:lnRef idx="1">
            <a:schemeClr val="dk1"/>
          </a:lnRef>
          <a:fillRef idx="0">
            <a:schemeClr val="dk1"/>
          </a:fillRef>
          <a:effectRef idx="0">
            <a:schemeClr val="dk1"/>
          </a:effectRef>
          <a:fontRef idx="minor">
            <a:schemeClr val="tx1"/>
          </a:fontRef>
        </p:style>
      </p:cxnSp>
      <p:pic>
        <p:nvPicPr>
          <p:cNvPr id="37" name="Picture 6"/>
          <p:cNvPicPr>
            <a:picLocks noChangeAspect="1" noChangeArrowheads="1"/>
          </p:cNvPicPr>
          <p:nvPr/>
        </p:nvPicPr>
        <p:blipFill rotWithShape="1">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l="47010" t="36638" r="46034" b="49365"/>
          <a:stretch/>
        </p:blipFill>
        <p:spPr bwMode="auto">
          <a:xfrm>
            <a:off x="6259746" y="-217366"/>
            <a:ext cx="942113" cy="102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66067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5400000">
            <a:off x="7789703" y="-946635"/>
            <a:ext cx="416360" cy="2312506"/>
          </a:xfrm>
          <a:prstGeom prst="rect">
            <a:avLst/>
          </a:prstGeom>
          <a:solidFill>
            <a:srgbClr val="4BACC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Представление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8" name="Rectangle 16"/>
          <p:cNvSpPr>
            <a:spLocks noChangeArrowheads="1"/>
          </p:cNvSpPr>
          <p:nvPr/>
        </p:nvSpPr>
        <p:spPr bwMode="auto">
          <a:xfrm>
            <a:off x="3516" y="119541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000" i="1" dirty="0" smtClean="0">
                <a:solidFill>
                  <a:srgbClr val="DB5C99"/>
                </a:solidFill>
                <a:latin typeface="Arial" panose="020B0604020202020204" pitchFamily="34" charset="0"/>
                <a:cs typeface="Arial" panose="020B0604020202020204" pitchFamily="34" charset="0"/>
              </a:rPr>
              <a:t>«</a:t>
            </a:r>
            <a:r>
              <a:rPr lang="ru-RU" sz="2000" i="1" dirty="0" smtClean="0">
                <a:solidFill>
                  <a:srgbClr val="DB5C99"/>
                </a:solidFill>
                <a:cs typeface="Arial" charset="0"/>
              </a:rPr>
              <a:t>Очищающее»</a:t>
            </a:r>
            <a:r>
              <a:rPr lang="fr-FR" sz="2000" i="1" dirty="0" smtClean="0">
                <a:solidFill>
                  <a:srgbClr val="DB5C99"/>
                </a:solidFill>
                <a:cs typeface="Arial" charset="0"/>
              </a:rPr>
              <a:t> </a:t>
            </a:r>
            <a:r>
              <a:rPr lang="ru-RU" sz="2000" i="1" dirty="0" smtClean="0">
                <a:solidFill>
                  <a:srgbClr val="DB5C99"/>
                </a:solidFill>
                <a:cs typeface="Arial" charset="0"/>
              </a:rPr>
              <a:t>от </a:t>
            </a:r>
            <a:r>
              <a:rPr lang="fr-FR" sz="2000" i="1" dirty="0" smtClean="0">
                <a:solidFill>
                  <a:srgbClr val="DB5C99"/>
                </a:solidFill>
                <a:cs typeface="Arial" charset="0"/>
              </a:rPr>
              <a:t>PM </a:t>
            </a:r>
            <a:r>
              <a:rPr lang="ru-RU" sz="2000" i="1" dirty="0" smtClean="0">
                <a:solidFill>
                  <a:srgbClr val="DB5C99"/>
                </a:solidFill>
                <a:cs typeface="Arial" charset="0"/>
              </a:rPr>
              <a:t>действие на волосах</a:t>
            </a:r>
            <a:endParaRPr lang="fr-FR" sz="1400" i="1" dirty="0">
              <a:solidFill>
                <a:srgbClr val="DB5C99"/>
              </a:solidFill>
              <a:cs typeface="Arial" charset="0"/>
            </a:endParaRPr>
          </a:p>
        </p:txBody>
      </p:sp>
      <p:pic>
        <p:nvPicPr>
          <p:cNvPr id="27" name="Picture 2" descr="Afficher l'image d'origine"/>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26402" y="546409"/>
            <a:ext cx="1019175" cy="1019175"/>
          </a:xfrm>
          <a:prstGeom prst="rect">
            <a:avLst/>
          </a:prstGeom>
          <a:noFill/>
          <a:extLst/>
        </p:spPr>
      </p:pic>
      <p:sp>
        <p:nvSpPr>
          <p:cNvPr id="61" name="ZoneTexte 60"/>
          <p:cNvSpPr txBox="1"/>
          <p:nvPr/>
        </p:nvSpPr>
        <p:spPr>
          <a:xfrm>
            <a:off x="611560" y="1750326"/>
            <a:ext cx="7488832" cy="461665"/>
          </a:xfrm>
          <a:prstGeom prst="rect">
            <a:avLst/>
          </a:prstGeom>
          <a:noFill/>
        </p:spPr>
        <p:txBody>
          <a:bodyPr wrap="square" rtlCol="0">
            <a:spAutoFit/>
          </a:bodyPr>
          <a:lstStyle/>
          <a:p>
            <a:pPr algn="ctr"/>
            <a:r>
              <a:rPr lang="ru-RU" sz="2400" b="1" cap="small" dirty="0" smtClean="0">
                <a:effectLst>
                  <a:outerShdw blurRad="38100" dist="38100" dir="2700000" algn="tl">
                    <a:srgbClr val="000000">
                      <a:alpha val="43137"/>
                    </a:srgbClr>
                  </a:outerShdw>
                </a:effectLst>
                <a:latin typeface="Trebuchet MS" pitchFamily="34" charset="0"/>
              </a:rPr>
              <a:t>ИЛЛЮСТРАЦИЯ ЭЛЕКТРОННОЙ МИКРОСКОПИЕЙ</a:t>
            </a:r>
            <a:endParaRPr lang="en-US" sz="2400" b="1" cap="small" dirty="0">
              <a:effectLst>
                <a:outerShdw blurRad="38100" dist="38100" dir="2700000" algn="tl">
                  <a:srgbClr val="000000">
                    <a:alpha val="43137"/>
                  </a:srgbClr>
                </a:outerShdw>
              </a:effectLst>
              <a:latin typeface="Trebuchet MS" pitchFamily="34" charset="0"/>
            </a:endParaRPr>
          </a:p>
        </p:txBody>
      </p:sp>
      <p:cxnSp>
        <p:nvCxnSpPr>
          <p:cNvPr id="62" name="Connecteur droit 61"/>
          <p:cNvCxnSpPr/>
          <p:nvPr/>
        </p:nvCxnSpPr>
        <p:spPr>
          <a:xfrm>
            <a:off x="755576" y="2208820"/>
            <a:ext cx="7242307" cy="0"/>
          </a:xfrm>
          <a:prstGeom prst="line">
            <a:avLst/>
          </a:prstGeom>
        </p:spPr>
        <p:style>
          <a:lnRef idx="1">
            <a:schemeClr val="dk1"/>
          </a:lnRef>
          <a:fillRef idx="0">
            <a:schemeClr val="dk1"/>
          </a:fillRef>
          <a:effectRef idx="0">
            <a:schemeClr val="dk1"/>
          </a:effectRef>
          <a:fontRef idx="minor">
            <a:schemeClr val="tx1"/>
          </a:fontRef>
        </p:style>
      </p:cxnSp>
      <p:sp>
        <p:nvSpPr>
          <p:cNvPr id="30" name="Rectangle 16"/>
          <p:cNvSpPr>
            <a:spLocks noChangeArrowheads="1"/>
          </p:cNvSpPr>
          <p:nvPr/>
        </p:nvSpPr>
        <p:spPr bwMode="auto">
          <a:xfrm>
            <a:off x="0" y="68824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400" b="1" dirty="0">
                <a:solidFill>
                  <a:srgbClr val="DB5C99"/>
                </a:solidFill>
                <a:latin typeface="Trebuchet MS" pitchFamily="34" charset="0"/>
                <a:cs typeface="Arial" charset="0"/>
              </a:rPr>
              <a:t>1. </a:t>
            </a:r>
            <a:r>
              <a:rPr lang="ru-RU" sz="2400" b="1" dirty="0" smtClean="0">
                <a:solidFill>
                  <a:srgbClr val="DB5C99"/>
                </a:solidFill>
                <a:latin typeface="Trebuchet MS" pitchFamily="34" charset="0"/>
                <a:cs typeface="Arial" charset="0"/>
              </a:rPr>
              <a:t>АТМОСФЕРНОЕ ЗАГРЯЗНЕНИЕ</a:t>
            </a:r>
            <a:endParaRPr lang="fr-FR" sz="1600" b="1" dirty="0">
              <a:solidFill>
                <a:srgbClr val="DB5C99"/>
              </a:solidFill>
              <a:latin typeface="Trebuchet MS" pitchFamily="34" charset="0"/>
              <a:cs typeface="Arial" charset="0"/>
            </a:endParaRPr>
          </a:p>
        </p:txBody>
      </p:sp>
      <p:cxnSp>
        <p:nvCxnSpPr>
          <p:cNvPr id="31" name="Connecteur droit 30"/>
          <p:cNvCxnSpPr/>
          <p:nvPr/>
        </p:nvCxnSpPr>
        <p:spPr>
          <a:xfrm>
            <a:off x="2555776" y="1121630"/>
            <a:ext cx="4392488" cy="0"/>
          </a:xfrm>
          <a:prstGeom prst="line">
            <a:avLst/>
          </a:prstGeom>
        </p:spPr>
        <p:style>
          <a:lnRef idx="1">
            <a:schemeClr val="dk1"/>
          </a:lnRef>
          <a:fillRef idx="0">
            <a:schemeClr val="dk1"/>
          </a:fillRef>
          <a:effectRef idx="0">
            <a:schemeClr val="dk1"/>
          </a:effectRef>
          <a:fontRef idx="minor">
            <a:schemeClr val="tx1"/>
          </a:fontRef>
        </p:style>
      </p:cxnSp>
      <p:cxnSp>
        <p:nvCxnSpPr>
          <p:cNvPr id="32" name="Connecteur droit 31"/>
          <p:cNvCxnSpPr/>
          <p:nvPr/>
        </p:nvCxnSpPr>
        <p:spPr>
          <a:xfrm>
            <a:off x="2555776" y="1151032"/>
            <a:ext cx="4392488" cy="0"/>
          </a:xfrm>
          <a:prstGeom prst="line">
            <a:avLst/>
          </a:prstGeom>
        </p:spPr>
        <p:style>
          <a:lnRef idx="1">
            <a:schemeClr val="dk1"/>
          </a:lnRef>
          <a:fillRef idx="0">
            <a:schemeClr val="dk1"/>
          </a:fillRef>
          <a:effectRef idx="0">
            <a:schemeClr val="dk1"/>
          </a:effectRef>
          <a:fontRef idx="minor">
            <a:schemeClr val="tx1"/>
          </a:fontRef>
        </p:style>
      </p:cxnSp>
      <p:grpSp>
        <p:nvGrpSpPr>
          <p:cNvPr id="12" name="Groupe 11"/>
          <p:cNvGrpSpPr/>
          <p:nvPr/>
        </p:nvGrpSpPr>
        <p:grpSpPr>
          <a:xfrm>
            <a:off x="168266" y="2712107"/>
            <a:ext cx="8832954" cy="3072832"/>
            <a:chOff x="168266" y="2712107"/>
            <a:chExt cx="8832954" cy="3072832"/>
          </a:xfrm>
        </p:grpSpPr>
        <p:grpSp>
          <p:nvGrpSpPr>
            <p:cNvPr id="3" name="Groupe 2"/>
            <p:cNvGrpSpPr/>
            <p:nvPr/>
          </p:nvGrpSpPr>
          <p:grpSpPr>
            <a:xfrm>
              <a:off x="2383216" y="2712107"/>
              <a:ext cx="2156654" cy="2488627"/>
              <a:chOff x="4616785" y="2719371"/>
              <a:chExt cx="2156654" cy="2488627"/>
            </a:xfrm>
          </p:grpSpPr>
          <p:pic>
            <p:nvPicPr>
              <p:cNvPr id="28"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20791" y="3122294"/>
                <a:ext cx="2152648" cy="2085704"/>
              </a:xfrm>
              <a:prstGeom prst="rect">
                <a:avLst/>
              </a:prstGeom>
              <a:noFill/>
              <a:ln>
                <a:noFill/>
              </a:ln>
              <a:effectLst/>
              <a:extLst/>
            </p:spPr>
          </p:pic>
          <p:sp>
            <p:nvSpPr>
              <p:cNvPr id="23" name="ZoneTexte 9"/>
              <p:cNvSpPr txBox="1"/>
              <p:nvPr/>
            </p:nvSpPr>
            <p:spPr>
              <a:xfrm>
                <a:off x="4616785" y="2719371"/>
                <a:ext cx="2156654" cy="251607"/>
              </a:xfrm>
              <a:prstGeom prst="rect">
                <a:avLst/>
              </a:prstGeom>
              <a:solidFill>
                <a:schemeClr val="tx1"/>
              </a:solid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a:lnSpc>
                    <a:spcPct val="115000"/>
                  </a:lnSpc>
                  <a:spcAft>
                    <a:spcPts val="0"/>
                  </a:spcAft>
                </a:pPr>
                <a:r>
                  <a:rPr lang="ru-RU" sz="900" b="1" kern="1200" dirty="0" smtClean="0">
                    <a:solidFill>
                      <a:srgbClr val="FFFFFF"/>
                    </a:solidFill>
                    <a:effectLst/>
                    <a:ea typeface="Calibri" panose="020F0502020204030204" pitchFamily="34" charset="0"/>
                    <a:cs typeface="Times New Roman" panose="02020603050405020304" pitchFamily="18" charset="0"/>
                  </a:rPr>
                  <a:t>Плацебо</a:t>
                </a:r>
                <a:endParaRPr lang="fr-FR" sz="1100" dirty="0">
                  <a:effectLst/>
                  <a:ea typeface="Calibri" panose="020F0502020204030204" pitchFamily="34" charset="0"/>
                  <a:cs typeface="Times New Roman" panose="02020603050405020304" pitchFamily="18" charset="0"/>
                </a:endParaRPr>
              </a:p>
            </p:txBody>
          </p:sp>
        </p:grpSp>
        <p:grpSp>
          <p:nvGrpSpPr>
            <p:cNvPr id="2" name="Groupe 1"/>
            <p:cNvGrpSpPr/>
            <p:nvPr/>
          </p:nvGrpSpPr>
          <p:grpSpPr>
            <a:xfrm>
              <a:off x="168266" y="2717460"/>
              <a:ext cx="2138585" cy="2483274"/>
              <a:chOff x="6869485" y="2719370"/>
              <a:chExt cx="2138585" cy="2488628"/>
            </a:xfrm>
          </p:grpSpPr>
          <p:pic>
            <p:nvPicPr>
              <p:cNvPr id="29"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2660" t="50000" r="18901" b="6131"/>
              <a:stretch/>
            </p:blipFill>
            <p:spPr bwMode="auto">
              <a:xfrm>
                <a:off x="6869486" y="3116940"/>
                <a:ext cx="2138584" cy="2091058"/>
              </a:xfrm>
              <a:prstGeom prst="rect">
                <a:avLst/>
              </a:prstGeom>
              <a:noFill/>
              <a:ln>
                <a:noFill/>
              </a:ln>
              <a:effectLst/>
              <a:extLst/>
            </p:spPr>
          </p:pic>
          <p:sp>
            <p:nvSpPr>
              <p:cNvPr id="24" name="ZoneTexte 9"/>
              <p:cNvSpPr txBox="1"/>
              <p:nvPr/>
            </p:nvSpPr>
            <p:spPr>
              <a:xfrm>
                <a:off x="6869485" y="2719370"/>
                <a:ext cx="2113489" cy="251607"/>
              </a:xfrm>
              <a:prstGeom prst="rect">
                <a:avLst/>
              </a:prstGeom>
              <a:solidFill>
                <a:schemeClr val="tx1"/>
              </a:solid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a:lnSpc>
                    <a:spcPct val="115000"/>
                  </a:lnSpc>
                  <a:spcAft>
                    <a:spcPts val="0"/>
                  </a:spcAft>
                </a:pPr>
                <a:r>
                  <a:rPr lang="ru-RU" sz="900" b="1" kern="1200" dirty="0" smtClean="0">
                    <a:solidFill>
                      <a:srgbClr val="FFFFFF"/>
                    </a:solidFill>
                    <a:effectLst/>
                    <a:ea typeface="Calibri" panose="020F0502020204030204" pitchFamily="34" charset="0"/>
                    <a:cs typeface="Times New Roman" panose="02020603050405020304" pitchFamily="18" charset="0"/>
                  </a:rPr>
                  <a:t>Необработанный контроль</a:t>
                </a:r>
                <a:endParaRPr lang="fr-FR" sz="1100" dirty="0">
                  <a:effectLst/>
                  <a:ea typeface="Calibri" panose="020F0502020204030204" pitchFamily="34" charset="0"/>
                  <a:cs typeface="Times New Roman" panose="02020603050405020304" pitchFamily="18" charset="0"/>
                </a:endParaRPr>
              </a:p>
            </p:txBody>
          </p:sp>
        </p:grpSp>
        <p:grpSp>
          <p:nvGrpSpPr>
            <p:cNvPr id="5" name="Groupe 4"/>
            <p:cNvGrpSpPr/>
            <p:nvPr/>
          </p:nvGrpSpPr>
          <p:grpSpPr>
            <a:xfrm>
              <a:off x="6872073" y="2712107"/>
              <a:ext cx="2129147" cy="2488627"/>
              <a:chOff x="167988" y="2719371"/>
              <a:chExt cx="2129147" cy="2488627"/>
            </a:xfrm>
          </p:grpSpPr>
          <p:pic>
            <p:nvPicPr>
              <p:cNvPr id="25"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67988" y="3122295"/>
                <a:ext cx="2129147" cy="2085703"/>
              </a:xfrm>
              <a:prstGeom prst="rect">
                <a:avLst/>
              </a:prstGeom>
              <a:noFill/>
              <a:ln>
                <a:noFill/>
              </a:ln>
              <a:effectLst/>
              <a:extLst/>
            </p:spPr>
          </p:pic>
          <p:sp>
            <p:nvSpPr>
              <p:cNvPr id="21" name="ZoneTexte 9"/>
              <p:cNvSpPr txBox="1"/>
              <p:nvPr/>
            </p:nvSpPr>
            <p:spPr>
              <a:xfrm>
                <a:off x="167989" y="2719371"/>
                <a:ext cx="2129146" cy="251607"/>
              </a:xfrm>
              <a:prstGeom prst="rect">
                <a:avLst/>
              </a:prstGeom>
              <a:solidFill>
                <a:schemeClr val="tx1"/>
              </a:solid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a:lnSpc>
                    <a:spcPct val="115000"/>
                  </a:lnSpc>
                  <a:spcAft>
                    <a:spcPts val="0"/>
                  </a:spcAft>
                </a:pPr>
                <a:r>
                  <a:rPr lang="fr-FR" sz="900" b="1" kern="1200" dirty="0">
                    <a:solidFill>
                      <a:srgbClr val="FFFFFF"/>
                    </a:solidFill>
                    <a:effectLst/>
                    <a:ea typeface="Calibri" panose="020F0502020204030204" pitchFamily="34" charset="0"/>
                    <a:cs typeface="Times New Roman" panose="02020603050405020304" pitchFamily="18" charset="0"/>
                  </a:rPr>
                  <a:t>1% GLYCOFILM®  </a:t>
                </a:r>
                <a:r>
                  <a:rPr lang="fr-FR" sz="800" b="1" dirty="0" smtClean="0">
                    <a:effectLst/>
                    <a:ea typeface="Calibri" panose="020F0502020204030204" pitchFamily="34" charset="0"/>
                    <a:cs typeface="Times New Roman" panose="02020603050405020304" pitchFamily="18" charset="0"/>
                  </a:rPr>
                  <a:t>(</a:t>
                </a:r>
                <a:r>
                  <a:rPr lang="ru-RU" sz="800" b="1" dirty="0" smtClean="0">
                    <a:effectLst/>
                    <a:ea typeface="Calibri" panose="020F0502020204030204" pitchFamily="34" charset="0"/>
                    <a:cs typeface="Times New Roman" panose="02020603050405020304" pitchFamily="18" charset="0"/>
                  </a:rPr>
                  <a:t>или</a:t>
                </a:r>
                <a:r>
                  <a:rPr lang="fr-FR" sz="800" b="1" dirty="0" smtClean="0">
                    <a:effectLst/>
                    <a:ea typeface="Calibri" panose="020F0502020204030204" pitchFamily="34" charset="0"/>
                    <a:cs typeface="Times New Roman" panose="02020603050405020304" pitchFamily="18" charset="0"/>
                  </a:rPr>
                  <a:t> </a:t>
                </a:r>
                <a:r>
                  <a:rPr lang="fr-FR" sz="800" b="1" dirty="0">
                    <a:effectLst/>
                    <a:ea typeface="Calibri" panose="020F0502020204030204" pitchFamily="34" charset="0"/>
                    <a:cs typeface="Times New Roman" panose="02020603050405020304" pitchFamily="18" charset="0"/>
                  </a:rPr>
                  <a:t>POLLUSTOP®)</a:t>
                </a:r>
                <a:endParaRPr lang="fr-FR" sz="1100" dirty="0">
                  <a:effectLst/>
                  <a:ea typeface="Calibri" panose="020F0502020204030204" pitchFamily="34" charset="0"/>
                  <a:cs typeface="Times New Roman" panose="02020603050405020304" pitchFamily="18" charset="0"/>
                </a:endParaRPr>
              </a:p>
            </p:txBody>
          </p:sp>
        </p:grpSp>
        <p:grpSp>
          <p:nvGrpSpPr>
            <p:cNvPr id="4" name="Groupe 3"/>
            <p:cNvGrpSpPr/>
            <p:nvPr/>
          </p:nvGrpSpPr>
          <p:grpSpPr>
            <a:xfrm>
              <a:off x="4636680" y="2712107"/>
              <a:ext cx="2138583" cy="2488627"/>
              <a:chOff x="2386161" y="2719371"/>
              <a:chExt cx="2138583" cy="2488627"/>
            </a:xfrm>
          </p:grpSpPr>
          <p:pic>
            <p:nvPicPr>
              <p:cNvPr id="26"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2386161" y="3122294"/>
                <a:ext cx="2138583" cy="2085704"/>
              </a:xfrm>
              <a:prstGeom prst="rect">
                <a:avLst/>
              </a:prstGeom>
              <a:noFill/>
              <a:ln>
                <a:noFill/>
              </a:ln>
              <a:effectLst/>
              <a:extLst/>
            </p:spPr>
          </p:pic>
          <p:sp>
            <p:nvSpPr>
              <p:cNvPr id="22" name="ZoneTexte 9"/>
              <p:cNvSpPr txBox="1"/>
              <p:nvPr/>
            </p:nvSpPr>
            <p:spPr>
              <a:xfrm>
                <a:off x="2386162" y="2719371"/>
                <a:ext cx="2138582" cy="251607"/>
              </a:xfrm>
              <a:prstGeom prst="rect">
                <a:avLst/>
              </a:prstGeom>
              <a:solidFill>
                <a:schemeClr val="tx1"/>
              </a:solid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a:lnSpc>
                    <a:spcPct val="115000"/>
                  </a:lnSpc>
                  <a:spcAft>
                    <a:spcPts val="0"/>
                  </a:spcAft>
                </a:pPr>
                <a:r>
                  <a:rPr lang="fr-FR" sz="900" b="1" kern="1200" dirty="0">
                    <a:solidFill>
                      <a:srgbClr val="FFFFFF"/>
                    </a:solidFill>
                    <a:effectLst/>
                    <a:ea typeface="Calibri" panose="020F0502020204030204" pitchFamily="34" charset="0"/>
                    <a:cs typeface="Times New Roman" panose="02020603050405020304" pitchFamily="18" charset="0"/>
                  </a:rPr>
                  <a:t>0.5% GLYCOFILM®  </a:t>
                </a:r>
                <a:r>
                  <a:rPr lang="fr-FR" sz="800" b="1" dirty="0" smtClean="0">
                    <a:effectLst/>
                    <a:ea typeface="Calibri" panose="020F0502020204030204" pitchFamily="34" charset="0"/>
                    <a:cs typeface="Times New Roman" panose="02020603050405020304" pitchFamily="18" charset="0"/>
                  </a:rPr>
                  <a:t>(</a:t>
                </a:r>
                <a:r>
                  <a:rPr lang="ru-RU" sz="800" b="1" dirty="0" smtClean="0">
                    <a:ea typeface="Calibri" panose="020F0502020204030204" pitchFamily="34" charset="0"/>
                    <a:cs typeface="Times New Roman" panose="02020603050405020304" pitchFamily="18" charset="0"/>
                  </a:rPr>
                  <a:t>или</a:t>
                </a:r>
                <a:r>
                  <a:rPr lang="fr-FR" sz="800" b="1" dirty="0" smtClean="0">
                    <a:effectLst/>
                    <a:ea typeface="Calibri" panose="020F0502020204030204" pitchFamily="34" charset="0"/>
                    <a:cs typeface="Times New Roman" panose="02020603050405020304" pitchFamily="18" charset="0"/>
                  </a:rPr>
                  <a:t> </a:t>
                </a:r>
                <a:r>
                  <a:rPr lang="fr-FR" sz="800" b="1" dirty="0">
                    <a:effectLst/>
                    <a:ea typeface="Calibri" panose="020F0502020204030204" pitchFamily="34" charset="0"/>
                    <a:cs typeface="Times New Roman" panose="02020603050405020304" pitchFamily="18" charset="0"/>
                  </a:rPr>
                  <a:t>POLLUSTOP®)</a:t>
                </a:r>
                <a:endParaRPr lang="fr-FR" sz="1100" dirty="0">
                  <a:effectLst/>
                  <a:ea typeface="Calibri" panose="020F0502020204030204" pitchFamily="34" charset="0"/>
                  <a:cs typeface="Times New Roman" panose="02020603050405020304" pitchFamily="18" charset="0"/>
                </a:endParaRPr>
              </a:p>
            </p:txBody>
          </p:sp>
        </p:grpSp>
        <p:cxnSp>
          <p:nvCxnSpPr>
            <p:cNvPr id="33" name="Connecteur droit avec flèche 32"/>
            <p:cNvCxnSpPr>
              <a:cxnSpLocks/>
            </p:cNvCxnSpPr>
            <p:nvPr/>
          </p:nvCxnSpPr>
          <p:spPr>
            <a:xfrm flipH="1" flipV="1">
              <a:off x="1075738" y="4972223"/>
              <a:ext cx="759960" cy="517149"/>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34" name="Connecteur droit avec flèche 33"/>
            <p:cNvCxnSpPr>
              <a:cxnSpLocks/>
            </p:cNvCxnSpPr>
            <p:nvPr/>
          </p:nvCxnSpPr>
          <p:spPr>
            <a:xfrm flipV="1">
              <a:off x="2699792" y="4653136"/>
              <a:ext cx="216024" cy="836238"/>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35" name="ZoneTexte 34"/>
            <p:cNvSpPr txBox="1"/>
            <p:nvPr/>
          </p:nvSpPr>
          <p:spPr>
            <a:xfrm>
              <a:off x="1691681" y="5507940"/>
              <a:ext cx="1512167" cy="276999"/>
            </a:xfrm>
            <a:prstGeom prst="rect">
              <a:avLst/>
            </a:prstGeom>
            <a:noFill/>
          </p:spPr>
          <p:txBody>
            <a:bodyPr wrap="square" rtlCol="0">
              <a:spAutoFit/>
            </a:bodyPr>
            <a:lstStyle/>
            <a:p>
              <a:r>
                <a:rPr lang="fr-FR" sz="1200" dirty="0"/>
                <a:t>PM </a:t>
              </a:r>
              <a:r>
                <a:rPr lang="ru-RU" sz="1200" dirty="0" smtClean="0"/>
                <a:t>не удалены</a:t>
              </a:r>
              <a:endParaRPr lang="fr-FR" sz="1200" dirty="0"/>
            </a:p>
          </p:txBody>
        </p:sp>
      </p:grpSp>
      <p:pic>
        <p:nvPicPr>
          <p:cNvPr id="36" name="Picture 6"/>
          <p:cNvPicPr>
            <a:picLocks noChangeAspect="1" noChangeArrowheads="1"/>
          </p:cNvPicPr>
          <p:nvPr/>
        </p:nvPicPr>
        <p:blipFill rotWithShape="1">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l="47010" t="36638" r="46034" b="49365"/>
          <a:stretch/>
        </p:blipFill>
        <p:spPr bwMode="auto">
          <a:xfrm>
            <a:off x="6259746" y="-217366"/>
            <a:ext cx="942113" cy="102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59491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5400000">
            <a:off x="7789703" y="-946635"/>
            <a:ext cx="416360" cy="2312506"/>
          </a:xfrm>
          <a:prstGeom prst="rect">
            <a:avLst/>
          </a:prstGeom>
          <a:solidFill>
            <a:srgbClr val="4BACC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Представление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4" name="Rectangle 16"/>
          <p:cNvSpPr>
            <a:spLocks noChangeArrowheads="1"/>
          </p:cNvSpPr>
          <p:nvPr/>
        </p:nvSpPr>
        <p:spPr bwMode="auto">
          <a:xfrm>
            <a:off x="0" y="68824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400" b="1" dirty="0">
                <a:solidFill>
                  <a:srgbClr val="DB5C99"/>
                </a:solidFill>
                <a:latin typeface="Trebuchet MS" pitchFamily="34" charset="0"/>
                <a:cs typeface="Arial" charset="0"/>
              </a:rPr>
              <a:t>2. UV</a:t>
            </a:r>
            <a:endParaRPr lang="fr-FR" sz="1600" b="1" dirty="0">
              <a:solidFill>
                <a:srgbClr val="DB5C99"/>
              </a:solidFill>
              <a:latin typeface="Trebuchet MS" pitchFamily="34" charset="0"/>
              <a:cs typeface="Arial" charset="0"/>
            </a:endParaRPr>
          </a:p>
        </p:txBody>
      </p:sp>
      <p:cxnSp>
        <p:nvCxnSpPr>
          <p:cNvPr id="5" name="Connecteur droit 4"/>
          <p:cNvCxnSpPr/>
          <p:nvPr/>
        </p:nvCxnSpPr>
        <p:spPr>
          <a:xfrm>
            <a:off x="2915816" y="1121630"/>
            <a:ext cx="3312368" cy="0"/>
          </a:xfrm>
          <a:prstGeom prst="line">
            <a:avLst/>
          </a:prstGeom>
        </p:spPr>
        <p:style>
          <a:lnRef idx="1">
            <a:schemeClr val="dk1"/>
          </a:lnRef>
          <a:fillRef idx="0">
            <a:schemeClr val="dk1"/>
          </a:fillRef>
          <a:effectRef idx="0">
            <a:schemeClr val="dk1"/>
          </a:effectRef>
          <a:fontRef idx="minor">
            <a:schemeClr val="tx1"/>
          </a:fontRef>
        </p:style>
      </p:cxnSp>
      <p:cxnSp>
        <p:nvCxnSpPr>
          <p:cNvPr id="6" name="Connecteur droit 5"/>
          <p:cNvCxnSpPr/>
          <p:nvPr/>
        </p:nvCxnSpPr>
        <p:spPr>
          <a:xfrm>
            <a:off x="2919626" y="1151032"/>
            <a:ext cx="3312368" cy="0"/>
          </a:xfrm>
          <a:prstGeom prst="line">
            <a:avLst/>
          </a:prstGeom>
        </p:spPr>
        <p:style>
          <a:lnRef idx="1">
            <a:schemeClr val="dk1"/>
          </a:lnRef>
          <a:fillRef idx="0">
            <a:schemeClr val="dk1"/>
          </a:fillRef>
          <a:effectRef idx="0">
            <a:schemeClr val="dk1"/>
          </a:effectRef>
          <a:fontRef idx="minor">
            <a:schemeClr val="tx1"/>
          </a:fontRef>
        </p:style>
      </p:cxnSp>
      <p:sp>
        <p:nvSpPr>
          <p:cNvPr id="7" name="Rectangle 16"/>
          <p:cNvSpPr>
            <a:spLocks noChangeArrowheads="1"/>
          </p:cNvSpPr>
          <p:nvPr/>
        </p:nvSpPr>
        <p:spPr bwMode="auto">
          <a:xfrm>
            <a:off x="3516" y="119541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ru-RU" sz="2000" i="1" dirty="0" smtClean="0">
                <a:solidFill>
                  <a:srgbClr val="DB5C99"/>
                </a:solidFill>
                <a:cs typeface="Arial" charset="0"/>
              </a:rPr>
              <a:t>Защита кожи от повреждений, вызванных УФ</a:t>
            </a:r>
            <a:endParaRPr lang="fr-FR" sz="1400" i="1" dirty="0">
              <a:solidFill>
                <a:srgbClr val="DB5C99"/>
              </a:solidFill>
              <a:cs typeface="Arial" charset="0"/>
            </a:endParaRPr>
          </a:p>
        </p:txBody>
      </p:sp>
      <p:sp>
        <p:nvSpPr>
          <p:cNvPr id="9" name="Text Box 36"/>
          <p:cNvSpPr txBox="1">
            <a:spLocks noChangeArrowheads="1"/>
          </p:cNvSpPr>
          <p:nvPr/>
        </p:nvSpPr>
        <p:spPr bwMode="auto">
          <a:xfrm>
            <a:off x="1104409" y="1744325"/>
            <a:ext cx="7367230" cy="1015663"/>
          </a:xfrm>
          <a:prstGeom prst="rect">
            <a:avLst/>
          </a:prstGeom>
          <a:solidFill>
            <a:schemeClr val="accent5">
              <a:lumMod val="40000"/>
              <a:lumOff val="60000"/>
            </a:schemeClr>
          </a:solidFill>
          <a:ln w="9525">
            <a:noFill/>
            <a:prstDash val="sysDash"/>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sz="1000" b="1" i="1" dirty="0"/>
              <a:t>In vitro </a:t>
            </a:r>
            <a:r>
              <a:rPr lang="ru-RU" sz="1000" b="1" i="1" dirty="0" smtClean="0"/>
              <a:t>исследование</a:t>
            </a:r>
            <a:endParaRPr lang="en-US" sz="1000" b="1" i="1" dirty="0"/>
          </a:p>
          <a:p>
            <a:r>
              <a:rPr lang="ru-RU" sz="1000" i="1" dirty="0" smtClean="0">
                <a:cs typeface="Arial" panose="020B0604020202020204" pitchFamily="34" charset="0"/>
              </a:rPr>
              <a:t>Исследование на реконструированном эпидермисе при</a:t>
            </a:r>
            <a:r>
              <a:rPr lang="en-US" sz="1000" i="1" dirty="0" smtClean="0">
                <a:cs typeface="Arial" panose="020B0604020202020204" pitchFamily="34" charset="0"/>
              </a:rPr>
              <a:t> </a:t>
            </a:r>
            <a:r>
              <a:rPr lang="ru-RU" sz="1000" b="1" i="1" dirty="0" smtClean="0">
                <a:cs typeface="Arial" panose="020B0604020202020204" pitchFamily="34" charset="0"/>
              </a:rPr>
              <a:t>местном нанесении</a:t>
            </a:r>
            <a:r>
              <a:rPr lang="en-US" sz="1000" i="1" dirty="0" smtClean="0">
                <a:cs typeface="Arial" panose="020B0604020202020204" pitchFamily="34" charset="0"/>
              </a:rPr>
              <a:t> </a:t>
            </a:r>
            <a:r>
              <a:rPr lang="en-US" sz="1000" i="1" dirty="0">
                <a:cs typeface="Arial" panose="020B0604020202020204" pitchFamily="34" charset="0"/>
              </a:rPr>
              <a:t>GLYCOFILM</a:t>
            </a:r>
            <a:r>
              <a:rPr lang="en-US" sz="1000" i="1" baseline="30000" dirty="0">
                <a:cs typeface="Arial" panose="020B0604020202020204" pitchFamily="34" charset="0"/>
              </a:rPr>
              <a:t>®</a:t>
            </a:r>
            <a:r>
              <a:rPr lang="en-US" sz="1000" i="1" dirty="0">
                <a:cs typeface="Arial" panose="020B0604020202020204" pitchFamily="34" charset="0"/>
              </a:rPr>
              <a:t> 1.5P </a:t>
            </a:r>
            <a:r>
              <a:rPr lang="en-US" sz="1000" i="1" dirty="0" smtClean="0">
                <a:cs typeface="Arial" panose="020B0604020202020204" pitchFamily="34" charset="0"/>
              </a:rPr>
              <a:t>(</a:t>
            </a:r>
            <a:r>
              <a:rPr lang="ru-RU" sz="1000" i="1" dirty="0" smtClean="0">
                <a:cs typeface="Arial" panose="020B0604020202020204" pitchFamily="34" charset="0"/>
              </a:rPr>
              <a:t>или</a:t>
            </a:r>
            <a:r>
              <a:rPr lang="en-US" sz="1000" i="1" dirty="0" smtClean="0">
                <a:cs typeface="Arial" panose="020B0604020202020204" pitchFamily="34" charset="0"/>
              </a:rPr>
              <a:t> </a:t>
            </a:r>
            <a:r>
              <a:rPr lang="en-US" sz="1000" i="1" dirty="0">
                <a:cs typeface="Arial" panose="020B0604020202020204" pitchFamily="34" charset="0"/>
              </a:rPr>
              <a:t>POLLUSTOP</a:t>
            </a:r>
            <a:r>
              <a:rPr lang="en-US" sz="1000" i="1" baseline="30000" dirty="0">
                <a:cs typeface="Arial" panose="020B0604020202020204" pitchFamily="34" charset="0"/>
              </a:rPr>
              <a:t>®</a:t>
            </a:r>
            <a:r>
              <a:rPr lang="en-US" sz="1000" i="1" dirty="0">
                <a:cs typeface="Arial" panose="020B0604020202020204" pitchFamily="34" charset="0"/>
              </a:rPr>
              <a:t>) </a:t>
            </a:r>
            <a:r>
              <a:rPr lang="ru-RU" sz="1000" i="1" dirty="0" smtClean="0">
                <a:cs typeface="Arial" panose="020B0604020202020204" pitchFamily="34" charset="0"/>
              </a:rPr>
              <a:t>при</a:t>
            </a:r>
            <a:r>
              <a:rPr lang="en-US" sz="1000" i="1" dirty="0" smtClean="0">
                <a:cs typeface="Arial" panose="020B0604020202020204" pitchFamily="34" charset="0"/>
              </a:rPr>
              <a:t> </a:t>
            </a:r>
            <a:r>
              <a:rPr lang="en-US" sz="1000" i="1" dirty="0">
                <a:cs typeface="Arial" panose="020B0604020202020204" pitchFamily="34" charset="0"/>
              </a:rPr>
              <a:t>5% vs. </a:t>
            </a:r>
            <a:r>
              <a:rPr lang="ru-RU" sz="1000" i="1" dirty="0" smtClean="0">
                <a:cs typeface="Arial" panose="020B0604020202020204" pitchFamily="34" charset="0"/>
              </a:rPr>
              <a:t>Необработанным контролем</a:t>
            </a:r>
            <a:r>
              <a:rPr lang="en-US" sz="1000" i="1" dirty="0" smtClean="0">
                <a:cs typeface="Arial" panose="020B0604020202020204" pitchFamily="34" charset="0"/>
              </a:rPr>
              <a:t>. </a:t>
            </a:r>
            <a:r>
              <a:rPr lang="ru-RU" sz="1000" i="1" dirty="0" smtClean="0">
                <a:cs typeface="Arial" panose="020B0604020202020204" pitchFamily="34" charset="0"/>
              </a:rPr>
              <a:t>УФ </a:t>
            </a:r>
            <a:r>
              <a:rPr lang="ru-RU" sz="1000" i="1" dirty="0">
                <a:cs typeface="Arial" panose="020B0604020202020204" pitchFamily="34" charset="0"/>
              </a:rPr>
              <a:t>облучение</a:t>
            </a:r>
            <a:r>
              <a:rPr lang="en-US" sz="1000" i="1" dirty="0">
                <a:cs typeface="Arial" panose="020B0604020202020204" pitchFamily="34" charset="0"/>
              </a:rPr>
              <a:t>. </a:t>
            </a:r>
            <a:r>
              <a:rPr lang="ru-RU" sz="1000" i="1" dirty="0">
                <a:cs typeface="Arial" panose="020B0604020202020204" pitchFamily="34" charset="0"/>
              </a:rPr>
              <a:t>Жизнеспособность оценивали по </a:t>
            </a:r>
            <a:r>
              <a:rPr lang="en-US" sz="1000" i="1" dirty="0">
                <a:cs typeface="Arial" panose="020B0604020202020204" pitchFamily="34" charset="0"/>
              </a:rPr>
              <a:t> </a:t>
            </a:r>
            <a:r>
              <a:rPr lang="ru-RU" sz="1000" i="1" dirty="0">
                <a:cs typeface="Arial" panose="020B0604020202020204" pitchFamily="34" charset="0"/>
              </a:rPr>
              <a:t>количеству </a:t>
            </a:r>
            <a:r>
              <a:rPr lang="ru-RU" sz="1000" i="1" dirty="0" err="1">
                <a:cs typeface="Arial" panose="020B0604020202020204" pitchFamily="34" charset="0"/>
              </a:rPr>
              <a:t>лактат</a:t>
            </a:r>
            <a:r>
              <a:rPr lang="ru-RU" sz="1000" i="1" dirty="0">
                <a:cs typeface="Arial" panose="020B0604020202020204" pitchFamily="34" charset="0"/>
              </a:rPr>
              <a:t> </a:t>
            </a:r>
            <a:r>
              <a:rPr lang="ru-RU" sz="1000" i="1" dirty="0" err="1">
                <a:cs typeface="Arial" panose="020B0604020202020204" pitchFamily="34" charset="0"/>
              </a:rPr>
              <a:t>дегидрогеназы</a:t>
            </a:r>
            <a:r>
              <a:rPr lang="ru-RU" sz="1000" i="1" dirty="0">
                <a:cs typeface="Arial" panose="020B0604020202020204" pitchFamily="34" charset="0"/>
              </a:rPr>
              <a:t> </a:t>
            </a:r>
            <a:r>
              <a:rPr lang="en-US" sz="1000" i="1" dirty="0">
                <a:cs typeface="Arial" panose="020B0604020202020204" pitchFamily="34" charset="0"/>
              </a:rPr>
              <a:t> (</a:t>
            </a:r>
            <a:r>
              <a:rPr lang="ru-RU" sz="1000" i="1" dirty="0">
                <a:cs typeface="Arial" panose="020B0604020202020204" pitchFamily="34" charset="0"/>
              </a:rPr>
              <a:t>фермент, свидетельствующий о мембранных изменениях</a:t>
            </a:r>
            <a:r>
              <a:rPr lang="en-US" sz="1000" i="1" dirty="0">
                <a:cs typeface="Arial" panose="020B0604020202020204" pitchFamily="34" charset="0"/>
              </a:rPr>
              <a:t>) </a:t>
            </a:r>
            <a:r>
              <a:rPr lang="ru-RU" sz="1000" i="1" dirty="0">
                <a:cs typeface="Arial" panose="020B0604020202020204" pitchFamily="34" charset="0"/>
              </a:rPr>
              <a:t>и по</a:t>
            </a:r>
            <a:r>
              <a:rPr lang="en-US" sz="1000" i="1" dirty="0">
                <a:cs typeface="Arial" panose="020B0604020202020204" pitchFamily="34" charset="0"/>
              </a:rPr>
              <a:t> IL-1</a:t>
            </a:r>
            <a:r>
              <a:rPr lang="el-GR" sz="1000" i="1" dirty="0">
                <a:cs typeface="Arial" panose="020B0604020202020204" pitchFamily="34" charset="0"/>
              </a:rPr>
              <a:t>α</a:t>
            </a:r>
            <a:r>
              <a:rPr lang="fr-FR" sz="1000" i="1" dirty="0">
                <a:cs typeface="Arial" panose="020B0604020202020204" pitchFamily="34" charset="0"/>
              </a:rPr>
              <a:t> </a:t>
            </a:r>
            <a:r>
              <a:rPr lang="ru-RU" sz="1000" i="1" dirty="0">
                <a:cs typeface="Arial" panose="020B0604020202020204" pitchFamily="34" charset="0"/>
              </a:rPr>
              <a:t>, высвобождаемому в </a:t>
            </a:r>
            <a:r>
              <a:rPr lang="ru-RU" sz="1000" i="1" dirty="0" err="1">
                <a:cs typeface="Arial" panose="020B0604020202020204" pitchFamily="34" charset="0"/>
              </a:rPr>
              <a:t>культуральную</a:t>
            </a:r>
            <a:r>
              <a:rPr lang="ru-RU" sz="1000" i="1" dirty="0">
                <a:cs typeface="Arial" panose="020B0604020202020204" pitchFamily="34" charset="0"/>
              </a:rPr>
              <a:t> среду </a:t>
            </a:r>
            <a:r>
              <a:rPr lang="fr-FR" sz="1000" i="1" dirty="0">
                <a:cs typeface="Arial" panose="020B0604020202020204" pitchFamily="34" charset="0"/>
              </a:rPr>
              <a:t>(Elisa kit)</a:t>
            </a:r>
            <a:r>
              <a:rPr lang="fr-FR" sz="1000" i="1" dirty="0">
                <a:cs typeface="Arial" panose="020B0604020202020204" pitchFamily="34" charset="0"/>
              </a:rPr>
              <a:t>. </a:t>
            </a:r>
            <a:r>
              <a:rPr lang="ru-RU" sz="1000" i="1" dirty="0" smtClean="0">
                <a:cs typeface="Arial" panose="020B0604020202020204" pitchFamily="34" charset="0"/>
              </a:rPr>
              <a:t>Окрашивание</a:t>
            </a:r>
            <a:r>
              <a:rPr lang="fr-FR" sz="1000" i="1" dirty="0">
                <a:cs typeface="Arial" panose="020B0604020202020204" pitchFamily="34" charset="0"/>
              </a:rPr>
              <a:t>, </a:t>
            </a:r>
            <a:r>
              <a:rPr lang="ru-RU" sz="1000" i="1" dirty="0">
                <a:cs typeface="Arial" panose="020B0604020202020204" pitchFamily="34" charset="0"/>
              </a:rPr>
              <a:t>визуализация гистологических срезов и подсчет </a:t>
            </a:r>
            <a:r>
              <a:rPr lang="fr-FR" sz="1000" i="1" dirty="0">
                <a:cs typeface="Arial" panose="020B0604020202020204" pitchFamily="34" charset="0"/>
              </a:rPr>
              <a:t> </a:t>
            </a:r>
            <a:r>
              <a:rPr lang="ru-RU" sz="1000" i="1" dirty="0">
                <a:cs typeface="Arial" panose="020B0604020202020204" pitchFamily="34" charset="0"/>
              </a:rPr>
              <a:t>УФ-поврежденных клеток</a:t>
            </a:r>
            <a:r>
              <a:rPr lang="fr-FR" sz="1000" i="1" dirty="0">
                <a:cs typeface="Arial" panose="020B0604020202020204" pitchFamily="34" charset="0"/>
              </a:rPr>
              <a:t>.</a:t>
            </a:r>
            <a:endParaRPr lang="el-GR" sz="1000" i="1" dirty="0">
              <a:cs typeface="Arial" panose="020B0604020202020204" pitchFamily="34" charset="0"/>
            </a:endParaRPr>
          </a:p>
        </p:txBody>
      </p:sp>
      <p:grpSp>
        <p:nvGrpSpPr>
          <p:cNvPr id="10" name="Groupe 9"/>
          <p:cNvGrpSpPr/>
          <p:nvPr/>
        </p:nvGrpSpPr>
        <p:grpSpPr>
          <a:xfrm>
            <a:off x="514400" y="1746632"/>
            <a:ext cx="457200" cy="424180"/>
            <a:chOff x="0" y="0"/>
            <a:chExt cx="866775" cy="857250"/>
          </a:xfrm>
        </p:grpSpPr>
        <p:sp>
          <p:nvSpPr>
            <p:cNvPr id="11" name="Rectangle à coins arrondis 39"/>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latin typeface="Trebuchet MS" pitchFamily="34" charset="0"/>
              </a:endParaRPr>
            </a:p>
          </p:txBody>
        </p:sp>
        <p:pic>
          <p:nvPicPr>
            <p:cNvPr id="12" name="Image 11"/>
            <p:cNvPicPr>
              <a:picLocks noChangeAspect="1"/>
            </p:cNvPicPr>
            <p:nvPr/>
          </p:nvPicPr>
          <p:blipFill>
            <a:blip r:embed="rId2" cstate="print">
              <a:biLevel thresh="75000"/>
              <a:extLst>
                <a:ext uri="{28A0092B-C50C-407E-A947-70E740481C1C}">
                  <a14:useLocalDpi xmlns:a14="http://schemas.microsoft.com/office/drawing/2010/main" val="0"/>
                </a:ext>
              </a:extLst>
            </a:blip>
            <a:srcRect/>
            <a:stretch>
              <a:fillRect/>
            </a:stretch>
          </p:blipFill>
          <p:spPr bwMode="auto">
            <a:xfrm>
              <a:off x="200025" y="95250"/>
              <a:ext cx="485775" cy="666750"/>
            </a:xfrm>
            <a:prstGeom prst="rect">
              <a:avLst/>
            </a:prstGeom>
            <a:noFill/>
            <a:ln>
              <a:noFill/>
            </a:ln>
          </p:spPr>
        </p:pic>
      </p:grpSp>
      <p:sp>
        <p:nvSpPr>
          <p:cNvPr id="22" name="Rectangle 21"/>
          <p:cNvSpPr/>
          <p:nvPr/>
        </p:nvSpPr>
        <p:spPr>
          <a:xfrm>
            <a:off x="0" y="6309320"/>
            <a:ext cx="914400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5985893" y="2639744"/>
            <a:ext cx="2849784" cy="402961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32" descr="Témon après irradiation UV"/>
          <p:cNvPicPr>
            <a:picLocks noChangeAspect="1" noChangeArrowheads="1"/>
          </p:cNvPicPr>
          <p:nvPr/>
        </p:nvPicPr>
        <p:blipFill>
          <a:blip r:embed="rId3">
            <a:lum contrast="-6000"/>
            <a:extLst>
              <a:ext uri="{28A0092B-C50C-407E-A947-70E740481C1C}">
                <a14:useLocalDpi xmlns:a14="http://schemas.microsoft.com/office/drawing/2010/main" val="0"/>
              </a:ext>
            </a:extLst>
          </a:blip>
          <a:srcRect t="9799" b="11511"/>
          <a:stretch>
            <a:fillRect/>
          </a:stretch>
        </p:blipFill>
        <p:spPr bwMode="auto">
          <a:xfrm>
            <a:off x="6094601" y="4221087"/>
            <a:ext cx="2647950" cy="979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3" descr="Glycofil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601" y="2936695"/>
            <a:ext cx="2647950" cy="936625"/>
          </a:xfrm>
          <a:prstGeom prst="rect">
            <a:avLst/>
          </a:prstGeom>
          <a:solidFill>
            <a:srgbClr val="000000"/>
          </a:solidFill>
          <a:ln w="9525">
            <a:solidFill>
              <a:srgbClr val="000000"/>
            </a:solidFill>
            <a:miter lim="800000"/>
            <a:headEnd/>
            <a:tailEnd/>
          </a:ln>
        </p:spPr>
      </p:pic>
      <p:pic>
        <p:nvPicPr>
          <p:cNvPr id="16" name="Picture 34" descr="Glycofilm après irradiation UV"/>
          <p:cNvPicPr>
            <a:picLocks noChangeAspect="1" noChangeArrowheads="1"/>
          </p:cNvPicPr>
          <p:nvPr/>
        </p:nvPicPr>
        <p:blipFill>
          <a:blip r:embed="rId5">
            <a:lum contrast="-12000"/>
            <a:extLst>
              <a:ext uri="{28A0092B-C50C-407E-A947-70E740481C1C}">
                <a14:useLocalDpi xmlns:a14="http://schemas.microsoft.com/office/drawing/2010/main" val="0"/>
              </a:ext>
            </a:extLst>
          </a:blip>
          <a:srcRect t="13953" b="7359"/>
          <a:stretch>
            <a:fillRect/>
          </a:stretch>
        </p:blipFill>
        <p:spPr bwMode="auto">
          <a:xfrm>
            <a:off x="6096188" y="5539505"/>
            <a:ext cx="2647950" cy="985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Text Box 35"/>
          <p:cNvSpPr txBox="1">
            <a:spLocks noChangeArrowheads="1"/>
          </p:cNvSpPr>
          <p:nvPr/>
        </p:nvSpPr>
        <p:spPr bwMode="auto">
          <a:xfrm>
            <a:off x="6735344" y="2708919"/>
            <a:ext cx="13917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ru-RU" sz="900" dirty="0" smtClean="0">
                <a:latin typeface="+mn-lt"/>
              </a:rPr>
              <a:t>Контроль без облучения</a:t>
            </a:r>
            <a:endParaRPr lang="fr-FR" sz="900" dirty="0">
              <a:latin typeface="+mn-lt"/>
            </a:endParaRPr>
          </a:p>
        </p:txBody>
      </p:sp>
      <p:sp>
        <p:nvSpPr>
          <p:cNvPr id="18" name="Text Box 36"/>
          <p:cNvSpPr txBox="1">
            <a:spLocks noChangeArrowheads="1"/>
          </p:cNvSpPr>
          <p:nvPr/>
        </p:nvSpPr>
        <p:spPr bwMode="auto">
          <a:xfrm>
            <a:off x="6652292" y="4005063"/>
            <a:ext cx="15103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ru-RU" sz="900" dirty="0" smtClean="0">
                <a:latin typeface="+mn-lt"/>
              </a:rPr>
              <a:t>Контроль после облучения</a:t>
            </a:r>
            <a:endParaRPr lang="fr-FR" sz="900" dirty="0">
              <a:latin typeface="+mn-lt"/>
            </a:endParaRPr>
          </a:p>
        </p:txBody>
      </p:sp>
      <p:sp>
        <p:nvSpPr>
          <p:cNvPr id="19" name="Line 37"/>
          <p:cNvSpPr>
            <a:spLocks noChangeShapeType="1"/>
          </p:cNvSpPr>
          <p:nvPr/>
        </p:nvSpPr>
        <p:spPr bwMode="auto">
          <a:xfrm>
            <a:off x="5850126" y="4554804"/>
            <a:ext cx="2008187" cy="3698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Trebuchet MS" pitchFamily="34" charset="0"/>
            </a:endParaRPr>
          </a:p>
        </p:txBody>
      </p:sp>
      <p:sp>
        <p:nvSpPr>
          <p:cNvPr id="20" name="Text Box 38"/>
          <p:cNvSpPr txBox="1">
            <a:spLocks noChangeArrowheads="1"/>
          </p:cNvSpPr>
          <p:nvPr/>
        </p:nvSpPr>
        <p:spPr bwMode="auto">
          <a:xfrm>
            <a:off x="6130099" y="5301207"/>
            <a:ext cx="256192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a:latin typeface="+mn-lt"/>
              </a:rPr>
              <a:t>GLYCOFILM</a:t>
            </a:r>
            <a:r>
              <a:rPr lang="en-US" sz="900" dirty="0">
                <a:latin typeface="+mn-lt"/>
              </a:rPr>
              <a:t>®</a:t>
            </a:r>
            <a:r>
              <a:rPr lang="fr-FR" sz="900" dirty="0">
                <a:latin typeface="+mn-lt"/>
              </a:rPr>
              <a:t> </a:t>
            </a:r>
            <a:r>
              <a:rPr lang="fr-FR" sz="900" dirty="0" smtClean="0">
                <a:latin typeface="+mn-lt"/>
              </a:rPr>
              <a:t>(</a:t>
            </a:r>
            <a:r>
              <a:rPr lang="ru-RU" sz="900" dirty="0" smtClean="0">
                <a:latin typeface="+mn-lt"/>
              </a:rPr>
              <a:t>или</a:t>
            </a:r>
            <a:r>
              <a:rPr lang="fr-FR" sz="900" dirty="0" smtClean="0">
                <a:latin typeface="+mn-lt"/>
              </a:rPr>
              <a:t> </a:t>
            </a:r>
            <a:r>
              <a:rPr lang="fr-FR" sz="900" dirty="0">
                <a:latin typeface="+mn-lt"/>
              </a:rPr>
              <a:t>POLLUSTOP®) </a:t>
            </a:r>
            <a:r>
              <a:rPr lang="ru-RU" sz="900" dirty="0" smtClean="0">
                <a:latin typeface="+mn-lt"/>
              </a:rPr>
              <a:t>после облучения</a:t>
            </a:r>
            <a:endParaRPr lang="fr-FR" sz="900" dirty="0">
              <a:latin typeface="+mn-lt"/>
            </a:endParaRPr>
          </a:p>
        </p:txBody>
      </p:sp>
      <p:pic>
        <p:nvPicPr>
          <p:cNvPr id="21"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4642" y="4175501"/>
            <a:ext cx="10668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 de texte 6"/>
          <p:cNvSpPr txBox="1"/>
          <p:nvPr/>
        </p:nvSpPr>
        <p:spPr>
          <a:xfrm>
            <a:off x="3516" y="5877272"/>
            <a:ext cx="5846610" cy="796479"/>
          </a:xfrm>
          <a:prstGeom prst="rect">
            <a:avLst/>
          </a:prstGeom>
          <a:solidFill>
            <a:schemeClr val="accent5">
              <a:lumMod val="75000"/>
            </a:schemeClr>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fr-FR" sz="300" dirty="0">
                <a:solidFill>
                  <a:srgbClr val="5F497A"/>
                </a:solidFill>
                <a:effectLst/>
                <a:latin typeface="Calibri"/>
                <a:ea typeface="Calibri"/>
                <a:cs typeface="Calibri"/>
              </a:rPr>
              <a:t> </a:t>
            </a:r>
            <a:endParaRPr lang="fr-FR" sz="1100" dirty="0">
              <a:effectLst/>
              <a:latin typeface="Calibri"/>
              <a:ea typeface="Calibri"/>
              <a:cs typeface="Times New Roman"/>
            </a:endParaRPr>
          </a:p>
          <a:p>
            <a:pPr marL="985838" indent="-985838">
              <a:lnSpc>
                <a:spcPct val="115000"/>
              </a:lnSpc>
              <a:spcAft>
                <a:spcPts val="1000"/>
              </a:spcAft>
              <a:tabLst>
                <a:tab pos="630238" algn="l"/>
                <a:tab pos="808038" algn="l"/>
              </a:tabLst>
            </a:pPr>
            <a:r>
              <a:rPr lang="ru-RU" sz="1200" b="1" cap="small" spc="100" dirty="0" smtClean="0">
                <a:solidFill>
                  <a:srgbClr val="FFFFFF"/>
                </a:solidFill>
                <a:effectLst/>
                <a:latin typeface="Calibri"/>
                <a:ea typeface="Calibri"/>
                <a:cs typeface="Calibri"/>
              </a:rPr>
              <a:t>Заключение</a:t>
            </a:r>
            <a:r>
              <a:rPr lang="fr-FR" sz="1200" b="1" cap="small" spc="100" dirty="0" smtClean="0">
                <a:solidFill>
                  <a:srgbClr val="FFFFFF"/>
                </a:solidFill>
                <a:effectLst/>
                <a:latin typeface="Calibri"/>
                <a:ea typeface="Calibri"/>
                <a:cs typeface="Calibri"/>
              </a:rPr>
              <a:t>:</a:t>
            </a:r>
            <a:r>
              <a:rPr lang="en-US" sz="1200" b="1" cap="small" spc="100" dirty="0" smtClean="0">
                <a:solidFill>
                  <a:schemeClr val="bg1"/>
                </a:solidFill>
                <a:cs typeface="Calibri"/>
              </a:rPr>
              <a:t> </a:t>
            </a:r>
            <a:r>
              <a:rPr lang="fr-FR" sz="1200" dirty="0">
                <a:solidFill>
                  <a:srgbClr val="FFFFFF"/>
                </a:solidFill>
                <a:effectLst/>
                <a:latin typeface="Arial"/>
                <a:ea typeface="Times New Roman"/>
                <a:cs typeface="Times New Roman"/>
              </a:rPr>
              <a:t> </a:t>
            </a:r>
            <a:r>
              <a:rPr lang="fr-FR" sz="1200" b="1" dirty="0">
                <a:solidFill>
                  <a:schemeClr val="bg1"/>
                </a:solidFill>
              </a:rPr>
              <a:t>GLYCOFILM® </a:t>
            </a:r>
            <a:r>
              <a:rPr lang="fr-FR" sz="1200" b="1" dirty="0" smtClean="0">
                <a:solidFill>
                  <a:schemeClr val="bg1"/>
                </a:solidFill>
              </a:rPr>
              <a:t>(</a:t>
            </a:r>
            <a:r>
              <a:rPr lang="ru-RU" sz="1200" b="1" dirty="0" smtClean="0">
                <a:solidFill>
                  <a:schemeClr val="bg1"/>
                </a:solidFill>
              </a:rPr>
              <a:t>или</a:t>
            </a:r>
            <a:r>
              <a:rPr lang="fr-FR" sz="1200" b="1" dirty="0" smtClean="0">
                <a:solidFill>
                  <a:schemeClr val="bg1"/>
                </a:solidFill>
              </a:rPr>
              <a:t> </a:t>
            </a:r>
            <a:r>
              <a:rPr lang="fr-FR" sz="1200" b="1" dirty="0">
                <a:solidFill>
                  <a:schemeClr val="bg1"/>
                </a:solidFill>
              </a:rPr>
              <a:t>POLLUSTOP®) </a:t>
            </a:r>
            <a:r>
              <a:rPr lang="ru-RU" sz="1200" b="1" dirty="0" smtClean="0">
                <a:solidFill>
                  <a:schemeClr val="bg1"/>
                </a:solidFill>
              </a:rPr>
              <a:t>в значительной степени защищает клетки от повреждений, вызванных УФ</a:t>
            </a:r>
            <a:r>
              <a:rPr lang="fr-FR" sz="1200" b="1" dirty="0" smtClean="0">
                <a:solidFill>
                  <a:schemeClr val="bg1"/>
                </a:solidFill>
              </a:rPr>
              <a:t>, </a:t>
            </a:r>
            <a:r>
              <a:rPr lang="ru-RU" sz="1200" b="1" dirty="0" smtClean="0">
                <a:solidFill>
                  <a:schemeClr val="bg1"/>
                </a:solidFill>
              </a:rPr>
              <a:t>сохраняя их жизнеспособность и снижая воспаление в эпидермисе</a:t>
            </a:r>
            <a:r>
              <a:rPr lang="fr-FR" sz="1200" b="1" dirty="0" smtClean="0">
                <a:solidFill>
                  <a:schemeClr val="bg1"/>
                </a:solidFill>
              </a:rPr>
              <a:t>.</a:t>
            </a:r>
            <a:endParaRPr lang="fr-FR" sz="1200" b="1" dirty="0">
              <a:solidFill>
                <a:schemeClr val="bg1"/>
              </a:solidFill>
            </a:endParaRPr>
          </a:p>
          <a:p>
            <a:pPr marL="985838" indent="-985838">
              <a:lnSpc>
                <a:spcPct val="115000"/>
              </a:lnSpc>
              <a:spcAft>
                <a:spcPts val="1000"/>
              </a:spcAft>
              <a:tabLst>
                <a:tab pos="630238" algn="l"/>
                <a:tab pos="808038" algn="l"/>
              </a:tabLst>
            </a:pPr>
            <a:endParaRPr lang="fr-FR" sz="1200" dirty="0">
              <a:effectLst/>
              <a:latin typeface="Arial"/>
              <a:ea typeface="Times New Roman"/>
              <a:cs typeface="Times New Roman"/>
            </a:endParaRPr>
          </a:p>
        </p:txBody>
      </p:sp>
      <p:graphicFrame>
        <p:nvGraphicFramePr>
          <p:cNvPr id="24" name="Graphique 23"/>
          <p:cNvGraphicFramePr>
            <a:graphicFrameLocks/>
          </p:cNvGraphicFramePr>
          <p:nvPr>
            <p:extLst>
              <p:ext uri="{D42A27DB-BD31-4B8C-83A1-F6EECF244321}">
                <p14:modId xmlns:p14="http://schemas.microsoft.com/office/powerpoint/2010/main" val="1816350747"/>
              </p:ext>
            </p:extLst>
          </p:nvPr>
        </p:nvGraphicFramePr>
        <p:xfrm>
          <a:off x="351382" y="3039091"/>
          <a:ext cx="4052700" cy="2363991"/>
        </p:xfrm>
        <a:graphic>
          <a:graphicData uri="http://schemas.openxmlformats.org/drawingml/2006/chart">
            <c:chart xmlns:c="http://schemas.openxmlformats.org/drawingml/2006/chart" xmlns:r="http://schemas.openxmlformats.org/officeDocument/2006/relationships" r:id="rId7"/>
          </a:graphicData>
        </a:graphic>
      </p:graphicFrame>
      <p:sp>
        <p:nvSpPr>
          <p:cNvPr id="25" name="Zone de texte 23"/>
          <p:cNvSpPr>
            <a:spLocks noChangeArrowheads="1"/>
          </p:cNvSpPr>
          <p:nvPr/>
        </p:nvSpPr>
        <p:spPr bwMode="auto">
          <a:xfrm>
            <a:off x="1467645" y="2947089"/>
            <a:ext cx="803376" cy="811768"/>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rot="0" vert="horz" wrap="square" lIns="0" tIns="0" rIns="0" bIns="0" anchor="ctr" anchorCtr="0" upright="1">
            <a:noAutofit/>
          </a:bodyPr>
          <a:lstStyle/>
          <a:p>
            <a:pPr algn="ctr"/>
            <a:endParaRPr lang="fr-FR" sz="600" b="1" spc="200" dirty="0">
              <a:ea typeface="Calibri"/>
              <a:cs typeface="Calibri"/>
            </a:endParaRPr>
          </a:p>
          <a:p>
            <a:pPr algn="ctr"/>
            <a:r>
              <a:rPr lang="fr-FR" sz="1600" b="1" spc="200" dirty="0">
                <a:ea typeface="Calibri"/>
                <a:cs typeface="Calibri"/>
              </a:rPr>
              <a:t>+68</a:t>
            </a:r>
            <a:r>
              <a:rPr lang="fr-FR" sz="1600" b="1" spc="200" dirty="0">
                <a:effectLst/>
                <a:ea typeface="Calibri"/>
                <a:cs typeface="Calibri"/>
              </a:rPr>
              <a:t>%</a:t>
            </a:r>
            <a:r>
              <a:rPr lang="fr-FR" sz="800" b="1" dirty="0"/>
              <a:t>vs. Control + UV</a:t>
            </a:r>
          </a:p>
          <a:p>
            <a:pPr algn="ctr"/>
            <a:endParaRPr lang="fr-FR" sz="1050" baseline="30000" dirty="0">
              <a:effectLst/>
              <a:ea typeface="Calibri"/>
              <a:cs typeface="Times New Roman"/>
            </a:endParaRPr>
          </a:p>
        </p:txBody>
      </p:sp>
      <p:sp>
        <p:nvSpPr>
          <p:cNvPr id="26" name="Zone de texte 23"/>
          <p:cNvSpPr>
            <a:spLocks noChangeArrowheads="1"/>
          </p:cNvSpPr>
          <p:nvPr/>
        </p:nvSpPr>
        <p:spPr bwMode="auto">
          <a:xfrm>
            <a:off x="2592355" y="3375585"/>
            <a:ext cx="803376" cy="811768"/>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rot="0" vert="horz" wrap="square" lIns="0" tIns="0" rIns="0" bIns="0" anchor="ctr" anchorCtr="0" upright="1">
            <a:noAutofit/>
          </a:bodyPr>
          <a:lstStyle/>
          <a:p>
            <a:pPr algn="ctr"/>
            <a:endParaRPr lang="fr-FR" sz="500" b="1" spc="200" dirty="0">
              <a:ea typeface="Calibri"/>
              <a:cs typeface="Calibri"/>
            </a:endParaRPr>
          </a:p>
          <a:p>
            <a:pPr algn="ctr"/>
            <a:r>
              <a:rPr lang="fr-FR" sz="1600" b="1" spc="200" dirty="0">
                <a:ea typeface="Calibri"/>
                <a:cs typeface="Calibri"/>
              </a:rPr>
              <a:t>+53</a:t>
            </a:r>
            <a:r>
              <a:rPr lang="fr-FR" sz="1600" b="1" spc="200" dirty="0">
                <a:effectLst/>
                <a:ea typeface="Calibri"/>
                <a:cs typeface="Calibri"/>
              </a:rPr>
              <a:t>%</a:t>
            </a:r>
          </a:p>
          <a:p>
            <a:pPr algn="ctr"/>
            <a:r>
              <a:rPr lang="fr-FR" sz="800" b="1" dirty="0"/>
              <a:t>vs. Control + UV</a:t>
            </a:r>
          </a:p>
          <a:p>
            <a:pPr algn="ctr"/>
            <a:endParaRPr lang="fr-FR" sz="1050" baseline="30000" dirty="0">
              <a:effectLst/>
              <a:ea typeface="Calibri"/>
              <a:cs typeface="Times New Roman"/>
            </a:endParaRPr>
          </a:p>
        </p:txBody>
      </p:sp>
      <p:sp>
        <p:nvSpPr>
          <p:cNvPr id="27" name="Zone de texte 23"/>
          <p:cNvSpPr>
            <a:spLocks noChangeArrowheads="1"/>
          </p:cNvSpPr>
          <p:nvPr/>
        </p:nvSpPr>
        <p:spPr bwMode="auto">
          <a:xfrm>
            <a:off x="3711839" y="3653494"/>
            <a:ext cx="803376" cy="811768"/>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rot="0" vert="horz" wrap="square" lIns="0" tIns="0" rIns="0" bIns="0" anchor="ctr" anchorCtr="0" upright="1">
            <a:noAutofit/>
          </a:bodyPr>
          <a:lstStyle/>
          <a:p>
            <a:pPr algn="ctr"/>
            <a:endParaRPr lang="fr-FR" sz="500" b="1" spc="200" dirty="0">
              <a:ea typeface="Calibri"/>
              <a:cs typeface="Calibri"/>
            </a:endParaRPr>
          </a:p>
          <a:p>
            <a:pPr algn="ctr"/>
            <a:r>
              <a:rPr lang="fr-FR" sz="1600" b="1" spc="200" dirty="0">
                <a:ea typeface="Calibri"/>
                <a:cs typeface="Calibri"/>
              </a:rPr>
              <a:t>+37</a:t>
            </a:r>
            <a:r>
              <a:rPr lang="fr-FR" sz="1600" b="1" spc="200" dirty="0">
                <a:effectLst/>
                <a:ea typeface="Calibri"/>
                <a:cs typeface="Calibri"/>
              </a:rPr>
              <a:t>%</a:t>
            </a:r>
          </a:p>
          <a:p>
            <a:pPr algn="ctr"/>
            <a:r>
              <a:rPr lang="fr-FR" sz="800" b="1" dirty="0"/>
              <a:t>vs. Control + UV</a:t>
            </a:r>
          </a:p>
          <a:p>
            <a:pPr algn="ctr"/>
            <a:endParaRPr lang="fr-FR" sz="1050" baseline="30000" dirty="0">
              <a:effectLst/>
              <a:ea typeface="Calibri"/>
              <a:cs typeface="Times New Roman"/>
            </a:endParaRPr>
          </a:p>
        </p:txBody>
      </p:sp>
      <p:pic>
        <p:nvPicPr>
          <p:cNvPr id="28" name="Picture 6"/>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933" t="47265" r="67846" b="44901"/>
          <a:stretch/>
        </p:blipFill>
        <p:spPr bwMode="auto">
          <a:xfrm>
            <a:off x="6465386" y="119531"/>
            <a:ext cx="733893" cy="596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5669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7783597" y="-945277"/>
            <a:ext cx="416360" cy="2300294"/>
          </a:xfrm>
          <a:prstGeom prst="rect">
            <a:avLst/>
          </a:prstGeom>
          <a:solidFill>
            <a:srgbClr val="92D05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Zone de texte 435"/>
          <p:cNvSpPr txBox="1"/>
          <p:nvPr/>
        </p:nvSpPr>
        <p:spPr>
          <a:xfrm rot="5400000">
            <a:off x="7527892" y="-361016"/>
            <a:ext cx="899998" cy="1495458"/>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lang="ru-RU" sz="2000" b="1" kern="0" cap="small" spc="100" dirty="0" smtClean="0">
                <a:solidFill>
                  <a:srgbClr val="FFFFFF"/>
                </a:solidFill>
                <a:latin typeface="Trebuchet MS"/>
                <a:ea typeface="Calibri"/>
                <a:cs typeface="Times New Roman"/>
              </a:rPr>
              <a:t>НАУКА</a:t>
            </a:r>
            <a:r>
              <a:rPr kumimoji="0" lang="fr-FR" sz="2000" b="1" i="0" u="none" strike="noStrike" kern="0" cap="small" spc="100" normalizeH="0" baseline="0" noProof="0" dirty="0" smtClean="0">
                <a:ln>
                  <a:noFill/>
                </a:ln>
                <a:solidFill>
                  <a:srgbClr val="FFFFFF"/>
                </a:solidFill>
                <a:effectLst/>
                <a:uLnTx/>
                <a:uFillTx/>
                <a:latin typeface="Trebuchet MS"/>
                <a:ea typeface="Calibri"/>
                <a:cs typeface="Times New Roman"/>
              </a:rPr>
              <a:t> </a:t>
            </a: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pic>
        <p:nvPicPr>
          <p:cNvPr id="56" name="Picture 2" descr="http://www.algerie-focus.com/wp-content/uploads/2013/10/pollution.jpg"/>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81090" y="2018457"/>
            <a:ext cx="5895112" cy="40762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57" name="Text Box 4"/>
          <p:cNvSpPr txBox="1">
            <a:spLocks noChangeArrowheads="1"/>
          </p:cNvSpPr>
          <p:nvPr/>
        </p:nvSpPr>
        <p:spPr bwMode="auto">
          <a:xfrm>
            <a:off x="1426484" y="908720"/>
            <a:ext cx="74393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altLang="fr-FR" sz="2000" dirty="0">
                <a:solidFill>
                  <a:srgbClr val="DB5C99"/>
                </a:solidFill>
                <a:latin typeface="Trebuchet MS" pitchFamily="34" charset="0"/>
              </a:rPr>
              <a:t>ПОНИМАНИЕ «СТРЕССА ОТ ЗАГРЯЗНЕНИЯ»</a:t>
            </a:r>
            <a:r>
              <a:rPr lang="fr-FR" altLang="fr-FR" sz="2000" dirty="0">
                <a:solidFill>
                  <a:srgbClr val="DB5C99"/>
                </a:solidFill>
                <a:latin typeface="Trebuchet MS" pitchFamily="34" charset="0"/>
              </a:rPr>
              <a:t>…</a:t>
            </a:r>
          </a:p>
        </p:txBody>
      </p:sp>
      <p:sp>
        <p:nvSpPr>
          <p:cNvPr id="58" name="ZoneTexte 60"/>
          <p:cNvSpPr txBox="1">
            <a:spLocks noChangeArrowheads="1"/>
          </p:cNvSpPr>
          <p:nvPr/>
        </p:nvSpPr>
        <p:spPr bwMode="auto">
          <a:xfrm>
            <a:off x="1696298" y="1309410"/>
            <a:ext cx="62646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ru-RU" altLang="fr-FR" sz="1600" dirty="0">
                <a:latin typeface="Trebuchet MS" pitchFamily="34" charset="0"/>
              </a:rPr>
              <a:t>ЗАГРЯЗНЕНИЕ</a:t>
            </a:r>
            <a:r>
              <a:rPr lang="fr-FR" altLang="fr-FR" sz="1600" dirty="0">
                <a:latin typeface="Trebuchet MS" pitchFamily="34" charset="0"/>
              </a:rPr>
              <a:t> : </a:t>
            </a:r>
            <a:r>
              <a:rPr lang="ru-RU" altLang="fr-FR" sz="1600" dirty="0">
                <a:latin typeface="Trebuchet MS" pitchFamily="34" charset="0"/>
              </a:rPr>
              <a:t>БОЛЕЗНЬ ВЕКА</a:t>
            </a:r>
            <a:endParaRPr lang="fr-FR" altLang="fr-FR" sz="1600" dirty="0">
              <a:latin typeface="Trebuchet MS" pitchFamily="34" charset="0"/>
            </a:endParaRPr>
          </a:p>
        </p:txBody>
      </p:sp>
      <p:graphicFrame>
        <p:nvGraphicFramePr>
          <p:cNvPr id="59" name="Diagramme 58"/>
          <p:cNvGraphicFramePr/>
          <p:nvPr>
            <p:extLst>
              <p:ext uri="{D42A27DB-BD31-4B8C-83A1-F6EECF244321}">
                <p14:modId xmlns:p14="http://schemas.microsoft.com/office/powerpoint/2010/main" val="155054879"/>
              </p:ext>
            </p:extLst>
          </p:nvPr>
        </p:nvGraphicFramePr>
        <p:xfrm>
          <a:off x="17137" y="2148366"/>
          <a:ext cx="4392488" cy="38164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0" name="Diagramme 59"/>
          <p:cNvGraphicFramePr/>
          <p:nvPr>
            <p:extLst>
              <p:ext uri="{D42A27DB-BD31-4B8C-83A1-F6EECF244321}">
                <p14:modId xmlns:p14="http://schemas.microsoft.com/office/powerpoint/2010/main" val="188150195"/>
              </p:ext>
            </p:extLst>
          </p:nvPr>
        </p:nvGraphicFramePr>
        <p:xfrm>
          <a:off x="4716017" y="2954561"/>
          <a:ext cx="4176463" cy="205164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1" name="ZoneTexte 60"/>
          <p:cNvSpPr txBox="1"/>
          <p:nvPr/>
        </p:nvSpPr>
        <p:spPr>
          <a:xfrm>
            <a:off x="6372200" y="2882553"/>
            <a:ext cx="765473" cy="369332"/>
          </a:xfrm>
          <a:prstGeom prst="rect">
            <a:avLst/>
          </a:prstGeom>
          <a:solidFill>
            <a:srgbClr val="92D050"/>
          </a:solidFill>
        </p:spPr>
        <p:txBody>
          <a:bodyPr wrap="square" rtlCol="0">
            <a:spAutoFit/>
          </a:bodyPr>
          <a:lstStyle/>
          <a:p>
            <a:r>
              <a:rPr lang="ru-RU" dirty="0" smtClean="0">
                <a:solidFill>
                  <a:schemeClr val="bg1"/>
                </a:solidFill>
              </a:rPr>
              <a:t>КОЖА</a:t>
            </a:r>
            <a:endParaRPr lang="fr-FR" dirty="0">
              <a:solidFill>
                <a:schemeClr val="bg1"/>
              </a:solidFill>
            </a:endParaRPr>
          </a:p>
        </p:txBody>
      </p:sp>
    </p:spTree>
    <p:extLst>
      <p:ext uri="{BB962C8B-B14F-4D97-AF65-F5344CB8AC3E}">
        <p14:creationId xmlns:p14="http://schemas.microsoft.com/office/powerpoint/2010/main" val="4140146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5400000">
            <a:off x="7789703" y="-946635"/>
            <a:ext cx="416360" cy="2312506"/>
          </a:xfrm>
          <a:prstGeom prst="rect">
            <a:avLst/>
          </a:prstGeom>
          <a:solidFill>
            <a:srgbClr val="4BACC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Представление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4" name="Rectangle 16"/>
          <p:cNvSpPr>
            <a:spLocks noChangeArrowheads="1"/>
          </p:cNvSpPr>
          <p:nvPr/>
        </p:nvSpPr>
        <p:spPr bwMode="auto">
          <a:xfrm>
            <a:off x="0" y="68824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400" b="1" dirty="0">
                <a:solidFill>
                  <a:srgbClr val="DB5C99"/>
                </a:solidFill>
                <a:latin typeface="Trebuchet MS" pitchFamily="34" charset="0"/>
                <a:cs typeface="Arial" charset="0"/>
              </a:rPr>
              <a:t>2. UV</a:t>
            </a:r>
            <a:endParaRPr lang="fr-FR" sz="1600" b="1" dirty="0">
              <a:solidFill>
                <a:srgbClr val="DB5C99"/>
              </a:solidFill>
              <a:latin typeface="Trebuchet MS" pitchFamily="34" charset="0"/>
              <a:cs typeface="Arial" charset="0"/>
            </a:endParaRPr>
          </a:p>
        </p:txBody>
      </p:sp>
      <p:cxnSp>
        <p:nvCxnSpPr>
          <p:cNvPr id="5" name="Connecteur droit 4"/>
          <p:cNvCxnSpPr/>
          <p:nvPr/>
        </p:nvCxnSpPr>
        <p:spPr>
          <a:xfrm>
            <a:off x="2915816" y="1121630"/>
            <a:ext cx="3312368" cy="0"/>
          </a:xfrm>
          <a:prstGeom prst="line">
            <a:avLst/>
          </a:prstGeom>
        </p:spPr>
        <p:style>
          <a:lnRef idx="1">
            <a:schemeClr val="dk1"/>
          </a:lnRef>
          <a:fillRef idx="0">
            <a:schemeClr val="dk1"/>
          </a:fillRef>
          <a:effectRef idx="0">
            <a:schemeClr val="dk1"/>
          </a:effectRef>
          <a:fontRef idx="minor">
            <a:schemeClr val="tx1"/>
          </a:fontRef>
        </p:style>
      </p:cxnSp>
      <p:cxnSp>
        <p:nvCxnSpPr>
          <p:cNvPr id="6" name="Connecteur droit 5"/>
          <p:cNvCxnSpPr/>
          <p:nvPr/>
        </p:nvCxnSpPr>
        <p:spPr>
          <a:xfrm>
            <a:off x="2919626" y="1151032"/>
            <a:ext cx="3312368" cy="0"/>
          </a:xfrm>
          <a:prstGeom prst="line">
            <a:avLst/>
          </a:prstGeom>
        </p:spPr>
        <p:style>
          <a:lnRef idx="1">
            <a:schemeClr val="dk1"/>
          </a:lnRef>
          <a:fillRef idx="0">
            <a:schemeClr val="dk1"/>
          </a:fillRef>
          <a:effectRef idx="0">
            <a:schemeClr val="dk1"/>
          </a:effectRef>
          <a:fontRef idx="minor">
            <a:schemeClr val="tx1"/>
          </a:fontRef>
        </p:style>
      </p:cxnSp>
      <p:sp>
        <p:nvSpPr>
          <p:cNvPr id="7" name="Rectangle 16"/>
          <p:cNvSpPr>
            <a:spLocks noChangeArrowheads="1"/>
          </p:cNvSpPr>
          <p:nvPr/>
        </p:nvSpPr>
        <p:spPr bwMode="auto">
          <a:xfrm>
            <a:off x="3516" y="119541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ru-RU" sz="2000" i="1" dirty="0" smtClean="0">
                <a:solidFill>
                  <a:srgbClr val="DB5C99"/>
                </a:solidFill>
                <a:cs typeface="Arial" charset="0"/>
              </a:rPr>
              <a:t>Защита кожи от УФ</a:t>
            </a:r>
            <a:r>
              <a:rPr lang="fr-FR" sz="2000" i="1" dirty="0" smtClean="0">
                <a:solidFill>
                  <a:srgbClr val="DB5C99"/>
                </a:solidFill>
                <a:cs typeface="Arial" charset="0"/>
              </a:rPr>
              <a:t>: </a:t>
            </a:r>
            <a:r>
              <a:rPr lang="ru-RU" sz="2000" i="1" dirty="0" smtClean="0">
                <a:solidFill>
                  <a:srgbClr val="DB5C99"/>
                </a:solidFill>
                <a:cs typeface="Arial" charset="0"/>
              </a:rPr>
              <a:t>повышение </a:t>
            </a:r>
            <a:r>
              <a:rPr lang="fr-FR" sz="2000" i="1" dirty="0" smtClean="0">
                <a:solidFill>
                  <a:srgbClr val="DB5C99"/>
                </a:solidFill>
                <a:cs typeface="Arial" charset="0"/>
              </a:rPr>
              <a:t>SPF</a:t>
            </a:r>
            <a:endParaRPr lang="fr-FR" sz="1400" i="1" dirty="0">
              <a:solidFill>
                <a:srgbClr val="DB5C99"/>
              </a:solidFill>
              <a:cs typeface="Arial" charset="0"/>
            </a:endParaRPr>
          </a:p>
        </p:txBody>
      </p:sp>
      <p:sp>
        <p:nvSpPr>
          <p:cNvPr id="9" name="Text Box 36"/>
          <p:cNvSpPr txBox="1">
            <a:spLocks noChangeArrowheads="1"/>
          </p:cNvSpPr>
          <p:nvPr/>
        </p:nvSpPr>
        <p:spPr bwMode="auto">
          <a:xfrm>
            <a:off x="1104409" y="1744325"/>
            <a:ext cx="7367230" cy="707886"/>
          </a:xfrm>
          <a:prstGeom prst="rect">
            <a:avLst/>
          </a:prstGeom>
          <a:solidFill>
            <a:schemeClr val="accent5">
              <a:lumMod val="40000"/>
              <a:lumOff val="60000"/>
            </a:schemeClr>
          </a:solidFill>
          <a:ln w="9525">
            <a:noFill/>
            <a:prstDash val="sysDash"/>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fr-FR" sz="1000" b="1" i="1" dirty="0"/>
              <a:t>In vivo </a:t>
            </a:r>
            <a:r>
              <a:rPr lang="ru-RU" sz="1000" b="1" i="1" dirty="0" smtClean="0"/>
              <a:t>исследование</a:t>
            </a:r>
            <a:r>
              <a:rPr lang="fr-FR" sz="1000" b="1" i="1" dirty="0" smtClean="0"/>
              <a:t> </a:t>
            </a:r>
            <a:r>
              <a:rPr lang="ru-RU" sz="1000" i="1" dirty="0" smtClean="0"/>
              <a:t>на </a:t>
            </a:r>
            <a:r>
              <a:rPr lang="fr-FR" sz="1000" i="1" dirty="0" smtClean="0"/>
              <a:t>10 </a:t>
            </a:r>
            <a:r>
              <a:rPr lang="ru-RU" sz="1000" i="1" dirty="0" smtClean="0"/>
              <a:t>добровольцах</a:t>
            </a:r>
            <a:r>
              <a:rPr lang="fr-FR" sz="1000" i="1" dirty="0" smtClean="0"/>
              <a:t>. </a:t>
            </a:r>
            <a:r>
              <a:rPr lang="ru-RU" sz="1000" i="1" dirty="0" smtClean="0"/>
              <a:t>Нанесение на спину крема, содержащего </a:t>
            </a:r>
            <a:r>
              <a:rPr lang="en-US" sz="1000" i="1" dirty="0" smtClean="0">
                <a:cs typeface="Arial" panose="020B0604020202020204" pitchFamily="34" charset="0"/>
              </a:rPr>
              <a:t>GLYCOFILM</a:t>
            </a:r>
            <a:r>
              <a:rPr lang="en-US" sz="1000" i="1" baseline="30000" dirty="0">
                <a:cs typeface="Arial" panose="020B0604020202020204" pitchFamily="34" charset="0"/>
              </a:rPr>
              <a:t>®</a:t>
            </a:r>
            <a:r>
              <a:rPr lang="en-US" sz="1000" i="1" dirty="0">
                <a:cs typeface="Arial" panose="020B0604020202020204" pitchFamily="34" charset="0"/>
              </a:rPr>
              <a:t> 1.5P </a:t>
            </a:r>
            <a:r>
              <a:rPr lang="en-US" sz="1000" i="1" dirty="0" smtClean="0">
                <a:cs typeface="Arial" panose="020B0604020202020204" pitchFamily="34" charset="0"/>
              </a:rPr>
              <a:t>(</a:t>
            </a:r>
            <a:r>
              <a:rPr lang="ru-RU" sz="1000" i="1" dirty="0" smtClean="0">
                <a:cs typeface="Arial" panose="020B0604020202020204" pitchFamily="34" charset="0"/>
              </a:rPr>
              <a:t>или</a:t>
            </a:r>
            <a:r>
              <a:rPr lang="en-US" sz="1000" i="1" dirty="0" smtClean="0">
                <a:cs typeface="Arial" panose="020B0604020202020204" pitchFamily="34" charset="0"/>
              </a:rPr>
              <a:t> </a:t>
            </a:r>
            <a:r>
              <a:rPr lang="en-US" sz="1000" i="1" dirty="0">
                <a:cs typeface="Arial" panose="020B0604020202020204" pitchFamily="34" charset="0"/>
              </a:rPr>
              <a:t>POLLUSTOP</a:t>
            </a:r>
            <a:r>
              <a:rPr lang="en-US" sz="1000" i="1" baseline="30000" dirty="0">
                <a:cs typeface="Arial" panose="020B0604020202020204" pitchFamily="34" charset="0"/>
              </a:rPr>
              <a:t>®</a:t>
            </a:r>
            <a:r>
              <a:rPr lang="en-US" sz="1000" i="1" dirty="0">
                <a:cs typeface="Arial" panose="020B0604020202020204" pitchFamily="34" charset="0"/>
              </a:rPr>
              <a:t>) </a:t>
            </a:r>
            <a:r>
              <a:rPr lang="fr-FR" sz="1000" i="1" dirty="0"/>
              <a:t>(3 </a:t>
            </a:r>
            <a:r>
              <a:rPr lang="ru-RU" sz="1000" i="1" dirty="0" smtClean="0"/>
              <a:t>и</a:t>
            </a:r>
            <a:r>
              <a:rPr lang="fr-FR" sz="1000" i="1" dirty="0" smtClean="0"/>
              <a:t> </a:t>
            </a:r>
            <a:r>
              <a:rPr lang="fr-FR" sz="1000" i="1" dirty="0"/>
              <a:t>5%) </a:t>
            </a:r>
            <a:r>
              <a:rPr lang="ru-RU" sz="1000" i="1" dirty="0"/>
              <a:t>ассоциированного или нет в матрицу</a:t>
            </a:r>
            <a:r>
              <a:rPr lang="en-US" sz="1000" i="1" dirty="0"/>
              <a:t> </a:t>
            </a:r>
            <a:r>
              <a:rPr lang="ru-RU" sz="1000" i="1" dirty="0"/>
              <a:t>при помощи со-активатора </a:t>
            </a:r>
            <a:r>
              <a:rPr lang="fr-FR" sz="1000" i="1" dirty="0"/>
              <a:t>(</a:t>
            </a:r>
            <a:r>
              <a:rPr lang="fr-FR" sz="1000" i="1" dirty="0"/>
              <a:t>NaCl, PEG8) vs </a:t>
            </a:r>
            <a:r>
              <a:rPr lang="ru-RU" sz="1000" i="1" dirty="0" smtClean="0"/>
              <a:t>Плацебо</a:t>
            </a:r>
            <a:r>
              <a:rPr lang="fr-FR" sz="1000" i="1" dirty="0" smtClean="0"/>
              <a:t>. </a:t>
            </a:r>
            <a:r>
              <a:rPr lang="ru-RU" sz="1000" i="1" dirty="0" smtClean="0"/>
              <a:t>УФ облучение</a:t>
            </a:r>
            <a:r>
              <a:rPr lang="fr-FR" sz="1000" i="1" dirty="0" smtClean="0"/>
              <a:t>. </a:t>
            </a:r>
            <a:r>
              <a:rPr lang="ru-RU" sz="1000" i="1" dirty="0"/>
              <a:t>Оценка и измерение эффекта </a:t>
            </a:r>
            <a:r>
              <a:rPr lang="en-US" sz="1000" i="1" dirty="0"/>
              <a:t>GLYCOFILM</a:t>
            </a:r>
            <a:r>
              <a:rPr lang="en-US" sz="1000" i="1" dirty="0"/>
              <a:t>® 1.5P </a:t>
            </a:r>
            <a:r>
              <a:rPr lang="en-US" sz="1000" i="1" dirty="0" smtClean="0"/>
              <a:t>(</a:t>
            </a:r>
            <a:r>
              <a:rPr lang="ru-RU" sz="1000" i="1" dirty="0" smtClean="0"/>
              <a:t>или</a:t>
            </a:r>
            <a:r>
              <a:rPr lang="en-US" sz="1000" i="1" dirty="0" smtClean="0"/>
              <a:t> </a:t>
            </a:r>
            <a:r>
              <a:rPr lang="en-US" sz="1000" i="1" dirty="0"/>
              <a:t>POLLUSTOP®) </a:t>
            </a:r>
            <a:r>
              <a:rPr lang="ru-RU" sz="1000" i="1" dirty="0" smtClean="0"/>
              <a:t>через расчет</a:t>
            </a:r>
            <a:r>
              <a:rPr lang="fr-FR" sz="1000" i="1" dirty="0" smtClean="0"/>
              <a:t> </a:t>
            </a:r>
            <a:r>
              <a:rPr lang="fr-FR" sz="1000" i="1" dirty="0"/>
              <a:t>SPF </a:t>
            </a:r>
            <a:r>
              <a:rPr lang="fr-FR" sz="1000" i="1" dirty="0" smtClean="0"/>
              <a:t>(</a:t>
            </a:r>
            <a:r>
              <a:rPr lang="ru-RU" sz="1000" i="1" dirty="0" smtClean="0"/>
              <a:t>Солнцезащитный фактор</a:t>
            </a:r>
            <a:r>
              <a:rPr lang="fr-FR" sz="1000" i="1" dirty="0" smtClean="0"/>
              <a:t>).</a:t>
            </a:r>
            <a:endParaRPr lang="fr-FR" sz="1000" i="1" dirty="0"/>
          </a:p>
        </p:txBody>
      </p:sp>
      <p:sp>
        <p:nvSpPr>
          <p:cNvPr id="22" name="Rectangle 21"/>
          <p:cNvSpPr/>
          <p:nvPr/>
        </p:nvSpPr>
        <p:spPr>
          <a:xfrm>
            <a:off x="0" y="6021288"/>
            <a:ext cx="914400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 de texte 6"/>
          <p:cNvSpPr txBox="1"/>
          <p:nvPr/>
        </p:nvSpPr>
        <p:spPr>
          <a:xfrm>
            <a:off x="3516" y="5589240"/>
            <a:ext cx="9150620" cy="792088"/>
          </a:xfrm>
          <a:prstGeom prst="rect">
            <a:avLst/>
          </a:prstGeom>
          <a:solidFill>
            <a:schemeClr val="accent5">
              <a:lumMod val="75000"/>
            </a:schemeClr>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fr-FR" sz="300" dirty="0">
                <a:solidFill>
                  <a:srgbClr val="5F497A"/>
                </a:solidFill>
                <a:effectLst/>
                <a:latin typeface="Calibri"/>
                <a:ea typeface="Calibri"/>
                <a:cs typeface="Calibri"/>
              </a:rPr>
              <a:t> </a:t>
            </a:r>
            <a:endParaRPr lang="fr-FR" sz="1100" dirty="0">
              <a:effectLst/>
              <a:latin typeface="Calibri"/>
              <a:ea typeface="Calibri"/>
              <a:cs typeface="Times New Roman"/>
            </a:endParaRPr>
          </a:p>
          <a:p>
            <a:pPr marL="985838" indent="-985838">
              <a:lnSpc>
                <a:spcPct val="115000"/>
              </a:lnSpc>
              <a:spcAft>
                <a:spcPts val="1000"/>
              </a:spcAft>
              <a:tabLst>
                <a:tab pos="630238" algn="l"/>
                <a:tab pos="808038" algn="l"/>
              </a:tabLst>
            </a:pPr>
            <a:r>
              <a:rPr lang="ru-RU" sz="1200" b="1" cap="small" spc="100" dirty="0" smtClean="0">
                <a:solidFill>
                  <a:srgbClr val="FFFFFF"/>
                </a:solidFill>
                <a:effectLst/>
                <a:latin typeface="Calibri"/>
                <a:ea typeface="Calibri"/>
                <a:cs typeface="Calibri"/>
              </a:rPr>
              <a:t>Заключение</a:t>
            </a:r>
            <a:r>
              <a:rPr lang="fr-FR" sz="1200" b="1" cap="small" spc="100" dirty="0" smtClean="0">
                <a:solidFill>
                  <a:srgbClr val="FFFFFF"/>
                </a:solidFill>
                <a:effectLst/>
                <a:latin typeface="Calibri"/>
                <a:ea typeface="Calibri"/>
                <a:cs typeface="Calibri"/>
              </a:rPr>
              <a:t>:</a:t>
            </a:r>
            <a:r>
              <a:rPr lang="en-US" sz="1200" b="1" cap="small" spc="100" dirty="0" smtClean="0">
                <a:solidFill>
                  <a:schemeClr val="bg1"/>
                </a:solidFill>
                <a:cs typeface="Calibri"/>
              </a:rPr>
              <a:t> </a:t>
            </a:r>
            <a:r>
              <a:rPr lang="fr-FR" sz="1200" dirty="0">
                <a:solidFill>
                  <a:srgbClr val="FFFFFF"/>
                </a:solidFill>
                <a:effectLst/>
                <a:latin typeface="Arial"/>
                <a:ea typeface="Times New Roman"/>
                <a:cs typeface="Times New Roman"/>
              </a:rPr>
              <a:t> </a:t>
            </a:r>
            <a:r>
              <a:rPr lang="fr-FR" sz="1200" b="1" dirty="0">
                <a:solidFill>
                  <a:schemeClr val="bg1"/>
                </a:solidFill>
              </a:rPr>
              <a:t>GLYCOFILM® </a:t>
            </a:r>
            <a:r>
              <a:rPr lang="fr-FR" sz="1200" b="1" dirty="0" smtClean="0">
                <a:solidFill>
                  <a:schemeClr val="bg1"/>
                </a:solidFill>
              </a:rPr>
              <a:t>(</a:t>
            </a:r>
            <a:r>
              <a:rPr lang="ru-RU" sz="1200" b="1" dirty="0" smtClean="0">
                <a:solidFill>
                  <a:schemeClr val="bg1"/>
                </a:solidFill>
              </a:rPr>
              <a:t>или </a:t>
            </a:r>
            <a:r>
              <a:rPr lang="fr-FR" sz="1200" b="1" dirty="0" smtClean="0">
                <a:solidFill>
                  <a:schemeClr val="bg1"/>
                </a:solidFill>
              </a:rPr>
              <a:t>POLLUSTOP</a:t>
            </a:r>
            <a:r>
              <a:rPr lang="fr-FR" sz="1200" b="1" dirty="0">
                <a:solidFill>
                  <a:schemeClr val="bg1"/>
                </a:solidFill>
              </a:rPr>
              <a:t>®) </a:t>
            </a:r>
            <a:r>
              <a:rPr lang="ru-RU" sz="1200" b="1" dirty="0" smtClean="0">
                <a:solidFill>
                  <a:schemeClr val="bg1"/>
                </a:solidFill>
              </a:rPr>
              <a:t>в сочетании с со-активатором образует матрицу с гелеобразной структурой, которая улучшает дисперсность пигментов в рецептуре и обеспечивает их более равномерное распределение на коже, что увеличивает защиту от солнца</a:t>
            </a:r>
            <a:r>
              <a:rPr lang="fr-FR" sz="1200" b="1" dirty="0" smtClean="0">
                <a:solidFill>
                  <a:schemeClr val="bg1"/>
                </a:solidFill>
              </a:rPr>
              <a:t>.</a:t>
            </a:r>
            <a:endParaRPr lang="fr-FR" sz="1200" b="1" dirty="0">
              <a:solidFill>
                <a:schemeClr val="bg1"/>
              </a:solidFill>
            </a:endParaRPr>
          </a:p>
          <a:p>
            <a:pPr marL="985838" indent="-985838">
              <a:lnSpc>
                <a:spcPct val="115000"/>
              </a:lnSpc>
              <a:spcAft>
                <a:spcPts val="1000"/>
              </a:spcAft>
              <a:tabLst>
                <a:tab pos="630238" algn="l"/>
                <a:tab pos="808038" algn="l"/>
              </a:tabLst>
            </a:pPr>
            <a:endParaRPr lang="fr-FR" sz="1200" b="1" dirty="0">
              <a:solidFill>
                <a:schemeClr val="bg1"/>
              </a:solidFill>
            </a:endParaRPr>
          </a:p>
        </p:txBody>
      </p:sp>
      <p:sp>
        <p:nvSpPr>
          <p:cNvPr id="28" name="Rectangle 27"/>
          <p:cNvSpPr/>
          <p:nvPr/>
        </p:nvSpPr>
        <p:spPr>
          <a:xfrm>
            <a:off x="5603090" y="2764501"/>
            <a:ext cx="3217382" cy="253670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9" name="Group 126"/>
          <p:cNvGrpSpPr>
            <a:grpSpLocks/>
          </p:cNvGrpSpPr>
          <p:nvPr/>
        </p:nvGrpSpPr>
        <p:grpSpPr bwMode="auto">
          <a:xfrm>
            <a:off x="5653779" y="3120052"/>
            <a:ext cx="3065329" cy="2037140"/>
            <a:chOff x="1717" y="1661"/>
            <a:chExt cx="1907" cy="1147"/>
          </a:xfrm>
        </p:grpSpPr>
        <p:sp>
          <p:nvSpPr>
            <p:cNvPr id="30" name="Text Box 38"/>
            <p:cNvSpPr txBox="1">
              <a:spLocks noChangeArrowheads="1"/>
            </p:cNvSpPr>
            <p:nvPr/>
          </p:nvSpPr>
          <p:spPr bwMode="auto">
            <a:xfrm>
              <a:off x="1717" y="2669"/>
              <a:ext cx="123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ru-RU" sz="1000" dirty="0" smtClean="0">
                  <a:latin typeface="Trebuchet MS" pitchFamily="34" charset="0"/>
                  <a:ea typeface="ＭＳ Ｐゴシック" charset="-128"/>
                </a:rPr>
                <a:t>Увеличение</a:t>
              </a:r>
              <a:r>
                <a:rPr lang="fr-FR" sz="1000" dirty="0" smtClean="0">
                  <a:latin typeface="Trebuchet MS" pitchFamily="34" charset="0"/>
                  <a:ea typeface="ＭＳ Ｐゴシック" charset="-128"/>
                </a:rPr>
                <a:t> </a:t>
              </a:r>
              <a:r>
                <a:rPr lang="fr-FR" sz="1000" dirty="0">
                  <a:latin typeface="Trebuchet MS" pitchFamily="34" charset="0"/>
                  <a:ea typeface="ＭＳ Ｐゴシック" charset="-128"/>
                </a:rPr>
                <a:t>(x 200)</a:t>
              </a:r>
            </a:p>
          </p:txBody>
        </p:sp>
        <p:pic>
          <p:nvPicPr>
            <p:cNvPr id="31" name="Picture 39" descr="Dispersion titane avec Glycofilm"/>
            <p:cNvPicPr>
              <a:picLocks noChangeAspect="1" noChangeArrowheads="1"/>
            </p:cNvPicPr>
            <p:nvPr/>
          </p:nvPicPr>
          <p:blipFill>
            <a:blip r:embed="rId2" cstate="print">
              <a:extLst>
                <a:ext uri="{28A0092B-C50C-407E-A947-70E740481C1C}">
                  <a14:useLocalDpi xmlns:a14="http://schemas.microsoft.com/office/drawing/2010/main" val="0"/>
                </a:ext>
              </a:extLst>
            </a:blip>
            <a:srcRect l="5000" t="4012" r="7500" b="5725"/>
            <a:stretch>
              <a:fillRect/>
            </a:stretch>
          </p:blipFill>
          <p:spPr bwMode="auto">
            <a:xfrm>
              <a:off x="2730" y="1665"/>
              <a:ext cx="894" cy="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0" descr="Dispersion titane sans Glycofilm"/>
            <p:cNvPicPr>
              <a:picLocks noChangeAspect="1" noChangeArrowheads="1"/>
            </p:cNvPicPr>
            <p:nvPr/>
          </p:nvPicPr>
          <p:blipFill>
            <a:blip r:embed="rId3" cstate="print">
              <a:extLst>
                <a:ext uri="{28A0092B-C50C-407E-A947-70E740481C1C}">
                  <a14:useLocalDpi xmlns:a14="http://schemas.microsoft.com/office/drawing/2010/main" val="0"/>
                </a:ext>
              </a:extLst>
            </a:blip>
            <a:srcRect l="5000" t="4071" r="7500" b="4326"/>
            <a:stretch>
              <a:fillRect/>
            </a:stretch>
          </p:blipFill>
          <p:spPr bwMode="auto">
            <a:xfrm>
              <a:off x="1761" y="1661"/>
              <a:ext cx="903"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41"/>
            <p:cNvSpPr txBox="1">
              <a:spLocks noChangeArrowheads="1"/>
            </p:cNvSpPr>
            <p:nvPr/>
          </p:nvSpPr>
          <p:spPr bwMode="auto">
            <a:xfrm>
              <a:off x="1848" y="2421"/>
              <a:ext cx="728"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ru-RU" sz="1000" b="1" dirty="0" smtClean="0">
                  <a:solidFill>
                    <a:schemeClr val="bg1"/>
                  </a:solidFill>
                  <a:latin typeface="Trebuchet MS" pitchFamily="34" charset="0"/>
                  <a:ea typeface="ＭＳ Ｐゴシック" charset="-128"/>
                </a:rPr>
                <a:t>Без</a:t>
              </a:r>
              <a:r>
                <a:rPr lang="fr-FR" sz="1000" b="1" dirty="0" smtClean="0">
                  <a:solidFill>
                    <a:schemeClr val="bg1"/>
                  </a:solidFill>
                  <a:latin typeface="Trebuchet MS" pitchFamily="34" charset="0"/>
                  <a:ea typeface="ＭＳ Ｐゴシック" charset="-128"/>
                </a:rPr>
                <a:t> </a:t>
              </a:r>
              <a:r>
                <a:rPr lang="fr-FR" sz="1000" b="1" cap="small" dirty="0">
                  <a:solidFill>
                    <a:schemeClr val="bg1"/>
                  </a:solidFill>
                  <a:latin typeface="Trebuchet MS" pitchFamily="34" charset="0"/>
                  <a:ea typeface="ＭＳ Ｐゴシック" charset="-128"/>
                </a:rPr>
                <a:t>Glycofilm</a:t>
              </a:r>
              <a:r>
                <a:rPr lang="fr-FR" sz="1000" b="1" cap="small" baseline="30000" dirty="0">
                  <a:solidFill>
                    <a:schemeClr val="bg1"/>
                  </a:solidFill>
                  <a:latin typeface="Trebuchet MS" pitchFamily="34" charset="0"/>
                  <a:ea typeface="ＭＳ Ｐゴシック" charset="-128"/>
                </a:rPr>
                <a:t>® </a:t>
              </a:r>
            </a:p>
            <a:p>
              <a:pPr algn="ctr" eaLnBrk="1" hangingPunct="1"/>
              <a:r>
                <a:rPr lang="fr-FR" sz="1000" b="1" dirty="0" smtClean="0">
                  <a:solidFill>
                    <a:schemeClr val="bg1"/>
                  </a:solidFill>
                  <a:latin typeface="Trebuchet MS" pitchFamily="34" charset="0"/>
                  <a:ea typeface="ＭＳ Ｐゴシック" charset="-128"/>
                </a:rPr>
                <a:t>(</a:t>
              </a:r>
              <a:r>
                <a:rPr lang="ru-RU" sz="1000" b="1" dirty="0" smtClean="0">
                  <a:solidFill>
                    <a:schemeClr val="bg1"/>
                  </a:solidFill>
                  <a:latin typeface="Trebuchet MS" pitchFamily="34" charset="0"/>
                  <a:ea typeface="ＭＳ Ｐゴシック" charset="-128"/>
                </a:rPr>
                <a:t>или</a:t>
              </a:r>
              <a:r>
                <a:rPr lang="fr-FR" sz="1000" b="1" dirty="0" smtClean="0">
                  <a:solidFill>
                    <a:schemeClr val="bg1"/>
                  </a:solidFill>
                  <a:latin typeface="Trebuchet MS" pitchFamily="34" charset="0"/>
                  <a:ea typeface="ＭＳ Ｐゴシック" charset="-128"/>
                </a:rPr>
                <a:t> </a:t>
              </a:r>
              <a:r>
                <a:rPr lang="fr-FR" sz="1000" b="1" cap="small" dirty="0">
                  <a:solidFill>
                    <a:schemeClr val="bg1"/>
                  </a:solidFill>
                  <a:latin typeface="Trebuchet MS" pitchFamily="34" charset="0"/>
                  <a:ea typeface="ＭＳ Ｐゴシック" charset="-128"/>
                </a:rPr>
                <a:t>pollustop</a:t>
              </a:r>
              <a:r>
                <a:rPr lang="fr-FR" sz="1000" b="1" baseline="30000" dirty="0">
                  <a:solidFill>
                    <a:schemeClr val="bg1"/>
                  </a:solidFill>
                  <a:latin typeface="Trebuchet MS" pitchFamily="34" charset="0"/>
                  <a:ea typeface="ＭＳ Ｐゴシック" charset="-128"/>
                </a:rPr>
                <a:t>®</a:t>
              </a:r>
              <a:r>
                <a:rPr lang="fr-FR" sz="1000" b="1" cap="small" dirty="0">
                  <a:solidFill>
                    <a:schemeClr val="bg1"/>
                  </a:solidFill>
                  <a:latin typeface="Trebuchet MS" pitchFamily="34" charset="0"/>
                  <a:ea typeface="ＭＳ Ｐゴシック" charset="-128"/>
                </a:rPr>
                <a:t>)</a:t>
              </a:r>
            </a:p>
          </p:txBody>
        </p:sp>
        <p:sp>
          <p:nvSpPr>
            <p:cNvPr id="34" name="Text Box 42"/>
            <p:cNvSpPr txBox="1">
              <a:spLocks noChangeArrowheads="1"/>
            </p:cNvSpPr>
            <p:nvPr/>
          </p:nvSpPr>
          <p:spPr bwMode="auto">
            <a:xfrm>
              <a:off x="2833" y="2424"/>
              <a:ext cx="728"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ru-RU" sz="1000" b="1" dirty="0">
                  <a:solidFill>
                    <a:schemeClr val="bg1"/>
                  </a:solidFill>
                  <a:latin typeface="Trebuchet MS" pitchFamily="34" charset="0"/>
                  <a:ea typeface="ＭＳ Ｐゴシック" charset="-128"/>
                </a:rPr>
                <a:t>С</a:t>
              </a:r>
              <a:r>
                <a:rPr lang="fr-FR" sz="1000" b="1" dirty="0" smtClean="0">
                  <a:solidFill>
                    <a:schemeClr val="bg1"/>
                  </a:solidFill>
                  <a:latin typeface="Trebuchet MS" pitchFamily="34" charset="0"/>
                  <a:ea typeface="ＭＳ Ｐゴシック" charset="-128"/>
                </a:rPr>
                <a:t> </a:t>
              </a:r>
              <a:r>
                <a:rPr lang="fr-FR" sz="1000" b="1" dirty="0">
                  <a:solidFill>
                    <a:schemeClr val="bg1"/>
                  </a:solidFill>
                  <a:latin typeface="Trebuchet MS" pitchFamily="34" charset="0"/>
                  <a:ea typeface="ＭＳ Ｐゴシック" charset="-128"/>
                </a:rPr>
                <a:t>5% </a:t>
              </a:r>
              <a:r>
                <a:rPr lang="fr-FR" sz="1000" b="1" cap="small" dirty="0">
                  <a:solidFill>
                    <a:schemeClr val="bg1"/>
                  </a:solidFill>
                  <a:latin typeface="Trebuchet MS" pitchFamily="34" charset="0"/>
                  <a:ea typeface="ＭＳ Ｐゴシック" charset="-128"/>
                </a:rPr>
                <a:t>Glycofilm</a:t>
              </a:r>
              <a:r>
                <a:rPr lang="fr-FR" sz="1000" b="1" cap="small" baseline="30000" dirty="0">
                  <a:solidFill>
                    <a:schemeClr val="bg1"/>
                  </a:solidFill>
                  <a:latin typeface="Trebuchet MS" pitchFamily="34" charset="0"/>
                  <a:ea typeface="ＭＳ Ｐゴシック" charset="-128"/>
                </a:rPr>
                <a:t>® </a:t>
              </a:r>
            </a:p>
            <a:p>
              <a:pPr algn="ctr" eaLnBrk="1" hangingPunct="1"/>
              <a:r>
                <a:rPr lang="fr-FR" sz="1000" b="1" dirty="0" smtClean="0">
                  <a:solidFill>
                    <a:schemeClr val="bg1"/>
                  </a:solidFill>
                  <a:latin typeface="Trebuchet MS" pitchFamily="34" charset="0"/>
                  <a:ea typeface="ＭＳ Ｐゴシック" charset="-128"/>
                </a:rPr>
                <a:t>(</a:t>
              </a:r>
              <a:r>
                <a:rPr lang="ru-RU" sz="1000" b="1" dirty="0" smtClean="0">
                  <a:solidFill>
                    <a:schemeClr val="bg1"/>
                  </a:solidFill>
                  <a:latin typeface="Trebuchet MS" pitchFamily="34" charset="0"/>
                  <a:ea typeface="ＭＳ Ｐゴシック" charset="-128"/>
                </a:rPr>
                <a:t>или</a:t>
              </a:r>
              <a:r>
                <a:rPr lang="fr-FR" sz="1000" b="1" dirty="0" smtClean="0">
                  <a:solidFill>
                    <a:schemeClr val="bg1"/>
                  </a:solidFill>
                  <a:latin typeface="Trebuchet MS" pitchFamily="34" charset="0"/>
                  <a:ea typeface="ＭＳ Ｐゴシック" charset="-128"/>
                </a:rPr>
                <a:t> </a:t>
              </a:r>
              <a:r>
                <a:rPr lang="fr-FR" sz="1000" b="1" cap="small" dirty="0">
                  <a:solidFill>
                    <a:schemeClr val="bg1"/>
                  </a:solidFill>
                  <a:latin typeface="Trebuchet MS" pitchFamily="34" charset="0"/>
                  <a:ea typeface="ＭＳ Ｐゴシック" charset="-128"/>
                </a:rPr>
                <a:t>pollustop</a:t>
              </a:r>
              <a:r>
                <a:rPr lang="fr-FR" sz="1000" b="1" baseline="30000" dirty="0">
                  <a:solidFill>
                    <a:schemeClr val="bg1"/>
                  </a:solidFill>
                  <a:latin typeface="Trebuchet MS" pitchFamily="34" charset="0"/>
                  <a:ea typeface="ＭＳ Ｐゴシック" charset="-128"/>
                </a:rPr>
                <a:t>®</a:t>
              </a:r>
              <a:r>
                <a:rPr lang="fr-FR" sz="1000" b="1" cap="small" dirty="0">
                  <a:solidFill>
                    <a:schemeClr val="bg1"/>
                  </a:solidFill>
                  <a:latin typeface="Trebuchet MS" pitchFamily="34" charset="0"/>
                  <a:ea typeface="ＭＳ Ｐゴシック" charset="-128"/>
                </a:rPr>
                <a:t>)</a:t>
              </a:r>
            </a:p>
            <a:p>
              <a:pPr algn="ctr" eaLnBrk="1" hangingPunct="1"/>
              <a:endParaRPr lang="fr-FR" sz="1000" b="1" baseline="30000" dirty="0">
                <a:solidFill>
                  <a:schemeClr val="bg1"/>
                </a:solidFill>
                <a:latin typeface="Trebuchet MS" pitchFamily="34" charset="0"/>
                <a:ea typeface="ＭＳ Ｐゴシック" charset="-128"/>
              </a:endParaRPr>
            </a:p>
          </p:txBody>
        </p:sp>
      </p:grpSp>
      <p:sp>
        <p:nvSpPr>
          <p:cNvPr id="35" name="Text Box 38"/>
          <p:cNvSpPr txBox="1">
            <a:spLocks noChangeArrowheads="1"/>
          </p:cNvSpPr>
          <p:nvPr/>
        </p:nvSpPr>
        <p:spPr bwMode="auto">
          <a:xfrm>
            <a:off x="6243360" y="2816440"/>
            <a:ext cx="27211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ru-RU" sz="1200" b="1" dirty="0" smtClean="0">
                <a:latin typeface="Trebuchet MS" pitchFamily="34" charset="0"/>
                <a:ea typeface="ＭＳ Ｐゴシック" charset="-128"/>
              </a:rPr>
              <a:t>Лучше дисперсия фильтров</a:t>
            </a:r>
            <a:r>
              <a:rPr lang="fr-FR" sz="1200" b="1" dirty="0" smtClean="0">
                <a:latin typeface="Trebuchet MS" pitchFamily="34" charset="0"/>
                <a:ea typeface="ＭＳ Ｐゴシック" charset="-128"/>
              </a:rPr>
              <a:t>!</a:t>
            </a:r>
            <a:endParaRPr lang="fr-FR" sz="1200" b="1" dirty="0">
              <a:latin typeface="Trebuchet MS" pitchFamily="34" charset="0"/>
              <a:ea typeface="ＭＳ Ｐゴシック" charset="-128"/>
            </a:endParaRPr>
          </a:p>
        </p:txBody>
      </p:sp>
      <p:graphicFrame>
        <p:nvGraphicFramePr>
          <p:cNvPr id="36" name="Graphique 35"/>
          <p:cNvGraphicFramePr>
            <a:graphicFrameLocks/>
          </p:cNvGraphicFramePr>
          <p:nvPr>
            <p:extLst>
              <p:ext uri="{D42A27DB-BD31-4B8C-83A1-F6EECF244321}">
                <p14:modId xmlns:p14="http://schemas.microsoft.com/office/powerpoint/2010/main" val="1999261948"/>
              </p:ext>
            </p:extLst>
          </p:nvPr>
        </p:nvGraphicFramePr>
        <p:xfrm>
          <a:off x="251520" y="2708920"/>
          <a:ext cx="4907166" cy="2509588"/>
        </p:xfrm>
        <a:graphic>
          <a:graphicData uri="http://schemas.openxmlformats.org/drawingml/2006/chart">
            <c:chart xmlns:c="http://schemas.openxmlformats.org/drawingml/2006/chart" xmlns:r="http://schemas.openxmlformats.org/officeDocument/2006/relationships" r:id="rId4"/>
          </a:graphicData>
        </a:graphic>
      </p:graphicFrame>
      <p:sp>
        <p:nvSpPr>
          <p:cNvPr id="37" name="Text Box 41"/>
          <p:cNvSpPr txBox="1">
            <a:spLocks noChangeArrowheads="1"/>
          </p:cNvSpPr>
          <p:nvPr/>
        </p:nvSpPr>
        <p:spPr bwMode="auto">
          <a:xfrm>
            <a:off x="4341049" y="4292340"/>
            <a:ext cx="1009238" cy="230832"/>
          </a:xfrm>
          <a:prstGeom prst="rect">
            <a:avLst/>
          </a:prstGeom>
          <a:solidFill>
            <a:schemeClr val="bg1"/>
          </a:solidFill>
          <a:ln>
            <a:noFill/>
          </a:ln>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fr-FR" sz="900" cap="small" dirty="0">
                <a:latin typeface="Trebuchet MS" pitchFamily="34" charset="0"/>
                <a:ea typeface="ＭＳ Ｐゴシック" charset="-128"/>
              </a:rPr>
              <a:t>5% </a:t>
            </a:r>
            <a:r>
              <a:rPr lang="fr-FR" sz="900" cap="small" dirty="0" err="1">
                <a:latin typeface="Trebuchet MS" pitchFamily="34" charset="0"/>
                <a:ea typeface="ＭＳ Ｐゴシック" charset="-128"/>
              </a:rPr>
              <a:t>Glycofilm</a:t>
            </a:r>
            <a:r>
              <a:rPr lang="fr-FR" sz="900" cap="small" baseline="30000" dirty="0">
                <a:latin typeface="Trebuchet MS" pitchFamily="34" charset="0"/>
                <a:ea typeface="ＭＳ Ｐゴシック" charset="-128"/>
              </a:rPr>
              <a:t>®</a:t>
            </a:r>
          </a:p>
        </p:txBody>
      </p:sp>
      <p:sp>
        <p:nvSpPr>
          <p:cNvPr id="38" name="Text Box 41"/>
          <p:cNvSpPr txBox="1">
            <a:spLocks noChangeArrowheads="1"/>
          </p:cNvSpPr>
          <p:nvPr/>
        </p:nvSpPr>
        <p:spPr bwMode="auto">
          <a:xfrm>
            <a:off x="4223432" y="4463974"/>
            <a:ext cx="1045479" cy="230832"/>
          </a:xfrm>
          <a:prstGeom prst="rect">
            <a:avLst/>
          </a:prstGeom>
          <a:solidFill>
            <a:schemeClr val="bg1"/>
          </a:solidFill>
          <a:ln>
            <a:noFill/>
          </a:ln>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smtClean="0">
                <a:latin typeface="Trebuchet MS" pitchFamily="34" charset="0"/>
                <a:ea typeface="ＭＳ Ｐゴシック" charset="-128"/>
              </a:rPr>
              <a:t>(</a:t>
            </a:r>
            <a:r>
              <a:rPr lang="ru-RU" sz="900" dirty="0" smtClean="0">
                <a:latin typeface="Trebuchet MS" pitchFamily="34" charset="0"/>
                <a:ea typeface="ＭＳ Ｐゴシック" charset="-128"/>
              </a:rPr>
              <a:t>или</a:t>
            </a:r>
            <a:r>
              <a:rPr lang="fr-FR" sz="900" dirty="0" smtClean="0">
                <a:latin typeface="Trebuchet MS" pitchFamily="34" charset="0"/>
                <a:ea typeface="ＭＳ Ｐゴシック" charset="-128"/>
              </a:rPr>
              <a:t> </a:t>
            </a:r>
            <a:r>
              <a:rPr lang="fr-FR" sz="900" cap="small" dirty="0">
                <a:latin typeface="Trebuchet MS" pitchFamily="34" charset="0"/>
                <a:ea typeface="ＭＳ Ｐゴシック" charset="-128"/>
              </a:rPr>
              <a:t>Pollustop</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a:t>
            </a:r>
          </a:p>
        </p:txBody>
      </p:sp>
      <p:sp>
        <p:nvSpPr>
          <p:cNvPr id="39" name="Text Box 41"/>
          <p:cNvSpPr txBox="1">
            <a:spLocks noChangeArrowheads="1"/>
          </p:cNvSpPr>
          <p:nvPr/>
        </p:nvSpPr>
        <p:spPr bwMode="auto">
          <a:xfrm>
            <a:off x="4341916" y="3842536"/>
            <a:ext cx="1009238" cy="230832"/>
          </a:xfrm>
          <a:prstGeom prst="rect">
            <a:avLst/>
          </a:prstGeom>
          <a:solidFill>
            <a:schemeClr val="bg1"/>
          </a:solidFill>
          <a:ln>
            <a:noFill/>
          </a:ln>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fr-FR" sz="900" cap="small" dirty="0">
                <a:latin typeface="Trebuchet MS" pitchFamily="34" charset="0"/>
                <a:ea typeface="ＭＳ Ｐゴシック" charset="-128"/>
              </a:rPr>
              <a:t>3% </a:t>
            </a:r>
            <a:r>
              <a:rPr lang="fr-FR" sz="900" cap="small" dirty="0" err="1">
                <a:latin typeface="Trebuchet MS" pitchFamily="34" charset="0"/>
                <a:ea typeface="ＭＳ Ｐゴシック" charset="-128"/>
              </a:rPr>
              <a:t>Glycofilm</a:t>
            </a:r>
            <a:r>
              <a:rPr lang="fr-FR" sz="900" cap="small" baseline="30000" dirty="0">
                <a:latin typeface="Trebuchet MS" pitchFamily="34" charset="0"/>
                <a:ea typeface="ＭＳ Ｐゴシック" charset="-128"/>
              </a:rPr>
              <a:t>®</a:t>
            </a:r>
          </a:p>
        </p:txBody>
      </p:sp>
      <p:sp>
        <p:nvSpPr>
          <p:cNvPr id="40" name="Text Box 41"/>
          <p:cNvSpPr txBox="1">
            <a:spLocks noChangeArrowheads="1"/>
          </p:cNvSpPr>
          <p:nvPr/>
        </p:nvSpPr>
        <p:spPr bwMode="auto">
          <a:xfrm>
            <a:off x="4224299" y="4014170"/>
            <a:ext cx="1045479" cy="230832"/>
          </a:xfrm>
          <a:prstGeom prst="rect">
            <a:avLst/>
          </a:prstGeom>
          <a:solidFill>
            <a:schemeClr val="bg1"/>
          </a:solidFill>
          <a:ln>
            <a:noFill/>
          </a:ln>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smtClean="0">
                <a:latin typeface="Trebuchet MS" pitchFamily="34" charset="0"/>
                <a:ea typeface="ＭＳ Ｐゴシック" charset="-128"/>
              </a:rPr>
              <a:t>(</a:t>
            </a:r>
            <a:r>
              <a:rPr lang="ru-RU" sz="900" dirty="0" smtClean="0">
                <a:latin typeface="Trebuchet MS" pitchFamily="34" charset="0"/>
                <a:ea typeface="ＭＳ Ｐゴシック" charset="-128"/>
              </a:rPr>
              <a:t>или</a:t>
            </a:r>
            <a:r>
              <a:rPr lang="fr-FR" sz="900" dirty="0" smtClean="0">
                <a:latin typeface="Trebuchet MS" pitchFamily="34" charset="0"/>
                <a:ea typeface="ＭＳ Ｐゴシック" charset="-128"/>
              </a:rPr>
              <a:t> </a:t>
            </a:r>
            <a:r>
              <a:rPr lang="fr-FR" sz="900" cap="small" dirty="0">
                <a:latin typeface="Trebuchet MS" pitchFamily="34" charset="0"/>
                <a:ea typeface="ＭＳ Ｐゴシック" charset="-128"/>
              </a:rPr>
              <a:t>Pollustop</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a:t>
            </a:r>
          </a:p>
        </p:txBody>
      </p:sp>
      <p:grpSp>
        <p:nvGrpSpPr>
          <p:cNvPr id="44" name="Groupe 43"/>
          <p:cNvGrpSpPr/>
          <p:nvPr/>
        </p:nvGrpSpPr>
        <p:grpSpPr>
          <a:xfrm>
            <a:off x="467544" y="1753765"/>
            <a:ext cx="459105" cy="456565"/>
            <a:chOff x="0" y="0"/>
            <a:chExt cx="866775" cy="857250"/>
          </a:xfrm>
        </p:grpSpPr>
        <p:sp>
          <p:nvSpPr>
            <p:cNvPr id="45" name="Rectangle à coins arrondis 28"/>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46" name="rg_hi" descr="http://t0.gstatic.com/images?q=tbn:ANd9GcS8FnO-fviKS4rRs5L2sPXaolz1bLFjeynyxjGDMyD_pEY5dB_S">
              <a:hlinkClick r:id="rId5"/>
            </p:cNvPr>
            <p:cNvPicPr>
              <a:picLocks noChangeAspect="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200025" y="76200"/>
              <a:ext cx="466725" cy="695325"/>
            </a:xfrm>
            <a:prstGeom prst="rect">
              <a:avLst/>
            </a:prstGeom>
            <a:noFill/>
            <a:ln>
              <a:noFill/>
            </a:ln>
          </p:spPr>
        </p:pic>
      </p:grpSp>
      <p:pic>
        <p:nvPicPr>
          <p:cNvPr id="27" name="Picture 6"/>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933" t="47265" r="67846" b="44901"/>
          <a:stretch/>
        </p:blipFill>
        <p:spPr bwMode="auto">
          <a:xfrm>
            <a:off x="6465386" y="119531"/>
            <a:ext cx="733893" cy="596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57347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5400000">
            <a:off x="7789703" y="-946635"/>
            <a:ext cx="416360" cy="2312506"/>
          </a:xfrm>
          <a:prstGeom prst="rect">
            <a:avLst/>
          </a:prstGeom>
          <a:solidFill>
            <a:srgbClr val="4BACC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Представление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4" name="Rectangle 16"/>
          <p:cNvSpPr>
            <a:spLocks noChangeArrowheads="1"/>
          </p:cNvSpPr>
          <p:nvPr/>
        </p:nvSpPr>
        <p:spPr bwMode="auto">
          <a:xfrm>
            <a:off x="0" y="68824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400" b="1" dirty="0">
                <a:solidFill>
                  <a:srgbClr val="DB5C99"/>
                </a:solidFill>
                <a:latin typeface="Trebuchet MS" pitchFamily="34" charset="0"/>
                <a:cs typeface="Arial" charset="0"/>
              </a:rPr>
              <a:t>2. UV</a:t>
            </a:r>
            <a:endParaRPr lang="fr-FR" sz="1600" b="1" dirty="0">
              <a:solidFill>
                <a:srgbClr val="DB5C99"/>
              </a:solidFill>
              <a:latin typeface="Trebuchet MS" pitchFamily="34" charset="0"/>
              <a:cs typeface="Arial" charset="0"/>
            </a:endParaRPr>
          </a:p>
        </p:txBody>
      </p:sp>
      <p:cxnSp>
        <p:nvCxnSpPr>
          <p:cNvPr id="5" name="Connecteur droit 4"/>
          <p:cNvCxnSpPr/>
          <p:nvPr/>
        </p:nvCxnSpPr>
        <p:spPr>
          <a:xfrm>
            <a:off x="2915816" y="1121630"/>
            <a:ext cx="3312368" cy="0"/>
          </a:xfrm>
          <a:prstGeom prst="line">
            <a:avLst/>
          </a:prstGeom>
        </p:spPr>
        <p:style>
          <a:lnRef idx="1">
            <a:schemeClr val="dk1"/>
          </a:lnRef>
          <a:fillRef idx="0">
            <a:schemeClr val="dk1"/>
          </a:fillRef>
          <a:effectRef idx="0">
            <a:schemeClr val="dk1"/>
          </a:effectRef>
          <a:fontRef idx="minor">
            <a:schemeClr val="tx1"/>
          </a:fontRef>
        </p:style>
      </p:cxnSp>
      <p:cxnSp>
        <p:nvCxnSpPr>
          <p:cNvPr id="6" name="Connecteur droit 5"/>
          <p:cNvCxnSpPr/>
          <p:nvPr/>
        </p:nvCxnSpPr>
        <p:spPr>
          <a:xfrm>
            <a:off x="2919626" y="1151032"/>
            <a:ext cx="3312368" cy="0"/>
          </a:xfrm>
          <a:prstGeom prst="line">
            <a:avLst/>
          </a:prstGeom>
        </p:spPr>
        <p:style>
          <a:lnRef idx="1">
            <a:schemeClr val="dk1"/>
          </a:lnRef>
          <a:fillRef idx="0">
            <a:schemeClr val="dk1"/>
          </a:fillRef>
          <a:effectRef idx="0">
            <a:schemeClr val="dk1"/>
          </a:effectRef>
          <a:fontRef idx="minor">
            <a:schemeClr val="tx1"/>
          </a:fontRef>
        </p:style>
      </p:cxnSp>
      <p:sp>
        <p:nvSpPr>
          <p:cNvPr id="7" name="Rectangle 16"/>
          <p:cNvSpPr>
            <a:spLocks noChangeArrowheads="1"/>
          </p:cNvSpPr>
          <p:nvPr/>
        </p:nvSpPr>
        <p:spPr bwMode="auto">
          <a:xfrm>
            <a:off x="3516" y="119541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ru-RU" sz="2000" i="1" dirty="0" smtClean="0">
                <a:solidFill>
                  <a:srgbClr val="DB5C99"/>
                </a:solidFill>
                <a:cs typeface="Arial" charset="0"/>
              </a:rPr>
              <a:t>Защита волос от окислительного стресса, индуцированного УФ</a:t>
            </a:r>
            <a:endParaRPr lang="fr-FR" sz="1400" i="1" dirty="0">
              <a:solidFill>
                <a:srgbClr val="DB5C99"/>
              </a:solidFill>
              <a:cs typeface="Arial" charset="0"/>
            </a:endParaRPr>
          </a:p>
        </p:txBody>
      </p:sp>
      <p:sp>
        <p:nvSpPr>
          <p:cNvPr id="9" name="Text Box 36"/>
          <p:cNvSpPr txBox="1">
            <a:spLocks noChangeArrowheads="1"/>
          </p:cNvSpPr>
          <p:nvPr/>
        </p:nvSpPr>
        <p:spPr bwMode="auto">
          <a:xfrm>
            <a:off x="1104409" y="1744325"/>
            <a:ext cx="7367230" cy="246221"/>
          </a:xfrm>
          <a:prstGeom prst="rect">
            <a:avLst/>
          </a:prstGeom>
          <a:solidFill>
            <a:schemeClr val="accent5">
              <a:lumMod val="40000"/>
              <a:lumOff val="60000"/>
            </a:schemeClr>
          </a:solidFill>
          <a:ln w="9525">
            <a:noFill/>
            <a:prstDash val="sysDash"/>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endParaRPr lang="fr-FR" sz="1000" i="1" dirty="0"/>
          </a:p>
        </p:txBody>
      </p:sp>
      <p:sp>
        <p:nvSpPr>
          <p:cNvPr id="22" name="Rectangle 21"/>
          <p:cNvSpPr/>
          <p:nvPr/>
        </p:nvSpPr>
        <p:spPr>
          <a:xfrm>
            <a:off x="0" y="6021288"/>
            <a:ext cx="914400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 de texte 6"/>
          <p:cNvSpPr txBox="1"/>
          <p:nvPr/>
        </p:nvSpPr>
        <p:spPr>
          <a:xfrm>
            <a:off x="3516" y="5589240"/>
            <a:ext cx="9150620" cy="576064"/>
          </a:xfrm>
          <a:prstGeom prst="rect">
            <a:avLst/>
          </a:prstGeom>
          <a:solidFill>
            <a:schemeClr val="accent5">
              <a:lumMod val="75000"/>
            </a:schemeClr>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fr-FR" sz="300" dirty="0">
                <a:solidFill>
                  <a:srgbClr val="5F497A"/>
                </a:solidFill>
                <a:effectLst/>
                <a:latin typeface="Calibri"/>
                <a:ea typeface="Calibri"/>
                <a:cs typeface="Calibri"/>
              </a:rPr>
              <a:t> </a:t>
            </a:r>
            <a:endParaRPr lang="fr-FR" sz="1100" dirty="0">
              <a:effectLst/>
              <a:latin typeface="Calibri"/>
              <a:ea typeface="Calibri"/>
              <a:cs typeface="Times New Roman"/>
            </a:endParaRPr>
          </a:p>
          <a:p>
            <a:pPr marL="985838" indent="-985838">
              <a:lnSpc>
                <a:spcPct val="115000"/>
              </a:lnSpc>
              <a:spcAft>
                <a:spcPts val="1000"/>
              </a:spcAft>
              <a:tabLst>
                <a:tab pos="630238" algn="l"/>
                <a:tab pos="808038" algn="l"/>
              </a:tabLst>
            </a:pPr>
            <a:r>
              <a:rPr lang="ru-RU" sz="1200" b="1" cap="small" spc="100" dirty="0" smtClean="0">
                <a:solidFill>
                  <a:srgbClr val="FFFFFF"/>
                </a:solidFill>
                <a:effectLst/>
                <a:latin typeface="Calibri"/>
                <a:ea typeface="Calibri"/>
                <a:cs typeface="Calibri"/>
              </a:rPr>
              <a:t>Заключение</a:t>
            </a:r>
            <a:r>
              <a:rPr lang="fr-FR" sz="1200" b="1" cap="small" spc="100" dirty="0" smtClean="0">
                <a:solidFill>
                  <a:srgbClr val="FFFFFF"/>
                </a:solidFill>
                <a:effectLst/>
                <a:latin typeface="Calibri"/>
                <a:ea typeface="Calibri"/>
                <a:cs typeface="Calibri"/>
              </a:rPr>
              <a:t>:</a:t>
            </a:r>
            <a:r>
              <a:rPr lang="en-US" sz="1200" b="1" cap="small" spc="100" dirty="0" smtClean="0">
                <a:solidFill>
                  <a:schemeClr val="bg1"/>
                </a:solidFill>
                <a:effectLst/>
                <a:latin typeface="Calibri"/>
                <a:ea typeface="Calibri"/>
                <a:cs typeface="Calibri"/>
              </a:rPr>
              <a:t> </a:t>
            </a:r>
            <a:r>
              <a:rPr lang="fr-FR" sz="1200" b="1" dirty="0">
                <a:solidFill>
                  <a:schemeClr val="bg1"/>
                </a:solidFill>
              </a:rPr>
              <a:t>GLYCOFILM® </a:t>
            </a:r>
            <a:r>
              <a:rPr lang="fr-FR" sz="1200" b="1" dirty="0" smtClean="0">
                <a:solidFill>
                  <a:schemeClr val="bg1"/>
                </a:solidFill>
              </a:rPr>
              <a:t>(</a:t>
            </a:r>
            <a:r>
              <a:rPr lang="ru-RU" sz="1200" b="1" dirty="0" smtClean="0">
                <a:solidFill>
                  <a:schemeClr val="bg1"/>
                </a:solidFill>
              </a:rPr>
              <a:t>или </a:t>
            </a:r>
            <a:r>
              <a:rPr lang="fr-FR" sz="1200" b="1" dirty="0" smtClean="0">
                <a:solidFill>
                  <a:schemeClr val="bg1"/>
                </a:solidFill>
              </a:rPr>
              <a:t>POLLUSTOP</a:t>
            </a:r>
            <a:r>
              <a:rPr lang="fr-FR" sz="1200" b="1" dirty="0">
                <a:solidFill>
                  <a:schemeClr val="bg1"/>
                </a:solidFill>
              </a:rPr>
              <a:t>®) </a:t>
            </a:r>
            <a:r>
              <a:rPr lang="ru-RU" sz="1200" b="1" dirty="0" smtClean="0">
                <a:solidFill>
                  <a:schemeClr val="bg1"/>
                </a:solidFill>
              </a:rPr>
              <a:t>значительно уменьшает окислительный стресс, вызванный УФ</a:t>
            </a:r>
            <a:r>
              <a:rPr lang="fr-FR" sz="1200" b="1" dirty="0" smtClean="0">
                <a:solidFill>
                  <a:schemeClr val="bg1"/>
                </a:solidFill>
              </a:rPr>
              <a:t>, </a:t>
            </a:r>
            <a:r>
              <a:rPr lang="ru-RU" sz="1200" b="1" dirty="0" smtClean="0">
                <a:solidFill>
                  <a:schemeClr val="bg1"/>
                </a:solidFill>
              </a:rPr>
              <a:t>тем самым защищая липиды от перекисного окисления, которое приводит к сухости и ломкости волос</a:t>
            </a:r>
            <a:r>
              <a:rPr lang="fr-FR" sz="1200" b="1" dirty="0" smtClean="0">
                <a:solidFill>
                  <a:schemeClr val="bg1"/>
                </a:solidFill>
              </a:rPr>
              <a:t>. </a:t>
            </a:r>
            <a:endParaRPr lang="fr-FR" sz="1200" b="1" dirty="0">
              <a:solidFill>
                <a:schemeClr val="bg1"/>
              </a:solidFill>
            </a:endParaRPr>
          </a:p>
          <a:p>
            <a:pPr marL="985838" indent="-985838">
              <a:lnSpc>
                <a:spcPct val="115000"/>
              </a:lnSpc>
              <a:spcAft>
                <a:spcPts val="1000"/>
              </a:spcAft>
              <a:tabLst>
                <a:tab pos="630238" algn="l"/>
                <a:tab pos="808038" algn="l"/>
              </a:tabLst>
            </a:pPr>
            <a:endParaRPr lang="fr-FR" sz="1200" b="1" dirty="0">
              <a:solidFill>
                <a:schemeClr val="bg1"/>
              </a:solidFill>
            </a:endParaRPr>
          </a:p>
        </p:txBody>
      </p:sp>
      <p:sp>
        <p:nvSpPr>
          <p:cNvPr id="27" name="Text Box 36"/>
          <p:cNvSpPr txBox="1">
            <a:spLocks noChangeArrowheads="1"/>
          </p:cNvSpPr>
          <p:nvPr/>
        </p:nvSpPr>
        <p:spPr bwMode="auto">
          <a:xfrm>
            <a:off x="1104409" y="1744325"/>
            <a:ext cx="7367230" cy="553998"/>
          </a:xfrm>
          <a:prstGeom prst="rect">
            <a:avLst/>
          </a:prstGeom>
          <a:solidFill>
            <a:schemeClr val="accent5">
              <a:lumMod val="40000"/>
              <a:lumOff val="60000"/>
            </a:schemeClr>
          </a:solidFill>
          <a:ln w="9525">
            <a:noFill/>
            <a:prstDash val="sysDash"/>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sz="1000" b="1" i="1" dirty="0"/>
              <a:t>Ex vivo </a:t>
            </a:r>
            <a:r>
              <a:rPr lang="ru-RU" sz="1000" b="1" i="1" dirty="0" smtClean="0"/>
              <a:t>исследование</a:t>
            </a:r>
            <a:endParaRPr lang="en-US" sz="1000" i="1" dirty="0"/>
          </a:p>
          <a:p>
            <a:pPr algn="just"/>
            <a:r>
              <a:rPr lang="ru-RU" sz="1000" i="1" dirty="0"/>
              <a:t>Применение на локонах волос</a:t>
            </a:r>
            <a:r>
              <a:rPr lang="en-US" sz="1000" i="1" dirty="0"/>
              <a:t> </a:t>
            </a:r>
            <a:r>
              <a:rPr lang="en-US" sz="1000" i="1" dirty="0"/>
              <a:t>GLYCOFILM® 1.5P </a:t>
            </a:r>
            <a:r>
              <a:rPr lang="en-US" sz="1000" i="1" dirty="0"/>
              <a:t>(</a:t>
            </a:r>
            <a:r>
              <a:rPr lang="ru-RU" sz="1000" i="1" dirty="0"/>
              <a:t>или</a:t>
            </a:r>
            <a:r>
              <a:rPr lang="en-US" sz="1000" i="1" dirty="0"/>
              <a:t> </a:t>
            </a:r>
            <a:r>
              <a:rPr lang="en-US" sz="1000" i="1" dirty="0"/>
              <a:t>POLLUSTOP®) </a:t>
            </a:r>
            <a:r>
              <a:rPr lang="ru-RU" sz="1000" i="1" dirty="0"/>
              <a:t>при</a:t>
            </a:r>
            <a:r>
              <a:rPr lang="en-US" sz="1000" i="1" dirty="0"/>
              <a:t> </a:t>
            </a:r>
            <a:r>
              <a:rPr lang="en-US" sz="1000" i="1" dirty="0"/>
              <a:t>1%. </a:t>
            </a:r>
            <a:r>
              <a:rPr lang="ru-RU" sz="1000" i="1" dirty="0"/>
              <a:t>Введение флуоресцентной маркировки и облучение локонов волос </a:t>
            </a:r>
            <a:r>
              <a:rPr lang="en-US" sz="1000" i="1" dirty="0"/>
              <a:t>(UVA-UVB)</a:t>
            </a:r>
            <a:r>
              <a:rPr lang="en-US" sz="1000" i="1" dirty="0"/>
              <a:t>. </a:t>
            </a:r>
            <a:r>
              <a:rPr lang="ru-RU" sz="1000" i="1" dirty="0"/>
              <a:t>Измерение флуоресценции образующихся свободных радикалов</a:t>
            </a:r>
            <a:r>
              <a:rPr lang="en-US" sz="1000" i="1" dirty="0" smtClean="0"/>
              <a:t>.</a:t>
            </a:r>
            <a:endParaRPr lang="fr-FR" sz="1000" i="1" dirty="0"/>
          </a:p>
        </p:txBody>
      </p:sp>
      <p:grpSp>
        <p:nvGrpSpPr>
          <p:cNvPr id="41" name="Groupe 40"/>
          <p:cNvGrpSpPr/>
          <p:nvPr/>
        </p:nvGrpSpPr>
        <p:grpSpPr>
          <a:xfrm>
            <a:off x="539552" y="1714357"/>
            <a:ext cx="451485" cy="424180"/>
            <a:chOff x="0" y="0"/>
            <a:chExt cx="866775" cy="857250"/>
          </a:xfrm>
        </p:grpSpPr>
        <p:sp>
          <p:nvSpPr>
            <p:cNvPr id="42" name="Rectangle à coins arrondis 2070"/>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43" name="Image 42"/>
            <p:cNvPicPr>
              <a:picLocks noChangeAspect="1"/>
            </p:cNvPicPr>
            <p:nvPr/>
          </p:nvPicPr>
          <p:blipFill>
            <a:blip r:embed="rId2" cstate="print">
              <a:biLevel thresh="75000"/>
              <a:extLst>
                <a:ext uri="{28A0092B-C50C-407E-A947-70E740481C1C}">
                  <a14:useLocalDpi xmlns:a14="http://schemas.microsoft.com/office/drawing/2010/main" val="0"/>
                </a:ext>
              </a:extLst>
            </a:blip>
            <a:srcRect/>
            <a:stretch>
              <a:fillRect/>
            </a:stretch>
          </p:blipFill>
          <p:spPr bwMode="auto">
            <a:xfrm>
              <a:off x="114300" y="247650"/>
              <a:ext cx="647700" cy="419100"/>
            </a:xfrm>
            <a:prstGeom prst="rect">
              <a:avLst/>
            </a:prstGeom>
            <a:noFill/>
            <a:ln>
              <a:noFill/>
            </a:ln>
          </p:spPr>
        </p:pic>
      </p:grpSp>
      <p:graphicFrame>
        <p:nvGraphicFramePr>
          <p:cNvPr id="47" name="Graphique 46"/>
          <p:cNvGraphicFramePr>
            <a:graphicFrameLocks/>
          </p:cNvGraphicFramePr>
          <p:nvPr>
            <p:extLst>
              <p:ext uri="{D42A27DB-BD31-4B8C-83A1-F6EECF244321}">
                <p14:modId xmlns:p14="http://schemas.microsoft.com/office/powerpoint/2010/main" val="2697155867"/>
              </p:ext>
            </p:extLst>
          </p:nvPr>
        </p:nvGraphicFramePr>
        <p:xfrm>
          <a:off x="1691680" y="2552172"/>
          <a:ext cx="5140653" cy="2592288"/>
        </p:xfrm>
        <a:graphic>
          <a:graphicData uri="http://schemas.openxmlformats.org/drawingml/2006/chart">
            <c:chart xmlns:c="http://schemas.openxmlformats.org/drawingml/2006/chart" xmlns:r="http://schemas.openxmlformats.org/officeDocument/2006/relationships" r:id="rId3"/>
          </a:graphicData>
        </a:graphic>
      </p:graphicFrame>
      <p:sp>
        <p:nvSpPr>
          <p:cNvPr id="48" name="Zone de texte 23"/>
          <p:cNvSpPr>
            <a:spLocks noChangeArrowheads="1"/>
          </p:cNvSpPr>
          <p:nvPr/>
        </p:nvSpPr>
        <p:spPr bwMode="auto">
          <a:xfrm>
            <a:off x="6156480" y="2996952"/>
            <a:ext cx="1151824" cy="1101316"/>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rot="0" vert="horz" wrap="square" lIns="0" tIns="0" rIns="0" bIns="0" anchor="ctr" anchorCtr="0" upright="1">
            <a:noAutofit/>
          </a:bodyPr>
          <a:lstStyle/>
          <a:p>
            <a:pPr algn="ctr"/>
            <a:r>
              <a:rPr lang="fr-FR" sz="1600" b="1" spc="200" dirty="0">
                <a:ea typeface="Calibri"/>
                <a:cs typeface="Calibri"/>
              </a:rPr>
              <a:t>+76</a:t>
            </a:r>
            <a:r>
              <a:rPr lang="fr-FR" sz="1600" b="1" spc="200" dirty="0">
                <a:effectLst/>
                <a:ea typeface="Calibri"/>
                <a:cs typeface="Calibri"/>
              </a:rPr>
              <a:t>%</a:t>
            </a:r>
          </a:p>
          <a:p>
            <a:pPr algn="ctr">
              <a:lnSpc>
                <a:spcPct val="150000"/>
              </a:lnSpc>
            </a:pPr>
            <a:r>
              <a:rPr lang="ru-RU" sz="900" b="1" spc="200" dirty="0" smtClean="0">
                <a:ea typeface="Calibri"/>
                <a:cs typeface="Calibri"/>
              </a:rPr>
              <a:t>защиты</a:t>
            </a:r>
            <a:endParaRPr lang="fr-FR" sz="900" b="1" spc="200" dirty="0">
              <a:effectLst/>
              <a:ea typeface="Calibri"/>
              <a:cs typeface="Calibri"/>
            </a:endParaRPr>
          </a:p>
          <a:p>
            <a:pPr algn="ctr">
              <a:lnSpc>
                <a:spcPct val="150000"/>
              </a:lnSpc>
            </a:pPr>
            <a:r>
              <a:rPr lang="fr-FR" sz="900" b="1" spc="200" baseline="30000" dirty="0">
                <a:ea typeface="Calibri"/>
                <a:cs typeface="Times New Roman"/>
              </a:rPr>
              <a:t>vs. </a:t>
            </a:r>
            <a:r>
              <a:rPr lang="ru-RU" sz="900" b="1" spc="200" baseline="30000" dirty="0" smtClean="0">
                <a:ea typeface="Calibri"/>
                <a:cs typeface="Times New Roman"/>
              </a:rPr>
              <a:t>Плацебо</a:t>
            </a:r>
            <a:endParaRPr lang="fr-FR" sz="500" baseline="30000" dirty="0">
              <a:effectLst/>
              <a:ea typeface="Calibri"/>
              <a:cs typeface="Times New Roman"/>
            </a:endParaRPr>
          </a:p>
        </p:txBody>
      </p:sp>
      <p:sp>
        <p:nvSpPr>
          <p:cNvPr id="50" name="Text Box 41"/>
          <p:cNvSpPr txBox="1">
            <a:spLocks noChangeArrowheads="1"/>
          </p:cNvSpPr>
          <p:nvPr/>
        </p:nvSpPr>
        <p:spPr bwMode="auto">
          <a:xfrm>
            <a:off x="5723565" y="4860456"/>
            <a:ext cx="1009238" cy="230832"/>
          </a:xfrm>
          <a:prstGeom prst="rect">
            <a:avLst/>
          </a:prstGeom>
          <a:solidFill>
            <a:schemeClr val="bg1"/>
          </a:solidFill>
          <a:ln>
            <a:noFill/>
          </a:ln>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fr-FR" sz="900" cap="small" dirty="0">
                <a:latin typeface="Trebuchet MS" pitchFamily="34" charset="0"/>
                <a:ea typeface="ＭＳ Ｐゴシック" charset="-128"/>
              </a:rPr>
              <a:t>1% </a:t>
            </a:r>
            <a:r>
              <a:rPr lang="fr-FR" sz="900" cap="small" dirty="0" err="1">
                <a:latin typeface="Trebuchet MS" pitchFamily="34" charset="0"/>
                <a:ea typeface="ＭＳ Ｐゴシック" charset="-128"/>
              </a:rPr>
              <a:t>Glycofilm</a:t>
            </a:r>
            <a:r>
              <a:rPr lang="fr-FR" sz="900" cap="small" baseline="30000" dirty="0">
                <a:latin typeface="Trebuchet MS" pitchFamily="34" charset="0"/>
                <a:ea typeface="ＭＳ Ｐゴシック" charset="-128"/>
              </a:rPr>
              <a:t>®</a:t>
            </a:r>
          </a:p>
        </p:txBody>
      </p:sp>
      <p:sp>
        <p:nvSpPr>
          <p:cNvPr id="51" name="Text Box 41"/>
          <p:cNvSpPr txBox="1">
            <a:spLocks noChangeArrowheads="1"/>
          </p:cNvSpPr>
          <p:nvPr/>
        </p:nvSpPr>
        <p:spPr bwMode="auto">
          <a:xfrm>
            <a:off x="5704521" y="5021640"/>
            <a:ext cx="955711" cy="230832"/>
          </a:xfrm>
          <a:prstGeom prst="rect">
            <a:avLst/>
          </a:prstGeom>
          <a:solidFill>
            <a:schemeClr val="bg1"/>
          </a:solidFill>
          <a:ln>
            <a:noFill/>
          </a:ln>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a:latin typeface="Trebuchet MS" pitchFamily="34" charset="0"/>
                <a:ea typeface="ＭＳ Ｐゴシック" charset="-128"/>
              </a:rPr>
              <a:t>(or </a:t>
            </a:r>
            <a:r>
              <a:rPr lang="fr-FR" sz="900" cap="small" dirty="0" err="1">
                <a:latin typeface="Trebuchet MS" pitchFamily="34" charset="0"/>
                <a:ea typeface="ＭＳ Ｐゴシック" charset="-128"/>
              </a:rPr>
              <a:t>Pollustop</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a:t>
            </a:r>
          </a:p>
        </p:txBody>
      </p:sp>
      <p:pic>
        <p:nvPicPr>
          <p:cNvPr id="19" name="Picture 6"/>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933" t="47265" r="67846" b="44901"/>
          <a:stretch/>
        </p:blipFill>
        <p:spPr bwMode="auto">
          <a:xfrm>
            <a:off x="6465386" y="119531"/>
            <a:ext cx="733893" cy="596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13400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5400000">
            <a:off x="7789703" y="-946635"/>
            <a:ext cx="416360" cy="2312506"/>
          </a:xfrm>
          <a:prstGeom prst="rect">
            <a:avLst/>
          </a:prstGeom>
          <a:solidFill>
            <a:srgbClr val="4BACC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Представление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4" name="Rectangle 16"/>
          <p:cNvSpPr>
            <a:spLocks noChangeArrowheads="1"/>
          </p:cNvSpPr>
          <p:nvPr/>
        </p:nvSpPr>
        <p:spPr bwMode="auto">
          <a:xfrm>
            <a:off x="0" y="68824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fr-FR" sz="2400" b="1" dirty="0">
                <a:solidFill>
                  <a:srgbClr val="DB5C99"/>
                </a:solidFill>
                <a:latin typeface="Trebuchet MS" pitchFamily="34" charset="0"/>
                <a:cs typeface="Arial" charset="0"/>
              </a:rPr>
              <a:t>3. </a:t>
            </a:r>
            <a:r>
              <a:rPr lang="ru-RU" sz="2400" b="1" dirty="0" smtClean="0">
                <a:solidFill>
                  <a:srgbClr val="DB5C99"/>
                </a:solidFill>
                <a:latin typeface="Trebuchet MS" pitchFamily="34" charset="0"/>
                <a:cs typeface="Arial" charset="0"/>
              </a:rPr>
              <a:t>БЫТОВЫЕ ЗАГРЯЗНЕНИЯ</a:t>
            </a:r>
            <a:endParaRPr lang="fr-FR" sz="1600" b="1" dirty="0">
              <a:solidFill>
                <a:srgbClr val="DB5C99"/>
              </a:solidFill>
              <a:latin typeface="Trebuchet MS" pitchFamily="34" charset="0"/>
              <a:cs typeface="Arial" charset="0"/>
            </a:endParaRPr>
          </a:p>
        </p:txBody>
      </p:sp>
      <p:cxnSp>
        <p:nvCxnSpPr>
          <p:cNvPr id="5" name="Connecteur droit 4"/>
          <p:cNvCxnSpPr/>
          <p:nvPr/>
        </p:nvCxnSpPr>
        <p:spPr>
          <a:xfrm>
            <a:off x="2915816" y="1121630"/>
            <a:ext cx="3672408" cy="0"/>
          </a:xfrm>
          <a:prstGeom prst="line">
            <a:avLst/>
          </a:prstGeom>
        </p:spPr>
        <p:style>
          <a:lnRef idx="1">
            <a:schemeClr val="dk1"/>
          </a:lnRef>
          <a:fillRef idx="0">
            <a:schemeClr val="dk1"/>
          </a:fillRef>
          <a:effectRef idx="0">
            <a:schemeClr val="dk1"/>
          </a:effectRef>
          <a:fontRef idx="minor">
            <a:schemeClr val="tx1"/>
          </a:fontRef>
        </p:style>
      </p:cxnSp>
      <p:cxnSp>
        <p:nvCxnSpPr>
          <p:cNvPr id="6" name="Connecteur droit 5"/>
          <p:cNvCxnSpPr/>
          <p:nvPr/>
        </p:nvCxnSpPr>
        <p:spPr>
          <a:xfrm>
            <a:off x="2919626" y="1151032"/>
            <a:ext cx="3668598" cy="0"/>
          </a:xfrm>
          <a:prstGeom prst="line">
            <a:avLst/>
          </a:prstGeom>
        </p:spPr>
        <p:style>
          <a:lnRef idx="1">
            <a:schemeClr val="dk1"/>
          </a:lnRef>
          <a:fillRef idx="0">
            <a:schemeClr val="dk1"/>
          </a:fillRef>
          <a:effectRef idx="0">
            <a:schemeClr val="dk1"/>
          </a:effectRef>
          <a:fontRef idx="minor">
            <a:schemeClr val="tx1"/>
          </a:fontRef>
        </p:style>
      </p:cxnSp>
      <p:sp>
        <p:nvSpPr>
          <p:cNvPr id="7" name="Rectangle 16"/>
          <p:cNvSpPr>
            <a:spLocks noChangeArrowheads="1"/>
          </p:cNvSpPr>
          <p:nvPr/>
        </p:nvSpPr>
        <p:spPr bwMode="auto">
          <a:xfrm>
            <a:off x="3516" y="1195412"/>
            <a:ext cx="9154136"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50000"/>
              </a:spcBef>
            </a:pPr>
            <a:r>
              <a:rPr lang="ru-RU" sz="2000" i="1" dirty="0" smtClean="0">
                <a:solidFill>
                  <a:srgbClr val="DB5C99"/>
                </a:solidFill>
                <a:cs typeface="Arial" charset="0"/>
              </a:rPr>
              <a:t>Защита от повреждений, вызванных сульфатами, используемыми в средствах гигиены и бытовой химии</a:t>
            </a:r>
            <a:endParaRPr lang="fr-FR" sz="1400" i="1" dirty="0">
              <a:solidFill>
                <a:srgbClr val="DB5C99"/>
              </a:solidFill>
              <a:cs typeface="Arial" charset="0"/>
            </a:endParaRPr>
          </a:p>
        </p:txBody>
      </p:sp>
      <p:sp>
        <p:nvSpPr>
          <p:cNvPr id="9" name="Text Box 36"/>
          <p:cNvSpPr txBox="1">
            <a:spLocks noChangeArrowheads="1"/>
          </p:cNvSpPr>
          <p:nvPr/>
        </p:nvSpPr>
        <p:spPr bwMode="auto">
          <a:xfrm>
            <a:off x="1104409" y="1992080"/>
            <a:ext cx="7367230" cy="246221"/>
          </a:xfrm>
          <a:prstGeom prst="rect">
            <a:avLst/>
          </a:prstGeom>
          <a:solidFill>
            <a:schemeClr val="accent5">
              <a:lumMod val="40000"/>
              <a:lumOff val="60000"/>
            </a:schemeClr>
          </a:solidFill>
          <a:ln w="9525">
            <a:noFill/>
            <a:prstDash val="sysDash"/>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endParaRPr lang="fr-FR" sz="1000" i="1" dirty="0"/>
          </a:p>
        </p:txBody>
      </p:sp>
      <p:sp>
        <p:nvSpPr>
          <p:cNvPr id="22" name="Rectangle 21"/>
          <p:cNvSpPr/>
          <p:nvPr/>
        </p:nvSpPr>
        <p:spPr>
          <a:xfrm>
            <a:off x="0" y="6021288"/>
            <a:ext cx="914400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 de texte 6"/>
          <p:cNvSpPr txBox="1"/>
          <p:nvPr/>
        </p:nvSpPr>
        <p:spPr>
          <a:xfrm>
            <a:off x="3516" y="5589240"/>
            <a:ext cx="9150620" cy="576064"/>
          </a:xfrm>
          <a:prstGeom prst="rect">
            <a:avLst/>
          </a:prstGeom>
          <a:solidFill>
            <a:schemeClr val="accent5">
              <a:lumMod val="75000"/>
            </a:schemeClr>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fr-FR" sz="300" dirty="0">
                <a:solidFill>
                  <a:srgbClr val="5F497A"/>
                </a:solidFill>
                <a:effectLst/>
                <a:latin typeface="Calibri"/>
                <a:ea typeface="Calibri"/>
                <a:cs typeface="Calibri"/>
              </a:rPr>
              <a:t> </a:t>
            </a:r>
            <a:endParaRPr lang="fr-FR" sz="1100" dirty="0">
              <a:effectLst/>
              <a:latin typeface="Calibri"/>
              <a:ea typeface="Calibri"/>
              <a:cs typeface="Times New Roman"/>
            </a:endParaRPr>
          </a:p>
          <a:p>
            <a:pPr marL="985838" indent="-985838">
              <a:lnSpc>
                <a:spcPct val="115000"/>
              </a:lnSpc>
              <a:spcAft>
                <a:spcPts val="1000"/>
              </a:spcAft>
              <a:tabLst>
                <a:tab pos="630238" algn="l"/>
                <a:tab pos="808038" algn="l"/>
              </a:tabLst>
            </a:pPr>
            <a:r>
              <a:rPr lang="ru-RU" sz="1200" b="1" cap="small" spc="100" dirty="0" smtClean="0">
                <a:solidFill>
                  <a:srgbClr val="FFFFFF"/>
                </a:solidFill>
                <a:effectLst/>
                <a:latin typeface="Calibri"/>
                <a:ea typeface="Calibri"/>
                <a:cs typeface="Calibri"/>
              </a:rPr>
              <a:t>Заключение</a:t>
            </a:r>
            <a:r>
              <a:rPr lang="fr-FR" sz="1200" b="1" cap="small" spc="100" dirty="0" smtClean="0">
                <a:solidFill>
                  <a:srgbClr val="FFFFFF"/>
                </a:solidFill>
                <a:effectLst/>
                <a:latin typeface="Calibri"/>
                <a:ea typeface="Calibri"/>
                <a:cs typeface="Calibri"/>
              </a:rPr>
              <a:t>:</a:t>
            </a:r>
            <a:r>
              <a:rPr lang="en-US" sz="1200" b="1" cap="small" spc="100" dirty="0" smtClean="0">
                <a:solidFill>
                  <a:schemeClr val="bg1"/>
                </a:solidFill>
                <a:latin typeface="Calibri"/>
                <a:ea typeface="Calibri"/>
                <a:cs typeface="Calibri"/>
              </a:rPr>
              <a:t>  </a:t>
            </a:r>
            <a:r>
              <a:rPr lang="fr-FR" sz="1200" b="1" dirty="0">
                <a:solidFill>
                  <a:schemeClr val="bg1"/>
                </a:solidFill>
              </a:rPr>
              <a:t>GLYCOFILM® </a:t>
            </a:r>
            <a:r>
              <a:rPr lang="fr-FR" sz="1200" b="1" dirty="0" smtClean="0">
                <a:solidFill>
                  <a:schemeClr val="bg1"/>
                </a:solidFill>
              </a:rPr>
              <a:t>(</a:t>
            </a:r>
            <a:r>
              <a:rPr lang="ru-RU" sz="1200" b="1" dirty="0" smtClean="0">
                <a:solidFill>
                  <a:schemeClr val="bg1"/>
                </a:solidFill>
              </a:rPr>
              <a:t>или </a:t>
            </a:r>
            <a:r>
              <a:rPr lang="fr-FR" sz="1200" b="1" dirty="0" smtClean="0">
                <a:solidFill>
                  <a:schemeClr val="bg1"/>
                </a:solidFill>
              </a:rPr>
              <a:t>POLLUSTOP</a:t>
            </a:r>
            <a:r>
              <a:rPr lang="fr-FR" sz="1200" b="1" dirty="0">
                <a:solidFill>
                  <a:schemeClr val="bg1"/>
                </a:solidFill>
              </a:rPr>
              <a:t>®) </a:t>
            </a:r>
            <a:r>
              <a:rPr lang="ru-RU" sz="1200" b="1" dirty="0" smtClean="0">
                <a:solidFill>
                  <a:schemeClr val="bg1"/>
                </a:solidFill>
              </a:rPr>
              <a:t>защищает кожу от жестких ПАВ</a:t>
            </a:r>
            <a:r>
              <a:rPr lang="fr-FR" sz="1200" b="1" dirty="0" smtClean="0">
                <a:solidFill>
                  <a:schemeClr val="bg1"/>
                </a:solidFill>
              </a:rPr>
              <a:t>, </a:t>
            </a:r>
            <a:r>
              <a:rPr lang="ru-RU" sz="1200" b="1" dirty="0" smtClean="0">
                <a:solidFill>
                  <a:schemeClr val="bg1"/>
                </a:solidFill>
              </a:rPr>
              <a:t>тем самым уменьшая ослабление барьерной функции кожи и ее доступность для других  типов загрязнения</a:t>
            </a:r>
            <a:r>
              <a:rPr lang="fr-FR" sz="1200" b="1" dirty="0" smtClean="0">
                <a:solidFill>
                  <a:schemeClr val="bg1"/>
                </a:solidFill>
              </a:rPr>
              <a:t>.</a:t>
            </a:r>
            <a:endParaRPr lang="fr-FR" sz="1200" b="1" dirty="0">
              <a:solidFill>
                <a:schemeClr val="bg1"/>
              </a:solidFill>
            </a:endParaRPr>
          </a:p>
          <a:p>
            <a:pPr marL="985838" indent="-985838">
              <a:lnSpc>
                <a:spcPct val="115000"/>
              </a:lnSpc>
              <a:spcAft>
                <a:spcPts val="1000"/>
              </a:spcAft>
              <a:tabLst>
                <a:tab pos="630238" algn="l"/>
                <a:tab pos="808038" algn="l"/>
              </a:tabLst>
            </a:pPr>
            <a:endParaRPr lang="fr-FR" sz="1200" b="1" dirty="0">
              <a:solidFill>
                <a:schemeClr val="bg1"/>
              </a:solidFill>
            </a:endParaRPr>
          </a:p>
        </p:txBody>
      </p:sp>
      <p:sp>
        <p:nvSpPr>
          <p:cNvPr id="27" name="Text Box 36"/>
          <p:cNvSpPr txBox="1">
            <a:spLocks noChangeArrowheads="1"/>
          </p:cNvSpPr>
          <p:nvPr/>
        </p:nvSpPr>
        <p:spPr bwMode="auto">
          <a:xfrm>
            <a:off x="1104409" y="1958722"/>
            <a:ext cx="7367230" cy="861774"/>
          </a:xfrm>
          <a:prstGeom prst="rect">
            <a:avLst/>
          </a:prstGeom>
          <a:solidFill>
            <a:schemeClr val="accent5">
              <a:lumMod val="40000"/>
              <a:lumOff val="60000"/>
            </a:schemeClr>
          </a:solidFill>
          <a:ln w="9525">
            <a:noFill/>
            <a:prstDash val="sysDash"/>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sz="1000" b="1" i="1" dirty="0"/>
              <a:t>In vitro </a:t>
            </a:r>
            <a:r>
              <a:rPr lang="ru-RU" sz="1000" b="1" i="1" dirty="0" smtClean="0"/>
              <a:t>исследование</a:t>
            </a:r>
            <a:endParaRPr lang="en-US" sz="1000" b="1" i="1" dirty="0"/>
          </a:p>
          <a:p>
            <a:pPr algn="just"/>
            <a:r>
              <a:rPr lang="ru-RU" sz="1000" i="1" dirty="0" smtClean="0"/>
              <a:t>Исследование на реконструированном эпидермисе при</a:t>
            </a:r>
            <a:r>
              <a:rPr lang="en-US" sz="1000" i="1" dirty="0" smtClean="0"/>
              <a:t> </a:t>
            </a:r>
            <a:r>
              <a:rPr lang="ru-RU" sz="1000" b="1" i="1" dirty="0" smtClean="0"/>
              <a:t>местном нанесении</a:t>
            </a:r>
            <a:r>
              <a:rPr lang="en-US" sz="1000" i="1" dirty="0" smtClean="0"/>
              <a:t> </a:t>
            </a:r>
            <a:r>
              <a:rPr lang="en-US" sz="1000" i="1" dirty="0">
                <a:cs typeface="Arial" panose="020B0604020202020204" pitchFamily="34" charset="0"/>
              </a:rPr>
              <a:t>GLYCOFILM</a:t>
            </a:r>
            <a:r>
              <a:rPr lang="en-US" sz="1000" i="1" baseline="30000" dirty="0">
                <a:cs typeface="Arial" panose="020B0604020202020204" pitchFamily="34" charset="0"/>
              </a:rPr>
              <a:t>®</a:t>
            </a:r>
            <a:r>
              <a:rPr lang="en-US" sz="1000" i="1" dirty="0">
                <a:cs typeface="Arial" panose="020B0604020202020204" pitchFamily="34" charset="0"/>
              </a:rPr>
              <a:t> 1.5P </a:t>
            </a:r>
            <a:r>
              <a:rPr lang="en-US" sz="1000" i="1" dirty="0" smtClean="0">
                <a:cs typeface="Arial" panose="020B0604020202020204" pitchFamily="34" charset="0"/>
              </a:rPr>
              <a:t>(</a:t>
            </a:r>
            <a:r>
              <a:rPr lang="ru-RU" sz="1000" i="1" dirty="0" smtClean="0">
                <a:cs typeface="Arial" panose="020B0604020202020204" pitchFamily="34" charset="0"/>
              </a:rPr>
              <a:t>или</a:t>
            </a:r>
            <a:r>
              <a:rPr lang="en-US" sz="1000" i="1" dirty="0" smtClean="0">
                <a:cs typeface="Arial" panose="020B0604020202020204" pitchFamily="34" charset="0"/>
              </a:rPr>
              <a:t> </a:t>
            </a:r>
            <a:r>
              <a:rPr lang="en-US" sz="1000" i="1" dirty="0">
                <a:cs typeface="Arial" panose="020B0604020202020204" pitchFamily="34" charset="0"/>
              </a:rPr>
              <a:t>POLLUSTOP</a:t>
            </a:r>
            <a:r>
              <a:rPr lang="en-US" sz="1000" i="1" baseline="30000" dirty="0">
                <a:cs typeface="Arial" panose="020B0604020202020204" pitchFamily="34" charset="0"/>
              </a:rPr>
              <a:t>®</a:t>
            </a:r>
            <a:r>
              <a:rPr lang="en-US" sz="1000" i="1" dirty="0">
                <a:cs typeface="Arial" panose="020B0604020202020204" pitchFamily="34" charset="0"/>
              </a:rPr>
              <a:t>) </a:t>
            </a:r>
            <a:r>
              <a:rPr lang="ru-RU" sz="1000" i="1" dirty="0" smtClean="0"/>
              <a:t>при</a:t>
            </a:r>
            <a:r>
              <a:rPr lang="en-US" sz="1000" i="1" dirty="0" smtClean="0"/>
              <a:t> </a:t>
            </a:r>
            <a:r>
              <a:rPr lang="en-US" sz="1000" i="1" dirty="0"/>
              <a:t>5% vs </a:t>
            </a:r>
            <a:r>
              <a:rPr lang="ru-RU" sz="1000" i="1" dirty="0" smtClean="0"/>
              <a:t>Необработанным контролем</a:t>
            </a:r>
            <a:r>
              <a:rPr lang="en-US" sz="1000" i="1" dirty="0" smtClean="0"/>
              <a:t>. </a:t>
            </a:r>
            <a:r>
              <a:rPr lang="ru-RU" sz="1000" i="1" dirty="0" smtClean="0"/>
              <a:t>Применение </a:t>
            </a:r>
            <a:r>
              <a:rPr lang="en-US" sz="1000" i="1" dirty="0" smtClean="0"/>
              <a:t>8%</a:t>
            </a:r>
            <a:r>
              <a:rPr lang="ru-RU" sz="1000" i="1" dirty="0" smtClean="0"/>
              <a:t> раствора</a:t>
            </a:r>
            <a:r>
              <a:rPr lang="en-US" sz="1000" i="1" dirty="0" smtClean="0"/>
              <a:t> </a:t>
            </a:r>
            <a:r>
              <a:rPr lang="en-US" sz="1000" i="1" dirty="0"/>
              <a:t>SDS (Sodium Dodecyl Sulfate</a:t>
            </a:r>
            <a:r>
              <a:rPr lang="en-US" sz="1000" i="1" dirty="0"/>
              <a:t>). </a:t>
            </a:r>
            <a:r>
              <a:rPr lang="ru-RU" sz="1000" i="1" dirty="0"/>
              <a:t>Жизнеспособность оценивалась спектрофотометрическим анализом </a:t>
            </a:r>
            <a:r>
              <a:rPr lang="en-US" altLang="fr-FR" sz="1000" i="1" dirty="0"/>
              <a:t>(OD)</a:t>
            </a:r>
            <a:r>
              <a:rPr lang="en-US" sz="1000" i="1" dirty="0"/>
              <a:t> </a:t>
            </a:r>
            <a:r>
              <a:rPr lang="ru-RU" sz="1000" i="1" dirty="0"/>
              <a:t>по </a:t>
            </a:r>
            <a:r>
              <a:rPr lang="ru-RU" sz="1000" i="1" dirty="0" err="1"/>
              <a:t>лактат</a:t>
            </a:r>
            <a:r>
              <a:rPr lang="ru-RU" sz="1000" i="1" dirty="0"/>
              <a:t> </a:t>
            </a:r>
            <a:r>
              <a:rPr lang="ru-RU" sz="1000" i="1" dirty="0" err="1"/>
              <a:t>дегидрогеназе</a:t>
            </a:r>
            <a:r>
              <a:rPr lang="ru-RU" sz="1000" i="1" dirty="0"/>
              <a:t> </a:t>
            </a:r>
            <a:r>
              <a:rPr lang="en-US" sz="1000" i="1" dirty="0"/>
              <a:t> (</a:t>
            </a:r>
            <a:r>
              <a:rPr lang="ru-RU" sz="1000" i="1" dirty="0"/>
              <a:t>фермент, свидетельствующий о мембранных </a:t>
            </a:r>
            <a:r>
              <a:rPr lang="ru-RU" sz="1000" i="1" dirty="0" smtClean="0"/>
              <a:t>изменениях</a:t>
            </a:r>
            <a:r>
              <a:rPr lang="en-US" sz="1000" i="1" dirty="0" smtClean="0"/>
              <a:t>).</a:t>
            </a:r>
            <a:endParaRPr lang="fr-FR" sz="1000" i="1" dirty="0"/>
          </a:p>
        </p:txBody>
      </p:sp>
      <p:grpSp>
        <p:nvGrpSpPr>
          <p:cNvPr id="19" name="Groupe 18"/>
          <p:cNvGrpSpPr/>
          <p:nvPr/>
        </p:nvGrpSpPr>
        <p:grpSpPr>
          <a:xfrm>
            <a:off x="519424" y="1958722"/>
            <a:ext cx="457200" cy="424180"/>
            <a:chOff x="0" y="0"/>
            <a:chExt cx="866775" cy="857250"/>
          </a:xfrm>
        </p:grpSpPr>
        <p:sp>
          <p:nvSpPr>
            <p:cNvPr id="20" name="Rectangle à coins arrondis 39"/>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latin typeface="Trebuchet MS" pitchFamily="34" charset="0"/>
              </a:endParaRPr>
            </a:p>
          </p:txBody>
        </p:sp>
        <p:pic>
          <p:nvPicPr>
            <p:cNvPr id="21" name="Image 20"/>
            <p:cNvPicPr>
              <a:picLocks noChangeAspect="1"/>
            </p:cNvPicPr>
            <p:nvPr/>
          </p:nvPicPr>
          <p:blipFill>
            <a:blip r:embed="rId2" cstate="print">
              <a:biLevel thresh="75000"/>
              <a:extLst>
                <a:ext uri="{28A0092B-C50C-407E-A947-70E740481C1C}">
                  <a14:useLocalDpi xmlns:a14="http://schemas.microsoft.com/office/drawing/2010/main" val="0"/>
                </a:ext>
              </a:extLst>
            </a:blip>
            <a:srcRect/>
            <a:stretch>
              <a:fillRect/>
            </a:stretch>
          </p:blipFill>
          <p:spPr bwMode="auto">
            <a:xfrm>
              <a:off x="200025" y="95250"/>
              <a:ext cx="485775" cy="666750"/>
            </a:xfrm>
            <a:prstGeom prst="rect">
              <a:avLst/>
            </a:prstGeom>
            <a:noFill/>
            <a:ln>
              <a:noFill/>
            </a:ln>
          </p:spPr>
        </p:pic>
      </p:grpSp>
      <p:graphicFrame>
        <p:nvGraphicFramePr>
          <p:cNvPr id="24" name="Graphique 23"/>
          <p:cNvGraphicFramePr>
            <a:graphicFrameLocks/>
          </p:cNvGraphicFramePr>
          <p:nvPr>
            <p:extLst>
              <p:ext uri="{D42A27DB-BD31-4B8C-83A1-F6EECF244321}">
                <p14:modId xmlns:p14="http://schemas.microsoft.com/office/powerpoint/2010/main" val="661426099"/>
              </p:ext>
            </p:extLst>
          </p:nvPr>
        </p:nvGraphicFramePr>
        <p:xfrm>
          <a:off x="2225477" y="2930022"/>
          <a:ext cx="4362747" cy="2446566"/>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 Box 41"/>
          <p:cNvSpPr txBox="1">
            <a:spLocks noChangeArrowheads="1"/>
          </p:cNvSpPr>
          <p:nvPr/>
        </p:nvSpPr>
        <p:spPr bwMode="auto">
          <a:xfrm>
            <a:off x="4974749" y="4960218"/>
            <a:ext cx="779119" cy="246221"/>
          </a:xfrm>
          <a:prstGeom prst="rect">
            <a:avLst/>
          </a:prstGeom>
          <a:solidFill>
            <a:schemeClr val="bg1"/>
          </a:solidFill>
          <a:ln>
            <a:noFill/>
          </a:ln>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1000" cap="small" dirty="0" err="1">
                <a:latin typeface="Trebuchet MS" pitchFamily="34" charset="0"/>
                <a:ea typeface="ＭＳ Ｐゴシック" charset="-128"/>
              </a:rPr>
              <a:t>Glycofilm</a:t>
            </a:r>
            <a:r>
              <a:rPr lang="fr-FR" sz="1000" cap="small" baseline="30000" dirty="0">
                <a:latin typeface="Trebuchet MS" pitchFamily="34" charset="0"/>
                <a:ea typeface="ＭＳ Ｐゴシック" charset="-128"/>
              </a:rPr>
              <a:t>®</a:t>
            </a:r>
            <a:endParaRPr lang="fr-FR" sz="1000" cap="small" dirty="0">
              <a:latin typeface="Trebuchet MS" pitchFamily="34" charset="0"/>
              <a:ea typeface="ＭＳ Ｐゴシック" charset="-128"/>
            </a:endParaRPr>
          </a:p>
        </p:txBody>
      </p:sp>
      <p:sp>
        <p:nvSpPr>
          <p:cNvPr id="28" name="Text Box 41"/>
          <p:cNvSpPr txBox="1">
            <a:spLocks noChangeArrowheads="1"/>
          </p:cNvSpPr>
          <p:nvPr/>
        </p:nvSpPr>
        <p:spPr bwMode="auto">
          <a:xfrm>
            <a:off x="4812386" y="5145756"/>
            <a:ext cx="10854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fr-FR" sz="900" dirty="0">
                <a:latin typeface="Trebuchet MS" pitchFamily="34" charset="0"/>
                <a:ea typeface="ＭＳ Ｐゴシック" charset="-128"/>
              </a:rPr>
              <a:t>(or </a:t>
            </a:r>
            <a:r>
              <a:rPr lang="fr-FR" sz="900" cap="small" dirty="0" err="1">
                <a:latin typeface="Trebuchet MS" pitchFamily="34" charset="0"/>
                <a:ea typeface="ＭＳ Ｐゴシック" charset="-128"/>
              </a:rPr>
              <a:t>Pollustop</a:t>
            </a:r>
            <a:r>
              <a:rPr lang="fr-FR" sz="900" cap="small" baseline="30000" dirty="0">
                <a:latin typeface="Trebuchet MS" pitchFamily="34" charset="0"/>
                <a:ea typeface="ＭＳ Ｐゴシック" charset="-128"/>
              </a:rPr>
              <a:t>®</a:t>
            </a:r>
            <a:r>
              <a:rPr lang="fr-FR" sz="900" cap="small" dirty="0">
                <a:latin typeface="Trebuchet MS" pitchFamily="34" charset="0"/>
                <a:ea typeface="ＭＳ Ｐゴシック" charset="-128"/>
              </a:rPr>
              <a:t>)</a:t>
            </a:r>
          </a:p>
        </p:txBody>
      </p:sp>
      <p:sp>
        <p:nvSpPr>
          <p:cNvPr id="29" name="Zone de texte 23"/>
          <p:cNvSpPr>
            <a:spLocks noChangeArrowheads="1"/>
          </p:cNvSpPr>
          <p:nvPr/>
        </p:nvSpPr>
        <p:spPr bwMode="auto">
          <a:xfrm>
            <a:off x="5508408" y="3058362"/>
            <a:ext cx="1079816" cy="1101316"/>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rot="0" vert="horz" wrap="square" lIns="0" tIns="0" rIns="0" bIns="0" anchor="ctr" anchorCtr="0" upright="1">
            <a:noAutofit/>
          </a:bodyPr>
          <a:lstStyle/>
          <a:p>
            <a:pPr algn="ctr"/>
            <a:r>
              <a:rPr lang="fr-FR" sz="1600" b="1" spc="200" dirty="0">
                <a:ea typeface="Calibri"/>
                <a:cs typeface="Calibri"/>
              </a:rPr>
              <a:t>+37</a:t>
            </a:r>
            <a:r>
              <a:rPr lang="fr-FR" sz="1600" b="1" spc="200" dirty="0">
                <a:effectLst/>
                <a:ea typeface="Calibri"/>
                <a:cs typeface="Calibri"/>
              </a:rPr>
              <a:t>%</a:t>
            </a:r>
          </a:p>
          <a:p>
            <a:pPr algn="ctr">
              <a:lnSpc>
                <a:spcPct val="150000"/>
              </a:lnSpc>
            </a:pPr>
            <a:r>
              <a:rPr lang="ru-RU" sz="900" b="1" spc="200" dirty="0" smtClean="0">
                <a:ea typeface="Calibri"/>
                <a:cs typeface="Calibri"/>
              </a:rPr>
              <a:t>защиты</a:t>
            </a:r>
            <a:endParaRPr lang="fr-FR" sz="900" b="1" spc="200" dirty="0">
              <a:effectLst/>
              <a:ea typeface="Calibri"/>
              <a:cs typeface="Calibri"/>
            </a:endParaRPr>
          </a:p>
          <a:p>
            <a:pPr algn="ctr">
              <a:lnSpc>
                <a:spcPct val="150000"/>
              </a:lnSpc>
            </a:pPr>
            <a:r>
              <a:rPr lang="fr-FR" sz="900" b="1" spc="200" baseline="30000" dirty="0">
                <a:ea typeface="Calibri"/>
                <a:cs typeface="Times New Roman"/>
              </a:rPr>
              <a:t>vs. </a:t>
            </a:r>
            <a:r>
              <a:rPr lang="ru-RU" sz="900" b="1" spc="200" baseline="30000" dirty="0" smtClean="0">
                <a:ea typeface="Calibri"/>
                <a:cs typeface="Times New Roman"/>
              </a:rPr>
              <a:t>Контроль</a:t>
            </a:r>
            <a:endParaRPr lang="fr-FR" sz="500" baseline="30000" dirty="0">
              <a:effectLst/>
              <a:ea typeface="Calibri"/>
              <a:cs typeface="Times New Roman"/>
            </a:endParaRPr>
          </a:p>
        </p:txBody>
      </p:sp>
      <p:pic>
        <p:nvPicPr>
          <p:cNvPr id="25" name="Picture 6"/>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7164" t="56176" r="68254" b="33080"/>
          <a:stretch/>
        </p:blipFill>
        <p:spPr bwMode="auto">
          <a:xfrm rot="1141768">
            <a:off x="6555776" y="-1226"/>
            <a:ext cx="553114" cy="702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8084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755576" y="6237312"/>
            <a:ext cx="4032448"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220793" y="1089784"/>
            <a:ext cx="5301687" cy="5092511"/>
          </a:xfrm>
          <a:prstGeom prst="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 name="Rectangle 3"/>
          <p:cNvSpPr/>
          <p:nvPr/>
        </p:nvSpPr>
        <p:spPr>
          <a:xfrm>
            <a:off x="5697101" y="692696"/>
            <a:ext cx="3123371" cy="2913235"/>
          </a:xfrm>
          <a:prstGeom prst="rect">
            <a:avLst/>
          </a:prstGeom>
          <a:solidFill>
            <a:srgbClr val="FEF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236"/>
          <p:cNvSpPr>
            <a:spLocks noChangeArrowheads="1"/>
          </p:cNvSpPr>
          <p:nvPr/>
        </p:nvSpPr>
        <p:spPr bwMode="auto">
          <a:xfrm>
            <a:off x="5904640" y="728324"/>
            <a:ext cx="2915829" cy="351556"/>
          </a:xfrm>
          <a:prstGeom prst="rect">
            <a:avLst/>
          </a:prstGeom>
          <a:noFill/>
          <a:ln>
            <a:noFill/>
          </a:ln>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ru-RU" sz="1200" b="1" cap="all" dirty="0" smtClean="0">
                <a:latin typeface="Arial" charset="0"/>
              </a:rPr>
              <a:t>МАРКЕТИНГОВЫЕ ЗАЯВЛЕНИЯ</a:t>
            </a:r>
            <a:endParaRPr lang="fr-FR" sz="1200" b="1" cap="all" dirty="0">
              <a:latin typeface="Arial" charset="0"/>
            </a:endParaRPr>
          </a:p>
          <a:p>
            <a:pPr algn="ctr" eaLnBrk="1" hangingPunct="1">
              <a:spcBef>
                <a:spcPct val="50000"/>
              </a:spcBef>
            </a:pPr>
            <a:endParaRPr lang="fr-FR" altLang="fr-FR" sz="1200" b="1" u="sng" cap="all" dirty="0">
              <a:latin typeface="Arial" charset="0"/>
            </a:endParaRPr>
          </a:p>
        </p:txBody>
      </p:sp>
      <p:sp>
        <p:nvSpPr>
          <p:cNvPr id="7" name="Rectangle 6"/>
          <p:cNvSpPr/>
          <p:nvPr/>
        </p:nvSpPr>
        <p:spPr>
          <a:xfrm>
            <a:off x="5724129" y="3799200"/>
            <a:ext cx="3096342" cy="23830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p:cNvCxnSpPr/>
          <p:nvPr/>
        </p:nvCxnSpPr>
        <p:spPr>
          <a:xfrm>
            <a:off x="5697101" y="1032268"/>
            <a:ext cx="3257854" cy="0"/>
          </a:xfrm>
          <a:prstGeom prst="line">
            <a:avLst/>
          </a:prstGeom>
        </p:spPr>
        <p:style>
          <a:lnRef idx="1">
            <a:schemeClr val="dk1"/>
          </a:lnRef>
          <a:fillRef idx="0">
            <a:schemeClr val="dk1"/>
          </a:fillRef>
          <a:effectRef idx="0">
            <a:schemeClr val="dk1"/>
          </a:effectRef>
          <a:fontRef idx="minor">
            <a:schemeClr val="tx1"/>
          </a:fontRef>
        </p:style>
      </p:cxnSp>
      <p:cxnSp>
        <p:nvCxnSpPr>
          <p:cNvPr id="9" name="Connecteur droit 8"/>
          <p:cNvCxnSpPr/>
          <p:nvPr/>
        </p:nvCxnSpPr>
        <p:spPr>
          <a:xfrm>
            <a:off x="5724128" y="4159240"/>
            <a:ext cx="3257854" cy="0"/>
          </a:xfrm>
          <a:prstGeom prst="line">
            <a:avLst/>
          </a:prstGeom>
        </p:spPr>
        <p:style>
          <a:lnRef idx="1">
            <a:schemeClr val="dk1"/>
          </a:lnRef>
          <a:fillRef idx="0">
            <a:schemeClr val="dk1"/>
          </a:fillRef>
          <a:effectRef idx="0">
            <a:schemeClr val="dk1"/>
          </a:effectRef>
          <a:fontRef idx="minor">
            <a:schemeClr val="tx1"/>
          </a:fontRef>
        </p:style>
      </p:cxnSp>
      <p:sp>
        <p:nvSpPr>
          <p:cNvPr id="10" name="Rectangle 236"/>
          <p:cNvSpPr>
            <a:spLocks noChangeArrowheads="1"/>
          </p:cNvSpPr>
          <p:nvPr/>
        </p:nvSpPr>
        <p:spPr bwMode="auto">
          <a:xfrm>
            <a:off x="5898208" y="3835302"/>
            <a:ext cx="2922261" cy="351556"/>
          </a:xfrm>
          <a:prstGeom prst="rect">
            <a:avLst/>
          </a:prstGeom>
          <a:noFill/>
          <a:ln>
            <a:noFill/>
          </a:ln>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ru-RU" sz="1200" b="1" cap="all" dirty="0" smtClean="0">
                <a:latin typeface="Arial" charset="0"/>
              </a:rPr>
              <a:t>ПРИМЕНЕНИЕ</a:t>
            </a:r>
            <a:endParaRPr lang="fr-FR" sz="1200" b="1" cap="all" dirty="0">
              <a:latin typeface="Arial" charset="0"/>
            </a:endParaRPr>
          </a:p>
          <a:p>
            <a:pPr algn="ctr" eaLnBrk="1" hangingPunct="1">
              <a:spcBef>
                <a:spcPct val="50000"/>
              </a:spcBef>
            </a:pPr>
            <a:endParaRPr lang="fr-FR" altLang="fr-FR" sz="1200" b="1" u="sng" cap="all" dirty="0">
              <a:latin typeface="Arial" charset="0"/>
            </a:endParaRPr>
          </a:p>
        </p:txBody>
      </p:sp>
      <p:sp>
        <p:nvSpPr>
          <p:cNvPr id="11" name="Rectangle 10"/>
          <p:cNvSpPr/>
          <p:nvPr/>
        </p:nvSpPr>
        <p:spPr>
          <a:xfrm>
            <a:off x="5737254" y="4152037"/>
            <a:ext cx="3177547" cy="2031325"/>
          </a:xfrm>
          <a:prstGeom prst="rect">
            <a:avLst/>
          </a:prstGeom>
        </p:spPr>
        <p:txBody>
          <a:bodyPr wrap="square">
            <a:spAutoFit/>
          </a:bodyPr>
          <a:lstStyle/>
          <a:p>
            <a:pPr marL="171450" indent="-171450">
              <a:buFont typeface="Wingdings" panose="05000000000000000000" pitchFamily="2" charset="2"/>
              <a:buChar char="§"/>
            </a:pPr>
            <a:r>
              <a:rPr lang="ru-RU" sz="1200" dirty="0" smtClean="0"/>
              <a:t>Уход за волосами</a:t>
            </a:r>
            <a:endParaRPr lang="fr-FR" sz="1200" dirty="0"/>
          </a:p>
          <a:p>
            <a:pPr marL="171450" indent="-171450">
              <a:buFont typeface="Wingdings" panose="05000000000000000000" pitchFamily="2" charset="2"/>
              <a:buChar char="§"/>
            </a:pPr>
            <a:r>
              <a:rPr lang="ru-RU" sz="1200" dirty="0" smtClean="0"/>
              <a:t>Уход за кожей</a:t>
            </a:r>
            <a:endParaRPr lang="fr-FR" sz="1200" dirty="0"/>
          </a:p>
          <a:p>
            <a:pPr marL="171450" indent="-171450">
              <a:buFont typeface="Wingdings" panose="05000000000000000000" pitchFamily="2" charset="2"/>
              <a:buChar char="§"/>
            </a:pPr>
            <a:r>
              <a:rPr lang="ru-RU" sz="1200" dirty="0" smtClean="0"/>
              <a:t>Уход против старения</a:t>
            </a:r>
            <a:endParaRPr lang="fr-FR" sz="1200" dirty="0"/>
          </a:p>
          <a:p>
            <a:pPr marL="171450" indent="-171450">
              <a:buFont typeface="Wingdings" panose="05000000000000000000" pitchFamily="2" charset="2"/>
              <a:buChar char="§"/>
            </a:pPr>
            <a:r>
              <a:rPr lang="ru-RU" sz="1200" dirty="0" smtClean="0"/>
              <a:t>Защита от солнца</a:t>
            </a:r>
            <a:endParaRPr lang="fr-FR" sz="1200" dirty="0"/>
          </a:p>
          <a:p>
            <a:pPr marL="171450" indent="-171450">
              <a:buFont typeface="Wingdings" panose="05000000000000000000" pitchFamily="2" charset="2"/>
              <a:buChar char="§"/>
            </a:pPr>
            <a:r>
              <a:rPr lang="en-US" sz="1200" dirty="0"/>
              <a:t>Anti-pollution </a:t>
            </a:r>
            <a:r>
              <a:rPr lang="ru-RU" sz="1200" dirty="0" smtClean="0"/>
              <a:t>уход</a:t>
            </a:r>
            <a:endParaRPr lang="fr-FR" sz="1200" dirty="0"/>
          </a:p>
          <a:p>
            <a:pPr marL="171450" indent="-171450">
              <a:buFont typeface="Wingdings" panose="05000000000000000000" pitchFamily="2" charset="2"/>
              <a:buChar char="§"/>
            </a:pPr>
            <a:r>
              <a:rPr lang="ru-RU" sz="1200" dirty="0" smtClean="0"/>
              <a:t>Дневной защитный уход</a:t>
            </a:r>
            <a:endParaRPr lang="fr-FR" sz="1200" dirty="0"/>
          </a:p>
          <a:p>
            <a:r>
              <a:rPr lang="en-US" sz="600" dirty="0"/>
              <a:t>	</a:t>
            </a:r>
            <a:endParaRPr lang="fr-FR" sz="600" dirty="0"/>
          </a:p>
          <a:p>
            <a:r>
              <a:rPr lang="ru-RU" sz="1200" dirty="0" smtClean="0"/>
              <a:t>Для всех типов кожи и волос, любого возраста</a:t>
            </a:r>
            <a:endParaRPr lang="fr-FR" sz="1200" dirty="0"/>
          </a:p>
          <a:p>
            <a:r>
              <a:rPr lang="ru-RU" sz="1200" dirty="0" smtClean="0"/>
              <a:t>Рецептуры с образованием остаточной пленки</a:t>
            </a:r>
            <a:r>
              <a:rPr lang="en-US" sz="1200" dirty="0" smtClean="0"/>
              <a:t> /</a:t>
            </a:r>
            <a:r>
              <a:rPr lang="ru-RU" sz="1200" dirty="0" smtClean="0"/>
              <a:t> </a:t>
            </a:r>
            <a:r>
              <a:rPr lang="en-US" sz="1200" dirty="0" smtClean="0"/>
              <a:t>«</a:t>
            </a:r>
            <a:r>
              <a:rPr lang="ru-RU" sz="1200" dirty="0" smtClean="0"/>
              <a:t>эффектом экрана</a:t>
            </a:r>
            <a:r>
              <a:rPr lang="en-US" sz="1200" dirty="0" smtClean="0"/>
              <a:t>"</a:t>
            </a:r>
            <a:endParaRPr lang="fr-FR" sz="1200" dirty="0"/>
          </a:p>
        </p:txBody>
      </p:sp>
      <p:sp>
        <p:nvSpPr>
          <p:cNvPr id="12" name="Rectangle 11"/>
          <p:cNvSpPr/>
          <p:nvPr/>
        </p:nvSpPr>
        <p:spPr>
          <a:xfrm rot="5400000">
            <a:off x="7777491" y="-951383"/>
            <a:ext cx="416360" cy="2312506"/>
          </a:xfrm>
          <a:prstGeom prst="rect">
            <a:avLst/>
          </a:prstGeom>
          <a:solidFill>
            <a:srgbClr val="D1217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fr-FR" kern="0">
              <a:solidFill>
                <a:sysClr val="window" lastClr="FFFFFF"/>
              </a:solidFill>
              <a:latin typeface="Calibri"/>
            </a:endParaRPr>
          </a:p>
        </p:txBody>
      </p:sp>
      <p:sp>
        <p:nvSpPr>
          <p:cNvPr id="13" name="Zone de texte 435"/>
          <p:cNvSpPr txBox="1"/>
          <p:nvPr/>
        </p:nvSpPr>
        <p:spPr>
          <a:xfrm rot="5400000">
            <a:off x="7365296" y="-480319"/>
            <a:ext cx="899998" cy="1734062"/>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Основное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4" name="Rectangle 236"/>
          <p:cNvSpPr>
            <a:spLocks noChangeArrowheads="1"/>
          </p:cNvSpPr>
          <p:nvPr/>
        </p:nvSpPr>
        <p:spPr bwMode="auto">
          <a:xfrm>
            <a:off x="1403648" y="1189003"/>
            <a:ext cx="3078238" cy="426392"/>
          </a:xfrm>
          <a:prstGeom prst="rect">
            <a:avLst/>
          </a:prstGeom>
          <a:solidFill>
            <a:schemeClr val="bg1"/>
          </a:solidFill>
          <a:ln>
            <a:noFill/>
          </a:ln>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ru-RU" altLang="fr-FR" sz="1400" b="1" cap="all" dirty="0" smtClean="0">
                <a:latin typeface="Arial" charset="0"/>
              </a:rPr>
              <a:t>ГЛОБАЛЬНАЯ ЗАЩИТА</a:t>
            </a:r>
            <a:endParaRPr lang="fr-FR" altLang="fr-FR" sz="1400" b="1" cap="all" dirty="0">
              <a:latin typeface="Arial" charset="0"/>
            </a:endParaRPr>
          </a:p>
        </p:txBody>
      </p:sp>
      <p:cxnSp>
        <p:nvCxnSpPr>
          <p:cNvPr id="15" name="Connecteur droit avec flèche 14"/>
          <p:cNvCxnSpPr>
            <a:cxnSpLocks/>
          </p:cNvCxnSpPr>
          <p:nvPr/>
        </p:nvCxnSpPr>
        <p:spPr>
          <a:xfrm>
            <a:off x="1300230" y="2897742"/>
            <a:ext cx="1" cy="12778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ZoneTexte 15"/>
          <p:cNvSpPr txBox="1"/>
          <p:nvPr/>
        </p:nvSpPr>
        <p:spPr>
          <a:xfrm>
            <a:off x="1444247" y="4159917"/>
            <a:ext cx="2767713" cy="923330"/>
          </a:xfrm>
          <a:prstGeom prst="rect">
            <a:avLst/>
          </a:prstGeom>
          <a:solidFill>
            <a:schemeClr val="bg1">
              <a:lumMod val="95000"/>
            </a:schemeClr>
          </a:solidFill>
          <a:ln w="19050"/>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ru-RU" sz="900" dirty="0" smtClean="0">
                <a:solidFill>
                  <a:schemeClr val="tx1"/>
                </a:solidFill>
              </a:rPr>
              <a:t>Адгезия частиц и тяжелых металлов</a:t>
            </a:r>
            <a:endParaRPr lang="en-US" sz="900" dirty="0">
              <a:solidFill>
                <a:schemeClr val="tx1"/>
              </a:solidFill>
            </a:endParaRPr>
          </a:p>
          <a:p>
            <a:pPr algn="ctr"/>
            <a:r>
              <a:rPr lang="ru-RU" sz="900" dirty="0" smtClean="0">
                <a:solidFill>
                  <a:schemeClr val="tx1"/>
                </a:solidFill>
              </a:rPr>
              <a:t>Высвобождение свободных радикалов</a:t>
            </a:r>
            <a:endParaRPr lang="en-US" sz="900" dirty="0">
              <a:solidFill>
                <a:schemeClr val="tx1"/>
              </a:solidFill>
            </a:endParaRPr>
          </a:p>
          <a:p>
            <a:pPr algn="ctr"/>
            <a:r>
              <a:rPr lang="ru-RU" sz="900" dirty="0" err="1" smtClean="0">
                <a:solidFill>
                  <a:schemeClr val="tx1"/>
                </a:solidFill>
              </a:rPr>
              <a:t>Митохондриальная</a:t>
            </a:r>
            <a:r>
              <a:rPr lang="ru-RU" sz="900" dirty="0" smtClean="0">
                <a:solidFill>
                  <a:schemeClr val="tx1"/>
                </a:solidFill>
              </a:rPr>
              <a:t> токсичность</a:t>
            </a:r>
            <a:endParaRPr lang="en-US" sz="900" dirty="0">
              <a:solidFill>
                <a:schemeClr val="tx1"/>
              </a:solidFill>
            </a:endParaRPr>
          </a:p>
          <a:p>
            <a:pPr algn="ctr"/>
            <a:r>
              <a:rPr lang="ru-RU" sz="900" dirty="0" smtClean="0">
                <a:solidFill>
                  <a:schemeClr val="tx1"/>
                </a:solidFill>
              </a:rPr>
              <a:t>Внутриклеточный окислительный стресс</a:t>
            </a:r>
            <a:endParaRPr lang="en-US" sz="900" dirty="0">
              <a:solidFill>
                <a:schemeClr val="tx1"/>
              </a:solidFill>
            </a:endParaRPr>
          </a:p>
          <a:p>
            <a:pPr algn="ctr"/>
            <a:r>
              <a:rPr lang="ru-RU" sz="900" dirty="0" smtClean="0">
                <a:solidFill>
                  <a:schemeClr val="tx1"/>
                </a:solidFill>
              </a:rPr>
              <a:t>Перекисное окисление липидов</a:t>
            </a:r>
            <a:endParaRPr lang="en-US" sz="900" dirty="0">
              <a:solidFill>
                <a:schemeClr val="tx1"/>
              </a:solidFill>
            </a:endParaRPr>
          </a:p>
          <a:p>
            <a:pPr algn="ctr"/>
            <a:r>
              <a:rPr lang="ru-RU" sz="900" dirty="0" smtClean="0">
                <a:solidFill>
                  <a:schemeClr val="tx1"/>
                </a:solidFill>
              </a:rPr>
              <a:t>Воспаление</a:t>
            </a:r>
            <a:endParaRPr lang="fr-FR" sz="900" dirty="0">
              <a:solidFill>
                <a:schemeClr val="tx1"/>
              </a:solidFill>
            </a:endParaRPr>
          </a:p>
        </p:txBody>
      </p:sp>
      <p:sp>
        <p:nvSpPr>
          <p:cNvPr id="17" name="ZoneTexte 16"/>
          <p:cNvSpPr txBox="1"/>
          <p:nvPr/>
        </p:nvSpPr>
        <p:spPr>
          <a:xfrm>
            <a:off x="220793" y="5309893"/>
            <a:ext cx="5184699" cy="307777"/>
          </a:xfrm>
          <a:prstGeom prst="rect">
            <a:avLst/>
          </a:prstGeom>
          <a:noFill/>
        </p:spPr>
        <p:txBody>
          <a:bodyPr wrap="square" rtlCol="0">
            <a:spAutoFit/>
          </a:bodyPr>
          <a:lstStyle/>
          <a:p>
            <a:pPr algn="ctr"/>
            <a:r>
              <a:rPr lang="ru-RU" sz="1400" b="1" dirty="0" smtClean="0">
                <a:solidFill>
                  <a:srgbClr val="D1216F"/>
                </a:solidFill>
              </a:rPr>
              <a:t>ПРЕИМУЩЕСТВА ДЛЯ ПОЛЬЗОВАТЕЛЕЙ</a:t>
            </a:r>
            <a:r>
              <a:rPr lang="en-US" sz="1400" b="1" dirty="0" smtClean="0">
                <a:solidFill>
                  <a:srgbClr val="D1216F"/>
                </a:solidFill>
              </a:rPr>
              <a:t>:</a:t>
            </a:r>
            <a:endParaRPr lang="en-US" sz="1400" b="1" dirty="0">
              <a:solidFill>
                <a:srgbClr val="D1216F"/>
              </a:solidFill>
            </a:endParaRPr>
          </a:p>
        </p:txBody>
      </p:sp>
      <p:sp>
        <p:nvSpPr>
          <p:cNvPr id="20" name="ZoneTexte 19"/>
          <p:cNvSpPr txBox="1"/>
          <p:nvPr/>
        </p:nvSpPr>
        <p:spPr>
          <a:xfrm>
            <a:off x="1471298" y="1446118"/>
            <a:ext cx="2946252" cy="338554"/>
          </a:xfrm>
          <a:prstGeom prst="rect">
            <a:avLst/>
          </a:prstGeom>
          <a:solidFill>
            <a:srgbClr val="3795AF"/>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fr-FR" sz="1600" b="1" dirty="0">
                <a:solidFill>
                  <a:schemeClr val="bg1"/>
                </a:solidFill>
              </a:rPr>
              <a:t>GLYCOFILM® </a:t>
            </a:r>
            <a:r>
              <a:rPr lang="fr-FR" sz="1600" b="1" dirty="0" smtClean="0">
                <a:solidFill>
                  <a:schemeClr val="bg1"/>
                </a:solidFill>
              </a:rPr>
              <a:t>(</a:t>
            </a:r>
            <a:r>
              <a:rPr lang="ru-RU" sz="1600" b="1" dirty="0" smtClean="0">
                <a:solidFill>
                  <a:schemeClr val="bg1"/>
                </a:solidFill>
              </a:rPr>
              <a:t>или</a:t>
            </a:r>
            <a:r>
              <a:rPr lang="fr-FR" sz="1600" b="1" dirty="0" smtClean="0">
                <a:solidFill>
                  <a:schemeClr val="bg1"/>
                </a:solidFill>
              </a:rPr>
              <a:t> </a:t>
            </a:r>
            <a:r>
              <a:rPr lang="fr-FR" sz="1600" b="1" dirty="0">
                <a:solidFill>
                  <a:schemeClr val="bg1"/>
                </a:solidFill>
              </a:rPr>
              <a:t>POLLUSTOP®)</a:t>
            </a:r>
          </a:p>
        </p:txBody>
      </p:sp>
      <p:sp>
        <p:nvSpPr>
          <p:cNvPr id="21" name="ZoneTexte 20"/>
          <p:cNvSpPr txBox="1"/>
          <p:nvPr/>
        </p:nvSpPr>
        <p:spPr>
          <a:xfrm>
            <a:off x="993395" y="5597519"/>
            <a:ext cx="3590677" cy="1169551"/>
          </a:xfrm>
          <a:prstGeom prst="rect">
            <a:avLst/>
          </a:prstGeom>
          <a:solidFill>
            <a:schemeClr val="tx1"/>
          </a:solidFill>
        </p:spPr>
        <p:txBody>
          <a:bodyPr wrap="square" rtlCol="0">
            <a:spAutoFit/>
          </a:bodyPr>
          <a:lstStyle/>
          <a:p>
            <a:pPr algn="ctr"/>
            <a:r>
              <a:rPr lang="ru-RU" sz="1400" b="1" dirty="0" smtClean="0">
                <a:solidFill>
                  <a:schemeClr val="bg1"/>
                </a:solidFill>
              </a:rPr>
              <a:t>Лучше защита от загрязнения</a:t>
            </a:r>
            <a:endParaRPr lang="en-US" sz="1400" b="1" dirty="0">
              <a:solidFill>
                <a:schemeClr val="bg1"/>
              </a:solidFill>
            </a:endParaRPr>
          </a:p>
          <a:p>
            <a:pPr algn="ctr"/>
            <a:r>
              <a:rPr lang="ru-RU" sz="1400" b="1" dirty="0" smtClean="0">
                <a:solidFill>
                  <a:schemeClr val="bg1"/>
                </a:solidFill>
              </a:rPr>
              <a:t>Яркая, увлажненная, успокоенная кожа</a:t>
            </a:r>
            <a:endParaRPr lang="en-US" sz="1400" b="1" dirty="0">
              <a:solidFill>
                <a:schemeClr val="bg1"/>
              </a:solidFill>
            </a:endParaRPr>
          </a:p>
          <a:p>
            <a:pPr algn="ctr"/>
            <a:r>
              <a:rPr lang="ru-RU" sz="1400" b="1" dirty="0" smtClean="0">
                <a:solidFill>
                  <a:schemeClr val="bg1"/>
                </a:solidFill>
              </a:rPr>
              <a:t>Предотвращение сухости, ломкости, тусклости волос</a:t>
            </a:r>
            <a:endParaRPr lang="en-US" sz="1400" b="1" dirty="0">
              <a:solidFill>
                <a:schemeClr val="bg1"/>
              </a:solidFill>
            </a:endParaRPr>
          </a:p>
          <a:p>
            <a:pPr algn="ctr"/>
            <a:r>
              <a:rPr lang="ru-RU" sz="1400" b="1" dirty="0" smtClean="0">
                <a:solidFill>
                  <a:schemeClr val="bg1"/>
                </a:solidFill>
              </a:rPr>
              <a:t>Предотвращение старения</a:t>
            </a:r>
            <a:endParaRPr lang="en-US" sz="1400" b="1" dirty="0">
              <a:solidFill>
                <a:schemeClr val="bg1"/>
              </a:solidFill>
            </a:endParaRPr>
          </a:p>
        </p:txBody>
      </p:sp>
      <p:sp>
        <p:nvSpPr>
          <p:cNvPr id="24" name="ZoneTexte 23"/>
          <p:cNvSpPr txBox="1"/>
          <p:nvPr/>
        </p:nvSpPr>
        <p:spPr>
          <a:xfrm>
            <a:off x="402662" y="1836237"/>
            <a:ext cx="4937948" cy="1077218"/>
          </a:xfrm>
          <a:prstGeom prst="rect">
            <a:avLst/>
          </a:prstGeom>
          <a:noFill/>
        </p:spPr>
        <p:txBody>
          <a:bodyPr wrap="square" rtlCol="0">
            <a:spAutoFit/>
          </a:bodyPr>
          <a:lstStyle/>
          <a:p>
            <a:pPr algn="ctr"/>
            <a:r>
              <a:rPr lang="ru-RU" sz="1600" b="1" dirty="0"/>
              <a:t>и</a:t>
            </a:r>
            <a:r>
              <a:rPr lang="ru-RU" sz="1600" b="1" dirty="0" smtClean="0"/>
              <a:t>нтерактивная защита</a:t>
            </a:r>
            <a:endParaRPr lang="fr-FR" sz="1600" b="1" dirty="0"/>
          </a:p>
          <a:p>
            <a:pPr algn="ctr"/>
            <a:r>
              <a:rPr lang="ru-RU" sz="1600" b="1" dirty="0" smtClean="0">
                <a:solidFill>
                  <a:srgbClr val="D1216F"/>
                </a:solidFill>
              </a:rPr>
              <a:t>ДЛЯ КОЖИ И ВОЛОС</a:t>
            </a:r>
            <a:endParaRPr lang="fr-FR" sz="1600" b="1" dirty="0">
              <a:solidFill>
                <a:srgbClr val="D1216F"/>
              </a:solidFill>
            </a:endParaRPr>
          </a:p>
          <a:p>
            <a:pPr algn="ctr"/>
            <a:r>
              <a:rPr lang="ru-RU" sz="1600" b="1" dirty="0" smtClean="0"/>
              <a:t>Работающая как защитный экран от загрязнений и вызываемых ими повреждений</a:t>
            </a:r>
            <a:endParaRPr lang="fr-FR" sz="1600" b="1" dirty="0"/>
          </a:p>
        </p:txBody>
      </p:sp>
      <p:sp>
        <p:nvSpPr>
          <p:cNvPr id="25" name="ZoneTexte 9"/>
          <p:cNvSpPr txBox="1"/>
          <p:nvPr/>
        </p:nvSpPr>
        <p:spPr>
          <a:xfrm>
            <a:off x="352663" y="2987428"/>
            <a:ext cx="1895135" cy="461665"/>
          </a:xfrm>
          <a:prstGeom prst="rect">
            <a:avLst/>
          </a:prstGeom>
          <a:solidFill>
            <a:schemeClr val="accent5">
              <a:lumMod val="75000"/>
            </a:schemeClr>
          </a:solidFill>
          <a:ln>
            <a:noFill/>
          </a:ln>
        </p:spPr>
        <p:style>
          <a:lnRef idx="3">
            <a:schemeClr val="lt1"/>
          </a:lnRef>
          <a:fillRef idx="1">
            <a:schemeClr val="accent5"/>
          </a:fillRef>
          <a:effectRef idx="1">
            <a:schemeClr val="accent5"/>
          </a:effectRef>
          <a:fontRef idx="minor">
            <a:schemeClr val="lt1"/>
          </a:fontRef>
        </p:style>
        <p:txBody>
          <a:bodyPr wrap="square" anchor="ctr" anchorCtr="0">
            <a:spAutoFit/>
          </a:bodyPr>
          <a:lstStyle/>
          <a:p>
            <a:pPr algn="ctr">
              <a:spcAft>
                <a:spcPts val="0"/>
              </a:spcAft>
            </a:pPr>
            <a:r>
              <a:rPr lang="ru-RU" sz="1200" b="1" dirty="0" smtClean="0">
                <a:solidFill>
                  <a:srgbClr val="FFFFFF"/>
                </a:solidFill>
                <a:ea typeface="Times New Roman" panose="02020603050405020304" pitchFamily="18" charset="0"/>
                <a:cs typeface="Times New Roman" panose="02020603050405020304" pitchFamily="18" charset="0"/>
              </a:rPr>
              <a:t>АТМОСФЕРОНОЕ ЗАГРЯЗНЕНИЕ</a:t>
            </a:r>
            <a:endParaRPr lang="fr-FR" sz="2000" dirty="0">
              <a:effectLst/>
              <a:latin typeface="Times New Roman" panose="02020603050405020304" pitchFamily="18" charset="0"/>
              <a:ea typeface="Times New Roman" panose="02020603050405020304" pitchFamily="18" charset="0"/>
            </a:endParaRPr>
          </a:p>
        </p:txBody>
      </p:sp>
      <p:sp>
        <p:nvSpPr>
          <p:cNvPr id="26" name="ZoneTexte 9"/>
          <p:cNvSpPr txBox="1"/>
          <p:nvPr/>
        </p:nvSpPr>
        <p:spPr>
          <a:xfrm>
            <a:off x="3708627" y="2989570"/>
            <a:ext cx="1655461" cy="461665"/>
          </a:xfrm>
          <a:prstGeom prst="rect">
            <a:avLst/>
          </a:prstGeom>
          <a:solidFill>
            <a:schemeClr val="accent5">
              <a:lumMod val="75000"/>
            </a:schemeClr>
          </a:solidFill>
          <a:ln>
            <a:noFill/>
          </a:ln>
        </p:spPr>
        <p:style>
          <a:lnRef idx="3">
            <a:schemeClr val="lt1"/>
          </a:lnRef>
          <a:fillRef idx="1">
            <a:schemeClr val="accent5"/>
          </a:fillRef>
          <a:effectRef idx="1">
            <a:schemeClr val="accent5"/>
          </a:effectRef>
          <a:fontRef idx="minor">
            <a:schemeClr val="lt1"/>
          </a:fontRef>
        </p:style>
        <p:txBody>
          <a:bodyPr wrap="square" anchor="ctr" anchorCtr="0">
            <a:spAutoFit/>
          </a:bodyPr>
          <a:lstStyle/>
          <a:p>
            <a:pPr algn="ctr">
              <a:spcAft>
                <a:spcPts val="0"/>
              </a:spcAft>
            </a:pPr>
            <a:r>
              <a:rPr lang="ru-RU" sz="1200" b="1" dirty="0" smtClean="0">
                <a:solidFill>
                  <a:srgbClr val="FFFFFF"/>
                </a:solidFill>
                <a:ea typeface="Times New Roman" panose="02020603050405020304" pitchFamily="18" charset="0"/>
                <a:cs typeface="Times New Roman" panose="02020603050405020304" pitchFamily="18" charset="0"/>
              </a:rPr>
              <a:t>БЫТОВОЕ ЗАГРЯЗНЕНИЕ</a:t>
            </a:r>
            <a:endParaRPr lang="fr-FR" sz="2000" dirty="0">
              <a:effectLst/>
              <a:latin typeface="Times New Roman" panose="02020603050405020304" pitchFamily="18" charset="0"/>
              <a:ea typeface="Times New Roman" panose="02020603050405020304" pitchFamily="18" charset="0"/>
            </a:endParaRPr>
          </a:p>
        </p:txBody>
      </p:sp>
      <p:sp>
        <p:nvSpPr>
          <p:cNvPr id="27" name="ZoneTexte 9"/>
          <p:cNvSpPr txBox="1"/>
          <p:nvPr/>
        </p:nvSpPr>
        <p:spPr>
          <a:xfrm>
            <a:off x="2734574" y="3079760"/>
            <a:ext cx="469274" cy="276999"/>
          </a:xfrm>
          <a:prstGeom prst="rect">
            <a:avLst/>
          </a:prstGeom>
          <a:solidFill>
            <a:schemeClr val="accent5">
              <a:lumMod val="75000"/>
            </a:schemeClr>
          </a:solidFill>
          <a:ln>
            <a:noFill/>
          </a:ln>
        </p:spPr>
        <p:style>
          <a:lnRef idx="3">
            <a:schemeClr val="lt1"/>
          </a:lnRef>
          <a:fillRef idx="1">
            <a:schemeClr val="accent5"/>
          </a:fillRef>
          <a:effectRef idx="1">
            <a:schemeClr val="accent5"/>
          </a:effectRef>
          <a:fontRef idx="minor">
            <a:schemeClr val="lt1"/>
          </a:fontRef>
        </p:style>
        <p:txBody>
          <a:bodyPr wrap="square" anchor="ctr" anchorCtr="0">
            <a:spAutoFit/>
          </a:bodyPr>
          <a:lstStyle/>
          <a:p>
            <a:pPr algn="ctr">
              <a:spcAft>
                <a:spcPts val="0"/>
              </a:spcAft>
            </a:pPr>
            <a:r>
              <a:rPr lang="fr-FR" sz="1200" b="1" dirty="0">
                <a:solidFill>
                  <a:srgbClr val="FFFFFF"/>
                </a:solidFill>
                <a:ea typeface="Times New Roman" panose="02020603050405020304" pitchFamily="18" charset="0"/>
                <a:cs typeface="Times New Roman" panose="02020603050405020304" pitchFamily="18" charset="0"/>
              </a:rPr>
              <a:t>UV</a:t>
            </a:r>
            <a:endParaRPr lang="fr-FR" sz="2000" dirty="0">
              <a:effectLst/>
              <a:latin typeface="Times New Roman" panose="02020603050405020304" pitchFamily="18" charset="0"/>
              <a:ea typeface="Times New Roman" panose="02020603050405020304" pitchFamily="18" charset="0"/>
            </a:endParaRPr>
          </a:p>
        </p:txBody>
      </p:sp>
      <p:sp>
        <p:nvSpPr>
          <p:cNvPr id="28" name="ZoneTexte 27"/>
          <p:cNvSpPr txBox="1"/>
          <p:nvPr/>
        </p:nvSpPr>
        <p:spPr>
          <a:xfrm>
            <a:off x="352662" y="3413373"/>
            <a:ext cx="1895136" cy="738664"/>
          </a:xfrm>
          <a:prstGeom prst="rect">
            <a:avLst/>
          </a:prstGeom>
          <a:noFill/>
        </p:spPr>
        <p:txBody>
          <a:bodyPr wrap="square" rtlCol="0">
            <a:spAutoFit/>
          </a:bodyPr>
          <a:lstStyle/>
          <a:p>
            <a:pPr algn="ctr"/>
            <a:r>
              <a:rPr lang="ru-RU" sz="1050" dirty="0" smtClean="0"/>
              <a:t>Частицы сажи </a:t>
            </a:r>
            <a:r>
              <a:rPr lang="en-US" sz="1050" dirty="0" smtClean="0"/>
              <a:t>(</a:t>
            </a:r>
            <a:r>
              <a:rPr lang="ru-RU" sz="1050" dirty="0" smtClean="0"/>
              <a:t>до </a:t>
            </a:r>
            <a:r>
              <a:rPr lang="en-US" sz="1050" dirty="0" smtClean="0"/>
              <a:t>149</a:t>
            </a:r>
            <a:r>
              <a:rPr lang="ru-RU" sz="1050" dirty="0" smtClean="0"/>
              <a:t>мкм</a:t>
            </a:r>
            <a:r>
              <a:rPr lang="en-US" sz="1050" dirty="0" smtClean="0"/>
              <a:t>)</a:t>
            </a:r>
            <a:endParaRPr lang="en-US" sz="1050" dirty="0"/>
          </a:p>
          <a:p>
            <a:pPr algn="ctr"/>
            <a:r>
              <a:rPr lang="en-US" sz="1050" dirty="0"/>
              <a:t>PM2.5, PM1</a:t>
            </a:r>
          </a:p>
          <a:p>
            <a:pPr algn="ctr"/>
            <a:r>
              <a:rPr lang="ru-RU" sz="1050" dirty="0" smtClean="0"/>
              <a:t>Тяжелые металлы</a:t>
            </a:r>
            <a:r>
              <a:rPr lang="en-US" sz="1050" dirty="0" smtClean="0"/>
              <a:t>, </a:t>
            </a:r>
            <a:r>
              <a:rPr lang="ru-RU" sz="1050" dirty="0" smtClean="0"/>
              <a:t>Сигаретный дым</a:t>
            </a:r>
            <a:endParaRPr lang="en-US" sz="1050" dirty="0"/>
          </a:p>
        </p:txBody>
      </p:sp>
      <p:sp>
        <p:nvSpPr>
          <p:cNvPr id="31" name="ZoneTexte 30"/>
          <p:cNvSpPr txBox="1"/>
          <p:nvPr/>
        </p:nvSpPr>
        <p:spPr>
          <a:xfrm>
            <a:off x="3708627" y="3451235"/>
            <a:ext cx="1655461" cy="253916"/>
          </a:xfrm>
          <a:prstGeom prst="rect">
            <a:avLst/>
          </a:prstGeom>
          <a:noFill/>
        </p:spPr>
        <p:txBody>
          <a:bodyPr wrap="square" rtlCol="0">
            <a:spAutoFit/>
          </a:bodyPr>
          <a:lstStyle/>
          <a:p>
            <a:pPr algn="ctr"/>
            <a:r>
              <a:rPr lang="ru-RU" sz="1050" dirty="0" smtClean="0"/>
              <a:t>Сульфаты</a:t>
            </a:r>
            <a:endParaRPr lang="en-US" sz="1050" dirty="0"/>
          </a:p>
        </p:txBody>
      </p:sp>
      <p:sp>
        <p:nvSpPr>
          <p:cNvPr id="32" name="ZoneTexte 31"/>
          <p:cNvSpPr txBox="1"/>
          <p:nvPr/>
        </p:nvSpPr>
        <p:spPr>
          <a:xfrm>
            <a:off x="2734575" y="3356992"/>
            <a:ext cx="469274" cy="415498"/>
          </a:xfrm>
          <a:prstGeom prst="rect">
            <a:avLst/>
          </a:prstGeom>
          <a:noFill/>
        </p:spPr>
        <p:txBody>
          <a:bodyPr wrap="square" rtlCol="0">
            <a:spAutoFit/>
          </a:bodyPr>
          <a:lstStyle/>
          <a:p>
            <a:pPr algn="ctr"/>
            <a:r>
              <a:rPr lang="en-US" sz="1050" dirty="0"/>
              <a:t>UVA</a:t>
            </a:r>
          </a:p>
          <a:p>
            <a:pPr algn="ctr"/>
            <a:r>
              <a:rPr lang="en-US" sz="1050" dirty="0"/>
              <a:t>UVB</a:t>
            </a:r>
          </a:p>
        </p:txBody>
      </p:sp>
      <p:cxnSp>
        <p:nvCxnSpPr>
          <p:cNvPr id="35" name="Connecteur droit avec flèche 34"/>
          <p:cNvCxnSpPr>
            <a:cxnSpLocks/>
          </p:cNvCxnSpPr>
          <p:nvPr/>
        </p:nvCxnSpPr>
        <p:spPr>
          <a:xfrm>
            <a:off x="4499991" y="2897742"/>
            <a:ext cx="0" cy="12778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7170" name="Picture 2" descr="Résultat de recherche d'images pour &quot;logo décroissance&quot;">
            <a:hlinkClick r:id="rId2"/>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097" y="4109442"/>
            <a:ext cx="1670268" cy="1072666"/>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Connecteur droit avec flèche 40"/>
          <p:cNvCxnSpPr>
            <a:cxnSpLocks/>
          </p:cNvCxnSpPr>
          <p:nvPr/>
        </p:nvCxnSpPr>
        <p:spPr>
          <a:xfrm>
            <a:off x="2968774" y="2907267"/>
            <a:ext cx="0" cy="12778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 name="Connecteur droit avec flèche 41"/>
          <p:cNvCxnSpPr>
            <a:cxnSpLocks/>
          </p:cNvCxnSpPr>
          <p:nvPr/>
        </p:nvCxnSpPr>
        <p:spPr>
          <a:xfrm>
            <a:off x="2828950" y="5182108"/>
            <a:ext cx="0" cy="12778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 name="Rectangle 4"/>
          <p:cNvSpPr/>
          <p:nvPr/>
        </p:nvSpPr>
        <p:spPr>
          <a:xfrm>
            <a:off x="5748833" y="983732"/>
            <a:ext cx="3149302" cy="3046988"/>
          </a:xfrm>
          <a:prstGeom prst="rect">
            <a:avLst/>
          </a:prstGeom>
        </p:spPr>
        <p:txBody>
          <a:bodyPr wrap="square">
            <a:spAutoFit/>
          </a:bodyPr>
          <a:lstStyle/>
          <a:p>
            <a:pPr marL="171450" indent="-171450">
              <a:buFont typeface="Wingdings" panose="05000000000000000000" pitchFamily="2" charset="2"/>
              <a:buChar char="§"/>
            </a:pPr>
            <a:r>
              <a:rPr lang="ru-RU" sz="1200" dirty="0" smtClean="0"/>
              <a:t>Защита от УФ-повреждений</a:t>
            </a:r>
            <a:endParaRPr lang="fr-FR" sz="1200" dirty="0"/>
          </a:p>
          <a:p>
            <a:pPr marL="171450" indent="-171450">
              <a:buFont typeface="Wingdings" panose="05000000000000000000" pitchFamily="2" charset="2"/>
              <a:buChar char="§"/>
            </a:pPr>
            <a:r>
              <a:rPr lang="ru-RU" sz="1200" dirty="0" smtClean="0"/>
              <a:t>Защита от повреждений мелкими частицами, тяжелыми металлами</a:t>
            </a:r>
            <a:endParaRPr lang="fr-FR" sz="1200" dirty="0"/>
          </a:p>
          <a:p>
            <a:pPr marL="171450" indent="-171450">
              <a:buFont typeface="Wingdings" panose="05000000000000000000" pitchFamily="2" charset="2"/>
              <a:buChar char="§"/>
            </a:pPr>
            <a:r>
              <a:rPr lang="ru-RU" sz="1200" dirty="0" smtClean="0"/>
              <a:t>Защита от повреждений бытовой химией и моющими средствами</a:t>
            </a:r>
            <a:endParaRPr lang="fr-FR" sz="1200" dirty="0"/>
          </a:p>
          <a:p>
            <a:pPr marL="171450" indent="-171450">
              <a:buFont typeface="Wingdings" panose="05000000000000000000" pitchFamily="2" charset="2"/>
              <a:buChar char="§"/>
            </a:pPr>
            <a:r>
              <a:rPr lang="ru-RU" sz="1200" dirty="0" smtClean="0"/>
              <a:t>Защита от вне- и внутриклеточных повреждений загрязнением</a:t>
            </a:r>
            <a:endParaRPr lang="fr-FR" sz="1200" dirty="0"/>
          </a:p>
          <a:p>
            <a:pPr marL="171450" indent="-171450">
              <a:buFont typeface="Wingdings" panose="05000000000000000000" pitchFamily="2" charset="2"/>
              <a:buChar char="§"/>
            </a:pPr>
            <a:r>
              <a:rPr lang="ru-RU" sz="1200" dirty="0" smtClean="0"/>
              <a:t>Предотвращение окислительного стресса, воспаления, преждевременного старения, вызванного загрязнением</a:t>
            </a:r>
            <a:endParaRPr lang="fr-FR" sz="1200" dirty="0"/>
          </a:p>
          <a:p>
            <a:pPr marL="171450" indent="-171450">
              <a:buFont typeface="Wingdings" panose="05000000000000000000" pitchFamily="2" charset="2"/>
              <a:buChar char="§"/>
            </a:pPr>
            <a:r>
              <a:rPr lang="ru-RU" sz="1200" dirty="0" smtClean="0"/>
              <a:t>Защита для кожи и волос</a:t>
            </a:r>
            <a:endParaRPr lang="en-US" sz="1200" dirty="0"/>
          </a:p>
          <a:p>
            <a:pPr marL="171450" indent="-171450">
              <a:buFont typeface="Wingdings" panose="05000000000000000000" pitchFamily="2" charset="2"/>
              <a:buChar char="§"/>
            </a:pPr>
            <a:r>
              <a:rPr lang="ru-RU" sz="1200" dirty="0" err="1" smtClean="0"/>
              <a:t>Антиадгезивное</a:t>
            </a:r>
            <a:r>
              <a:rPr lang="ru-RU" sz="1200" dirty="0" smtClean="0"/>
              <a:t> действие для кожи и волос против </a:t>
            </a:r>
            <a:r>
              <a:rPr lang="en-US" sz="1200" dirty="0" smtClean="0"/>
              <a:t>PM</a:t>
            </a:r>
            <a:endParaRPr lang="en-US" sz="1200" dirty="0"/>
          </a:p>
          <a:p>
            <a:pPr marL="171450" indent="-171450">
              <a:buFont typeface="Wingdings" panose="05000000000000000000" pitchFamily="2" charset="2"/>
              <a:buChar char="§"/>
            </a:pPr>
            <a:r>
              <a:rPr lang="ru-RU" sz="1200" dirty="0" smtClean="0"/>
              <a:t>Очистка волос от загрязнений</a:t>
            </a:r>
            <a:endParaRPr lang="fr-FR" sz="1200" dirty="0"/>
          </a:p>
          <a:p>
            <a:pPr marL="171450" indent="-171450">
              <a:buFont typeface="Wingdings" panose="05000000000000000000" pitchFamily="2" charset="2"/>
              <a:buChar char="§"/>
            </a:pPr>
            <a:endParaRPr lang="en-US" sz="1200" dirty="0"/>
          </a:p>
          <a:p>
            <a:pPr marL="171450" indent="-171450">
              <a:buFont typeface="Wingdings" panose="05000000000000000000" pitchFamily="2" charset="2"/>
              <a:buChar char="§"/>
            </a:pPr>
            <a:endParaRPr lang="fr-FR" sz="1200" dirty="0"/>
          </a:p>
        </p:txBody>
      </p:sp>
    </p:spTree>
    <p:extLst>
      <p:ext uri="{BB962C8B-B14F-4D97-AF65-F5344CB8AC3E}">
        <p14:creationId xmlns:p14="http://schemas.microsoft.com/office/powerpoint/2010/main" val="8043345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rotWithShape="1">
          <a:blip r:embed="rId2" cstate="print">
            <a:extLst>
              <a:ext uri="{28A0092B-C50C-407E-A947-70E740481C1C}">
                <a14:useLocalDpi xmlns:a14="http://schemas.microsoft.com/office/drawing/2010/main" val="0"/>
              </a:ext>
            </a:extLst>
          </a:blip>
          <a:srcRect l="46127" t="1" r="-1" b="37782"/>
          <a:stretch/>
        </p:blipFill>
        <p:spPr>
          <a:xfrm>
            <a:off x="1" y="1774386"/>
            <a:ext cx="4482521" cy="5083613"/>
          </a:xfrm>
          <a:prstGeom prst="rect">
            <a:avLst/>
          </a:prstGeom>
        </p:spPr>
      </p:pic>
      <p:sp>
        <p:nvSpPr>
          <p:cNvPr id="4" name="Rectangle 3"/>
          <p:cNvSpPr/>
          <p:nvPr/>
        </p:nvSpPr>
        <p:spPr>
          <a:xfrm rot="5400000">
            <a:off x="7777491" y="-951383"/>
            <a:ext cx="416360" cy="2312506"/>
          </a:xfrm>
          <a:prstGeom prst="rect">
            <a:avLst/>
          </a:prstGeom>
          <a:solidFill>
            <a:srgbClr val="D1217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fr-FR" kern="0">
              <a:solidFill>
                <a:sysClr val="window" lastClr="FFFFFF"/>
              </a:solidFill>
              <a:latin typeface="Calibri"/>
            </a:endParaRPr>
          </a:p>
        </p:txBody>
      </p:sp>
      <p:sp>
        <p:nvSpPr>
          <p:cNvPr id="5" name="Zone de texte 435"/>
          <p:cNvSpPr txBox="1"/>
          <p:nvPr/>
        </p:nvSpPr>
        <p:spPr>
          <a:xfrm rot="5400000">
            <a:off x="7437304" y="-507345"/>
            <a:ext cx="899998" cy="1734062"/>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Основное</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25" name="Rectangle 24"/>
          <p:cNvSpPr/>
          <p:nvPr/>
        </p:nvSpPr>
        <p:spPr>
          <a:xfrm>
            <a:off x="3419872" y="764704"/>
            <a:ext cx="5508104" cy="2832706"/>
          </a:xfrm>
          <a:prstGeom prst="rect">
            <a:avLst/>
          </a:prstGeom>
          <a:solidFill>
            <a:srgbClr val="FEF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36"/>
          <p:cNvSpPr>
            <a:spLocks noChangeArrowheads="1"/>
          </p:cNvSpPr>
          <p:nvPr/>
        </p:nvSpPr>
        <p:spPr bwMode="auto">
          <a:xfrm>
            <a:off x="3419872" y="809685"/>
            <a:ext cx="5508103" cy="351556"/>
          </a:xfrm>
          <a:prstGeom prst="rect">
            <a:avLst/>
          </a:prstGeom>
          <a:noFill/>
          <a:ln>
            <a:noFill/>
          </a:ln>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ru-RU" sz="1200" b="1" cap="all" dirty="0" smtClean="0">
                <a:latin typeface="Arial" charset="0"/>
              </a:rPr>
              <a:t>ОБЩАЯ ИНФОРМАЦИЯ</a:t>
            </a:r>
            <a:endParaRPr lang="fr-FR" sz="1200" b="1" cap="all" dirty="0">
              <a:latin typeface="Arial" charset="0"/>
            </a:endParaRPr>
          </a:p>
          <a:p>
            <a:pPr algn="ctr" eaLnBrk="1" hangingPunct="1">
              <a:spcBef>
                <a:spcPct val="50000"/>
              </a:spcBef>
            </a:pPr>
            <a:endParaRPr lang="fr-FR" altLang="fr-FR" sz="1200" b="1" u="sng" cap="all" dirty="0">
              <a:latin typeface="Arial" charset="0"/>
            </a:endParaRPr>
          </a:p>
        </p:txBody>
      </p:sp>
      <p:cxnSp>
        <p:nvCxnSpPr>
          <p:cNvPr id="27" name="Connecteur droit 26"/>
          <p:cNvCxnSpPr>
            <a:cxnSpLocks/>
          </p:cNvCxnSpPr>
          <p:nvPr/>
        </p:nvCxnSpPr>
        <p:spPr>
          <a:xfrm>
            <a:off x="3275856" y="1124745"/>
            <a:ext cx="5760640" cy="0"/>
          </a:xfrm>
          <a:prstGeom prst="line">
            <a:avLst/>
          </a:prstGeom>
        </p:spPr>
        <p:style>
          <a:lnRef idx="1">
            <a:schemeClr val="dk1"/>
          </a:lnRef>
          <a:fillRef idx="0">
            <a:schemeClr val="dk1"/>
          </a:fillRef>
          <a:effectRef idx="0">
            <a:schemeClr val="dk1"/>
          </a:effectRef>
          <a:fontRef idx="minor">
            <a:schemeClr val="tx1"/>
          </a:fontRef>
        </p:style>
      </p:cxnSp>
      <p:sp>
        <p:nvSpPr>
          <p:cNvPr id="39" name="Text Box 8"/>
          <p:cNvSpPr txBox="1">
            <a:spLocks noChangeArrowheads="1"/>
          </p:cNvSpPr>
          <p:nvPr/>
        </p:nvSpPr>
        <p:spPr bwMode="auto">
          <a:xfrm>
            <a:off x="3375770" y="1171419"/>
            <a:ext cx="566072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71450" indent="-171450" eaLnBrk="1" fontAlgn="base" hangingPunct="1">
              <a:spcAft>
                <a:spcPct val="0"/>
              </a:spcAft>
              <a:buFont typeface="Wingdings" panose="05000000000000000000" pitchFamily="2" charset="2"/>
              <a:buChar char="§"/>
              <a:tabLst>
                <a:tab pos="896938" algn="l"/>
              </a:tabLst>
            </a:pPr>
            <a:r>
              <a:rPr lang="ru-RU" sz="1200" b="1" dirty="0" smtClean="0">
                <a:latin typeface="+mn-lt"/>
              </a:rPr>
              <a:t>Описание</a:t>
            </a:r>
            <a:r>
              <a:rPr lang="fr-FR" sz="1200" dirty="0" smtClean="0">
                <a:latin typeface="+mn-lt"/>
              </a:rPr>
              <a:t>:  </a:t>
            </a:r>
            <a:r>
              <a:rPr lang="ru-RU" sz="1200" dirty="0" smtClean="0">
                <a:latin typeface="+mn-lt"/>
              </a:rPr>
              <a:t>анионный полисахарид </a:t>
            </a:r>
            <a:r>
              <a:rPr lang="en-GB" sz="1200" dirty="0" smtClean="0">
                <a:latin typeface="+mn-lt"/>
              </a:rPr>
              <a:t>(</a:t>
            </a:r>
            <a:r>
              <a:rPr lang="ru-RU" sz="1200" dirty="0" smtClean="0">
                <a:latin typeface="+mn-lt"/>
              </a:rPr>
              <a:t>средняя молекулярная масса </a:t>
            </a:r>
            <a:r>
              <a:rPr lang="en-GB" sz="1200" dirty="0" smtClean="0">
                <a:latin typeface="+mn-lt"/>
              </a:rPr>
              <a:t>2.10</a:t>
            </a:r>
            <a:r>
              <a:rPr lang="en-GB" sz="1200" baseline="30000" dirty="0" smtClean="0">
                <a:latin typeface="+mn-lt"/>
              </a:rPr>
              <a:t>6</a:t>
            </a:r>
            <a:r>
              <a:rPr lang="en-GB" sz="1200" dirty="0" smtClean="0">
                <a:latin typeface="+mn-lt"/>
              </a:rPr>
              <a:t> </a:t>
            </a:r>
            <a:r>
              <a:rPr lang="en-GB" sz="1200" dirty="0">
                <a:latin typeface="+mn-lt"/>
              </a:rPr>
              <a:t>Da), 	</a:t>
            </a:r>
            <a:r>
              <a:rPr lang="ru-RU" sz="1200" dirty="0">
                <a:latin typeface="+mn-lt"/>
              </a:rPr>
              <a:t> содержащий </a:t>
            </a:r>
            <a:r>
              <a:rPr lang="ru-RU" sz="1200" dirty="0" err="1">
                <a:latin typeface="+mn-lt"/>
              </a:rPr>
              <a:t>глюкуроновую</a:t>
            </a:r>
            <a:r>
              <a:rPr lang="ru-RU" sz="1200" dirty="0">
                <a:latin typeface="+mn-lt"/>
              </a:rPr>
              <a:t> кислоту</a:t>
            </a:r>
            <a:r>
              <a:rPr lang="en-GB" sz="1200" dirty="0">
                <a:latin typeface="+mn-lt"/>
              </a:rPr>
              <a:t>, L-	</a:t>
            </a:r>
            <a:r>
              <a:rPr lang="ru-RU" sz="1200" dirty="0" err="1">
                <a:latin typeface="+mn-lt"/>
              </a:rPr>
              <a:t>фукозу</a:t>
            </a:r>
            <a:r>
              <a:rPr lang="ru-RU" sz="1200" dirty="0">
                <a:latin typeface="+mn-lt"/>
              </a:rPr>
              <a:t> и </a:t>
            </a:r>
            <a:r>
              <a:rPr lang="en-GB" sz="1200" dirty="0">
                <a:latin typeface="+mn-lt"/>
              </a:rPr>
              <a:t>D-</a:t>
            </a:r>
            <a:r>
              <a:rPr lang="ru-RU" sz="1200" dirty="0">
                <a:latin typeface="+mn-lt"/>
              </a:rPr>
              <a:t>глюкозу</a:t>
            </a:r>
            <a:endParaRPr lang="fr-FR" sz="1200" dirty="0">
              <a:latin typeface="+mn-lt"/>
            </a:endParaRPr>
          </a:p>
          <a:p>
            <a:pPr marL="171450" indent="-171450" eaLnBrk="1" fontAlgn="base" hangingPunct="1">
              <a:spcAft>
                <a:spcPct val="0"/>
              </a:spcAft>
              <a:buFont typeface="Wingdings" panose="05000000000000000000" pitchFamily="2" charset="2"/>
              <a:buChar char="§"/>
              <a:tabLst>
                <a:tab pos="896938" algn="l"/>
              </a:tabLst>
            </a:pPr>
            <a:r>
              <a:rPr lang="ru-RU" sz="1200" b="1" dirty="0" smtClean="0">
                <a:latin typeface="+mn-lt"/>
              </a:rPr>
              <a:t>Консерванты</a:t>
            </a:r>
            <a:r>
              <a:rPr lang="fr-FR" sz="1200" dirty="0" smtClean="0">
                <a:latin typeface="+mn-lt"/>
              </a:rPr>
              <a:t>:  </a:t>
            </a:r>
            <a:r>
              <a:rPr lang="fr-FR" sz="1200" dirty="0">
                <a:latin typeface="+mn-lt"/>
              </a:rPr>
              <a:t>GLYCOFILM® 1.5P: 1.5% phenoxyethanol</a:t>
            </a:r>
          </a:p>
          <a:p>
            <a:pPr eaLnBrk="1" fontAlgn="base" hangingPunct="1">
              <a:spcAft>
                <a:spcPct val="0"/>
              </a:spcAft>
              <a:tabLst>
                <a:tab pos="896938" algn="l"/>
              </a:tabLst>
            </a:pPr>
            <a:r>
              <a:rPr lang="fr-FR" sz="1200" dirty="0">
                <a:latin typeface="+mn-lt"/>
              </a:rPr>
              <a:t>	     POLLUSTOP®: </a:t>
            </a:r>
            <a:r>
              <a:rPr lang="ru-RU" sz="1200" dirty="0" smtClean="0">
                <a:latin typeface="+mn-lt"/>
              </a:rPr>
              <a:t>нет</a:t>
            </a:r>
            <a:r>
              <a:rPr lang="fr-FR" sz="1200" dirty="0" smtClean="0">
                <a:latin typeface="+mn-lt"/>
              </a:rPr>
              <a:t> </a:t>
            </a:r>
            <a:r>
              <a:rPr lang="fr-FR" sz="1200" dirty="0">
                <a:latin typeface="+mn-lt"/>
              </a:rPr>
              <a:t>(3.5% hexanediol = </a:t>
            </a:r>
            <a:r>
              <a:rPr lang="ru-RU" sz="1200" dirty="0" smtClean="0">
                <a:latin typeface="+mn-lt"/>
              </a:rPr>
              <a:t>не консервант</a:t>
            </a:r>
            <a:r>
              <a:rPr lang="fr-FR" sz="1200" dirty="0" smtClean="0">
                <a:latin typeface="+mn-lt"/>
              </a:rPr>
              <a:t>)</a:t>
            </a:r>
            <a:endParaRPr lang="fr-FR" sz="1200" dirty="0">
              <a:latin typeface="+mn-lt"/>
            </a:endParaRPr>
          </a:p>
          <a:p>
            <a:pPr marL="171450" indent="-171450" eaLnBrk="1" fontAlgn="base" hangingPunct="1">
              <a:lnSpc>
                <a:spcPct val="150000"/>
              </a:lnSpc>
              <a:spcBef>
                <a:spcPct val="50000"/>
              </a:spcBef>
              <a:spcAft>
                <a:spcPct val="0"/>
              </a:spcAft>
              <a:buFont typeface="Wingdings" panose="05000000000000000000" pitchFamily="2" charset="2"/>
              <a:buChar char="§"/>
            </a:pPr>
            <a:r>
              <a:rPr lang="ru-RU" sz="1200" b="1" dirty="0" smtClean="0">
                <a:latin typeface="+mn-lt"/>
              </a:rPr>
              <a:t>Рекомендуемый ввод</a:t>
            </a:r>
            <a:r>
              <a:rPr lang="fr-FR" sz="1200" dirty="0" smtClean="0">
                <a:latin typeface="+mn-lt"/>
              </a:rPr>
              <a:t>: </a:t>
            </a:r>
            <a:r>
              <a:rPr lang="ru-RU" sz="1200" dirty="0" smtClean="0">
                <a:latin typeface="+mn-lt"/>
              </a:rPr>
              <a:t>от </a:t>
            </a:r>
            <a:r>
              <a:rPr lang="fr-FR" sz="1200" dirty="0" smtClean="0">
                <a:latin typeface="+mn-lt"/>
              </a:rPr>
              <a:t>0,5</a:t>
            </a:r>
            <a:r>
              <a:rPr lang="fr-FR" sz="1200" dirty="0" smtClean="0">
                <a:latin typeface="+mn-lt"/>
              </a:rPr>
              <a:t>% </a:t>
            </a:r>
            <a:r>
              <a:rPr lang="ru-RU" sz="1200" dirty="0" smtClean="0">
                <a:latin typeface="+mn-lt"/>
              </a:rPr>
              <a:t>до</a:t>
            </a:r>
            <a:r>
              <a:rPr lang="fr-FR" sz="1200" dirty="0" smtClean="0">
                <a:latin typeface="+mn-lt"/>
              </a:rPr>
              <a:t> </a:t>
            </a:r>
            <a:r>
              <a:rPr lang="fr-FR" sz="1200" dirty="0">
                <a:latin typeface="+mn-lt"/>
              </a:rPr>
              <a:t>5%</a:t>
            </a:r>
          </a:p>
          <a:p>
            <a:pPr marL="171450" indent="-171450" eaLnBrk="1" fontAlgn="base" hangingPunct="1">
              <a:spcAft>
                <a:spcPct val="0"/>
              </a:spcAft>
              <a:buFont typeface="Wingdings" panose="05000000000000000000" pitchFamily="2" charset="2"/>
              <a:buChar char="§"/>
            </a:pPr>
            <a:r>
              <a:rPr lang="ru-RU" sz="1200" b="1" dirty="0" smtClean="0">
                <a:latin typeface="+mn-lt"/>
              </a:rPr>
              <a:t>Токсикологический профиль</a:t>
            </a:r>
            <a:r>
              <a:rPr lang="fr-FR" sz="1200" dirty="0" smtClean="0">
                <a:solidFill>
                  <a:schemeClr val="accent5">
                    <a:lumMod val="50000"/>
                  </a:schemeClr>
                </a:solidFill>
                <a:latin typeface="+mn-lt"/>
              </a:rPr>
              <a:t>: </a:t>
            </a:r>
            <a:r>
              <a:rPr lang="ru-RU" sz="1200" dirty="0" smtClean="0">
                <a:latin typeface="+mn-lt"/>
              </a:rPr>
              <a:t>не раздражает кожу </a:t>
            </a:r>
            <a:r>
              <a:rPr lang="fr-FR" sz="1200" dirty="0" smtClean="0">
                <a:latin typeface="+mn-lt"/>
              </a:rPr>
              <a:t>(</a:t>
            </a:r>
            <a:r>
              <a:rPr lang="ru-RU" sz="1200" dirty="0" smtClean="0">
                <a:latin typeface="+mn-lt"/>
              </a:rPr>
              <a:t>чистый продукт</a:t>
            </a:r>
            <a:r>
              <a:rPr lang="fr-FR" sz="1200" dirty="0" smtClean="0">
                <a:latin typeface="+mn-lt"/>
              </a:rPr>
              <a:t>)</a:t>
            </a:r>
            <a:r>
              <a:rPr lang="fr-FR" sz="1200" dirty="0">
                <a:latin typeface="+mn-lt"/>
              </a:rPr>
              <a:t>	 	        </a:t>
            </a:r>
            <a:r>
              <a:rPr lang="fr-FR" sz="1200" dirty="0" smtClean="0">
                <a:latin typeface="+mn-lt"/>
              </a:rPr>
              <a:t> </a:t>
            </a:r>
            <a:r>
              <a:rPr lang="ru-RU" sz="1200" dirty="0" smtClean="0">
                <a:latin typeface="+mn-lt"/>
              </a:rPr>
              <a:t>практически не раздражает глаза </a:t>
            </a:r>
            <a:r>
              <a:rPr lang="fr-FR" sz="1200" dirty="0" smtClean="0">
                <a:latin typeface="+mn-lt"/>
              </a:rPr>
              <a:t>(</a:t>
            </a:r>
            <a:r>
              <a:rPr lang="ru-RU" sz="1200" dirty="0" smtClean="0">
                <a:latin typeface="+mn-lt"/>
              </a:rPr>
              <a:t>чистый продукт</a:t>
            </a:r>
            <a:r>
              <a:rPr lang="fr-FR" sz="1200" dirty="0" smtClean="0">
                <a:latin typeface="+mn-lt"/>
              </a:rPr>
              <a:t>)</a:t>
            </a:r>
            <a:r>
              <a:rPr lang="fr-FR" sz="1200" dirty="0">
                <a:latin typeface="+mn-lt"/>
              </a:rPr>
              <a:t>	 	       </a:t>
            </a:r>
            <a:r>
              <a:rPr lang="fr-FR" sz="1200" dirty="0" smtClean="0">
                <a:latin typeface="+mn-lt"/>
              </a:rPr>
              <a:t>  </a:t>
            </a:r>
            <a:r>
              <a:rPr lang="ru-RU" sz="1200" dirty="0" smtClean="0">
                <a:latin typeface="+mn-lt"/>
              </a:rPr>
              <a:t>не сенсибилизирует </a:t>
            </a:r>
            <a:r>
              <a:rPr lang="fr-FR" sz="1200" dirty="0" smtClean="0">
                <a:latin typeface="+mn-lt"/>
              </a:rPr>
              <a:t>(</a:t>
            </a:r>
            <a:r>
              <a:rPr lang="ru-RU" sz="1200" dirty="0" smtClean="0">
                <a:latin typeface="+mn-lt"/>
              </a:rPr>
              <a:t>разбавлен до </a:t>
            </a:r>
            <a:r>
              <a:rPr lang="fr-FR" sz="1200" dirty="0" smtClean="0">
                <a:latin typeface="+mn-lt"/>
              </a:rPr>
              <a:t>5</a:t>
            </a:r>
            <a:r>
              <a:rPr lang="fr-FR" sz="1200" dirty="0">
                <a:latin typeface="+mn-lt"/>
              </a:rPr>
              <a:t>%)	                   	  </a:t>
            </a:r>
            <a:r>
              <a:rPr lang="fr-FR" sz="1200" dirty="0" smtClean="0">
                <a:latin typeface="+mn-lt"/>
              </a:rPr>
              <a:t>       </a:t>
            </a:r>
            <a:r>
              <a:rPr lang="ru-RU" sz="1200" dirty="0" smtClean="0">
                <a:latin typeface="+mn-lt"/>
              </a:rPr>
              <a:t>нет мутагенной активности</a:t>
            </a:r>
            <a:endParaRPr lang="fr-FR" sz="1200" dirty="0">
              <a:latin typeface="+mn-lt"/>
            </a:endParaRPr>
          </a:p>
          <a:p>
            <a:pPr eaLnBrk="1" fontAlgn="base" hangingPunct="1">
              <a:spcAft>
                <a:spcPct val="0"/>
              </a:spcAft>
            </a:pPr>
            <a:r>
              <a:rPr lang="fr-FR" sz="1200" dirty="0">
                <a:latin typeface="+mn-lt"/>
              </a:rPr>
              <a:t>                                            </a:t>
            </a:r>
            <a:r>
              <a:rPr lang="ru-RU" sz="1200" dirty="0" smtClean="0">
                <a:latin typeface="+mn-lt"/>
              </a:rPr>
              <a:t>                 </a:t>
            </a:r>
            <a:r>
              <a:rPr lang="fr-FR" sz="1200" dirty="0" smtClean="0">
                <a:latin typeface="+mn-lt"/>
              </a:rPr>
              <a:t> </a:t>
            </a:r>
            <a:r>
              <a:rPr lang="ru-RU" sz="1200" dirty="0" smtClean="0">
                <a:latin typeface="+mn-lt"/>
              </a:rPr>
              <a:t>нет фототоксичной активности</a:t>
            </a:r>
            <a:r>
              <a:rPr lang="fr-FR" sz="1200" dirty="0">
                <a:solidFill>
                  <a:srgbClr val="FF0000"/>
                </a:solidFill>
                <a:latin typeface="+mn-lt"/>
              </a:rPr>
              <a:t>	</a:t>
            </a:r>
            <a:endParaRPr lang="el-GR" sz="1200" dirty="0">
              <a:latin typeface="+mn-lt"/>
            </a:endParaRPr>
          </a:p>
        </p:txBody>
      </p:sp>
      <p:sp>
        <p:nvSpPr>
          <p:cNvPr id="28" name="Rectangle 27"/>
          <p:cNvSpPr/>
          <p:nvPr/>
        </p:nvSpPr>
        <p:spPr>
          <a:xfrm>
            <a:off x="4477620" y="3870628"/>
            <a:ext cx="4018356" cy="212905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 name="Connecteur droit 28"/>
          <p:cNvCxnSpPr>
            <a:cxnSpLocks/>
          </p:cNvCxnSpPr>
          <p:nvPr/>
        </p:nvCxnSpPr>
        <p:spPr>
          <a:xfrm>
            <a:off x="4355976" y="4205754"/>
            <a:ext cx="4248000" cy="0"/>
          </a:xfrm>
          <a:prstGeom prst="line">
            <a:avLst/>
          </a:prstGeom>
        </p:spPr>
        <p:style>
          <a:lnRef idx="1">
            <a:schemeClr val="dk1"/>
          </a:lnRef>
          <a:fillRef idx="0">
            <a:schemeClr val="dk1"/>
          </a:fillRef>
          <a:effectRef idx="0">
            <a:schemeClr val="dk1"/>
          </a:effectRef>
          <a:fontRef idx="minor">
            <a:schemeClr val="tx1"/>
          </a:fontRef>
        </p:style>
      </p:cxnSp>
      <p:sp>
        <p:nvSpPr>
          <p:cNvPr id="30" name="Rectangle 236"/>
          <p:cNvSpPr>
            <a:spLocks noChangeArrowheads="1"/>
          </p:cNvSpPr>
          <p:nvPr/>
        </p:nvSpPr>
        <p:spPr bwMode="auto">
          <a:xfrm>
            <a:off x="4650257" y="3906140"/>
            <a:ext cx="3341663" cy="351556"/>
          </a:xfrm>
          <a:prstGeom prst="rect">
            <a:avLst/>
          </a:prstGeom>
          <a:noFill/>
          <a:ln>
            <a:noFill/>
          </a:ln>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ru-RU" sz="1200" b="1" cap="all" dirty="0" smtClean="0">
                <a:latin typeface="Arial" charset="0"/>
              </a:rPr>
              <a:t>НОРМАТИВНЫЙ СТАТУС</a:t>
            </a:r>
            <a:endParaRPr lang="fr-FR" sz="1200" b="1" cap="all" dirty="0">
              <a:latin typeface="Arial" charset="0"/>
            </a:endParaRPr>
          </a:p>
          <a:p>
            <a:pPr algn="ctr" eaLnBrk="1" hangingPunct="1">
              <a:spcBef>
                <a:spcPct val="50000"/>
              </a:spcBef>
            </a:pPr>
            <a:endParaRPr lang="fr-FR" altLang="fr-FR" sz="1200" b="1" u="sng" cap="all" dirty="0">
              <a:latin typeface="Arial" charset="0"/>
            </a:endParaRPr>
          </a:p>
        </p:txBody>
      </p:sp>
      <p:sp>
        <p:nvSpPr>
          <p:cNvPr id="31" name="Text Box 8"/>
          <p:cNvSpPr txBox="1">
            <a:spLocks noChangeArrowheads="1"/>
          </p:cNvSpPr>
          <p:nvPr/>
        </p:nvSpPr>
        <p:spPr bwMode="auto">
          <a:xfrm>
            <a:off x="4583150" y="4235093"/>
            <a:ext cx="3877282" cy="176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71450" indent="-171450" eaLnBrk="1" fontAlgn="base" hangingPunct="1">
              <a:spcBef>
                <a:spcPct val="50000"/>
              </a:spcBef>
              <a:spcAft>
                <a:spcPct val="0"/>
              </a:spcAft>
              <a:buFont typeface="Wingdings" panose="05000000000000000000" pitchFamily="2" charset="2"/>
              <a:buChar char="§"/>
              <a:tabLst>
                <a:tab pos="896938" algn="l"/>
              </a:tabLst>
            </a:pPr>
            <a:r>
              <a:rPr lang="fr-FR" sz="1200" b="1" dirty="0">
                <a:latin typeface="+mn-lt"/>
              </a:rPr>
              <a:t>INCI/CTFA </a:t>
            </a:r>
            <a:r>
              <a:rPr lang="ru-RU" sz="1200" b="1" dirty="0" smtClean="0">
                <a:latin typeface="+mn-lt"/>
              </a:rPr>
              <a:t>название</a:t>
            </a:r>
            <a:r>
              <a:rPr lang="fr-FR" sz="1200" dirty="0" smtClean="0">
                <a:latin typeface="+mn-lt"/>
              </a:rPr>
              <a:t>: </a:t>
            </a:r>
            <a:endParaRPr lang="fr-FR" sz="1200" dirty="0">
              <a:latin typeface="+mn-lt"/>
            </a:endParaRPr>
          </a:p>
          <a:p>
            <a:pPr eaLnBrk="1" fontAlgn="base" hangingPunct="1">
              <a:spcBef>
                <a:spcPts val="300"/>
              </a:spcBef>
              <a:spcAft>
                <a:spcPct val="0"/>
              </a:spcAft>
              <a:tabLst>
                <a:tab pos="896938" algn="l"/>
              </a:tabLst>
            </a:pPr>
            <a:endParaRPr lang="fr-FR" sz="200" dirty="0">
              <a:latin typeface="+mn-lt"/>
            </a:endParaRPr>
          </a:p>
          <a:p>
            <a:pPr eaLnBrk="1" fontAlgn="base" hangingPunct="1">
              <a:spcAft>
                <a:spcPct val="0"/>
              </a:spcAft>
              <a:tabLst>
                <a:tab pos="896938" algn="l"/>
              </a:tabLst>
            </a:pPr>
            <a:r>
              <a:rPr lang="fr-FR" sz="1200" dirty="0">
                <a:latin typeface="+mn-lt"/>
              </a:rPr>
              <a:t>GLYCOFILM® 1.5P :  </a:t>
            </a:r>
            <a:r>
              <a:rPr lang="fr-FR" sz="1200" dirty="0" err="1">
                <a:latin typeface="+mn-lt"/>
              </a:rPr>
              <a:t>Biosaccharide</a:t>
            </a:r>
            <a:r>
              <a:rPr lang="fr-FR" sz="1200" dirty="0">
                <a:latin typeface="+mn-lt"/>
              </a:rPr>
              <a:t> gum-4</a:t>
            </a:r>
          </a:p>
          <a:p>
            <a:pPr eaLnBrk="1" fontAlgn="base" hangingPunct="1">
              <a:spcAft>
                <a:spcPts val="720"/>
              </a:spcAft>
              <a:tabLst>
                <a:tab pos="896938" algn="l"/>
              </a:tabLst>
            </a:pPr>
            <a:r>
              <a:rPr lang="fr-FR" sz="1200" dirty="0">
                <a:latin typeface="+mn-lt"/>
              </a:rPr>
              <a:t>POLLUSTOP®: </a:t>
            </a:r>
            <a:r>
              <a:rPr lang="fr-FR" sz="1200" dirty="0" err="1">
                <a:latin typeface="+mn-lt"/>
              </a:rPr>
              <a:t>Biosaccharide</a:t>
            </a:r>
            <a:r>
              <a:rPr lang="fr-FR" sz="1200" dirty="0">
                <a:latin typeface="+mn-lt"/>
              </a:rPr>
              <a:t> gum-4 </a:t>
            </a:r>
            <a:r>
              <a:rPr lang="en-US" sz="1200" dirty="0">
                <a:latin typeface="+mn-lt"/>
              </a:rPr>
              <a:t>(and) 1,2-hexanediol</a:t>
            </a:r>
            <a:endParaRPr lang="fr-FR" sz="1200" dirty="0">
              <a:latin typeface="+mn-lt"/>
            </a:endParaRPr>
          </a:p>
          <a:p>
            <a:pPr marL="171450" indent="-171450" eaLnBrk="1" fontAlgn="base" hangingPunct="1">
              <a:spcBef>
                <a:spcPct val="50000"/>
              </a:spcBef>
              <a:spcAft>
                <a:spcPts val="720"/>
              </a:spcAft>
              <a:buFont typeface="Wingdings" panose="05000000000000000000" pitchFamily="2" charset="2"/>
              <a:buChar char="§"/>
              <a:tabLst>
                <a:tab pos="896938" algn="l"/>
              </a:tabLst>
            </a:pPr>
            <a:r>
              <a:rPr lang="ru-RU" sz="1200" b="1" dirty="0" smtClean="0">
                <a:latin typeface="+mn-lt"/>
              </a:rPr>
              <a:t>Мировое регулирование</a:t>
            </a:r>
            <a:r>
              <a:rPr lang="fr-FR" sz="1200" b="1" dirty="0" smtClean="0">
                <a:latin typeface="+mn-lt"/>
              </a:rPr>
              <a:t>:</a:t>
            </a:r>
            <a:r>
              <a:rPr lang="fr-FR" sz="1200" dirty="0" smtClean="0">
                <a:latin typeface="+mn-lt"/>
              </a:rPr>
              <a:t>  </a:t>
            </a:r>
            <a:endParaRPr lang="fr-FR" sz="1200" dirty="0">
              <a:latin typeface="+mn-lt"/>
            </a:endParaRPr>
          </a:p>
          <a:p>
            <a:pPr marL="176213" eaLnBrk="1" fontAlgn="base" hangingPunct="1">
              <a:spcBef>
                <a:spcPts val="300"/>
              </a:spcBef>
              <a:spcAft>
                <a:spcPct val="0"/>
              </a:spcAft>
              <a:tabLst>
                <a:tab pos="896938" algn="l"/>
              </a:tabLst>
            </a:pPr>
            <a:r>
              <a:rPr lang="ru-RU" sz="1200" dirty="0" smtClean="0">
                <a:latin typeface="+mn-lt"/>
              </a:rPr>
              <a:t>Одобрен к использованию в ЕС, США</a:t>
            </a:r>
            <a:r>
              <a:rPr lang="en-US" sz="1200" dirty="0" smtClean="0">
                <a:latin typeface="+mn-lt"/>
              </a:rPr>
              <a:t>, </a:t>
            </a:r>
            <a:r>
              <a:rPr lang="ru-RU" sz="1200" dirty="0" smtClean="0">
                <a:latin typeface="+mn-lt"/>
              </a:rPr>
              <a:t>Китае</a:t>
            </a:r>
            <a:r>
              <a:rPr lang="en-US" sz="1200" dirty="0" smtClean="0">
                <a:latin typeface="+mn-lt"/>
              </a:rPr>
              <a:t> </a:t>
            </a:r>
            <a:r>
              <a:rPr lang="en-US" sz="1200" dirty="0">
                <a:latin typeface="+mn-lt"/>
              </a:rPr>
              <a:t>(</a:t>
            </a:r>
            <a:r>
              <a:rPr lang="en-US" sz="1200" b="1" dirty="0">
                <a:latin typeface="+mn-lt"/>
              </a:rPr>
              <a:t>IECIC 2015, IECSC</a:t>
            </a:r>
            <a:r>
              <a:rPr lang="en-US" sz="1200" dirty="0">
                <a:latin typeface="+mn-lt"/>
              </a:rPr>
              <a:t>), </a:t>
            </a:r>
            <a:r>
              <a:rPr lang="ru-RU" sz="1200" dirty="0" smtClean="0">
                <a:latin typeface="+mn-lt"/>
              </a:rPr>
              <a:t>Японии</a:t>
            </a:r>
            <a:r>
              <a:rPr lang="en-US" sz="1200" dirty="0" smtClean="0">
                <a:latin typeface="+mn-lt"/>
              </a:rPr>
              <a:t>, </a:t>
            </a:r>
            <a:r>
              <a:rPr lang="ru-RU" sz="1200" dirty="0" smtClean="0">
                <a:latin typeface="+mn-lt"/>
              </a:rPr>
              <a:t>Канаде и с соблюдением условий в Австралии</a:t>
            </a:r>
            <a:endParaRPr lang="fr-FR" sz="1200" dirty="0">
              <a:latin typeface="+mn-lt"/>
            </a:endParaRPr>
          </a:p>
        </p:txBody>
      </p:sp>
      <p:grpSp>
        <p:nvGrpSpPr>
          <p:cNvPr id="21" name="Groupe 20"/>
          <p:cNvGrpSpPr/>
          <p:nvPr/>
        </p:nvGrpSpPr>
        <p:grpSpPr>
          <a:xfrm>
            <a:off x="153321" y="1196753"/>
            <a:ext cx="3124236" cy="1371600"/>
            <a:chOff x="872121" y="1434218"/>
            <a:chExt cx="3124236" cy="1371600"/>
          </a:xfrm>
        </p:grpSpPr>
        <p:grpSp>
          <p:nvGrpSpPr>
            <p:cNvPr id="24" name="Group 6"/>
            <p:cNvGrpSpPr>
              <a:grpSpLocks/>
            </p:cNvGrpSpPr>
            <p:nvPr/>
          </p:nvGrpSpPr>
          <p:grpSpPr bwMode="auto">
            <a:xfrm>
              <a:off x="872121" y="1434218"/>
              <a:ext cx="3124236" cy="1371600"/>
              <a:chOff x="5981" y="3352"/>
              <a:chExt cx="4919" cy="2160"/>
            </a:xfrm>
          </p:grpSpPr>
          <p:pic>
            <p:nvPicPr>
              <p:cNvPr id="34" name="Picture 7" descr="Glycofilm"/>
              <p:cNvPicPr>
                <a:picLocks noChangeAspect="1" noChangeArrowheads="1"/>
              </p:cNvPicPr>
              <p:nvPr/>
            </p:nvPicPr>
            <p:blipFill>
              <a:blip r:embed="rId3">
                <a:extLst>
                  <a:ext uri="{28A0092B-C50C-407E-A947-70E740481C1C}">
                    <a14:useLocalDpi xmlns:a14="http://schemas.microsoft.com/office/drawing/2010/main" val="0"/>
                  </a:ext>
                </a:extLst>
              </a:blip>
              <a:srcRect l="-2753" t="-6247" r="-2420" b="-5934"/>
              <a:stretch>
                <a:fillRect/>
              </a:stretch>
            </p:blipFill>
            <p:spPr bwMode="auto">
              <a:xfrm>
                <a:off x="6251" y="3352"/>
                <a:ext cx="4649" cy="2160"/>
              </a:xfrm>
              <a:prstGeom prst="rect">
                <a:avLst/>
              </a:prstGeom>
              <a:noFill/>
              <a:ln>
                <a:noFill/>
              </a:ln>
              <a:extLst>
                <a:ext uri="{909E8E84-426E-40DD-AFC4-6F175D3DCCD1}">
                  <a14:hiddenFill xmlns:a14="http://schemas.microsoft.com/office/drawing/2010/main">
                    <a:solidFill>
                      <a:srgbClr val="FFE5F2"/>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8"/>
              <p:cNvSpPr txBox="1">
                <a:spLocks noChangeArrowheads="1"/>
              </p:cNvSpPr>
              <p:nvPr/>
            </p:nvSpPr>
            <p:spPr bwMode="auto">
              <a:xfrm>
                <a:off x="5981" y="4126"/>
                <a:ext cx="1922"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fr-FR" sz="800" b="0" i="1" u="none" strike="noStrike" cap="none" normalizeH="0" baseline="0" dirty="0" err="1">
                    <a:ln>
                      <a:noFill/>
                    </a:ln>
                    <a:solidFill>
                      <a:srgbClr val="E387C4"/>
                    </a:solidFill>
                    <a:effectLst/>
                    <a:latin typeface="Trebuchet MS" pitchFamily="34" charset="0"/>
                    <a:cs typeface="Arial" pitchFamily="34" charset="0"/>
                  </a:rPr>
                  <a:t>Glucuronic</a:t>
                </a:r>
                <a:r>
                  <a:rPr kumimoji="0" lang="fr-FR" altLang="fr-FR" sz="800" b="0" i="1" u="none" strike="noStrike" cap="none" normalizeH="0" baseline="0" dirty="0">
                    <a:ln>
                      <a:noFill/>
                    </a:ln>
                    <a:solidFill>
                      <a:srgbClr val="E387C4"/>
                    </a:solidFill>
                    <a:effectLst/>
                    <a:latin typeface="Trebuchet MS" pitchFamily="34" charset="0"/>
                    <a:cs typeface="Arial" pitchFamily="34" charset="0"/>
                  </a:rPr>
                  <a:t> </a:t>
                </a:r>
                <a:r>
                  <a:rPr kumimoji="0" lang="fr-FR" altLang="fr-FR" sz="800" b="0" i="1" u="none" strike="noStrike" cap="none" normalizeH="0" baseline="0" dirty="0" err="1">
                    <a:ln>
                      <a:noFill/>
                    </a:ln>
                    <a:solidFill>
                      <a:srgbClr val="E387C4"/>
                    </a:solidFill>
                    <a:effectLst/>
                    <a:latin typeface="Trebuchet MS" pitchFamily="34" charset="0"/>
                    <a:cs typeface="Arial" pitchFamily="34" charset="0"/>
                  </a:rPr>
                  <a:t>acid</a:t>
                </a:r>
                <a:endParaRPr kumimoji="0" lang="fr-FR" altLang="fr-FR" sz="1800" b="0" i="0" u="none" strike="noStrike" cap="none" normalizeH="0" baseline="0" dirty="0">
                  <a:ln>
                    <a:noFill/>
                  </a:ln>
                  <a:solidFill>
                    <a:schemeClr val="tx1"/>
                  </a:solidFill>
                  <a:effectLst/>
                  <a:latin typeface="Arial" pitchFamily="34" charset="0"/>
                  <a:cs typeface="Arial" pitchFamily="34" charset="0"/>
                </a:endParaRPr>
              </a:p>
            </p:txBody>
          </p:sp>
          <p:sp>
            <p:nvSpPr>
              <p:cNvPr id="36" name="Text Box 9"/>
              <p:cNvSpPr txBox="1">
                <a:spLocks noChangeArrowheads="1"/>
              </p:cNvSpPr>
              <p:nvPr/>
            </p:nvSpPr>
            <p:spPr bwMode="auto">
              <a:xfrm>
                <a:off x="8171" y="3658"/>
                <a:ext cx="960"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fr-FR" sz="800" b="0" i="1" u="none" strike="noStrike" cap="none" normalizeH="0" baseline="0" dirty="0">
                    <a:ln>
                      <a:noFill/>
                    </a:ln>
                    <a:solidFill>
                      <a:srgbClr val="E387C4"/>
                    </a:solidFill>
                    <a:effectLst/>
                    <a:latin typeface="Trebuchet MS" pitchFamily="34" charset="0"/>
                    <a:cs typeface="Arial" pitchFamily="34" charset="0"/>
                  </a:rPr>
                  <a:t>L-</a:t>
                </a:r>
                <a:r>
                  <a:rPr kumimoji="0" lang="fr-FR" altLang="fr-FR" sz="800" b="0" i="1" u="none" strike="noStrike" cap="none" normalizeH="0" baseline="0" dirty="0" err="1">
                    <a:ln>
                      <a:noFill/>
                    </a:ln>
                    <a:solidFill>
                      <a:srgbClr val="E387C4"/>
                    </a:solidFill>
                    <a:effectLst/>
                    <a:latin typeface="Trebuchet MS" pitchFamily="34" charset="0"/>
                    <a:cs typeface="Arial" pitchFamily="34" charset="0"/>
                  </a:rPr>
                  <a:t>fucose</a:t>
                </a:r>
                <a:endParaRPr kumimoji="0" lang="fr-FR" altLang="fr-FR" sz="1800" b="0" i="0" u="none" strike="noStrike" cap="none" normalizeH="0" baseline="0" dirty="0">
                  <a:ln>
                    <a:noFill/>
                  </a:ln>
                  <a:solidFill>
                    <a:schemeClr val="tx1"/>
                  </a:solidFill>
                  <a:effectLst/>
                  <a:latin typeface="Arial" pitchFamily="34" charset="0"/>
                  <a:cs typeface="Arial" pitchFamily="34" charset="0"/>
                </a:endParaRPr>
              </a:p>
            </p:txBody>
          </p:sp>
          <p:sp>
            <p:nvSpPr>
              <p:cNvPr id="37" name="Text Box 10"/>
              <p:cNvSpPr txBox="1">
                <a:spLocks noChangeArrowheads="1"/>
              </p:cNvSpPr>
              <p:nvPr/>
            </p:nvSpPr>
            <p:spPr bwMode="auto">
              <a:xfrm>
                <a:off x="9671" y="3892"/>
                <a:ext cx="102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fr-FR" sz="800" b="0" i="1" u="none" strike="noStrike" cap="none" normalizeH="0" baseline="0" dirty="0">
                    <a:ln>
                      <a:noFill/>
                    </a:ln>
                    <a:solidFill>
                      <a:srgbClr val="E387C4"/>
                    </a:solidFill>
                    <a:effectLst/>
                    <a:latin typeface="Trebuchet MS" pitchFamily="34" charset="0"/>
                    <a:cs typeface="Arial" pitchFamily="34" charset="0"/>
                  </a:rPr>
                  <a:t>D-glucose</a:t>
                </a:r>
                <a:endParaRPr kumimoji="0" lang="fr-FR" altLang="fr-FR" sz="1800" b="0" i="0" u="none" strike="noStrike" cap="none" normalizeH="0" baseline="0" dirty="0">
                  <a:ln>
                    <a:noFill/>
                  </a:ln>
                  <a:solidFill>
                    <a:schemeClr val="tx1"/>
                  </a:solidFill>
                  <a:effectLst/>
                  <a:latin typeface="Arial" pitchFamily="34" charset="0"/>
                  <a:cs typeface="Arial" pitchFamily="34" charset="0"/>
                </a:endParaRPr>
              </a:p>
            </p:txBody>
          </p:sp>
        </p:grpSp>
        <p:sp>
          <p:nvSpPr>
            <p:cNvPr id="33" name="Text Box 10"/>
            <p:cNvSpPr txBox="1">
              <a:spLocks noChangeArrowheads="1"/>
            </p:cNvSpPr>
            <p:nvPr/>
          </p:nvSpPr>
          <p:spPr bwMode="auto">
            <a:xfrm>
              <a:off x="2865221" y="2526706"/>
              <a:ext cx="647839"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fr-FR" sz="800" b="0" i="1" u="none" strike="noStrike" cap="none" normalizeH="0" baseline="0" dirty="0">
                  <a:ln>
                    <a:noFill/>
                  </a:ln>
                  <a:solidFill>
                    <a:srgbClr val="E387C4"/>
                  </a:solidFill>
                  <a:effectLst/>
                  <a:latin typeface="Trebuchet MS" pitchFamily="34" charset="0"/>
                  <a:cs typeface="Arial" pitchFamily="34" charset="0"/>
                </a:rPr>
                <a:t>D-glucose</a:t>
              </a:r>
              <a:endParaRPr kumimoji="0" lang="fr-FR" altLang="fr-FR" sz="1800" b="0" i="0" u="none" strike="noStrike" cap="none" normalizeH="0" baseline="0" dirty="0">
                <a:ln>
                  <a:noFill/>
                </a:ln>
                <a:solidFill>
                  <a:schemeClr val="tx1"/>
                </a:solidFill>
                <a:effectLst/>
                <a:latin typeface="Arial" pitchFamily="34" charset="0"/>
                <a:cs typeface="Arial" pitchFamily="34" charset="0"/>
              </a:endParaRPr>
            </a:p>
          </p:txBody>
        </p:sp>
      </p:grpSp>
      <p:pic>
        <p:nvPicPr>
          <p:cNvPr id="22" name="Picture 2" descr="\\pantin01\Marketing\Marketing interne\Images\Logos\Logo preservatif free + china compliant\China Compliant.jpg"/>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rot="1695637">
            <a:off x="8193481" y="4701435"/>
            <a:ext cx="826323" cy="725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2711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37312"/>
            <a:ext cx="9144000"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p:cNvGrpSpPr/>
          <p:nvPr/>
        </p:nvGrpSpPr>
        <p:grpSpPr>
          <a:xfrm>
            <a:off x="1265674" y="1660991"/>
            <a:ext cx="696386" cy="711624"/>
            <a:chOff x="0" y="0"/>
            <a:chExt cx="866775" cy="857250"/>
          </a:xfrm>
        </p:grpSpPr>
        <p:sp>
          <p:nvSpPr>
            <p:cNvPr id="10" name="Rectangle à coins arrondis 9"/>
            <p:cNvSpPr/>
            <p:nvPr/>
          </p:nvSpPr>
          <p:spPr>
            <a:xfrm>
              <a:off x="0" y="0"/>
              <a:ext cx="866775" cy="857250"/>
            </a:xfrm>
            <a:prstGeom prst="roundRect">
              <a:avLst/>
            </a:prstGeom>
            <a:solidFill>
              <a:schemeClr val="bg1"/>
            </a:solidFill>
            <a:ln>
              <a:solidFill>
                <a:schemeClr val="bg1">
                  <a:lumMod val="50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solidFill>
                  <a:prstClr val="white"/>
                </a:solidFill>
              </a:endParaRPr>
            </a:p>
          </p:txBody>
        </p:sp>
        <p:pic>
          <p:nvPicPr>
            <p:cNvPr id="11" name="il_fi" descr="http://www.magnetisme-hypnose.com/images/Image/Image/Zener_Vague.jpg"/>
            <p:cNvPicPr>
              <a:picLocks noChangeAspect="1"/>
            </p:cNvPicPr>
            <p:nvPr/>
          </p:nvPicPr>
          <p:blipFill rotWithShape="1">
            <a:blip r:embed="rId2" cstate="print">
              <a:biLevel thresh="75000"/>
              <a:extLst>
                <a:ext uri="{28A0092B-C50C-407E-A947-70E740481C1C}">
                  <a14:useLocalDpi xmlns:a14="http://schemas.microsoft.com/office/drawing/2010/main" val="0"/>
                </a:ext>
              </a:extLst>
            </a:blip>
            <a:srcRect l="10638" r="6383"/>
            <a:stretch/>
          </p:blipFill>
          <p:spPr bwMode="auto">
            <a:xfrm>
              <a:off x="57150" y="104775"/>
              <a:ext cx="771525" cy="676275"/>
            </a:xfrm>
            <a:prstGeom prst="rect">
              <a:avLst/>
            </a:prstGeom>
            <a:noFill/>
            <a:ln>
              <a:noFill/>
            </a:ln>
            <a:extLst>
              <a:ext uri="{53640926-AAD7-44D8-BBD7-CCE9431645EC}">
                <a14:shadowObscured xmlns:a14="http://schemas.microsoft.com/office/drawing/2010/main"/>
              </a:ext>
            </a:extLst>
          </p:spPr>
        </p:pic>
      </p:grpSp>
      <p:grpSp>
        <p:nvGrpSpPr>
          <p:cNvPr id="13" name="Groupe 12"/>
          <p:cNvGrpSpPr/>
          <p:nvPr/>
        </p:nvGrpSpPr>
        <p:grpSpPr>
          <a:xfrm>
            <a:off x="1244201" y="5447913"/>
            <a:ext cx="681742" cy="681811"/>
            <a:chOff x="0" y="0"/>
            <a:chExt cx="866775" cy="857250"/>
          </a:xfrm>
        </p:grpSpPr>
        <p:sp>
          <p:nvSpPr>
            <p:cNvPr id="14" name="Rectangle à coins arrondis 13"/>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solidFill>
                  <a:prstClr val="white"/>
                </a:solidFill>
              </a:endParaRPr>
            </a:p>
          </p:txBody>
        </p:sp>
        <p:pic>
          <p:nvPicPr>
            <p:cNvPr id="15" name="Image 14" descr="http://wiki.scienceamusante.net/images/0/0d/Micelle.png"/>
            <p:cNvPicPr>
              <a:picLocks noChangeAspect="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124124" y="133349"/>
              <a:ext cx="619126" cy="609600"/>
            </a:xfrm>
            <a:prstGeom prst="rect">
              <a:avLst/>
            </a:prstGeom>
            <a:noFill/>
            <a:ln>
              <a:noFill/>
            </a:ln>
          </p:spPr>
        </p:pic>
      </p:grpSp>
      <p:sp>
        <p:nvSpPr>
          <p:cNvPr id="26" name="Zone de texte 53"/>
          <p:cNvSpPr txBox="1"/>
          <p:nvPr/>
        </p:nvSpPr>
        <p:spPr>
          <a:xfrm rot="5400000">
            <a:off x="7475173"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algn="r">
              <a:lnSpc>
                <a:spcPct val="115000"/>
              </a:lnSpc>
              <a:spcAft>
                <a:spcPts val="1000"/>
              </a:spcAft>
              <a:defRPr/>
            </a:pPr>
            <a:r>
              <a:rPr lang="fr-FR" sz="2000" b="1" kern="0" cap="small" spc="100" dirty="0">
                <a:solidFill>
                  <a:srgbClr val="FFFFFF"/>
                </a:solidFill>
                <a:latin typeface="Trebuchet MS"/>
                <a:ea typeface="Calibri"/>
                <a:cs typeface="Times New Roman"/>
              </a:rPr>
              <a:t>Performances</a:t>
            </a:r>
            <a:endParaRPr lang="fr-FR" sz="2000" kern="0" dirty="0">
              <a:solidFill>
                <a:sysClr val="windowText" lastClr="000000"/>
              </a:solidFill>
              <a:ea typeface="Calibri"/>
              <a:cs typeface="Times New Roman"/>
            </a:endParaRPr>
          </a:p>
          <a:p>
            <a:pPr>
              <a:lnSpc>
                <a:spcPct val="115000"/>
              </a:lnSpc>
              <a:spcAft>
                <a:spcPts val="1000"/>
              </a:spcAft>
              <a:defRPr/>
            </a:pPr>
            <a:r>
              <a:rPr lang="fr-FR" sz="1600" kern="0" dirty="0">
                <a:solidFill>
                  <a:srgbClr val="FFFFFF"/>
                </a:solidFill>
                <a:ea typeface="Calibri"/>
                <a:cs typeface="Times New Roman"/>
              </a:rPr>
              <a:t> </a:t>
            </a:r>
            <a:endParaRPr lang="fr-FR" sz="1100" kern="0" dirty="0">
              <a:solidFill>
                <a:sysClr val="windowText" lastClr="000000"/>
              </a:solidFill>
              <a:ea typeface="Calibri"/>
              <a:cs typeface="Times New Roman"/>
            </a:endParaRPr>
          </a:p>
        </p:txBody>
      </p:sp>
      <p:sp>
        <p:nvSpPr>
          <p:cNvPr id="27" name="Rectangle 26"/>
          <p:cNvSpPr/>
          <p:nvPr/>
        </p:nvSpPr>
        <p:spPr>
          <a:xfrm rot="5400000">
            <a:off x="7777491" y="-951383"/>
            <a:ext cx="416360" cy="2312506"/>
          </a:xfrm>
          <a:prstGeom prst="rect">
            <a:avLst/>
          </a:prstGeom>
          <a:solidFill>
            <a:srgbClr val="E46C0A"/>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fr-FR" kern="0">
              <a:solidFill>
                <a:sysClr val="window" lastClr="FFFFFF"/>
              </a:solidFill>
            </a:endParaRPr>
          </a:p>
        </p:txBody>
      </p:sp>
      <p:sp>
        <p:nvSpPr>
          <p:cNvPr id="28" name="Zone de texte 435"/>
          <p:cNvSpPr txBox="1"/>
          <p:nvPr/>
        </p:nvSpPr>
        <p:spPr>
          <a:xfrm rot="5400000">
            <a:off x="7535672" y="-480319"/>
            <a:ext cx="899998" cy="1734062"/>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algn="r">
              <a:lnSpc>
                <a:spcPct val="115000"/>
              </a:lnSpc>
              <a:spcAft>
                <a:spcPts val="1000"/>
              </a:spcAft>
              <a:defRPr/>
            </a:pPr>
            <a:r>
              <a:rPr lang="ru-RU" sz="2000" b="1" kern="0" cap="small" spc="100" dirty="0" smtClean="0">
                <a:solidFill>
                  <a:srgbClr val="FFFFFF"/>
                </a:solidFill>
                <a:latin typeface="Trebuchet MS"/>
                <a:ea typeface="Calibri"/>
                <a:cs typeface="Times New Roman"/>
              </a:rPr>
              <a:t>РЕЦЕПТУРЫ</a:t>
            </a:r>
            <a:endParaRPr lang="fr-FR" sz="2000" kern="0" dirty="0">
              <a:solidFill>
                <a:sysClr val="windowText" lastClr="000000"/>
              </a:solidFill>
              <a:ea typeface="Calibri"/>
              <a:cs typeface="Times New Roman"/>
            </a:endParaRPr>
          </a:p>
          <a:p>
            <a:pPr>
              <a:lnSpc>
                <a:spcPct val="115000"/>
              </a:lnSpc>
              <a:spcAft>
                <a:spcPts val="1000"/>
              </a:spcAft>
              <a:defRPr/>
            </a:pPr>
            <a:r>
              <a:rPr lang="fr-FR" sz="1600" kern="0" dirty="0">
                <a:solidFill>
                  <a:srgbClr val="FFFFFF"/>
                </a:solidFill>
                <a:ea typeface="Calibri"/>
                <a:cs typeface="Times New Roman"/>
              </a:rPr>
              <a:t> </a:t>
            </a:r>
            <a:endParaRPr lang="fr-FR" sz="1100" kern="0" dirty="0">
              <a:solidFill>
                <a:sysClr val="windowText" lastClr="000000"/>
              </a:solidFill>
              <a:ea typeface="Calibri"/>
              <a:cs typeface="Times New Roman"/>
            </a:endParaRPr>
          </a:p>
        </p:txBody>
      </p:sp>
      <p:sp>
        <p:nvSpPr>
          <p:cNvPr id="2" name="ZoneTexte 1"/>
          <p:cNvSpPr txBox="1"/>
          <p:nvPr/>
        </p:nvSpPr>
        <p:spPr>
          <a:xfrm>
            <a:off x="3832222" y="1177913"/>
            <a:ext cx="3286418" cy="307777"/>
          </a:xfrm>
          <a:prstGeom prst="rect">
            <a:avLst/>
          </a:prstGeom>
          <a:noFill/>
        </p:spPr>
        <p:txBody>
          <a:bodyPr wrap="square" rtlCol="0">
            <a:spAutoFit/>
          </a:bodyPr>
          <a:lstStyle/>
          <a:p>
            <a:pPr algn="ctr"/>
            <a:r>
              <a:rPr lang="ru-RU" sz="1400" b="1" cap="all" dirty="0" smtClean="0">
                <a:solidFill>
                  <a:prstClr val="black"/>
                </a:solidFill>
                <a:latin typeface="Trebuchet MS" pitchFamily="34" charset="0"/>
              </a:rPr>
              <a:t>ЛЕГКО РАБОТАТЬ</a:t>
            </a:r>
            <a:endParaRPr lang="fr-FR" sz="1400" b="1" cap="all" dirty="0">
              <a:solidFill>
                <a:prstClr val="black"/>
              </a:solidFill>
              <a:latin typeface="Trebuchet MS" pitchFamily="34" charset="0"/>
            </a:endParaRPr>
          </a:p>
        </p:txBody>
      </p:sp>
      <p:grpSp>
        <p:nvGrpSpPr>
          <p:cNvPr id="17" name="Groupe 16"/>
          <p:cNvGrpSpPr/>
          <p:nvPr/>
        </p:nvGrpSpPr>
        <p:grpSpPr>
          <a:xfrm>
            <a:off x="1269966" y="3758839"/>
            <a:ext cx="705926" cy="704327"/>
            <a:chOff x="0" y="0"/>
            <a:chExt cx="866775" cy="857250"/>
          </a:xfrm>
        </p:grpSpPr>
        <p:sp>
          <p:nvSpPr>
            <p:cNvPr id="18" name="Rectangle à coins arrondis 17"/>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solidFill>
                  <a:prstClr val="white"/>
                </a:solidFill>
              </a:endParaRPr>
            </a:p>
          </p:txBody>
        </p:sp>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47625"/>
              <a:ext cx="714375" cy="771525"/>
            </a:xfrm>
            <a:prstGeom prst="rect">
              <a:avLst/>
            </a:prstGeom>
            <a:noFill/>
            <a:ln>
              <a:noFill/>
            </a:ln>
          </p:spPr>
        </p:pic>
      </p:grpSp>
      <p:sp>
        <p:nvSpPr>
          <p:cNvPr id="21" name="Rectangle 20"/>
          <p:cNvSpPr/>
          <p:nvPr/>
        </p:nvSpPr>
        <p:spPr>
          <a:xfrm>
            <a:off x="2419913" y="659173"/>
            <a:ext cx="6040519" cy="461665"/>
          </a:xfrm>
          <a:prstGeom prst="rect">
            <a:avLst/>
          </a:prstGeom>
        </p:spPr>
        <p:txBody>
          <a:bodyPr wrap="square">
            <a:spAutoFit/>
          </a:bodyPr>
          <a:lstStyle/>
          <a:p>
            <a:pPr algn="ctr"/>
            <a:r>
              <a:rPr lang="ru-RU" sz="2400" b="1" cap="all" dirty="0" smtClean="0">
                <a:solidFill>
                  <a:srgbClr val="5F497A"/>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ПОЛЕЗНЫЕ СОВЕТЫ</a:t>
            </a:r>
            <a:endParaRPr lang="fr-FR" sz="2400" b="1" cap="all" dirty="0">
              <a:solidFill>
                <a:srgbClr val="5F497A"/>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endParaRPr>
          </a:p>
        </p:txBody>
      </p:sp>
      <p:cxnSp>
        <p:nvCxnSpPr>
          <p:cNvPr id="22" name="Connecteur droit 21"/>
          <p:cNvCxnSpPr/>
          <p:nvPr/>
        </p:nvCxnSpPr>
        <p:spPr>
          <a:xfrm>
            <a:off x="2408882" y="1138594"/>
            <a:ext cx="6051550" cy="0"/>
          </a:xfrm>
          <a:prstGeom prst="line">
            <a:avLst/>
          </a:prstGeom>
          <a:noFill/>
          <a:ln w="9525" cap="flat" cmpd="sng" algn="ctr">
            <a:solidFill>
              <a:schemeClr val="accent4">
                <a:lumMod val="75000"/>
              </a:schemeClr>
            </a:solidFill>
            <a:prstDash val="solid"/>
          </a:ln>
          <a:effectLst/>
        </p:spPr>
      </p:cxnSp>
      <p:cxnSp>
        <p:nvCxnSpPr>
          <p:cNvPr id="23" name="Connecteur droit 22"/>
          <p:cNvCxnSpPr/>
          <p:nvPr/>
        </p:nvCxnSpPr>
        <p:spPr>
          <a:xfrm>
            <a:off x="2408882" y="634538"/>
            <a:ext cx="6051550" cy="0"/>
          </a:xfrm>
          <a:prstGeom prst="line">
            <a:avLst/>
          </a:prstGeom>
          <a:noFill/>
          <a:ln w="9525" cap="flat" cmpd="sng" algn="ctr">
            <a:solidFill>
              <a:schemeClr val="accent4">
                <a:lumMod val="75000"/>
              </a:schemeClr>
            </a:solidFill>
            <a:prstDash val="solid"/>
          </a:ln>
          <a:effectLst/>
        </p:spPr>
      </p:cxnSp>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5792" y="1642650"/>
            <a:ext cx="5912591" cy="1745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5964" y="3694534"/>
            <a:ext cx="5905500"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b="52661"/>
          <a:stretch/>
        </p:blipFill>
        <p:spPr bwMode="auto">
          <a:xfrm>
            <a:off x="2115793" y="5374207"/>
            <a:ext cx="5869878" cy="1197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1461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p:cNvGrpSpPr/>
          <p:nvPr/>
        </p:nvGrpSpPr>
        <p:grpSpPr>
          <a:xfrm>
            <a:off x="1271768" y="4517508"/>
            <a:ext cx="720960" cy="691638"/>
            <a:chOff x="0" y="0"/>
            <a:chExt cx="495328" cy="483235"/>
          </a:xfrm>
        </p:grpSpPr>
        <p:sp>
          <p:nvSpPr>
            <p:cNvPr id="20" name="Rectangle à coins arrondis 19"/>
            <p:cNvSpPr/>
            <p:nvPr/>
          </p:nvSpPr>
          <p:spPr>
            <a:xfrm>
              <a:off x="0" y="0"/>
              <a:ext cx="483870" cy="483235"/>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solidFill>
                  <a:prstClr val="white"/>
                </a:solidFill>
              </a:endParaRPr>
            </a:p>
          </p:txBody>
        </p:sp>
        <p:sp>
          <p:nvSpPr>
            <p:cNvPr id="21" name="Zone de texte 230"/>
            <p:cNvSpPr txBox="1"/>
            <p:nvPr/>
          </p:nvSpPr>
          <p:spPr>
            <a:xfrm>
              <a:off x="30508" y="30677"/>
              <a:ext cx="464820" cy="3810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fr-FR" sz="2600" b="1" dirty="0">
                  <a:solidFill>
                    <a:prstClr val="black"/>
                  </a:solidFill>
                  <a:effectLst>
                    <a:outerShdw blurRad="50800" algn="tl">
                      <a:srgbClr val="000000"/>
                    </a:outerShdw>
                  </a:effectLst>
                  <a:ea typeface="Calibri"/>
                  <a:cs typeface="Times New Roman"/>
                </a:rPr>
                <a:t>T°</a:t>
              </a:r>
              <a:endParaRPr lang="fr-FR" sz="1100" dirty="0">
                <a:solidFill>
                  <a:prstClr val="black"/>
                </a:solidFill>
                <a:ea typeface="Calibri"/>
                <a:cs typeface="Times New Roman"/>
              </a:endParaRPr>
            </a:p>
          </p:txBody>
        </p:sp>
      </p:grpSp>
      <p:grpSp>
        <p:nvGrpSpPr>
          <p:cNvPr id="25" name="Groupe 24"/>
          <p:cNvGrpSpPr/>
          <p:nvPr/>
        </p:nvGrpSpPr>
        <p:grpSpPr>
          <a:xfrm>
            <a:off x="1271768" y="3173922"/>
            <a:ext cx="707944" cy="726064"/>
            <a:chOff x="0" y="0"/>
            <a:chExt cx="483870" cy="483235"/>
          </a:xfrm>
        </p:grpSpPr>
        <p:sp>
          <p:nvSpPr>
            <p:cNvPr id="26" name="Rectangle à coins arrondis 25"/>
            <p:cNvSpPr/>
            <p:nvPr/>
          </p:nvSpPr>
          <p:spPr>
            <a:xfrm>
              <a:off x="0" y="0"/>
              <a:ext cx="483870" cy="483235"/>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solidFill>
                  <a:prstClr val="white"/>
                </a:solidFill>
              </a:endParaRPr>
            </a:p>
          </p:txBody>
        </p:sp>
        <p:sp>
          <p:nvSpPr>
            <p:cNvPr id="27" name="Zone de texte 226"/>
            <p:cNvSpPr txBox="1"/>
            <p:nvPr/>
          </p:nvSpPr>
          <p:spPr>
            <a:xfrm>
              <a:off x="19050" y="31647"/>
              <a:ext cx="464820" cy="3810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fr-FR" sz="2600" b="1" dirty="0">
                  <a:solidFill>
                    <a:prstClr val="black"/>
                  </a:solidFill>
                  <a:effectLst>
                    <a:outerShdw blurRad="50800" algn="tl">
                      <a:srgbClr val="000000"/>
                    </a:outerShdw>
                  </a:effectLst>
                  <a:ea typeface="Calibri"/>
                  <a:cs typeface="Times New Roman"/>
                </a:rPr>
                <a:t>pH</a:t>
              </a:r>
              <a:endParaRPr lang="fr-FR" sz="1100" dirty="0">
                <a:solidFill>
                  <a:prstClr val="black"/>
                </a:solidFill>
                <a:ea typeface="Calibri"/>
                <a:cs typeface="Times New Roman"/>
              </a:endParaRPr>
            </a:p>
          </p:txBody>
        </p:sp>
      </p:grpSp>
      <p:sp>
        <p:nvSpPr>
          <p:cNvPr id="28" name="Zone de texte 53"/>
          <p:cNvSpPr txBox="1"/>
          <p:nvPr/>
        </p:nvSpPr>
        <p:spPr>
          <a:xfrm rot="5400000">
            <a:off x="7475173"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algn="r">
              <a:lnSpc>
                <a:spcPct val="115000"/>
              </a:lnSpc>
              <a:spcAft>
                <a:spcPts val="1000"/>
              </a:spcAft>
              <a:defRPr/>
            </a:pPr>
            <a:r>
              <a:rPr lang="fr-FR" sz="2000" b="1" kern="0" cap="small" spc="100" dirty="0">
                <a:solidFill>
                  <a:srgbClr val="FFFFFF"/>
                </a:solidFill>
                <a:latin typeface="Trebuchet MS"/>
                <a:ea typeface="Calibri"/>
                <a:cs typeface="Times New Roman"/>
              </a:rPr>
              <a:t>Performances</a:t>
            </a:r>
            <a:endParaRPr lang="fr-FR" sz="2000" kern="0" dirty="0">
              <a:solidFill>
                <a:sysClr val="windowText" lastClr="000000"/>
              </a:solidFill>
              <a:ea typeface="Calibri"/>
              <a:cs typeface="Times New Roman"/>
            </a:endParaRPr>
          </a:p>
          <a:p>
            <a:pPr>
              <a:lnSpc>
                <a:spcPct val="115000"/>
              </a:lnSpc>
              <a:spcAft>
                <a:spcPts val="1000"/>
              </a:spcAft>
              <a:defRPr/>
            </a:pPr>
            <a:r>
              <a:rPr lang="fr-FR" sz="1600" kern="0" dirty="0">
                <a:solidFill>
                  <a:srgbClr val="FFFFFF"/>
                </a:solidFill>
                <a:ea typeface="Calibri"/>
                <a:cs typeface="Times New Roman"/>
              </a:rPr>
              <a:t> </a:t>
            </a:r>
            <a:endParaRPr lang="fr-FR" sz="1100" kern="0" dirty="0">
              <a:solidFill>
                <a:sysClr val="windowText" lastClr="000000"/>
              </a:solidFill>
              <a:ea typeface="Calibri"/>
              <a:cs typeface="Times New Roman"/>
            </a:endParaRPr>
          </a:p>
        </p:txBody>
      </p:sp>
      <p:sp>
        <p:nvSpPr>
          <p:cNvPr id="29" name="Rectangle 28"/>
          <p:cNvSpPr/>
          <p:nvPr/>
        </p:nvSpPr>
        <p:spPr>
          <a:xfrm rot="5400000">
            <a:off x="7777491" y="-951383"/>
            <a:ext cx="416360" cy="2312506"/>
          </a:xfrm>
          <a:prstGeom prst="rect">
            <a:avLst/>
          </a:prstGeom>
          <a:solidFill>
            <a:srgbClr val="E46C0A"/>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fr-FR" kern="0">
              <a:solidFill>
                <a:sysClr val="window" lastClr="FFFFFF"/>
              </a:solidFill>
            </a:endParaRPr>
          </a:p>
        </p:txBody>
      </p:sp>
      <p:sp>
        <p:nvSpPr>
          <p:cNvPr id="30" name="Zone de texte 435"/>
          <p:cNvSpPr txBox="1"/>
          <p:nvPr/>
        </p:nvSpPr>
        <p:spPr>
          <a:xfrm rot="5400000">
            <a:off x="7535672" y="-480319"/>
            <a:ext cx="899998" cy="1734062"/>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algn="r">
              <a:lnSpc>
                <a:spcPct val="115000"/>
              </a:lnSpc>
              <a:spcAft>
                <a:spcPts val="1000"/>
              </a:spcAft>
              <a:defRPr/>
            </a:pPr>
            <a:r>
              <a:rPr lang="ru-RU" sz="2000" b="1" kern="0" cap="small" spc="100" dirty="0" smtClean="0">
                <a:solidFill>
                  <a:srgbClr val="FFFFFF"/>
                </a:solidFill>
                <a:latin typeface="Trebuchet MS"/>
                <a:ea typeface="Calibri"/>
                <a:cs typeface="Times New Roman"/>
              </a:rPr>
              <a:t>РЕЦЕПТУРЫ</a:t>
            </a:r>
            <a:endParaRPr lang="fr-FR" sz="2000" kern="0" dirty="0">
              <a:solidFill>
                <a:sysClr val="windowText" lastClr="000000"/>
              </a:solidFill>
              <a:ea typeface="Calibri"/>
              <a:cs typeface="Times New Roman"/>
            </a:endParaRPr>
          </a:p>
          <a:p>
            <a:pPr>
              <a:lnSpc>
                <a:spcPct val="115000"/>
              </a:lnSpc>
              <a:spcAft>
                <a:spcPts val="1000"/>
              </a:spcAft>
              <a:defRPr/>
            </a:pPr>
            <a:r>
              <a:rPr lang="fr-FR" sz="1600" kern="0" dirty="0">
                <a:solidFill>
                  <a:srgbClr val="FFFFFF"/>
                </a:solidFill>
                <a:ea typeface="Calibri"/>
                <a:cs typeface="Times New Roman"/>
              </a:rPr>
              <a:t> </a:t>
            </a:r>
            <a:endParaRPr lang="fr-FR" sz="1100" kern="0" dirty="0">
              <a:solidFill>
                <a:sysClr val="windowText" lastClr="000000"/>
              </a:solidFill>
              <a:ea typeface="Calibri"/>
              <a:cs typeface="Times New Roman"/>
            </a:endParaRPr>
          </a:p>
        </p:txBody>
      </p:sp>
      <p:sp>
        <p:nvSpPr>
          <p:cNvPr id="37" name="ZoneTexte 36"/>
          <p:cNvSpPr txBox="1"/>
          <p:nvPr/>
        </p:nvSpPr>
        <p:spPr>
          <a:xfrm>
            <a:off x="5623678" y="3952249"/>
            <a:ext cx="2424062" cy="307777"/>
          </a:xfrm>
          <a:prstGeom prst="rect">
            <a:avLst/>
          </a:prstGeom>
          <a:noFill/>
        </p:spPr>
        <p:txBody>
          <a:bodyPr wrap="none" rtlCol="0">
            <a:spAutoFit/>
          </a:bodyPr>
          <a:lstStyle/>
          <a:p>
            <a:pPr algn="r"/>
            <a:r>
              <a:rPr lang="ru-RU" sz="1400" b="1" i="1" cap="all" dirty="0" smtClean="0">
                <a:solidFill>
                  <a:prstClr val="black"/>
                </a:solidFill>
                <a:latin typeface="Trebuchet MS" pitchFamily="34" charset="0"/>
              </a:rPr>
              <a:t>ШИРОКИЙ ДИАПАЗОН </a:t>
            </a:r>
            <a:r>
              <a:rPr lang="fr-FR" sz="1400" b="1" i="1" dirty="0" smtClean="0">
                <a:solidFill>
                  <a:prstClr val="black"/>
                </a:solidFill>
                <a:latin typeface="Trebuchet MS" pitchFamily="34" charset="0"/>
              </a:rPr>
              <a:t>p</a:t>
            </a:r>
            <a:r>
              <a:rPr lang="fr-FR" sz="1400" b="1" i="1" cap="all" dirty="0" smtClean="0">
                <a:solidFill>
                  <a:prstClr val="black"/>
                </a:solidFill>
                <a:latin typeface="Trebuchet MS" pitchFamily="34" charset="0"/>
              </a:rPr>
              <a:t>H</a:t>
            </a:r>
            <a:r>
              <a:rPr lang="fr-FR" sz="1400" b="1" i="1" cap="all" dirty="0">
                <a:solidFill>
                  <a:prstClr val="black"/>
                </a:solidFill>
                <a:latin typeface="Trebuchet MS" pitchFamily="34" charset="0"/>
              </a:rPr>
              <a:t>!</a:t>
            </a:r>
          </a:p>
        </p:txBody>
      </p:sp>
      <p:sp>
        <p:nvSpPr>
          <p:cNvPr id="33" name="Rectangle 32"/>
          <p:cNvSpPr/>
          <p:nvPr/>
        </p:nvSpPr>
        <p:spPr>
          <a:xfrm>
            <a:off x="0" y="6237312"/>
            <a:ext cx="9144000"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p:cNvGrpSpPr/>
          <p:nvPr/>
        </p:nvGrpSpPr>
        <p:grpSpPr>
          <a:xfrm>
            <a:off x="1271768" y="5683406"/>
            <a:ext cx="744695" cy="697922"/>
            <a:chOff x="0" y="0"/>
            <a:chExt cx="866775" cy="857250"/>
          </a:xfrm>
        </p:grpSpPr>
        <p:sp>
          <p:nvSpPr>
            <p:cNvPr id="14" name="Rectangle à coins arrondis 13"/>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solidFill>
                  <a:prstClr val="white"/>
                </a:solidFill>
              </a:endParaRPr>
            </a:p>
          </p:txBody>
        </p:sp>
        <p:pic>
          <p:nvPicPr>
            <p:cNvPr id="15" name="il_fi" descr="http://kistrof.free.fr/projetLP/images/atom2.gif"/>
            <p:cNvPicPr>
              <a:picLocks noChangeAspect="1"/>
            </p:cNvPicPr>
            <p:nvPr/>
          </p:nvPicPr>
          <p:blipFill>
            <a:blip r:embed="rId2" cstate="print">
              <a:biLevel thresh="75000"/>
              <a:extLst>
                <a:ext uri="{BEBA8EAE-BF5A-486C-A8C5-ECC9F3942E4B}">
                  <a14:imgProps xmlns:a14="http://schemas.microsoft.com/office/drawing/2010/main">
                    <a14:imgLayer r:embed="rId3">
                      <a14:imgEffect>
                        <a14:artisticCrisscrossEtching/>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6378" y="83127"/>
              <a:ext cx="653935" cy="665018"/>
            </a:xfrm>
            <a:prstGeom prst="rect">
              <a:avLst/>
            </a:prstGeom>
            <a:noFill/>
            <a:ln>
              <a:noFill/>
            </a:ln>
          </p:spPr>
        </p:pic>
      </p:grpSp>
      <p:sp>
        <p:nvSpPr>
          <p:cNvPr id="34" name="Rectangle 33"/>
          <p:cNvSpPr/>
          <p:nvPr/>
        </p:nvSpPr>
        <p:spPr>
          <a:xfrm>
            <a:off x="2419913" y="659173"/>
            <a:ext cx="6040519" cy="461665"/>
          </a:xfrm>
          <a:prstGeom prst="rect">
            <a:avLst/>
          </a:prstGeom>
        </p:spPr>
        <p:txBody>
          <a:bodyPr wrap="square">
            <a:spAutoFit/>
          </a:bodyPr>
          <a:lstStyle/>
          <a:p>
            <a:pPr algn="ctr"/>
            <a:r>
              <a:rPr lang="ru-RU" sz="2400" b="1" cap="all" dirty="0" smtClean="0">
                <a:solidFill>
                  <a:srgbClr val="5F497A"/>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ПОЛЕЗНЫЕ СОВЕТЫ</a:t>
            </a:r>
            <a:endParaRPr lang="fr-FR" sz="2400" b="1" cap="all" dirty="0">
              <a:solidFill>
                <a:srgbClr val="5F497A"/>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endParaRPr>
          </a:p>
        </p:txBody>
      </p:sp>
      <p:cxnSp>
        <p:nvCxnSpPr>
          <p:cNvPr id="35" name="Connecteur droit 34"/>
          <p:cNvCxnSpPr/>
          <p:nvPr/>
        </p:nvCxnSpPr>
        <p:spPr>
          <a:xfrm>
            <a:off x="2408882" y="1138594"/>
            <a:ext cx="6051550" cy="0"/>
          </a:xfrm>
          <a:prstGeom prst="line">
            <a:avLst/>
          </a:prstGeom>
          <a:noFill/>
          <a:ln w="9525" cap="flat" cmpd="sng" algn="ctr">
            <a:solidFill>
              <a:schemeClr val="accent4">
                <a:lumMod val="75000"/>
              </a:schemeClr>
            </a:solidFill>
            <a:prstDash val="solid"/>
          </a:ln>
          <a:effectLst/>
        </p:spPr>
      </p:cxnSp>
      <p:cxnSp>
        <p:nvCxnSpPr>
          <p:cNvPr id="36" name="Connecteur droit 35"/>
          <p:cNvCxnSpPr/>
          <p:nvPr/>
        </p:nvCxnSpPr>
        <p:spPr>
          <a:xfrm>
            <a:off x="2408882" y="634538"/>
            <a:ext cx="6051550" cy="0"/>
          </a:xfrm>
          <a:prstGeom prst="line">
            <a:avLst/>
          </a:prstGeom>
          <a:noFill/>
          <a:ln w="9525" cap="flat" cmpd="sng" algn="ctr">
            <a:solidFill>
              <a:schemeClr val="accent4">
                <a:lumMod val="75000"/>
              </a:schemeClr>
            </a:solidFill>
            <a:prstDash val="solid"/>
          </a:ln>
          <a:effectLst/>
        </p:spPr>
      </p:cxnSp>
      <p:grpSp>
        <p:nvGrpSpPr>
          <p:cNvPr id="38" name="Groupe 37"/>
          <p:cNvGrpSpPr/>
          <p:nvPr/>
        </p:nvGrpSpPr>
        <p:grpSpPr>
          <a:xfrm>
            <a:off x="1251845" y="1541719"/>
            <a:ext cx="681742" cy="681811"/>
            <a:chOff x="0" y="0"/>
            <a:chExt cx="866775" cy="857250"/>
          </a:xfrm>
        </p:grpSpPr>
        <p:sp>
          <p:nvSpPr>
            <p:cNvPr id="39" name="Rectangle à coins arrondis 13"/>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solidFill>
                  <a:prstClr val="white"/>
                </a:solidFill>
              </a:endParaRPr>
            </a:p>
          </p:txBody>
        </p:sp>
        <p:pic>
          <p:nvPicPr>
            <p:cNvPr id="40" name="Image 39" descr="http://wiki.scienceamusante.net/images/0/0d/Micelle.png"/>
            <p:cNvPicPr>
              <a:picLocks noChangeAspect="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124124" y="133349"/>
              <a:ext cx="619126" cy="609600"/>
            </a:xfrm>
            <a:prstGeom prst="rect">
              <a:avLst/>
            </a:prstGeom>
            <a:noFill/>
            <a:ln>
              <a:noFill/>
            </a:ln>
          </p:spPr>
        </p:pic>
      </p:grpSp>
      <p:pic>
        <p:nvPicPr>
          <p:cNvPr id="31"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50096" b="-10993"/>
          <a:stretch/>
        </p:blipFill>
        <p:spPr bwMode="auto">
          <a:xfrm>
            <a:off x="2095974" y="1422466"/>
            <a:ext cx="5869878" cy="1540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470" y="3118087"/>
            <a:ext cx="5898680" cy="834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728" y="4480536"/>
            <a:ext cx="5922271" cy="650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ZoneTexte 41"/>
          <p:cNvSpPr txBox="1"/>
          <p:nvPr/>
        </p:nvSpPr>
        <p:spPr>
          <a:xfrm>
            <a:off x="4035796" y="5137447"/>
            <a:ext cx="4060727" cy="307777"/>
          </a:xfrm>
          <a:prstGeom prst="rect">
            <a:avLst/>
          </a:prstGeom>
          <a:noFill/>
        </p:spPr>
        <p:txBody>
          <a:bodyPr wrap="none" rtlCol="0">
            <a:spAutoFit/>
          </a:bodyPr>
          <a:lstStyle/>
          <a:p>
            <a:pPr algn="r"/>
            <a:r>
              <a:rPr lang="ru-RU" sz="1400" b="1" i="1" cap="all" dirty="0" smtClean="0">
                <a:solidFill>
                  <a:prstClr val="black"/>
                </a:solidFill>
                <a:latin typeface="Trebuchet MS" pitchFamily="34" charset="0"/>
              </a:rPr>
              <a:t>ВЫСОКАЯ ТЕМПЕРАТУРНАЯ СТАБИЛЬНОСТЬ</a:t>
            </a:r>
            <a:r>
              <a:rPr lang="fr-FR" sz="1400" b="1" i="1" cap="all" dirty="0" smtClean="0">
                <a:solidFill>
                  <a:prstClr val="black"/>
                </a:solidFill>
                <a:latin typeface="Trebuchet MS" pitchFamily="34" charset="0"/>
              </a:rPr>
              <a:t>!</a:t>
            </a:r>
            <a:endParaRPr lang="fr-FR" sz="1400" b="1" i="1" cap="all" dirty="0">
              <a:solidFill>
                <a:prstClr val="black"/>
              </a:solidFill>
              <a:latin typeface="Trebuchet MS" pitchFamily="34" charset="0"/>
            </a:endParaRPr>
          </a:p>
        </p:txBody>
      </p:sp>
      <p:pic>
        <p:nvPicPr>
          <p:cNvPr id="4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9528" y="5651777"/>
            <a:ext cx="5846288" cy="67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29609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one de texte 53"/>
          <p:cNvSpPr txBox="1"/>
          <p:nvPr/>
        </p:nvSpPr>
        <p:spPr>
          <a:xfrm rot="5400000">
            <a:off x="7475173"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algn="r">
              <a:lnSpc>
                <a:spcPct val="115000"/>
              </a:lnSpc>
              <a:spcAft>
                <a:spcPts val="1000"/>
              </a:spcAft>
              <a:defRPr/>
            </a:pPr>
            <a:r>
              <a:rPr lang="fr-FR" sz="2000" b="1" kern="0" cap="small" spc="100" dirty="0">
                <a:solidFill>
                  <a:srgbClr val="FFFFFF"/>
                </a:solidFill>
                <a:latin typeface="Trebuchet MS"/>
                <a:ea typeface="Calibri"/>
                <a:cs typeface="Times New Roman"/>
              </a:rPr>
              <a:t>Performances</a:t>
            </a:r>
            <a:endParaRPr lang="fr-FR" sz="2000" kern="0" dirty="0">
              <a:solidFill>
                <a:sysClr val="windowText" lastClr="000000"/>
              </a:solidFill>
              <a:ea typeface="Calibri"/>
              <a:cs typeface="Times New Roman"/>
            </a:endParaRPr>
          </a:p>
          <a:p>
            <a:pPr>
              <a:lnSpc>
                <a:spcPct val="115000"/>
              </a:lnSpc>
              <a:spcAft>
                <a:spcPts val="1000"/>
              </a:spcAft>
              <a:defRPr/>
            </a:pPr>
            <a:r>
              <a:rPr lang="fr-FR" sz="1600" kern="0" dirty="0">
                <a:solidFill>
                  <a:srgbClr val="FFFFFF"/>
                </a:solidFill>
                <a:ea typeface="Calibri"/>
                <a:cs typeface="Times New Roman"/>
              </a:rPr>
              <a:t> </a:t>
            </a:r>
            <a:endParaRPr lang="fr-FR" sz="1100" kern="0" dirty="0">
              <a:solidFill>
                <a:sysClr val="windowText" lastClr="000000"/>
              </a:solidFill>
              <a:ea typeface="Calibri"/>
              <a:cs typeface="Times New Roman"/>
            </a:endParaRPr>
          </a:p>
        </p:txBody>
      </p:sp>
      <p:sp>
        <p:nvSpPr>
          <p:cNvPr id="29" name="Rectangle 28"/>
          <p:cNvSpPr/>
          <p:nvPr/>
        </p:nvSpPr>
        <p:spPr>
          <a:xfrm rot="5400000">
            <a:off x="7777491" y="-951383"/>
            <a:ext cx="416360" cy="2312506"/>
          </a:xfrm>
          <a:prstGeom prst="rect">
            <a:avLst/>
          </a:prstGeom>
          <a:solidFill>
            <a:srgbClr val="E46C0A"/>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fr-FR" kern="0">
              <a:solidFill>
                <a:sysClr val="window" lastClr="FFFFFF"/>
              </a:solidFill>
            </a:endParaRPr>
          </a:p>
        </p:txBody>
      </p:sp>
      <p:sp>
        <p:nvSpPr>
          <p:cNvPr id="30" name="Zone de texte 435"/>
          <p:cNvSpPr txBox="1"/>
          <p:nvPr/>
        </p:nvSpPr>
        <p:spPr>
          <a:xfrm rot="5400000">
            <a:off x="7535672" y="-480319"/>
            <a:ext cx="899998" cy="1734062"/>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algn="r">
              <a:lnSpc>
                <a:spcPct val="115000"/>
              </a:lnSpc>
              <a:spcAft>
                <a:spcPts val="1000"/>
              </a:spcAft>
              <a:defRPr/>
            </a:pPr>
            <a:r>
              <a:rPr lang="ru-RU" sz="2000" b="1" kern="0" cap="small" spc="100" dirty="0" smtClean="0">
                <a:solidFill>
                  <a:srgbClr val="FFFFFF"/>
                </a:solidFill>
                <a:latin typeface="Trebuchet MS"/>
                <a:ea typeface="Calibri"/>
                <a:cs typeface="Times New Roman"/>
              </a:rPr>
              <a:t>РЕЦЕПТУРЫ</a:t>
            </a:r>
            <a:endParaRPr lang="fr-FR" sz="2000" kern="0" dirty="0">
              <a:solidFill>
                <a:sysClr val="windowText" lastClr="000000"/>
              </a:solidFill>
              <a:ea typeface="Calibri"/>
              <a:cs typeface="Times New Roman"/>
            </a:endParaRPr>
          </a:p>
          <a:p>
            <a:pPr>
              <a:lnSpc>
                <a:spcPct val="115000"/>
              </a:lnSpc>
              <a:spcAft>
                <a:spcPts val="1000"/>
              </a:spcAft>
              <a:defRPr/>
            </a:pPr>
            <a:r>
              <a:rPr lang="fr-FR" sz="1600" kern="0" dirty="0">
                <a:solidFill>
                  <a:srgbClr val="FFFFFF"/>
                </a:solidFill>
                <a:ea typeface="Calibri"/>
                <a:cs typeface="Times New Roman"/>
              </a:rPr>
              <a:t> </a:t>
            </a:r>
            <a:endParaRPr lang="fr-FR" sz="1100" kern="0" dirty="0">
              <a:solidFill>
                <a:sysClr val="windowText" lastClr="000000"/>
              </a:solidFill>
              <a:ea typeface="Calibri"/>
              <a:cs typeface="Times New Roman"/>
            </a:endParaRPr>
          </a:p>
        </p:txBody>
      </p:sp>
      <p:grpSp>
        <p:nvGrpSpPr>
          <p:cNvPr id="22" name="Groupe 21"/>
          <p:cNvGrpSpPr/>
          <p:nvPr/>
        </p:nvGrpSpPr>
        <p:grpSpPr>
          <a:xfrm>
            <a:off x="1259632" y="1484784"/>
            <a:ext cx="694938" cy="662637"/>
            <a:chOff x="0" y="0"/>
            <a:chExt cx="866775" cy="857250"/>
          </a:xfrm>
        </p:grpSpPr>
        <p:sp>
          <p:nvSpPr>
            <p:cNvPr id="23" name="Rectangle à coins arrondis 22"/>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solidFill>
                  <a:prstClr val="white"/>
                </a:solidFill>
              </a:endParaRPr>
            </a:p>
          </p:txBody>
        </p:sp>
        <p:pic>
          <p:nvPicPr>
            <p:cNvPr id="24" name="Image 23"/>
            <p:cNvPicPr>
              <a:picLocks noChangeAspect="1"/>
            </p:cNvPicPr>
            <p:nvPr/>
          </p:nvPicPr>
          <p:blipFill>
            <a:blip r:embed="rId2" cstate="print">
              <a:biLevel thresh="75000"/>
              <a:extLst>
                <a:ext uri="{BEBA8EAE-BF5A-486C-A8C5-ECC9F3942E4B}">
                  <a14:imgProps xmlns:a14="http://schemas.microsoft.com/office/drawing/2010/main">
                    <a14:imgLayer r:embed="rId3">
                      <a14:imgEffect>
                        <a14:artisticCrisscrossEtching/>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586" y="144088"/>
              <a:ext cx="709353" cy="609600"/>
            </a:xfrm>
            <a:prstGeom prst="rect">
              <a:avLst/>
            </a:prstGeom>
            <a:noFill/>
            <a:ln>
              <a:noFill/>
            </a:ln>
          </p:spPr>
        </p:pic>
      </p:grpSp>
      <p:sp>
        <p:nvSpPr>
          <p:cNvPr id="32" name="Zone de texte 346"/>
          <p:cNvSpPr txBox="1"/>
          <p:nvPr/>
        </p:nvSpPr>
        <p:spPr>
          <a:xfrm>
            <a:off x="3563888" y="2886677"/>
            <a:ext cx="5072790" cy="1008113"/>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fr-FR" sz="300" dirty="0">
                <a:effectLst/>
                <a:ea typeface="Calibri"/>
                <a:cs typeface="Calibri"/>
              </a:rPr>
              <a:t> </a:t>
            </a:r>
            <a:endParaRPr lang="fr-FR" sz="1100" dirty="0">
              <a:effectLst/>
              <a:ea typeface="Calibri"/>
              <a:cs typeface="Times New Roman"/>
            </a:endParaRPr>
          </a:p>
          <a:p>
            <a:pPr algn="just">
              <a:lnSpc>
                <a:spcPct val="115000"/>
              </a:lnSpc>
              <a:spcAft>
                <a:spcPts val="0"/>
              </a:spcAft>
            </a:pPr>
            <a:r>
              <a:rPr lang="ru-RU" sz="1200" b="1" u="sng" cap="small" spc="100" dirty="0" smtClean="0">
                <a:effectLst/>
                <a:latin typeface="Arial" panose="020B0604020202020204" pitchFamily="34" charset="0"/>
                <a:ea typeface="Calibri"/>
                <a:cs typeface="Arial" panose="020B0604020202020204" pitchFamily="34" charset="0"/>
              </a:rPr>
              <a:t>Меры предосторожности</a:t>
            </a:r>
            <a:r>
              <a:rPr lang="en-US" sz="1200" b="1" cap="small" spc="100" dirty="0" smtClean="0">
                <a:effectLst/>
                <a:latin typeface="Arial" panose="020B0604020202020204" pitchFamily="34" charset="0"/>
                <a:ea typeface="Calibri"/>
                <a:cs typeface="Arial" panose="020B0604020202020204" pitchFamily="34" charset="0"/>
              </a:rPr>
              <a:t>:</a:t>
            </a:r>
            <a:endParaRPr lang="fr-FR" sz="1100" dirty="0">
              <a:effectLst/>
              <a:latin typeface="Arial" panose="020B0604020202020204" pitchFamily="34" charset="0"/>
              <a:ea typeface="Calibri"/>
              <a:cs typeface="Arial" panose="020B0604020202020204" pitchFamily="34" charset="0"/>
            </a:endParaRPr>
          </a:p>
          <a:p>
            <a:pPr algn="just">
              <a:lnSpc>
                <a:spcPct val="115000"/>
              </a:lnSpc>
              <a:spcAft>
                <a:spcPts val="0"/>
              </a:spcAft>
            </a:pPr>
            <a:r>
              <a:rPr lang="en-US" sz="700" b="1" cap="small" spc="100" dirty="0">
                <a:effectLst/>
                <a:ea typeface="Calibri"/>
                <a:cs typeface="Calibri"/>
              </a:rPr>
              <a:t> </a:t>
            </a:r>
            <a:endParaRPr lang="fr-FR" sz="600" dirty="0">
              <a:effectLst/>
              <a:ea typeface="Calibri"/>
              <a:cs typeface="Times New Roman"/>
            </a:endParaRPr>
          </a:p>
          <a:p>
            <a:pPr algn="just">
              <a:lnSpc>
                <a:spcPct val="115000"/>
              </a:lnSpc>
            </a:pPr>
            <a:r>
              <a:rPr lang="ru-RU" sz="1100" b="1" dirty="0" smtClean="0">
                <a:cs typeface="Calibri"/>
              </a:rPr>
              <a:t>С осторожностью совмещать с катионными веществами </a:t>
            </a:r>
            <a:r>
              <a:rPr lang="ru-RU" sz="1100" dirty="0" smtClean="0">
                <a:cs typeface="Calibri"/>
              </a:rPr>
              <a:t>в зависимости от рецептуры и процента ввода</a:t>
            </a:r>
            <a:r>
              <a:rPr lang="en-US" sz="1100" dirty="0" smtClean="0">
                <a:cs typeface="Calibri"/>
              </a:rPr>
              <a:t>.</a:t>
            </a:r>
            <a:endParaRPr lang="fr-FR" sz="1100" dirty="0">
              <a:cs typeface="Calibri"/>
            </a:endParaRPr>
          </a:p>
          <a:p>
            <a:pPr algn="just">
              <a:lnSpc>
                <a:spcPct val="115000"/>
              </a:lnSpc>
              <a:spcAft>
                <a:spcPts val="0"/>
              </a:spcAft>
            </a:pPr>
            <a:endParaRPr lang="fr-FR" sz="1100" dirty="0">
              <a:effectLst/>
              <a:ea typeface="Calibri"/>
              <a:cs typeface="Times New Roman"/>
            </a:endParaRPr>
          </a:p>
        </p:txBody>
      </p:sp>
      <p:sp>
        <p:nvSpPr>
          <p:cNvPr id="33" name="Zone de texte 347"/>
          <p:cNvSpPr txBox="1"/>
          <p:nvPr/>
        </p:nvSpPr>
        <p:spPr>
          <a:xfrm>
            <a:off x="538647" y="2799074"/>
            <a:ext cx="2703830" cy="1183320"/>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fr-FR" sz="300" dirty="0">
                <a:solidFill>
                  <a:schemeClr val="tx1"/>
                </a:solidFill>
                <a:effectLst/>
                <a:ea typeface="Calibri"/>
                <a:cs typeface="Calibri"/>
              </a:rPr>
              <a:t> </a:t>
            </a:r>
            <a:endParaRPr lang="fr-FR" sz="1100" dirty="0">
              <a:solidFill>
                <a:schemeClr val="tx1"/>
              </a:solidFill>
              <a:effectLst/>
              <a:ea typeface="Calibri"/>
              <a:cs typeface="Times New Roman"/>
            </a:endParaRPr>
          </a:p>
          <a:p>
            <a:pPr>
              <a:lnSpc>
                <a:spcPct val="115000"/>
              </a:lnSpc>
              <a:spcAft>
                <a:spcPts val="1000"/>
              </a:spcAft>
            </a:pPr>
            <a:r>
              <a:rPr lang="ru-RU" sz="1200" b="1" u="sng" cap="small" spc="100" dirty="0" smtClean="0">
                <a:solidFill>
                  <a:schemeClr val="tx1"/>
                </a:solidFill>
                <a:effectLst/>
                <a:latin typeface="Arial" panose="020B0604020202020204" pitchFamily="34" charset="0"/>
                <a:ea typeface="Calibri"/>
                <a:cs typeface="Arial" panose="020B0604020202020204" pitchFamily="34" charset="0"/>
              </a:rPr>
              <a:t>Процедура</a:t>
            </a:r>
            <a:r>
              <a:rPr lang="en-US" sz="1200" b="1" cap="small" spc="100" dirty="0" smtClean="0">
                <a:solidFill>
                  <a:schemeClr val="tx1"/>
                </a:solidFill>
                <a:effectLst/>
                <a:latin typeface="Arial" panose="020B0604020202020204" pitchFamily="34" charset="0"/>
                <a:ea typeface="Calibri"/>
                <a:cs typeface="Arial" panose="020B0604020202020204" pitchFamily="34" charset="0"/>
              </a:rPr>
              <a:t>:</a:t>
            </a:r>
            <a:endParaRPr lang="fr-FR" sz="1200" dirty="0">
              <a:solidFill>
                <a:schemeClr val="tx1"/>
              </a:solidFill>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100" b="1" dirty="0" smtClean="0">
                <a:solidFill>
                  <a:schemeClr val="tx1"/>
                </a:solidFill>
                <a:effectLst/>
                <a:ea typeface="Calibri"/>
                <a:cs typeface="Calibri"/>
              </a:rPr>
              <a:t>Для холодных процессов включать в состав водной фазы до эмульгирования при изготовлении эмульсионных форм</a:t>
            </a:r>
            <a:r>
              <a:rPr lang="en-US" sz="1100" b="1" dirty="0" smtClean="0">
                <a:solidFill>
                  <a:schemeClr val="tx1"/>
                </a:solidFill>
                <a:cs typeface="Calibri"/>
              </a:rPr>
              <a:t>.</a:t>
            </a:r>
            <a:endParaRPr lang="fr-FR" sz="1100" b="1" dirty="0">
              <a:solidFill>
                <a:schemeClr val="tx1"/>
              </a:solidFill>
              <a:cs typeface="Calibri"/>
            </a:endParaRPr>
          </a:p>
          <a:p>
            <a:pPr algn="just">
              <a:lnSpc>
                <a:spcPct val="115000"/>
              </a:lnSpc>
              <a:spcAft>
                <a:spcPts val="1000"/>
              </a:spcAft>
            </a:pPr>
            <a:r>
              <a:rPr lang="en-US" sz="1100" dirty="0">
                <a:solidFill>
                  <a:schemeClr val="tx1"/>
                </a:solidFill>
                <a:effectLst/>
                <a:ea typeface="Calibri"/>
                <a:cs typeface="Calibri"/>
              </a:rPr>
              <a:t> </a:t>
            </a:r>
            <a:endParaRPr lang="fr-FR" sz="1100" dirty="0">
              <a:solidFill>
                <a:schemeClr val="tx1"/>
              </a:solidFill>
              <a:effectLst/>
              <a:ea typeface="Calibri"/>
              <a:cs typeface="Times New Roman"/>
            </a:endParaRPr>
          </a:p>
          <a:p>
            <a:pPr algn="just">
              <a:lnSpc>
                <a:spcPct val="115000"/>
              </a:lnSpc>
              <a:spcAft>
                <a:spcPts val="1000"/>
              </a:spcAft>
            </a:pPr>
            <a:r>
              <a:rPr lang="en-US" sz="1100" dirty="0">
                <a:solidFill>
                  <a:schemeClr val="tx1"/>
                </a:solidFill>
                <a:effectLst/>
                <a:ea typeface="Calibri"/>
                <a:cs typeface="Calibri"/>
              </a:rPr>
              <a:t> </a:t>
            </a:r>
            <a:endParaRPr lang="fr-FR" sz="1100" dirty="0">
              <a:solidFill>
                <a:schemeClr val="tx1"/>
              </a:solidFill>
              <a:effectLst/>
              <a:ea typeface="Calibri"/>
              <a:cs typeface="Times New Roman"/>
            </a:endParaRPr>
          </a:p>
          <a:p>
            <a:pPr algn="just">
              <a:lnSpc>
                <a:spcPct val="115000"/>
              </a:lnSpc>
              <a:spcAft>
                <a:spcPts val="1000"/>
              </a:spcAft>
            </a:pPr>
            <a:r>
              <a:rPr lang="en-US" sz="1100" dirty="0">
                <a:solidFill>
                  <a:schemeClr val="tx1"/>
                </a:solidFill>
                <a:effectLst/>
                <a:ea typeface="Calibri"/>
                <a:cs typeface="Calibri"/>
              </a:rPr>
              <a:t> </a:t>
            </a:r>
            <a:endParaRPr lang="fr-FR" sz="1100" dirty="0">
              <a:solidFill>
                <a:schemeClr val="tx1"/>
              </a:solidFill>
              <a:effectLst/>
              <a:ea typeface="Calibri"/>
              <a:cs typeface="Times New Roman"/>
            </a:endParaRPr>
          </a:p>
          <a:p>
            <a:pPr algn="just">
              <a:lnSpc>
                <a:spcPct val="115000"/>
              </a:lnSpc>
              <a:spcAft>
                <a:spcPts val="1000"/>
              </a:spcAft>
            </a:pPr>
            <a:r>
              <a:rPr lang="en-US" sz="1100" dirty="0">
                <a:solidFill>
                  <a:schemeClr val="tx1"/>
                </a:solidFill>
                <a:effectLst/>
                <a:ea typeface="Calibri"/>
                <a:cs typeface="Calibri"/>
              </a:rPr>
              <a:t> </a:t>
            </a:r>
            <a:endParaRPr lang="fr-FR" sz="1100" dirty="0">
              <a:solidFill>
                <a:schemeClr val="tx1"/>
              </a:solidFill>
              <a:effectLst/>
              <a:ea typeface="Calibri"/>
              <a:cs typeface="Times New Roman"/>
            </a:endParaRPr>
          </a:p>
          <a:p>
            <a:pPr algn="just">
              <a:lnSpc>
                <a:spcPct val="115000"/>
              </a:lnSpc>
              <a:spcAft>
                <a:spcPts val="1000"/>
              </a:spcAft>
            </a:pPr>
            <a:r>
              <a:rPr lang="en-US" sz="1100" dirty="0">
                <a:solidFill>
                  <a:schemeClr val="tx1"/>
                </a:solidFill>
                <a:effectLst/>
                <a:ea typeface="Calibri"/>
                <a:cs typeface="Calibri"/>
              </a:rPr>
              <a:t> </a:t>
            </a:r>
            <a:endParaRPr lang="fr-FR" sz="1100" dirty="0">
              <a:solidFill>
                <a:schemeClr val="tx1"/>
              </a:solidFill>
              <a:effectLst/>
              <a:ea typeface="Calibri"/>
              <a:cs typeface="Times New Roman"/>
            </a:endParaRPr>
          </a:p>
          <a:p>
            <a:pPr algn="just">
              <a:lnSpc>
                <a:spcPct val="115000"/>
              </a:lnSpc>
              <a:spcAft>
                <a:spcPts val="1000"/>
              </a:spcAft>
            </a:pPr>
            <a:r>
              <a:rPr lang="en-US" sz="1100" dirty="0">
                <a:solidFill>
                  <a:schemeClr val="tx1"/>
                </a:solidFill>
                <a:effectLst/>
                <a:ea typeface="Calibri"/>
                <a:cs typeface="Calibri"/>
              </a:rPr>
              <a:t> </a:t>
            </a:r>
            <a:endParaRPr lang="fr-FR" sz="1100" dirty="0">
              <a:solidFill>
                <a:schemeClr val="tx1"/>
              </a:solidFill>
              <a:effectLst/>
              <a:ea typeface="Calibri"/>
              <a:cs typeface="Times New Roman"/>
            </a:endParaRPr>
          </a:p>
          <a:p>
            <a:pPr marL="90170" indent="-228600" algn="just">
              <a:spcAft>
                <a:spcPts val="0"/>
              </a:spcAft>
              <a:tabLst>
                <a:tab pos="76200" algn="l"/>
                <a:tab pos="457200" algn="l"/>
                <a:tab pos="2133600" algn="l"/>
                <a:tab pos="90170" algn="l"/>
                <a:tab pos="342900" algn="l"/>
                <a:tab pos="2070735" algn="l"/>
                <a:tab pos="3048000" algn="l"/>
              </a:tabLst>
            </a:pPr>
            <a:r>
              <a:rPr lang="en-US" sz="1000" b="1" dirty="0">
                <a:solidFill>
                  <a:schemeClr val="tx1"/>
                </a:solidFill>
                <a:effectLst/>
                <a:latin typeface="Arial"/>
                <a:ea typeface="Times New Roman"/>
              </a:rPr>
              <a:t> </a:t>
            </a:r>
            <a:endParaRPr lang="fr-FR" sz="1000" b="1" dirty="0">
              <a:solidFill>
                <a:schemeClr val="tx1"/>
              </a:solidFill>
              <a:effectLst/>
              <a:latin typeface="Arial"/>
              <a:ea typeface="Times New Roman"/>
            </a:endParaRPr>
          </a:p>
        </p:txBody>
      </p:sp>
      <p:sp>
        <p:nvSpPr>
          <p:cNvPr id="12" name="Rectangle 11"/>
          <p:cNvSpPr/>
          <p:nvPr/>
        </p:nvSpPr>
        <p:spPr>
          <a:xfrm>
            <a:off x="2419913" y="659173"/>
            <a:ext cx="6040519" cy="461665"/>
          </a:xfrm>
          <a:prstGeom prst="rect">
            <a:avLst/>
          </a:prstGeom>
        </p:spPr>
        <p:txBody>
          <a:bodyPr wrap="square">
            <a:spAutoFit/>
          </a:bodyPr>
          <a:lstStyle/>
          <a:p>
            <a:pPr algn="ctr"/>
            <a:r>
              <a:rPr lang="ru-RU" sz="2400" b="1" cap="all" dirty="0" smtClean="0">
                <a:solidFill>
                  <a:srgbClr val="5F497A"/>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ПОЛЕЗНЫЕ СОВЕТЫ</a:t>
            </a:r>
            <a:endParaRPr lang="fr-FR" sz="2400" b="1" cap="all" dirty="0">
              <a:solidFill>
                <a:srgbClr val="5F497A"/>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endParaRPr>
          </a:p>
        </p:txBody>
      </p:sp>
      <p:cxnSp>
        <p:nvCxnSpPr>
          <p:cNvPr id="13" name="Connecteur droit 12"/>
          <p:cNvCxnSpPr/>
          <p:nvPr/>
        </p:nvCxnSpPr>
        <p:spPr>
          <a:xfrm>
            <a:off x="2408882" y="1138594"/>
            <a:ext cx="6051550" cy="0"/>
          </a:xfrm>
          <a:prstGeom prst="line">
            <a:avLst/>
          </a:prstGeom>
          <a:noFill/>
          <a:ln w="9525" cap="flat" cmpd="sng" algn="ctr">
            <a:solidFill>
              <a:schemeClr val="accent4">
                <a:lumMod val="75000"/>
              </a:schemeClr>
            </a:solidFill>
            <a:prstDash val="solid"/>
          </a:ln>
          <a:effectLst/>
        </p:spPr>
      </p:cxnSp>
      <p:cxnSp>
        <p:nvCxnSpPr>
          <p:cNvPr id="14" name="Connecteur droit 13"/>
          <p:cNvCxnSpPr/>
          <p:nvPr/>
        </p:nvCxnSpPr>
        <p:spPr>
          <a:xfrm>
            <a:off x="2408882" y="634538"/>
            <a:ext cx="6051550" cy="0"/>
          </a:xfrm>
          <a:prstGeom prst="line">
            <a:avLst/>
          </a:prstGeom>
          <a:noFill/>
          <a:ln w="9525" cap="flat" cmpd="sng" algn="ctr">
            <a:solidFill>
              <a:schemeClr val="accent4">
                <a:lumMod val="75000"/>
              </a:schemeClr>
            </a:solidFill>
            <a:prstDash val="solid"/>
          </a:ln>
          <a:effectLst/>
        </p:spPr>
      </p:cxn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2061" y="1449444"/>
            <a:ext cx="5889600" cy="1038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2" y="4850157"/>
            <a:ext cx="878594" cy="878594"/>
          </a:xfrm>
          <a:prstGeom prst="rect">
            <a:avLst/>
          </a:prstGeom>
        </p:spPr>
      </p:pic>
      <p:sp>
        <p:nvSpPr>
          <p:cNvPr id="2" name="ZoneTexte 1"/>
          <p:cNvSpPr txBox="1"/>
          <p:nvPr/>
        </p:nvSpPr>
        <p:spPr>
          <a:xfrm>
            <a:off x="2006640" y="4656196"/>
            <a:ext cx="3613873" cy="1169551"/>
          </a:xfrm>
          <a:prstGeom prst="rect">
            <a:avLst/>
          </a:prstGeom>
          <a:noFill/>
        </p:spPr>
        <p:txBody>
          <a:bodyPr wrap="square" rtlCol="0">
            <a:spAutoFit/>
          </a:bodyPr>
          <a:lstStyle/>
          <a:p>
            <a:r>
              <a:rPr lang="ru-RU" sz="1400" dirty="0" smtClean="0"/>
              <a:t>Для </a:t>
            </a:r>
            <a:r>
              <a:rPr lang="ru-RU" sz="1400" dirty="0" err="1" smtClean="0"/>
              <a:t>солщезащитных</a:t>
            </a:r>
            <a:r>
              <a:rPr lang="ru-RU" sz="1400" dirty="0" smtClean="0"/>
              <a:t> средств и декоративной косметики</a:t>
            </a:r>
            <a:r>
              <a:rPr lang="fr-FR" sz="1400" dirty="0" smtClean="0"/>
              <a:t>: </a:t>
            </a:r>
            <a:endParaRPr lang="fr-FR" sz="1400" dirty="0"/>
          </a:p>
          <a:p>
            <a:r>
              <a:rPr lang="ru-RU" sz="1400" dirty="0" smtClean="0"/>
              <a:t>Пленкообразующий полисахарид позволяет получить</a:t>
            </a:r>
            <a:r>
              <a:rPr lang="fr-FR" sz="1400" dirty="0" smtClean="0"/>
              <a:t> </a:t>
            </a:r>
            <a:r>
              <a:rPr lang="ru-RU" sz="1400" b="1" dirty="0" smtClean="0"/>
              <a:t>гомогенную дисперсию пигментов</a:t>
            </a:r>
            <a:r>
              <a:rPr lang="en-US" sz="1400" b="1" dirty="0" smtClean="0"/>
              <a:t>.</a:t>
            </a:r>
            <a:endParaRPr lang="fr-FR" sz="1400" dirty="0"/>
          </a:p>
        </p:txBody>
      </p:sp>
      <p:sp>
        <p:nvSpPr>
          <p:cNvPr id="4" name="Rectangle 3"/>
          <p:cNvSpPr/>
          <p:nvPr/>
        </p:nvSpPr>
        <p:spPr>
          <a:xfrm>
            <a:off x="1894697" y="4617597"/>
            <a:ext cx="4309395" cy="1171073"/>
          </a:xfrm>
          <a:prstGeom prst="rect">
            <a:avLst/>
          </a:prstGeom>
          <a:no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descr="DSCN0981 retouché"/>
          <p:cNvSpPr>
            <a:spLocks noChangeAspect="1" noChangeArrowheads="1"/>
          </p:cNvSpPr>
          <p:nvPr/>
        </p:nvSpPr>
        <p:spPr bwMode="auto">
          <a:xfrm>
            <a:off x="6464039" y="4203046"/>
            <a:ext cx="1467715" cy="1467715"/>
          </a:xfrm>
          <a:prstGeom prst="ellipse">
            <a:avLst/>
          </a:prstGeom>
          <a:blipFill dpi="0" rotWithShape="0">
            <a:blip r:embed="rId6"/>
            <a:srcRect/>
            <a:stretch>
              <a:fillRect/>
            </a:stretch>
          </a:blipFill>
          <a:ln>
            <a:noFill/>
          </a:ln>
          <a:effectLst/>
          <a:extLst>
            <a:ext uri="{91240B29-F687-4F45-9708-019B960494DF}">
              <a14:hiddenLine xmlns:a14="http://schemas.microsoft.com/office/drawing/2010/main" w="9525">
                <a:solidFill>
                  <a:srgbClr val="FF99CC"/>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fr-FR"/>
          </a:p>
        </p:txBody>
      </p:sp>
      <p:sp>
        <p:nvSpPr>
          <p:cNvPr id="17" name="Ellipse 16" descr="DSCN0988 retouché"/>
          <p:cNvSpPr>
            <a:spLocks noChangeAspect="1" noChangeArrowheads="1"/>
          </p:cNvSpPr>
          <p:nvPr/>
        </p:nvSpPr>
        <p:spPr bwMode="auto">
          <a:xfrm>
            <a:off x="5726241" y="4617597"/>
            <a:ext cx="1275330" cy="1275330"/>
          </a:xfrm>
          <a:prstGeom prst="ellipse">
            <a:avLst/>
          </a:prstGeom>
          <a:blipFill dpi="0" rotWithShape="0">
            <a:blip r:embed="rId7"/>
            <a:srcRect/>
            <a:stretch>
              <a:fillRect/>
            </a:stretch>
          </a:blipFill>
          <a:ln>
            <a:noFill/>
          </a:ln>
          <a:effectLst/>
          <a:extLst>
            <a:ext uri="{91240B29-F687-4F45-9708-019B960494DF}">
              <a14:hiddenLine xmlns:a14="http://schemas.microsoft.com/office/drawing/2010/main" w="9525">
                <a:solidFill>
                  <a:srgbClr val="FF99CC"/>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fr-FR"/>
          </a:p>
        </p:txBody>
      </p:sp>
      <p:sp>
        <p:nvSpPr>
          <p:cNvPr id="3" name="ZoneTexte 2"/>
          <p:cNvSpPr txBox="1"/>
          <p:nvPr/>
        </p:nvSpPr>
        <p:spPr>
          <a:xfrm>
            <a:off x="7261518" y="5240972"/>
            <a:ext cx="1728192" cy="261610"/>
          </a:xfrm>
          <a:prstGeom prst="rect">
            <a:avLst/>
          </a:prstGeom>
          <a:solidFill>
            <a:schemeClr val="bg1"/>
          </a:solidFill>
        </p:spPr>
        <p:txBody>
          <a:bodyPr wrap="square" rtlCol="0">
            <a:spAutoFit/>
          </a:bodyPr>
          <a:lstStyle/>
          <a:p>
            <a:r>
              <a:rPr lang="ru-RU" sz="1100" dirty="0" smtClean="0"/>
              <a:t>С диоксидом титана</a:t>
            </a:r>
            <a:endParaRPr lang="fr-FR" sz="1100" dirty="0"/>
          </a:p>
        </p:txBody>
      </p:sp>
      <p:sp>
        <p:nvSpPr>
          <p:cNvPr id="20" name="ZoneTexte 19"/>
          <p:cNvSpPr txBox="1"/>
          <p:nvPr/>
        </p:nvSpPr>
        <p:spPr>
          <a:xfrm>
            <a:off x="6584631" y="5759678"/>
            <a:ext cx="1728192" cy="261610"/>
          </a:xfrm>
          <a:prstGeom prst="rect">
            <a:avLst/>
          </a:prstGeom>
          <a:solidFill>
            <a:schemeClr val="bg1"/>
          </a:solidFill>
        </p:spPr>
        <p:txBody>
          <a:bodyPr wrap="square" rtlCol="0">
            <a:spAutoFit/>
          </a:bodyPr>
          <a:lstStyle/>
          <a:p>
            <a:r>
              <a:rPr lang="ru-RU" sz="1100" dirty="0" smtClean="0"/>
              <a:t>С оксидом железа</a:t>
            </a:r>
            <a:endParaRPr lang="fr-FR" sz="1100" dirty="0"/>
          </a:p>
        </p:txBody>
      </p:sp>
    </p:spTree>
    <p:extLst>
      <p:ext uri="{BB962C8B-B14F-4D97-AF65-F5344CB8AC3E}">
        <p14:creationId xmlns:p14="http://schemas.microsoft.com/office/powerpoint/2010/main" val="34791040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345780943"/>
              </p:ext>
            </p:extLst>
          </p:nvPr>
        </p:nvGraphicFramePr>
        <p:xfrm>
          <a:off x="755576" y="2057113"/>
          <a:ext cx="7704856" cy="3957431"/>
        </p:xfrm>
        <a:graphic>
          <a:graphicData uri="http://schemas.openxmlformats.org/drawingml/2006/table">
            <a:tbl>
              <a:tblPr firstRow="1" firstCol="1" bandRow="1">
                <a:tableStyleId>{912C8C85-51F0-491E-9774-3900AFEF0FD7}</a:tableStyleId>
              </a:tblPr>
              <a:tblGrid>
                <a:gridCol w="2483062">
                  <a:extLst>
                    <a:ext uri="{9D8B030D-6E8A-4147-A177-3AD203B41FA5}">
                      <a16:colId xmlns="" xmlns:a16="http://schemas.microsoft.com/office/drawing/2014/main" val="20000"/>
                    </a:ext>
                  </a:extLst>
                </a:gridCol>
                <a:gridCol w="1837418">
                  <a:extLst>
                    <a:ext uri="{9D8B030D-6E8A-4147-A177-3AD203B41FA5}">
                      <a16:colId xmlns="" xmlns:a16="http://schemas.microsoft.com/office/drawing/2014/main" val="20001"/>
                    </a:ext>
                  </a:extLst>
                </a:gridCol>
                <a:gridCol w="1656184">
                  <a:extLst>
                    <a:ext uri="{9D8B030D-6E8A-4147-A177-3AD203B41FA5}">
                      <a16:colId xmlns="" xmlns:a16="http://schemas.microsoft.com/office/drawing/2014/main" val="20002"/>
                    </a:ext>
                  </a:extLst>
                </a:gridCol>
                <a:gridCol w="1728192">
                  <a:extLst>
                    <a:ext uri="{9D8B030D-6E8A-4147-A177-3AD203B41FA5}">
                      <a16:colId xmlns="" xmlns:a16="http://schemas.microsoft.com/office/drawing/2014/main" val="20003"/>
                    </a:ext>
                  </a:extLst>
                </a:gridCol>
              </a:tblGrid>
              <a:tr h="373872">
                <a:tc rowSpan="2">
                  <a:txBody>
                    <a:bodyPr/>
                    <a:lstStyle/>
                    <a:p>
                      <a:pPr algn="ctr">
                        <a:lnSpc>
                          <a:spcPct val="115000"/>
                        </a:lnSpc>
                        <a:spcAft>
                          <a:spcPts val="0"/>
                        </a:spcAft>
                      </a:pPr>
                      <a:r>
                        <a:rPr lang="ru-RU" sz="1400" dirty="0" smtClean="0">
                          <a:solidFill>
                            <a:schemeClr val="tx1"/>
                          </a:solidFill>
                          <a:effectLst/>
                        </a:rPr>
                        <a:t>Рекомендуемые со-активаторы</a:t>
                      </a:r>
                      <a:endParaRPr lang="fr-FR" sz="12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gridSpan="3">
                  <a:txBody>
                    <a:bodyPr/>
                    <a:lstStyle/>
                    <a:p>
                      <a:pPr algn="ctr">
                        <a:lnSpc>
                          <a:spcPct val="115000"/>
                        </a:lnSpc>
                        <a:spcAft>
                          <a:spcPts val="0"/>
                        </a:spcAft>
                      </a:pPr>
                      <a:r>
                        <a:rPr lang="ru-RU" sz="1200" dirty="0" smtClean="0">
                          <a:solidFill>
                            <a:schemeClr val="tx1"/>
                          </a:solidFill>
                          <a:effectLst/>
                        </a:rPr>
                        <a:t>Минимальный ввод со-активатора для активации полисахарида</a:t>
                      </a:r>
                      <a:endParaRPr lang="fr-FR" sz="11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pPr algn="ctr">
                        <a:lnSpc>
                          <a:spcPct val="115000"/>
                        </a:lnSpc>
                        <a:spcAft>
                          <a:spcPts val="0"/>
                        </a:spcAft>
                      </a:pPr>
                      <a:endParaRPr lang="fr-FR" sz="7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fr-FR" sz="7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305895">
                <a:tc vMerge="1">
                  <a:txBody>
                    <a:bodyPr/>
                    <a:lstStyle/>
                    <a:p>
                      <a:pPr algn="ctr">
                        <a:lnSpc>
                          <a:spcPct val="115000"/>
                        </a:lnSpc>
                        <a:spcAft>
                          <a:spcPts val="0"/>
                        </a:spcAft>
                      </a:pPr>
                      <a:endParaRPr lang="fr-FR" sz="7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900" b="1" baseline="0" dirty="0" smtClean="0">
                          <a:effectLst/>
                        </a:rPr>
                        <a:t>С</a:t>
                      </a:r>
                      <a:r>
                        <a:rPr lang="fr-FR" sz="900" b="1" baseline="0" dirty="0" smtClean="0">
                          <a:effectLst/>
                        </a:rPr>
                        <a:t> </a:t>
                      </a:r>
                      <a:r>
                        <a:rPr lang="fr-FR" sz="900" b="1" baseline="0" dirty="0">
                          <a:effectLst/>
                        </a:rPr>
                        <a:t>1% GLYCOFILM® </a:t>
                      </a:r>
                    </a:p>
                    <a:p>
                      <a:pPr marL="0" marR="0" indent="0" algn="ctr" defTabSz="914400" rtl="0" eaLnBrk="1" fontAlgn="auto" latinLnBrk="0" hangingPunct="1">
                        <a:lnSpc>
                          <a:spcPct val="115000"/>
                        </a:lnSpc>
                        <a:spcBef>
                          <a:spcPts val="0"/>
                        </a:spcBef>
                        <a:spcAft>
                          <a:spcPts val="0"/>
                        </a:spcAft>
                        <a:buClrTx/>
                        <a:buSzTx/>
                        <a:buFontTx/>
                        <a:buNone/>
                        <a:tabLst/>
                        <a:defRPr/>
                      </a:pPr>
                      <a:r>
                        <a:rPr lang="fr-FR" sz="900" b="1" dirty="0" smtClean="0">
                          <a:effectLst/>
                        </a:rPr>
                        <a:t>(</a:t>
                      </a:r>
                      <a:r>
                        <a:rPr lang="ru-RU" sz="900" b="1" dirty="0" smtClean="0">
                          <a:effectLst/>
                        </a:rPr>
                        <a:t>или</a:t>
                      </a:r>
                      <a:r>
                        <a:rPr lang="fr-FR" sz="900" b="1" baseline="0" dirty="0" smtClean="0">
                          <a:effectLst/>
                        </a:rPr>
                        <a:t> </a:t>
                      </a:r>
                      <a:r>
                        <a:rPr lang="fr-FR" sz="900" b="1" baseline="0" dirty="0">
                          <a:effectLst/>
                        </a:rPr>
                        <a:t>POLLUSTOP®)</a:t>
                      </a:r>
                      <a:endParaRPr lang="fr-FR" sz="900" b="1"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900" b="1" baseline="0" dirty="0" smtClean="0">
                          <a:effectLst/>
                        </a:rPr>
                        <a:t>С</a:t>
                      </a:r>
                      <a:r>
                        <a:rPr lang="fr-FR" sz="900" b="1" baseline="0" dirty="0" smtClean="0">
                          <a:effectLst/>
                        </a:rPr>
                        <a:t> </a:t>
                      </a:r>
                      <a:r>
                        <a:rPr lang="fr-FR" sz="900" b="1" baseline="0" dirty="0">
                          <a:effectLst/>
                        </a:rPr>
                        <a:t>3% GLYCOFILM®</a:t>
                      </a:r>
                      <a:endParaRPr lang="fr-FR" sz="900" b="1" dirty="0">
                        <a:effectLst/>
                      </a:endParaRPr>
                    </a:p>
                    <a:p>
                      <a:pPr algn="ctr">
                        <a:lnSpc>
                          <a:spcPct val="115000"/>
                        </a:lnSpc>
                        <a:spcAft>
                          <a:spcPts val="0"/>
                        </a:spcAft>
                      </a:pPr>
                      <a:r>
                        <a:rPr lang="fr-FR" sz="900" b="1" dirty="0" smtClean="0">
                          <a:effectLst/>
                        </a:rPr>
                        <a:t>(</a:t>
                      </a:r>
                      <a:r>
                        <a:rPr lang="ru-RU" sz="900" b="1" dirty="0" smtClean="0">
                          <a:effectLst/>
                        </a:rPr>
                        <a:t>или</a:t>
                      </a:r>
                      <a:r>
                        <a:rPr lang="fr-FR" sz="900" b="1" baseline="0" dirty="0" smtClean="0">
                          <a:effectLst/>
                        </a:rPr>
                        <a:t> </a:t>
                      </a:r>
                      <a:r>
                        <a:rPr lang="fr-FR" sz="900" b="1" baseline="0" dirty="0">
                          <a:effectLst/>
                        </a:rPr>
                        <a:t>POLLUSTOP®)</a:t>
                      </a:r>
                      <a:endParaRPr lang="fr-FR" sz="900" b="1"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900" b="1" baseline="0" dirty="0" smtClean="0">
                          <a:effectLst/>
                        </a:rPr>
                        <a:t>С</a:t>
                      </a:r>
                      <a:r>
                        <a:rPr lang="fr-FR" sz="900" b="1" baseline="0" dirty="0" smtClean="0">
                          <a:effectLst/>
                        </a:rPr>
                        <a:t> </a:t>
                      </a:r>
                      <a:r>
                        <a:rPr lang="fr-FR" sz="900" b="1" baseline="0" dirty="0">
                          <a:effectLst/>
                        </a:rPr>
                        <a:t>5% GLYCOFILM®</a:t>
                      </a:r>
                      <a:endParaRPr lang="fr-FR" sz="900" b="1" dirty="0">
                        <a:effectLst/>
                      </a:endParaRPr>
                    </a:p>
                    <a:p>
                      <a:pPr marL="0" marR="0" indent="0" algn="ctr" defTabSz="914400" rtl="0" eaLnBrk="1" fontAlgn="auto" latinLnBrk="0" hangingPunct="1">
                        <a:lnSpc>
                          <a:spcPct val="115000"/>
                        </a:lnSpc>
                        <a:spcBef>
                          <a:spcPts val="0"/>
                        </a:spcBef>
                        <a:spcAft>
                          <a:spcPts val="0"/>
                        </a:spcAft>
                        <a:buClrTx/>
                        <a:buSzTx/>
                        <a:buFontTx/>
                        <a:buNone/>
                        <a:tabLst/>
                        <a:defRPr/>
                      </a:pPr>
                      <a:r>
                        <a:rPr lang="fr-FR" sz="900" b="1" dirty="0" smtClean="0">
                          <a:effectLst/>
                        </a:rPr>
                        <a:t>(</a:t>
                      </a:r>
                      <a:r>
                        <a:rPr lang="ru-RU" sz="900" b="1" dirty="0" smtClean="0">
                          <a:effectLst/>
                        </a:rPr>
                        <a:t>или</a:t>
                      </a:r>
                      <a:r>
                        <a:rPr lang="fr-FR" sz="900" b="1" dirty="0" smtClean="0">
                          <a:effectLst/>
                        </a:rPr>
                        <a:t> </a:t>
                      </a:r>
                      <a:r>
                        <a:rPr lang="fr-FR" sz="900" b="1" baseline="0" dirty="0">
                          <a:effectLst/>
                        </a:rPr>
                        <a:t>POLLUSTOP®)</a:t>
                      </a:r>
                      <a:endParaRPr lang="fr-FR" sz="900" b="1"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03930">
                <a:tc>
                  <a:txBody>
                    <a:bodyPr/>
                    <a:lstStyle/>
                    <a:p>
                      <a:pPr>
                        <a:lnSpc>
                          <a:spcPct val="115000"/>
                        </a:lnSpc>
                        <a:spcAft>
                          <a:spcPts val="0"/>
                        </a:spcAft>
                      </a:pPr>
                      <a:r>
                        <a:rPr lang="fr-FR" sz="1200" dirty="0">
                          <a:effectLst/>
                          <a:latin typeface="+mn-lt"/>
                        </a:rPr>
                        <a:t>Sodium </a:t>
                      </a:r>
                      <a:r>
                        <a:rPr lang="fr-FR" sz="1200" dirty="0" err="1">
                          <a:effectLst/>
                          <a:latin typeface="+mn-lt"/>
                        </a:rPr>
                        <a:t>chloride</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fr-FR" sz="1200" dirty="0">
                          <a:effectLst/>
                          <a:latin typeface="+mn-lt"/>
                        </a:rPr>
                        <a:t>0.025</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0.075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0.125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2"/>
                  </a:ext>
                </a:extLst>
              </a:tr>
              <a:tr h="203930">
                <a:tc>
                  <a:txBody>
                    <a:bodyPr/>
                    <a:lstStyle/>
                    <a:p>
                      <a:pPr>
                        <a:lnSpc>
                          <a:spcPct val="115000"/>
                        </a:lnSpc>
                        <a:spcAft>
                          <a:spcPts val="0"/>
                        </a:spcAft>
                      </a:pPr>
                      <a:r>
                        <a:rPr lang="fr-FR" sz="1200" dirty="0">
                          <a:effectLst/>
                          <a:latin typeface="+mn-lt"/>
                        </a:rPr>
                        <a:t>Calcium </a:t>
                      </a:r>
                      <a:r>
                        <a:rPr lang="fr-FR" sz="1200" dirty="0" err="1">
                          <a:effectLst/>
                          <a:latin typeface="+mn-lt"/>
                        </a:rPr>
                        <a:t>chloride</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fr-FR" sz="1200" dirty="0">
                          <a:effectLst/>
                          <a:latin typeface="+mn-lt"/>
                        </a:rPr>
                        <a:t>0.03</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0.09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0.15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3"/>
                  </a:ext>
                </a:extLst>
              </a:tr>
              <a:tr h="203930">
                <a:tc>
                  <a:txBody>
                    <a:bodyPr/>
                    <a:lstStyle/>
                    <a:p>
                      <a:pPr>
                        <a:lnSpc>
                          <a:spcPct val="115000"/>
                        </a:lnSpc>
                        <a:spcAft>
                          <a:spcPts val="0"/>
                        </a:spcAft>
                      </a:pPr>
                      <a:r>
                        <a:rPr lang="fr-FR" sz="1200" dirty="0">
                          <a:effectLst/>
                          <a:latin typeface="+mn-lt"/>
                        </a:rPr>
                        <a:t>Sodium lactate</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fr-FR" sz="1200" dirty="0">
                          <a:effectLst/>
                          <a:latin typeface="+mn-lt"/>
                        </a:rPr>
                        <a:t>0.05</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0.15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4"/>
                  </a:ext>
                </a:extLst>
              </a:tr>
              <a:tr h="203930">
                <a:tc>
                  <a:txBody>
                    <a:bodyPr/>
                    <a:lstStyle/>
                    <a:p>
                      <a:pPr>
                        <a:lnSpc>
                          <a:spcPct val="115000"/>
                        </a:lnSpc>
                        <a:spcAft>
                          <a:spcPts val="0"/>
                        </a:spcAft>
                      </a:pPr>
                      <a:r>
                        <a:rPr lang="fr-FR" sz="1200" dirty="0" err="1">
                          <a:effectLst/>
                          <a:latin typeface="+mn-lt"/>
                        </a:rPr>
                        <a:t>Butylene</a:t>
                      </a:r>
                      <a:r>
                        <a:rPr lang="fr-FR" sz="1200" dirty="0">
                          <a:effectLst/>
                          <a:latin typeface="+mn-lt"/>
                        </a:rPr>
                        <a:t> glycol</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fr-FR" sz="1200" dirty="0">
                          <a:effectLst/>
                          <a:latin typeface="+mn-lt"/>
                        </a:rPr>
                        <a:t>0.35</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1.05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1.75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5"/>
                  </a:ext>
                </a:extLst>
              </a:tr>
              <a:tr h="203930">
                <a:tc>
                  <a:txBody>
                    <a:bodyPr/>
                    <a:lstStyle/>
                    <a:p>
                      <a:pPr>
                        <a:lnSpc>
                          <a:spcPct val="115000"/>
                        </a:lnSpc>
                        <a:spcAft>
                          <a:spcPts val="0"/>
                        </a:spcAft>
                      </a:pPr>
                      <a:r>
                        <a:rPr lang="fr-FR" sz="1200" dirty="0" err="1">
                          <a:effectLst/>
                          <a:latin typeface="+mn-lt"/>
                        </a:rPr>
                        <a:t>Propanediol</a:t>
                      </a:r>
                      <a:r>
                        <a:rPr lang="fr-FR" sz="1200" dirty="0">
                          <a:effectLst/>
                          <a:latin typeface="+mn-lt"/>
                        </a:rPr>
                        <a:t> </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fr-FR" sz="1200" dirty="0">
                          <a:effectLst/>
                          <a:latin typeface="+mn-lt"/>
                        </a:rPr>
                        <a:t>0.35</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1.05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1.75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6"/>
                  </a:ext>
                </a:extLst>
              </a:tr>
              <a:tr h="203930">
                <a:tc>
                  <a:txBody>
                    <a:bodyPr/>
                    <a:lstStyle/>
                    <a:p>
                      <a:pPr>
                        <a:lnSpc>
                          <a:spcPct val="115000"/>
                        </a:lnSpc>
                        <a:spcAft>
                          <a:spcPts val="0"/>
                        </a:spcAft>
                      </a:pPr>
                      <a:r>
                        <a:rPr lang="fr-FR" sz="1200" dirty="0">
                          <a:effectLst/>
                          <a:latin typeface="+mn-lt"/>
                        </a:rPr>
                        <a:t>PEG-8</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fr-FR" sz="1200" dirty="0">
                          <a:effectLst/>
                          <a:latin typeface="+mn-lt"/>
                        </a:rPr>
                        <a:t>0.35</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1.05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1.75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7"/>
                  </a:ext>
                </a:extLst>
              </a:tr>
              <a:tr h="203930">
                <a:tc>
                  <a:txBody>
                    <a:bodyPr/>
                    <a:lstStyle/>
                    <a:p>
                      <a:pPr>
                        <a:lnSpc>
                          <a:spcPct val="115000"/>
                        </a:lnSpc>
                        <a:spcAft>
                          <a:spcPts val="0"/>
                        </a:spcAft>
                      </a:pPr>
                      <a:r>
                        <a:rPr lang="fr-FR" sz="1200" dirty="0">
                          <a:effectLst/>
                          <a:latin typeface="+mn-lt"/>
                        </a:rPr>
                        <a:t>Ethanol </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fr-FR" sz="1200" dirty="0">
                          <a:effectLst/>
                          <a:latin typeface="+mn-lt"/>
                        </a:rPr>
                        <a:t>0.25</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1.25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8"/>
                  </a:ext>
                </a:extLst>
              </a:tr>
              <a:tr h="203930">
                <a:tc>
                  <a:txBody>
                    <a:bodyPr/>
                    <a:lstStyle/>
                    <a:p>
                      <a:pPr>
                        <a:lnSpc>
                          <a:spcPct val="115000"/>
                        </a:lnSpc>
                        <a:spcAft>
                          <a:spcPts val="0"/>
                        </a:spcAft>
                      </a:pPr>
                      <a:r>
                        <a:rPr lang="fr-FR" sz="1200" dirty="0">
                          <a:effectLst/>
                          <a:latin typeface="+mn-lt"/>
                        </a:rPr>
                        <a:t>PEG-8 + </a:t>
                      </a:r>
                      <a:r>
                        <a:rPr lang="fr-FR" sz="1200" dirty="0" err="1">
                          <a:effectLst/>
                          <a:latin typeface="+mn-lt"/>
                        </a:rPr>
                        <a:t>NaCl</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fr-FR" sz="1200" dirty="0">
                          <a:effectLst/>
                          <a:latin typeface="+mn-lt"/>
                        </a:rPr>
                        <a:t>0.04 + 0.0125</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0.12 + 0.0375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0.2 + 0.0625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9"/>
                  </a:ext>
                </a:extLst>
              </a:tr>
              <a:tr h="203930">
                <a:tc>
                  <a:txBody>
                    <a:bodyPr/>
                    <a:lstStyle/>
                    <a:p>
                      <a:pPr>
                        <a:lnSpc>
                          <a:spcPct val="115000"/>
                        </a:lnSpc>
                        <a:spcAft>
                          <a:spcPts val="0"/>
                        </a:spcAft>
                      </a:pPr>
                      <a:r>
                        <a:rPr lang="fr-FR" sz="1200" dirty="0">
                          <a:effectLst/>
                          <a:latin typeface="+mn-lt"/>
                        </a:rPr>
                        <a:t>Ethanol + </a:t>
                      </a:r>
                      <a:r>
                        <a:rPr lang="fr-FR" sz="1200" dirty="0" err="1">
                          <a:effectLst/>
                          <a:latin typeface="+mn-lt"/>
                        </a:rPr>
                        <a:t>NaCl</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fr-FR" sz="1200" dirty="0">
                          <a:effectLst/>
                          <a:latin typeface="+mn-lt"/>
                        </a:rPr>
                        <a:t>0.04 + 0.0125</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0.12 + 0.0375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0.2 + 0.0625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0"/>
                  </a:ext>
                </a:extLst>
              </a:tr>
              <a:tr h="203930">
                <a:tc>
                  <a:txBody>
                    <a:bodyPr/>
                    <a:lstStyle/>
                    <a:p>
                      <a:pPr>
                        <a:lnSpc>
                          <a:spcPct val="115000"/>
                        </a:lnSpc>
                        <a:spcAft>
                          <a:spcPts val="0"/>
                        </a:spcAft>
                      </a:pPr>
                      <a:r>
                        <a:rPr lang="fr-FR" sz="1200" dirty="0" err="1">
                          <a:effectLst/>
                          <a:latin typeface="+mn-lt"/>
                        </a:rPr>
                        <a:t>Butylene</a:t>
                      </a:r>
                      <a:r>
                        <a:rPr lang="fr-FR" sz="1200" dirty="0">
                          <a:effectLst/>
                          <a:latin typeface="+mn-lt"/>
                        </a:rPr>
                        <a:t> glycol + </a:t>
                      </a:r>
                      <a:r>
                        <a:rPr lang="fr-FR" sz="1200" dirty="0" err="1">
                          <a:effectLst/>
                          <a:latin typeface="+mn-lt"/>
                        </a:rPr>
                        <a:t>NaCl</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fr-FR" sz="1200" dirty="0">
                          <a:effectLst/>
                          <a:latin typeface="+mn-lt"/>
                        </a:rPr>
                        <a:t>0.04 + 0.015</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0.12 + 0.045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0.2 + 0.075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1"/>
                  </a:ext>
                </a:extLst>
              </a:tr>
              <a:tr h="203930">
                <a:tc>
                  <a:txBody>
                    <a:bodyPr/>
                    <a:lstStyle/>
                    <a:p>
                      <a:pPr>
                        <a:lnSpc>
                          <a:spcPct val="115000"/>
                        </a:lnSpc>
                        <a:spcAft>
                          <a:spcPts val="0"/>
                        </a:spcAft>
                      </a:pPr>
                      <a:r>
                        <a:rPr lang="fr-FR" sz="1200" dirty="0">
                          <a:effectLst/>
                          <a:latin typeface="+mn-lt"/>
                        </a:rPr>
                        <a:t>Ethanol + </a:t>
                      </a:r>
                      <a:r>
                        <a:rPr lang="fr-FR" sz="1200" dirty="0" err="1">
                          <a:effectLst/>
                          <a:latin typeface="+mn-lt"/>
                        </a:rPr>
                        <a:t>NaCl</a:t>
                      </a:r>
                      <a:r>
                        <a:rPr lang="fr-FR" sz="1200" dirty="0">
                          <a:effectLst/>
                          <a:latin typeface="+mn-lt"/>
                        </a:rPr>
                        <a:t> + </a:t>
                      </a:r>
                      <a:r>
                        <a:rPr lang="fr-FR" sz="1200" dirty="0" err="1">
                          <a:effectLst/>
                          <a:latin typeface="+mn-lt"/>
                        </a:rPr>
                        <a:t>Butylene</a:t>
                      </a:r>
                      <a:r>
                        <a:rPr lang="fr-FR" sz="1200" dirty="0">
                          <a:effectLst/>
                          <a:latin typeface="+mn-lt"/>
                        </a:rPr>
                        <a:t> glycol</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fr-FR" sz="1200" dirty="0">
                          <a:effectLst/>
                          <a:latin typeface="+mn-lt"/>
                        </a:rPr>
                        <a:t>0.04 + 0.01 + 0.04</a:t>
                      </a:r>
                      <a:endParaRPr lang="fr-FR" sz="1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0.12 + 0.03 + 0.12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0.2 + 0.05 + 0.2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2"/>
                  </a:ext>
                </a:extLst>
              </a:tr>
              <a:tr h="106578">
                <a:tc>
                  <a:txBody>
                    <a:bodyPr/>
                    <a:lstStyle/>
                    <a:p>
                      <a:pPr>
                        <a:lnSpc>
                          <a:spcPct val="115000"/>
                        </a:lnSpc>
                        <a:spcAft>
                          <a:spcPts val="0"/>
                        </a:spcAft>
                      </a:pPr>
                      <a:endParaRPr lang="fr-FR" sz="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lnSpc>
                          <a:spcPct val="115000"/>
                        </a:lnSpc>
                        <a:spcAft>
                          <a:spcPts val="0"/>
                        </a:spcAft>
                      </a:pPr>
                      <a:endParaRPr lang="fr-FR" sz="1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marL="0" algn="ctr" defTabSz="914400" rtl="0" eaLnBrk="1" latinLnBrk="0" hangingPunct="1">
                        <a:lnSpc>
                          <a:spcPct val="115000"/>
                        </a:lnSpc>
                        <a:spcAft>
                          <a:spcPts val="0"/>
                        </a:spcAft>
                      </a:pPr>
                      <a:endParaRPr lang="fr-FR" sz="700"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marL="0" algn="ctr" defTabSz="914400" rtl="0" eaLnBrk="1" latinLnBrk="0" hangingPunct="1">
                        <a:lnSpc>
                          <a:spcPct val="115000"/>
                        </a:lnSpc>
                        <a:spcAft>
                          <a:spcPts val="0"/>
                        </a:spcAft>
                      </a:pPr>
                      <a:endParaRPr lang="fr-FR" sz="700"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 xmlns:a16="http://schemas.microsoft.com/office/drawing/2014/main" val="10013"/>
                  </a:ext>
                </a:extLst>
              </a:tr>
              <a:tr h="203930">
                <a:tc>
                  <a:txBody>
                    <a:bodyPr/>
                    <a:lstStyle/>
                    <a:p>
                      <a:pPr>
                        <a:lnSpc>
                          <a:spcPct val="115000"/>
                        </a:lnSpc>
                        <a:spcAft>
                          <a:spcPts val="0"/>
                        </a:spcAft>
                      </a:pPr>
                      <a:r>
                        <a:rPr lang="fr-FR" sz="1200" dirty="0">
                          <a:effectLst/>
                          <a:latin typeface="+mn-lt"/>
                          <a:ea typeface="Calibri"/>
                          <a:cs typeface="Times New Roman"/>
                        </a:rPr>
                        <a:t>Potassium PCA (</a:t>
                      </a:r>
                      <a:r>
                        <a:rPr lang="fr-FR" sz="1200" dirty="0" err="1">
                          <a:effectLst/>
                          <a:latin typeface="+mn-lt"/>
                          <a:ea typeface="Calibri"/>
                          <a:cs typeface="Times New Roman"/>
                        </a:rPr>
                        <a:t>Kalidone</a:t>
                      </a:r>
                      <a:r>
                        <a:rPr lang="fr-FR" sz="1200" baseline="40000" dirty="0">
                          <a:effectLst/>
                          <a:latin typeface="+mn-lt"/>
                          <a:ea typeface="Calibri"/>
                          <a:cs typeface="Times New Roman"/>
                        </a:rPr>
                        <a:t>®</a:t>
                      </a:r>
                      <a:r>
                        <a:rPr lang="fr-FR" sz="1200" dirty="0">
                          <a:effectLst/>
                          <a:latin typeface="+mn-lt"/>
                          <a:ea typeface="Calibri"/>
                          <a:cs typeface="Times New Roman"/>
                        </a:rPr>
                        <a:t>) </a:t>
                      </a:r>
                      <a:endParaRPr lang="fr-FR" sz="1100" dirty="0">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fr-FR" sz="1200" dirty="0">
                          <a:effectLst/>
                          <a:latin typeface="+mn-lt"/>
                          <a:ea typeface="Calibri"/>
                          <a:cs typeface="Times New Roman"/>
                        </a:rPr>
                        <a:t>0.15</a:t>
                      </a:r>
                      <a:endParaRPr lang="fr-FR" sz="1100" dirty="0">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0.45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4"/>
                  </a:ext>
                </a:extLst>
              </a:tr>
              <a:tr h="203930">
                <a:tc>
                  <a:txBody>
                    <a:bodyPr/>
                    <a:lstStyle/>
                    <a:p>
                      <a:pPr>
                        <a:lnSpc>
                          <a:spcPct val="115000"/>
                        </a:lnSpc>
                        <a:spcAft>
                          <a:spcPts val="0"/>
                        </a:spcAft>
                      </a:pPr>
                      <a:r>
                        <a:rPr lang="fr-FR" sz="1200" dirty="0" err="1">
                          <a:effectLst/>
                          <a:latin typeface="+mn-lt"/>
                          <a:ea typeface="Calibri"/>
                          <a:cs typeface="Times New Roman"/>
                        </a:rPr>
                        <a:t>Magnesium</a:t>
                      </a:r>
                      <a:r>
                        <a:rPr lang="fr-FR" sz="1200" dirty="0">
                          <a:effectLst/>
                          <a:latin typeface="+mn-lt"/>
                          <a:ea typeface="Calibri"/>
                          <a:cs typeface="Times New Roman"/>
                        </a:rPr>
                        <a:t> PCA (</a:t>
                      </a:r>
                      <a:r>
                        <a:rPr lang="fr-FR" sz="1200" dirty="0" err="1">
                          <a:effectLst/>
                          <a:latin typeface="+mn-lt"/>
                          <a:ea typeface="Calibri"/>
                          <a:cs typeface="Times New Roman"/>
                        </a:rPr>
                        <a:t>Magnolidone</a:t>
                      </a:r>
                      <a:r>
                        <a:rPr lang="fr-FR" sz="1200" baseline="40000" dirty="0">
                          <a:effectLst/>
                          <a:latin typeface="+mn-lt"/>
                          <a:ea typeface="Calibri"/>
                          <a:cs typeface="Times New Roman"/>
                        </a:rPr>
                        <a:t>®</a:t>
                      </a:r>
                      <a:r>
                        <a:rPr lang="fr-FR" sz="1200" dirty="0">
                          <a:effectLst/>
                          <a:latin typeface="+mn-lt"/>
                          <a:ea typeface="Calibri"/>
                          <a:cs typeface="Times New Roman"/>
                        </a:rPr>
                        <a:t>) </a:t>
                      </a:r>
                      <a:endParaRPr lang="fr-FR" sz="1100" dirty="0">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fr-FR" sz="1200" dirty="0">
                          <a:effectLst/>
                          <a:latin typeface="+mn-lt"/>
                          <a:ea typeface="Calibri"/>
                          <a:cs typeface="Times New Roman"/>
                        </a:rPr>
                        <a:t>0.065</a:t>
                      </a:r>
                      <a:endParaRPr lang="fr-FR" sz="1100" dirty="0">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0.195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0.325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5"/>
                  </a:ext>
                </a:extLst>
              </a:tr>
              <a:tr h="203930">
                <a:tc>
                  <a:txBody>
                    <a:bodyPr/>
                    <a:lstStyle/>
                    <a:p>
                      <a:pPr>
                        <a:lnSpc>
                          <a:spcPct val="115000"/>
                        </a:lnSpc>
                        <a:spcAft>
                          <a:spcPts val="0"/>
                        </a:spcAft>
                      </a:pPr>
                      <a:r>
                        <a:rPr lang="fr-FR" sz="1200" dirty="0">
                          <a:effectLst/>
                          <a:latin typeface="+mn-lt"/>
                          <a:ea typeface="Calibri"/>
                          <a:cs typeface="Times New Roman"/>
                        </a:rPr>
                        <a:t>Sodium</a:t>
                      </a:r>
                      <a:r>
                        <a:rPr lang="fr-FR" sz="1200" baseline="0" dirty="0">
                          <a:effectLst/>
                          <a:latin typeface="+mn-lt"/>
                          <a:ea typeface="Calibri"/>
                          <a:cs typeface="Times New Roman"/>
                        </a:rPr>
                        <a:t> PCA (</a:t>
                      </a:r>
                      <a:r>
                        <a:rPr lang="fr-FR" sz="1200" dirty="0" err="1">
                          <a:effectLst/>
                          <a:latin typeface="+mn-lt"/>
                          <a:ea typeface="Calibri"/>
                          <a:cs typeface="Times New Roman"/>
                        </a:rPr>
                        <a:t>Nalidone</a:t>
                      </a:r>
                      <a:r>
                        <a:rPr lang="fr-FR" sz="1200" baseline="40000" dirty="0">
                          <a:effectLst/>
                          <a:latin typeface="+mn-lt"/>
                          <a:ea typeface="Calibri"/>
                          <a:cs typeface="Times New Roman"/>
                        </a:rPr>
                        <a:t>®</a:t>
                      </a:r>
                      <a:r>
                        <a:rPr lang="fr-FR" sz="1200" dirty="0">
                          <a:effectLst/>
                          <a:latin typeface="+mn-lt"/>
                          <a:ea typeface="Calibri"/>
                          <a:cs typeface="Times New Roman"/>
                        </a:rPr>
                        <a:t>) </a:t>
                      </a:r>
                      <a:endParaRPr lang="fr-FR" sz="1100" dirty="0">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fr-FR" sz="1200" dirty="0">
                          <a:effectLst/>
                          <a:latin typeface="+mn-lt"/>
                          <a:ea typeface="Calibri"/>
                          <a:cs typeface="Times New Roman"/>
                        </a:rPr>
                        <a:t>0.125</a:t>
                      </a:r>
                      <a:endParaRPr lang="fr-FR" sz="1100" dirty="0">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0.375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0.625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6"/>
                  </a:ext>
                </a:extLst>
              </a:tr>
              <a:tr h="203930">
                <a:tc>
                  <a:txBody>
                    <a:bodyPr/>
                    <a:lstStyle/>
                    <a:p>
                      <a:pPr>
                        <a:lnSpc>
                          <a:spcPct val="115000"/>
                        </a:lnSpc>
                        <a:spcAft>
                          <a:spcPts val="0"/>
                        </a:spcAft>
                      </a:pPr>
                      <a:r>
                        <a:rPr lang="fr-FR" sz="1200" dirty="0">
                          <a:effectLst/>
                          <a:latin typeface="+mn-lt"/>
                          <a:ea typeface="Calibri"/>
                          <a:cs typeface="Times New Roman"/>
                        </a:rPr>
                        <a:t>Calcium PCA (</a:t>
                      </a:r>
                      <a:r>
                        <a:rPr lang="fr-FR" sz="1200" dirty="0" err="1">
                          <a:effectLst/>
                          <a:latin typeface="+mn-lt"/>
                          <a:ea typeface="Calibri"/>
                          <a:cs typeface="Times New Roman"/>
                        </a:rPr>
                        <a:t>Calcidone</a:t>
                      </a:r>
                      <a:r>
                        <a:rPr lang="fr-FR" sz="1200" baseline="40000" dirty="0">
                          <a:effectLst/>
                          <a:latin typeface="+mn-lt"/>
                          <a:ea typeface="Calibri"/>
                          <a:cs typeface="Times New Roman"/>
                        </a:rPr>
                        <a:t>®</a:t>
                      </a:r>
                      <a:r>
                        <a:rPr lang="fr-FR" sz="1200" dirty="0">
                          <a:effectLst/>
                          <a:latin typeface="+mn-lt"/>
                          <a:ea typeface="Calibri"/>
                          <a:cs typeface="Times New Roman"/>
                        </a:rPr>
                        <a:t>) </a:t>
                      </a:r>
                      <a:endParaRPr lang="fr-FR" sz="1100" dirty="0">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fr-FR" sz="1200" dirty="0">
                          <a:effectLst/>
                          <a:latin typeface="+mn-lt"/>
                          <a:ea typeface="Calibri"/>
                          <a:cs typeface="Times New Roman"/>
                        </a:rPr>
                        <a:t>0.065</a:t>
                      </a:r>
                      <a:endParaRPr lang="fr-FR" sz="1100" dirty="0">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0.195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fr-FR" sz="1200" kern="1200" dirty="0">
                          <a:solidFill>
                            <a:schemeClr val="tx1"/>
                          </a:solidFill>
                          <a:effectLst/>
                          <a:latin typeface="+mn-lt"/>
                          <a:ea typeface="+mn-ea"/>
                          <a:cs typeface="+mn-cs"/>
                        </a:rPr>
                        <a:t>0.325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7"/>
                  </a:ext>
                </a:extLst>
              </a:tr>
            </a:tbl>
          </a:graphicData>
        </a:graphic>
      </p:graphicFrame>
      <p:sp>
        <p:nvSpPr>
          <p:cNvPr id="3" name="Rectangle 2"/>
          <p:cNvSpPr/>
          <p:nvPr/>
        </p:nvSpPr>
        <p:spPr>
          <a:xfrm>
            <a:off x="4594152" y="1809726"/>
            <a:ext cx="4206442" cy="246221"/>
          </a:xfrm>
          <a:prstGeom prst="rect">
            <a:avLst/>
          </a:prstGeom>
        </p:spPr>
        <p:txBody>
          <a:bodyPr wrap="square">
            <a:spAutoFit/>
          </a:bodyPr>
          <a:lstStyle/>
          <a:p>
            <a:r>
              <a:rPr lang="en-US" sz="1000" i="1" dirty="0"/>
              <a:t>Guidelines for successful polysaccharide co-activation</a:t>
            </a:r>
            <a:endParaRPr lang="fr-FR" sz="1000" dirty="0"/>
          </a:p>
        </p:txBody>
      </p:sp>
      <p:sp>
        <p:nvSpPr>
          <p:cNvPr id="4" name="Rectangle 236"/>
          <p:cNvSpPr>
            <a:spLocks noChangeArrowheads="1"/>
          </p:cNvSpPr>
          <p:nvPr/>
        </p:nvSpPr>
        <p:spPr bwMode="auto">
          <a:xfrm>
            <a:off x="683568" y="1356575"/>
            <a:ext cx="784887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7800" indent="-177800" eaLnBrk="1" hangingPunct="1"/>
            <a:r>
              <a:rPr lang="fr-FR" altLang="fr-FR" dirty="0">
                <a:latin typeface="Trebuchet MS" pitchFamily="34" charset="0"/>
              </a:rPr>
              <a:t>► </a:t>
            </a:r>
            <a:r>
              <a:rPr lang="ru-RU" altLang="fr-FR" b="1" dirty="0" smtClean="0">
                <a:latin typeface="Trebuchet MS" pitchFamily="34" charset="0"/>
              </a:rPr>
              <a:t>УЛУЧШЕНИЕ ЭФФЕКТА МАТРИЦЫ И ТЕКСТУРА СО-АКТИВАТОРОМ</a:t>
            </a:r>
            <a:r>
              <a:rPr lang="fr-FR" altLang="fr-FR" b="1" dirty="0" smtClean="0">
                <a:latin typeface="Trebuchet MS" pitchFamily="34" charset="0"/>
              </a:rPr>
              <a:t>!</a:t>
            </a:r>
            <a:endParaRPr lang="fr-FR" altLang="fr-FR" b="1" dirty="0">
              <a:latin typeface="Trebuchet MS" pitchFamily="34" charset="0"/>
            </a:endParaRPr>
          </a:p>
        </p:txBody>
      </p:sp>
      <p:sp>
        <p:nvSpPr>
          <p:cNvPr id="5" name="Zone de texte 53"/>
          <p:cNvSpPr txBox="1"/>
          <p:nvPr/>
        </p:nvSpPr>
        <p:spPr>
          <a:xfrm rot="5400000">
            <a:off x="7475173"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algn="r">
              <a:lnSpc>
                <a:spcPct val="115000"/>
              </a:lnSpc>
              <a:spcAft>
                <a:spcPts val="1000"/>
              </a:spcAft>
              <a:defRPr/>
            </a:pPr>
            <a:r>
              <a:rPr lang="fr-FR" sz="2000" b="1" kern="0" cap="small" spc="100" dirty="0">
                <a:solidFill>
                  <a:srgbClr val="FFFFFF"/>
                </a:solidFill>
                <a:latin typeface="Trebuchet MS"/>
                <a:ea typeface="Calibri"/>
                <a:cs typeface="Times New Roman"/>
              </a:rPr>
              <a:t>Performances</a:t>
            </a:r>
            <a:endParaRPr lang="fr-FR" sz="2000" kern="0" dirty="0">
              <a:solidFill>
                <a:sysClr val="windowText" lastClr="000000"/>
              </a:solidFill>
              <a:ea typeface="Calibri"/>
              <a:cs typeface="Times New Roman"/>
            </a:endParaRPr>
          </a:p>
          <a:p>
            <a:pPr>
              <a:lnSpc>
                <a:spcPct val="115000"/>
              </a:lnSpc>
              <a:spcAft>
                <a:spcPts val="1000"/>
              </a:spcAft>
              <a:defRPr/>
            </a:pPr>
            <a:r>
              <a:rPr lang="fr-FR" sz="1600" kern="0" dirty="0">
                <a:solidFill>
                  <a:srgbClr val="FFFFFF"/>
                </a:solidFill>
                <a:ea typeface="Calibri"/>
                <a:cs typeface="Times New Roman"/>
              </a:rPr>
              <a:t> </a:t>
            </a:r>
            <a:endParaRPr lang="fr-FR" sz="1100" kern="0" dirty="0">
              <a:solidFill>
                <a:sysClr val="windowText" lastClr="000000"/>
              </a:solidFill>
              <a:ea typeface="Calibri"/>
              <a:cs typeface="Times New Roman"/>
            </a:endParaRPr>
          </a:p>
        </p:txBody>
      </p:sp>
      <p:sp>
        <p:nvSpPr>
          <p:cNvPr id="6" name="Rectangle 5"/>
          <p:cNvSpPr/>
          <p:nvPr/>
        </p:nvSpPr>
        <p:spPr>
          <a:xfrm rot="5400000">
            <a:off x="7777491" y="-951383"/>
            <a:ext cx="416360" cy="2312506"/>
          </a:xfrm>
          <a:prstGeom prst="rect">
            <a:avLst/>
          </a:prstGeom>
          <a:solidFill>
            <a:srgbClr val="E46C0A"/>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fr-FR" kern="0">
              <a:solidFill>
                <a:sysClr val="window" lastClr="FFFFFF"/>
              </a:solidFill>
            </a:endParaRPr>
          </a:p>
        </p:txBody>
      </p:sp>
      <p:sp>
        <p:nvSpPr>
          <p:cNvPr id="7" name="Zone de texte 435"/>
          <p:cNvSpPr txBox="1"/>
          <p:nvPr/>
        </p:nvSpPr>
        <p:spPr>
          <a:xfrm rot="5400000">
            <a:off x="7535672" y="-480319"/>
            <a:ext cx="899998" cy="1734062"/>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algn="r">
              <a:lnSpc>
                <a:spcPct val="115000"/>
              </a:lnSpc>
              <a:spcAft>
                <a:spcPts val="1000"/>
              </a:spcAft>
              <a:defRPr/>
            </a:pPr>
            <a:r>
              <a:rPr lang="ru-RU" sz="2000" b="1" kern="0" cap="small" spc="100" dirty="0" smtClean="0">
                <a:solidFill>
                  <a:srgbClr val="FFFFFF"/>
                </a:solidFill>
                <a:latin typeface="Trebuchet MS"/>
                <a:ea typeface="Calibri"/>
                <a:cs typeface="Times New Roman"/>
              </a:rPr>
              <a:t>РЕЦЕПТУРЫ</a:t>
            </a:r>
            <a:endParaRPr lang="fr-FR" sz="2000" kern="0" dirty="0">
              <a:solidFill>
                <a:sysClr val="windowText" lastClr="000000"/>
              </a:solidFill>
              <a:ea typeface="Calibri"/>
              <a:cs typeface="Times New Roman"/>
            </a:endParaRPr>
          </a:p>
          <a:p>
            <a:pPr>
              <a:lnSpc>
                <a:spcPct val="115000"/>
              </a:lnSpc>
              <a:spcAft>
                <a:spcPts val="1000"/>
              </a:spcAft>
              <a:defRPr/>
            </a:pPr>
            <a:r>
              <a:rPr lang="fr-FR" sz="1600" kern="0" dirty="0">
                <a:solidFill>
                  <a:srgbClr val="FFFFFF"/>
                </a:solidFill>
                <a:ea typeface="Calibri"/>
                <a:cs typeface="Times New Roman"/>
              </a:rPr>
              <a:t> </a:t>
            </a:r>
            <a:endParaRPr lang="fr-FR" sz="1100" kern="0" dirty="0">
              <a:solidFill>
                <a:sysClr val="windowText" lastClr="000000"/>
              </a:solidFill>
              <a:ea typeface="Calibri"/>
              <a:cs typeface="Times New Roman"/>
            </a:endParaRPr>
          </a:p>
        </p:txBody>
      </p:sp>
      <p:sp>
        <p:nvSpPr>
          <p:cNvPr id="8" name="Rectangle 7"/>
          <p:cNvSpPr/>
          <p:nvPr/>
        </p:nvSpPr>
        <p:spPr>
          <a:xfrm>
            <a:off x="2419913" y="659173"/>
            <a:ext cx="6040519" cy="461665"/>
          </a:xfrm>
          <a:prstGeom prst="rect">
            <a:avLst/>
          </a:prstGeom>
        </p:spPr>
        <p:txBody>
          <a:bodyPr wrap="square">
            <a:spAutoFit/>
          </a:bodyPr>
          <a:lstStyle/>
          <a:p>
            <a:pPr algn="ctr"/>
            <a:r>
              <a:rPr lang="ru-RU" sz="2400" b="1" cap="all" dirty="0" smtClean="0">
                <a:solidFill>
                  <a:srgbClr val="5F497A"/>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ПОЛЕЗНЫЕ СОВЕТЫ</a:t>
            </a:r>
            <a:endParaRPr lang="fr-FR" sz="2400" b="1" cap="all" dirty="0">
              <a:solidFill>
                <a:srgbClr val="5F497A"/>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endParaRPr>
          </a:p>
        </p:txBody>
      </p:sp>
      <p:cxnSp>
        <p:nvCxnSpPr>
          <p:cNvPr id="9" name="Connecteur droit 8"/>
          <p:cNvCxnSpPr/>
          <p:nvPr/>
        </p:nvCxnSpPr>
        <p:spPr>
          <a:xfrm>
            <a:off x="2408882" y="1138594"/>
            <a:ext cx="6051550" cy="0"/>
          </a:xfrm>
          <a:prstGeom prst="line">
            <a:avLst/>
          </a:prstGeom>
          <a:noFill/>
          <a:ln w="9525" cap="flat" cmpd="sng" algn="ctr">
            <a:solidFill>
              <a:schemeClr val="accent4">
                <a:lumMod val="75000"/>
              </a:schemeClr>
            </a:solidFill>
            <a:prstDash val="solid"/>
          </a:ln>
          <a:effectLst/>
        </p:spPr>
      </p:cxnSp>
      <p:cxnSp>
        <p:nvCxnSpPr>
          <p:cNvPr id="10" name="Connecteur droit 9"/>
          <p:cNvCxnSpPr/>
          <p:nvPr/>
        </p:nvCxnSpPr>
        <p:spPr>
          <a:xfrm>
            <a:off x="2408882" y="634538"/>
            <a:ext cx="6051550" cy="0"/>
          </a:xfrm>
          <a:prstGeom prst="line">
            <a:avLst/>
          </a:prstGeom>
          <a:noFill/>
          <a:ln w="9525" cap="flat" cmpd="sng" algn="ctr">
            <a:solidFill>
              <a:schemeClr val="accent4">
                <a:lumMod val="75000"/>
              </a:schemeClr>
            </a:solidFill>
            <a:prstDash val="solid"/>
          </a:ln>
          <a:effectLst/>
        </p:spPr>
      </p:cxnSp>
    </p:spTree>
    <p:extLst>
      <p:ext uri="{BB962C8B-B14F-4D97-AF65-F5344CB8AC3E}">
        <p14:creationId xmlns:p14="http://schemas.microsoft.com/office/powerpoint/2010/main" val="5540559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6264697"/>
            <a:ext cx="9132799" cy="620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6258400" y="1856207"/>
            <a:ext cx="2664296" cy="325808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 de texte 443"/>
          <p:cNvSpPr txBox="1"/>
          <p:nvPr/>
        </p:nvSpPr>
        <p:spPr>
          <a:xfrm>
            <a:off x="939617" y="5473690"/>
            <a:ext cx="4568510" cy="1267678"/>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fr-FR" sz="300" dirty="0">
                <a:solidFill>
                  <a:schemeClr val="tx1"/>
                </a:solidFill>
                <a:effectLst/>
                <a:ea typeface="Calibri"/>
                <a:cs typeface="Calibri"/>
              </a:rPr>
              <a:t> </a:t>
            </a:r>
            <a:endParaRPr lang="fr-FR" sz="1100" dirty="0">
              <a:solidFill>
                <a:schemeClr val="tx1"/>
              </a:solidFill>
              <a:effectLst/>
              <a:ea typeface="Calibri"/>
              <a:cs typeface="Times New Roman"/>
            </a:endParaRPr>
          </a:p>
          <a:p>
            <a:pPr>
              <a:lnSpc>
                <a:spcPct val="115000"/>
              </a:lnSpc>
              <a:spcAft>
                <a:spcPts val="1000"/>
              </a:spcAft>
            </a:pPr>
            <a:r>
              <a:rPr lang="ru-RU" sz="1200" b="1" u="sng" cap="small" spc="100" dirty="0" smtClean="0">
                <a:solidFill>
                  <a:schemeClr val="tx1"/>
                </a:solidFill>
                <a:effectLst/>
                <a:latin typeface="Arial" panose="020B0604020202020204" pitchFamily="34" charset="0"/>
                <a:ea typeface="Calibri"/>
                <a:cs typeface="Arial" panose="020B0604020202020204" pitchFamily="34" charset="0"/>
              </a:rPr>
              <a:t>Протокол</a:t>
            </a:r>
            <a:r>
              <a:rPr lang="fr-FR" sz="1200" b="1" cap="small" spc="100" dirty="0" smtClean="0">
                <a:solidFill>
                  <a:schemeClr val="tx1"/>
                </a:solidFill>
                <a:effectLst/>
                <a:latin typeface="Arial" panose="020B0604020202020204" pitchFamily="34" charset="0"/>
                <a:ea typeface="Calibri"/>
                <a:cs typeface="Arial" panose="020B0604020202020204" pitchFamily="34" charset="0"/>
              </a:rPr>
              <a:t>:</a:t>
            </a:r>
            <a:endParaRPr lang="fr-FR" sz="1200" dirty="0">
              <a:solidFill>
                <a:schemeClr val="tx1"/>
              </a:solidFill>
              <a:effectLst/>
              <a:latin typeface="Arial" panose="020B0604020202020204" pitchFamily="34" charset="0"/>
              <a:ea typeface="Calibri"/>
              <a:cs typeface="Arial" panose="020B0604020202020204" pitchFamily="34" charset="0"/>
            </a:endParaRPr>
          </a:p>
          <a:p>
            <a:pPr marL="90170" lvl="0" indent="-90170">
              <a:lnSpc>
                <a:spcPct val="115000"/>
              </a:lnSpc>
              <a:buFontTx/>
              <a:buChar char="-"/>
              <a:tabLst>
                <a:tab pos="88900" algn="l"/>
                <a:tab pos="4129088" algn="l"/>
              </a:tabLst>
            </a:pPr>
            <a:r>
              <a:rPr lang="ru-RU" sz="1050" dirty="0" smtClean="0">
                <a:solidFill>
                  <a:schemeClr val="tx1"/>
                </a:solidFill>
                <a:ea typeface="Calibri"/>
                <a:cs typeface="Calibri"/>
              </a:rPr>
              <a:t>Подготовить фазы </a:t>
            </a:r>
            <a:r>
              <a:rPr lang="en-US" sz="1050" dirty="0" smtClean="0">
                <a:solidFill>
                  <a:schemeClr val="tx1"/>
                </a:solidFill>
                <a:ea typeface="Calibri"/>
                <a:cs typeface="Calibri"/>
              </a:rPr>
              <a:t>A/B/C </a:t>
            </a:r>
            <a:r>
              <a:rPr lang="ru-RU" sz="1050" dirty="0" smtClean="0">
                <a:solidFill>
                  <a:schemeClr val="tx1"/>
                </a:solidFill>
                <a:ea typeface="Calibri"/>
                <a:cs typeface="Calibri"/>
              </a:rPr>
              <a:t>при комнатной температуре</a:t>
            </a:r>
            <a:endParaRPr lang="fr-FR" sz="1050" dirty="0">
              <a:solidFill>
                <a:schemeClr val="tx1"/>
              </a:solidFill>
              <a:ea typeface="Calibri"/>
              <a:cs typeface="Calibri"/>
            </a:endParaRPr>
          </a:p>
          <a:p>
            <a:pPr marL="90170" lvl="0" indent="-90170">
              <a:lnSpc>
                <a:spcPct val="115000"/>
              </a:lnSpc>
              <a:buFontTx/>
              <a:buChar char="-"/>
              <a:tabLst>
                <a:tab pos="88900" algn="l"/>
                <a:tab pos="4217988" algn="l"/>
              </a:tabLst>
            </a:pPr>
            <a:r>
              <a:rPr lang="ru-RU" sz="1050" dirty="0" smtClean="0">
                <a:solidFill>
                  <a:schemeClr val="tx1"/>
                </a:solidFill>
                <a:ea typeface="Calibri"/>
                <a:cs typeface="Calibri"/>
              </a:rPr>
              <a:t>Добавить фазу </a:t>
            </a:r>
            <a:r>
              <a:rPr lang="en-US" sz="1050" dirty="0" smtClean="0">
                <a:solidFill>
                  <a:schemeClr val="tx1"/>
                </a:solidFill>
                <a:ea typeface="Calibri"/>
                <a:cs typeface="Calibri"/>
              </a:rPr>
              <a:t>B </a:t>
            </a:r>
            <a:r>
              <a:rPr lang="ru-RU" sz="1050" dirty="0" smtClean="0">
                <a:solidFill>
                  <a:schemeClr val="tx1"/>
                </a:solidFill>
                <a:ea typeface="Calibri"/>
                <a:cs typeface="Calibri"/>
              </a:rPr>
              <a:t>в фазу </a:t>
            </a:r>
            <a:r>
              <a:rPr lang="en-US" sz="1050" dirty="0" smtClean="0">
                <a:solidFill>
                  <a:schemeClr val="tx1"/>
                </a:solidFill>
                <a:ea typeface="Calibri"/>
                <a:cs typeface="Calibri"/>
              </a:rPr>
              <a:t>A </a:t>
            </a:r>
            <a:r>
              <a:rPr lang="ru-RU" sz="1050" dirty="0" smtClean="0">
                <a:solidFill>
                  <a:schemeClr val="tx1"/>
                </a:solidFill>
                <a:ea typeface="Calibri"/>
                <a:cs typeface="Calibri"/>
              </a:rPr>
              <a:t>при активном перемешивании</a:t>
            </a:r>
            <a:r>
              <a:rPr lang="en-US" sz="1050" dirty="0" smtClean="0">
                <a:solidFill>
                  <a:schemeClr val="tx1"/>
                </a:solidFill>
                <a:ea typeface="Calibri"/>
                <a:cs typeface="Calibri"/>
              </a:rPr>
              <a:t>, </a:t>
            </a:r>
            <a:r>
              <a:rPr lang="ru-RU" sz="1050" dirty="0" smtClean="0">
                <a:solidFill>
                  <a:schemeClr val="tx1"/>
                </a:solidFill>
                <a:ea typeface="Calibri"/>
                <a:cs typeface="Calibri"/>
              </a:rPr>
              <a:t>затем при том же перемешивании – фазу </a:t>
            </a:r>
            <a:r>
              <a:rPr lang="en-US" sz="1050" dirty="0" smtClean="0">
                <a:solidFill>
                  <a:schemeClr val="tx1"/>
                </a:solidFill>
                <a:ea typeface="Calibri"/>
                <a:cs typeface="Calibri"/>
              </a:rPr>
              <a:t>C</a:t>
            </a:r>
            <a:endParaRPr lang="fr-FR" sz="1050" dirty="0">
              <a:solidFill>
                <a:schemeClr val="tx1"/>
              </a:solidFill>
              <a:ea typeface="Calibri"/>
              <a:cs typeface="Calibri"/>
            </a:endParaRPr>
          </a:p>
          <a:p>
            <a:pPr marL="90170" lvl="0" indent="-90170">
              <a:lnSpc>
                <a:spcPct val="115000"/>
              </a:lnSpc>
              <a:buFontTx/>
              <a:buChar char="-"/>
              <a:tabLst>
                <a:tab pos="88900" algn="l"/>
                <a:tab pos="4129088" algn="l"/>
              </a:tabLst>
            </a:pPr>
            <a:r>
              <a:rPr lang="ru-RU" sz="1050" dirty="0" smtClean="0">
                <a:solidFill>
                  <a:schemeClr val="tx1"/>
                </a:solidFill>
                <a:ea typeface="Calibri"/>
                <a:cs typeface="Calibri"/>
              </a:rPr>
              <a:t>Ввести </a:t>
            </a:r>
            <a:r>
              <a:rPr lang="en-US" sz="1050" dirty="0" smtClean="0">
                <a:solidFill>
                  <a:schemeClr val="tx1"/>
                </a:solidFill>
                <a:ea typeface="Calibri"/>
                <a:cs typeface="Calibri"/>
              </a:rPr>
              <a:t> </a:t>
            </a:r>
            <a:r>
              <a:rPr lang="en-US" sz="1050" cap="small" dirty="0" err="1">
                <a:solidFill>
                  <a:schemeClr val="tx1"/>
                </a:solidFill>
                <a:ea typeface="Calibri"/>
                <a:cs typeface="Calibri"/>
              </a:rPr>
              <a:t>Glycofilm</a:t>
            </a:r>
            <a:r>
              <a:rPr lang="en-US" sz="1050" cap="small" dirty="0">
                <a:solidFill>
                  <a:schemeClr val="tx1"/>
                </a:solidFill>
                <a:ea typeface="Calibri"/>
                <a:cs typeface="Calibri"/>
              </a:rPr>
              <a:t>® 1.5P </a:t>
            </a:r>
            <a:r>
              <a:rPr lang="ru-RU" sz="1050" dirty="0" smtClean="0">
                <a:solidFill>
                  <a:schemeClr val="tx1"/>
                </a:solidFill>
                <a:ea typeface="Calibri"/>
                <a:cs typeface="Calibri"/>
              </a:rPr>
              <a:t>или</a:t>
            </a:r>
            <a:r>
              <a:rPr lang="en-US" sz="1050" dirty="0" smtClean="0">
                <a:solidFill>
                  <a:schemeClr val="tx1"/>
                </a:solidFill>
                <a:ea typeface="Calibri"/>
                <a:cs typeface="Calibri"/>
              </a:rPr>
              <a:t> </a:t>
            </a:r>
            <a:r>
              <a:rPr lang="en-US" sz="1050" cap="small" dirty="0" err="1">
                <a:solidFill>
                  <a:schemeClr val="tx1"/>
                </a:solidFill>
                <a:ea typeface="Calibri"/>
                <a:cs typeface="Calibri"/>
              </a:rPr>
              <a:t>Pollustop</a:t>
            </a:r>
            <a:r>
              <a:rPr lang="en-US" sz="1050" cap="small" dirty="0">
                <a:solidFill>
                  <a:schemeClr val="tx1"/>
                </a:solidFill>
                <a:ea typeface="Calibri"/>
                <a:cs typeface="Calibri"/>
              </a:rPr>
              <a:t>®, </a:t>
            </a:r>
            <a:r>
              <a:rPr lang="ru-RU" sz="1050" dirty="0" smtClean="0">
                <a:solidFill>
                  <a:schemeClr val="tx1"/>
                </a:solidFill>
                <a:ea typeface="Calibri"/>
                <a:cs typeface="Calibri"/>
              </a:rPr>
              <a:t>вывести </a:t>
            </a:r>
            <a:r>
              <a:rPr lang="en-US" sz="1050" dirty="0" smtClean="0">
                <a:solidFill>
                  <a:schemeClr val="tx1"/>
                </a:solidFill>
                <a:ea typeface="Calibri"/>
                <a:cs typeface="Calibri"/>
              </a:rPr>
              <a:t>pH</a:t>
            </a:r>
            <a:endParaRPr lang="fr-FR" sz="1050" dirty="0">
              <a:solidFill>
                <a:schemeClr val="tx1"/>
              </a:solidFill>
              <a:ea typeface="Calibri"/>
              <a:cs typeface="Times New Roman"/>
            </a:endParaRPr>
          </a:p>
          <a:p>
            <a:pPr marL="171450" indent="-171450" algn="just">
              <a:lnSpc>
                <a:spcPct val="115000"/>
              </a:lnSpc>
              <a:spcAft>
                <a:spcPts val="0"/>
              </a:spcAft>
              <a:buFontTx/>
              <a:buChar char="-"/>
              <a:tabLst>
                <a:tab pos="90170" algn="l"/>
              </a:tabLst>
            </a:pPr>
            <a:endParaRPr lang="en-US" sz="1050" dirty="0">
              <a:solidFill>
                <a:schemeClr val="tx1"/>
              </a:solidFill>
              <a:ea typeface="Calibri"/>
              <a:cs typeface="Calibri"/>
            </a:endParaRPr>
          </a:p>
        </p:txBody>
      </p:sp>
      <p:grpSp>
        <p:nvGrpSpPr>
          <p:cNvPr id="12" name="Groupe 11"/>
          <p:cNvGrpSpPr/>
          <p:nvPr/>
        </p:nvGrpSpPr>
        <p:grpSpPr>
          <a:xfrm>
            <a:off x="8088973" y="2544121"/>
            <a:ext cx="923925" cy="866228"/>
            <a:chOff x="-38100" y="0"/>
            <a:chExt cx="923925" cy="857250"/>
          </a:xfrm>
        </p:grpSpPr>
        <p:sp>
          <p:nvSpPr>
            <p:cNvPr id="13" name="Rectangle à coins arrondis 12"/>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Zone de texte 316"/>
            <p:cNvSpPr txBox="1"/>
            <p:nvPr/>
          </p:nvSpPr>
          <p:spPr>
            <a:xfrm>
              <a:off x="-38100" y="114300"/>
              <a:ext cx="923925" cy="7035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fr-FR" sz="3000" b="1" dirty="0">
                  <a:effectLst>
                    <a:outerShdw blurRad="50800" algn="tl">
                      <a:srgbClr val="000000"/>
                    </a:outerShdw>
                  </a:effectLst>
                  <a:ea typeface="Calibri"/>
                  <a:cs typeface="Times New Roman"/>
                </a:rPr>
                <a:t>€€</a:t>
              </a:r>
            </a:p>
            <a:p>
              <a:pPr algn="ctr">
                <a:lnSpc>
                  <a:spcPct val="115000"/>
                </a:lnSpc>
                <a:spcAft>
                  <a:spcPts val="1000"/>
                </a:spcAft>
              </a:pPr>
              <a:endParaRPr lang="fr-FR" sz="1100" dirty="0">
                <a:effectLst/>
                <a:ea typeface="Calibri"/>
                <a:cs typeface="Times New Roman"/>
              </a:endParaRPr>
            </a:p>
          </p:txBody>
        </p:sp>
      </p:grpSp>
      <p:grpSp>
        <p:nvGrpSpPr>
          <p:cNvPr id="15" name="Groupe 14"/>
          <p:cNvGrpSpPr/>
          <p:nvPr/>
        </p:nvGrpSpPr>
        <p:grpSpPr>
          <a:xfrm>
            <a:off x="6117436" y="2561674"/>
            <a:ext cx="943273" cy="1124585"/>
            <a:chOff x="0" y="0"/>
            <a:chExt cx="795655" cy="952575"/>
          </a:xfrm>
        </p:grpSpPr>
        <p:sp>
          <p:nvSpPr>
            <p:cNvPr id="16" name="Rectangle à coins arrondis 15"/>
            <p:cNvSpPr/>
            <p:nvPr/>
          </p:nvSpPr>
          <p:spPr>
            <a:xfrm>
              <a:off x="26894" y="0"/>
              <a:ext cx="718640" cy="686095"/>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17" name="Image 16" descr="\\pantin01\Marketing\Marketing interne\Images\Formulations\pot de crème.jpg"/>
            <p:cNvPicPr>
              <a:picLocks noChangeAspect="1"/>
            </p:cNvPicPr>
            <p:nvPr/>
          </p:nvPicPr>
          <p:blipFill>
            <a:blip r:embed="rId2"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121024" y="94130"/>
              <a:ext cx="537882" cy="322729"/>
            </a:xfrm>
            <a:prstGeom prst="rect">
              <a:avLst/>
            </a:prstGeom>
            <a:noFill/>
            <a:ln>
              <a:noFill/>
            </a:ln>
          </p:spPr>
        </p:pic>
        <p:sp>
          <p:nvSpPr>
            <p:cNvPr id="18" name="Zone de texte 346"/>
            <p:cNvSpPr txBox="1"/>
            <p:nvPr/>
          </p:nvSpPr>
          <p:spPr>
            <a:xfrm>
              <a:off x="0" y="389965"/>
              <a:ext cx="795655" cy="5626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fr-FR" sz="1200" b="1" dirty="0">
                  <a:ln>
                    <a:noFill/>
                  </a:ln>
                  <a:effectLst>
                    <a:outerShdw blurRad="50800" algn="tl">
                      <a:srgbClr val="000000"/>
                    </a:outerShdw>
                  </a:effectLst>
                  <a:ea typeface="Calibri"/>
                  <a:cs typeface="Times New Roman"/>
                </a:rPr>
                <a:t>Face</a:t>
              </a:r>
              <a:endParaRPr lang="fr-FR" sz="1100" dirty="0">
                <a:effectLst/>
                <a:ea typeface="Calibri"/>
                <a:cs typeface="Times New Roman"/>
              </a:endParaRPr>
            </a:p>
          </p:txBody>
        </p:sp>
      </p:grpSp>
      <p:sp>
        <p:nvSpPr>
          <p:cNvPr id="3" name="ZoneTexte 2"/>
          <p:cNvSpPr txBox="1"/>
          <p:nvPr/>
        </p:nvSpPr>
        <p:spPr>
          <a:xfrm>
            <a:off x="6653012" y="3588942"/>
            <a:ext cx="1973618" cy="1384995"/>
          </a:xfrm>
          <a:prstGeom prst="rect">
            <a:avLst/>
          </a:prstGeom>
          <a:noFill/>
        </p:spPr>
        <p:txBody>
          <a:bodyPr wrap="none" rtlCol="0">
            <a:spAutoFit/>
          </a:bodyPr>
          <a:lstStyle/>
          <a:p>
            <a:pPr algn="ctr" fontAlgn="auto">
              <a:spcBef>
                <a:spcPts val="0"/>
              </a:spcBef>
              <a:spcAft>
                <a:spcPts val="0"/>
              </a:spcAft>
            </a:pPr>
            <a:r>
              <a:rPr lang="ru-RU" sz="1400" b="1" dirty="0" smtClean="0">
                <a:solidFill>
                  <a:prstClr val="black"/>
                </a:solidFill>
              </a:rPr>
              <a:t>ПРАЙМЕР</a:t>
            </a:r>
            <a:endParaRPr lang="fr-FR" sz="1400" b="1" dirty="0">
              <a:solidFill>
                <a:prstClr val="black"/>
              </a:solidFill>
            </a:endParaRPr>
          </a:p>
          <a:p>
            <a:pPr algn="ctr"/>
            <a:r>
              <a:rPr lang="ru-RU" sz="1400" b="1" dirty="0" smtClean="0">
                <a:solidFill>
                  <a:prstClr val="black"/>
                </a:solidFill>
              </a:rPr>
              <a:t>Легкая эмульсия</a:t>
            </a:r>
            <a:endParaRPr lang="fr-FR" sz="1400" b="1" dirty="0">
              <a:solidFill>
                <a:prstClr val="black"/>
              </a:solidFill>
            </a:endParaRPr>
          </a:p>
          <a:p>
            <a:pPr algn="ctr"/>
            <a:r>
              <a:rPr lang="ru-RU" sz="1400" b="1" dirty="0" smtClean="0">
                <a:solidFill>
                  <a:prstClr val="black"/>
                </a:solidFill>
              </a:rPr>
              <a:t>Быстрое впитывание</a:t>
            </a:r>
            <a:endParaRPr lang="fr-FR" sz="1400" b="1" dirty="0">
              <a:solidFill>
                <a:prstClr val="black"/>
              </a:solidFill>
            </a:endParaRPr>
          </a:p>
          <a:p>
            <a:pPr algn="ctr"/>
            <a:r>
              <a:rPr lang="ru-RU" sz="1400" b="1" dirty="0" smtClean="0">
                <a:solidFill>
                  <a:prstClr val="black"/>
                </a:solidFill>
              </a:rPr>
              <a:t>Не липкий, не жирный</a:t>
            </a:r>
            <a:endParaRPr lang="fr-FR" sz="1400" b="1" dirty="0">
              <a:solidFill>
                <a:prstClr val="black"/>
              </a:solidFill>
            </a:endParaRPr>
          </a:p>
          <a:p>
            <a:pPr algn="ctr"/>
            <a:r>
              <a:rPr lang="ru-RU" sz="1400" b="1" dirty="0" err="1" smtClean="0">
                <a:solidFill>
                  <a:prstClr val="black"/>
                </a:solidFill>
              </a:rPr>
              <a:t>Пудровый</a:t>
            </a:r>
            <a:r>
              <a:rPr lang="ru-RU" sz="1400" b="1" dirty="0" smtClean="0">
                <a:solidFill>
                  <a:prstClr val="black"/>
                </a:solidFill>
              </a:rPr>
              <a:t> финиш</a:t>
            </a:r>
            <a:endParaRPr lang="fr-FR" sz="1400" b="1" dirty="0">
              <a:solidFill>
                <a:prstClr val="black"/>
              </a:solidFill>
            </a:endParaRPr>
          </a:p>
          <a:p>
            <a:pPr algn="ctr"/>
            <a:r>
              <a:rPr lang="ru-RU" sz="1400" b="1" dirty="0" smtClean="0">
                <a:solidFill>
                  <a:prstClr val="black"/>
                </a:solidFill>
              </a:rPr>
              <a:t>Пленкообразование</a:t>
            </a:r>
            <a:endParaRPr lang="fr-FR" sz="1400" b="1" dirty="0">
              <a:solidFill>
                <a:prstClr val="black"/>
              </a:solidFill>
            </a:endParaRPr>
          </a:p>
        </p:txBody>
      </p:sp>
      <p:sp>
        <p:nvSpPr>
          <p:cNvPr id="32" name="Zone de texte 446"/>
          <p:cNvSpPr txBox="1"/>
          <p:nvPr/>
        </p:nvSpPr>
        <p:spPr>
          <a:xfrm>
            <a:off x="5366618" y="5628041"/>
            <a:ext cx="2877790" cy="942325"/>
          </a:xfrm>
          <a:prstGeom prst="rect">
            <a:avLst/>
          </a:prstGeom>
          <a:solidFill>
            <a:schemeClr val="bg1">
              <a:lumMod val="95000"/>
            </a:schemeClr>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fr-FR" sz="300" dirty="0">
                <a:effectLst/>
                <a:ea typeface="Calibri"/>
                <a:cs typeface="Calibri"/>
              </a:rPr>
              <a:t> </a:t>
            </a:r>
            <a:endParaRPr lang="fr-FR" sz="1100" dirty="0">
              <a:effectLst/>
              <a:ea typeface="Calibri"/>
              <a:cs typeface="Times New Roman"/>
            </a:endParaRPr>
          </a:p>
          <a:p>
            <a:pPr>
              <a:lnSpc>
                <a:spcPct val="115000"/>
              </a:lnSpc>
              <a:spcAft>
                <a:spcPts val="1000"/>
              </a:spcAft>
            </a:pPr>
            <a:r>
              <a:rPr lang="ru-RU" sz="1200" b="1" u="sng" cap="small" spc="100" dirty="0" smtClean="0">
                <a:solidFill>
                  <a:schemeClr val="tx1"/>
                </a:solidFill>
                <a:latin typeface="Arial" panose="020B0604020202020204" pitchFamily="34" charset="0"/>
                <a:cs typeface="Arial" panose="020B0604020202020204" pitchFamily="34" charset="0"/>
              </a:rPr>
              <a:t>Физико-химические параметры</a:t>
            </a:r>
            <a:r>
              <a:rPr lang="en-US" sz="1200" b="1" u="sng" cap="small" spc="100" dirty="0" smtClean="0">
                <a:solidFill>
                  <a:schemeClr val="tx1"/>
                </a:solidFill>
                <a:latin typeface="Arial" panose="020B0604020202020204" pitchFamily="34" charset="0"/>
                <a:cs typeface="Arial" panose="020B0604020202020204" pitchFamily="34" charset="0"/>
              </a:rPr>
              <a:t>:</a:t>
            </a:r>
            <a:endParaRPr lang="fr-FR" sz="1100" dirty="0">
              <a:effectLst/>
              <a:ea typeface="Calibri"/>
              <a:cs typeface="Times New Roman"/>
            </a:endParaRPr>
          </a:p>
          <a:p>
            <a:r>
              <a:rPr lang="en-GB" sz="1100" dirty="0"/>
              <a:t>pH = 5.60 – 6.00 </a:t>
            </a:r>
            <a:r>
              <a:rPr lang="ru-RU" sz="1100" dirty="0" smtClean="0"/>
              <a:t>при</a:t>
            </a:r>
            <a:r>
              <a:rPr lang="en-GB" sz="1100" dirty="0" smtClean="0"/>
              <a:t> </a:t>
            </a:r>
            <a:r>
              <a:rPr lang="en-GB" sz="1100" dirty="0"/>
              <a:t>20°C</a:t>
            </a:r>
            <a:endParaRPr lang="fr-FR" sz="1100" dirty="0"/>
          </a:p>
          <a:p>
            <a:r>
              <a:rPr lang="fr-FR" sz="1100" dirty="0"/>
              <a:t>η</a:t>
            </a:r>
            <a:r>
              <a:rPr lang="en-GB" sz="1100" dirty="0"/>
              <a:t>: 22 000 – 28 000 </a:t>
            </a:r>
            <a:r>
              <a:rPr lang="ru-RU" sz="1100" dirty="0" err="1" smtClean="0"/>
              <a:t>сПз</a:t>
            </a:r>
            <a:r>
              <a:rPr lang="ru-RU" sz="1100" dirty="0" smtClean="0"/>
              <a:t> при </a:t>
            </a:r>
            <a:r>
              <a:rPr lang="en-GB" sz="1100" dirty="0" smtClean="0"/>
              <a:t>20°C</a:t>
            </a:r>
            <a:r>
              <a:rPr lang="en-GB" sz="1100" dirty="0"/>
              <a:t>, LVT 4, 12 rpm</a:t>
            </a:r>
            <a:endParaRPr lang="fr-FR" sz="1100" dirty="0"/>
          </a:p>
          <a:p>
            <a:pPr algn="l">
              <a:spcAft>
                <a:spcPts val="0"/>
              </a:spcAft>
            </a:pPr>
            <a:endParaRPr lang="fr-FR" sz="1200" dirty="0">
              <a:effectLst/>
              <a:latin typeface="Arial"/>
              <a:ea typeface="Times New Roman"/>
              <a:cs typeface="Times New Roman"/>
            </a:endParaRPr>
          </a:p>
          <a:p>
            <a:pPr algn="just">
              <a:spcAft>
                <a:spcPts val="0"/>
              </a:spcAft>
            </a:pPr>
            <a:r>
              <a:rPr lang="fr-FR" sz="1200" dirty="0">
                <a:effectLst/>
                <a:ea typeface="Times New Roman"/>
                <a:cs typeface="Times New Roman"/>
              </a:rPr>
              <a:t> </a:t>
            </a:r>
            <a:endParaRPr lang="fr-FR" sz="1200" dirty="0">
              <a:effectLst/>
              <a:latin typeface="Arial"/>
              <a:ea typeface="Times New Roman"/>
              <a:cs typeface="Times New Roman"/>
            </a:endParaRPr>
          </a:p>
          <a:p>
            <a:pPr algn="just">
              <a:lnSpc>
                <a:spcPct val="115000"/>
              </a:lnSpc>
              <a:spcAft>
                <a:spcPts val="0"/>
              </a:spcAft>
              <a:tabLst>
                <a:tab pos="228600" algn="l"/>
              </a:tabLst>
            </a:pPr>
            <a:r>
              <a:rPr lang="fr-FR" sz="1100" dirty="0">
                <a:effectLst/>
                <a:ea typeface="Calibri"/>
                <a:cs typeface="Calibri"/>
              </a:rPr>
              <a:t> </a:t>
            </a:r>
            <a:endParaRPr lang="fr-FR" sz="1100" dirty="0">
              <a:effectLst/>
              <a:ea typeface="Calibri"/>
              <a:cs typeface="Times New Roman"/>
            </a:endParaRPr>
          </a:p>
          <a:p>
            <a:pPr algn="just">
              <a:lnSpc>
                <a:spcPct val="115000"/>
              </a:lnSpc>
              <a:spcAft>
                <a:spcPts val="0"/>
              </a:spcAft>
              <a:tabLst>
                <a:tab pos="228600" algn="l"/>
              </a:tabLst>
            </a:pPr>
            <a:r>
              <a:rPr lang="fr-FR" sz="1100" dirty="0">
                <a:effectLst/>
                <a:ea typeface="Calibri"/>
                <a:cs typeface="Calibri"/>
              </a:rPr>
              <a:t> </a:t>
            </a:r>
            <a:endParaRPr lang="fr-FR" sz="1100" dirty="0">
              <a:effectLst/>
              <a:ea typeface="Calibri"/>
              <a:cs typeface="Times New Roman"/>
            </a:endParaRPr>
          </a:p>
          <a:p>
            <a:pPr algn="just">
              <a:lnSpc>
                <a:spcPct val="115000"/>
              </a:lnSpc>
              <a:spcAft>
                <a:spcPts val="0"/>
              </a:spcAft>
              <a:tabLst>
                <a:tab pos="228600" algn="l"/>
              </a:tabLst>
            </a:pPr>
            <a:r>
              <a:rPr lang="fr-FR" sz="1100" dirty="0">
                <a:effectLst/>
                <a:ea typeface="Calibri"/>
                <a:cs typeface="Calibri"/>
              </a:rPr>
              <a:t> </a:t>
            </a:r>
            <a:endParaRPr lang="fr-FR" sz="1100" dirty="0">
              <a:effectLst/>
              <a:ea typeface="Calibri"/>
              <a:cs typeface="Times New Roman"/>
            </a:endParaRPr>
          </a:p>
          <a:p>
            <a:pPr algn="just">
              <a:lnSpc>
                <a:spcPct val="115000"/>
              </a:lnSpc>
              <a:spcAft>
                <a:spcPts val="0"/>
              </a:spcAft>
            </a:pPr>
            <a:r>
              <a:rPr lang="fr-FR" sz="1100" dirty="0">
                <a:effectLst/>
                <a:ea typeface="Calibri"/>
                <a:cs typeface="Calibri"/>
              </a:rPr>
              <a:t> </a:t>
            </a:r>
            <a:endParaRPr lang="fr-FR" sz="1100" dirty="0">
              <a:effectLst/>
              <a:ea typeface="Calibri"/>
              <a:cs typeface="Times New Roman"/>
            </a:endParaRPr>
          </a:p>
        </p:txBody>
      </p:sp>
      <p:sp>
        <p:nvSpPr>
          <p:cNvPr id="21" name="Rectangle 20"/>
          <p:cNvSpPr/>
          <p:nvPr/>
        </p:nvSpPr>
        <p:spPr>
          <a:xfrm>
            <a:off x="4150797" y="1145472"/>
            <a:ext cx="2577950" cy="430887"/>
          </a:xfrm>
          <a:prstGeom prst="rect">
            <a:avLst/>
          </a:prstGeom>
        </p:spPr>
        <p:txBody>
          <a:bodyPr wrap="none">
            <a:spAutoFit/>
          </a:bodyPr>
          <a:lstStyle/>
          <a:p>
            <a:pPr algn="ctr"/>
            <a:r>
              <a:rPr lang="fr-FR" sz="2200" b="1" i="1" cap="small" dirty="0" err="1">
                <a:latin typeface="Trebuchet MS" pitchFamily="34" charset="0"/>
              </a:rPr>
              <a:t>Under’cover</a:t>
            </a:r>
            <a:r>
              <a:rPr lang="fr-FR" sz="2200" b="1" i="1" cap="small" dirty="0">
                <a:latin typeface="Trebuchet MS" pitchFamily="34" charset="0"/>
              </a:rPr>
              <a:t> </a:t>
            </a:r>
            <a:r>
              <a:rPr lang="fr-FR" sz="2200" b="1" i="1" cap="small" dirty="0" err="1">
                <a:latin typeface="Trebuchet MS" pitchFamily="34" charset="0"/>
              </a:rPr>
              <a:t>shield</a:t>
            </a:r>
            <a:endParaRPr lang="fr-FR" sz="2200" b="1" i="1" cap="small" dirty="0">
              <a:latin typeface="Trebuchet MS" pitchFamily="34" charset="0"/>
            </a:endParaRPr>
          </a:p>
        </p:txBody>
      </p:sp>
      <p:grpSp>
        <p:nvGrpSpPr>
          <p:cNvPr id="33" name="Groupe 32"/>
          <p:cNvGrpSpPr/>
          <p:nvPr/>
        </p:nvGrpSpPr>
        <p:grpSpPr>
          <a:xfrm>
            <a:off x="7110369" y="2539994"/>
            <a:ext cx="942975" cy="894080"/>
            <a:chOff x="-28576" y="0"/>
            <a:chExt cx="942975" cy="894080"/>
          </a:xfrm>
        </p:grpSpPr>
        <p:sp>
          <p:nvSpPr>
            <p:cNvPr id="34" name="Rectangle à coins arrondis 33"/>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5" name="Zone de texte 295"/>
            <p:cNvSpPr txBox="1"/>
            <p:nvPr/>
          </p:nvSpPr>
          <p:spPr>
            <a:xfrm>
              <a:off x="-28576" y="190500"/>
              <a:ext cx="942975" cy="7035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fr-FR" sz="2200" b="1" dirty="0">
                  <a:ln>
                    <a:noFill/>
                  </a:ln>
                  <a:effectLst>
                    <a:outerShdw blurRad="50800" algn="tl">
                      <a:srgbClr val="000000"/>
                    </a:outerShdw>
                  </a:effectLst>
                  <a:ea typeface="Calibri"/>
                  <a:cs typeface="Times New Roman"/>
                </a:rPr>
                <a:t>O/W</a:t>
              </a:r>
              <a:endParaRPr lang="fr-FR" sz="1100" dirty="0">
                <a:effectLst/>
                <a:ea typeface="Calibri"/>
                <a:cs typeface="Times New Roman"/>
              </a:endParaRPr>
            </a:p>
          </p:txBody>
        </p:sp>
      </p:grpSp>
      <p:sp>
        <p:nvSpPr>
          <p:cNvPr id="39" name="Rectangle 38"/>
          <p:cNvSpPr/>
          <p:nvPr/>
        </p:nvSpPr>
        <p:spPr>
          <a:xfrm rot="5400000">
            <a:off x="7789703" y="-946635"/>
            <a:ext cx="416360" cy="2312506"/>
          </a:xfrm>
          <a:prstGeom prst="rect">
            <a:avLst/>
          </a:prstGeom>
          <a:solidFill>
            <a:schemeClr val="accent6">
              <a:lumMod val="75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Рецептуры</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36" name="Rectangle 35"/>
          <p:cNvSpPr/>
          <p:nvPr/>
        </p:nvSpPr>
        <p:spPr>
          <a:xfrm>
            <a:off x="2419913" y="659173"/>
            <a:ext cx="6040519" cy="461665"/>
          </a:xfrm>
          <a:prstGeom prst="rect">
            <a:avLst/>
          </a:prstGeom>
        </p:spPr>
        <p:txBody>
          <a:bodyPr wrap="square">
            <a:spAutoFit/>
          </a:bodyPr>
          <a:lstStyle/>
          <a:p>
            <a:pPr algn="ctr"/>
            <a:r>
              <a:rPr lang="ru-RU" sz="2400" b="1" cap="all" dirty="0" smtClean="0">
                <a:solidFill>
                  <a:srgbClr val="5F497A"/>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Пример рецептуры</a:t>
            </a:r>
            <a:endParaRPr lang="fr-FR" sz="2400" b="1" cap="all" dirty="0">
              <a:solidFill>
                <a:srgbClr val="5F497A"/>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endParaRPr>
          </a:p>
        </p:txBody>
      </p:sp>
      <p:cxnSp>
        <p:nvCxnSpPr>
          <p:cNvPr id="37" name="Connecteur droit 36"/>
          <p:cNvCxnSpPr/>
          <p:nvPr/>
        </p:nvCxnSpPr>
        <p:spPr>
          <a:xfrm>
            <a:off x="2408882" y="1138594"/>
            <a:ext cx="6051550" cy="0"/>
          </a:xfrm>
          <a:prstGeom prst="line">
            <a:avLst/>
          </a:prstGeom>
          <a:noFill/>
          <a:ln w="9525" cap="flat" cmpd="sng" algn="ctr">
            <a:solidFill>
              <a:schemeClr val="accent4">
                <a:lumMod val="75000"/>
              </a:schemeClr>
            </a:solidFill>
            <a:prstDash val="solid"/>
          </a:ln>
          <a:effectLst/>
        </p:spPr>
      </p:cxnSp>
      <p:cxnSp>
        <p:nvCxnSpPr>
          <p:cNvPr id="42" name="Connecteur droit 41"/>
          <p:cNvCxnSpPr/>
          <p:nvPr/>
        </p:nvCxnSpPr>
        <p:spPr>
          <a:xfrm>
            <a:off x="2408882" y="634538"/>
            <a:ext cx="6051550" cy="0"/>
          </a:xfrm>
          <a:prstGeom prst="line">
            <a:avLst/>
          </a:prstGeom>
          <a:noFill/>
          <a:ln w="9525" cap="flat" cmpd="sng" algn="ctr">
            <a:solidFill>
              <a:schemeClr val="accent4">
                <a:lumMod val="75000"/>
              </a:schemeClr>
            </a:solidFill>
            <a:prstDash val="solid"/>
          </a:ln>
          <a:effectLst/>
        </p:spPr>
      </p:cxnSp>
      <p:sp>
        <p:nvSpPr>
          <p:cNvPr id="2" name="Rectangle 1"/>
          <p:cNvSpPr/>
          <p:nvPr/>
        </p:nvSpPr>
        <p:spPr>
          <a:xfrm>
            <a:off x="6315846" y="1900579"/>
            <a:ext cx="1562351" cy="286682"/>
          </a:xfrm>
          <a:prstGeom prst="rect">
            <a:avLst/>
          </a:prstGeom>
        </p:spPr>
        <p:txBody>
          <a:bodyPr wrap="none">
            <a:spAutoFit/>
          </a:bodyPr>
          <a:lstStyle/>
          <a:p>
            <a:pPr>
              <a:lnSpc>
                <a:spcPct val="115000"/>
              </a:lnSpc>
              <a:spcAft>
                <a:spcPts val="1000"/>
              </a:spcAft>
            </a:pPr>
            <a:r>
              <a:rPr lang="ru-RU" sz="1200" b="1" u="sng" cap="small" spc="100" dirty="0" smtClean="0">
                <a:latin typeface="Arial" panose="020B0604020202020204" pitchFamily="34" charset="0"/>
                <a:cs typeface="Arial" panose="020B0604020202020204" pitchFamily="34" charset="0"/>
              </a:rPr>
              <a:t>Характеристики</a:t>
            </a:r>
            <a:r>
              <a:rPr lang="fr-FR" sz="1200" b="1" u="sng" cap="small" spc="100" dirty="0" smtClean="0">
                <a:latin typeface="Arial" panose="020B0604020202020204" pitchFamily="34" charset="0"/>
                <a:cs typeface="Arial" panose="020B0604020202020204" pitchFamily="34" charset="0"/>
              </a:rPr>
              <a:t>:</a:t>
            </a:r>
            <a:endParaRPr lang="fr-FR" sz="1200" b="1" u="sng" cap="small" spc="100" dirty="0">
              <a:latin typeface="Arial" panose="020B0604020202020204" pitchFamily="34" charset="0"/>
              <a:cs typeface="Arial" panose="020B0604020202020204" pitchFamily="34"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3433990496"/>
              </p:ext>
            </p:extLst>
          </p:nvPr>
        </p:nvGraphicFramePr>
        <p:xfrm>
          <a:off x="395536" y="1772816"/>
          <a:ext cx="5492631" cy="3512955"/>
        </p:xfrm>
        <a:graphic>
          <a:graphicData uri="http://schemas.openxmlformats.org/drawingml/2006/table">
            <a:tbl>
              <a:tblPr firstRow="1" firstCol="1" lastRow="1" lastCol="1" bandRow="1" bandCol="1"/>
              <a:tblGrid>
                <a:gridCol w="432048">
                  <a:extLst>
                    <a:ext uri="{9D8B030D-6E8A-4147-A177-3AD203B41FA5}">
                      <a16:colId xmlns="" xmlns:a16="http://schemas.microsoft.com/office/drawing/2014/main" val="20000"/>
                    </a:ext>
                  </a:extLst>
                </a:gridCol>
                <a:gridCol w="2242386">
                  <a:extLst>
                    <a:ext uri="{9D8B030D-6E8A-4147-A177-3AD203B41FA5}">
                      <a16:colId xmlns="" xmlns:a16="http://schemas.microsoft.com/office/drawing/2014/main" val="20001"/>
                    </a:ext>
                  </a:extLst>
                </a:gridCol>
                <a:gridCol w="1078432">
                  <a:extLst>
                    <a:ext uri="{9D8B030D-6E8A-4147-A177-3AD203B41FA5}">
                      <a16:colId xmlns="" xmlns:a16="http://schemas.microsoft.com/office/drawing/2014/main" val="20002"/>
                    </a:ext>
                  </a:extLst>
                </a:gridCol>
                <a:gridCol w="801867">
                  <a:extLst>
                    <a:ext uri="{9D8B030D-6E8A-4147-A177-3AD203B41FA5}">
                      <a16:colId xmlns="" xmlns:a16="http://schemas.microsoft.com/office/drawing/2014/main" val="20003"/>
                    </a:ext>
                  </a:extLst>
                </a:gridCol>
                <a:gridCol w="341809">
                  <a:extLst>
                    <a:ext uri="{9D8B030D-6E8A-4147-A177-3AD203B41FA5}">
                      <a16:colId xmlns="" xmlns:a16="http://schemas.microsoft.com/office/drawing/2014/main" val="20004"/>
                    </a:ext>
                  </a:extLst>
                </a:gridCol>
                <a:gridCol w="596089">
                  <a:extLst>
                    <a:ext uri="{9D8B030D-6E8A-4147-A177-3AD203B41FA5}">
                      <a16:colId xmlns="" xmlns:a16="http://schemas.microsoft.com/office/drawing/2014/main" val="20005"/>
                    </a:ext>
                  </a:extLst>
                </a:gridCol>
              </a:tblGrid>
              <a:tr h="148524">
                <a:tc rowSpan="6">
                  <a:txBody>
                    <a:bodyPr/>
                    <a:lstStyle/>
                    <a:p>
                      <a:pPr algn="ctr">
                        <a:lnSpc>
                          <a:spcPct val="115000"/>
                        </a:lnSpc>
                        <a:spcAft>
                          <a:spcPts val="0"/>
                        </a:spcAft>
                      </a:pPr>
                      <a:r>
                        <a:rPr lang="en-US" sz="900" cap="small" dirty="0">
                          <a:effectLst/>
                          <a:latin typeface="+mn-lt"/>
                          <a:ea typeface="Calibri"/>
                          <a:cs typeface="Calibri"/>
                        </a:rPr>
                        <a:t>A</a:t>
                      </a:r>
                      <a:endParaRPr lang="fr-FR" sz="900" dirty="0">
                        <a:effectLst/>
                        <a:latin typeface="+mn-lt"/>
                        <a:ea typeface="Calibri"/>
                        <a:cs typeface="Times New Roman"/>
                      </a:endParaRPr>
                    </a:p>
                  </a:txBody>
                  <a:tcPr marL="44196" marR="4419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a:txBody>
                    <a:bodyPr/>
                    <a:lstStyle/>
                    <a:p>
                      <a:pPr algn="l">
                        <a:lnSpc>
                          <a:spcPct val="115000"/>
                        </a:lnSpc>
                        <a:spcAft>
                          <a:spcPts val="0"/>
                        </a:spcAft>
                      </a:pPr>
                      <a:r>
                        <a:rPr lang="en-US" sz="900" b="1" cap="small" dirty="0">
                          <a:effectLst/>
                          <a:latin typeface="+mn-lt"/>
                          <a:ea typeface="Calibri"/>
                          <a:cs typeface="Calibri"/>
                        </a:rPr>
                        <a:t>Demineralized water</a:t>
                      </a:r>
                      <a:endParaRPr lang="fr-FR" sz="900" dirty="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GB" sz="900" i="1" dirty="0">
                          <a:effectLst/>
                          <a:latin typeface="+mn-lt"/>
                          <a:ea typeface="Calibri"/>
                          <a:cs typeface="Calibri"/>
                        </a:rPr>
                        <a:t>Aqua </a:t>
                      </a:r>
                      <a:endParaRPr lang="fr-FR" sz="900" dirty="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en-US" sz="900">
                          <a:effectLst/>
                          <a:latin typeface="+mn-lt"/>
                          <a:ea typeface="Calibri"/>
                          <a:cs typeface="Calibri"/>
                        </a:rPr>
                        <a:t>Qsp 100</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148524">
                <a:tc vMerge="1">
                  <a:txBody>
                    <a:bodyPr/>
                    <a:lstStyle/>
                    <a:p>
                      <a:endParaRPr lang="fr-FR"/>
                    </a:p>
                  </a:txBody>
                  <a:tcPr/>
                </a:tc>
                <a:tc>
                  <a:txBody>
                    <a:bodyPr/>
                    <a:lstStyle/>
                    <a:p>
                      <a:pPr algn="l">
                        <a:lnSpc>
                          <a:spcPct val="115000"/>
                        </a:lnSpc>
                        <a:spcAft>
                          <a:spcPts val="0"/>
                        </a:spcAft>
                      </a:pPr>
                      <a:r>
                        <a:rPr lang="en-US" sz="900" b="1" cap="small">
                          <a:effectLst/>
                          <a:latin typeface="+mn-lt"/>
                          <a:ea typeface="Calibri"/>
                          <a:cs typeface="Calibri"/>
                        </a:rPr>
                        <a:t>Preservative</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GB" sz="900" i="1">
                          <a:effectLst/>
                          <a:latin typeface="+mn-lt"/>
                          <a:ea typeface="Calibri"/>
                          <a:cs typeface="Calibri"/>
                        </a:rPr>
                        <a:t>/</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en-US" sz="900">
                          <a:effectLst/>
                          <a:latin typeface="+mn-lt"/>
                          <a:ea typeface="Calibri"/>
                          <a:cs typeface="Calibri"/>
                        </a:rPr>
                        <a:t>Qsp</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148524">
                <a:tc vMerge="1">
                  <a:txBody>
                    <a:bodyPr/>
                    <a:lstStyle/>
                    <a:p>
                      <a:endParaRPr lang="fr-FR"/>
                    </a:p>
                  </a:txBody>
                  <a:tcPr/>
                </a:tc>
                <a:tc>
                  <a:txBody>
                    <a:bodyPr/>
                    <a:lstStyle/>
                    <a:p>
                      <a:pPr algn="l">
                        <a:lnSpc>
                          <a:spcPct val="115000"/>
                        </a:lnSpc>
                        <a:spcAft>
                          <a:spcPts val="0"/>
                        </a:spcAft>
                      </a:pPr>
                      <a:r>
                        <a:rPr lang="en-US" sz="900" b="1" cap="small">
                          <a:effectLst/>
                          <a:latin typeface="+mn-lt"/>
                          <a:ea typeface="Calibri"/>
                          <a:cs typeface="Calibri"/>
                        </a:rPr>
                        <a:t>Ethanol</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GB" sz="900" i="1">
                          <a:effectLst/>
                          <a:latin typeface="+mn-lt"/>
                          <a:ea typeface="Calibri"/>
                          <a:cs typeface="Calibri"/>
                        </a:rPr>
                        <a:t>Alcohol</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en-US" sz="900">
                          <a:effectLst/>
                          <a:latin typeface="+mn-lt"/>
                          <a:ea typeface="Calibri"/>
                          <a:cs typeface="Calibri"/>
                        </a:rPr>
                        <a:t>1.00</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200047">
                <a:tc vMerge="1">
                  <a:txBody>
                    <a:bodyPr/>
                    <a:lstStyle/>
                    <a:p>
                      <a:endParaRPr lang="fr-FR"/>
                    </a:p>
                  </a:txBody>
                  <a:tcPr/>
                </a:tc>
                <a:tc>
                  <a:txBody>
                    <a:bodyPr/>
                    <a:lstStyle/>
                    <a:p>
                      <a:pPr algn="l">
                        <a:lnSpc>
                          <a:spcPct val="115000"/>
                        </a:lnSpc>
                        <a:spcAft>
                          <a:spcPts val="0"/>
                        </a:spcAft>
                      </a:pPr>
                      <a:r>
                        <a:rPr lang="en-US" sz="900" b="1" cap="small">
                          <a:effectLst/>
                          <a:latin typeface="+mn-lt"/>
                          <a:ea typeface="Calibri"/>
                          <a:cs typeface="Calibri"/>
                        </a:rPr>
                        <a:t>Ultrez 21 (Lubrizol)</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GB" sz="900" i="1">
                          <a:effectLst/>
                          <a:latin typeface="+mn-lt"/>
                          <a:ea typeface="Calibri"/>
                          <a:cs typeface="Calibri"/>
                        </a:rPr>
                        <a:t>Acrylates/C10-30 alkyl acrylate crosspolymer</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en-US" sz="900" dirty="0">
                          <a:effectLst/>
                          <a:latin typeface="+mn-lt"/>
                          <a:ea typeface="Calibri"/>
                          <a:cs typeface="Calibri"/>
                        </a:rPr>
                        <a:t>0.15</a:t>
                      </a:r>
                      <a:endParaRPr lang="fr-FR" sz="900" dirty="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148524">
                <a:tc vMerge="1">
                  <a:txBody>
                    <a:bodyPr/>
                    <a:lstStyle/>
                    <a:p>
                      <a:endParaRPr lang="fr-FR"/>
                    </a:p>
                  </a:txBody>
                  <a:tcPr/>
                </a:tc>
                <a:tc>
                  <a:txBody>
                    <a:bodyPr/>
                    <a:lstStyle/>
                    <a:p>
                      <a:pPr algn="l">
                        <a:lnSpc>
                          <a:spcPct val="115000"/>
                        </a:lnSpc>
                        <a:spcAft>
                          <a:spcPts val="0"/>
                        </a:spcAft>
                      </a:pPr>
                      <a:r>
                        <a:rPr lang="en-US" sz="900" b="1" cap="small">
                          <a:effectLst/>
                          <a:latin typeface="+mn-lt"/>
                          <a:ea typeface="Calibri"/>
                          <a:cs typeface="Calibri"/>
                        </a:rPr>
                        <a:t>Glycerin</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GB" sz="900" i="1">
                          <a:effectLst/>
                          <a:latin typeface="+mn-lt"/>
                          <a:ea typeface="Calibri"/>
                          <a:cs typeface="Calibri"/>
                        </a:rPr>
                        <a:t>Glycerin </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en-US" sz="900" dirty="0">
                          <a:effectLst/>
                          <a:latin typeface="+mn-lt"/>
                          <a:ea typeface="Calibri"/>
                          <a:cs typeface="Calibri"/>
                        </a:rPr>
                        <a:t>3.00</a:t>
                      </a:r>
                      <a:endParaRPr lang="fr-FR" sz="900" dirty="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166744">
                <a:tc vMerge="1">
                  <a:txBody>
                    <a:bodyPr/>
                    <a:lstStyle/>
                    <a:p>
                      <a:endParaRPr lang="fr-FR"/>
                    </a:p>
                  </a:txBody>
                  <a:tcPr/>
                </a:tc>
                <a:tc>
                  <a:txBody>
                    <a:bodyPr/>
                    <a:lstStyle/>
                    <a:p>
                      <a:pPr algn="l">
                        <a:lnSpc>
                          <a:spcPct val="115000"/>
                        </a:lnSpc>
                        <a:spcAft>
                          <a:spcPts val="0"/>
                        </a:spcAft>
                      </a:pPr>
                      <a:r>
                        <a:rPr lang="en-US" sz="900" b="1" cap="small">
                          <a:effectLst/>
                          <a:latin typeface="+mn-lt"/>
                          <a:ea typeface="Calibri"/>
                          <a:cs typeface="Calibri"/>
                        </a:rPr>
                        <a:t>Solagum Tara (Seppic)</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GB" sz="900" i="1">
                          <a:effectLst/>
                          <a:latin typeface="+mn-lt"/>
                          <a:ea typeface="Calibri"/>
                          <a:cs typeface="Calibri"/>
                        </a:rPr>
                        <a:t>Caesalpinia spinosa gum</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en-US" sz="900">
                          <a:effectLst/>
                          <a:latin typeface="+mn-lt"/>
                          <a:ea typeface="Calibri"/>
                          <a:cs typeface="Calibri"/>
                        </a:rPr>
                        <a:t>0.30</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148524">
                <a:tc gridSpan="3">
                  <a:txBody>
                    <a:bodyPr/>
                    <a:lstStyle/>
                    <a:p>
                      <a:pPr algn="l">
                        <a:lnSpc>
                          <a:spcPct val="115000"/>
                        </a:lnSpc>
                        <a:spcAft>
                          <a:spcPts val="0"/>
                        </a:spcAft>
                      </a:pPr>
                      <a:r>
                        <a:rPr lang="en-GB" sz="900" b="1" i="1" dirty="0">
                          <a:solidFill>
                            <a:srgbClr val="999999"/>
                          </a:solidFill>
                          <a:effectLst/>
                          <a:highlight>
                            <a:srgbClr val="FFFF00"/>
                          </a:highlight>
                          <a:latin typeface="+mn-lt"/>
                          <a:ea typeface="Calibri"/>
                          <a:cs typeface="Times New Roman"/>
                        </a:rPr>
                        <a:t> </a:t>
                      </a:r>
                      <a:endParaRPr lang="fr-FR" sz="900" dirty="0">
                        <a:effectLst/>
                        <a:latin typeface="+mn-lt"/>
                        <a:ea typeface="Calibri"/>
                        <a:cs typeface="Times New Roman"/>
                      </a:endParaRPr>
                    </a:p>
                  </a:txBody>
                  <a:tcPr marL="44196" marR="44196" marT="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en-US" sz="900" b="1">
                          <a:solidFill>
                            <a:srgbClr val="999999"/>
                          </a:solidFill>
                          <a:effectLst/>
                          <a:highlight>
                            <a:srgbClr val="FFFF00"/>
                          </a:highlight>
                          <a:latin typeface="+mn-lt"/>
                          <a:ea typeface="Calibri"/>
                          <a:cs typeface="Times New Roman"/>
                        </a:rPr>
                        <a:t> </a:t>
                      </a:r>
                      <a:endParaRPr lang="fr-FR" sz="900">
                        <a:effectLst/>
                        <a:latin typeface="+mn-lt"/>
                        <a:ea typeface="Calibri"/>
                        <a:cs typeface="Times New Roman"/>
                      </a:endParaRPr>
                    </a:p>
                  </a:txBody>
                  <a:tcPr marL="44196" marR="44196" marT="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2">
                  <a:txBody>
                    <a:bodyPr/>
                    <a:lstStyle/>
                    <a:p>
                      <a:pPr algn="l">
                        <a:lnSpc>
                          <a:spcPct val="115000"/>
                        </a:lnSpc>
                        <a:spcAft>
                          <a:spcPts val="1000"/>
                        </a:spcAft>
                      </a:pPr>
                      <a:r>
                        <a:rPr lang="fr-FR" sz="900" dirty="0">
                          <a:effectLst/>
                          <a:latin typeface="+mn-lt"/>
                          <a:ea typeface="Calibri"/>
                          <a:cs typeface="Times New Roman"/>
                        </a:rPr>
                        <a:t> </a:t>
                      </a:r>
                    </a:p>
                  </a:txBody>
                  <a:tcPr marL="0" marR="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hMerge="1">
                  <a:txBody>
                    <a:bodyPr/>
                    <a:lstStyle/>
                    <a:p>
                      <a:endParaRPr lang="fr-FR"/>
                    </a:p>
                  </a:txBody>
                  <a:tcPr/>
                </a:tc>
                <a:extLst>
                  <a:ext uri="{0D108BD9-81ED-4DB2-BD59-A6C34878D82A}">
                    <a16:rowId xmlns="" xmlns:a16="http://schemas.microsoft.com/office/drawing/2014/main" val="10006"/>
                  </a:ext>
                </a:extLst>
              </a:tr>
              <a:tr h="464121">
                <a:tc rowSpan="4">
                  <a:txBody>
                    <a:bodyPr/>
                    <a:lstStyle/>
                    <a:p>
                      <a:pPr algn="ctr">
                        <a:lnSpc>
                          <a:spcPct val="115000"/>
                        </a:lnSpc>
                        <a:spcAft>
                          <a:spcPts val="0"/>
                        </a:spcAft>
                      </a:pPr>
                      <a:r>
                        <a:rPr lang="en-US" sz="900" cap="small" dirty="0">
                          <a:effectLst/>
                          <a:latin typeface="+mn-lt"/>
                          <a:ea typeface="Calibri"/>
                          <a:cs typeface="Calibri"/>
                        </a:rPr>
                        <a:t>B</a:t>
                      </a:r>
                      <a:endParaRPr lang="fr-FR" sz="900" dirty="0">
                        <a:effectLst/>
                        <a:latin typeface="+mn-lt"/>
                        <a:ea typeface="Calibri"/>
                        <a:cs typeface="Times New Roman"/>
                      </a:endParaRPr>
                    </a:p>
                  </a:txBody>
                  <a:tcPr marL="44196" marR="4419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a:txBody>
                    <a:bodyPr/>
                    <a:lstStyle/>
                    <a:p>
                      <a:pPr algn="l">
                        <a:lnSpc>
                          <a:spcPct val="115000"/>
                        </a:lnSpc>
                        <a:spcAft>
                          <a:spcPts val="0"/>
                        </a:spcAft>
                      </a:pPr>
                      <a:r>
                        <a:rPr lang="en-US" sz="900" b="1" cap="small">
                          <a:effectLst/>
                          <a:latin typeface="+mn-lt"/>
                          <a:ea typeface="Calibri"/>
                          <a:cs typeface="Calibri"/>
                        </a:rPr>
                        <a:t>Abil care XL 80 (Evonik)</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GB" sz="900" i="1" dirty="0" err="1">
                          <a:effectLst/>
                          <a:latin typeface="+mn-lt"/>
                          <a:ea typeface="Calibri"/>
                          <a:cs typeface="Calibri"/>
                        </a:rPr>
                        <a:t>Bis</a:t>
                      </a:r>
                      <a:r>
                        <a:rPr lang="en-GB" sz="900" i="1" dirty="0">
                          <a:effectLst/>
                          <a:latin typeface="+mn-lt"/>
                          <a:ea typeface="Calibri"/>
                          <a:cs typeface="Calibri"/>
                        </a:rPr>
                        <a:t> PEG / PPG-20 / 5 PEG / PPG-20 / 5 </a:t>
                      </a:r>
                      <a:r>
                        <a:rPr lang="en-GB" sz="900" i="1" dirty="0" err="1">
                          <a:effectLst/>
                          <a:latin typeface="+mn-lt"/>
                          <a:ea typeface="Calibri"/>
                          <a:cs typeface="Calibri"/>
                        </a:rPr>
                        <a:t>Dimethicone</a:t>
                      </a:r>
                      <a:r>
                        <a:rPr lang="en-GB" sz="900" i="1" dirty="0">
                          <a:effectLst/>
                          <a:latin typeface="+mn-lt"/>
                          <a:ea typeface="Calibri"/>
                          <a:cs typeface="Calibri"/>
                        </a:rPr>
                        <a:t>, </a:t>
                      </a:r>
                      <a:r>
                        <a:rPr lang="en-GB" sz="900" i="1" dirty="0" err="1">
                          <a:effectLst/>
                          <a:latin typeface="+mn-lt"/>
                          <a:ea typeface="Calibri"/>
                          <a:cs typeface="Calibri"/>
                        </a:rPr>
                        <a:t>Metoxy</a:t>
                      </a:r>
                      <a:r>
                        <a:rPr lang="en-GB" sz="900" i="1" dirty="0">
                          <a:effectLst/>
                          <a:latin typeface="+mn-lt"/>
                          <a:ea typeface="Calibri"/>
                          <a:cs typeface="Calibri"/>
                        </a:rPr>
                        <a:t> PEG / PPG-25 / 4 </a:t>
                      </a:r>
                      <a:r>
                        <a:rPr lang="en-GB" sz="900" i="1" dirty="0" err="1">
                          <a:effectLst/>
                          <a:latin typeface="+mn-lt"/>
                          <a:ea typeface="Calibri"/>
                          <a:cs typeface="Calibri"/>
                        </a:rPr>
                        <a:t>Dimethicone</a:t>
                      </a:r>
                      <a:r>
                        <a:rPr lang="en-GB" sz="900" i="1" dirty="0">
                          <a:effectLst/>
                          <a:latin typeface="+mn-lt"/>
                          <a:ea typeface="Calibri"/>
                          <a:cs typeface="Calibri"/>
                        </a:rPr>
                        <a:t>, </a:t>
                      </a:r>
                      <a:r>
                        <a:rPr lang="en-GB" sz="900" i="1" dirty="0" err="1">
                          <a:effectLst/>
                          <a:latin typeface="+mn-lt"/>
                          <a:ea typeface="Calibri"/>
                          <a:cs typeface="Calibri"/>
                        </a:rPr>
                        <a:t>Caprylic</a:t>
                      </a:r>
                      <a:r>
                        <a:rPr lang="en-GB" sz="900" i="1" dirty="0">
                          <a:effectLst/>
                          <a:latin typeface="+mn-lt"/>
                          <a:ea typeface="Calibri"/>
                          <a:cs typeface="Calibri"/>
                        </a:rPr>
                        <a:t> / </a:t>
                      </a:r>
                      <a:r>
                        <a:rPr lang="en-GB" sz="900" i="1" dirty="0" err="1">
                          <a:effectLst/>
                          <a:latin typeface="+mn-lt"/>
                          <a:ea typeface="Calibri"/>
                          <a:cs typeface="Calibri"/>
                        </a:rPr>
                        <a:t>capric</a:t>
                      </a:r>
                      <a:r>
                        <a:rPr lang="en-GB" sz="900" i="1" dirty="0">
                          <a:effectLst/>
                          <a:latin typeface="+mn-lt"/>
                          <a:ea typeface="Calibri"/>
                          <a:cs typeface="Calibri"/>
                        </a:rPr>
                        <a:t> triglyceride</a:t>
                      </a:r>
                      <a:endParaRPr lang="fr-FR" sz="900" dirty="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en-US" sz="900" dirty="0">
                          <a:effectLst/>
                          <a:latin typeface="+mn-lt"/>
                          <a:ea typeface="Calibri"/>
                          <a:cs typeface="Calibri"/>
                        </a:rPr>
                        <a:t>2.00</a:t>
                      </a:r>
                      <a:endParaRPr lang="fr-FR" sz="900" dirty="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07"/>
                  </a:ext>
                </a:extLst>
              </a:tr>
              <a:tr h="148524">
                <a:tc vMerge="1">
                  <a:txBody>
                    <a:bodyPr/>
                    <a:lstStyle/>
                    <a:p>
                      <a:endParaRPr lang="fr-FR"/>
                    </a:p>
                  </a:txBody>
                  <a:tcPr/>
                </a:tc>
                <a:tc>
                  <a:txBody>
                    <a:bodyPr/>
                    <a:lstStyle/>
                    <a:p>
                      <a:pPr algn="l">
                        <a:lnSpc>
                          <a:spcPct val="115000"/>
                        </a:lnSpc>
                        <a:spcAft>
                          <a:spcPts val="0"/>
                        </a:spcAft>
                      </a:pPr>
                      <a:r>
                        <a:rPr lang="en-US" sz="900" b="1" cap="small">
                          <a:effectLst/>
                          <a:latin typeface="+mn-lt"/>
                          <a:ea typeface="Calibri"/>
                          <a:cs typeface="Calibri"/>
                        </a:rPr>
                        <a:t>Cetiol CC (BASF)</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GB" sz="900" i="1">
                          <a:effectLst/>
                          <a:latin typeface="+mn-lt"/>
                          <a:ea typeface="Calibri"/>
                          <a:cs typeface="Calibri"/>
                        </a:rPr>
                        <a:t>Dicaprylyl carbonate</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en-US" sz="900">
                          <a:effectLst/>
                          <a:latin typeface="+mn-lt"/>
                          <a:ea typeface="Calibri"/>
                          <a:cs typeface="Calibri"/>
                        </a:rPr>
                        <a:t>4.00</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08"/>
                  </a:ext>
                </a:extLst>
              </a:tr>
              <a:tr h="148524">
                <a:tc vMerge="1">
                  <a:txBody>
                    <a:bodyPr/>
                    <a:lstStyle/>
                    <a:p>
                      <a:endParaRPr lang="fr-FR"/>
                    </a:p>
                  </a:txBody>
                  <a:tcPr/>
                </a:tc>
                <a:tc>
                  <a:txBody>
                    <a:bodyPr/>
                    <a:lstStyle/>
                    <a:p>
                      <a:pPr algn="l">
                        <a:lnSpc>
                          <a:spcPct val="115000"/>
                        </a:lnSpc>
                        <a:spcAft>
                          <a:spcPts val="0"/>
                        </a:spcAft>
                      </a:pPr>
                      <a:r>
                        <a:rPr lang="en-US" sz="900" b="1" cap="small">
                          <a:effectLst/>
                          <a:latin typeface="+mn-lt"/>
                          <a:ea typeface="Calibri"/>
                          <a:cs typeface="Calibri"/>
                        </a:rPr>
                        <a:t>Dub Zenoat (Stéarinerie Dubois)</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GB" sz="900" i="1">
                          <a:effectLst/>
                          <a:latin typeface="+mn-lt"/>
                          <a:ea typeface="Calibri"/>
                          <a:cs typeface="Calibri"/>
                        </a:rPr>
                        <a:t>Propanediol dicaprylate</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en-US" sz="900">
                          <a:effectLst/>
                          <a:latin typeface="+mn-lt"/>
                          <a:ea typeface="Calibri"/>
                          <a:cs typeface="Calibri"/>
                        </a:rPr>
                        <a:t>2.00</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09"/>
                  </a:ext>
                </a:extLst>
              </a:tr>
              <a:tr h="166744">
                <a:tc vMerge="1">
                  <a:txBody>
                    <a:bodyPr/>
                    <a:lstStyle/>
                    <a:p>
                      <a:endParaRPr lang="fr-FR"/>
                    </a:p>
                  </a:txBody>
                  <a:tcPr/>
                </a:tc>
                <a:tc>
                  <a:txBody>
                    <a:bodyPr/>
                    <a:lstStyle/>
                    <a:p>
                      <a:pPr algn="l">
                        <a:lnSpc>
                          <a:spcPct val="115000"/>
                        </a:lnSpc>
                        <a:spcAft>
                          <a:spcPts val="0"/>
                        </a:spcAft>
                      </a:pPr>
                      <a:r>
                        <a:rPr lang="en-US" sz="900" b="1" cap="small">
                          <a:effectLst/>
                          <a:latin typeface="+mn-lt"/>
                          <a:ea typeface="Calibri"/>
                          <a:cs typeface="Calibri"/>
                        </a:rPr>
                        <a:t>Skincare RS30544  Perfume (Technicoflor)</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GB" sz="900" i="1">
                          <a:effectLst/>
                          <a:latin typeface="+mn-lt"/>
                          <a:ea typeface="Calibri"/>
                          <a:cs typeface="Calibri"/>
                        </a:rPr>
                        <a:t>Parfum </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en-US" sz="900">
                          <a:effectLst/>
                          <a:latin typeface="+mn-lt"/>
                          <a:ea typeface="Calibri"/>
                          <a:cs typeface="Calibri"/>
                        </a:rPr>
                        <a:t>0.10</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10"/>
                  </a:ext>
                </a:extLst>
              </a:tr>
              <a:tr h="136137">
                <a:tc>
                  <a:txBody>
                    <a:bodyPr/>
                    <a:lstStyle/>
                    <a:p>
                      <a:pPr algn="l">
                        <a:lnSpc>
                          <a:spcPct val="115000"/>
                        </a:lnSpc>
                        <a:spcAft>
                          <a:spcPts val="0"/>
                        </a:spcAft>
                      </a:pPr>
                      <a:r>
                        <a:rPr lang="en-US" sz="400" cap="small" dirty="0">
                          <a:effectLst/>
                          <a:highlight>
                            <a:srgbClr val="FFFF00"/>
                          </a:highlight>
                          <a:latin typeface="+mn-lt"/>
                          <a:ea typeface="Calibri"/>
                          <a:cs typeface="Times New Roman"/>
                        </a:rPr>
                        <a:t> </a:t>
                      </a:r>
                      <a:endParaRPr lang="fr-FR" sz="400" dirty="0">
                        <a:effectLst/>
                        <a:latin typeface="+mn-lt"/>
                        <a:ea typeface="Calibri"/>
                        <a:cs typeface="Times New Roman"/>
                      </a:endParaRPr>
                    </a:p>
                  </a:txBody>
                  <a:tcPr marL="44196" marR="44196" marT="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a:txBody>
                    <a:bodyPr/>
                    <a:lstStyle/>
                    <a:p>
                      <a:pPr algn="l">
                        <a:lnSpc>
                          <a:spcPct val="115000"/>
                        </a:lnSpc>
                        <a:spcAft>
                          <a:spcPts val="0"/>
                        </a:spcAft>
                      </a:pPr>
                      <a:r>
                        <a:rPr lang="en-US" sz="400" b="1" cap="small" dirty="0">
                          <a:effectLst/>
                          <a:highlight>
                            <a:srgbClr val="FFFF00"/>
                          </a:highlight>
                          <a:latin typeface="+mn-lt"/>
                          <a:ea typeface="Calibri"/>
                          <a:cs typeface="Times New Roman"/>
                        </a:rPr>
                        <a:t> </a:t>
                      </a:r>
                      <a:endParaRPr lang="fr-FR" sz="400" dirty="0">
                        <a:effectLst/>
                        <a:latin typeface="+mn-lt"/>
                        <a:ea typeface="Calibri"/>
                        <a:cs typeface="Times New Roman"/>
                      </a:endParaRPr>
                    </a:p>
                    <a:p>
                      <a:pPr algn="l">
                        <a:lnSpc>
                          <a:spcPct val="115000"/>
                        </a:lnSpc>
                        <a:spcAft>
                          <a:spcPts val="0"/>
                        </a:spcAft>
                      </a:pPr>
                      <a:r>
                        <a:rPr lang="en-US" sz="400" b="1" cap="small" dirty="0">
                          <a:effectLst/>
                          <a:highlight>
                            <a:srgbClr val="FFFF00"/>
                          </a:highlight>
                          <a:latin typeface="+mn-lt"/>
                          <a:ea typeface="Calibri"/>
                          <a:cs typeface="Times New Roman"/>
                        </a:rPr>
                        <a:t> </a:t>
                      </a:r>
                      <a:endParaRPr lang="fr-FR" sz="400" dirty="0">
                        <a:effectLst/>
                        <a:latin typeface="+mn-lt"/>
                        <a:ea typeface="Calibri"/>
                        <a:cs typeface="Times New Roman"/>
                      </a:endParaRPr>
                    </a:p>
                  </a:txBody>
                  <a:tcPr marL="44196" marR="44196" marT="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GB" sz="400" i="1" dirty="0">
                          <a:effectLst/>
                          <a:latin typeface="+mn-lt"/>
                          <a:ea typeface="Calibri"/>
                          <a:cs typeface="Calibri"/>
                        </a:rPr>
                        <a:t> </a:t>
                      </a:r>
                      <a:endParaRPr lang="fr-FR" sz="400" dirty="0">
                        <a:effectLst/>
                        <a:latin typeface="+mn-lt"/>
                        <a:ea typeface="Calibri"/>
                        <a:cs typeface="Times New Roman"/>
                      </a:endParaRPr>
                    </a:p>
                  </a:txBody>
                  <a:tcPr marL="44196" marR="44196" marT="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en-US" sz="400" dirty="0">
                          <a:effectLst/>
                          <a:latin typeface="+mn-lt"/>
                          <a:ea typeface="Calibri"/>
                          <a:cs typeface="Calibri"/>
                        </a:rPr>
                        <a:t> </a:t>
                      </a:r>
                      <a:endParaRPr lang="fr-FR" sz="400" dirty="0">
                        <a:effectLst/>
                        <a:latin typeface="+mn-lt"/>
                        <a:ea typeface="Calibri"/>
                        <a:cs typeface="Times New Roman"/>
                      </a:endParaRPr>
                    </a:p>
                  </a:txBody>
                  <a:tcPr marL="44196" marR="44196" marT="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11"/>
                  </a:ext>
                </a:extLst>
              </a:tr>
              <a:tr h="306323">
                <a:tc rowSpan="3">
                  <a:txBody>
                    <a:bodyPr/>
                    <a:lstStyle/>
                    <a:p>
                      <a:pPr algn="ctr">
                        <a:lnSpc>
                          <a:spcPct val="115000"/>
                        </a:lnSpc>
                        <a:spcAft>
                          <a:spcPts val="0"/>
                        </a:spcAft>
                      </a:pPr>
                      <a:r>
                        <a:rPr lang="en-US" sz="900" cap="small" dirty="0">
                          <a:effectLst/>
                          <a:latin typeface="+mn-lt"/>
                          <a:ea typeface="Calibri"/>
                          <a:cs typeface="Calibri"/>
                        </a:rPr>
                        <a:t>C</a:t>
                      </a:r>
                      <a:endParaRPr lang="fr-FR" sz="900" dirty="0">
                        <a:effectLst/>
                        <a:latin typeface="+mn-lt"/>
                        <a:ea typeface="Calibri"/>
                        <a:cs typeface="Times New Roman"/>
                      </a:endParaRPr>
                    </a:p>
                  </a:txBody>
                  <a:tcPr marL="44196" marR="4419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a:txBody>
                    <a:bodyPr/>
                    <a:lstStyle/>
                    <a:p>
                      <a:pPr algn="l">
                        <a:lnSpc>
                          <a:spcPct val="115000"/>
                        </a:lnSpc>
                        <a:spcAft>
                          <a:spcPts val="0"/>
                        </a:spcAft>
                      </a:pPr>
                      <a:r>
                        <a:rPr lang="en-US" sz="900" b="1" cap="small">
                          <a:effectLst/>
                          <a:latin typeface="+mn-lt"/>
                          <a:ea typeface="Calibri"/>
                          <a:cs typeface="Calibri"/>
                        </a:rPr>
                        <a:t>Velvesil DM 01P (Momentive)</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GB" sz="900" i="1">
                          <a:effectLst/>
                          <a:latin typeface="+mn-lt"/>
                          <a:ea typeface="Calibri"/>
                          <a:cs typeface="Calibri"/>
                        </a:rPr>
                        <a:t>Dimethicone / Cetearyl dimethicone crosspolymer</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en-US" sz="900">
                          <a:effectLst/>
                          <a:latin typeface="+mn-lt"/>
                          <a:ea typeface="Calibri"/>
                          <a:cs typeface="Calibri"/>
                        </a:rPr>
                        <a:t>4.00</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12"/>
                  </a:ext>
                </a:extLst>
              </a:tr>
              <a:tr h="148524">
                <a:tc vMerge="1">
                  <a:txBody>
                    <a:bodyPr/>
                    <a:lstStyle/>
                    <a:p>
                      <a:endParaRPr lang="fr-FR"/>
                    </a:p>
                  </a:txBody>
                  <a:tcPr/>
                </a:tc>
                <a:tc>
                  <a:txBody>
                    <a:bodyPr/>
                    <a:lstStyle/>
                    <a:p>
                      <a:pPr algn="l">
                        <a:lnSpc>
                          <a:spcPct val="115000"/>
                        </a:lnSpc>
                        <a:spcAft>
                          <a:spcPts val="0"/>
                        </a:spcAft>
                      </a:pPr>
                      <a:r>
                        <a:rPr lang="en-US" sz="900" b="1" cap="small" dirty="0">
                          <a:effectLst/>
                          <a:latin typeface="+mn-lt"/>
                          <a:ea typeface="Calibri"/>
                          <a:cs typeface="Calibri"/>
                        </a:rPr>
                        <a:t>DC 200 V10 (Dow Corning)</a:t>
                      </a:r>
                      <a:endParaRPr lang="fr-FR" sz="900" dirty="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GB" sz="900" i="1">
                          <a:effectLst/>
                          <a:latin typeface="+mn-lt"/>
                          <a:ea typeface="Calibri"/>
                          <a:cs typeface="Calibri"/>
                        </a:rPr>
                        <a:t>Dimethicone </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en-US" sz="900">
                          <a:effectLst/>
                          <a:latin typeface="+mn-lt"/>
                          <a:ea typeface="Calibri"/>
                          <a:cs typeface="Calibri"/>
                        </a:rPr>
                        <a:t>3.00</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13"/>
                  </a:ext>
                </a:extLst>
              </a:tr>
              <a:tr h="148524">
                <a:tc vMerge="1">
                  <a:txBody>
                    <a:bodyPr/>
                    <a:lstStyle/>
                    <a:p>
                      <a:endParaRPr lang="fr-FR"/>
                    </a:p>
                  </a:txBody>
                  <a:tcPr/>
                </a:tc>
                <a:tc>
                  <a:txBody>
                    <a:bodyPr/>
                    <a:lstStyle/>
                    <a:p>
                      <a:pPr algn="l">
                        <a:lnSpc>
                          <a:spcPct val="115000"/>
                        </a:lnSpc>
                        <a:spcAft>
                          <a:spcPts val="0"/>
                        </a:spcAft>
                      </a:pPr>
                      <a:r>
                        <a:rPr lang="en-US" sz="900" b="1" cap="small">
                          <a:effectLst/>
                          <a:latin typeface="+mn-lt"/>
                          <a:ea typeface="Calibri"/>
                          <a:cs typeface="Calibri"/>
                        </a:rPr>
                        <a:t>DC Toray FZ 3196 (Dow Corning)</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GB" sz="900" i="1">
                          <a:effectLst/>
                          <a:latin typeface="+mn-lt"/>
                          <a:ea typeface="Calibri"/>
                          <a:cs typeface="Calibri"/>
                        </a:rPr>
                        <a:t>Caprylyl methicone</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en-US" sz="900">
                          <a:effectLst/>
                          <a:latin typeface="+mn-lt"/>
                          <a:ea typeface="Calibri"/>
                          <a:cs typeface="Calibri"/>
                        </a:rPr>
                        <a:t>2.00</a:t>
                      </a:r>
                      <a:endParaRPr lang="fr-FR" sz="90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14"/>
                  </a:ext>
                </a:extLst>
              </a:tr>
              <a:tr h="148524">
                <a:tc>
                  <a:txBody>
                    <a:bodyPr/>
                    <a:lstStyle/>
                    <a:p>
                      <a:pPr algn="l">
                        <a:lnSpc>
                          <a:spcPct val="115000"/>
                        </a:lnSpc>
                        <a:spcAft>
                          <a:spcPts val="0"/>
                        </a:spcAft>
                      </a:pPr>
                      <a:r>
                        <a:rPr lang="en-US" sz="900" b="1" cap="small" dirty="0">
                          <a:solidFill>
                            <a:srgbClr val="999999"/>
                          </a:solidFill>
                          <a:effectLst/>
                          <a:highlight>
                            <a:srgbClr val="FFFF00"/>
                          </a:highlight>
                          <a:latin typeface="+mn-lt"/>
                          <a:ea typeface="Calibri"/>
                          <a:cs typeface="Calibri"/>
                        </a:rPr>
                        <a:t> </a:t>
                      </a:r>
                      <a:endParaRPr lang="fr-FR" sz="900" dirty="0">
                        <a:effectLst/>
                        <a:latin typeface="+mn-lt"/>
                        <a:ea typeface="Calibri"/>
                        <a:cs typeface="Times New Roman"/>
                      </a:endParaRPr>
                    </a:p>
                  </a:txBody>
                  <a:tcPr marL="44196" marR="44196" marT="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a:txBody>
                    <a:bodyPr/>
                    <a:lstStyle/>
                    <a:p>
                      <a:pPr algn="l">
                        <a:lnSpc>
                          <a:spcPct val="115000"/>
                        </a:lnSpc>
                        <a:spcAft>
                          <a:spcPts val="0"/>
                        </a:spcAft>
                      </a:pPr>
                      <a:r>
                        <a:rPr lang="en-US" sz="900" b="1" cap="small">
                          <a:effectLst/>
                          <a:latin typeface="+mn-lt"/>
                          <a:ea typeface="Calibri"/>
                          <a:cs typeface="Calibri"/>
                        </a:rPr>
                        <a:t> </a:t>
                      </a:r>
                      <a:endParaRPr lang="fr-FR" sz="900">
                        <a:effectLst/>
                        <a:latin typeface="+mn-lt"/>
                        <a:ea typeface="Calibri"/>
                        <a:cs typeface="Times New Roman"/>
                      </a:endParaRPr>
                    </a:p>
                  </a:txBody>
                  <a:tcPr marL="44196" marR="44196" marT="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GB" sz="900" i="1">
                          <a:effectLst/>
                          <a:latin typeface="+mn-lt"/>
                          <a:ea typeface="Calibri"/>
                          <a:cs typeface="Calibri"/>
                        </a:rPr>
                        <a:t> </a:t>
                      </a:r>
                      <a:endParaRPr lang="fr-FR" sz="900">
                        <a:effectLst/>
                        <a:latin typeface="+mn-lt"/>
                        <a:ea typeface="Calibri"/>
                        <a:cs typeface="Times New Roman"/>
                      </a:endParaRPr>
                    </a:p>
                  </a:txBody>
                  <a:tcPr marL="44196" marR="44196" marT="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en-US" sz="900" dirty="0">
                          <a:effectLst/>
                          <a:latin typeface="+mn-lt"/>
                          <a:ea typeface="Calibri"/>
                          <a:cs typeface="Calibri"/>
                        </a:rPr>
                        <a:t> </a:t>
                      </a:r>
                      <a:endParaRPr lang="fr-FR" sz="900" dirty="0">
                        <a:effectLst/>
                        <a:latin typeface="+mn-lt"/>
                        <a:ea typeface="Calibri"/>
                        <a:cs typeface="Times New Roman"/>
                      </a:endParaRPr>
                    </a:p>
                  </a:txBody>
                  <a:tcPr marL="44196" marR="44196" marT="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15"/>
                  </a:ext>
                </a:extLst>
              </a:tr>
              <a:tr h="306323">
                <a:tc rowSpan="2">
                  <a:txBody>
                    <a:bodyPr/>
                    <a:lstStyle/>
                    <a:p>
                      <a:pPr algn="ctr">
                        <a:lnSpc>
                          <a:spcPct val="115000"/>
                        </a:lnSpc>
                        <a:spcAft>
                          <a:spcPts val="0"/>
                        </a:spcAft>
                      </a:pPr>
                      <a:r>
                        <a:rPr lang="en-US" sz="900" cap="small" dirty="0">
                          <a:effectLst/>
                          <a:latin typeface="+mn-lt"/>
                          <a:ea typeface="Calibri"/>
                          <a:cs typeface="Calibri"/>
                        </a:rPr>
                        <a:t>D</a:t>
                      </a:r>
                      <a:endParaRPr lang="fr-FR" sz="900" dirty="0">
                        <a:effectLst/>
                        <a:latin typeface="+mn-lt"/>
                        <a:ea typeface="Calibri"/>
                        <a:cs typeface="Times New Roman"/>
                      </a:endParaRPr>
                    </a:p>
                  </a:txBody>
                  <a:tcPr marL="44196" marR="4419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a:txBody>
                    <a:bodyPr/>
                    <a:lstStyle/>
                    <a:p>
                      <a:pPr algn="l">
                        <a:lnSpc>
                          <a:spcPct val="115000"/>
                        </a:lnSpc>
                        <a:spcAft>
                          <a:spcPts val="0"/>
                        </a:spcAft>
                      </a:pPr>
                      <a:r>
                        <a:rPr lang="en-US" sz="900" b="1" cap="small" dirty="0" err="1">
                          <a:solidFill>
                            <a:srgbClr val="E36C0A"/>
                          </a:solidFill>
                          <a:effectLst/>
                          <a:latin typeface="+mn-lt"/>
                          <a:ea typeface="Calibri"/>
                          <a:cs typeface="Calibri"/>
                        </a:rPr>
                        <a:t>Glycofilm</a:t>
                      </a:r>
                      <a:r>
                        <a:rPr lang="en-US" sz="900" b="1" cap="small" dirty="0">
                          <a:solidFill>
                            <a:srgbClr val="E36C0A"/>
                          </a:solidFill>
                          <a:effectLst/>
                          <a:latin typeface="+mn-lt"/>
                          <a:ea typeface="Calibri"/>
                          <a:cs typeface="Calibri"/>
                        </a:rPr>
                        <a:t>® 1,5P or </a:t>
                      </a:r>
                      <a:r>
                        <a:rPr lang="en-US" sz="900" b="1" cap="small" dirty="0" err="1">
                          <a:solidFill>
                            <a:srgbClr val="E36C0A"/>
                          </a:solidFill>
                          <a:effectLst/>
                          <a:latin typeface="+mn-lt"/>
                          <a:ea typeface="Calibri"/>
                          <a:cs typeface="Calibri"/>
                        </a:rPr>
                        <a:t>Pollustop</a:t>
                      </a:r>
                      <a:r>
                        <a:rPr lang="en-US" sz="900" b="1" cap="small" dirty="0">
                          <a:solidFill>
                            <a:srgbClr val="E36C0A"/>
                          </a:solidFill>
                          <a:effectLst/>
                          <a:latin typeface="+mn-lt"/>
                          <a:ea typeface="Calibri"/>
                          <a:cs typeface="Calibri"/>
                        </a:rPr>
                        <a:t>®  (</a:t>
                      </a:r>
                      <a:r>
                        <a:rPr lang="en-US" sz="900" b="1" cap="small" dirty="0" err="1">
                          <a:solidFill>
                            <a:srgbClr val="E36C0A"/>
                          </a:solidFill>
                          <a:effectLst/>
                          <a:latin typeface="+mn-lt"/>
                          <a:ea typeface="Calibri"/>
                          <a:cs typeface="Calibri"/>
                        </a:rPr>
                        <a:t>Solabia</a:t>
                      </a:r>
                      <a:r>
                        <a:rPr lang="en-US" sz="900" b="1" cap="small" dirty="0">
                          <a:solidFill>
                            <a:srgbClr val="E36C0A"/>
                          </a:solidFill>
                          <a:effectLst/>
                          <a:latin typeface="+mn-lt"/>
                          <a:ea typeface="Calibri"/>
                          <a:cs typeface="Calibri"/>
                        </a:rPr>
                        <a:t> Group)</a:t>
                      </a:r>
                      <a:endParaRPr lang="fr-FR" sz="900" dirty="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US" sz="900" b="1" i="1" dirty="0" err="1">
                          <a:solidFill>
                            <a:srgbClr val="E36C0A"/>
                          </a:solidFill>
                          <a:effectLst/>
                          <a:latin typeface="+mn-lt"/>
                          <a:ea typeface="Calibri"/>
                          <a:cs typeface="Calibri"/>
                        </a:rPr>
                        <a:t>Biosaccharide</a:t>
                      </a:r>
                      <a:r>
                        <a:rPr lang="en-US" sz="900" b="1" i="1" dirty="0">
                          <a:solidFill>
                            <a:srgbClr val="E36C0A"/>
                          </a:solidFill>
                          <a:effectLst/>
                          <a:latin typeface="+mn-lt"/>
                          <a:ea typeface="Calibri"/>
                          <a:cs typeface="Calibri"/>
                        </a:rPr>
                        <a:t> gum-4 or </a:t>
                      </a:r>
                      <a:r>
                        <a:rPr lang="en-US" sz="900" b="1" i="1" dirty="0" err="1">
                          <a:solidFill>
                            <a:srgbClr val="E36C0A"/>
                          </a:solidFill>
                          <a:effectLst/>
                          <a:latin typeface="+mn-lt"/>
                          <a:ea typeface="Calibri"/>
                          <a:cs typeface="Calibri"/>
                        </a:rPr>
                        <a:t>Biosaccharide</a:t>
                      </a:r>
                      <a:r>
                        <a:rPr lang="en-US" sz="900" b="1" i="1" dirty="0">
                          <a:solidFill>
                            <a:srgbClr val="E36C0A"/>
                          </a:solidFill>
                          <a:effectLst/>
                          <a:latin typeface="+mn-lt"/>
                          <a:ea typeface="Calibri"/>
                          <a:cs typeface="Calibri"/>
                        </a:rPr>
                        <a:t> gum-4 (and) 1,2-hexanediol</a:t>
                      </a:r>
                      <a:endParaRPr lang="fr-FR" sz="900" dirty="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en-US" sz="900" b="1" dirty="0">
                          <a:solidFill>
                            <a:srgbClr val="E36C0A"/>
                          </a:solidFill>
                          <a:effectLst/>
                          <a:latin typeface="+mn-lt"/>
                          <a:ea typeface="Calibri"/>
                          <a:cs typeface="Calibri"/>
                        </a:rPr>
                        <a:t>3.00</a:t>
                      </a:r>
                      <a:endParaRPr lang="fr-FR" sz="900" dirty="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16"/>
                  </a:ext>
                </a:extLst>
              </a:tr>
              <a:tr h="148524">
                <a:tc vMerge="1">
                  <a:txBody>
                    <a:bodyPr/>
                    <a:lstStyle/>
                    <a:p>
                      <a:endParaRPr lang="fr-FR"/>
                    </a:p>
                  </a:txBody>
                  <a:tcPr/>
                </a:tc>
                <a:tc>
                  <a:txBody>
                    <a:bodyPr/>
                    <a:lstStyle/>
                    <a:p>
                      <a:pPr algn="l">
                        <a:lnSpc>
                          <a:spcPct val="115000"/>
                        </a:lnSpc>
                        <a:spcAft>
                          <a:spcPts val="0"/>
                        </a:spcAft>
                      </a:pPr>
                      <a:r>
                        <a:rPr lang="fr-FR" sz="900" b="1" cap="small" dirty="0">
                          <a:effectLst/>
                          <a:latin typeface="+mn-lt"/>
                          <a:ea typeface="Calibri"/>
                          <a:cs typeface="Calibri"/>
                        </a:rPr>
                        <a:t>Sodium </a:t>
                      </a:r>
                      <a:r>
                        <a:rPr lang="fr-FR" sz="900" b="1" cap="small" dirty="0" err="1">
                          <a:effectLst/>
                          <a:latin typeface="+mn-lt"/>
                          <a:ea typeface="Calibri"/>
                          <a:cs typeface="Calibri"/>
                        </a:rPr>
                        <a:t>hydroxide</a:t>
                      </a:r>
                      <a:r>
                        <a:rPr lang="fr-FR" sz="900" b="1" cap="small" dirty="0">
                          <a:effectLst/>
                          <a:latin typeface="+mn-lt"/>
                          <a:ea typeface="Calibri"/>
                          <a:cs typeface="Calibri"/>
                        </a:rPr>
                        <a:t>, sol </a:t>
                      </a:r>
                      <a:r>
                        <a:rPr lang="fr-FR" sz="900" b="1" cap="small" dirty="0" err="1">
                          <a:effectLst/>
                          <a:latin typeface="+mn-lt"/>
                          <a:ea typeface="Calibri"/>
                          <a:cs typeface="Calibri"/>
                        </a:rPr>
                        <a:t>àt</a:t>
                      </a:r>
                      <a:r>
                        <a:rPr lang="fr-FR" sz="900" b="1" cap="small" dirty="0">
                          <a:effectLst/>
                          <a:latin typeface="+mn-lt"/>
                          <a:ea typeface="Calibri"/>
                          <a:cs typeface="Calibri"/>
                        </a:rPr>
                        <a:t> 10%</a:t>
                      </a:r>
                      <a:endParaRPr lang="fr-FR" sz="900" dirty="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GB" sz="900" i="1" dirty="0">
                          <a:effectLst/>
                          <a:latin typeface="+mn-lt"/>
                          <a:ea typeface="Calibri"/>
                          <a:cs typeface="Calibri"/>
                        </a:rPr>
                        <a:t>Sodium hydroxide</a:t>
                      </a:r>
                      <a:r>
                        <a:rPr lang="en-GB" sz="900" i="1" dirty="0">
                          <a:effectLst/>
                          <a:latin typeface="+mn-lt"/>
                          <a:ea typeface="Calibri"/>
                          <a:cs typeface="Times New Roman"/>
                        </a:rPr>
                        <a:t> </a:t>
                      </a:r>
                      <a:endParaRPr lang="fr-FR" sz="900" dirty="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en-US" sz="900" dirty="0" err="1">
                          <a:effectLst/>
                          <a:latin typeface="+mn-lt"/>
                          <a:ea typeface="Calibri"/>
                          <a:cs typeface="Calibri"/>
                        </a:rPr>
                        <a:t>Qsp</a:t>
                      </a:r>
                      <a:r>
                        <a:rPr lang="en-US" sz="900" dirty="0">
                          <a:effectLst/>
                          <a:latin typeface="+mn-lt"/>
                          <a:ea typeface="Calibri"/>
                          <a:cs typeface="Calibri"/>
                        </a:rPr>
                        <a:t> pH</a:t>
                      </a:r>
                      <a:endParaRPr lang="fr-FR" sz="900" dirty="0">
                        <a:effectLst/>
                        <a:latin typeface="+mn-lt"/>
                        <a:ea typeface="Calibri"/>
                        <a:cs typeface="Times New Roman"/>
                      </a:endParaRPr>
                    </a:p>
                  </a:txBody>
                  <a:tcPr marL="44196" marR="44196"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17"/>
                  </a:ext>
                </a:extLst>
              </a:tr>
            </a:tbl>
          </a:graphicData>
        </a:graphic>
      </p:graphicFrame>
    </p:spTree>
    <p:extLst>
      <p:ext uri="{BB962C8B-B14F-4D97-AF65-F5344CB8AC3E}">
        <p14:creationId xmlns:p14="http://schemas.microsoft.com/office/powerpoint/2010/main" val="24083673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7783597" y="-945277"/>
            <a:ext cx="416360" cy="2300294"/>
          </a:xfrm>
          <a:prstGeom prst="rect">
            <a:avLst/>
          </a:prstGeom>
          <a:solidFill>
            <a:srgbClr val="92D05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Zone de texte 435"/>
          <p:cNvSpPr txBox="1"/>
          <p:nvPr/>
        </p:nvSpPr>
        <p:spPr>
          <a:xfrm rot="5400000">
            <a:off x="7527892" y="-361016"/>
            <a:ext cx="899998" cy="1495458"/>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НАУКА</a:t>
            </a:r>
            <a:r>
              <a:rPr kumimoji="0" lang="fr-FR" sz="2000" b="1" i="0" u="none" strike="noStrike" kern="0" cap="small" spc="100" normalizeH="0" baseline="0" noProof="0" dirty="0" smtClean="0">
                <a:ln>
                  <a:noFill/>
                </a:ln>
                <a:solidFill>
                  <a:srgbClr val="FFFFFF"/>
                </a:solidFill>
                <a:effectLst/>
                <a:uLnTx/>
                <a:uFillTx/>
                <a:latin typeface="Trebuchet MS"/>
                <a:ea typeface="Calibri"/>
                <a:cs typeface="Times New Roman"/>
              </a:rPr>
              <a:t> </a:t>
            </a: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23" name="Text Box 4"/>
          <p:cNvSpPr txBox="1">
            <a:spLocks noChangeArrowheads="1"/>
          </p:cNvSpPr>
          <p:nvPr/>
        </p:nvSpPr>
        <p:spPr bwMode="auto">
          <a:xfrm>
            <a:off x="1043608" y="922239"/>
            <a:ext cx="74393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altLang="fr-FR" sz="2000" dirty="0">
                <a:solidFill>
                  <a:srgbClr val="DB5C99"/>
                </a:solidFill>
                <a:latin typeface="Trebuchet MS" pitchFamily="34" charset="0"/>
              </a:rPr>
              <a:t>3 </a:t>
            </a:r>
            <a:r>
              <a:rPr lang="ru-RU" altLang="fr-FR" sz="2000" dirty="0">
                <a:solidFill>
                  <a:srgbClr val="DB5C99"/>
                </a:solidFill>
                <a:latin typeface="Trebuchet MS" pitchFamily="34" charset="0"/>
              </a:rPr>
              <a:t>ГРУППЫ ЗАГРЯЗНЯЮЩЕГО СТРЕССА ДЛЯ КОЖИ</a:t>
            </a:r>
            <a:endParaRPr lang="fr-FR" altLang="fr-FR" sz="2000" dirty="0">
              <a:solidFill>
                <a:srgbClr val="DB5C99"/>
              </a:solidFill>
              <a:latin typeface="Trebuchet MS" pitchFamily="34" charset="0"/>
            </a:endParaRPr>
          </a:p>
        </p:txBody>
      </p:sp>
      <p:graphicFrame>
        <p:nvGraphicFramePr>
          <p:cNvPr id="24" name="Diagramme 23"/>
          <p:cNvGraphicFramePr/>
          <p:nvPr>
            <p:extLst>
              <p:ext uri="{D42A27DB-BD31-4B8C-83A1-F6EECF244321}">
                <p14:modId xmlns:p14="http://schemas.microsoft.com/office/powerpoint/2010/main" val="1019308925"/>
              </p:ext>
            </p:extLst>
          </p:nvPr>
        </p:nvGraphicFramePr>
        <p:xfrm>
          <a:off x="1115616" y="1450701"/>
          <a:ext cx="7160025"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ZoneTexte 24"/>
          <p:cNvSpPr txBox="1"/>
          <p:nvPr/>
        </p:nvSpPr>
        <p:spPr>
          <a:xfrm>
            <a:off x="4139952" y="5200328"/>
            <a:ext cx="979536" cy="369332"/>
          </a:xfrm>
          <a:prstGeom prst="rect">
            <a:avLst/>
          </a:prstGeom>
          <a:solidFill>
            <a:schemeClr val="accent6">
              <a:lumMod val="20000"/>
              <a:lumOff val="80000"/>
            </a:schemeClr>
          </a:solidFill>
        </p:spPr>
        <p:txBody>
          <a:bodyPr wrap="square" rtlCol="0">
            <a:spAutoFit/>
          </a:bodyPr>
          <a:lstStyle/>
          <a:p>
            <a:r>
              <a:rPr lang="ru-RU" dirty="0" smtClean="0">
                <a:solidFill>
                  <a:sysClr val="windowText" lastClr="000000"/>
                </a:solidFill>
              </a:rPr>
              <a:t>КОЖА</a:t>
            </a:r>
            <a:endParaRPr lang="fr-FR" dirty="0">
              <a:solidFill>
                <a:sysClr val="windowText" lastClr="000000"/>
              </a:solidFill>
            </a:endParaRPr>
          </a:p>
        </p:txBody>
      </p:sp>
      <p:cxnSp>
        <p:nvCxnSpPr>
          <p:cNvPr id="26" name="Connecteur en angle 9"/>
          <p:cNvCxnSpPr/>
          <p:nvPr/>
        </p:nvCxnSpPr>
        <p:spPr>
          <a:xfrm>
            <a:off x="1979712" y="4696272"/>
            <a:ext cx="2016224" cy="688722"/>
          </a:xfrm>
          <a:prstGeom prst="bentConnector3">
            <a:avLst>
              <a:gd name="adj1" fmla="val -76"/>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en angle 17"/>
          <p:cNvCxnSpPr/>
          <p:nvPr/>
        </p:nvCxnSpPr>
        <p:spPr>
          <a:xfrm rot="10800000" flipV="1">
            <a:off x="5148064" y="4768280"/>
            <a:ext cx="2006680" cy="616714"/>
          </a:xfrm>
          <a:prstGeom prst="bentConnector3">
            <a:avLst>
              <a:gd name="adj1" fmla="val -314"/>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2305844" y="5612631"/>
            <a:ext cx="4608512" cy="523220"/>
          </a:xfrm>
          <a:prstGeom prst="rect">
            <a:avLst/>
          </a:prstGeom>
          <a:noFill/>
        </p:spPr>
        <p:txBody>
          <a:bodyPr wrap="square" rtlCol="0">
            <a:spAutoFit/>
          </a:bodyPr>
          <a:lstStyle/>
          <a:p>
            <a:pPr algn="ctr"/>
            <a:r>
              <a:rPr lang="ru-RU" sz="1400" b="1" dirty="0">
                <a:effectLst>
                  <a:outerShdw blurRad="38100" dist="38100" dir="2700000" algn="tl">
                    <a:srgbClr val="000000">
                      <a:alpha val="43137"/>
                    </a:srgbClr>
                  </a:outerShdw>
                </a:effectLst>
              </a:rPr>
              <a:t>Внедрение и накопление</a:t>
            </a:r>
            <a:r>
              <a:rPr lang="fr-FR" sz="1400" b="1" dirty="0">
                <a:effectLst>
                  <a:outerShdw blurRad="38100" dist="38100" dir="2700000" algn="tl">
                    <a:srgbClr val="000000">
                      <a:alpha val="43137"/>
                    </a:srgbClr>
                  </a:outerShdw>
                </a:effectLst>
              </a:rPr>
              <a:t> </a:t>
            </a:r>
          </a:p>
          <a:p>
            <a:pPr algn="ctr"/>
            <a:r>
              <a:rPr lang="ru-RU" sz="1400" b="1" dirty="0">
                <a:effectLst>
                  <a:outerShdw blurRad="38100" dist="38100" dir="2700000" algn="tl">
                    <a:srgbClr val="000000">
                      <a:alpha val="43137"/>
                    </a:srgbClr>
                  </a:outerShdw>
                </a:effectLst>
              </a:rPr>
              <a:t>Необходимость защиты и </a:t>
            </a:r>
            <a:r>
              <a:rPr lang="ru-RU" sz="1400" b="1" dirty="0" err="1">
                <a:effectLst>
                  <a:outerShdw blurRad="38100" dist="38100" dir="2700000" algn="tl">
                    <a:srgbClr val="000000">
                      <a:alpha val="43137"/>
                    </a:srgbClr>
                  </a:outerShdw>
                </a:effectLst>
              </a:rPr>
              <a:t>детоксикации</a:t>
            </a:r>
            <a:endParaRPr lang="fr-FR" sz="1400" b="1" dirty="0">
              <a:effectLst>
                <a:outerShdw blurRad="38100" dist="38100" dir="2700000" algn="tl">
                  <a:srgbClr val="000000">
                    <a:alpha val="43137"/>
                  </a:srgbClr>
                </a:outerShdw>
              </a:effectLst>
            </a:endParaRPr>
          </a:p>
        </p:txBody>
      </p:sp>
      <p:cxnSp>
        <p:nvCxnSpPr>
          <p:cNvPr id="29" name="Connecteur droit avec flèche 28"/>
          <p:cNvCxnSpPr/>
          <p:nvPr/>
        </p:nvCxnSpPr>
        <p:spPr>
          <a:xfrm>
            <a:off x="4572000" y="4696272"/>
            <a:ext cx="0" cy="4320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3707904" y="3040088"/>
            <a:ext cx="2161606" cy="830997"/>
          </a:xfrm>
          <a:prstGeom prst="rect">
            <a:avLst/>
          </a:prstGeom>
          <a:solidFill>
            <a:schemeClr val="bg1"/>
          </a:solidFill>
          <a:ln w="19050">
            <a:solidFill>
              <a:schemeClr val="bg2">
                <a:lumMod val="50000"/>
              </a:schemeClr>
            </a:solidFill>
          </a:ln>
        </p:spPr>
        <p:txBody>
          <a:bodyPr wrap="square" rtlCol="0">
            <a:spAutoFit/>
          </a:bodyPr>
          <a:lstStyle/>
          <a:p>
            <a:pPr algn="ctr"/>
            <a:r>
              <a:rPr lang="ru-RU" sz="1200" dirty="0"/>
              <a:t>Газы и взвешенные частицы</a:t>
            </a:r>
            <a:r>
              <a:rPr lang="fr-FR" sz="1200" dirty="0"/>
              <a:t> (</a:t>
            </a:r>
            <a:r>
              <a:rPr lang="ru-RU" sz="1200" dirty="0"/>
              <a:t>ЛОВ</a:t>
            </a:r>
            <a:r>
              <a:rPr lang="fr-FR" sz="1200" dirty="0"/>
              <a:t>, </a:t>
            </a:r>
            <a:r>
              <a:rPr lang="ru-RU" sz="1200" dirty="0"/>
              <a:t>мелкодисперсные частицы</a:t>
            </a:r>
            <a:r>
              <a:rPr lang="fr-FR" sz="1200" dirty="0"/>
              <a:t>, </a:t>
            </a:r>
            <a:r>
              <a:rPr lang="ru-RU" sz="1200" dirty="0"/>
              <a:t>тяжелые металлы</a:t>
            </a:r>
            <a:r>
              <a:rPr lang="fr-FR" sz="1200" dirty="0"/>
              <a:t>, </a:t>
            </a:r>
            <a:r>
              <a:rPr lang="ru-RU" sz="1200" dirty="0"/>
              <a:t>сигаретный дым</a:t>
            </a:r>
            <a:r>
              <a:rPr lang="fr-FR" sz="1200" dirty="0"/>
              <a:t>, PAH…)</a:t>
            </a:r>
          </a:p>
        </p:txBody>
      </p:sp>
      <p:sp>
        <p:nvSpPr>
          <p:cNvPr id="31" name="ZoneTexte 30"/>
          <p:cNvSpPr txBox="1"/>
          <p:nvPr/>
        </p:nvSpPr>
        <p:spPr>
          <a:xfrm>
            <a:off x="6419444" y="3132422"/>
            <a:ext cx="1872208" cy="646331"/>
          </a:xfrm>
          <a:prstGeom prst="rect">
            <a:avLst/>
          </a:prstGeom>
          <a:solidFill>
            <a:schemeClr val="bg1"/>
          </a:solidFill>
          <a:ln w="19050">
            <a:solidFill>
              <a:schemeClr val="accent3">
                <a:lumMod val="75000"/>
              </a:schemeClr>
            </a:solidFill>
          </a:ln>
        </p:spPr>
        <p:txBody>
          <a:bodyPr wrap="square" rtlCol="0">
            <a:spAutoFit/>
          </a:bodyPr>
          <a:lstStyle/>
          <a:p>
            <a:pPr algn="ctr"/>
            <a:r>
              <a:rPr lang="ru-RU" sz="1200" dirty="0" smtClean="0"/>
              <a:t>Химикаты, используемые для гигиены, в быту, в удобрениях</a:t>
            </a:r>
            <a:r>
              <a:rPr lang="fr-FR" sz="1200" dirty="0" smtClean="0"/>
              <a:t>…</a:t>
            </a:r>
            <a:endParaRPr lang="fr-FR" sz="1200" dirty="0"/>
          </a:p>
        </p:txBody>
      </p:sp>
      <p:sp>
        <p:nvSpPr>
          <p:cNvPr id="32" name="ZoneTexte 31"/>
          <p:cNvSpPr txBox="1"/>
          <p:nvPr/>
        </p:nvSpPr>
        <p:spPr>
          <a:xfrm>
            <a:off x="1491987" y="3114666"/>
            <a:ext cx="1872208" cy="461665"/>
          </a:xfrm>
          <a:prstGeom prst="rect">
            <a:avLst/>
          </a:prstGeom>
          <a:solidFill>
            <a:schemeClr val="bg1"/>
          </a:solidFill>
          <a:ln w="19050">
            <a:solidFill>
              <a:srgbClr val="FF0000"/>
            </a:solidFill>
          </a:ln>
        </p:spPr>
        <p:txBody>
          <a:bodyPr wrap="square" rtlCol="0">
            <a:spAutoFit/>
          </a:bodyPr>
          <a:lstStyle/>
          <a:p>
            <a:pPr algn="ctr"/>
            <a:r>
              <a:rPr lang="fr-FR" sz="1200" dirty="0"/>
              <a:t>UVA, UVB, </a:t>
            </a:r>
          </a:p>
          <a:p>
            <a:pPr algn="ctr"/>
            <a:r>
              <a:rPr lang="fr-FR" sz="1200" dirty="0"/>
              <a:t>IR, </a:t>
            </a:r>
            <a:r>
              <a:rPr lang="ru-RU" sz="1200" dirty="0" smtClean="0"/>
              <a:t>Видимое</a:t>
            </a:r>
            <a:endParaRPr lang="fr-FR" sz="1200" dirty="0"/>
          </a:p>
        </p:txBody>
      </p:sp>
      <p:pic>
        <p:nvPicPr>
          <p:cNvPr id="33" name="Picture 6"/>
          <p:cNvPicPr>
            <a:picLocks noChangeAspect="1" noChangeArrowheads="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l="47010" t="36638" r="46034" b="49365"/>
          <a:stretch/>
        </p:blipFill>
        <p:spPr bwMode="auto">
          <a:xfrm>
            <a:off x="5119488" y="3821186"/>
            <a:ext cx="750022" cy="817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6"/>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933" t="47265" r="67846" b="44901"/>
          <a:stretch/>
        </p:blipFill>
        <p:spPr bwMode="auto">
          <a:xfrm>
            <a:off x="2673334" y="4027731"/>
            <a:ext cx="733893" cy="596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6"/>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7164" t="56176" r="68254" b="33080"/>
          <a:stretch/>
        </p:blipFill>
        <p:spPr bwMode="auto">
          <a:xfrm rot="1141768">
            <a:off x="7711231" y="3881598"/>
            <a:ext cx="582547" cy="739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51877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258400" y="1856207"/>
            <a:ext cx="2664296" cy="30849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 de texte 443"/>
          <p:cNvSpPr txBox="1"/>
          <p:nvPr/>
        </p:nvSpPr>
        <p:spPr>
          <a:xfrm>
            <a:off x="1115616" y="3854827"/>
            <a:ext cx="4568510" cy="936104"/>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fr-FR" sz="300" dirty="0">
                <a:solidFill>
                  <a:schemeClr val="tx1"/>
                </a:solidFill>
                <a:effectLst/>
                <a:ea typeface="Calibri"/>
                <a:cs typeface="Calibri"/>
              </a:rPr>
              <a:t> </a:t>
            </a:r>
            <a:endParaRPr lang="fr-FR" sz="1100" dirty="0">
              <a:solidFill>
                <a:schemeClr val="tx1"/>
              </a:solidFill>
              <a:effectLst/>
              <a:ea typeface="Calibri"/>
              <a:cs typeface="Times New Roman"/>
            </a:endParaRPr>
          </a:p>
          <a:p>
            <a:pPr>
              <a:lnSpc>
                <a:spcPct val="115000"/>
              </a:lnSpc>
              <a:spcAft>
                <a:spcPts val="1000"/>
              </a:spcAft>
            </a:pPr>
            <a:r>
              <a:rPr lang="ru-RU" sz="1200" b="1" u="sng" cap="small" spc="100" dirty="0" smtClean="0">
                <a:solidFill>
                  <a:schemeClr val="tx1"/>
                </a:solidFill>
                <a:effectLst/>
                <a:latin typeface="Arial" panose="020B0604020202020204" pitchFamily="34" charset="0"/>
                <a:ea typeface="Calibri"/>
                <a:cs typeface="Arial" panose="020B0604020202020204" pitchFamily="34" charset="0"/>
              </a:rPr>
              <a:t>Протокол</a:t>
            </a:r>
            <a:r>
              <a:rPr lang="fr-FR" sz="1200" b="1" cap="small" spc="100" dirty="0" smtClean="0">
                <a:solidFill>
                  <a:schemeClr val="tx1"/>
                </a:solidFill>
                <a:effectLst/>
                <a:latin typeface="Arial" panose="020B0604020202020204" pitchFamily="34" charset="0"/>
                <a:ea typeface="Calibri"/>
                <a:cs typeface="Arial" panose="020B0604020202020204" pitchFamily="34" charset="0"/>
              </a:rPr>
              <a:t>:</a:t>
            </a:r>
            <a:endParaRPr lang="fr-FR" sz="1200" dirty="0">
              <a:solidFill>
                <a:schemeClr val="tx1"/>
              </a:solidFill>
              <a:effectLst/>
              <a:latin typeface="Arial" panose="020B0604020202020204" pitchFamily="34" charset="0"/>
              <a:ea typeface="Calibri"/>
              <a:cs typeface="Arial" panose="020B0604020202020204" pitchFamily="34" charset="0"/>
            </a:endParaRPr>
          </a:p>
          <a:p>
            <a:r>
              <a:rPr lang="fr-FR" sz="1050" dirty="0"/>
              <a:t>- </a:t>
            </a:r>
            <a:r>
              <a:rPr lang="ru-RU" sz="1050" dirty="0" smtClean="0"/>
              <a:t>Подготовить фазу </a:t>
            </a:r>
            <a:r>
              <a:rPr lang="fr-FR" sz="1050" dirty="0" smtClean="0"/>
              <a:t>A </a:t>
            </a:r>
            <a:r>
              <a:rPr lang="ru-RU" sz="1050" dirty="0" smtClean="0"/>
              <a:t>при комнатной температуре</a:t>
            </a:r>
            <a:endParaRPr lang="fr-FR" sz="1050" dirty="0"/>
          </a:p>
          <a:p>
            <a:r>
              <a:rPr lang="fr-FR" sz="1050" dirty="0"/>
              <a:t>- </a:t>
            </a:r>
            <a:r>
              <a:rPr lang="ru-RU" sz="1050" dirty="0" smtClean="0"/>
              <a:t>Смешать фазу</a:t>
            </a:r>
            <a:r>
              <a:rPr lang="fr-FR" sz="1050" dirty="0" smtClean="0"/>
              <a:t> B</a:t>
            </a:r>
            <a:r>
              <a:rPr lang="ru-RU" sz="1050" dirty="0" smtClean="0"/>
              <a:t> и добавить к фазе </a:t>
            </a:r>
            <a:r>
              <a:rPr lang="fr-FR" sz="1050" dirty="0" smtClean="0"/>
              <a:t>A</a:t>
            </a:r>
            <a:r>
              <a:rPr lang="ru-RU" sz="1050" dirty="0" smtClean="0"/>
              <a:t> при активном перемешивании</a:t>
            </a:r>
            <a:endParaRPr lang="fr-FR" sz="1050" dirty="0"/>
          </a:p>
          <a:p>
            <a:pPr marL="90170" lvl="0" indent="-90170">
              <a:lnSpc>
                <a:spcPct val="115000"/>
              </a:lnSpc>
              <a:buFontTx/>
              <a:buChar char="-"/>
              <a:tabLst>
                <a:tab pos="88900" algn="l"/>
                <a:tab pos="4129088" algn="l"/>
              </a:tabLst>
            </a:pPr>
            <a:endParaRPr lang="fr-FR" sz="1050" dirty="0">
              <a:solidFill>
                <a:srgbClr val="FF0000"/>
              </a:solidFill>
              <a:ea typeface="Calibri"/>
              <a:cs typeface="Times New Roman"/>
            </a:endParaRPr>
          </a:p>
          <a:p>
            <a:pPr marL="171450" indent="-171450" algn="just">
              <a:lnSpc>
                <a:spcPct val="115000"/>
              </a:lnSpc>
              <a:spcAft>
                <a:spcPts val="0"/>
              </a:spcAft>
              <a:buFontTx/>
              <a:buChar char="-"/>
              <a:tabLst>
                <a:tab pos="90170" algn="l"/>
              </a:tabLst>
            </a:pPr>
            <a:endParaRPr lang="en-US" sz="1050" dirty="0">
              <a:solidFill>
                <a:schemeClr val="tx1"/>
              </a:solidFill>
              <a:ea typeface="Calibri"/>
              <a:cs typeface="Calibri"/>
            </a:endParaRPr>
          </a:p>
        </p:txBody>
      </p:sp>
      <p:grpSp>
        <p:nvGrpSpPr>
          <p:cNvPr id="12" name="Groupe 11"/>
          <p:cNvGrpSpPr/>
          <p:nvPr/>
        </p:nvGrpSpPr>
        <p:grpSpPr>
          <a:xfrm>
            <a:off x="8088973" y="2544121"/>
            <a:ext cx="923925" cy="866228"/>
            <a:chOff x="-38100" y="0"/>
            <a:chExt cx="923925" cy="857250"/>
          </a:xfrm>
        </p:grpSpPr>
        <p:sp>
          <p:nvSpPr>
            <p:cNvPr id="13" name="Rectangle à coins arrondis 12"/>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Zone de texte 316"/>
            <p:cNvSpPr txBox="1"/>
            <p:nvPr/>
          </p:nvSpPr>
          <p:spPr>
            <a:xfrm>
              <a:off x="-38100" y="114300"/>
              <a:ext cx="923925" cy="7035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fr-FR" sz="3000" b="1" dirty="0">
                  <a:effectLst>
                    <a:outerShdw blurRad="50800" algn="tl">
                      <a:srgbClr val="000000"/>
                    </a:outerShdw>
                  </a:effectLst>
                  <a:ea typeface="Calibri"/>
                  <a:cs typeface="Times New Roman"/>
                </a:rPr>
                <a:t>€€</a:t>
              </a:r>
            </a:p>
            <a:p>
              <a:pPr algn="ctr">
                <a:lnSpc>
                  <a:spcPct val="115000"/>
                </a:lnSpc>
                <a:spcAft>
                  <a:spcPts val="1000"/>
                </a:spcAft>
              </a:pPr>
              <a:endParaRPr lang="fr-FR" sz="1100" dirty="0">
                <a:effectLst/>
                <a:ea typeface="Calibri"/>
                <a:cs typeface="Times New Roman"/>
              </a:endParaRPr>
            </a:p>
          </p:txBody>
        </p:sp>
      </p:grpSp>
      <p:grpSp>
        <p:nvGrpSpPr>
          <p:cNvPr id="15" name="Groupe 14"/>
          <p:cNvGrpSpPr/>
          <p:nvPr/>
        </p:nvGrpSpPr>
        <p:grpSpPr>
          <a:xfrm>
            <a:off x="6117436" y="2561674"/>
            <a:ext cx="943273" cy="1124585"/>
            <a:chOff x="0" y="0"/>
            <a:chExt cx="795655" cy="952575"/>
          </a:xfrm>
        </p:grpSpPr>
        <p:sp>
          <p:nvSpPr>
            <p:cNvPr id="16" name="Rectangle à coins arrondis 15"/>
            <p:cNvSpPr/>
            <p:nvPr/>
          </p:nvSpPr>
          <p:spPr>
            <a:xfrm>
              <a:off x="26894" y="0"/>
              <a:ext cx="718640" cy="686095"/>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17" name="Image 16" descr="\\pantin01\Marketing\Marketing interne\Images\Formulations\pot de crème.jpg"/>
            <p:cNvPicPr>
              <a:picLocks noChangeAspect="1"/>
            </p:cNvPicPr>
            <p:nvPr/>
          </p:nvPicPr>
          <p:blipFill>
            <a:blip r:embed="rId2"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121024" y="94130"/>
              <a:ext cx="537882" cy="322729"/>
            </a:xfrm>
            <a:prstGeom prst="rect">
              <a:avLst/>
            </a:prstGeom>
            <a:noFill/>
            <a:ln>
              <a:noFill/>
            </a:ln>
          </p:spPr>
        </p:pic>
        <p:sp>
          <p:nvSpPr>
            <p:cNvPr id="18" name="Zone de texte 346"/>
            <p:cNvSpPr txBox="1"/>
            <p:nvPr/>
          </p:nvSpPr>
          <p:spPr>
            <a:xfrm>
              <a:off x="0" y="389965"/>
              <a:ext cx="795655" cy="5626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fr-FR" sz="1200" b="1" dirty="0">
                  <a:ln>
                    <a:noFill/>
                  </a:ln>
                  <a:effectLst>
                    <a:outerShdw blurRad="50800" algn="tl">
                      <a:srgbClr val="000000"/>
                    </a:outerShdw>
                  </a:effectLst>
                  <a:ea typeface="Calibri"/>
                  <a:cs typeface="Times New Roman"/>
                </a:rPr>
                <a:t>Face</a:t>
              </a:r>
              <a:endParaRPr lang="fr-FR" sz="1100" dirty="0">
                <a:effectLst/>
                <a:ea typeface="Calibri"/>
                <a:cs typeface="Times New Roman"/>
              </a:endParaRPr>
            </a:p>
          </p:txBody>
        </p:sp>
      </p:grpSp>
      <p:sp>
        <p:nvSpPr>
          <p:cNvPr id="3" name="ZoneTexte 2"/>
          <p:cNvSpPr txBox="1"/>
          <p:nvPr/>
        </p:nvSpPr>
        <p:spPr>
          <a:xfrm>
            <a:off x="6651917" y="3588942"/>
            <a:ext cx="1952531" cy="1169551"/>
          </a:xfrm>
          <a:prstGeom prst="rect">
            <a:avLst/>
          </a:prstGeom>
          <a:noFill/>
        </p:spPr>
        <p:txBody>
          <a:bodyPr wrap="square" rtlCol="0">
            <a:spAutoFit/>
          </a:bodyPr>
          <a:lstStyle/>
          <a:p>
            <a:pPr algn="ctr" fontAlgn="auto">
              <a:spcBef>
                <a:spcPts val="0"/>
              </a:spcBef>
              <a:spcAft>
                <a:spcPts val="0"/>
              </a:spcAft>
            </a:pPr>
            <a:r>
              <a:rPr lang="ru-RU" sz="1400" b="1" dirty="0" smtClean="0">
                <a:solidFill>
                  <a:prstClr val="black"/>
                </a:solidFill>
              </a:rPr>
              <a:t>СЫВОРОТКА</a:t>
            </a:r>
            <a:endParaRPr lang="fr-FR" sz="1400" b="1" dirty="0">
              <a:solidFill>
                <a:prstClr val="black"/>
              </a:solidFill>
            </a:endParaRPr>
          </a:p>
          <a:p>
            <a:pPr algn="ctr"/>
            <a:r>
              <a:rPr lang="ru-RU" sz="1400" b="1" dirty="0" smtClean="0">
                <a:solidFill>
                  <a:prstClr val="black"/>
                </a:solidFill>
              </a:rPr>
              <a:t>Пленкообразование</a:t>
            </a:r>
            <a:endParaRPr lang="fr-FR" sz="1400" b="1" dirty="0">
              <a:solidFill>
                <a:prstClr val="black"/>
              </a:solidFill>
            </a:endParaRPr>
          </a:p>
          <a:p>
            <a:pPr algn="ctr"/>
            <a:r>
              <a:rPr lang="ru-RU" sz="1400" b="1" dirty="0" smtClean="0">
                <a:solidFill>
                  <a:prstClr val="black"/>
                </a:solidFill>
              </a:rPr>
              <a:t>Для добавления в крем, чтобы повысить защиту от загрязнения</a:t>
            </a:r>
            <a:endParaRPr lang="fr-FR" sz="1400" b="1" dirty="0">
              <a:solidFill>
                <a:prstClr val="black"/>
              </a:solidFill>
            </a:endParaRPr>
          </a:p>
        </p:txBody>
      </p:sp>
      <p:sp>
        <p:nvSpPr>
          <p:cNvPr id="32" name="Zone de texte 446"/>
          <p:cNvSpPr txBox="1"/>
          <p:nvPr/>
        </p:nvSpPr>
        <p:spPr>
          <a:xfrm>
            <a:off x="2806336" y="5006955"/>
            <a:ext cx="2877790" cy="942325"/>
          </a:xfrm>
          <a:prstGeom prst="rect">
            <a:avLst/>
          </a:prstGeom>
          <a:solidFill>
            <a:schemeClr val="bg1">
              <a:lumMod val="95000"/>
            </a:schemeClr>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fr-FR" sz="300" dirty="0">
                <a:effectLst/>
                <a:ea typeface="Calibri"/>
                <a:cs typeface="Calibri"/>
              </a:rPr>
              <a:t> </a:t>
            </a:r>
            <a:endParaRPr lang="fr-FR" sz="1100" dirty="0">
              <a:effectLst/>
              <a:ea typeface="Calibri"/>
              <a:cs typeface="Times New Roman"/>
            </a:endParaRPr>
          </a:p>
          <a:p>
            <a:pPr>
              <a:lnSpc>
                <a:spcPct val="115000"/>
              </a:lnSpc>
              <a:spcAft>
                <a:spcPts val="1000"/>
              </a:spcAft>
            </a:pPr>
            <a:r>
              <a:rPr lang="ru-RU" sz="1200" b="1" u="sng" cap="small" spc="100" dirty="0" smtClean="0">
                <a:solidFill>
                  <a:schemeClr val="tx1"/>
                </a:solidFill>
                <a:latin typeface="Arial" panose="020B0604020202020204" pitchFamily="34" charset="0"/>
                <a:cs typeface="Arial" panose="020B0604020202020204" pitchFamily="34" charset="0"/>
              </a:rPr>
              <a:t>Физико-химические </a:t>
            </a:r>
            <a:r>
              <a:rPr lang="ru-RU" sz="1200" b="1" u="sng" cap="small" spc="100" dirty="0" err="1" smtClean="0">
                <a:solidFill>
                  <a:schemeClr val="tx1"/>
                </a:solidFill>
                <a:latin typeface="Arial" panose="020B0604020202020204" pitchFamily="34" charset="0"/>
                <a:cs typeface="Arial" panose="020B0604020202020204" pitchFamily="34" charset="0"/>
              </a:rPr>
              <a:t>парметры</a:t>
            </a:r>
            <a:r>
              <a:rPr lang="en-US" sz="1200" b="1" u="sng" cap="small" spc="100" dirty="0" smtClean="0">
                <a:solidFill>
                  <a:schemeClr val="tx1"/>
                </a:solidFill>
                <a:latin typeface="Arial" panose="020B0604020202020204" pitchFamily="34" charset="0"/>
                <a:cs typeface="Arial" panose="020B0604020202020204" pitchFamily="34" charset="0"/>
              </a:rPr>
              <a:t>:</a:t>
            </a:r>
            <a:endParaRPr lang="fr-FR" sz="1100" dirty="0">
              <a:effectLst/>
              <a:ea typeface="Calibri"/>
              <a:cs typeface="Times New Roman"/>
            </a:endParaRPr>
          </a:p>
          <a:p>
            <a:r>
              <a:rPr lang="en-GB" sz="1100" dirty="0">
                <a:solidFill>
                  <a:schemeClr val="tx1"/>
                </a:solidFill>
              </a:rPr>
              <a:t>pH = 5.50 – 6.10 </a:t>
            </a:r>
            <a:r>
              <a:rPr lang="ru-RU" sz="1100" dirty="0" smtClean="0">
                <a:solidFill>
                  <a:schemeClr val="tx1"/>
                </a:solidFill>
              </a:rPr>
              <a:t>при</a:t>
            </a:r>
            <a:r>
              <a:rPr lang="en-GB" sz="1100" dirty="0" smtClean="0">
                <a:solidFill>
                  <a:schemeClr val="tx1"/>
                </a:solidFill>
              </a:rPr>
              <a:t> </a:t>
            </a:r>
            <a:r>
              <a:rPr lang="en-GB" sz="1100" dirty="0">
                <a:solidFill>
                  <a:schemeClr val="tx1"/>
                </a:solidFill>
              </a:rPr>
              <a:t>20°C</a:t>
            </a:r>
            <a:endParaRPr lang="fr-FR" sz="1100" dirty="0">
              <a:solidFill>
                <a:schemeClr val="tx1"/>
              </a:solidFill>
            </a:endParaRPr>
          </a:p>
          <a:p>
            <a:r>
              <a:rPr lang="fr-FR" sz="1100" dirty="0">
                <a:solidFill>
                  <a:schemeClr val="tx1"/>
                </a:solidFill>
              </a:rPr>
              <a:t>η</a:t>
            </a:r>
            <a:r>
              <a:rPr lang="en-GB" sz="1100" dirty="0">
                <a:solidFill>
                  <a:schemeClr val="tx1"/>
                </a:solidFill>
              </a:rPr>
              <a:t>: 500 – 700 </a:t>
            </a:r>
            <a:r>
              <a:rPr lang="ru-RU" sz="1100" dirty="0" err="1" smtClean="0">
                <a:solidFill>
                  <a:schemeClr val="tx1"/>
                </a:solidFill>
              </a:rPr>
              <a:t>сПз</a:t>
            </a:r>
            <a:r>
              <a:rPr lang="ru-RU" sz="1100" dirty="0" smtClean="0">
                <a:solidFill>
                  <a:schemeClr val="tx1"/>
                </a:solidFill>
              </a:rPr>
              <a:t> при </a:t>
            </a:r>
            <a:r>
              <a:rPr lang="en-GB" sz="1100" dirty="0" smtClean="0">
                <a:solidFill>
                  <a:schemeClr val="tx1"/>
                </a:solidFill>
              </a:rPr>
              <a:t>20°C</a:t>
            </a:r>
            <a:r>
              <a:rPr lang="en-GB" sz="1100" dirty="0">
                <a:solidFill>
                  <a:schemeClr val="tx1"/>
                </a:solidFill>
              </a:rPr>
              <a:t>, LVT 2, 12 rpm</a:t>
            </a:r>
            <a:endParaRPr lang="fr-FR" sz="1100" dirty="0">
              <a:solidFill>
                <a:schemeClr val="tx1"/>
              </a:solidFill>
            </a:endParaRPr>
          </a:p>
          <a:p>
            <a:pPr algn="l">
              <a:spcAft>
                <a:spcPts val="0"/>
              </a:spcAft>
            </a:pPr>
            <a:endParaRPr lang="fr-FR" sz="1200" dirty="0">
              <a:effectLst/>
              <a:latin typeface="Arial"/>
              <a:ea typeface="Times New Roman"/>
              <a:cs typeface="Times New Roman"/>
            </a:endParaRPr>
          </a:p>
          <a:p>
            <a:pPr algn="just">
              <a:spcAft>
                <a:spcPts val="0"/>
              </a:spcAft>
            </a:pPr>
            <a:r>
              <a:rPr lang="fr-FR" sz="1200" dirty="0">
                <a:effectLst/>
                <a:ea typeface="Times New Roman"/>
                <a:cs typeface="Times New Roman"/>
              </a:rPr>
              <a:t> </a:t>
            </a:r>
            <a:endParaRPr lang="fr-FR" sz="1200" dirty="0">
              <a:effectLst/>
              <a:latin typeface="Arial"/>
              <a:ea typeface="Times New Roman"/>
              <a:cs typeface="Times New Roman"/>
            </a:endParaRPr>
          </a:p>
          <a:p>
            <a:pPr algn="just">
              <a:lnSpc>
                <a:spcPct val="115000"/>
              </a:lnSpc>
              <a:spcAft>
                <a:spcPts val="0"/>
              </a:spcAft>
              <a:tabLst>
                <a:tab pos="228600" algn="l"/>
              </a:tabLst>
            </a:pPr>
            <a:r>
              <a:rPr lang="fr-FR" sz="1100" dirty="0">
                <a:effectLst/>
                <a:ea typeface="Calibri"/>
                <a:cs typeface="Calibri"/>
              </a:rPr>
              <a:t> </a:t>
            </a:r>
            <a:endParaRPr lang="fr-FR" sz="1100" dirty="0">
              <a:effectLst/>
              <a:ea typeface="Calibri"/>
              <a:cs typeface="Times New Roman"/>
            </a:endParaRPr>
          </a:p>
          <a:p>
            <a:pPr algn="just">
              <a:lnSpc>
                <a:spcPct val="115000"/>
              </a:lnSpc>
              <a:spcAft>
                <a:spcPts val="0"/>
              </a:spcAft>
              <a:tabLst>
                <a:tab pos="228600" algn="l"/>
              </a:tabLst>
            </a:pPr>
            <a:r>
              <a:rPr lang="fr-FR" sz="1100" dirty="0">
                <a:effectLst/>
                <a:ea typeface="Calibri"/>
                <a:cs typeface="Calibri"/>
              </a:rPr>
              <a:t> </a:t>
            </a:r>
            <a:endParaRPr lang="fr-FR" sz="1100" dirty="0">
              <a:effectLst/>
              <a:ea typeface="Calibri"/>
              <a:cs typeface="Times New Roman"/>
            </a:endParaRPr>
          </a:p>
          <a:p>
            <a:pPr algn="just">
              <a:lnSpc>
                <a:spcPct val="115000"/>
              </a:lnSpc>
              <a:spcAft>
                <a:spcPts val="0"/>
              </a:spcAft>
              <a:tabLst>
                <a:tab pos="228600" algn="l"/>
              </a:tabLst>
            </a:pPr>
            <a:r>
              <a:rPr lang="fr-FR" sz="1100" dirty="0">
                <a:effectLst/>
                <a:ea typeface="Calibri"/>
                <a:cs typeface="Calibri"/>
              </a:rPr>
              <a:t> </a:t>
            </a:r>
            <a:endParaRPr lang="fr-FR" sz="1100" dirty="0">
              <a:effectLst/>
              <a:ea typeface="Calibri"/>
              <a:cs typeface="Times New Roman"/>
            </a:endParaRPr>
          </a:p>
          <a:p>
            <a:pPr algn="just">
              <a:lnSpc>
                <a:spcPct val="115000"/>
              </a:lnSpc>
              <a:spcAft>
                <a:spcPts val="0"/>
              </a:spcAft>
            </a:pPr>
            <a:r>
              <a:rPr lang="fr-FR" sz="1100" dirty="0">
                <a:effectLst/>
                <a:ea typeface="Calibri"/>
                <a:cs typeface="Calibri"/>
              </a:rPr>
              <a:t> </a:t>
            </a:r>
            <a:endParaRPr lang="fr-FR" sz="1100" dirty="0">
              <a:effectLst/>
              <a:ea typeface="Calibri"/>
              <a:cs typeface="Times New Roman"/>
            </a:endParaRPr>
          </a:p>
        </p:txBody>
      </p:sp>
      <p:sp>
        <p:nvSpPr>
          <p:cNvPr id="21" name="Rectangle 20"/>
          <p:cNvSpPr/>
          <p:nvPr/>
        </p:nvSpPr>
        <p:spPr>
          <a:xfrm>
            <a:off x="4068247" y="1145472"/>
            <a:ext cx="2743059" cy="430887"/>
          </a:xfrm>
          <a:prstGeom prst="rect">
            <a:avLst/>
          </a:prstGeom>
        </p:spPr>
        <p:txBody>
          <a:bodyPr wrap="none">
            <a:spAutoFit/>
          </a:bodyPr>
          <a:lstStyle/>
          <a:p>
            <a:pPr algn="ctr"/>
            <a:r>
              <a:rPr lang="fr-FR" sz="2200" b="1" i="1" cap="small" dirty="0">
                <a:latin typeface="Trebuchet MS" pitchFamily="34" charset="0"/>
              </a:rPr>
              <a:t>Light </a:t>
            </a:r>
            <a:r>
              <a:rPr lang="fr-FR" sz="2200" b="1" i="1" cap="small" dirty="0" err="1">
                <a:latin typeface="Trebuchet MS" pitchFamily="34" charset="0"/>
              </a:rPr>
              <a:t>shield</a:t>
            </a:r>
            <a:r>
              <a:rPr lang="fr-FR" sz="2200" b="1" i="1" cap="small" dirty="0">
                <a:latin typeface="Trebuchet MS" pitchFamily="34" charset="0"/>
              </a:rPr>
              <a:t> booster</a:t>
            </a:r>
          </a:p>
        </p:txBody>
      </p:sp>
      <p:grpSp>
        <p:nvGrpSpPr>
          <p:cNvPr id="33" name="Groupe 32"/>
          <p:cNvGrpSpPr/>
          <p:nvPr/>
        </p:nvGrpSpPr>
        <p:grpSpPr>
          <a:xfrm>
            <a:off x="7110369" y="2539994"/>
            <a:ext cx="942975" cy="894080"/>
            <a:chOff x="-28576" y="0"/>
            <a:chExt cx="942975" cy="894080"/>
          </a:xfrm>
        </p:grpSpPr>
        <p:sp>
          <p:nvSpPr>
            <p:cNvPr id="34" name="Rectangle à coins arrondis 33"/>
            <p:cNvSpPr/>
            <p:nvPr/>
          </p:nvSpPr>
          <p:spPr>
            <a:xfrm>
              <a:off x="0" y="0"/>
              <a:ext cx="866775" cy="857250"/>
            </a:xfrm>
            <a:prstGeom prst="roundRect">
              <a:avLst/>
            </a:prstGeom>
            <a:solidFill>
              <a:schemeClr val="bg1"/>
            </a:solidFill>
            <a:ln>
              <a:solidFill>
                <a:schemeClr val="tx1">
                  <a:lumMod val="85000"/>
                  <a:lumOff val="15000"/>
                </a:schemeClr>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5" name="Zone de texte 295"/>
            <p:cNvSpPr txBox="1"/>
            <p:nvPr/>
          </p:nvSpPr>
          <p:spPr>
            <a:xfrm>
              <a:off x="-28576" y="190500"/>
              <a:ext cx="942975" cy="7035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fr-FR" sz="2200" b="1" dirty="0">
                  <a:effectLst>
                    <a:outerShdw blurRad="50800" algn="tl">
                      <a:srgbClr val="000000"/>
                    </a:outerShdw>
                  </a:effectLst>
                  <a:ea typeface="Calibri"/>
                  <a:cs typeface="Times New Roman"/>
                </a:rPr>
                <a:t>W</a:t>
              </a:r>
              <a:endParaRPr lang="fr-FR" sz="1100" dirty="0">
                <a:effectLst/>
                <a:ea typeface="Calibri"/>
                <a:cs typeface="Times New Roman"/>
              </a:endParaRPr>
            </a:p>
          </p:txBody>
        </p:sp>
      </p:grpSp>
      <p:sp>
        <p:nvSpPr>
          <p:cNvPr id="39" name="Rectangle 38"/>
          <p:cNvSpPr/>
          <p:nvPr/>
        </p:nvSpPr>
        <p:spPr>
          <a:xfrm rot="5400000">
            <a:off x="7789703" y="-946635"/>
            <a:ext cx="416360" cy="2312506"/>
          </a:xfrm>
          <a:prstGeom prst="rect">
            <a:avLst/>
          </a:prstGeom>
          <a:solidFill>
            <a:schemeClr val="accent6">
              <a:lumMod val="75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Zone de texte 53"/>
          <p:cNvSpPr txBox="1"/>
          <p:nvPr/>
        </p:nvSpPr>
        <p:spPr>
          <a:xfrm rot="5400000">
            <a:off x="7385192" y="-625874"/>
            <a:ext cx="882421" cy="1988139"/>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Рецептуры</a:t>
            </a:r>
            <a:endParaRPr kumimoji="0" lang="fr-FR" sz="20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36" name="Rectangle 35"/>
          <p:cNvSpPr/>
          <p:nvPr/>
        </p:nvSpPr>
        <p:spPr>
          <a:xfrm>
            <a:off x="2419913" y="659173"/>
            <a:ext cx="6040519" cy="461665"/>
          </a:xfrm>
          <a:prstGeom prst="rect">
            <a:avLst/>
          </a:prstGeom>
        </p:spPr>
        <p:txBody>
          <a:bodyPr wrap="square">
            <a:spAutoFit/>
          </a:bodyPr>
          <a:lstStyle/>
          <a:p>
            <a:pPr algn="ctr"/>
            <a:r>
              <a:rPr lang="ru-RU" sz="2400" b="1" cap="all" dirty="0" smtClean="0">
                <a:solidFill>
                  <a:srgbClr val="5F497A"/>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ПРИМЕР РЕЦЕПТУРЫ</a:t>
            </a:r>
            <a:endParaRPr lang="fr-FR" sz="2400" b="1" cap="all" dirty="0">
              <a:solidFill>
                <a:srgbClr val="5F497A"/>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endParaRPr>
          </a:p>
        </p:txBody>
      </p:sp>
      <p:cxnSp>
        <p:nvCxnSpPr>
          <p:cNvPr id="37" name="Connecteur droit 36"/>
          <p:cNvCxnSpPr/>
          <p:nvPr/>
        </p:nvCxnSpPr>
        <p:spPr>
          <a:xfrm>
            <a:off x="2408882" y="1138594"/>
            <a:ext cx="6051550" cy="0"/>
          </a:xfrm>
          <a:prstGeom prst="line">
            <a:avLst/>
          </a:prstGeom>
          <a:noFill/>
          <a:ln w="9525" cap="flat" cmpd="sng" algn="ctr">
            <a:solidFill>
              <a:schemeClr val="accent4">
                <a:lumMod val="75000"/>
              </a:schemeClr>
            </a:solidFill>
            <a:prstDash val="solid"/>
          </a:ln>
          <a:effectLst/>
        </p:spPr>
      </p:cxnSp>
      <p:cxnSp>
        <p:nvCxnSpPr>
          <p:cNvPr id="42" name="Connecteur droit 41"/>
          <p:cNvCxnSpPr/>
          <p:nvPr/>
        </p:nvCxnSpPr>
        <p:spPr>
          <a:xfrm>
            <a:off x="2408882" y="634538"/>
            <a:ext cx="6051550" cy="0"/>
          </a:xfrm>
          <a:prstGeom prst="line">
            <a:avLst/>
          </a:prstGeom>
          <a:noFill/>
          <a:ln w="9525" cap="flat" cmpd="sng" algn="ctr">
            <a:solidFill>
              <a:schemeClr val="accent4">
                <a:lumMod val="75000"/>
              </a:schemeClr>
            </a:solidFill>
            <a:prstDash val="solid"/>
          </a:ln>
          <a:effectLst/>
        </p:spPr>
      </p:cxnSp>
      <p:sp>
        <p:nvSpPr>
          <p:cNvPr id="2" name="Rectangle 1"/>
          <p:cNvSpPr/>
          <p:nvPr/>
        </p:nvSpPr>
        <p:spPr>
          <a:xfrm>
            <a:off x="6315846" y="1900579"/>
            <a:ext cx="1474763" cy="286682"/>
          </a:xfrm>
          <a:prstGeom prst="rect">
            <a:avLst/>
          </a:prstGeom>
        </p:spPr>
        <p:txBody>
          <a:bodyPr wrap="none">
            <a:spAutoFit/>
          </a:bodyPr>
          <a:lstStyle/>
          <a:p>
            <a:pPr>
              <a:lnSpc>
                <a:spcPct val="115000"/>
              </a:lnSpc>
              <a:spcAft>
                <a:spcPts val="1000"/>
              </a:spcAft>
            </a:pPr>
            <a:r>
              <a:rPr lang="ru-RU" sz="1200" b="1" u="sng" cap="small" spc="100" dirty="0" err="1" smtClean="0">
                <a:latin typeface="Arial" panose="020B0604020202020204" pitchFamily="34" charset="0"/>
                <a:cs typeface="Arial" panose="020B0604020202020204" pitchFamily="34" charset="0"/>
              </a:rPr>
              <a:t>Харктеристики</a:t>
            </a:r>
            <a:r>
              <a:rPr lang="fr-FR" sz="1200" b="1" u="sng" cap="small" spc="100" dirty="0" smtClean="0">
                <a:latin typeface="Arial" panose="020B0604020202020204" pitchFamily="34" charset="0"/>
                <a:cs typeface="Arial" panose="020B0604020202020204" pitchFamily="34" charset="0"/>
              </a:rPr>
              <a:t>:</a:t>
            </a:r>
            <a:endParaRPr lang="fr-FR" sz="1200" b="1" u="sng" cap="small" spc="100" dirty="0">
              <a:latin typeface="Arial" panose="020B0604020202020204" pitchFamily="34" charset="0"/>
              <a:cs typeface="Arial" panose="020B0604020202020204" pitchFamily="34" charset="0"/>
            </a:endParaRPr>
          </a:p>
        </p:txBody>
      </p:sp>
      <p:graphicFrame>
        <p:nvGraphicFramePr>
          <p:cNvPr id="7" name="Tableau 6"/>
          <p:cNvGraphicFramePr>
            <a:graphicFrameLocks noGrp="1"/>
          </p:cNvGraphicFramePr>
          <p:nvPr>
            <p:extLst>
              <p:ext uri="{D42A27DB-BD31-4B8C-83A1-F6EECF244321}">
                <p14:modId xmlns:p14="http://schemas.microsoft.com/office/powerpoint/2010/main" val="2643047064"/>
              </p:ext>
            </p:extLst>
          </p:nvPr>
        </p:nvGraphicFramePr>
        <p:xfrm>
          <a:off x="770167" y="1992262"/>
          <a:ext cx="4907409" cy="1492027"/>
        </p:xfrm>
        <a:graphic>
          <a:graphicData uri="http://schemas.openxmlformats.org/drawingml/2006/table">
            <a:tbl>
              <a:tblPr firstRow="1" firstCol="1" lastRow="1" lastCol="1" bandRow="1" bandCol="1"/>
              <a:tblGrid>
                <a:gridCol w="482785">
                  <a:extLst>
                    <a:ext uri="{9D8B030D-6E8A-4147-A177-3AD203B41FA5}">
                      <a16:colId xmlns="" xmlns:a16="http://schemas.microsoft.com/office/drawing/2014/main" val="20000"/>
                    </a:ext>
                  </a:extLst>
                </a:gridCol>
                <a:gridCol w="1546402">
                  <a:extLst>
                    <a:ext uri="{9D8B030D-6E8A-4147-A177-3AD203B41FA5}">
                      <a16:colId xmlns="" xmlns:a16="http://schemas.microsoft.com/office/drawing/2014/main" val="20001"/>
                    </a:ext>
                  </a:extLst>
                </a:gridCol>
                <a:gridCol w="1732602">
                  <a:extLst>
                    <a:ext uri="{9D8B030D-6E8A-4147-A177-3AD203B41FA5}">
                      <a16:colId xmlns="" xmlns:a16="http://schemas.microsoft.com/office/drawing/2014/main" val="20002"/>
                    </a:ext>
                  </a:extLst>
                </a:gridCol>
                <a:gridCol w="525820">
                  <a:extLst>
                    <a:ext uri="{9D8B030D-6E8A-4147-A177-3AD203B41FA5}">
                      <a16:colId xmlns="" xmlns:a16="http://schemas.microsoft.com/office/drawing/2014/main" val="20003"/>
                    </a:ext>
                  </a:extLst>
                </a:gridCol>
                <a:gridCol w="93980">
                  <a:extLst>
                    <a:ext uri="{9D8B030D-6E8A-4147-A177-3AD203B41FA5}">
                      <a16:colId xmlns="" xmlns:a16="http://schemas.microsoft.com/office/drawing/2014/main" val="20004"/>
                    </a:ext>
                  </a:extLst>
                </a:gridCol>
                <a:gridCol w="525820">
                  <a:extLst>
                    <a:ext uri="{9D8B030D-6E8A-4147-A177-3AD203B41FA5}">
                      <a16:colId xmlns="" xmlns:a16="http://schemas.microsoft.com/office/drawing/2014/main" val="20005"/>
                    </a:ext>
                  </a:extLst>
                </a:gridCol>
              </a:tblGrid>
              <a:tr h="172034">
                <a:tc rowSpan="4">
                  <a:txBody>
                    <a:bodyPr/>
                    <a:lstStyle/>
                    <a:p>
                      <a:pPr algn="ctr">
                        <a:lnSpc>
                          <a:spcPct val="115000"/>
                        </a:lnSpc>
                        <a:spcAft>
                          <a:spcPts val="0"/>
                        </a:spcAft>
                      </a:pPr>
                      <a:r>
                        <a:rPr lang="fr-FR" sz="900" cap="small" dirty="0">
                          <a:effectLst/>
                          <a:latin typeface="+mn-lt"/>
                          <a:ea typeface="Calibri"/>
                          <a:cs typeface="Calibri"/>
                        </a:rPr>
                        <a:t>A</a:t>
                      </a:r>
                      <a:endParaRPr lang="fr-FR" sz="900" dirty="0">
                        <a:effectLst/>
                        <a:latin typeface="+mn-lt"/>
                        <a:ea typeface="Calibri"/>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a:txBody>
                    <a:bodyPr/>
                    <a:lstStyle/>
                    <a:p>
                      <a:pPr algn="l">
                        <a:lnSpc>
                          <a:spcPct val="115000"/>
                        </a:lnSpc>
                        <a:spcAft>
                          <a:spcPts val="0"/>
                        </a:spcAft>
                      </a:pPr>
                      <a:r>
                        <a:rPr lang="fr-FR" sz="900" b="1" cap="small" dirty="0" err="1">
                          <a:effectLst/>
                          <a:latin typeface="+mn-lt"/>
                          <a:ea typeface="Calibri"/>
                          <a:cs typeface="Calibri"/>
                        </a:rPr>
                        <a:t>Demineralized</a:t>
                      </a:r>
                      <a:r>
                        <a:rPr lang="fr-FR" sz="900" b="1" cap="small" dirty="0">
                          <a:effectLst/>
                          <a:latin typeface="+mn-lt"/>
                          <a:ea typeface="Calibri"/>
                          <a:cs typeface="Calibri"/>
                        </a:rPr>
                        <a:t> water</a:t>
                      </a:r>
                      <a:endParaRPr lang="fr-FR" sz="900" dirty="0">
                        <a:effectLst/>
                        <a:latin typeface="+mn-lt"/>
                        <a:ea typeface="Calibri"/>
                        <a:cs typeface="Times New Roman"/>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fr-FR" sz="900" i="1" dirty="0">
                          <a:effectLst/>
                          <a:latin typeface="+mn-lt"/>
                          <a:ea typeface="Calibri"/>
                          <a:cs typeface="Calibri"/>
                        </a:rPr>
                        <a:t>Aqua</a:t>
                      </a:r>
                      <a:endParaRPr lang="fr-FR" sz="900" dirty="0">
                        <a:effectLst/>
                        <a:latin typeface="+mn-lt"/>
                        <a:ea typeface="Calibri"/>
                        <a:cs typeface="Times New Roman"/>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fr-FR" sz="900">
                          <a:effectLst/>
                          <a:latin typeface="+mn-lt"/>
                          <a:ea typeface="Calibri"/>
                          <a:cs typeface="Calibri"/>
                        </a:rPr>
                        <a:t>Qsp 100</a:t>
                      </a:r>
                      <a:endParaRPr lang="fr-FR" sz="900">
                        <a:effectLst/>
                        <a:latin typeface="+mn-lt"/>
                        <a:ea typeface="Calibri"/>
                        <a:cs typeface="Times New Roman"/>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172034">
                <a:tc vMerge="1">
                  <a:txBody>
                    <a:bodyPr/>
                    <a:lstStyle/>
                    <a:p>
                      <a:endParaRPr lang="fr-FR"/>
                    </a:p>
                  </a:txBody>
                  <a:tcPr/>
                </a:tc>
                <a:tc>
                  <a:txBody>
                    <a:bodyPr/>
                    <a:lstStyle/>
                    <a:p>
                      <a:pPr algn="l">
                        <a:lnSpc>
                          <a:spcPct val="115000"/>
                        </a:lnSpc>
                        <a:spcAft>
                          <a:spcPts val="0"/>
                        </a:spcAft>
                      </a:pPr>
                      <a:r>
                        <a:rPr lang="fr-FR" sz="900" b="1" cap="small" dirty="0">
                          <a:effectLst/>
                          <a:latin typeface="+mn-lt"/>
                          <a:ea typeface="Calibri"/>
                          <a:cs typeface="Calibri"/>
                        </a:rPr>
                        <a:t>Conservateur</a:t>
                      </a:r>
                      <a:endParaRPr lang="fr-FR" sz="900" dirty="0">
                        <a:effectLst/>
                        <a:latin typeface="+mn-lt"/>
                        <a:ea typeface="Calibri"/>
                        <a:cs typeface="Times New Roman"/>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fr-FR" sz="900">
                          <a:effectLst/>
                          <a:latin typeface="+mn-lt"/>
                          <a:ea typeface="Calibri"/>
                          <a:cs typeface="Times New Roman"/>
                        </a:rPr>
                        <a:t> </a:t>
                      </a: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fr-FR" sz="900">
                          <a:effectLst/>
                          <a:latin typeface="+mn-lt"/>
                          <a:ea typeface="Calibri"/>
                          <a:cs typeface="Calibri"/>
                        </a:rPr>
                        <a:t>Qsp </a:t>
                      </a:r>
                      <a:endParaRPr lang="fr-FR" sz="900">
                        <a:effectLst/>
                        <a:latin typeface="+mn-lt"/>
                        <a:ea typeface="Calibri"/>
                        <a:cs typeface="Times New Roman"/>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172034">
                <a:tc vMerge="1">
                  <a:txBody>
                    <a:bodyPr/>
                    <a:lstStyle/>
                    <a:p>
                      <a:endParaRPr lang="fr-FR"/>
                    </a:p>
                  </a:txBody>
                  <a:tcPr/>
                </a:tc>
                <a:tc>
                  <a:txBody>
                    <a:bodyPr/>
                    <a:lstStyle/>
                    <a:p>
                      <a:pPr algn="l">
                        <a:lnSpc>
                          <a:spcPct val="115000"/>
                        </a:lnSpc>
                        <a:spcAft>
                          <a:spcPts val="0"/>
                        </a:spcAft>
                      </a:pPr>
                      <a:r>
                        <a:rPr lang="en-US" sz="900" b="1" cap="small" dirty="0" err="1">
                          <a:solidFill>
                            <a:srgbClr val="E36C0A"/>
                          </a:solidFill>
                          <a:effectLst/>
                          <a:latin typeface="+mn-lt"/>
                          <a:ea typeface="Calibri"/>
                          <a:cs typeface="Calibri"/>
                        </a:rPr>
                        <a:t>Glycofilm</a:t>
                      </a:r>
                      <a:r>
                        <a:rPr lang="en-US" sz="900" b="1" cap="small" dirty="0">
                          <a:solidFill>
                            <a:srgbClr val="E36C0A"/>
                          </a:solidFill>
                          <a:effectLst/>
                          <a:latin typeface="+mn-lt"/>
                          <a:ea typeface="Calibri"/>
                          <a:cs typeface="Calibri"/>
                        </a:rPr>
                        <a:t>® 1,5P or </a:t>
                      </a:r>
                      <a:r>
                        <a:rPr lang="en-US" sz="900" b="1" cap="small" dirty="0" err="1">
                          <a:solidFill>
                            <a:srgbClr val="E36C0A"/>
                          </a:solidFill>
                          <a:effectLst/>
                          <a:latin typeface="+mn-lt"/>
                          <a:ea typeface="Calibri"/>
                          <a:cs typeface="Calibri"/>
                        </a:rPr>
                        <a:t>Pollustop</a:t>
                      </a:r>
                      <a:r>
                        <a:rPr lang="en-US" sz="900" b="1" cap="small" dirty="0">
                          <a:solidFill>
                            <a:srgbClr val="E36C0A"/>
                          </a:solidFill>
                          <a:effectLst/>
                          <a:latin typeface="+mn-lt"/>
                          <a:ea typeface="Calibri"/>
                          <a:cs typeface="Calibri"/>
                        </a:rPr>
                        <a:t>®  (</a:t>
                      </a:r>
                      <a:r>
                        <a:rPr lang="en-US" sz="900" b="1" cap="small" dirty="0" err="1">
                          <a:solidFill>
                            <a:srgbClr val="E36C0A"/>
                          </a:solidFill>
                          <a:effectLst/>
                          <a:latin typeface="+mn-lt"/>
                          <a:ea typeface="Calibri"/>
                          <a:cs typeface="Calibri"/>
                        </a:rPr>
                        <a:t>Solabia</a:t>
                      </a:r>
                      <a:r>
                        <a:rPr lang="en-US" sz="900" b="1" cap="small" dirty="0">
                          <a:solidFill>
                            <a:srgbClr val="E36C0A"/>
                          </a:solidFill>
                          <a:effectLst/>
                          <a:latin typeface="+mn-lt"/>
                          <a:ea typeface="Calibri"/>
                          <a:cs typeface="Calibri"/>
                        </a:rPr>
                        <a:t> Group)</a:t>
                      </a:r>
                      <a:endParaRPr lang="fr-FR" sz="900" dirty="0">
                        <a:effectLst/>
                        <a:latin typeface="+mn-lt"/>
                        <a:ea typeface="Calibri"/>
                        <a:cs typeface="Times New Roman"/>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US" sz="900" b="1" i="1" dirty="0" err="1">
                          <a:solidFill>
                            <a:srgbClr val="E36C0A"/>
                          </a:solidFill>
                          <a:effectLst/>
                          <a:latin typeface="+mn-lt"/>
                          <a:ea typeface="Calibri"/>
                          <a:cs typeface="Calibri"/>
                        </a:rPr>
                        <a:t>Biosaccharide</a:t>
                      </a:r>
                      <a:r>
                        <a:rPr lang="en-US" sz="900" b="1" i="1" dirty="0">
                          <a:solidFill>
                            <a:srgbClr val="E36C0A"/>
                          </a:solidFill>
                          <a:effectLst/>
                          <a:latin typeface="+mn-lt"/>
                          <a:ea typeface="Calibri"/>
                          <a:cs typeface="Calibri"/>
                        </a:rPr>
                        <a:t> gum-4 or </a:t>
                      </a:r>
                      <a:r>
                        <a:rPr lang="en-US" sz="900" b="1" i="1" dirty="0" err="1">
                          <a:solidFill>
                            <a:srgbClr val="E36C0A"/>
                          </a:solidFill>
                          <a:effectLst/>
                          <a:latin typeface="+mn-lt"/>
                          <a:ea typeface="Calibri"/>
                          <a:cs typeface="Calibri"/>
                        </a:rPr>
                        <a:t>Biosaccharide</a:t>
                      </a:r>
                      <a:r>
                        <a:rPr lang="en-US" sz="900" b="1" i="1" dirty="0">
                          <a:solidFill>
                            <a:srgbClr val="E36C0A"/>
                          </a:solidFill>
                          <a:effectLst/>
                          <a:latin typeface="+mn-lt"/>
                          <a:ea typeface="Calibri"/>
                          <a:cs typeface="Calibri"/>
                        </a:rPr>
                        <a:t> gum-4 (and) 1,2-hexanediol</a:t>
                      </a:r>
                      <a:endParaRPr lang="fr-FR" sz="900" dirty="0">
                        <a:effectLst/>
                        <a:latin typeface="+mn-lt"/>
                        <a:ea typeface="Calibri"/>
                        <a:cs typeface="Times New Roman"/>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fr-FR" sz="900" b="1" dirty="0">
                          <a:solidFill>
                            <a:schemeClr val="accent6">
                              <a:lumMod val="75000"/>
                            </a:schemeClr>
                          </a:solidFill>
                          <a:effectLst/>
                          <a:latin typeface="+mn-lt"/>
                          <a:ea typeface="Calibri"/>
                          <a:cs typeface="Calibri"/>
                        </a:rPr>
                        <a:t>15.00</a:t>
                      </a:r>
                      <a:endParaRPr lang="fr-FR" sz="900" b="1" dirty="0">
                        <a:solidFill>
                          <a:schemeClr val="accent6">
                            <a:lumMod val="75000"/>
                          </a:schemeClr>
                        </a:solidFill>
                        <a:effectLst/>
                        <a:latin typeface="+mn-lt"/>
                        <a:ea typeface="Calibri"/>
                        <a:cs typeface="Times New Roman"/>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316389">
                <a:tc vMerge="1">
                  <a:txBody>
                    <a:bodyPr/>
                    <a:lstStyle/>
                    <a:p>
                      <a:endParaRPr lang="fr-FR"/>
                    </a:p>
                  </a:txBody>
                  <a:tcPr/>
                </a:tc>
                <a:tc>
                  <a:txBody>
                    <a:bodyPr/>
                    <a:lstStyle/>
                    <a:p>
                      <a:pPr algn="l">
                        <a:lnSpc>
                          <a:spcPct val="115000"/>
                        </a:lnSpc>
                        <a:spcAft>
                          <a:spcPts val="0"/>
                        </a:spcAft>
                      </a:pPr>
                      <a:r>
                        <a:rPr lang="fr-FR" sz="900" b="1" cap="small" dirty="0" err="1">
                          <a:solidFill>
                            <a:schemeClr val="bg1">
                              <a:lumMod val="50000"/>
                            </a:schemeClr>
                          </a:solidFill>
                          <a:effectLst/>
                          <a:latin typeface="+mn-lt"/>
                          <a:ea typeface="Calibri"/>
                          <a:cs typeface="Calibri"/>
                        </a:rPr>
                        <a:t>Detoxi</a:t>
                      </a:r>
                      <a:r>
                        <a:rPr lang="fr-FR" sz="900" b="1" cap="small" dirty="0">
                          <a:solidFill>
                            <a:schemeClr val="bg1">
                              <a:lumMod val="50000"/>
                            </a:schemeClr>
                          </a:solidFill>
                          <a:effectLst/>
                          <a:latin typeface="+mn-lt"/>
                          <a:ea typeface="Calibri"/>
                          <a:cs typeface="Calibri"/>
                        </a:rPr>
                        <a:t>-look® </a:t>
                      </a:r>
                      <a:r>
                        <a:rPr lang="en-US" sz="900" b="1" cap="small" dirty="0">
                          <a:solidFill>
                            <a:schemeClr val="bg1">
                              <a:lumMod val="50000"/>
                            </a:schemeClr>
                          </a:solidFill>
                          <a:effectLst/>
                          <a:latin typeface="+mn-lt"/>
                          <a:ea typeface="Calibri"/>
                          <a:cs typeface="Calibri"/>
                        </a:rPr>
                        <a:t>(</a:t>
                      </a:r>
                      <a:r>
                        <a:rPr lang="en-US" sz="900" b="1" cap="small" dirty="0" err="1">
                          <a:solidFill>
                            <a:schemeClr val="bg1">
                              <a:lumMod val="50000"/>
                            </a:schemeClr>
                          </a:solidFill>
                          <a:effectLst/>
                          <a:latin typeface="+mn-lt"/>
                          <a:ea typeface="Calibri"/>
                          <a:cs typeface="Calibri"/>
                        </a:rPr>
                        <a:t>Solabia</a:t>
                      </a:r>
                      <a:r>
                        <a:rPr lang="en-US" sz="900" b="1" cap="small" dirty="0">
                          <a:solidFill>
                            <a:schemeClr val="bg1">
                              <a:lumMod val="50000"/>
                            </a:schemeClr>
                          </a:solidFill>
                          <a:effectLst/>
                          <a:latin typeface="+mn-lt"/>
                          <a:ea typeface="Calibri"/>
                          <a:cs typeface="Calibri"/>
                        </a:rPr>
                        <a:t> Group)</a:t>
                      </a:r>
                      <a:endParaRPr lang="fr-FR" sz="900" dirty="0">
                        <a:solidFill>
                          <a:schemeClr val="bg1">
                            <a:lumMod val="50000"/>
                          </a:schemeClr>
                        </a:solidFill>
                        <a:effectLst/>
                        <a:latin typeface="+mn-lt"/>
                        <a:ea typeface="Calibri"/>
                        <a:cs typeface="Times New Roman"/>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en-US" sz="900" b="1" i="1" dirty="0">
                          <a:solidFill>
                            <a:schemeClr val="bg1">
                              <a:lumMod val="50000"/>
                            </a:schemeClr>
                          </a:solidFill>
                          <a:effectLst/>
                          <a:latin typeface="+mn-lt"/>
                          <a:ea typeface="Calibri"/>
                          <a:cs typeface="Calibri"/>
                        </a:rPr>
                        <a:t>Glycerin / </a:t>
                      </a:r>
                      <a:r>
                        <a:rPr lang="en-US" sz="900" b="1" i="1" dirty="0" err="1">
                          <a:solidFill>
                            <a:schemeClr val="bg1">
                              <a:lumMod val="50000"/>
                            </a:schemeClr>
                          </a:solidFill>
                          <a:effectLst/>
                          <a:latin typeface="+mn-lt"/>
                          <a:ea typeface="Calibri"/>
                          <a:cs typeface="Calibri"/>
                        </a:rPr>
                        <a:t>Helichrysum</a:t>
                      </a:r>
                      <a:r>
                        <a:rPr lang="en-US" sz="900" b="1" i="1" dirty="0">
                          <a:solidFill>
                            <a:schemeClr val="bg1">
                              <a:lumMod val="50000"/>
                            </a:schemeClr>
                          </a:solidFill>
                          <a:effectLst/>
                          <a:latin typeface="+mn-lt"/>
                          <a:ea typeface="Calibri"/>
                          <a:cs typeface="Calibri"/>
                        </a:rPr>
                        <a:t> </a:t>
                      </a:r>
                      <a:r>
                        <a:rPr lang="en-US" sz="900" b="1" i="1" dirty="0" err="1">
                          <a:solidFill>
                            <a:schemeClr val="bg1">
                              <a:lumMod val="50000"/>
                            </a:schemeClr>
                          </a:solidFill>
                          <a:effectLst/>
                          <a:latin typeface="+mn-lt"/>
                          <a:ea typeface="Calibri"/>
                          <a:cs typeface="Calibri"/>
                        </a:rPr>
                        <a:t>italicum</a:t>
                      </a:r>
                      <a:r>
                        <a:rPr lang="en-US" sz="900" b="1" i="1" dirty="0">
                          <a:solidFill>
                            <a:schemeClr val="bg1">
                              <a:lumMod val="50000"/>
                            </a:schemeClr>
                          </a:solidFill>
                          <a:effectLst/>
                          <a:latin typeface="+mn-lt"/>
                          <a:ea typeface="Calibri"/>
                          <a:cs typeface="Calibri"/>
                        </a:rPr>
                        <a:t> extract / Bellis </a:t>
                      </a:r>
                      <a:r>
                        <a:rPr lang="en-US" sz="900" b="1" i="1" dirty="0" err="1">
                          <a:solidFill>
                            <a:schemeClr val="bg1">
                              <a:lumMod val="50000"/>
                            </a:schemeClr>
                          </a:solidFill>
                          <a:effectLst/>
                          <a:latin typeface="+mn-lt"/>
                          <a:ea typeface="Calibri"/>
                          <a:cs typeface="Calibri"/>
                        </a:rPr>
                        <a:t>perennis</a:t>
                      </a:r>
                      <a:r>
                        <a:rPr lang="en-US" sz="900" b="1" i="1" dirty="0">
                          <a:solidFill>
                            <a:schemeClr val="bg1">
                              <a:lumMod val="50000"/>
                            </a:schemeClr>
                          </a:solidFill>
                          <a:effectLst/>
                          <a:latin typeface="+mn-lt"/>
                          <a:ea typeface="Calibri"/>
                          <a:cs typeface="Calibri"/>
                        </a:rPr>
                        <a:t> (daisy) flower </a:t>
                      </a:r>
                      <a:r>
                        <a:rPr lang="en-US" sz="900" b="1" i="1" dirty="0" smtClean="0">
                          <a:solidFill>
                            <a:schemeClr val="bg1">
                              <a:lumMod val="50000"/>
                            </a:schemeClr>
                          </a:solidFill>
                          <a:effectLst/>
                          <a:latin typeface="+mn-lt"/>
                          <a:ea typeface="Calibri"/>
                          <a:cs typeface="Calibri"/>
                        </a:rPr>
                        <a:t>extract / Citric</a:t>
                      </a:r>
                      <a:r>
                        <a:rPr lang="en-US" sz="900" b="1" i="1" baseline="0" dirty="0" smtClean="0">
                          <a:solidFill>
                            <a:schemeClr val="bg1">
                              <a:lumMod val="50000"/>
                            </a:schemeClr>
                          </a:solidFill>
                          <a:effectLst/>
                          <a:latin typeface="+mn-lt"/>
                          <a:ea typeface="Calibri"/>
                          <a:cs typeface="Calibri"/>
                        </a:rPr>
                        <a:t> acid</a:t>
                      </a:r>
                      <a:endParaRPr lang="fr-FR" sz="900" dirty="0">
                        <a:solidFill>
                          <a:schemeClr val="bg1">
                            <a:lumMod val="50000"/>
                          </a:schemeClr>
                        </a:solidFill>
                        <a:effectLst/>
                        <a:latin typeface="+mn-lt"/>
                        <a:ea typeface="Calibri"/>
                        <a:cs typeface="Times New Roman"/>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fr-FR" sz="900" b="1" dirty="0">
                          <a:solidFill>
                            <a:schemeClr val="bg1">
                              <a:lumMod val="50000"/>
                            </a:schemeClr>
                          </a:solidFill>
                          <a:effectLst/>
                          <a:latin typeface="+mn-lt"/>
                          <a:ea typeface="Calibri"/>
                          <a:cs typeface="Calibri"/>
                        </a:rPr>
                        <a:t>5.00</a:t>
                      </a:r>
                      <a:endParaRPr lang="fr-FR" sz="900" b="1" dirty="0">
                        <a:solidFill>
                          <a:schemeClr val="bg1">
                            <a:lumMod val="50000"/>
                          </a:schemeClr>
                        </a:solidFill>
                        <a:effectLst/>
                        <a:latin typeface="+mn-lt"/>
                        <a:ea typeface="Calibri"/>
                        <a:cs typeface="Times New Roman"/>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172034">
                <a:tc gridSpan="3">
                  <a:txBody>
                    <a:bodyPr/>
                    <a:lstStyle/>
                    <a:p>
                      <a:pPr algn="l">
                        <a:lnSpc>
                          <a:spcPct val="115000"/>
                        </a:lnSpc>
                        <a:spcAft>
                          <a:spcPts val="0"/>
                        </a:spcAft>
                      </a:pPr>
                      <a:r>
                        <a:rPr lang="en-GB" sz="400" b="1" i="1" dirty="0">
                          <a:solidFill>
                            <a:srgbClr val="999999"/>
                          </a:solidFill>
                          <a:effectLst/>
                          <a:latin typeface="+mn-lt"/>
                          <a:ea typeface="Calibri"/>
                          <a:cs typeface="Times New Roman"/>
                        </a:rPr>
                        <a:t> </a:t>
                      </a:r>
                      <a:endParaRPr lang="fr-FR" sz="400" dirty="0">
                        <a:effectLst/>
                        <a:latin typeface="+mn-lt"/>
                        <a:ea typeface="Calibri"/>
                        <a:cs typeface="Times New Roman"/>
                      </a:endParaRPr>
                    </a:p>
                  </a:txBody>
                  <a:tcPr marL="68580" marR="68580" marT="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fr-FR" sz="800" b="1">
                          <a:solidFill>
                            <a:srgbClr val="999999"/>
                          </a:solidFill>
                          <a:effectLst/>
                          <a:highlight>
                            <a:srgbClr val="FFFF00"/>
                          </a:highlight>
                          <a:latin typeface="+mn-lt"/>
                          <a:ea typeface="Calibri"/>
                          <a:cs typeface="Times New Roman"/>
                        </a:rPr>
                        <a:t> </a:t>
                      </a:r>
                      <a:endParaRPr lang="fr-FR" sz="800">
                        <a:effectLst/>
                        <a:latin typeface="+mn-lt"/>
                        <a:ea typeface="Calibri"/>
                        <a:cs typeface="Times New Roman"/>
                      </a:endParaRPr>
                    </a:p>
                  </a:txBody>
                  <a:tcPr marL="68580" marR="68580" marT="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2">
                  <a:txBody>
                    <a:bodyPr/>
                    <a:lstStyle/>
                    <a:p>
                      <a:pPr algn="l">
                        <a:lnSpc>
                          <a:spcPct val="115000"/>
                        </a:lnSpc>
                        <a:spcAft>
                          <a:spcPts val="1000"/>
                        </a:spcAft>
                      </a:pPr>
                      <a:r>
                        <a:rPr lang="fr-FR" sz="800" dirty="0">
                          <a:effectLst/>
                          <a:latin typeface="+mn-lt"/>
                          <a:ea typeface="Calibri"/>
                          <a:cs typeface="Times New Roman"/>
                        </a:rPr>
                        <a:t> </a:t>
                      </a:r>
                    </a:p>
                  </a:txBody>
                  <a:tcPr marL="0" marR="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hMerge="1">
                  <a:txBody>
                    <a:bodyPr/>
                    <a:lstStyle/>
                    <a:p>
                      <a:endParaRPr lang="fr-FR"/>
                    </a:p>
                  </a:txBody>
                  <a:tcPr/>
                </a:tc>
                <a:extLst>
                  <a:ext uri="{0D108BD9-81ED-4DB2-BD59-A6C34878D82A}">
                    <a16:rowId xmlns="" xmlns:a16="http://schemas.microsoft.com/office/drawing/2014/main" val="10004"/>
                  </a:ext>
                </a:extLst>
              </a:tr>
              <a:tr h="172034">
                <a:tc rowSpan="2">
                  <a:txBody>
                    <a:bodyPr/>
                    <a:lstStyle/>
                    <a:p>
                      <a:pPr algn="ctr">
                        <a:lnSpc>
                          <a:spcPct val="115000"/>
                        </a:lnSpc>
                        <a:spcAft>
                          <a:spcPts val="0"/>
                        </a:spcAft>
                      </a:pPr>
                      <a:r>
                        <a:rPr lang="en-GB" sz="900" cap="small" dirty="0">
                          <a:effectLst/>
                          <a:latin typeface="+mn-lt"/>
                          <a:ea typeface="Calibri"/>
                          <a:cs typeface="Calibri"/>
                        </a:rPr>
                        <a:t>B</a:t>
                      </a:r>
                      <a:endParaRPr lang="fr-FR" sz="900" dirty="0">
                        <a:effectLst/>
                        <a:latin typeface="+mn-lt"/>
                        <a:ea typeface="Calibri"/>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a:txBody>
                    <a:bodyPr/>
                    <a:lstStyle/>
                    <a:p>
                      <a:pPr algn="l">
                        <a:lnSpc>
                          <a:spcPct val="115000"/>
                        </a:lnSpc>
                        <a:spcAft>
                          <a:spcPts val="0"/>
                        </a:spcAft>
                      </a:pPr>
                      <a:r>
                        <a:rPr lang="fr-FR" sz="900" b="1" cap="small" dirty="0" err="1">
                          <a:effectLst/>
                          <a:latin typeface="+mn-lt"/>
                          <a:ea typeface="Calibri"/>
                          <a:cs typeface="Calibri"/>
                        </a:rPr>
                        <a:t>Glycerin</a:t>
                      </a:r>
                      <a:endParaRPr lang="fr-FR" sz="900" dirty="0">
                        <a:effectLst/>
                        <a:latin typeface="+mn-lt"/>
                        <a:ea typeface="Calibri"/>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fr-FR" sz="900" i="1">
                          <a:effectLst/>
                          <a:latin typeface="+mn-lt"/>
                          <a:ea typeface="Calibri"/>
                          <a:cs typeface="Calibri"/>
                        </a:rPr>
                        <a:t>Glycerin </a:t>
                      </a:r>
                      <a:endParaRPr lang="fr-FR" sz="900">
                        <a:effectLst/>
                        <a:latin typeface="+mn-lt"/>
                        <a:ea typeface="Calibri"/>
                        <a:cs typeface="Times New Roman"/>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fr-FR" sz="900" dirty="0">
                          <a:effectLst/>
                          <a:latin typeface="+mn-lt"/>
                          <a:ea typeface="Calibri"/>
                          <a:cs typeface="Calibri"/>
                        </a:rPr>
                        <a:t>2.00</a:t>
                      </a:r>
                      <a:endParaRPr lang="fr-FR" sz="900" dirty="0">
                        <a:effectLst/>
                        <a:latin typeface="+mn-lt"/>
                        <a:ea typeface="Calibri"/>
                        <a:cs typeface="Times New Roman"/>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172034">
                <a:tc vMerge="1">
                  <a:txBody>
                    <a:bodyPr/>
                    <a:lstStyle/>
                    <a:p>
                      <a:endParaRPr lang="fr-FR"/>
                    </a:p>
                  </a:txBody>
                  <a:tcPr/>
                </a:tc>
                <a:tc>
                  <a:txBody>
                    <a:bodyPr/>
                    <a:lstStyle/>
                    <a:p>
                      <a:pPr algn="l">
                        <a:lnSpc>
                          <a:spcPct val="115000"/>
                        </a:lnSpc>
                        <a:spcAft>
                          <a:spcPts val="0"/>
                        </a:spcAft>
                      </a:pPr>
                      <a:r>
                        <a:rPr lang="en-US" sz="900" b="1" cap="small" dirty="0" err="1">
                          <a:effectLst/>
                          <a:latin typeface="+mn-lt"/>
                          <a:ea typeface="Calibri"/>
                          <a:cs typeface="Calibri"/>
                        </a:rPr>
                        <a:t>Keltrol</a:t>
                      </a:r>
                      <a:r>
                        <a:rPr lang="en-US" sz="900" b="1" cap="small" dirty="0">
                          <a:effectLst/>
                          <a:latin typeface="+mn-lt"/>
                          <a:ea typeface="Calibri"/>
                          <a:cs typeface="Calibri"/>
                        </a:rPr>
                        <a:t> CG-SFT (CP </a:t>
                      </a:r>
                      <a:r>
                        <a:rPr lang="en-US" sz="900" b="1" cap="small" dirty="0" err="1">
                          <a:effectLst/>
                          <a:latin typeface="+mn-lt"/>
                          <a:ea typeface="Calibri"/>
                          <a:cs typeface="Calibri"/>
                        </a:rPr>
                        <a:t>Kelco</a:t>
                      </a:r>
                      <a:r>
                        <a:rPr lang="en-US" sz="900" b="1" cap="small" dirty="0">
                          <a:effectLst/>
                          <a:latin typeface="+mn-lt"/>
                          <a:ea typeface="Calibri"/>
                          <a:cs typeface="Calibri"/>
                        </a:rPr>
                        <a:t>)</a:t>
                      </a:r>
                      <a:endParaRPr lang="fr-FR" sz="900" dirty="0">
                        <a:effectLst/>
                        <a:latin typeface="+mn-lt"/>
                        <a:ea typeface="Calibri"/>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gridSpan="3">
                  <a:txBody>
                    <a:bodyPr/>
                    <a:lstStyle/>
                    <a:p>
                      <a:pPr algn="l">
                        <a:lnSpc>
                          <a:spcPct val="115000"/>
                        </a:lnSpc>
                        <a:spcAft>
                          <a:spcPts val="0"/>
                        </a:spcAft>
                      </a:pPr>
                      <a:r>
                        <a:rPr lang="fr-FR" sz="900" i="1" dirty="0" err="1">
                          <a:effectLst/>
                          <a:latin typeface="+mn-lt"/>
                          <a:ea typeface="Calibri"/>
                          <a:cs typeface="Calibri"/>
                        </a:rPr>
                        <a:t>Xanthan</a:t>
                      </a:r>
                      <a:r>
                        <a:rPr lang="fr-FR" sz="900" i="1" dirty="0">
                          <a:effectLst/>
                          <a:latin typeface="+mn-lt"/>
                          <a:ea typeface="Calibri"/>
                          <a:cs typeface="Calibri"/>
                        </a:rPr>
                        <a:t> </a:t>
                      </a:r>
                      <a:r>
                        <a:rPr lang="fr-FR" sz="900" i="1" dirty="0" err="1">
                          <a:effectLst/>
                          <a:latin typeface="+mn-lt"/>
                          <a:ea typeface="Calibri"/>
                          <a:cs typeface="Calibri"/>
                        </a:rPr>
                        <a:t>gum</a:t>
                      </a:r>
                      <a:endParaRPr lang="fr-FR" sz="900" dirty="0">
                        <a:effectLst/>
                        <a:latin typeface="+mn-lt"/>
                        <a:ea typeface="Calibri"/>
                        <a:cs typeface="Times New Roman"/>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fr-FR" sz="900" dirty="0">
                          <a:effectLst/>
                          <a:latin typeface="+mn-lt"/>
                          <a:ea typeface="Calibri"/>
                          <a:cs typeface="Calibri"/>
                        </a:rPr>
                        <a:t>0.30</a:t>
                      </a:r>
                      <a:endParaRPr lang="fr-FR" sz="900" dirty="0">
                        <a:effectLst/>
                        <a:latin typeface="+mn-lt"/>
                        <a:ea typeface="Calibri"/>
                        <a:cs typeface="Times New Roman"/>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5485949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1560" y="6237312"/>
            <a:ext cx="8532440"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11560" y="6237312"/>
            <a:ext cx="8532440"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 Box 5"/>
          <p:cNvSpPr txBox="1">
            <a:spLocks noChangeArrowheads="1"/>
          </p:cNvSpPr>
          <p:nvPr/>
        </p:nvSpPr>
        <p:spPr bwMode="auto">
          <a:xfrm>
            <a:off x="665804" y="6320750"/>
            <a:ext cx="83529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spcBef>
                <a:spcPct val="50000"/>
              </a:spcBef>
              <a:spcAft>
                <a:spcPct val="0"/>
              </a:spcAft>
            </a:pPr>
            <a:r>
              <a:rPr lang="en-US" sz="600" dirty="0">
                <a:solidFill>
                  <a:schemeClr val="bg1">
                    <a:lumMod val="50000"/>
                  </a:schemeClr>
                </a:solidFill>
                <a:latin typeface="+mn-lt"/>
              </a:rPr>
              <a:t>The information presented in this document cannot be copied or used at business ends without obtaining a written agreement of the SOLABIA Group and related entities. This information is provided in good faith and is based on our current knowledge. It is for information purpose only and does not commit SOLABIA Group liability. We hereby disclaim any warranty of suitability of the ingredient presented for any purpose. In particular, marketing claim ideas are only suggestions and required verification for commercial use and advertising. The user of the ingredient presented is solely responsible for ensuring that the use made of the ingredient, the finished products including it and especially claims referring to it comply with all applicable laws and regulations. </a:t>
            </a: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688681"/>
            <a:ext cx="7560840" cy="1255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pantin01\Marketing\Marketing interne\Images\Sociétés\Solabia\Logos\Solabia group - division - logo\Cosmetics\Logo Solabia Cosmetics H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4407" y="1484784"/>
            <a:ext cx="2880320" cy="17327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0"/>
            <a:ext cx="2411760" cy="148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66155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7783597" y="-945277"/>
            <a:ext cx="416360" cy="2300294"/>
          </a:xfrm>
          <a:prstGeom prst="rect">
            <a:avLst/>
          </a:prstGeom>
          <a:solidFill>
            <a:srgbClr val="92D05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Zone de texte 435"/>
          <p:cNvSpPr txBox="1"/>
          <p:nvPr/>
        </p:nvSpPr>
        <p:spPr>
          <a:xfrm rot="5400000">
            <a:off x="7527892" y="-361016"/>
            <a:ext cx="899998" cy="1495458"/>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НАУКА</a:t>
            </a:r>
            <a:r>
              <a:rPr kumimoji="0" lang="fr-FR" sz="2000" b="1" i="0" u="none" strike="noStrike" kern="0" cap="small" spc="100" normalizeH="0" baseline="0" noProof="0" dirty="0" smtClean="0">
                <a:ln>
                  <a:noFill/>
                </a:ln>
                <a:solidFill>
                  <a:srgbClr val="FFFFFF"/>
                </a:solidFill>
                <a:effectLst/>
                <a:uLnTx/>
                <a:uFillTx/>
                <a:latin typeface="Trebuchet MS"/>
                <a:ea typeface="Calibri"/>
                <a:cs typeface="Times New Roman"/>
              </a:rPr>
              <a:t> </a:t>
            </a: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29" name="Rectangle 28"/>
          <p:cNvSpPr/>
          <p:nvPr/>
        </p:nvSpPr>
        <p:spPr>
          <a:xfrm>
            <a:off x="1858253" y="2492897"/>
            <a:ext cx="2664296" cy="1800199"/>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Text Box 4"/>
          <p:cNvSpPr txBox="1">
            <a:spLocks noChangeArrowheads="1"/>
          </p:cNvSpPr>
          <p:nvPr/>
        </p:nvSpPr>
        <p:spPr bwMode="auto">
          <a:xfrm>
            <a:off x="827584" y="807095"/>
            <a:ext cx="74393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altLang="fr-FR" sz="2000" dirty="0">
                <a:solidFill>
                  <a:srgbClr val="DB5C99"/>
                </a:solidFill>
                <a:latin typeface="Trebuchet MS" pitchFamily="34" charset="0"/>
              </a:rPr>
              <a:t>ВНИМАНИЕ НА ВЗВЕШЕННЫЕ ЧАСТИЦЫ</a:t>
            </a:r>
            <a:endParaRPr lang="fr-FR" altLang="fr-FR" sz="2000" dirty="0">
              <a:solidFill>
                <a:srgbClr val="DB5C99"/>
              </a:solidFill>
              <a:latin typeface="Trebuchet MS" pitchFamily="34" charset="0"/>
            </a:endParaRPr>
          </a:p>
        </p:txBody>
      </p:sp>
      <p:cxnSp>
        <p:nvCxnSpPr>
          <p:cNvPr id="31" name="Connecteur droit avec flèche 30"/>
          <p:cNvCxnSpPr/>
          <p:nvPr/>
        </p:nvCxnSpPr>
        <p:spPr>
          <a:xfrm flipH="1">
            <a:off x="3370421" y="1340768"/>
            <a:ext cx="576064" cy="5040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2555776" y="1917063"/>
            <a:ext cx="1224136" cy="369332"/>
          </a:xfrm>
          <a:prstGeom prst="rect">
            <a:avLst/>
          </a:prstGeom>
          <a:noFill/>
        </p:spPr>
        <p:txBody>
          <a:bodyPr wrap="square" rtlCol="0">
            <a:spAutoFit/>
          </a:bodyPr>
          <a:lstStyle/>
          <a:p>
            <a:r>
              <a:rPr lang="fr-FR" dirty="0"/>
              <a:t>&gt; </a:t>
            </a:r>
            <a:r>
              <a:rPr lang="fr-FR" dirty="0" smtClean="0"/>
              <a:t>10</a:t>
            </a:r>
            <a:r>
              <a:rPr lang="ru-RU" dirty="0" smtClean="0"/>
              <a:t>мкм</a:t>
            </a:r>
            <a:endParaRPr lang="fr-FR" dirty="0"/>
          </a:p>
        </p:txBody>
      </p:sp>
      <p:sp>
        <p:nvSpPr>
          <p:cNvPr id="33" name="ZoneTexte 32"/>
          <p:cNvSpPr txBox="1"/>
          <p:nvPr/>
        </p:nvSpPr>
        <p:spPr>
          <a:xfrm>
            <a:off x="5389310" y="1917063"/>
            <a:ext cx="1085453" cy="369332"/>
          </a:xfrm>
          <a:prstGeom prst="rect">
            <a:avLst/>
          </a:prstGeom>
          <a:noFill/>
        </p:spPr>
        <p:txBody>
          <a:bodyPr wrap="square" rtlCol="0">
            <a:spAutoFit/>
          </a:bodyPr>
          <a:lstStyle/>
          <a:p>
            <a:r>
              <a:rPr lang="fr-FR" dirty="0"/>
              <a:t>&lt; </a:t>
            </a:r>
            <a:r>
              <a:rPr lang="fr-FR" dirty="0" smtClean="0"/>
              <a:t>10</a:t>
            </a:r>
            <a:r>
              <a:rPr lang="ru-RU" dirty="0" smtClean="0"/>
              <a:t>мкм</a:t>
            </a:r>
            <a:endParaRPr lang="fr-FR" dirty="0"/>
          </a:p>
        </p:txBody>
      </p:sp>
      <p:cxnSp>
        <p:nvCxnSpPr>
          <p:cNvPr id="34" name="Connecteur droit avec flèche 33"/>
          <p:cNvCxnSpPr/>
          <p:nvPr/>
        </p:nvCxnSpPr>
        <p:spPr>
          <a:xfrm>
            <a:off x="5299778" y="1340768"/>
            <a:ext cx="504056" cy="5040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2555776" y="2311988"/>
            <a:ext cx="1390709" cy="369332"/>
          </a:xfrm>
          <a:prstGeom prst="rect">
            <a:avLst/>
          </a:prstGeom>
          <a:solidFill>
            <a:srgbClr val="92D050"/>
          </a:solidFill>
        </p:spPr>
        <p:txBody>
          <a:bodyPr wrap="square" rtlCol="0">
            <a:spAutoFit/>
          </a:bodyPr>
          <a:lstStyle/>
          <a:p>
            <a:pPr algn="ctr"/>
            <a:r>
              <a:rPr lang="ru-RU" dirty="0">
                <a:solidFill>
                  <a:schemeClr val="bg1"/>
                </a:solidFill>
              </a:rPr>
              <a:t>ВИДИМЫЕ</a:t>
            </a:r>
            <a:endParaRPr lang="fr-FR" dirty="0">
              <a:solidFill>
                <a:schemeClr val="bg1"/>
              </a:solidFill>
            </a:endParaRPr>
          </a:p>
        </p:txBody>
      </p:sp>
      <p:sp>
        <p:nvSpPr>
          <p:cNvPr id="36" name="ZoneTexte 60"/>
          <p:cNvSpPr txBox="1">
            <a:spLocks noChangeArrowheads="1"/>
          </p:cNvSpPr>
          <p:nvPr/>
        </p:nvSpPr>
        <p:spPr bwMode="auto">
          <a:xfrm>
            <a:off x="2208062" y="2723436"/>
            <a:ext cx="208613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ru-RU" altLang="fr-FR" sz="1600" dirty="0">
                <a:latin typeface="Trebuchet MS" pitchFamily="34" charset="0"/>
              </a:rPr>
              <a:t>ИНКРУСТАЦИЯ</a:t>
            </a:r>
            <a:endParaRPr lang="fr-FR" altLang="fr-FR" sz="1600" dirty="0">
              <a:latin typeface="Trebuchet MS" pitchFamily="34" charset="0"/>
            </a:endParaRPr>
          </a:p>
          <a:p>
            <a:pPr algn="ctr" eaLnBrk="1" hangingPunct="1">
              <a:buClr>
                <a:srgbClr val="943634"/>
              </a:buClr>
            </a:pPr>
            <a:r>
              <a:rPr lang="ru-RU" altLang="fr-FR" sz="1600" dirty="0">
                <a:solidFill>
                  <a:schemeClr val="bg1">
                    <a:lumMod val="50000"/>
                  </a:schemeClr>
                </a:solidFill>
                <a:latin typeface="Trebuchet MS" pitchFamily="34" charset="0"/>
              </a:rPr>
              <a:t>МЕНЬШЕ ПРОНИКНОВЕНИЕ</a:t>
            </a:r>
            <a:endParaRPr lang="fr-FR" altLang="fr-FR" sz="1600" dirty="0">
              <a:solidFill>
                <a:schemeClr val="bg1">
                  <a:lumMod val="50000"/>
                </a:schemeClr>
              </a:solidFill>
              <a:latin typeface="Trebuchet MS" pitchFamily="34" charset="0"/>
            </a:endParaRPr>
          </a:p>
          <a:p>
            <a:pPr algn="ctr" eaLnBrk="1" hangingPunct="1">
              <a:buClr>
                <a:srgbClr val="943634"/>
              </a:buClr>
            </a:pPr>
            <a:r>
              <a:rPr lang="ru-RU" altLang="fr-FR" sz="1600" dirty="0">
                <a:solidFill>
                  <a:schemeClr val="bg1">
                    <a:lumMod val="50000"/>
                  </a:schemeClr>
                </a:solidFill>
                <a:latin typeface="Trebuchet MS" pitchFamily="34" charset="0"/>
              </a:rPr>
              <a:t>МЕНЬШЕ ГЛУБОКИХ ПОВРЕДЖДЕНИЙ</a:t>
            </a:r>
            <a:endParaRPr lang="fr-FR" altLang="fr-FR" sz="1600" dirty="0">
              <a:solidFill>
                <a:schemeClr val="bg1">
                  <a:lumMod val="50000"/>
                </a:schemeClr>
              </a:solidFill>
              <a:latin typeface="Trebuchet MS" pitchFamily="34" charset="0"/>
            </a:endParaRPr>
          </a:p>
          <a:p>
            <a:pPr algn="ctr" eaLnBrk="1" hangingPunct="1">
              <a:buClr>
                <a:srgbClr val="943634"/>
              </a:buClr>
            </a:pPr>
            <a:r>
              <a:rPr lang="ru-RU" altLang="fr-FR" sz="1600" dirty="0">
                <a:solidFill>
                  <a:schemeClr val="bg1">
                    <a:lumMod val="50000"/>
                  </a:schemeClr>
                </a:solidFill>
                <a:latin typeface="Trebuchet MS" pitchFamily="34" charset="0"/>
              </a:rPr>
              <a:t>ГРЯЗНАЯ КОЖА</a:t>
            </a:r>
            <a:endParaRPr lang="fr-FR" altLang="fr-FR" sz="2000" dirty="0">
              <a:solidFill>
                <a:schemeClr val="bg1">
                  <a:lumMod val="50000"/>
                </a:schemeClr>
              </a:solidFill>
              <a:latin typeface="Trebuchet MS" pitchFamily="34" charset="0"/>
            </a:endParaRPr>
          </a:p>
        </p:txBody>
      </p:sp>
      <p:sp>
        <p:nvSpPr>
          <p:cNvPr id="37" name="ZoneTexte 60"/>
          <p:cNvSpPr txBox="1">
            <a:spLocks noChangeArrowheads="1"/>
          </p:cNvSpPr>
          <p:nvPr/>
        </p:nvSpPr>
        <p:spPr bwMode="auto">
          <a:xfrm>
            <a:off x="4788024" y="2862461"/>
            <a:ext cx="27363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ru-RU" altLang="fr-FR" sz="1600" dirty="0">
                <a:latin typeface="Trebuchet MS" pitchFamily="34" charset="0"/>
              </a:rPr>
              <a:t>ПРОНИКНОВЕНИЕ</a:t>
            </a:r>
            <a:endParaRPr lang="fr-FR" altLang="fr-FR" sz="1600" dirty="0">
              <a:latin typeface="Trebuchet MS" pitchFamily="34" charset="0"/>
            </a:endParaRPr>
          </a:p>
          <a:p>
            <a:pPr algn="ctr" eaLnBrk="1" hangingPunct="1">
              <a:buClr>
                <a:srgbClr val="943634"/>
              </a:buClr>
            </a:pPr>
            <a:r>
              <a:rPr lang="ru-RU" altLang="fr-FR" sz="1600" dirty="0">
                <a:solidFill>
                  <a:schemeClr val="bg1">
                    <a:lumMod val="50000"/>
                  </a:schemeClr>
                </a:solidFill>
                <a:latin typeface="Trebuchet MS" pitchFamily="34" charset="0"/>
              </a:rPr>
              <a:t>ГЛУБОКИЕ ПОВРЕЖДЕНИЯ</a:t>
            </a:r>
            <a:endParaRPr lang="fr-FR" altLang="fr-FR" sz="1600" dirty="0">
              <a:solidFill>
                <a:schemeClr val="bg1">
                  <a:lumMod val="50000"/>
                </a:schemeClr>
              </a:solidFill>
              <a:latin typeface="Trebuchet MS" pitchFamily="34" charset="0"/>
            </a:endParaRPr>
          </a:p>
        </p:txBody>
      </p:sp>
      <p:sp>
        <p:nvSpPr>
          <p:cNvPr id="38" name="Rectangle 37"/>
          <p:cNvSpPr/>
          <p:nvPr/>
        </p:nvSpPr>
        <p:spPr>
          <a:xfrm>
            <a:off x="4666564" y="2492897"/>
            <a:ext cx="3217804" cy="1800199"/>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p:cNvSpPr txBox="1"/>
          <p:nvPr/>
        </p:nvSpPr>
        <p:spPr>
          <a:xfrm>
            <a:off x="5148064" y="2311988"/>
            <a:ext cx="1512167" cy="369332"/>
          </a:xfrm>
          <a:prstGeom prst="rect">
            <a:avLst/>
          </a:prstGeom>
          <a:solidFill>
            <a:schemeClr val="accent6">
              <a:lumMod val="75000"/>
            </a:schemeClr>
          </a:solidFill>
        </p:spPr>
        <p:txBody>
          <a:bodyPr wrap="square" rtlCol="0">
            <a:spAutoFit/>
          </a:bodyPr>
          <a:lstStyle/>
          <a:p>
            <a:pPr algn="ctr"/>
            <a:r>
              <a:rPr lang="ru-RU" dirty="0">
                <a:solidFill>
                  <a:schemeClr val="bg1"/>
                </a:solidFill>
              </a:rPr>
              <a:t>НЕВИДИМЫЕ</a:t>
            </a:r>
            <a:endParaRPr lang="fr-FR" dirty="0">
              <a:solidFill>
                <a:schemeClr val="bg1"/>
              </a:solidFill>
            </a:endParaRPr>
          </a:p>
        </p:txBody>
      </p:sp>
      <p:sp>
        <p:nvSpPr>
          <p:cNvPr id="40" name="Rectangle 39"/>
          <p:cNvSpPr/>
          <p:nvPr/>
        </p:nvSpPr>
        <p:spPr>
          <a:xfrm>
            <a:off x="4882589" y="3573017"/>
            <a:ext cx="3384376" cy="2688051"/>
          </a:xfrm>
          <a:prstGeom prst="rect">
            <a:avLst/>
          </a:prstGeom>
          <a:solidFill>
            <a:schemeClr val="accent5">
              <a:lumMod val="20000"/>
              <a:lumOff val="8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p:cNvSpPr txBox="1"/>
          <p:nvPr/>
        </p:nvSpPr>
        <p:spPr>
          <a:xfrm>
            <a:off x="4882589" y="3508266"/>
            <a:ext cx="3379042" cy="644399"/>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ru-RU" dirty="0"/>
              <a:t>ЧАСТИЦЫ</a:t>
            </a:r>
            <a:endParaRPr lang="fr-FR" dirty="0"/>
          </a:p>
          <a:p>
            <a:pPr algn="ctr"/>
            <a:r>
              <a:rPr lang="ru-RU" dirty="0"/>
              <a:t>ВКЛЮЧАЯ </a:t>
            </a:r>
            <a:r>
              <a:rPr lang="fr-FR" dirty="0" smtClean="0"/>
              <a:t>PM10</a:t>
            </a:r>
            <a:r>
              <a:rPr lang="fr-FR" dirty="0"/>
              <a:t>, PM2.5, PM1 </a:t>
            </a:r>
          </a:p>
        </p:txBody>
      </p:sp>
      <p:sp>
        <p:nvSpPr>
          <p:cNvPr id="42" name="ZoneTexte 41"/>
          <p:cNvSpPr txBox="1"/>
          <p:nvPr/>
        </p:nvSpPr>
        <p:spPr>
          <a:xfrm>
            <a:off x="4906972" y="4137410"/>
            <a:ext cx="3384376" cy="2123658"/>
          </a:xfrm>
          <a:prstGeom prst="rect">
            <a:avLst/>
          </a:prstGeom>
          <a:noFill/>
        </p:spPr>
        <p:txBody>
          <a:bodyPr wrap="square" rtlCol="0">
            <a:spAutoFit/>
          </a:bodyPr>
          <a:lstStyle/>
          <a:p>
            <a:pPr marL="171450" indent="-171450">
              <a:buFont typeface="Arial" panose="020B0604020202020204" pitchFamily="34" charset="0"/>
              <a:buChar char="•"/>
            </a:pPr>
            <a:r>
              <a:rPr lang="ru-RU" sz="1200" dirty="0"/>
              <a:t>Не один компонент</a:t>
            </a:r>
            <a:endParaRPr lang="fr-FR" sz="1200" dirty="0"/>
          </a:p>
          <a:p>
            <a:pPr marL="171450" indent="-171450">
              <a:buFont typeface="Arial" panose="020B0604020202020204" pitchFamily="34" charset="0"/>
              <a:buChar char="•"/>
            </a:pPr>
            <a:r>
              <a:rPr lang="ru-RU" sz="1200" dirty="0"/>
              <a:t>Разные формы и составы</a:t>
            </a:r>
            <a:endParaRPr lang="fr-FR" sz="1200" dirty="0"/>
          </a:p>
          <a:p>
            <a:pPr marL="171450" indent="-171450">
              <a:buFont typeface="Arial" panose="020B0604020202020204" pitchFamily="34" charset="0"/>
              <a:buChar char="•"/>
            </a:pPr>
            <a:r>
              <a:rPr lang="ru-RU" sz="1200" dirty="0"/>
              <a:t>В основном состоят из тяжелых металлов</a:t>
            </a:r>
            <a:r>
              <a:rPr lang="fr-FR" sz="1200" dirty="0"/>
              <a:t>, </a:t>
            </a:r>
            <a:r>
              <a:rPr lang="ru-RU" sz="1200" dirty="0"/>
              <a:t>углерода</a:t>
            </a:r>
            <a:r>
              <a:rPr lang="fr-FR" sz="1200" dirty="0"/>
              <a:t>, </a:t>
            </a:r>
            <a:r>
              <a:rPr lang="ru-RU" sz="1200" dirty="0"/>
              <a:t>продуктов горения</a:t>
            </a:r>
            <a:endParaRPr lang="fr-FR" sz="1200" dirty="0"/>
          </a:p>
          <a:p>
            <a:pPr marL="171450" indent="-171450">
              <a:buFont typeface="Arial" panose="020B0604020202020204" pitchFamily="34" charset="0"/>
              <a:buChar char="•"/>
            </a:pPr>
            <a:r>
              <a:rPr lang="ru-RU" sz="1200" dirty="0"/>
              <a:t>Генерируются выхлопными газами</a:t>
            </a:r>
            <a:r>
              <a:rPr lang="fr-FR" sz="1200" dirty="0"/>
              <a:t> (</a:t>
            </a:r>
            <a:r>
              <a:rPr lang="ru-RU" sz="1200" dirty="0"/>
              <a:t>среди прочих источников</a:t>
            </a:r>
            <a:r>
              <a:rPr lang="fr-FR" sz="1200" dirty="0"/>
              <a:t>)</a:t>
            </a:r>
          </a:p>
          <a:p>
            <a:pPr marL="171450" indent="-171450">
              <a:buFont typeface="Arial" panose="020B0604020202020204" pitchFamily="34" charset="0"/>
              <a:buChar char="•"/>
            </a:pPr>
            <a:r>
              <a:rPr lang="ru-RU" sz="1200" dirty="0"/>
              <a:t>Взаимодействие частиц с УФ увеличивает их токсичность</a:t>
            </a:r>
            <a:endParaRPr lang="fr-FR" sz="1200" dirty="0"/>
          </a:p>
          <a:p>
            <a:pPr marL="171450" indent="-171450">
              <a:buFont typeface="Arial" panose="020B0604020202020204" pitchFamily="34" charset="0"/>
              <a:buChar char="•"/>
            </a:pPr>
            <a:r>
              <a:rPr lang="ru-RU" sz="1200" dirty="0"/>
              <a:t>Очень активны по отношению к липидам, белкам и ДНК</a:t>
            </a:r>
            <a:endParaRPr lang="fr-FR" sz="1200" dirty="0"/>
          </a:p>
          <a:p>
            <a:pPr marL="171450" indent="-171450">
              <a:buFont typeface="Arial" panose="020B0604020202020204" pitchFamily="34" charset="0"/>
              <a:buChar char="•"/>
            </a:pPr>
            <a:r>
              <a:rPr lang="ru-RU" sz="1200" dirty="0"/>
              <a:t>Регулируются специальными властями</a:t>
            </a:r>
            <a:endParaRPr lang="fr-FR" sz="1200" dirty="0"/>
          </a:p>
        </p:txBody>
      </p:sp>
    </p:spTree>
    <p:extLst>
      <p:ext uri="{BB962C8B-B14F-4D97-AF65-F5344CB8AC3E}">
        <p14:creationId xmlns:p14="http://schemas.microsoft.com/office/powerpoint/2010/main" val="36240688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7783597" y="-945277"/>
            <a:ext cx="416360" cy="2300294"/>
          </a:xfrm>
          <a:prstGeom prst="rect">
            <a:avLst/>
          </a:prstGeom>
          <a:solidFill>
            <a:srgbClr val="92D05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Zone de texte 435"/>
          <p:cNvSpPr txBox="1"/>
          <p:nvPr/>
        </p:nvSpPr>
        <p:spPr>
          <a:xfrm rot="5400000">
            <a:off x="7527892" y="-361016"/>
            <a:ext cx="899998" cy="1495458"/>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НАУКА</a:t>
            </a:r>
            <a:r>
              <a:rPr kumimoji="0" lang="fr-FR" sz="2000" b="1" i="0" u="none" strike="noStrike" kern="0" cap="small" spc="100" normalizeH="0" baseline="0" noProof="0" dirty="0" smtClean="0">
                <a:ln>
                  <a:noFill/>
                </a:ln>
                <a:solidFill>
                  <a:srgbClr val="FFFFFF"/>
                </a:solidFill>
                <a:effectLst/>
                <a:uLnTx/>
                <a:uFillTx/>
                <a:latin typeface="Trebuchet MS"/>
                <a:ea typeface="Calibri"/>
                <a:cs typeface="Times New Roman"/>
              </a:rPr>
              <a:t> </a:t>
            </a: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pic>
        <p:nvPicPr>
          <p:cNvPr id="12" name="Picture 3"/>
          <p:cNvPicPr>
            <a:picLocks noChangeAspect="1" noChangeArrowheads="1"/>
          </p:cNvPicPr>
          <p:nvPr/>
        </p:nvPicPr>
        <p:blipFill>
          <a:blip r:embed="rId2"/>
          <a:srcRect/>
          <a:stretch>
            <a:fillRect/>
          </a:stretch>
        </p:blipFill>
        <p:spPr bwMode="auto">
          <a:xfrm>
            <a:off x="396307" y="1878373"/>
            <a:ext cx="2656358" cy="17951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3"/>
          <a:srcRect/>
          <a:stretch>
            <a:fillRect/>
          </a:stretch>
        </p:blipFill>
        <p:spPr bwMode="auto">
          <a:xfrm>
            <a:off x="3245412" y="2183281"/>
            <a:ext cx="2604218" cy="1902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4"/>
          <a:srcRect/>
          <a:stretch>
            <a:fillRect/>
          </a:stretch>
        </p:blipFill>
        <p:spPr bwMode="auto">
          <a:xfrm>
            <a:off x="6156947" y="3869759"/>
            <a:ext cx="2512914" cy="1688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ZoneTexte 17"/>
          <p:cNvSpPr txBox="1"/>
          <p:nvPr/>
        </p:nvSpPr>
        <p:spPr>
          <a:xfrm>
            <a:off x="426328" y="1933762"/>
            <a:ext cx="715260" cy="307777"/>
          </a:xfrm>
          <a:prstGeom prst="rect">
            <a:avLst/>
          </a:prstGeom>
          <a:noFill/>
        </p:spPr>
        <p:txBody>
          <a:bodyPr wrap="none">
            <a:spAutoFit/>
          </a:bodyPr>
          <a:lstStyle/>
          <a:p>
            <a:pPr>
              <a:defRPr/>
            </a:pPr>
            <a:r>
              <a:rPr lang="ru-RU" sz="1400" b="1" dirty="0" smtClean="0">
                <a:solidFill>
                  <a:schemeClr val="bg1"/>
                </a:solidFill>
                <a:latin typeface="+mj-lt"/>
              </a:rPr>
              <a:t>Париж</a:t>
            </a:r>
            <a:endParaRPr lang="fr-FR" sz="1400" b="1" dirty="0">
              <a:solidFill>
                <a:schemeClr val="bg1"/>
              </a:solidFill>
              <a:latin typeface="+mj-lt"/>
            </a:endParaRPr>
          </a:p>
        </p:txBody>
      </p:sp>
      <p:sp>
        <p:nvSpPr>
          <p:cNvPr id="20" name="ZoneTexte 19"/>
          <p:cNvSpPr txBox="1"/>
          <p:nvPr/>
        </p:nvSpPr>
        <p:spPr>
          <a:xfrm>
            <a:off x="4885043" y="2195906"/>
            <a:ext cx="973343" cy="307777"/>
          </a:xfrm>
          <a:prstGeom prst="rect">
            <a:avLst/>
          </a:prstGeom>
          <a:noFill/>
        </p:spPr>
        <p:txBody>
          <a:bodyPr wrap="none">
            <a:spAutoFit/>
          </a:bodyPr>
          <a:lstStyle/>
          <a:p>
            <a:pPr>
              <a:defRPr/>
            </a:pPr>
            <a:r>
              <a:rPr lang="ru-RU" sz="1400" b="1" dirty="0" smtClean="0">
                <a:solidFill>
                  <a:schemeClr val="accent4"/>
                </a:solidFill>
                <a:latin typeface="+mj-lt"/>
              </a:rPr>
              <a:t>Нью-Йорк</a:t>
            </a:r>
            <a:endParaRPr lang="fr-FR" sz="1400" b="1" dirty="0">
              <a:solidFill>
                <a:schemeClr val="accent4"/>
              </a:solidFill>
              <a:latin typeface="+mj-lt"/>
            </a:endParaRPr>
          </a:p>
        </p:txBody>
      </p:sp>
      <p:sp>
        <p:nvSpPr>
          <p:cNvPr id="21" name="ZoneTexte 20"/>
          <p:cNvSpPr txBox="1"/>
          <p:nvPr/>
        </p:nvSpPr>
        <p:spPr>
          <a:xfrm>
            <a:off x="6208689" y="5219555"/>
            <a:ext cx="637995" cy="307777"/>
          </a:xfrm>
          <a:prstGeom prst="rect">
            <a:avLst/>
          </a:prstGeom>
          <a:noFill/>
        </p:spPr>
        <p:txBody>
          <a:bodyPr wrap="none">
            <a:spAutoFit/>
          </a:bodyPr>
          <a:lstStyle/>
          <a:p>
            <a:pPr>
              <a:defRPr/>
            </a:pPr>
            <a:r>
              <a:rPr lang="ru-RU" sz="1400" b="1" dirty="0" smtClean="0">
                <a:solidFill>
                  <a:schemeClr val="bg1"/>
                </a:solidFill>
                <a:latin typeface="+mj-lt"/>
              </a:rPr>
              <a:t>Токио</a:t>
            </a:r>
            <a:endParaRPr lang="fr-FR" sz="1400" b="1" dirty="0">
              <a:solidFill>
                <a:schemeClr val="bg1"/>
              </a:solidFill>
              <a:latin typeface="+mj-lt"/>
            </a:endParaRPr>
          </a:p>
        </p:txBody>
      </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3120" y="1997551"/>
            <a:ext cx="2757352" cy="1562500"/>
          </a:xfrm>
          <a:prstGeom prst="rect">
            <a:avLst/>
          </a:prstGeom>
          <a:ln>
            <a:noFill/>
          </a:ln>
          <a:effectLst>
            <a:outerShdw blurRad="292100" dist="139700" dir="2700000" algn="tl" rotWithShape="0">
              <a:srgbClr val="333333">
                <a:alpha val="65000"/>
              </a:srgbClr>
            </a:outerShdw>
          </a:effectLst>
          <a:extLst/>
        </p:spPr>
      </p:pic>
      <p:sp>
        <p:nvSpPr>
          <p:cNvPr id="23" name="ZoneTexte 22"/>
          <p:cNvSpPr txBox="1"/>
          <p:nvPr/>
        </p:nvSpPr>
        <p:spPr>
          <a:xfrm>
            <a:off x="7984796" y="3272725"/>
            <a:ext cx="817853" cy="307777"/>
          </a:xfrm>
          <a:prstGeom prst="rect">
            <a:avLst/>
          </a:prstGeom>
          <a:noFill/>
        </p:spPr>
        <p:txBody>
          <a:bodyPr wrap="none" rtlCol="0">
            <a:spAutoFit/>
          </a:bodyPr>
          <a:lstStyle/>
          <a:p>
            <a:pPr algn="ctr"/>
            <a:r>
              <a:rPr lang="ru-RU" sz="1400" b="1" dirty="0" smtClean="0">
                <a:solidFill>
                  <a:schemeClr val="bg1"/>
                </a:solidFill>
                <a:latin typeface="+mj-lt"/>
              </a:rPr>
              <a:t>Москва</a:t>
            </a:r>
            <a:r>
              <a:rPr lang="fr-FR" sz="1400" b="1" dirty="0" smtClean="0">
                <a:solidFill>
                  <a:schemeClr val="bg1"/>
                </a:solidFill>
                <a:latin typeface="+mj-lt"/>
              </a:rPr>
              <a:t> </a:t>
            </a:r>
            <a:endParaRPr lang="fr-FR" sz="1400" b="1" dirty="0">
              <a:solidFill>
                <a:schemeClr val="bg1"/>
              </a:solidFill>
              <a:latin typeface="+mj-lt"/>
            </a:endParaRPr>
          </a:p>
        </p:txBody>
      </p:sp>
      <p:pic>
        <p:nvPicPr>
          <p:cNvPr id="24" name="Picture 2" descr="C:\Users\marketing2\Desktop\上海.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498" y="3986895"/>
            <a:ext cx="2612391" cy="16830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descr="C:\Users\marketing2\Desktop\广州.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4619" y="4408228"/>
            <a:ext cx="2595933" cy="1682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p:cNvSpPr txBox="1"/>
          <p:nvPr/>
        </p:nvSpPr>
        <p:spPr>
          <a:xfrm>
            <a:off x="2142739" y="3991209"/>
            <a:ext cx="800219" cy="307777"/>
          </a:xfrm>
          <a:prstGeom prst="rect">
            <a:avLst/>
          </a:prstGeom>
          <a:noFill/>
        </p:spPr>
        <p:txBody>
          <a:bodyPr wrap="none">
            <a:spAutoFit/>
          </a:bodyPr>
          <a:lstStyle/>
          <a:p>
            <a:pPr>
              <a:defRPr/>
            </a:pPr>
            <a:r>
              <a:rPr lang="ru-RU" sz="1400" b="1" dirty="0" smtClean="0">
                <a:solidFill>
                  <a:schemeClr val="accent4"/>
                </a:solidFill>
                <a:latin typeface="+mj-lt"/>
              </a:rPr>
              <a:t>Шанхай</a:t>
            </a:r>
            <a:endParaRPr lang="fr-FR" sz="1400" b="1" dirty="0">
              <a:solidFill>
                <a:schemeClr val="accent4"/>
              </a:solidFill>
              <a:latin typeface="+mj-lt"/>
            </a:endParaRPr>
          </a:p>
        </p:txBody>
      </p:sp>
      <p:sp>
        <p:nvSpPr>
          <p:cNvPr id="27" name="ZoneTexte 26"/>
          <p:cNvSpPr txBox="1"/>
          <p:nvPr/>
        </p:nvSpPr>
        <p:spPr>
          <a:xfrm>
            <a:off x="3208056" y="4408228"/>
            <a:ext cx="921534" cy="307777"/>
          </a:xfrm>
          <a:prstGeom prst="rect">
            <a:avLst/>
          </a:prstGeom>
          <a:noFill/>
        </p:spPr>
        <p:txBody>
          <a:bodyPr wrap="none">
            <a:spAutoFit/>
          </a:bodyPr>
          <a:lstStyle/>
          <a:p>
            <a:pPr>
              <a:defRPr/>
            </a:pPr>
            <a:r>
              <a:rPr lang="ru-RU" sz="1400" b="1" dirty="0">
                <a:solidFill>
                  <a:schemeClr val="accent4"/>
                </a:solidFill>
              </a:rPr>
              <a:t>Гуанчжоу</a:t>
            </a:r>
            <a:endParaRPr lang="fr-FR" sz="1400" b="1" dirty="0">
              <a:solidFill>
                <a:schemeClr val="accent4"/>
              </a:solidFill>
            </a:endParaRPr>
          </a:p>
        </p:txBody>
      </p:sp>
      <p:sp>
        <p:nvSpPr>
          <p:cNvPr id="28" name="ZoneTexte 60"/>
          <p:cNvSpPr txBox="1">
            <a:spLocks noChangeArrowheads="1"/>
          </p:cNvSpPr>
          <p:nvPr/>
        </p:nvSpPr>
        <p:spPr bwMode="auto">
          <a:xfrm>
            <a:off x="1782497" y="692696"/>
            <a:ext cx="62646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fr-FR" altLang="fr-FR" sz="1600" dirty="0">
                <a:latin typeface="+mn-lt"/>
              </a:rPr>
              <a:t>&gt; 80% </a:t>
            </a:r>
            <a:r>
              <a:rPr lang="ru-RU" altLang="fr-FR" sz="1600" dirty="0">
                <a:latin typeface="Trebuchet MS" pitchFamily="34" charset="0"/>
              </a:rPr>
              <a:t>населения подвержены воздействию</a:t>
            </a:r>
            <a:r>
              <a:rPr lang="fr-FR" altLang="fr-FR" sz="1600" dirty="0">
                <a:latin typeface="Trebuchet MS" pitchFamily="34" charset="0"/>
              </a:rPr>
              <a:t> PM,</a:t>
            </a:r>
          </a:p>
          <a:p>
            <a:pPr algn="ctr" eaLnBrk="1" hangingPunct="1">
              <a:buClr>
                <a:srgbClr val="943634"/>
              </a:buClr>
            </a:pPr>
            <a:r>
              <a:rPr lang="ru-RU" altLang="fr-FR" sz="1600" dirty="0">
                <a:latin typeface="Trebuchet MS" pitchFamily="34" charset="0"/>
              </a:rPr>
              <a:t>и не только в городах</a:t>
            </a:r>
            <a:endParaRPr lang="fr-FR" altLang="fr-FR" sz="1600" dirty="0">
              <a:latin typeface="Trebuchet MS" pitchFamily="34" charset="0"/>
            </a:endParaRPr>
          </a:p>
        </p:txBody>
      </p:sp>
      <p:sp>
        <p:nvSpPr>
          <p:cNvPr id="29" name="ZoneTexte 28"/>
          <p:cNvSpPr txBox="1"/>
          <p:nvPr/>
        </p:nvSpPr>
        <p:spPr>
          <a:xfrm>
            <a:off x="3231383" y="1425905"/>
            <a:ext cx="2604218" cy="646331"/>
          </a:xfrm>
          <a:prstGeom prst="rect">
            <a:avLst/>
          </a:prstGeom>
          <a:solidFill>
            <a:schemeClr val="accent6">
              <a:lumMod val="75000"/>
            </a:schemeClr>
          </a:solidFill>
        </p:spPr>
        <p:txBody>
          <a:bodyPr wrap="square" rtlCol="0">
            <a:spAutoFit/>
          </a:bodyPr>
          <a:lstStyle/>
          <a:p>
            <a:pPr algn="ctr"/>
            <a:r>
              <a:rPr lang="ru-RU" dirty="0">
                <a:solidFill>
                  <a:schemeClr val="bg1"/>
                </a:solidFill>
              </a:rPr>
              <a:t>ПРООКИСЛИТЕЛЬНЫЙ СМОГ</a:t>
            </a:r>
            <a:endParaRPr lang="fr-FR" dirty="0">
              <a:solidFill>
                <a:schemeClr val="bg1"/>
              </a:solidFill>
            </a:endParaRPr>
          </a:p>
        </p:txBody>
      </p:sp>
    </p:spTree>
    <p:extLst>
      <p:ext uri="{BB962C8B-B14F-4D97-AF65-F5344CB8AC3E}">
        <p14:creationId xmlns:p14="http://schemas.microsoft.com/office/powerpoint/2010/main" val="3400483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7783597" y="-945277"/>
            <a:ext cx="416360" cy="2300294"/>
          </a:xfrm>
          <a:prstGeom prst="rect">
            <a:avLst/>
          </a:prstGeom>
          <a:solidFill>
            <a:srgbClr val="92D05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Zone de texte 435"/>
          <p:cNvSpPr txBox="1"/>
          <p:nvPr/>
        </p:nvSpPr>
        <p:spPr>
          <a:xfrm rot="5400000">
            <a:off x="7527892" y="-361016"/>
            <a:ext cx="899998" cy="1495458"/>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НАУКА</a:t>
            </a:r>
            <a:r>
              <a:rPr kumimoji="0" lang="fr-FR" sz="2000" b="1" i="0" u="none" strike="noStrike" kern="0" cap="small" spc="100" normalizeH="0" baseline="0" noProof="0" dirty="0" smtClean="0">
                <a:ln>
                  <a:noFill/>
                </a:ln>
                <a:solidFill>
                  <a:srgbClr val="FFFFFF"/>
                </a:solidFill>
                <a:effectLst/>
                <a:uLnTx/>
                <a:uFillTx/>
                <a:latin typeface="Trebuchet MS"/>
                <a:ea typeface="Calibri"/>
                <a:cs typeface="Times New Roman"/>
              </a:rPr>
              <a:t> </a:t>
            </a: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9" name="Text Box 4"/>
          <p:cNvSpPr txBox="1">
            <a:spLocks noChangeArrowheads="1"/>
          </p:cNvSpPr>
          <p:nvPr/>
        </p:nvSpPr>
        <p:spPr bwMode="auto">
          <a:xfrm>
            <a:off x="899592" y="592812"/>
            <a:ext cx="74393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altLang="fr-FR" sz="2400" dirty="0">
                <a:solidFill>
                  <a:srgbClr val="DB5C99"/>
                </a:solidFill>
                <a:latin typeface="Trebuchet MS" pitchFamily="34" charset="0"/>
              </a:rPr>
              <a:t>АТМОСФЕРНОЕ ЗАГРЯЗНЕНИЕ</a:t>
            </a:r>
            <a:endParaRPr lang="fr-FR" altLang="fr-FR" sz="2400" dirty="0">
              <a:solidFill>
                <a:srgbClr val="DB5C99"/>
              </a:solidFill>
              <a:latin typeface="Trebuchet MS" pitchFamily="34" charset="0"/>
            </a:endParaRPr>
          </a:p>
        </p:txBody>
      </p:sp>
      <p:pic>
        <p:nvPicPr>
          <p:cNvPr id="30" name="Picture 4" descr="C:\Users\clbe\Desktop\zoom épiderme c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7371" y="2062589"/>
            <a:ext cx="2704789" cy="3606385"/>
          </a:xfrm>
          <a:prstGeom prst="rect">
            <a:avLst/>
          </a:prstGeom>
          <a:noFill/>
          <a:extLst>
            <a:ext uri="{909E8E84-426E-40DD-AFC4-6F175D3DCCD1}">
              <a14:hiddenFill xmlns:a14="http://schemas.microsoft.com/office/drawing/2010/main">
                <a:solidFill>
                  <a:srgbClr val="FFFFFF"/>
                </a:solidFill>
              </a14:hiddenFill>
            </a:ext>
          </a:extLst>
        </p:spPr>
      </p:pic>
      <p:sp>
        <p:nvSpPr>
          <p:cNvPr id="31" name="ZoneTexte 30"/>
          <p:cNvSpPr txBox="1"/>
          <p:nvPr/>
        </p:nvSpPr>
        <p:spPr>
          <a:xfrm>
            <a:off x="6444208" y="4009126"/>
            <a:ext cx="2697716" cy="1569660"/>
          </a:xfrm>
          <a:prstGeom prst="rect">
            <a:avLst/>
          </a:prstGeom>
          <a:noFill/>
        </p:spPr>
        <p:txBody>
          <a:bodyPr wrap="square" rtlCol="0">
            <a:spAutoFit/>
          </a:bodyPr>
          <a:lstStyle/>
          <a:p>
            <a:pPr marL="171450" indent="-171450">
              <a:buFont typeface="Arial" panose="020B0604020202020204" pitchFamily="34" charset="0"/>
              <a:buChar char="•"/>
            </a:pPr>
            <a:r>
              <a:rPr lang="ru-RU" sz="1200" dirty="0"/>
              <a:t>Потеря функциональности белков</a:t>
            </a:r>
            <a:endParaRPr lang="fr-FR" sz="1200" dirty="0"/>
          </a:p>
          <a:p>
            <a:pPr marL="171450" indent="-171450">
              <a:buFont typeface="Arial" panose="020B0604020202020204" pitchFamily="34" charset="0"/>
              <a:buChar char="•"/>
            </a:pPr>
            <a:r>
              <a:rPr lang="ru-RU" sz="1200" dirty="0"/>
              <a:t>Разрушение липидных мембран</a:t>
            </a:r>
            <a:endParaRPr lang="fr-FR" sz="1200" dirty="0"/>
          </a:p>
          <a:p>
            <a:pPr marL="171450" indent="-171450">
              <a:buFont typeface="Arial" panose="020B0604020202020204" pitchFamily="34" charset="0"/>
              <a:buChar char="•"/>
            </a:pPr>
            <a:r>
              <a:rPr lang="ru-RU" sz="1200" dirty="0"/>
              <a:t>Мутация ДНК</a:t>
            </a:r>
            <a:endParaRPr lang="fr-FR" sz="1200" dirty="0"/>
          </a:p>
          <a:p>
            <a:pPr marL="171450" indent="-171450">
              <a:buFont typeface="Arial" panose="020B0604020202020204" pitchFamily="34" charset="0"/>
              <a:buChar char="•"/>
            </a:pPr>
            <a:r>
              <a:rPr lang="ru-RU" sz="1200" dirty="0" err="1"/>
              <a:t>Митохондриальная</a:t>
            </a:r>
            <a:r>
              <a:rPr lang="ru-RU" sz="1200" dirty="0"/>
              <a:t> токсичность</a:t>
            </a:r>
            <a:endParaRPr lang="fr-FR" sz="1200" dirty="0"/>
          </a:p>
          <a:p>
            <a:pPr marL="171450" indent="-171450">
              <a:buFont typeface="Arial" panose="020B0604020202020204" pitchFamily="34" charset="0"/>
              <a:buChar char="•"/>
            </a:pPr>
            <a:r>
              <a:rPr lang="ru-RU" sz="1200" dirty="0"/>
              <a:t>Снижение клеточного обновления</a:t>
            </a:r>
            <a:endParaRPr lang="fr-FR" sz="1200" dirty="0"/>
          </a:p>
          <a:p>
            <a:pPr marL="171450" indent="-171450">
              <a:buFont typeface="Arial" panose="020B0604020202020204" pitchFamily="34" charset="0"/>
              <a:buChar char="•"/>
            </a:pPr>
            <a:r>
              <a:rPr lang="ru-RU" sz="1200" dirty="0"/>
              <a:t>Истощение естественной антиоксидантной защиты</a:t>
            </a:r>
            <a:endParaRPr lang="fr-FR" sz="1200" dirty="0"/>
          </a:p>
          <a:p>
            <a:pPr marL="171450" indent="-171450">
              <a:buFont typeface="Arial" panose="020B0604020202020204" pitchFamily="34" charset="0"/>
              <a:buChar char="•"/>
            </a:pPr>
            <a:r>
              <a:rPr lang="ru-RU" sz="1200" dirty="0"/>
              <a:t>Недостаток кислорода в клетках</a:t>
            </a:r>
            <a:endParaRPr lang="fr-FR" sz="1200" dirty="0"/>
          </a:p>
        </p:txBody>
      </p:sp>
      <p:grpSp>
        <p:nvGrpSpPr>
          <p:cNvPr id="32" name="Groupe 31"/>
          <p:cNvGrpSpPr/>
          <p:nvPr/>
        </p:nvGrpSpPr>
        <p:grpSpPr>
          <a:xfrm>
            <a:off x="3307371" y="2048996"/>
            <a:ext cx="2761782" cy="3682375"/>
            <a:chOff x="359279" y="2021894"/>
            <a:chExt cx="2761782" cy="3682375"/>
          </a:xfrm>
        </p:grpSpPr>
        <p:pic>
          <p:nvPicPr>
            <p:cNvPr id="33" name="Picture 2" descr="C:\Users\clbe\Desktop\zoom épiderme c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279" y="2021894"/>
              <a:ext cx="2761782" cy="3682375"/>
            </a:xfrm>
            <a:prstGeom prst="rect">
              <a:avLst/>
            </a:prstGeom>
            <a:noFill/>
            <a:extLst>
              <a:ext uri="{909E8E84-426E-40DD-AFC4-6F175D3DCCD1}">
                <a14:hiddenFill xmlns:a14="http://schemas.microsoft.com/office/drawing/2010/main">
                  <a:solidFill>
                    <a:srgbClr val="FFFFFF"/>
                  </a:solidFill>
                </a14:hiddenFill>
              </a:ext>
            </a:extLst>
          </p:spPr>
        </p:pic>
        <p:sp>
          <p:nvSpPr>
            <p:cNvPr id="34" name="Ellipse 33"/>
            <p:cNvSpPr/>
            <p:nvPr/>
          </p:nvSpPr>
          <p:spPr>
            <a:xfrm>
              <a:off x="472307" y="3607815"/>
              <a:ext cx="720080" cy="702481"/>
            </a:xfrm>
            <a:prstGeom prst="ellipse">
              <a:avLst/>
            </a:prstGeom>
            <a:noFill/>
            <a:ln w="12700">
              <a:solidFill>
                <a:srgbClr val="DB5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llipse 34"/>
          <p:cNvSpPr/>
          <p:nvPr/>
        </p:nvSpPr>
        <p:spPr>
          <a:xfrm>
            <a:off x="3121061" y="2206605"/>
            <a:ext cx="3251139" cy="3271998"/>
          </a:xfrm>
          <a:prstGeom prst="ellipse">
            <a:avLst/>
          </a:prstGeom>
          <a:noFill/>
          <a:ln w="12700">
            <a:solidFill>
              <a:srgbClr val="DB5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60"/>
          <p:cNvSpPr txBox="1">
            <a:spLocks noChangeArrowheads="1"/>
          </p:cNvSpPr>
          <p:nvPr/>
        </p:nvSpPr>
        <p:spPr bwMode="auto">
          <a:xfrm>
            <a:off x="1098947" y="980728"/>
            <a:ext cx="7295365"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ru-RU" altLang="fr-FR" sz="1600" dirty="0">
                <a:latin typeface="Trebuchet MS" pitchFamily="34" charset="0"/>
              </a:rPr>
              <a:t>и</a:t>
            </a:r>
            <a:r>
              <a:rPr lang="fr-FR" altLang="fr-FR" sz="1600" dirty="0">
                <a:latin typeface="Trebuchet MS" pitchFamily="34" charset="0"/>
              </a:rPr>
              <a:t> </a:t>
            </a:r>
            <a:r>
              <a:rPr lang="ru-RU" altLang="fr-FR" sz="1600" b="1" dirty="0">
                <a:solidFill>
                  <a:srgbClr val="DB5C99"/>
                </a:solidFill>
                <a:effectLst>
                  <a:outerShdw blurRad="38100" dist="38100" dir="2700000" algn="tl">
                    <a:srgbClr val="000000">
                      <a:alpha val="43137"/>
                    </a:srgbClr>
                  </a:outerShdw>
                </a:effectLst>
                <a:latin typeface="Trebuchet MS" pitchFamily="34" charset="0"/>
              </a:rPr>
              <a:t>ОСОБЕННО ЧАСТИЦЫ</a:t>
            </a:r>
            <a:endParaRPr lang="fr-FR" altLang="fr-FR" sz="1600" b="1" dirty="0">
              <a:solidFill>
                <a:srgbClr val="DB5C99"/>
              </a:solidFill>
              <a:effectLst>
                <a:outerShdw blurRad="38100" dist="38100" dir="2700000" algn="tl">
                  <a:srgbClr val="000000">
                    <a:alpha val="43137"/>
                  </a:srgbClr>
                </a:outerShdw>
              </a:effectLst>
              <a:latin typeface="Trebuchet MS" pitchFamily="34" charset="0"/>
            </a:endParaRPr>
          </a:p>
          <a:p>
            <a:pPr algn="ctr" eaLnBrk="1" hangingPunct="1">
              <a:buClr>
                <a:srgbClr val="943634"/>
              </a:buClr>
            </a:pPr>
            <a:endParaRPr lang="fr-FR" altLang="fr-FR" sz="1400" b="1" dirty="0">
              <a:solidFill>
                <a:srgbClr val="DB5C99"/>
              </a:solidFill>
              <a:effectLst>
                <a:outerShdw blurRad="38100" dist="38100" dir="2700000" algn="tl">
                  <a:srgbClr val="000000">
                    <a:alpha val="43137"/>
                  </a:srgbClr>
                </a:outerShdw>
              </a:effectLst>
              <a:latin typeface="Trebuchet MS" pitchFamily="34" charset="0"/>
            </a:endParaRPr>
          </a:p>
          <a:p>
            <a:pPr algn="ctr" eaLnBrk="1" hangingPunct="1">
              <a:buClr>
                <a:srgbClr val="943634"/>
              </a:buClr>
            </a:pPr>
            <a:r>
              <a:rPr lang="ru-RU" altLang="fr-FR" sz="1600" dirty="0">
                <a:latin typeface="Trebuchet MS" pitchFamily="34" charset="0"/>
              </a:rPr>
              <a:t>ГЕНЕРИРУЮТ</a:t>
            </a:r>
            <a:r>
              <a:rPr lang="fr-FR" altLang="fr-FR" sz="1600" dirty="0">
                <a:latin typeface="Trebuchet MS" pitchFamily="34" charset="0"/>
              </a:rPr>
              <a:t> </a:t>
            </a:r>
            <a:r>
              <a:rPr lang="ru-RU" altLang="fr-FR" sz="2800" dirty="0">
                <a:effectLst>
                  <a:outerShdw blurRad="38100" dist="38100" dir="2700000" algn="tl">
                    <a:srgbClr val="000000">
                      <a:alpha val="43137"/>
                    </a:srgbClr>
                  </a:outerShdw>
                </a:effectLst>
                <a:latin typeface="Trebuchet MS" pitchFamily="34" charset="0"/>
              </a:rPr>
              <a:t>ОКИСЛЕНИЕ</a:t>
            </a:r>
            <a:r>
              <a:rPr lang="fr-FR" altLang="fr-FR" sz="1600" dirty="0">
                <a:latin typeface="Trebuchet MS" pitchFamily="34" charset="0"/>
              </a:rPr>
              <a:t> </a:t>
            </a:r>
            <a:r>
              <a:rPr lang="ru-RU" altLang="fr-FR" sz="1600" dirty="0">
                <a:latin typeface="Trebuchet MS" pitchFamily="34" charset="0"/>
              </a:rPr>
              <a:t>И</a:t>
            </a:r>
            <a:r>
              <a:rPr lang="fr-FR" altLang="fr-FR" sz="1600" dirty="0">
                <a:latin typeface="Trebuchet MS" pitchFamily="34" charset="0"/>
              </a:rPr>
              <a:t> </a:t>
            </a:r>
            <a:r>
              <a:rPr lang="ru-RU" altLang="fr-FR" sz="2000" dirty="0">
                <a:latin typeface="Trebuchet MS" pitchFamily="34" charset="0"/>
              </a:rPr>
              <a:t>СВОБОДНЫЕ РАДИКАЛЫ</a:t>
            </a:r>
            <a:endParaRPr lang="fr-FR" altLang="fr-FR" sz="2000" dirty="0">
              <a:latin typeface="Trebuchet MS" pitchFamily="34" charset="0"/>
            </a:endParaRPr>
          </a:p>
          <a:p>
            <a:pPr algn="ctr" eaLnBrk="1" hangingPunct="1">
              <a:buClr>
                <a:srgbClr val="943634"/>
              </a:buClr>
            </a:pPr>
            <a:r>
              <a:rPr lang="ru-RU" altLang="fr-FR" sz="1600" dirty="0">
                <a:latin typeface="Trebuchet MS" pitchFamily="34" charset="0"/>
              </a:rPr>
              <a:t>КОТОРЫЕ ВЫЗЫВАЮТ </a:t>
            </a:r>
            <a:r>
              <a:rPr lang="ru-RU" altLang="fr-FR" sz="2400" dirty="0">
                <a:effectLst>
                  <a:outerShdw blurRad="38100" dist="38100" dir="2700000" algn="tl">
                    <a:srgbClr val="000000">
                      <a:alpha val="43137"/>
                    </a:srgbClr>
                  </a:outerShdw>
                </a:effectLst>
                <a:latin typeface="Trebuchet MS" pitchFamily="34" charset="0"/>
              </a:rPr>
              <a:t>ВОСПАЛЕНИЕ</a:t>
            </a:r>
            <a:endParaRPr lang="fr-FR" altLang="fr-FR" sz="3200" dirty="0">
              <a:effectLst>
                <a:outerShdw blurRad="38100" dist="38100" dir="2700000" algn="tl">
                  <a:srgbClr val="000000">
                    <a:alpha val="43137"/>
                  </a:srgbClr>
                </a:outerShdw>
              </a:effectLst>
              <a:latin typeface="Trebuchet MS" pitchFamily="34" charset="0"/>
            </a:endParaRPr>
          </a:p>
        </p:txBody>
      </p:sp>
      <p:sp>
        <p:nvSpPr>
          <p:cNvPr id="37" name="ZoneTexte 60"/>
          <p:cNvSpPr txBox="1">
            <a:spLocks noChangeArrowheads="1"/>
          </p:cNvSpPr>
          <p:nvPr/>
        </p:nvSpPr>
        <p:spPr bwMode="auto">
          <a:xfrm>
            <a:off x="4499993" y="3352056"/>
            <a:ext cx="3838980" cy="584775"/>
          </a:xfrm>
          <a:prstGeom prst="rect">
            <a:avLst/>
          </a:prstGeom>
          <a:solidFill>
            <a:schemeClr val="accent4">
              <a:lumMod val="75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ru-RU" altLang="fr-FR" sz="1600" dirty="0">
                <a:solidFill>
                  <a:schemeClr val="bg1"/>
                </a:solidFill>
                <a:latin typeface="Trebuchet MS" pitchFamily="34" charset="0"/>
              </a:rPr>
              <a:t>ВНЕКЛЕТОЧНЫЕ И ВНУТРИКЛЕТОЧНЫЕ ПОВРЕЖДЕНИЯ</a:t>
            </a:r>
            <a:endParaRPr lang="fr-FR" altLang="fr-FR" sz="1600" dirty="0">
              <a:solidFill>
                <a:schemeClr val="bg1"/>
              </a:solidFill>
              <a:latin typeface="Trebuchet MS" pitchFamily="34" charset="0"/>
            </a:endParaRPr>
          </a:p>
        </p:txBody>
      </p:sp>
      <p:sp>
        <p:nvSpPr>
          <p:cNvPr id="38" name="ZoneTexte 60"/>
          <p:cNvSpPr txBox="1">
            <a:spLocks noChangeArrowheads="1"/>
          </p:cNvSpPr>
          <p:nvPr/>
        </p:nvSpPr>
        <p:spPr bwMode="auto">
          <a:xfrm>
            <a:off x="1691680" y="5590981"/>
            <a:ext cx="62646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ru-RU" altLang="fr-FR" sz="1600" dirty="0">
                <a:latin typeface="Trebuchet MS" pitchFamily="34" charset="0"/>
              </a:rPr>
              <a:t>Влияние на</a:t>
            </a:r>
            <a:r>
              <a:rPr lang="fr-FR" altLang="fr-FR" sz="1600" dirty="0">
                <a:latin typeface="Trebuchet MS" pitchFamily="34" charset="0"/>
              </a:rPr>
              <a:t> </a:t>
            </a:r>
            <a:r>
              <a:rPr lang="ru-RU" altLang="fr-FR" sz="2000" dirty="0">
                <a:effectLst>
                  <a:outerShdw blurRad="38100" dist="38100" dir="2700000" algn="tl">
                    <a:srgbClr val="000000">
                      <a:alpha val="43137"/>
                    </a:srgbClr>
                  </a:outerShdw>
                </a:effectLst>
                <a:latin typeface="Trebuchet MS" pitchFamily="34" charset="0"/>
              </a:rPr>
              <a:t>ЖИЗНЕДЕЯТЕЛЬНОСТЬ </a:t>
            </a:r>
            <a:r>
              <a:rPr lang="ru-RU" altLang="fr-FR" sz="1600" dirty="0">
                <a:latin typeface="Trebuchet MS" pitchFamily="34" charset="0"/>
              </a:rPr>
              <a:t>клеток и тканей</a:t>
            </a:r>
            <a:r>
              <a:rPr lang="fr-FR" altLang="fr-FR" sz="1600" dirty="0">
                <a:latin typeface="Trebuchet MS" pitchFamily="34" charset="0"/>
              </a:rPr>
              <a:t>,</a:t>
            </a:r>
            <a:endParaRPr lang="fr-FR" altLang="fr-FR" sz="2000" dirty="0">
              <a:solidFill>
                <a:srgbClr val="943634"/>
              </a:solidFill>
              <a:latin typeface="Trebuchet MS" pitchFamily="34" charset="0"/>
            </a:endParaRPr>
          </a:p>
          <a:p>
            <a:pPr algn="ctr" eaLnBrk="1" hangingPunct="1">
              <a:buClr>
                <a:srgbClr val="943634"/>
              </a:buClr>
            </a:pPr>
            <a:r>
              <a:rPr lang="ru-RU" altLang="fr-FR" sz="1600" dirty="0">
                <a:latin typeface="Trebuchet MS" pitchFamily="34" charset="0"/>
              </a:rPr>
              <a:t>снижение их жизнеспособности</a:t>
            </a:r>
            <a:endParaRPr lang="fr-FR" altLang="fr-FR" sz="1600" dirty="0">
              <a:latin typeface="Trebuchet MS" pitchFamily="34" charset="0"/>
            </a:endParaRPr>
          </a:p>
        </p:txBody>
      </p:sp>
    </p:spTree>
    <p:extLst>
      <p:ext uri="{BB962C8B-B14F-4D97-AF65-F5344CB8AC3E}">
        <p14:creationId xmlns:p14="http://schemas.microsoft.com/office/powerpoint/2010/main" val="4024947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7783597" y="-945277"/>
            <a:ext cx="416360" cy="2300294"/>
          </a:xfrm>
          <a:prstGeom prst="rect">
            <a:avLst/>
          </a:prstGeom>
          <a:solidFill>
            <a:srgbClr val="92D05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Zone de texte 435"/>
          <p:cNvSpPr txBox="1"/>
          <p:nvPr/>
        </p:nvSpPr>
        <p:spPr>
          <a:xfrm rot="5400000">
            <a:off x="7527892" y="-361016"/>
            <a:ext cx="899998" cy="1495458"/>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lang="ru-RU" sz="2000" b="1" kern="0" cap="small" spc="100" dirty="0" smtClean="0">
                <a:solidFill>
                  <a:srgbClr val="FFFFFF"/>
                </a:solidFill>
                <a:latin typeface="Trebuchet MS"/>
                <a:ea typeface="Calibri"/>
                <a:cs typeface="Times New Roman"/>
              </a:rPr>
              <a:t>НАУКА</a:t>
            </a:r>
            <a:r>
              <a:rPr kumimoji="0" lang="fr-FR" sz="2000" b="1" i="0" u="none" strike="noStrike" kern="0" cap="small" spc="100" normalizeH="0" baseline="0" noProof="0" dirty="0" smtClean="0">
                <a:ln>
                  <a:noFill/>
                </a:ln>
                <a:solidFill>
                  <a:srgbClr val="FFFFFF"/>
                </a:solidFill>
                <a:effectLst/>
                <a:uLnTx/>
                <a:uFillTx/>
                <a:latin typeface="Trebuchet MS"/>
                <a:ea typeface="Calibri"/>
                <a:cs typeface="Times New Roman"/>
              </a:rPr>
              <a:t> </a:t>
            </a: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4" name="ZoneTexte 60"/>
          <p:cNvSpPr txBox="1">
            <a:spLocks noChangeArrowheads="1"/>
          </p:cNvSpPr>
          <p:nvPr/>
        </p:nvSpPr>
        <p:spPr bwMode="auto">
          <a:xfrm>
            <a:off x="1229815" y="1094982"/>
            <a:ext cx="7272808"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ru-RU" altLang="fr-FR" b="1" dirty="0">
                <a:solidFill>
                  <a:srgbClr val="DB5C99"/>
                </a:solidFill>
                <a:effectLst>
                  <a:outerShdw blurRad="38100" dist="38100" dir="2700000" algn="tl">
                    <a:srgbClr val="000000">
                      <a:alpha val="43137"/>
                    </a:srgbClr>
                  </a:outerShdw>
                </a:effectLst>
                <a:latin typeface="Trebuchet MS" pitchFamily="34" charset="0"/>
              </a:rPr>
              <a:t>ДЛИТЕЛЬНОЕ ВОЗДЕЙСТВИЕ ЗАГРЯЗНЕНИЯ</a:t>
            </a:r>
            <a:endParaRPr lang="fr-FR" altLang="fr-FR" b="1" dirty="0">
              <a:solidFill>
                <a:srgbClr val="DB5C99"/>
              </a:solidFill>
              <a:effectLst>
                <a:outerShdw blurRad="38100" dist="38100" dir="2700000" algn="tl">
                  <a:srgbClr val="000000">
                    <a:alpha val="43137"/>
                  </a:srgbClr>
                </a:outerShdw>
              </a:effectLst>
              <a:latin typeface="Trebuchet MS" pitchFamily="34" charset="0"/>
            </a:endParaRPr>
          </a:p>
          <a:p>
            <a:pPr algn="ctr" eaLnBrk="1" hangingPunct="1">
              <a:buClr>
                <a:srgbClr val="943634"/>
              </a:buClr>
            </a:pPr>
            <a:r>
              <a:rPr lang="ru-RU" altLang="fr-FR" sz="1400" dirty="0">
                <a:latin typeface="Trebuchet MS" pitchFamily="34" charset="0"/>
              </a:rPr>
              <a:t>МОЖЕТ ВЫЗЫВАТЬ</a:t>
            </a:r>
            <a:r>
              <a:rPr lang="fr-FR" altLang="fr-FR" sz="1400" dirty="0">
                <a:latin typeface="Trebuchet MS" pitchFamily="34" charset="0"/>
              </a:rPr>
              <a:t> </a:t>
            </a:r>
            <a:r>
              <a:rPr lang="ru-RU" altLang="fr-FR" b="1" dirty="0">
                <a:solidFill>
                  <a:srgbClr val="DB5C99"/>
                </a:solidFill>
                <a:effectLst>
                  <a:outerShdw blurRad="38100" dist="38100" dir="2700000" algn="tl">
                    <a:srgbClr val="000000">
                      <a:alpha val="43137"/>
                    </a:srgbClr>
                  </a:outerShdw>
                </a:effectLst>
                <a:latin typeface="Trebuchet MS" pitchFamily="34" charset="0"/>
              </a:rPr>
              <a:t>НЕОБРАТИМЫЕ ПОВРЕЖДЕНИЯ,</a:t>
            </a:r>
            <a:endParaRPr lang="fr-FR" altLang="fr-FR" b="1" dirty="0">
              <a:solidFill>
                <a:srgbClr val="DB5C99"/>
              </a:solidFill>
              <a:effectLst>
                <a:outerShdw blurRad="38100" dist="38100" dir="2700000" algn="tl">
                  <a:srgbClr val="000000">
                    <a:alpha val="43137"/>
                  </a:srgbClr>
                </a:outerShdw>
              </a:effectLst>
              <a:latin typeface="Trebuchet MS" pitchFamily="34" charset="0"/>
            </a:endParaRPr>
          </a:p>
          <a:p>
            <a:pPr algn="ctr" eaLnBrk="1" hangingPunct="1">
              <a:buClr>
                <a:srgbClr val="943634"/>
              </a:buClr>
            </a:pPr>
            <a:r>
              <a:rPr lang="ru-RU" altLang="fr-FR" b="1" dirty="0">
                <a:solidFill>
                  <a:srgbClr val="DB5C99"/>
                </a:solidFill>
                <a:effectLst>
                  <a:outerShdw blurRad="38100" dist="38100" dir="2700000" algn="tl">
                    <a:srgbClr val="000000">
                      <a:alpha val="43137"/>
                    </a:srgbClr>
                  </a:outerShdw>
                </a:effectLst>
                <a:latin typeface="Trebuchet MS" pitchFamily="34" charset="0"/>
              </a:rPr>
              <a:t>УХУДШАЯ СПОСОБНОСТЬ КОЖИ ЗАЩИЩАТЬСЯ И ОЧИЩАТЬСЯ</a:t>
            </a:r>
            <a:r>
              <a:rPr lang="fr-FR" altLang="fr-FR" b="1" dirty="0">
                <a:solidFill>
                  <a:srgbClr val="DB5C99"/>
                </a:solidFill>
                <a:effectLst>
                  <a:outerShdw blurRad="38100" dist="38100" dir="2700000" algn="tl">
                    <a:srgbClr val="000000">
                      <a:alpha val="43137"/>
                    </a:srgbClr>
                  </a:outerShdw>
                </a:effectLst>
                <a:latin typeface="Trebuchet MS" pitchFamily="34" charset="0"/>
              </a:rPr>
              <a:t> </a:t>
            </a:r>
            <a:r>
              <a:rPr lang="ru-RU" altLang="fr-FR" sz="1400" dirty="0">
                <a:latin typeface="Trebuchet MS" pitchFamily="34" charset="0"/>
              </a:rPr>
              <a:t>САМОСТОЯТЕЛЬНО,</a:t>
            </a:r>
            <a:endParaRPr lang="fr-FR" altLang="fr-FR" sz="1400" dirty="0">
              <a:latin typeface="Trebuchet MS" pitchFamily="34" charset="0"/>
            </a:endParaRPr>
          </a:p>
          <a:p>
            <a:pPr algn="ctr" eaLnBrk="1" hangingPunct="1">
              <a:buClr>
                <a:srgbClr val="943634"/>
              </a:buClr>
            </a:pPr>
            <a:r>
              <a:rPr lang="ru-RU" altLang="fr-FR" sz="1400" dirty="0">
                <a:latin typeface="Trebuchet MS" pitchFamily="34" charset="0"/>
              </a:rPr>
              <a:t>ЧТО ПРИВОДИТ К БОЛЕЕ ИЛИ МЕНЕЕ</a:t>
            </a:r>
            <a:r>
              <a:rPr lang="fr-FR" altLang="fr-FR" sz="1400" dirty="0">
                <a:latin typeface="Trebuchet MS" pitchFamily="34" charset="0"/>
              </a:rPr>
              <a:t> </a:t>
            </a:r>
            <a:r>
              <a:rPr lang="ru-RU" altLang="fr-FR" b="1" dirty="0">
                <a:solidFill>
                  <a:srgbClr val="DB5C99"/>
                </a:solidFill>
                <a:effectLst>
                  <a:outerShdw blurRad="38100" dist="38100" dir="2700000" algn="tl">
                    <a:srgbClr val="000000">
                      <a:alpha val="43137"/>
                    </a:srgbClr>
                  </a:outerShdw>
                </a:effectLst>
                <a:latin typeface="Trebuchet MS" pitchFamily="34" charset="0"/>
              </a:rPr>
              <a:t>СЕРЬЕЗНЫМ ЗАБОЛЕВАНИМ КОЖИ</a:t>
            </a:r>
            <a:endParaRPr lang="fr-FR" altLang="fr-FR" b="1" dirty="0">
              <a:solidFill>
                <a:srgbClr val="DB5C99"/>
              </a:solidFill>
              <a:effectLst>
                <a:outerShdw blurRad="38100" dist="38100" dir="2700000" algn="tl">
                  <a:srgbClr val="000000">
                    <a:alpha val="43137"/>
                  </a:srgbClr>
                </a:outerShdw>
              </a:effectLst>
              <a:latin typeface="Trebuchet MS" pitchFamily="34" charset="0"/>
            </a:endParaRPr>
          </a:p>
        </p:txBody>
      </p:sp>
      <p:sp>
        <p:nvSpPr>
          <p:cNvPr id="15" name="ZoneTexte 14"/>
          <p:cNvSpPr txBox="1"/>
          <p:nvPr/>
        </p:nvSpPr>
        <p:spPr>
          <a:xfrm>
            <a:off x="3802756" y="3294597"/>
            <a:ext cx="4922864" cy="1815882"/>
          </a:xfrm>
          <a:prstGeom prst="rect">
            <a:avLst/>
          </a:prstGeom>
          <a:noFill/>
        </p:spPr>
        <p:txBody>
          <a:bodyPr wrap="square" rtlCol="0">
            <a:spAutoFit/>
          </a:bodyPr>
          <a:lstStyle/>
          <a:p>
            <a:pPr marL="171450" indent="-171450">
              <a:buFont typeface="Arial" panose="020B0604020202020204" pitchFamily="34" charset="0"/>
              <a:buChar char="•"/>
            </a:pPr>
            <a:r>
              <a:rPr lang="ru-RU" sz="1600" b="1" dirty="0"/>
              <a:t>Преждевременное старение</a:t>
            </a:r>
            <a:r>
              <a:rPr lang="fr-FR" sz="1600" b="1" dirty="0"/>
              <a:t> (</a:t>
            </a:r>
            <a:r>
              <a:rPr lang="ru-RU" sz="1600" b="1" dirty="0"/>
              <a:t>морщины и пигментация</a:t>
            </a:r>
            <a:r>
              <a:rPr lang="fr-FR" sz="1600" b="1" dirty="0"/>
              <a:t>)</a:t>
            </a:r>
          </a:p>
          <a:p>
            <a:pPr marL="171450" indent="-171450">
              <a:buFont typeface="Arial" panose="020B0604020202020204" pitchFamily="34" charset="0"/>
              <a:buChar char="•"/>
            </a:pPr>
            <a:r>
              <a:rPr lang="ru-RU" sz="1600" b="1" dirty="0"/>
              <a:t>Обезвоживание</a:t>
            </a:r>
            <a:endParaRPr lang="fr-FR" sz="1600" b="1" dirty="0"/>
          </a:p>
          <a:p>
            <a:pPr marL="171450" indent="-171450">
              <a:buFont typeface="Arial" panose="020B0604020202020204" pitchFamily="34" charset="0"/>
              <a:buChar char="•"/>
            </a:pPr>
            <a:r>
              <a:rPr lang="ru-RU" sz="1600" b="1" dirty="0" err="1"/>
              <a:t>Акне</a:t>
            </a:r>
            <a:endParaRPr lang="fr-FR" sz="1600" b="1" dirty="0"/>
          </a:p>
          <a:p>
            <a:pPr marL="171450" indent="-171450">
              <a:buFont typeface="Arial" panose="020B0604020202020204" pitchFamily="34" charset="0"/>
              <a:buChar char="•"/>
            </a:pPr>
            <a:r>
              <a:rPr lang="ru-RU" sz="1600" b="1" dirty="0"/>
              <a:t>Реактивность кожи</a:t>
            </a:r>
            <a:r>
              <a:rPr lang="fr-FR" sz="1600" b="1" dirty="0"/>
              <a:t> (</a:t>
            </a:r>
            <a:r>
              <a:rPr lang="ru-RU" sz="1600" b="1" dirty="0"/>
              <a:t>раздражение</a:t>
            </a:r>
            <a:r>
              <a:rPr lang="fr-FR" sz="1600" b="1" dirty="0"/>
              <a:t>, </a:t>
            </a:r>
            <a:r>
              <a:rPr lang="ru-RU" sz="1600" b="1" dirty="0"/>
              <a:t>зуд и сыпь</a:t>
            </a:r>
            <a:r>
              <a:rPr lang="fr-FR" sz="1600" b="1" dirty="0"/>
              <a:t>)</a:t>
            </a:r>
          </a:p>
          <a:p>
            <a:pPr marL="171450" indent="-171450">
              <a:buFont typeface="Arial" panose="020B0604020202020204" pitchFamily="34" charset="0"/>
              <a:buChar char="•"/>
            </a:pPr>
            <a:r>
              <a:rPr lang="fr-FR" sz="1600" b="1" dirty="0"/>
              <a:t>« </a:t>
            </a:r>
            <a:r>
              <a:rPr lang="ru-RU" sz="1600" b="1" dirty="0" err="1"/>
              <a:t>Аллергичность</a:t>
            </a:r>
            <a:r>
              <a:rPr lang="fr-FR" sz="1600" b="1" dirty="0"/>
              <a:t> » </a:t>
            </a:r>
            <a:r>
              <a:rPr lang="ru-RU" sz="1600" b="1" dirty="0"/>
              <a:t>кожи</a:t>
            </a:r>
            <a:r>
              <a:rPr lang="fr-FR" sz="1600" b="1" dirty="0"/>
              <a:t> (</a:t>
            </a:r>
            <a:r>
              <a:rPr lang="ru-RU" sz="1600" b="1" dirty="0"/>
              <a:t>экзема и </a:t>
            </a:r>
            <a:r>
              <a:rPr lang="ru-RU" sz="1600" b="1" dirty="0" err="1"/>
              <a:t>атопический</a:t>
            </a:r>
            <a:r>
              <a:rPr lang="ru-RU" sz="1600" b="1" dirty="0"/>
              <a:t> дерматит</a:t>
            </a:r>
            <a:r>
              <a:rPr lang="fr-FR" sz="1600" b="1" dirty="0"/>
              <a:t>) </a:t>
            </a:r>
            <a:r>
              <a:rPr lang="fr-FR" sz="1600" b="1" dirty="0" smtClean="0"/>
              <a:t> </a:t>
            </a:r>
            <a:endParaRPr lang="fr-FR" sz="1600" b="1" dirty="0"/>
          </a:p>
        </p:txBody>
      </p:sp>
      <p:sp>
        <p:nvSpPr>
          <p:cNvPr id="16" name="ZoneTexte 60"/>
          <p:cNvSpPr txBox="1">
            <a:spLocks noChangeArrowheads="1"/>
          </p:cNvSpPr>
          <p:nvPr/>
        </p:nvSpPr>
        <p:spPr bwMode="auto">
          <a:xfrm>
            <a:off x="1479549" y="5408747"/>
            <a:ext cx="685983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943634"/>
              </a:buClr>
            </a:pPr>
            <a:r>
              <a:rPr lang="ru-RU" altLang="fr-FR" sz="1600" i="1" dirty="0">
                <a:latin typeface="Trebuchet MS" pitchFamily="34" charset="0"/>
              </a:rPr>
              <a:t>Проникание и повреждающая способность загрязнений зависит от их размера</a:t>
            </a:r>
            <a:r>
              <a:rPr lang="fr-FR" altLang="fr-FR" sz="1600" i="1" dirty="0">
                <a:latin typeface="Trebuchet MS" pitchFamily="34" charset="0"/>
              </a:rPr>
              <a:t>, </a:t>
            </a:r>
            <a:r>
              <a:rPr lang="ru-RU" altLang="fr-FR" sz="1600" i="1" dirty="0">
                <a:latin typeface="Trebuchet MS" pitchFamily="34" charset="0"/>
              </a:rPr>
              <a:t>их природы и </a:t>
            </a:r>
            <a:r>
              <a:rPr lang="ru-RU" altLang="fr-FR" sz="1600" i="1" u="sng" dirty="0">
                <a:effectLst>
                  <a:outerShdw blurRad="38100" dist="38100" dir="2700000" algn="tl">
                    <a:srgbClr val="000000">
                      <a:alpha val="43137"/>
                    </a:srgbClr>
                  </a:outerShdw>
                </a:effectLst>
                <a:latin typeface="Trebuchet MS" pitchFamily="34" charset="0"/>
              </a:rPr>
              <a:t>состояния барьера кожи </a:t>
            </a:r>
            <a:r>
              <a:rPr lang="fr-FR" altLang="fr-FR" sz="1400" i="1" dirty="0">
                <a:latin typeface="Trebuchet MS" pitchFamily="34" charset="0"/>
              </a:rPr>
              <a:t>(</a:t>
            </a:r>
            <a:r>
              <a:rPr lang="ru-RU" altLang="fr-FR" sz="1400" i="1" dirty="0">
                <a:latin typeface="Trebuchet MS" pitchFamily="34" charset="0"/>
              </a:rPr>
              <a:t>большему риску подвержена сухая, чувствительная, стареющая кожа</a:t>
            </a:r>
            <a:r>
              <a:rPr lang="fr-FR" altLang="fr-FR" sz="1400" i="1" dirty="0">
                <a:latin typeface="Trebuchet MS" pitchFamily="34" charset="0"/>
              </a:rPr>
              <a:t>, </a:t>
            </a:r>
            <a:r>
              <a:rPr lang="ru-RU" altLang="fr-FR" sz="1400" i="1" dirty="0">
                <a:latin typeface="Trebuchet MS" pitchFamily="34" charset="0"/>
              </a:rPr>
              <a:t>дети</a:t>
            </a:r>
            <a:r>
              <a:rPr lang="fr-FR" altLang="fr-FR" sz="1400" i="1" dirty="0">
                <a:latin typeface="Trebuchet MS" pitchFamily="34" charset="0"/>
              </a:rPr>
              <a:t>…) </a:t>
            </a:r>
          </a:p>
        </p:txBody>
      </p:sp>
      <p:sp>
        <p:nvSpPr>
          <p:cNvPr id="17" name="Rectangle 16"/>
          <p:cNvSpPr/>
          <p:nvPr/>
        </p:nvSpPr>
        <p:spPr>
          <a:xfrm>
            <a:off x="1259632" y="1052736"/>
            <a:ext cx="7128792" cy="1500265"/>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descr="\\pantin01\Marketing\Marketing interne\Images\Thématique\Pollution\Fotolia_58206876_X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6580" y="2697017"/>
            <a:ext cx="2270735" cy="2304255"/>
          </a:xfrm>
          <a:prstGeom prst="rect">
            <a:avLst/>
          </a:prstGeom>
          <a:noFill/>
          <a:ln>
            <a:noFill/>
          </a:ln>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319" y="5261838"/>
            <a:ext cx="878594" cy="878594"/>
          </a:xfrm>
          <a:prstGeom prst="rect">
            <a:avLst/>
          </a:prstGeom>
        </p:spPr>
      </p:pic>
    </p:spTree>
    <p:extLst>
      <p:ext uri="{BB962C8B-B14F-4D97-AF65-F5344CB8AC3E}">
        <p14:creationId xmlns:p14="http://schemas.microsoft.com/office/powerpoint/2010/main" val="3518399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7783597" y="-945277"/>
            <a:ext cx="416360" cy="2300294"/>
          </a:xfrm>
          <a:prstGeom prst="rect">
            <a:avLst/>
          </a:prstGeom>
          <a:solidFill>
            <a:srgbClr val="92D05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Zone de texte 435"/>
          <p:cNvSpPr txBox="1"/>
          <p:nvPr/>
        </p:nvSpPr>
        <p:spPr>
          <a:xfrm rot="5400000">
            <a:off x="7527892" y="-361016"/>
            <a:ext cx="899998" cy="1495458"/>
          </a:xfrm>
          <a:prstGeom prst="rect">
            <a:avLst/>
          </a:prstGeom>
          <a:noFill/>
          <a:ln w="6350">
            <a:noFill/>
          </a:ln>
          <a:effectLst/>
        </p:spPr>
        <p:txBody>
          <a:bodyPr rot="0" spcFirstLastPara="0" vert="vert270"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small" spc="100" normalizeH="0" baseline="0" noProof="0" dirty="0" smtClean="0">
                <a:ln>
                  <a:noFill/>
                </a:ln>
                <a:solidFill>
                  <a:srgbClr val="FFFFFF"/>
                </a:solidFill>
                <a:effectLst/>
                <a:uLnTx/>
                <a:uFillTx/>
                <a:latin typeface="Trebuchet MS"/>
                <a:ea typeface="Calibri"/>
                <a:cs typeface="Times New Roman"/>
              </a:rPr>
              <a:t>НАУКА</a:t>
            </a:r>
            <a:r>
              <a:rPr kumimoji="0" lang="fr-FR" sz="2000" b="1" i="0" u="none" strike="noStrike" kern="0" cap="small" spc="100" normalizeH="0" baseline="0" noProof="0" dirty="0" smtClean="0">
                <a:ln>
                  <a:noFill/>
                </a:ln>
                <a:solidFill>
                  <a:srgbClr val="FFFFFF"/>
                </a:solidFill>
                <a:effectLst/>
                <a:uLnTx/>
                <a:uFillTx/>
                <a:latin typeface="Trebuchet MS"/>
                <a:ea typeface="Calibri"/>
                <a:cs typeface="Times New Roman"/>
              </a:rPr>
              <a:t> </a:t>
            </a:r>
            <a:r>
              <a:rPr kumimoji="0" lang="fr-FR" sz="1600" b="0" i="0" u="none" strike="noStrike" kern="0" cap="none" spc="0" normalizeH="0" baseline="0" noProof="0" dirty="0">
                <a:ln>
                  <a:noFill/>
                </a:ln>
                <a:solidFill>
                  <a:srgbClr val="FFFFFF"/>
                </a:solidFill>
                <a:effectLst/>
                <a:uLnTx/>
                <a:uFillTx/>
                <a:latin typeface="Calibri"/>
                <a:ea typeface="Calibri"/>
                <a:cs typeface="Times New Roman"/>
              </a:rPr>
              <a:t> </a:t>
            </a:r>
            <a:endParaRPr kumimoji="0" lang="fr-FR"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0" name="ZoneTexte 9"/>
          <p:cNvSpPr txBox="1"/>
          <p:nvPr/>
        </p:nvSpPr>
        <p:spPr>
          <a:xfrm>
            <a:off x="2051720" y="1128346"/>
            <a:ext cx="6522044" cy="1015663"/>
          </a:xfrm>
          <a:prstGeom prst="rect">
            <a:avLst/>
          </a:prstGeom>
          <a:noFill/>
        </p:spPr>
        <p:txBody>
          <a:bodyPr wrap="square" rtlCol="0">
            <a:spAutoFit/>
          </a:bodyPr>
          <a:lstStyle/>
          <a:p>
            <a:r>
              <a:rPr lang="ru-RU" sz="2000" b="1" cap="small" dirty="0">
                <a:latin typeface="Trebuchet MS" pitchFamily="34" charset="0"/>
              </a:rPr>
              <a:t>Наиболее известное исследование, выявившее зависимость между взвешенными частицами и старением </a:t>
            </a:r>
            <a:r>
              <a:rPr lang="ru-RU" sz="2000" b="1" cap="small" dirty="0" smtClean="0">
                <a:latin typeface="Trebuchet MS" pitchFamily="34" charset="0"/>
              </a:rPr>
              <a:t>кожи</a:t>
            </a:r>
            <a:endParaRPr lang="en-US" sz="2000" b="1" cap="small" dirty="0">
              <a:latin typeface="Trebuchet MS" pitchFamily="34" charset="0"/>
            </a:endParaRPr>
          </a:p>
        </p:txBody>
      </p:sp>
      <p:sp>
        <p:nvSpPr>
          <p:cNvPr id="11" name="Triangle isocèle 10"/>
          <p:cNvSpPr/>
          <p:nvPr/>
        </p:nvSpPr>
        <p:spPr>
          <a:xfrm rot="5400000">
            <a:off x="1727944" y="1423928"/>
            <a:ext cx="216315" cy="208184"/>
          </a:xfrm>
          <a:prstGeom prst="triangle">
            <a:avLst/>
          </a:prstGeom>
          <a:solidFill>
            <a:schemeClr val="tx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204864"/>
            <a:ext cx="5856138" cy="37278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3804168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8518</TotalTime>
  <Words>3366</Words>
  <Application>Microsoft Office PowerPoint</Application>
  <PresentationFormat>Экран (4:3)</PresentationFormat>
  <Paragraphs>864</Paragraphs>
  <Slides>41</Slides>
  <Notes>3</Notes>
  <HiddenSlides>0</HiddenSlides>
  <MMClips>0</MMClips>
  <ScaleCrop>false</ScaleCrop>
  <HeadingPairs>
    <vt:vector size="6" baseType="variant">
      <vt:variant>
        <vt:lpstr>Тема</vt:lpstr>
      </vt:variant>
      <vt:variant>
        <vt:i4>2</vt:i4>
      </vt:variant>
      <vt:variant>
        <vt:lpstr>Внедренные серверы OLE</vt:lpstr>
      </vt:variant>
      <vt:variant>
        <vt:i4>1</vt:i4>
      </vt:variant>
      <vt:variant>
        <vt:lpstr>Заголовки слайдов</vt:lpstr>
      </vt:variant>
      <vt:variant>
        <vt:i4>41</vt:i4>
      </vt:variant>
    </vt:vector>
  </HeadingPairs>
  <TitlesOfParts>
    <vt:vector size="44" baseType="lpstr">
      <vt:lpstr>Thème Office</vt:lpstr>
      <vt:lpstr>1_Thème Office</vt:lpstr>
      <vt:lpstr>Présentation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Emmanuelle Morillon</dc:creator>
  <cp:lastModifiedBy>Novikova Natalia</cp:lastModifiedBy>
  <cp:revision>503</cp:revision>
  <cp:lastPrinted>2017-03-08T17:03:25Z</cp:lastPrinted>
  <dcterms:created xsi:type="dcterms:W3CDTF">2015-03-27T09:37:53Z</dcterms:created>
  <dcterms:modified xsi:type="dcterms:W3CDTF">2017-05-19T16:56:42Z</dcterms:modified>
</cp:coreProperties>
</file>