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57" r:id="rId3"/>
    <p:sldId id="258" r:id="rId4"/>
    <p:sldId id="278" r:id="rId5"/>
    <p:sldId id="279" r:id="rId6"/>
    <p:sldId id="280" r:id="rId7"/>
    <p:sldId id="262" r:id="rId8"/>
    <p:sldId id="267" r:id="rId9"/>
    <p:sldId id="268" r:id="rId10"/>
    <p:sldId id="274" r:id="rId11"/>
    <p:sldId id="275" r:id="rId12"/>
    <p:sldId id="301" r:id="rId13"/>
    <p:sldId id="277" r:id="rId14"/>
    <p:sldId id="276" r:id="rId15"/>
    <p:sldId id="269" r:id="rId16"/>
    <p:sldId id="281" r:id="rId17"/>
    <p:sldId id="282" r:id="rId18"/>
    <p:sldId id="283" r:id="rId19"/>
    <p:sldId id="284" r:id="rId20"/>
    <p:sldId id="285" r:id="rId21"/>
    <p:sldId id="286" r:id="rId22"/>
    <p:sldId id="295" r:id="rId23"/>
    <p:sldId id="296" r:id="rId24"/>
    <p:sldId id="297" r:id="rId25"/>
    <p:sldId id="298" r:id="rId26"/>
    <p:sldId id="299" r:id="rId27"/>
    <p:sldId id="289" r:id="rId28"/>
    <p:sldId id="290" r:id="rId29"/>
    <p:sldId id="291" r:id="rId30"/>
    <p:sldId id="292" r:id="rId31"/>
    <p:sldId id="293" r:id="rId32"/>
    <p:sldId id="271" r:id="rId33"/>
    <p:sldId id="259" r:id="rId34"/>
    <p:sldId id="263" r:id="rId35"/>
    <p:sldId id="264" r:id="rId36"/>
    <p:sldId id="266" r:id="rId37"/>
    <p:sldId id="272" r:id="rId38"/>
    <p:sldId id="300" r:id="rId39"/>
    <p:sldId id="288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2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4660"/>
  </p:normalViewPr>
  <p:slideViewPr>
    <p:cSldViewPr snapToGrid="0">
      <p:cViewPr varScale="1">
        <p:scale>
          <a:sx n="88" d="100"/>
          <a:sy n="88" d="100"/>
        </p:scale>
        <p:origin x="4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kazydub\Desktop\New%20Microsoft%20Excel%20Work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Антиоксидантная</a:t>
            </a:r>
            <a:r>
              <a:rPr lang="ru-RU" baseline="0"/>
              <a:t> активость </a:t>
            </a:r>
            <a:r>
              <a:rPr lang="en-US" sz="1400" b="0" i="0" u="none" strike="noStrike" baseline="0">
                <a:effectLst/>
              </a:rPr>
              <a:t>Tricorexina Hydro</a:t>
            </a:r>
            <a:r>
              <a:rPr lang="ru-RU" sz="1400" b="0" i="0" u="none" strike="noStrike" baseline="0">
                <a:effectLst/>
              </a:rPr>
              <a:t> и витамина С при концентрации 1мг/мл</a:t>
            </a:r>
            <a:endParaRPr lang="uk-UA"/>
          </a:p>
        </c:rich>
      </c:tx>
      <c:layout>
        <c:manualLayout>
          <c:xMode val="edge"/>
          <c:yMode val="edge"/>
          <c:x val="0.14491547443589756"/>
          <c:y val="1.85774953391697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4342795154351705E-2"/>
          <c:y val="0.16821922029618183"/>
          <c:w val="0.71929142696445469"/>
          <c:h val="0.69461181933410165"/>
        </c:manualLayout>
      </c:layout>
      <c:scatterChart>
        <c:scatterStyle val="smoothMarker"/>
        <c:varyColors val="0"/>
        <c:ser>
          <c:idx val="0"/>
          <c:order val="0"/>
          <c:tx>
            <c:v>Vitamin C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Лист1!$C$1:$C$4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</c:numCache>
            </c:numRef>
          </c:xVal>
          <c:yVal>
            <c:numRef>
              <c:f>Лист1!$B$1:$B$4</c:f>
              <c:numCache>
                <c:formatCode>General</c:formatCode>
                <c:ptCount val="4"/>
                <c:pt idx="0">
                  <c:v>28.9</c:v>
                </c:pt>
                <c:pt idx="1">
                  <c:v>15.3</c:v>
                </c:pt>
                <c:pt idx="2">
                  <c:v>0.8</c:v>
                </c:pt>
                <c:pt idx="3">
                  <c:v>0.5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228-4BF1-92E2-29680D6A5950}"/>
            </c:ext>
          </c:extLst>
        </c:ser>
        <c:ser>
          <c:idx val="1"/>
          <c:order val="1"/>
          <c:tx>
            <c:v>Tricorexina Hydro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Лист1!$C$1:$C$4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</c:numCache>
            </c:numRef>
          </c:xVal>
          <c:yVal>
            <c:numRef>
              <c:f>Лист1!$A$1:$A$4</c:f>
              <c:numCache>
                <c:formatCode>General</c:formatCode>
                <c:ptCount val="4"/>
                <c:pt idx="0">
                  <c:v>12.6</c:v>
                </c:pt>
                <c:pt idx="1">
                  <c:v>22.8</c:v>
                </c:pt>
                <c:pt idx="2">
                  <c:v>25.6</c:v>
                </c:pt>
                <c:pt idx="3">
                  <c:v>16.2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228-4BF1-92E2-29680D6A59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0108112"/>
        <c:axId val="320105160"/>
      </c:scatterChart>
      <c:valAx>
        <c:axId val="320108112"/>
        <c:scaling>
          <c:orientation val="minMax"/>
          <c:max val="20"/>
          <c:min val="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UVA,</a:t>
                </a:r>
                <a:r>
                  <a:rPr lang="en-US" baseline="0"/>
                  <a:t> J/cm</a:t>
                </a:r>
                <a:r>
                  <a:rPr lang="en-US" baseline="30000"/>
                  <a:t>2</a:t>
                </a:r>
                <a:endParaRPr lang="uk-UA" baseline="30000"/>
              </a:p>
            </c:rich>
          </c:tx>
          <c:layout>
            <c:manualLayout>
              <c:xMode val="edge"/>
              <c:yMode val="edge"/>
              <c:x val="0.83921311552665889"/>
              <c:y val="0.88664217135325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105160"/>
        <c:crosses val="autoZero"/>
        <c:crossBetween val="midCat"/>
      </c:valAx>
      <c:valAx>
        <c:axId val="320105160"/>
        <c:scaling>
          <c:orientation val="minMax"/>
          <c:max val="3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Free</a:t>
                </a:r>
                <a:r>
                  <a:rPr lang="en-US" baseline="0"/>
                  <a:t> radical inhibition, %</a:t>
                </a:r>
                <a:endParaRPr lang="uk-UA"/>
              </a:p>
            </c:rich>
          </c:tx>
          <c:layout>
            <c:manualLayout>
              <c:xMode val="edge"/>
              <c:yMode val="edge"/>
              <c:x val="2.7648219878519432E-2"/>
              <c:y val="0.306930697897012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1081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1F77-290E-4E50-A8CD-CAF8ECA35BD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FED13CA-65AD-437B-A0D2-BCE24439D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92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1F77-290E-4E50-A8CD-CAF8ECA35BD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ED13CA-65AD-437B-A0D2-BCE24439D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0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1F77-290E-4E50-A8CD-CAF8ECA35BD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ED13CA-65AD-437B-A0D2-BCE24439D5C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1729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1F77-290E-4E50-A8CD-CAF8ECA35BD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ED13CA-65AD-437B-A0D2-BCE24439D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09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1F77-290E-4E50-A8CD-CAF8ECA35BD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ED13CA-65AD-437B-A0D2-BCE24439D5C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1412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1F77-290E-4E50-A8CD-CAF8ECA35BD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ED13CA-65AD-437B-A0D2-BCE24439D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85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1F77-290E-4E50-A8CD-CAF8ECA35BD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13CA-65AD-437B-A0D2-BCE24439D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02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1F77-290E-4E50-A8CD-CAF8ECA35BD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13CA-65AD-437B-A0D2-BCE24439D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86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1F77-290E-4E50-A8CD-CAF8ECA35BD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13CA-65AD-437B-A0D2-BCE24439D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48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1F77-290E-4E50-A8CD-CAF8ECA35BD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ED13CA-65AD-437B-A0D2-BCE24439D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2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1F77-290E-4E50-A8CD-CAF8ECA35BD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FED13CA-65AD-437B-A0D2-BCE24439D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0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1F77-290E-4E50-A8CD-CAF8ECA35BD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FED13CA-65AD-437B-A0D2-BCE24439D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71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1F77-290E-4E50-A8CD-CAF8ECA35BD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13CA-65AD-437B-A0D2-BCE24439D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04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1F77-290E-4E50-A8CD-CAF8ECA35BD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13CA-65AD-437B-A0D2-BCE24439D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2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1F77-290E-4E50-A8CD-CAF8ECA35BD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13CA-65AD-437B-A0D2-BCE24439D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4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1F77-290E-4E50-A8CD-CAF8ECA35BD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ED13CA-65AD-437B-A0D2-BCE24439D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7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91F77-290E-4E50-A8CD-CAF8ECA35BD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FED13CA-65AD-437B-A0D2-BCE24439D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6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heess.kiev.ua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respharmaind.com/index-5.a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/>
              <a:t>ООО «МХ и Густав Геесс Украина»</a:t>
            </a:r>
            <a:endParaRPr lang="en-US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sz="2400" dirty="0"/>
              <a:t>Биологическое воздействие активов на клетку - разработки компании </a:t>
            </a:r>
            <a:r>
              <a:rPr lang="ru-RU" sz="2400" dirty="0" smtClean="0"/>
              <a:t>Res Pharma</a:t>
            </a:r>
          </a:p>
          <a:p>
            <a:pPr algn="ctr"/>
            <a:r>
              <a:rPr lang="ru-RU" sz="1700" dirty="0" smtClean="0"/>
              <a:t>09.2017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4169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749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Исследования </a:t>
            </a:r>
            <a:r>
              <a:rPr lang="en-US" sz="4000" dirty="0"/>
              <a:t>Tricorexina Hydro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513115"/>
            <a:ext cx="5009017" cy="3777622"/>
          </a:xfrm>
        </p:spPr>
        <p:txBody>
          <a:bodyPr>
            <a:normAutofit/>
          </a:bodyPr>
          <a:lstStyle/>
          <a:p>
            <a:r>
              <a:rPr lang="ru-RU" dirty="0" smtClean="0"/>
              <a:t>Через </a:t>
            </a:r>
            <a:r>
              <a:rPr lang="ru-RU" dirty="0"/>
              <a:t>72 </a:t>
            </a:r>
            <a:r>
              <a:rPr lang="ru-RU" dirty="0" smtClean="0"/>
              <a:t>часа после использования, Tricorexina Hydro показывает значительное </a:t>
            </a:r>
            <a:r>
              <a:rPr lang="ru-RU" dirty="0"/>
              <a:t>увеличение жизнеспособности </a:t>
            </a:r>
            <a:r>
              <a:rPr lang="ru-RU" dirty="0" smtClean="0"/>
              <a:t>клеток во </a:t>
            </a:r>
            <a:r>
              <a:rPr lang="ru-RU" dirty="0"/>
              <a:t>всех тестируемых </a:t>
            </a:r>
            <a:r>
              <a:rPr lang="ru-RU" dirty="0" smtClean="0"/>
              <a:t>концентрациях, с </a:t>
            </a:r>
            <a:r>
              <a:rPr lang="ru-RU" dirty="0"/>
              <a:t>пиком активности </a:t>
            </a:r>
            <a:r>
              <a:rPr lang="ru-RU" dirty="0" smtClean="0"/>
              <a:t>в концентрации12,5 мг/мл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Стимулируя рост кератиноцитов, Tricorexina Hydro способна поддерживать производство кератина </a:t>
            </a:r>
            <a:r>
              <a:rPr lang="ru-RU" dirty="0"/>
              <a:t>и, следовательно, </a:t>
            </a:r>
            <a:r>
              <a:rPr lang="ru-RU" dirty="0" smtClean="0"/>
              <a:t>роста волос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041" t="30288" r="44932" b="42947"/>
          <a:stretch/>
        </p:blipFill>
        <p:spPr>
          <a:xfrm>
            <a:off x="7630887" y="1513116"/>
            <a:ext cx="3984170" cy="303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22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1033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Исследования </a:t>
            </a:r>
            <a:r>
              <a:rPr lang="en-US" sz="4000" dirty="0"/>
              <a:t>Tricorexina Hydro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9086" y="1415143"/>
            <a:ext cx="5508171" cy="4496079"/>
          </a:xfrm>
        </p:spPr>
        <p:txBody>
          <a:bodyPr>
            <a:normAutofit/>
          </a:bodyPr>
          <a:lstStyle/>
          <a:p>
            <a:r>
              <a:rPr lang="ru-RU" dirty="0"/>
              <a:t>Кератиноциты, предварительно </a:t>
            </a:r>
            <a:r>
              <a:rPr lang="ru-RU" dirty="0" smtClean="0"/>
              <a:t>обработанные Tricorexina</a:t>
            </a:r>
            <a:r>
              <a:rPr lang="ru-RU" dirty="0"/>
              <a:t>  Hydro </a:t>
            </a:r>
            <a:r>
              <a:rPr lang="ru-RU" dirty="0" smtClean="0"/>
              <a:t>показывают большую </a:t>
            </a:r>
            <a:r>
              <a:rPr lang="ru-RU" dirty="0"/>
              <a:t>способность </a:t>
            </a:r>
            <a:r>
              <a:rPr lang="ru-RU" dirty="0" smtClean="0"/>
              <a:t>уничтожать свободные радикалы.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Оценка результатов полученных при сравнении с активностью хорошо известного антиоксиданта витамина С, показывают</a:t>
            </a:r>
            <a:r>
              <a:rPr lang="ru-RU" dirty="0"/>
              <a:t>, что </a:t>
            </a:r>
            <a:r>
              <a:rPr lang="ru-RU" dirty="0" smtClean="0"/>
              <a:t>Tricorexina Hydro обладает более сильной антиоксидантной эффективностью </a:t>
            </a:r>
            <a:r>
              <a:rPr lang="ru-RU" dirty="0"/>
              <a:t>по сравнению с витамином </a:t>
            </a:r>
            <a:r>
              <a:rPr lang="ru-RU" dirty="0" smtClean="0"/>
              <a:t>С, даже </a:t>
            </a:r>
            <a:r>
              <a:rPr lang="ru-RU" dirty="0"/>
              <a:t>при высоких </a:t>
            </a:r>
            <a:r>
              <a:rPr lang="ru-RU" dirty="0" smtClean="0"/>
              <a:t>концентрациях.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3658" t="42779" r="30678" b="24947"/>
          <a:stretch/>
        </p:blipFill>
        <p:spPr>
          <a:xfrm>
            <a:off x="6707086" y="1428275"/>
            <a:ext cx="4447696" cy="23294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3387" t="51970" r="29411" b="16700"/>
          <a:stretch/>
        </p:blipFill>
        <p:spPr>
          <a:xfrm>
            <a:off x="6707086" y="3770811"/>
            <a:ext cx="4447696" cy="257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64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Сравнение свойств витамина С и </a:t>
            </a:r>
            <a:r>
              <a:rPr lang="en-US" dirty="0"/>
              <a:t>Tricorexina Hydro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7264584"/>
              </p:ext>
            </p:extLst>
          </p:nvPr>
        </p:nvGraphicFramePr>
        <p:xfrm>
          <a:off x="2920139" y="2133599"/>
          <a:ext cx="7808821" cy="4101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865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3947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Применение </a:t>
            </a:r>
            <a:r>
              <a:rPr lang="en-US" sz="4000" dirty="0"/>
              <a:t>Tricorexina Hydro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28057"/>
            <a:ext cx="8915400" cy="458316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Лосьоны </a:t>
            </a:r>
            <a:r>
              <a:rPr lang="ru-RU" dirty="0"/>
              <a:t>для волос </a:t>
            </a:r>
            <a:endParaRPr lang="ru-RU" dirty="0" smtClean="0"/>
          </a:p>
          <a:p>
            <a:r>
              <a:rPr lang="ru-RU" dirty="0" smtClean="0"/>
              <a:t>Шампуни</a:t>
            </a:r>
            <a:endParaRPr lang="ru-RU" dirty="0"/>
          </a:p>
          <a:p>
            <a:r>
              <a:rPr lang="ru-RU" dirty="0" smtClean="0"/>
              <a:t>Средства </a:t>
            </a:r>
            <a:r>
              <a:rPr lang="ru-RU" dirty="0"/>
              <a:t>для </a:t>
            </a:r>
            <a:r>
              <a:rPr lang="ru-RU" dirty="0" smtClean="0"/>
              <a:t>волос ( маски, бальзамы, кондиционеры )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П</a:t>
            </a:r>
            <a:r>
              <a:rPr lang="ru-RU" dirty="0" smtClean="0"/>
              <a:t>одтвержден ECOCERT, как продукт природного происхождения, и</a:t>
            </a:r>
            <a:r>
              <a:rPr lang="ru-RU" dirty="0"/>
              <a:t>, следовательно, </a:t>
            </a:r>
            <a:r>
              <a:rPr lang="ru-RU" dirty="0" smtClean="0"/>
              <a:t>может быть использован </a:t>
            </a:r>
            <a:r>
              <a:rPr lang="ru-RU" dirty="0"/>
              <a:t>в </a:t>
            </a:r>
            <a:r>
              <a:rPr lang="ru-RU" dirty="0" smtClean="0"/>
              <a:t>рецептурах косметики</a:t>
            </a:r>
            <a:r>
              <a:rPr lang="ru-RU" dirty="0"/>
              <a:t>, сертифицированной по </a:t>
            </a:r>
            <a:r>
              <a:rPr lang="ru-RU" dirty="0" smtClean="0"/>
              <a:t>природным </a:t>
            </a:r>
            <a:r>
              <a:rPr lang="ru-RU" dirty="0"/>
              <a:t>и органическим </a:t>
            </a:r>
            <a:r>
              <a:rPr lang="ru-RU" dirty="0" smtClean="0"/>
              <a:t>стандартам</a:t>
            </a:r>
          </a:p>
          <a:p>
            <a:endParaRPr lang="ru-RU" dirty="0"/>
          </a:p>
          <a:p>
            <a:r>
              <a:rPr lang="ru-RU" dirty="0"/>
              <a:t>Рекомендуемый % </a:t>
            </a:r>
            <a:r>
              <a:rPr lang="ru-RU" dirty="0" smtClean="0"/>
              <a:t>ввода: 5-15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088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Рецептура с использованием </a:t>
            </a:r>
            <a:r>
              <a:rPr lang="en-US" dirty="0"/>
              <a:t>Tricorexina Hydro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3236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Лосьон для волос:</a:t>
            </a:r>
          </a:p>
          <a:p>
            <a:pPr lvl="1"/>
            <a:r>
              <a:rPr lang="ru-RU" dirty="0" smtClean="0"/>
              <a:t>Фаза А</a:t>
            </a:r>
            <a:endParaRPr lang="ru-RU" dirty="0"/>
          </a:p>
          <a:p>
            <a:pPr lvl="2"/>
            <a:r>
              <a:rPr lang="en-US" dirty="0"/>
              <a:t>TRICOREXINA® HYDRO </a:t>
            </a:r>
            <a:r>
              <a:rPr lang="ru-RU" dirty="0" smtClean="0"/>
              <a:t>    12%  (против выпадения волос)</a:t>
            </a:r>
          </a:p>
          <a:p>
            <a:pPr lvl="2"/>
            <a:r>
              <a:rPr lang="en-US" dirty="0"/>
              <a:t>VAMACTIVE® KIT </a:t>
            </a:r>
            <a:r>
              <a:rPr lang="ru-RU" dirty="0" smtClean="0"/>
              <a:t>               1%   (защитный и кондиционирующий компонент)</a:t>
            </a:r>
          </a:p>
          <a:p>
            <a:pPr lvl="2"/>
            <a:r>
              <a:rPr lang="en-US" dirty="0"/>
              <a:t>RESASSOL® VS </a:t>
            </a:r>
            <a:r>
              <a:rPr lang="ru-RU" dirty="0" smtClean="0"/>
              <a:t>                   1%    (солюбизатор)</a:t>
            </a:r>
          </a:p>
          <a:p>
            <a:pPr lvl="1"/>
            <a:r>
              <a:rPr lang="ru-RU" dirty="0" smtClean="0"/>
              <a:t>Фаза В</a:t>
            </a:r>
          </a:p>
          <a:p>
            <a:pPr lvl="2"/>
            <a:r>
              <a:rPr lang="ru-RU" dirty="0" smtClean="0">
                <a:solidFill>
                  <a:schemeClr val="tx1"/>
                </a:solidFill>
              </a:rPr>
              <a:t>Парфум                             0,2%</a:t>
            </a:r>
          </a:p>
          <a:p>
            <a:pPr lvl="2"/>
            <a:r>
              <a:rPr lang="ru-RU" dirty="0" smtClean="0">
                <a:solidFill>
                  <a:schemeClr val="tx1"/>
                </a:solidFill>
              </a:rPr>
              <a:t>Вода                                    85,8%        </a:t>
            </a:r>
          </a:p>
          <a:p>
            <a:r>
              <a:rPr lang="ru-RU" dirty="0" smtClean="0"/>
              <a:t>Производство: Подготовить фазу </a:t>
            </a:r>
            <a:r>
              <a:rPr lang="ru-RU" dirty="0"/>
              <a:t>A и фазу B. </a:t>
            </a:r>
            <a:r>
              <a:rPr lang="ru-RU" dirty="0" smtClean="0"/>
              <a:t>Добавить </a:t>
            </a:r>
            <a:r>
              <a:rPr lang="ru-RU" dirty="0"/>
              <a:t>фазу B в фазу A</a:t>
            </a:r>
          </a:p>
          <a:p>
            <a:r>
              <a:rPr lang="ru-RU" dirty="0" smtClean="0"/>
              <a:t>Физико-химические свойства:</a:t>
            </a:r>
          </a:p>
          <a:p>
            <a:pPr lvl="1"/>
            <a:r>
              <a:rPr lang="ru-RU" dirty="0" smtClean="0"/>
              <a:t>Внешний </a:t>
            </a:r>
            <a:r>
              <a:rPr lang="ru-RU" dirty="0"/>
              <a:t>вид: прозрачный желтый раствор </a:t>
            </a:r>
            <a:endParaRPr lang="ru-RU" dirty="0" smtClean="0"/>
          </a:p>
          <a:p>
            <a:pPr lvl="1"/>
            <a:r>
              <a:rPr lang="ru-RU" dirty="0" smtClean="0"/>
              <a:t>рН: 4.00 – 5.00   </a:t>
            </a:r>
          </a:p>
        </p:txBody>
      </p:sp>
    </p:spTree>
    <p:extLst>
      <p:ext uri="{BB962C8B-B14F-4D97-AF65-F5344CB8AC3E}">
        <p14:creationId xmlns:p14="http://schemas.microsoft.com/office/powerpoint/2010/main" val="1752641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043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dirty="0" smtClean="0"/>
              <a:t>Продукция 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628503"/>
            <a:ext cx="8915400" cy="5024845"/>
          </a:xfrm>
        </p:spPr>
        <p:txBody>
          <a:bodyPr/>
          <a:lstStyle/>
          <a:p>
            <a:r>
              <a:rPr lang="ru-RU" dirty="0" smtClean="0"/>
              <a:t>Уход за кожей лица:</a:t>
            </a:r>
          </a:p>
          <a:p>
            <a:pPr lvl="1"/>
            <a:r>
              <a:rPr lang="en-US" dirty="0"/>
              <a:t>Pantrofina </a:t>
            </a:r>
            <a:r>
              <a:rPr lang="en-US" dirty="0" smtClean="0"/>
              <a:t>PC</a:t>
            </a:r>
            <a:r>
              <a:rPr lang="ru-RU" dirty="0" smtClean="0"/>
              <a:t> (поддержание эластичности и влажности кожи)</a:t>
            </a:r>
          </a:p>
          <a:p>
            <a:pPr lvl="1"/>
            <a:r>
              <a:rPr lang="en-US" dirty="0"/>
              <a:t>D-Factor </a:t>
            </a:r>
            <a:r>
              <a:rPr lang="en-US" dirty="0" smtClean="0"/>
              <a:t>plus</a:t>
            </a:r>
            <a:r>
              <a:rPr lang="ru-RU" dirty="0" smtClean="0"/>
              <a:t> (регенерация клеток)</a:t>
            </a:r>
          </a:p>
          <a:p>
            <a:pPr lvl="1"/>
            <a:r>
              <a:rPr lang="en-US" dirty="0"/>
              <a:t>Pantrofina </a:t>
            </a:r>
            <a:r>
              <a:rPr lang="en-US" dirty="0" smtClean="0"/>
              <a:t>VMF</a:t>
            </a:r>
            <a:r>
              <a:rPr lang="ru-RU" dirty="0" smtClean="0"/>
              <a:t>, </a:t>
            </a:r>
            <a:r>
              <a:rPr lang="en-US" dirty="0"/>
              <a:t>Pantrofina NMF</a:t>
            </a:r>
            <a:r>
              <a:rPr lang="ru-RU" dirty="0" smtClean="0"/>
              <a:t> (увлажнение)</a:t>
            </a:r>
          </a:p>
          <a:p>
            <a:pPr lvl="1"/>
            <a:r>
              <a:rPr lang="en-US" dirty="0" smtClean="0"/>
              <a:t>Rutimine (</a:t>
            </a:r>
            <a:r>
              <a:rPr lang="ru-RU" dirty="0" smtClean="0"/>
              <a:t>против старения кожи)</a:t>
            </a:r>
          </a:p>
          <a:p>
            <a:pPr lvl="1"/>
            <a:r>
              <a:rPr lang="en-US" dirty="0"/>
              <a:t>Vamawhite </a:t>
            </a:r>
            <a:r>
              <a:rPr lang="en-US" dirty="0" smtClean="0"/>
              <a:t>GT</a:t>
            </a:r>
            <a:r>
              <a:rPr lang="ru-RU" dirty="0" smtClean="0"/>
              <a:t> (отбеливание и осветление кожи)</a:t>
            </a:r>
          </a:p>
          <a:p>
            <a:pPr lvl="1"/>
            <a:r>
              <a:rPr lang="en-US" dirty="0"/>
              <a:t>Pantrofina </a:t>
            </a:r>
            <a:r>
              <a:rPr lang="en-US" dirty="0" smtClean="0"/>
              <a:t>White</a:t>
            </a:r>
            <a:r>
              <a:rPr lang="ru-RU" dirty="0" smtClean="0"/>
              <a:t> (отбеливающий комплекс с антиоксидантами)</a:t>
            </a:r>
          </a:p>
          <a:p>
            <a:pPr lvl="1"/>
            <a:r>
              <a:rPr lang="en-US" dirty="0"/>
              <a:t>Silkerina </a:t>
            </a:r>
            <a:r>
              <a:rPr lang="en-US" dirty="0" smtClean="0"/>
              <a:t>HL</a:t>
            </a:r>
            <a:r>
              <a:rPr lang="ru-RU" dirty="0" smtClean="0"/>
              <a:t> (увлажнение и защита)</a:t>
            </a:r>
          </a:p>
          <a:p>
            <a:pPr lvl="1"/>
            <a:r>
              <a:rPr lang="en-US" dirty="0" smtClean="0"/>
              <a:t>Pantenol Glicerol</a:t>
            </a:r>
            <a:r>
              <a:rPr lang="ru-RU" dirty="0" smtClean="0"/>
              <a:t>, </a:t>
            </a:r>
            <a:r>
              <a:rPr lang="en-US" dirty="0"/>
              <a:t>Pantrofina </a:t>
            </a:r>
            <a:r>
              <a:rPr lang="en-US" dirty="0" smtClean="0"/>
              <a:t>OLV</a:t>
            </a:r>
            <a:r>
              <a:rPr lang="ru-RU" dirty="0" smtClean="0"/>
              <a:t>, </a:t>
            </a:r>
            <a:r>
              <a:rPr lang="en-US" dirty="0" smtClean="0"/>
              <a:t>Pantenol Glicole</a:t>
            </a:r>
            <a:r>
              <a:rPr lang="ru-RU" dirty="0"/>
              <a:t> </a:t>
            </a:r>
            <a:r>
              <a:rPr lang="ru-RU" dirty="0" smtClean="0"/>
              <a:t>(увлажнение)</a:t>
            </a:r>
          </a:p>
          <a:p>
            <a:pPr lvl="1"/>
            <a:r>
              <a:rPr lang="en-US" dirty="0" smtClean="0"/>
              <a:t>Hydro-K</a:t>
            </a:r>
            <a:r>
              <a:rPr lang="ru-RU" dirty="0" smtClean="0"/>
              <a:t>, </a:t>
            </a:r>
            <a:r>
              <a:rPr lang="en-US" dirty="0"/>
              <a:t>Vamactive </a:t>
            </a:r>
            <a:r>
              <a:rPr lang="en-US" dirty="0" smtClean="0"/>
              <a:t>Kit</a:t>
            </a:r>
            <a:r>
              <a:rPr lang="ru-RU" dirty="0" smtClean="0"/>
              <a:t>, </a:t>
            </a:r>
            <a:r>
              <a:rPr lang="en-US" dirty="0" smtClean="0"/>
              <a:t>Lactilglutammato</a:t>
            </a:r>
            <a:r>
              <a:rPr lang="ru-RU" dirty="0" smtClean="0"/>
              <a:t>, </a:t>
            </a:r>
            <a:r>
              <a:rPr lang="en-US" dirty="0"/>
              <a:t>Resaphin </a:t>
            </a:r>
            <a:r>
              <a:rPr lang="en-US" dirty="0" smtClean="0"/>
              <a:t>GTS</a:t>
            </a:r>
            <a:r>
              <a:rPr lang="ru-RU" dirty="0" smtClean="0"/>
              <a:t>, </a:t>
            </a:r>
            <a:r>
              <a:rPr lang="en-US" dirty="0"/>
              <a:t>Resassol </a:t>
            </a:r>
            <a:r>
              <a:rPr lang="en-US" dirty="0" smtClean="0"/>
              <a:t>DN</a:t>
            </a:r>
            <a:r>
              <a:rPr lang="ru-RU" dirty="0" smtClean="0"/>
              <a:t>, </a:t>
            </a:r>
            <a:r>
              <a:rPr lang="en-US" dirty="0"/>
              <a:t>Resassol </a:t>
            </a:r>
            <a:r>
              <a:rPr lang="en-US" dirty="0" smtClean="0"/>
              <a:t>DGL</a:t>
            </a:r>
            <a:r>
              <a:rPr lang="ru-RU" dirty="0" smtClean="0"/>
              <a:t> (смягчение, увлажнение и защита)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413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9959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cap="all" dirty="0"/>
              <a:t>Rutimine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23703"/>
            <a:ext cx="9237028" cy="5364480"/>
          </a:xfrm>
        </p:spPr>
        <p:txBody>
          <a:bodyPr>
            <a:normAutofit/>
          </a:bodyPr>
          <a:lstStyle/>
          <a:p>
            <a:r>
              <a:rPr lang="ru-RU" b="1" dirty="0" smtClean="0"/>
              <a:t>Основные компоненты: </a:t>
            </a:r>
            <a:r>
              <a:rPr lang="ru-RU" dirty="0" smtClean="0"/>
              <a:t>рутин и лецитин</a:t>
            </a:r>
          </a:p>
          <a:p>
            <a:endParaRPr lang="ru-RU" dirty="0" smtClean="0"/>
          </a:p>
          <a:p>
            <a:r>
              <a:rPr lang="ru-RU" dirty="0" smtClean="0"/>
              <a:t>Имеют в составе производные сапонина. </a:t>
            </a:r>
          </a:p>
          <a:p>
            <a:endParaRPr lang="ru-RU" dirty="0" smtClean="0"/>
          </a:p>
          <a:p>
            <a:r>
              <a:rPr lang="ru-RU" dirty="0" smtClean="0"/>
              <a:t>Свойства: в своем составе имеет фосфолипиды, что усиливают проникновение актива к базальной мембране. 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>
                <a:solidFill>
                  <a:schemeClr val="tx1"/>
                </a:solidFill>
              </a:rPr>
              <a:t>Как работает: защищает ДНК и является акцептором свободных радикалов.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190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2176"/>
          </a:xfrm>
        </p:spPr>
        <p:txBody>
          <a:bodyPr/>
          <a:lstStyle/>
          <a:p>
            <a:pPr algn="ctr"/>
            <a:r>
              <a:rPr lang="ru-RU" dirty="0" smtClean="0"/>
              <a:t>Исследования </a:t>
            </a:r>
            <a:r>
              <a:rPr lang="en-US" cap="all" dirty="0" smtClean="0"/>
              <a:t>Rutimine</a:t>
            </a:r>
            <a:r>
              <a:rPr lang="ru-RU" cap="all" dirty="0" smtClean="0"/>
              <a:t> (</a:t>
            </a:r>
            <a:r>
              <a:rPr lang="en-US" dirty="0"/>
              <a:t>IN </a:t>
            </a:r>
            <a:r>
              <a:rPr lang="en-US" dirty="0" smtClean="0"/>
              <a:t>VITRO</a:t>
            </a:r>
            <a:r>
              <a:rPr lang="ru-RU" dirty="0" smtClean="0"/>
              <a:t>)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06286"/>
            <a:ext cx="4116388" cy="4604936"/>
          </a:xfrm>
        </p:spPr>
        <p:txBody>
          <a:bodyPr/>
          <a:lstStyle/>
          <a:p>
            <a:r>
              <a:rPr lang="ru-RU" dirty="0"/>
              <a:t>RUTIMINE</a:t>
            </a:r>
            <a:r>
              <a:rPr lang="ru-RU" dirty="0" smtClean="0"/>
              <a:t>® </a:t>
            </a:r>
            <a:r>
              <a:rPr lang="ru-RU" dirty="0"/>
              <a:t>улучшает защиту </a:t>
            </a:r>
            <a:r>
              <a:rPr lang="ru-RU" dirty="0" smtClean="0"/>
              <a:t>клеток</a:t>
            </a:r>
            <a:r>
              <a:rPr lang="ru-RU" dirty="0"/>
              <a:t>, подверженных прогрессирующему окислительному </a:t>
            </a:r>
            <a:r>
              <a:rPr lang="ru-RU" dirty="0" smtClean="0"/>
              <a:t>стрессу.</a:t>
            </a:r>
          </a:p>
          <a:p>
            <a:r>
              <a:rPr lang="ru-RU" dirty="0" smtClean="0"/>
              <a:t>При концентрациях (0,012</a:t>
            </a:r>
            <a:r>
              <a:rPr lang="ru-RU" dirty="0"/>
              <a:t>% и 0,006</a:t>
            </a:r>
            <a:r>
              <a:rPr lang="ru-RU" dirty="0" smtClean="0"/>
              <a:t>%) действие </a:t>
            </a:r>
            <a:r>
              <a:rPr lang="ru-RU" dirty="0"/>
              <a:t>эквивалентно действию витамина </a:t>
            </a:r>
            <a:r>
              <a:rPr lang="ru-RU" dirty="0" smtClean="0"/>
              <a:t>С.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9506" t="44968" r="27900" b="48870"/>
          <a:stretch/>
        </p:blipFill>
        <p:spPr>
          <a:xfrm>
            <a:off x="7084423" y="4536141"/>
            <a:ext cx="3779520" cy="8414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7533" t="28715" r="52516" b="49139"/>
          <a:stretch/>
        </p:blipFill>
        <p:spPr>
          <a:xfrm>
            <a:off x="7084423" y="1482760"/>
            <a:ext cx="3779520" cy="305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81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Исследования </a:t>
            </a:r>
            <a:r>
              <a:rPr lang="en-US" cap="all" dirty="0" smtClean="0"/>
              <a:t>Rutimine</a:t>
            </a:r>
            <a:r>
              <a:rPr lang="ru-RU" cap="all" dirty="0" smtClean="0"/>
              <a:t> </a:t>
            </a:r>
            <a:r>
              <a:rPr lang="ru-RU" dirty="0"/>
              <a:t>(</a:t>
            </a:r>
            <a:r>
              <a:rPr lang="en-US" dirty="0" smtClean="0"/>
              <a:t>IN VIVO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41120"/>
            <a:ext cx="8784182" cy="19942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течение 60 дней 20 женщин в возрасте от 30 до 65 лет применяли </a:t>
            </a:r>
            <a:r>
              <a:rPr lang="ru-RU" dirty="0" smtClean="0"/>
              <a:t>крем содержащий RUTIMINE</a:t>
            </a:r>
            <a:r>
              <a:rPr lang="ru-RU" dirty="0"/>
              <a:t>® </a:t>
            </a:r>
            <a:r>
              <a:rPr lang="ru-RU" dirty="0" smtClean="0"/>
              <a:t> </a:t>
            </a:r>
            <a:r>
              <a:rPr lang="ru-RU" dirty="0"/>
              <a:t>2% на определенных участках лица. Были проведены измерения </a:t>
            </a:r>
            <a:r>
              <a:rPr lang="ru-RU" dirty="0" smtClean="0"/>
              <a:t>гидратации кожи, которые показали повышение эластичности кожи. Измерение </a:t>
            </a:r>
            <a:r>
              <a:rPr lang="ru-RU" dirty="0"/>
              <a:t>эластичности </a:t>
            </a:r>
            <a:r>
              <a:rPr lang="ru-RU" dirty="0" smtClean="0"/>
              <a:t> </a:t>
            </a:r>
            <a:r>
              <a:rPr lang="ru-RU" dirty="0"/>
              <a:t>проводилось </a:t>
            </a:r>
            <a:r>
              <a:rPr lang="ru-RU" dirty="0" smtClean="0"/>
              <a:t>с помощью измерительной системы оборудованной </a:t>
            </a:r>
            <a:r>
              <a:rPr lang="ru-RU" dirty="0"/>
              <a:t>датчиком </a:t>
            </a:r>
            <a:r>
              <a:rPr lang="ru-RU" dirty="0" smtClean="0"/>
              <a:t>Cutometer®. Параметры кожи оценивались </a:t>
            </a:r>
            <a:r>
              <a:rPr lang="ru-RU" dirty="0"/>
              <a:t>с помощью клинических наблюдений.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722" t="22210" r="28457" b="43821"/>
          <a:stretch/>
        </p:blipFill>
        <p:spPr>
          <a:xfrm>
            <a:off x="2159725" y="3265714"/>
            <a:ext cx="9213669" cy="298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40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0379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Применение </a:t>
            </a:r>
            <a:r>
              <a:rPr lang="en-US" cap="all" dirty="0"/>
              <a:t>Rutimine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227909"/>
            <a:ext cx="8915400" cy="5164182"/>
          </a:xfrm>
        </p:spPr>
        <p:txBody>
          <a:bodyPr>
            <a:normAutofit/>
          </a:bodyPr>
          <a:lstStyle/>
          <a:p>
            <a:r>
              <a:rPr lang="ru-RU" dirty="0" smtClean="0"/>
              <a:t>Рекомендуется использовать в:</a:t>
            </a:r>
          </a:p>
          <a:p>
            <a:pPr lvl="1"/>
            <a:r>
              <a:rPr lang="ru-RU" dirty="0" smtClean="0"/>
              <a:t>Увлажняющие крема</a:t>
            </a:r>
          </a:p>
          <a:p>
            <a:pPr lvl="1"/>
            <a:r>
              <a:rPr lang="ru-RU" dirty="0" smtClean="0"/>
              <a:t>Солнцезащитные </a:t>
            </a:r>
            <a:r>
              <a:rPr lang="ru-RU" dirty="0"/>
              <a:t>средства </a:t>
            </a:r>
            <a:endParaRPr lang="ru-RU" dirty="0" smtClean="0"/>
          </a:p>
          <a:p>
            <a:pPr lvl="1"/>
            <a:r>
              <a:rPr lang="ru-RU" dirty="0" smtClean="0"/>
              <a:t>Возрастные увлажняющие крема </a:t>
            </a:r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anti-ageing)</a:t>
            </a:r>
            <a:endParaRPr lang="ru-RU" dirty="0" smtClean="0">
              <a:solidFill>
                <a:schemeClr val="tx1"/>
              </a:solidFill>
            </a:endParaRPr>
          </a:p>
          <a:p>
            <a:pPr lvl="1"/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Рекомендуемый процент использования составляет 0,5-2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%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Токсикологические данные:</a:t>
            </a:r>
          </a:p>
          <a:p>
            <a:pPr lvl="2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ЦИТОТОКСИЧНОСТЬ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не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цитотоксический</a:t>
            </a:r>
          </a:p>
          <a:p>
            <a:pPr lvl="2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ФОТОТОКСИЧНОСТЬ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Не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фототоксический</a:t>
            </a:r>
          </a:p>
          <a:p>
            <a:pPr lvl="2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Rutimine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® 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уменьшает </a:t>
            </a:r>
            <a:r>
              <a:rPr lang="ru-RU" dirty="0" smtClean="0">
                <a:solidFill>
                  <a:schemeClr val="tx1"/>
                </a:solidFill>
              </a:rPr>
              <a:t>шелушение кожи (сухость)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микроморщины, улучшает кожу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лица и осветляет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тон, повышает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эластичность и увлажнение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кожи для дополнительного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эффекта против старения.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192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RES Pharma </a:t>
            </a:r>
            <a:endParaRPr lang="en-US" sz="72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Н</a:t>
            </a:r>
            <a:r>
              <a:rPr lang="ru-RU" dirty="0" smtClean="0"/>
              <a:t>ачала </a:t>
            </a:r>
            <a:r>
              <a:rPr lang="ru-RU" dirty="0"/>
              <a:t>свою деятельность в 1962 году </a:t>
            </a:r>
            <a:r>
              <a:rPr lang="ru-RU" dirty="0" smtClean="0"/>
              <a:t>в сфере сырья </a:t>
            </a:r>
            <a:r>
              <a:rPr lang="ru-RU" dirty="0"/>
              <a:t>для фармацевтической </a:t>
            </a:r>
            <a:r>
              <a:rPr lang="ru-RU" dirty="0" smtClean="0"/>
              <a:t>промышленности, в </a:t>
            </a:r>
            <a:r>
              <a:rPr lang="en-US" dirty="0" smtClean="0"/>
              <a:t>1979</a:t>
            </a:r>
            <a:r>
              <a:rPr lang="ru-RU" dirty="0" smtClean="0"/>
              <a:t> году компания расширилась и добавила пищевое сырье.</a:t>
            </a:r>
            <a:r>
              <a:rPr lang="ru-RU" dirty="0"/>
              <a:t> </a:t>
            </a:r>
            <a:r>
              <a:rPr lang="ru-RU" dirty="0" smtClean="0"/>
              <a:t>В1983 году, в ходе развития такого направления, как «косметология», начала заниматься поставками сырья для этой отрасли химии. Основою являются поверхностно-активные</a:t>
            </a:r>
            <a:r>
              <a:rPr lang="ru-RU" dirty="0"/>
              <a:t> вещества, активные ингредиенты, функциональные </a:t>
            </a:r>
            <a:r>
              <a:rPr lang="ru-RU" dirty="0" smtClean="0"/>
              <a:t>добавки, </a:t>
            </a:r>
            <a:r>
              <a:rPr lang="ru-RU" dirty="0"/>
              <a:t>производные </a:t>
            </a:r>
            <a:r>
              <a:rPr lang="ru-RU" dirty="0" smtClean="0"/>
              <a:t>растительного происхождения.</a:t>
            </a:r>
          </a:p>
          <a:p>
            <a:pPr marL="0" indent="0" fontAlgn="t">
              <a:buNone/>
            </a:pPr>
            <a:r>
              <a:rPr lang="ru-RU" dirty="0" smtClean="0"/>
              <a:t>В основе лежат ценности </a:t>
            </a:r>
            <a:r>
              <a:rPr lang="ru-RU" dirty="0"/>
              <a:t>семейной традиции, </a:t>
            </a:r>
            <a:r>
              <a:rPr lang="ru-RU" dirty="0" smtClean="0"/>
              <a:t>которые удовлетворяют потребности </a:t>
            </a:r>
            <a:r>
              <a:rPr lang="ru-RU" dirty="0"/>
              <a:t>клиентов с помощью соответствующих передовых решений для развития рынка, с особым </a:t>
            </a:r>
            <a:r>
              <a:rPr lang="ru-RU" dirty="0" smtClean="0"/>
              <a:t>вниманием.</a:t>
            </a:r>
            <a:endParaRPr lang="ru-RU" dirty="0"/>
          </a:p>
          <a:p>
            <a:pPr marL="0" indent="0" fontAlgn="t">
              <a:buNone/>
            </a:pPr>
            <a:r>
              <a:rPr lang="ru-RU" dirty="0" smtClean="0"/>
              <a:t>В Res </a:t>
            </a:r>
            <a:r>
              <a:rPr lang="ru-RU" dirty="0"/>
              <a:t>Pharma организована </a:t>
            </a:r>
            <a:r>
              <a:rPr lang="ru-RU" dirty="0" smtClean="0"/>
              <a:t>система </a:t>
            </a:r>
            <a:r>
              <a:rPr lang="ru-RU" dirty="0"/>
              <a:t>управления качеством, действующая с 1994 года, </a:t>
            </a:r>
            <a:r>
              <a:rPr lang="ru-RU" dirty="0" smtClean="0"/>
              <a:t>которая постоянно </a:t>
            </a:r>
            <a:r>
              <a:rPr lang="ru-RU" dirty="0"/>
              <a:t>обновляется и </a:t>
            </a:r>
            <a:r>
              <a:rPr lang="ru-RU" dirty="0" smtClean="0"/>
              <a:t>адаптирована </a:t>
            </a:r>
            <a:r>
              <a:rPr lang="ru-RU" dirty="0"/>
              <a:t>к требованиям UNI EN ISO 9001: 2000.</a:t>
            </a:r>
          </a:p>
          <a:p>
            <a:r>
              <a:rPr lang="ru-RU" b="1" dirty="0" smtClean="0"/>
              <a:t>Она </a:t>
            </a:r>
            <a:r>
              <a:rPr lang="ru-RU" b="1" dirty="0"/>
              <a:t>производит и продает</a:t>
            </a:r>
            <a:r>
              <a:rPr lang="ru-RU" dirty="0"/>
              <a:t> сырье для косметической, фармацевтической и пищевой промышленности. </a:t>
            </a:r>
            <a:endParaRPr lang="en-US" dirty="0"/>
          </a:p>
        </p:txBody>
      </p:sp>
      <p:pic>
        <p:nvPicPr>
          <p:cNvPr id="6" name="Picture 2" descr="Картинки по запросу res phar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807" y="2286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070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Рецептура с использованием </a:t>
            </a:r>
            <a:r>
              <a:rPr lang="en-US" cap="all" dirty="0"/>
              <a:t>Rutimine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59812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Ночной эко-крем для глаз:</a:t>
            </a:r>
          </a:p>
          <a:p>
            <a:pPr lvl="1"/>
            <a:r>
              <a:rPr lang="ru-RU" dirty="0" smtClean="0"/>
              <a:t>Фаза А</a:t>
            </a:r>
          </a:p>
          <a:p>
            <a:pPr lvl="2"/>
            <a:r>
              <a:rPr lang="en-US" dirty="0"/>
              <a:t>RUTIMINE</a:t>
            </a:r>
            <a:r>
              <a:rPr lang="en-US" dirty="0" smtClean="0"/>
              <a:t>®</a:t>
            </a:r>
            <a:r>
              <a:rPr lang="ru-RU" dirty="0" smtClean="0"/>
              <a:t>                           0,5% (против морщин)</a:t>
            </a:r>
          </a:p>
          <a:p>
            <a:pPr lvl="2"/>
            <a:r>
              <a:rPr lang="ru-RU" dirty="0" smtClean="0"/>
              <a:t>Вода </a:t>
            </a:r>
            <a:r>
              <a:rPr lang="ru-RU" dirty="0"/>
              <a:t> </a:t>
            </a:r>
            <a:r>
              <a:rPr lang="ru-RU" dirty="0" smtClean="0"/>
              <a:t>                            до 100%</a:t>
            </a:r>
          </a:p>
          <a:p>
            <a:pPr lvl="2"/>
            <a:r>
              <a:rPr lang="en-US" dirty="0"/>
              <a:t>RESASSOL® </a:t>
            </a:r>
            <a:r>
              <a:rPr lang="en-US" dirty="0" smtClean="0"/>
              <a:t>DN</a:t>
            </a:r>
            <a:r>
              <a:rPr lang="ru-RU" dirty="0" smtClean="0"/>
              <a:t>                   1,5% (увлажняющий компонент)  </a:t>
            </a:r>
          </a:p>
          <a:p>
            <a:pPr lvl="2"/>
            <a:r>
              <a:rPr lang="en-US" dirty="0"/>
              <a:t>EDEMINE</a:t>
            </a:r>
            <a:r>
              <a:rPr lang="en-US" dirty="0" smtClean="0"/>
              <a:t>®</a:t>
            </a:r>
            <a:r>
              <a:rPr lang="ru-RU" dirty="0" smtClean="0"/>
              <a:t>                              1% (против отечности и для укрепления сосудов)</a:t>
            </a:r>
          </a:p>
          <a:p>
            <a:pPr lvl="1"/>
            <a:r>
              <a:rPr lang="ru-RU" dirty="0" smtClean="0"/>
              <a:t>Фаза В</a:t>
            </a:r>
          </a:p>
          <a:p>
            <a:pPr lvl="2"/>
            <a:r>
              <a:rPr lang="en-US" dirty="0"/>
              <a:t>RESCONCEPT® PGF 5 S10 </a:t>
            </a:r>
            <a:r>
              <a:rPr lang="ru-RU" dirty="0" smtClean="0"/>
              <a:t> 30% (эмульгатор)</a:t>
            </a:r>
          </a:p>
          <a:p>
            <a:pPr lvl="2"/>
            <a:r>
              <a:rPr lang="en-US" dirty="0" smtClean="0"/>
              <a:t>RESPLANTA</a:t>
            </a:r>
            <a:r>
              <a:rPr lang="en-US" dirty="0"/>
              <a:t>® PGF OLEA </a:t>
            </a:r>
            <a:r>
              <a:rPr lang="ru-RU" dirty="0" smtClean="0"/>
              <a:t>   1,5%(смягчающее масло)</a:t>
            </a:r>
          </a:p>
          <a:p>
            <a:pPr lvl="2"/>
            <a:r>
              <a:rPr lang="en-US" dirty="0" smtClean="0"/>
              <a:t>RESIL</a:t>
            </a:r>
            <a:r>
              <a:rPr lang="en-US" dirty="0"/>
              <a:t>® SP </a:t>
            </a:r>
            <a:r>
              <a:rPr lang="ru-RU" dirty="0"/>
              <a:t> </a:t>
            </a:r>
            <a:r>
              <a:rPr lang="ru-RU" dirty="0" smtClean="0"/>
              <a:t>                           1,5% (реологическая добавка)</a:t>
            </a:r>
          </a:p>
          <a:p>
            <a:r>
              <a:rPr lang="ru-RU" dirty="0"/>
              <a:t>Производство: Подготовить фазу A и фазу B. Добавить фазу B в фазу </a:t>
            </a:r>
            <a:r>
              <a:rPr lang="ru-RU" dirty="0" smtClean="0"/>
              <a:t>A и гомогенизировать в течении 10 минут</a:t>
            </a:r>
            <a:endParaRPr lang="ru-RU" dirty="0"/>
          </a:p>
          <a:p>
            <a:r>
              <a:rPr lang="ru-RU" dirty="0"/>
              <a:t>Физико-химические свойства:</a:t>
            </a:r>
          </a:p>
          <a:p>
            <a:pPr lvl="1"/>
            <a:r>
              <a:rPr lang="ru-RU" dirty="0"/>
              <a:t>Внешний вид: </a:t>
            </a:r>
            <a:r>
              <a:rPr lang="ru-RU" dirty="0" smtClean="0"/>
              <a:t>бледно-желтая эмульсия, стабильна</a:t>
            </a:r>
            <a:endParaRPr lang="ru-RU" dirty="0"/>
          </a:p>
          <a:p>
            <a:pPr lvl="1"/>
            <a:r>
              <a:rPr lang="ru-RU" dirty="0"/>
              <a:t>рН: </a:t>
            </a:r>
            <a:r>
              <a:rPr lang="ru-RU" dirty="0" smtClean="0"/>
              <a:t>6,8 – 7,2</a:t>
            </a:r>
          </a:p>
          <a:p>
            <a:pPr lvl="1"/>
            <a:r>
              <a:rPr lang="ru-RU" dirty="0"/>
              <a:t>Вязкость (</a:t>
            </a:r>
            <a:r>
              <a:rPr lang="en-US" dirty="0"/>
              <a:t>Viscotester Haake VT-02): 8000-12000 </a:t>
            </a:r>
            <a:r>
              <a:rPr lang="ru-RU" dirty="0" err="1" smtClean="0"/>
              <a:t>мПа•с</a:t>
            </a:r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12869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7797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Pantrofina </a:t>
            </a:r>
            <a:r>
              <a:rPr lang="en-US" sz="4400" dirty="0" smtClean="0"/>
              <a:t>Whit</a:t>
            </a:r>
            <a:r>
              <a:rPr lang="ru-RU" sz="4400" dirty="0" smtClean="0"/>
              <a:t>е</a:t>
            </a:r>
            <a:endParaRPr lang="en-US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02080"/>
            <a:ext cx="8915400" cy="452845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Активный отбеливающий комплекс</a:t>
            </a:r>
          </a:p>
          <a:p>
            <a:r>
              <a:rPr lang="ru-RU" dirty="0" smtClean="0"/>
              <a:t>Состав</a:t>
            </a:r>
            <a:r>
              <a:rPr lang="ru-RU" dirty="0"/>
              <a:t>: </a:t>
            </a:r>
            <a:r>
              <a:rPr lang="en-US" dirty="0"/>
              <a:t>Methyl Dihydroxybenzoate, Niacinamide, Rhus Coriaria Leaf/Stem Extracts, Lecithin, Punica Granatum Fruit Extract </a:t>
            </a:r>
            <a:endParaRPr lang="ru-RU" dirty="0" smtClean="0"/>
          </a:p>
          <a:p>
            <a:r>
              <a:rPr lang="ru-RU" dirty="0" smtClean="0"/>
              <a:t>Ингибирует </a:t>
            </a:r>
            <a:r>
              <a:rPr lang="ru-RU" dirty="0"/>
              <a:t>передачу меланина, продуцируемого меланоцитами, в эпидермальные кератиноциты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Мощный отбеливающий эффект.</a:t>
            </a:r>
            <a:endParaRPr lang="ru-RU" dirty="0"/>
          </a:p>
          <a:p>
            <a:r>
              <a:rPr lang="ru-RU" dirty="0" smtClean="0"/>
              <a:t>Антиоксидант</a:t>
            </a:r>
            <a:r>
              <a:rPr lang="ru-RU" dirty="0"/>
              <a:t>.</a:t>
            </a:r>
          </a:p>
          <a:p>
            <a:r>
              <a:rPr lang="ru-RU" dirty="0" smtClean="0"/>
              <a:t>Ингибирует </a:t>
            </a:r>
            <a:r>
              <a:rPr lang="ru-RU" dirty="0"/>
              <a:t>активность тирозиназы.</a:t>
            </a:r>
          </a:p>
          <a:p>
            <a:r>
              <a:rPr lang="ru-RU" dirty="0" smtClean="0"/>
              <a:t>Способствует </a:t>
            </a:r>
            <a:r>
              <a:rPr lang="ru-RU" dirty="0"/>
              <a:t>поддержанию здоровой кожи</a:t>
            </a:r>
            <a:r>
              <a:rPr lang="ru-RU" dirty="0" smtClean="0"/>
              <a:t>.</a:t>
            </a:r>
          </a:p>
          <a:p>
            <a:r>
              <a:rPr lang="ru-RU" dirty="0"/>
              <a:t>Синтез меланина представляет собой процесс, разделенный на три этапа: ферментативную фазу, затем на основе различных реакций окислений и, наконец, фазой, на которой меланин, полученный в меланоцитах переносится на кератиноциты эпидермиса.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74126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Биологическое действие </a:t>
            </a:r>
            <a:r>
              <a:rPr lang="en-US" sz="4000" dirty="0"/>
              <a:t>Pantrofina Whit</a:t>
            </a:r>
            <a:r>
              <a:rPr lang="ru-RU" sz="4000" dirty="0"/>
              <a:t>е</a:t>
            </a:r>
            <a:endParaRPr lang="en-US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8766" y="2133599"/>
            <a:ext cx="4284617" cy="44674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Б</a:t>
            </a:r>
            <a:r>
              <a:rPr lang="ru-RU" dirty="0" smtClean="0"/>
              <a:t>лагодаря его составу, влияет на каждую фазы синтеза меланина : гентиан-метил-ингибиторы тирозиназы</a:t>
            </a:r>
            <a:r>
              <a:rPr lang="ru-RU" dirty="0"/>
              <a:t>, </a:t>
            </a:r>
            <a:r>
              <a:rPr lang="ru-RU" dirty="0" smtClean="0"/>
              <a:t>ограничивая первую </a:t>
            </a:r>
            <a:r>
              <a:rPr lang="ru-RU" dirty="0"/>
              <a:t>фаза </a:t>
            </a:r>
            <a:r>
              <a:rPr lang="ru-RU" dirty="0" smtClean="0"/>
              <a:t>синтеза (рис.1)</a:t>
            </a:r>
          </a:p>
          <a:p>
            <a:pPr marL="0" indent="0">
              <a:buNone/>
            </a:pPr>
            <a:r>
              <a:rPr lang="ru-RU" dirty="0" smtClean="0"/>
              <a:t>Выдержка </a:t>
            </a:r>
            <a:r>
              <a:rPr lang="ru-RU" dirty="0"/>
              <a:t>из </a:t>
            </a:r>
            <a:r>
              <a:rPr lang="en-US" dirty="0"/>
              <a:t>Rhus </a:t>
            </a:r>
            <a:r>
              <a:rPr lang="en-US" dirty="0" smtClean="0"/>
              <a:t>Coriaria</a:t>
            </a:r>
            <a:r>
              <a:rPr lang="ru-RU" dirty="0" smtClean="0"/>
              <a:t>, </a:t>
            </a:r>
            <a:r>
              <a:rPr lang="ru-RU" dirty="0"/>
              <a:t>благодаря </a:t>
            </a:r>
            <a:r>
              <a:rPr lang="ru-RU" dirty="0" smtClean="0"/>
              <a:t>его сильной  антиоксидантной  силе, ограничивает выработку меланина (рис.1).</a:t>
            </a:r>
          </a:p>
          <a:p>
            <a:pPr marL="0" indent="0">
              <a:buNone/>
            </a:pPr>
            <a:r>
              <a:rPr lang="ru-RU" dirty="0" smtClean="0"/>
              <a:t>Также </a:t>
            </a:r>
            <a:r>
              <a:rPr lang="ru-RU" dirty="0"/>
              <a:t>PANTROFINA</a:t>
            </a:r>
            <a:r>
              <a:rPr lang="ru-RU" dirty="0" smtClean="0"/>
              <a:t>®</a:t>
            </a:r>
            <a:r>
              <a:rPr lang="ru-RU" dirty="0"/>
              <a:t>  </a:t>
            </a:r>
            <a:r>
              <a:rPr lang="ru-RU" dirty="0" smtClean="0"/>
              <a:t>WHITE содержит </a:t>
            </a:r>
            <a:r>
              <a:rPr lang="ru-RU" dirty="0"/>
              <a:t>ниацин, который </a:t>
            </a:r>
            <a:r>
              <a:rPr lang="ru-RU" dirty="0" smtClean="0"/>
              <a:t>ингибирует перенос меланина от </a:t>
            </a:r>
            <a:r>
              <a:rPr lang="ru-RU" dirty="0"/>
              <a:t>меланоцитов до </a:t>
            </a:r>
            <a:r>
              <a:rPr lang="ru-RU" dirty="0" smtClean="0"/>
              <a:t>кератиноцитов эпидермиса </a:t>
            </a:r>
            <a:r>
              <a:rPr lang="ru-RU" dirty="0"/>
              <a:t>(рис.2).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1491" t="30885" r="28402" b="38331"/>
          <a:stretch/>
        </p:blipFill>
        <p:spPr>
          <a:xfrm>
            <a:off x="6487886" y="2133598"/>
            <a:ext cx="5599611" cy="43891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440091" y="5660572"/>
            <a:ext cx="2647406" cy="862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13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/>
              <a:t>Исследования </a:t>
            </a:r>
            <a:r>
              <a:rPr lang="en-US" sz="4400" dirty="0"/>
              <a:t>Pantrofina Whit</a:t>
            </a:r>
            <a:r>
              <a:rPr lang="ru-RU" sz="4400" dirty="0"/>
              <a:t>е</a:t>
            </a:r>
            <a:r>
              <a:rPr lang="ru-RU" sz="4000" dirty="0" smtClean="0"/>
              <a:t> </a:t>
            </a:r>
            <a:r>
              <a:rPr lang="ru-RU" sz="4000" dirty="0"/>
              <a:t>(</a:t>
            </a:r>
            <a:r>
              <a:rPr lang="en-US" sz="4000" dirty="0"/>
              <a:t>in </a:t>
            </a:r>
            <a:r>
              <a:rPr lang="en-US" sz="4000" dirty="0" smtClean="0"/>
              <a:t>vitro)</a:t>
            </a:r>
            <a:endParaRPr lang="en-US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8505508" cy="3553097"/>
          </a:xfrm>
        </p:spPr>
        <p:txBody>
          <a:bodyPr>
            <a:normAutofit/>
          </a:bodyPr>
          <a:lstStyle/>
          <a:p>
            <a:r>
              <a:rPr lang="ru-RU" dirty="0"/>
              <a:t>PANTROFINA® WHITE </a:t>
            </a:r>
            <a:r>
              <a:rPr lang="ru-RU" dirty="0" smtClean="0"/>
              <a:t>показывает</a:t>
            </a:r>
            <a:r>
              <a:rPr lang="en-US" dirty="0" smtClean="0"/>
              <a:t> </a:t>
            </a:r>
            <a:r>
              <a:rPr lang="ru-RU" dirty="0" smtClean="0"/>
              <a:t>сильное </a:t>
            </a:r>
            <a:r>
              <a:rPr lang="ru-RU" dirty="0"/>
              <a:t>ингибирующее </a:t>
            </a:r>
            <a:r>
              <a:rPr lang="ru-RU" dirty="0" smtClean="0"/>
              <a:t>действие</a:t>
            </a:r>
            <a:r>
              <a:rPr lang="en-US" dirty="0" smtClean="0"/>
              <a:t> </a:t>
            </a:r>
            <a:r>
              <a:rPr lang="ru-RU" dirty="0" smtClean="0"/>
              <a:t>синтеза</a:t>
            </a:r>
            <a:r>
              <a:rPr lang="en-US" dirty="0" smtClean="0"/>
              <a:t> </a:t>
            </a:r>
            <a:r>
              <a:rPr lang="ru-RU" dirty="0" smtClean="0"/>
              <a:t>меланина </a:t>
            </a:r>
            <a:r>
              <a:rPr lang="ru-RU" dirty="0"/>
              <a:t>в </a:t>
            </a:r>
            <a:r>
              <a:rPr lang="ru-RU" dirty="0" smtClean="0"/>
              <a:t>испытанных дозах,</a:t>
            </a:r>
            <a:r>
              <a:rPr lang="en-US" dirty="0" smtClean="0"/>
              <a:t> </a:t>
            </a:r>
            <a:r>
              <a:rPr lang="ru-RU" dirty="0" smtClean="0"/>
              <a:t>уменьшая его накопление на </a:t>
            </a:r>
            <a:r>
              <a:rPr lang="ru-RU" dirty="0"/>
              <a:t>89</a:t>
            </a:r>
            <a:r>
              <a:rPr lang="ru-RU" dirty="0" smtClean="0"/>
              <a:t>% при концентрации 0,015%  и</a:t>
            </a:r>
            <a:r>
              <a:rPr lang="en-US" dirty="0" smtClean="0"/>
              <a:t> </a:t>
            </a:r>
            <a:r>
              <a:rPr lang="ru-RU" dirty="0" smtClean="0"/>
              <a:t>25% при концентрации 0,005% </a:t>
            </a:r>
            <a:r>
              <a:rPr lang="ru-RU" dirty="0"/>
              <a:t>по сравнению с контрольной </a:t>
            </a:r>
            <a:r>
              <a:rPr lang="ru-RU" dirty="0" smtClean="0"/>
              <a:t>группой.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908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/>
              <a:t>Исследования </a:t>
            </a:r>
            <a:r>
              <a:rPr lang="en-US" sz="4000" dirty="0"/>
              <a:t>Pantrofina Whit</a:t>
            </a:r>
            <a:r>
              <a:rPr lang="ru-RU" sz="4000" dirty="0"/>
              <a:t>е</a:t>
            </a:r>
            <a:r>
              <a:rPr lang="ru-RU" sz="4000" dirty="0" smtClean="0"/>
              <a:t> </a:t>
            </a:r>
            <a:r>
              <a:rPr lang="ru-RU" sz="4000" dirty="0"/>
              <a:t>(</a:t>
            </a:r>
            <a:r>
              <a:rPr lang="en-US" sz="4000" dirty="0"/>
              <a:t>in vivo)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6812" y="2046514"/>
            <a:ext cx="4693920" cy="4537166"/>
          </a:xfrm>
        </p:spPr>
        <p:txBody>
          <a:bodyPr>
            <a:normAutofit/>
          </a:bodyPr>
          <a:lstStyle/>
          <a:p>
            <a:r>
              <a:rPr lang="ru-RU" dirty="0"/>
              <a:t>PANTROFINA® WHITE был </a:t>
            </a:r>
            <a:r>
              <a:rPr lang="ru-RU" dirty="0" smtClean="0"/>
              <a:t>протестирован на  </a:t>
            </a:r>
            <a:r>
              <a:rPr lang="ru-RU" dirty="0"/>
              <a:t>20 </a:t>
            </a:r>
            <a:r>
              <a:rPr lang="ru-RU" dirty="0" smtClean="0"/>
              <a:t>добровольцах </a:t>
            </a:r>
            <a:r>
              <a:rPr lang="ru-RU" dirty="0"/>
              <a:t>(15 женщин и 5 </a:t>
            </a:r>
            <a:r>
              <a:rPr lang="ru-RU" dirty="0" smtClean="0"/>
              <a:t>мужчин) с </a:t>
            </a:r>
            <a:r>
              <a:rPr lang="ru-RU" dirty="0"/>
              <a:t>гиперпигментированными темными пятнами </a:t>
            </a:r>
            <a:r>
              <a:rPr lang="ru-RU" dirty="0" smtClean="0"/>
              <a:t>на лице  и/или руках. </a:t>
            </a:r>
            <a:r>
              <a:rPr lang="ru-RU" dirty="0"/>
              <a:t>Их возраст </a:t>
            </a:r>
            <a:r>
              <a:rPr lang="ru-RU" dirty="0" smtClean="0"/>
              <a:t>был в от </a:t>
            </a:r>
            <a:r>
              <a:rPr lang="ru-RU" dirty="0"/>
              <a:t>40 до 65 лет, </a:t>
            </a:r>
            <a:r>
              <a:rPr lang="ru-RU" dirty="0" smtClean="0"/>
              <a:t>и применяли </a:t>
            </a:r>
            <a:r>
              <a:rPr lang="ru-RU" dirty="0"/>
              <a:t>отбеливающий гель, </a:t>
            </a:r>
            <a:r>
              <a:rPr lang="ru-RU" dirty="0" smtClean="0"/>
              <a:t>содержащий PANTROFINA</a:t>
            </a:r>
            <a:r>
              <a:rPr lang="ru-RU" dirty="0"/>
              <a:t>® </a:t>
            </a:r>
            <a:r>
              <a:rPr lang="ru-RU" dirty="0" smtClean="0"/>
              <a:t>WHITE 1%, 56 дней. </a:t>
            </a:r>
          </a:p>
          <a:p>
            <a:r>
              <a:rPr lang="ru-RU" dirty="0" smtClean="0"/>
              <a:t>Измеряли </a:t>
            </a:r>
            <a:r>
              <a:rPr lang="ru-RU" dirty="0"/>
              <a:t>накопление </a:t>
            </a:r>
            <a:r>
              <a:rPr lang="ru-RU" dirty="0" smtClean="0"/>
              <a:t>меланина используя </a:t>
            </a:r>
            <a:r>
              <a:rPr lang="ru-RU" dirty="0"/>
              <a:t>MEXAMETER® MX18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5969" t="16538" r="39945" b="11145"/>
          <a:stretch/>
        </p:blipFill>
        <p:spPr>
          <a:xfrm>
            <a:off x="7048768" y="1905001"/>
            <a:ext cx="4733929" cy="446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47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2176"/>
          </a:xfrm>
        </p:spPr>
        <p:txBody>
          <a:bodyPr/>
          <a:lstStyle/>
          <a:p>
            <a:pPr algn="ctr"/>
            <a:r>
              <a:rPr lang="ru-RU" dirty="0" smtClean="0"/>
              <a:t>Применение </a:t>
            </a:r>
            <a:r>
              <a:rPr lang="en-US" dirty="0"/>
              <a:t>Pantrofina Whit</a:t>
            </a:r>
            <a:r>
              <a:rPr lang="ru-RU" dirty="0"/>
              <a:t>е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06286"/>
            <a:ext cx="8915400" cy="4604936"/>
          </a:xfrm>
        </p:spPr>
        <p:txBody>
          <a:bodyPr/>
          <a:lstStyle/>
          <a:p>
            <a:pPr lvl="1"/>
            <a:r>
              <a:rPr lang="ru-RU" dirty="0"/>
              <a:t>Отбеливание кожи.</a:t>
            </a:r>
          </a:p>
          <a:p>
            <a:pPr lvl="1"/>
            <a:r>
              <a:rPr lang="ru-RU" dirty="0" smtClean="0"/>
              <a:t>Продукты</a:t>
            </a:r>
            <a:r>
              <a:rPr lang="ru-RU" dirty="0"/>
              <a:t>, предназначенные для </a:t>
            </a:r>
            <a:r>
              <a:rPr lang="ru-RU" dirty="0" smtClean="0"/>
              <a:t>пигментных/возрастных </a:t>
            </a:r>
            <a:r>
              <a:rPr lang="ru-RU" dirty="0"/>
              <a:t>пятен.</a:t>
            </a:r>
          </a:p>
          <a:p>
            <a:pPr lvl="1"/>
            <a:r>
              <a:rPr lang="ru-RU" dirty="0" smtClean="0"/>
              <a:t>Общие </a:t>
            </a:r>
            <a:r>
              <a:rPr lang="ru-RU" dirty="0"/>
              <a:t>средства против старения.</a:t>
            </a:r>
          </a:p>
          <a:p>
            <a:pPr lvl="1"/>
            <a:r>
              <a:rPr lang="ru-RU" dirty="0" smtClean="0"/>
              <a:t>Природные </a:t>
            </a:r>
            <a:r>
              <a:rPr lang="ru-RU" dirty="0"/>
              <a:t>средства по уходу за кожей</a:t>
            </a:r>
            <a:r>
              <a:rPr lang="ru-RU" dirty="0" smtClean="0"/>
              <a:t>.</a:t>
            </a:r>
          </a:p>
          <a:p>
            <a:r>
              <a:rPr lang="ru-RU" dirty="0"/>
              <a:t>Pantrofina® White поставляется в виде порошка и может легко включаться в </a:t>
            </a:r>
            <a:r>
              <a:rPr lang="ru-RU" dirty="0" smtClean="0"/>
              <a:t>водные и </a:t>
            </a:r>
            <a:r>
              <a:rPr lang="ru-RU" dirty="0" smtClean="0">
                <a:solidFill>
                  <a:schemeClr val="tx1"/>
                </a:solidFill>
              </a:rPr>
              <a:t>масляные эмульсии</a:t>
            </a:r>
            <a:r>
              <a:rPr lang="ru-RU" dirty="0"/>
              <a:t>.</a:t>
            </a:r>
          </a:p>
          <a:p>
            <a:r>
              <a:rPr lang="ru-RU" dirty="0" smtClean="0"/>
              <a:t>Его </a:t>
            </a:r>
            <a:r>
              <a:rPr lang="ru-RU" dirty="0"/>
              <a:t>следует добавлять при температуре ниже 45 ° C.</a:t>
            </a:r>
          </a:p>
          <a:p>
            <a:r>
              <a:rPr lang="ru-RU" dirty="0"/>
              <a:t>Рекомендуемый % ввода: </a:t>
            </a:r>
            <a:r>
              <a:rPr lang="ru-RU" dirty="0" smtClean="0"/>
              <a:t>0,5 </a:t>
            </a:r>
            <a:r>
              <a:rPr lang="ru-RU" dirty="0"/>
              <a:t>- </a:t>
            </a:r>
            <a:r>
              <a:rPr lang="ru-RU" dirty="0" smtClean="0"/>
              <a:t>1,5.</a:t>
            </a: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294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Рецептура с использованием </a:t>
            </a:r>
            <a:r>
              <a:rPr lang="en-US" dirty="0"/>
              <a:t>Pantrofina Whit</a:t>
            </a:r>
            <a:r>
              <a:rPr lang="ru-RU" dirty="0"/>
              <a:t>е</a:t>
            </a: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47620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Ультраотбеливающий крем:</a:t>
            </a:r>
          </a:p>
          <a:p>
            <a:pPr lvl="1"/>
            <a:r>
              <a:rPr lang="ru-RU" dirty="0"/>
              <a:t>Фаза А</a:t>
            </a:r>
          </a:p>
          <a:p>
            <a:pPr lvl="2"/>
            <a:r>
              <a:rPr lang="en-US" dirty="0"/>
              <a:t>PROBIOPHYTE FRESH</a:t>
            </a:r>
            <a:r>
              <a:rPr lang="ru-RU" dirty="0"/>
              <a:t>                        0,5</a:t>
            </a:r>
            <a:r>
              <a:rPr lang="en-US" dirty="0"/>
              <a:t>%</a:t>
            </a:r>
            <a:r>
              <a:rPr lang="ru-RU" dirty="0"/>
              <a:t>  (функциональная добавка)</a:t>
            </a:r>
          </a:p>
          <a:p>
            <a:pPr lvl="2"/>
            <a:r>
              <a:rPr lang="en-US" dirty="0"/>
              <a:t>PHYTELENE COMPLEX EGX 244 BG</a:t>
            </a:r>
            <a:r>
              <a:rPr lang="ru-RU" dirty="0"/>
              <a:t>   1%  (функциональная добавка)</a:t>
            </a:r>
          </a:p>
          <a:p>
            <a:pPr lvl="2"/>
            <a:r>
              <a:rPr lang="ru-RU" dirty="0"/>
              <a:t>Вода                                               78,5%</a:t>
            </a:r>
            <a:endParaRPr lang="en-US" dirty="0"/>
          </a:p>
          <a:p>
            <a:pPr lvl="1"/>
            <a:r>
              <a:rPr lang="ru-RU" dirty="0"/>
              <a:t>Фаза В</a:t>
            </a:r>
          </a:p>
          <a:p>
            <a:pPr lvl="2"/>
            <a:r>
              <a:rPr lang="en-US" dirty="0"/>
              <a:t>RESCONCEPT CARE-2 </a:t>
            </a:r>
            <a:r>
              <a:rPr lang="ru-RU" dirty="0"/>
              <a:t>                     40% (концентрированная эмульсия)</a:t>
            </a:r>
          </a:p>
          <a:p>
            <a:pPr lvl="2"/>
            <a:r>
              <a:rPr lang="en-US" dirty="0"/>
              <a:t>PANTROFINA® WHITE</a:t>
            </a:r>
            <a:r>
              <a:rPr lang="ru-RU" dirty="0"/>
              <a:t>                      0,5% (</a:t>
            </a:r>
            <a:r>
              <a:rPr lang="ru-RU" dirty="0">
                <a:solidFill>
                  <a:schemeClr val="tx1"/>
                </a:solidFill>
              </a:rPr>
              <a:t>функциональный отбеливающий ингредиент)</a:t>
            </a:r>
          </a:p>
          <a:p>
            <a:pPr lvl="2"/>
            <a:r>
              <a:rPr lang="en-US" dirty="0"/>
              <a:t>RESPLANTA® ALM</a:t>
            </a:r>
            <a:r>
              <a:rPr lang="ru-RU" dirty="0"/>
              <a:t>                              2%  (растворимое в воде масло)</a:t>
            </a:r>
          </a:p>
          <a:p>
            <a:pPr lvl="2"/>
            <a:r>
              <a:rPr lang="en-US" dirty="0"/>
              <a:t>PRESERVASOL</a:t>
            </a:r>
            <a:r>
              <a:rPr lang="ru-RU" dirty="0"/>
              <a:t>                                  1,5%   </a:t>
            </a:r>
            <a:r>
              <a:rPr lang="ru-RU" dirty="0" smtClean="0">
                <a:solidFill>
                  <a:schemeClr val="tx1"/>
                </a:solidFill>
              </a:rPr>
              <a:t>(консервант)</a:t>
            </a:r>
            <a:endParaRPr lang="ru-RU" dirty="0">
              <a:solidFill>
                <a:schemeClr val="tx1"/>
              </a:solidFill>
            </a:endParaRPr>
          </a:p>
          <a:p>
            <a:pPr lvl="2"/>
            <a:r>
              <a:rPr lang="en-US" dirty="0"/>
              <a:t>RESIL® GX </a:t>
            </a:r>
            <a:r>
              <a:rPr lang="ru-RU" dirty="0"/>
              <a:t>                                        0,1%  </a:t>
            </a:r>
            <a:r>
              <a:rPr lang="ru-RU" dirty="0" smtClean="0"/>
              <a:t>(загуститель)</a:t>
            </a:r>
            <a:endParaRPr lang="ru-RU" dirty="0"/>
          </a:p>
          <a:p>
            <a:r>
              <a:rPr lang="ru-RU" dirty="0"/>
              <a:t>Производство: Подготовить фазу А и фазу </a:t>
            </a:r>
            <a:r>
              <a:rPr lang="ru-RU" dirty="0" smtClean="0"/>
              <a:t>В, добавить фазу В в фазу А,  </a:t>
            </a:r>
            <a:r>
              <a:rPr lang="ru-RU" dirty="0"/>
              <a:t>далее гомогенизировать в течении 20 минут.</a:t>
            </a:r>
          </a:p>
          <a:p>
            <a:r>
              <a:rPr lang="ru-RU" dirty="0"/>
              <a:t> Физико-химические свойства:</a:t>
            </a:r>
          </a:p>
          <a:p>
            <a:pPr lvl="1"/>
            <a:r>
              <a:rPr lang="ru-RU" dirty="0"/>
              <a:t>Внешний вид: белая вязкая эмульсия, стабильна</a:t>
            </a:r>
          </a:p>
          <a:p>
            <a:pPr lvl="1"/>
            <a:r>
              <a:rPr lang="en-US" dirty="0"/>
              <a:t>pH: 5,</a:t>
            </a:r>
            <a:r>
              <a:rPr lang="ru-RU" dirty="0"/>
              <a:t>00</a:t>
            </a:r>
            <a:r>
              <a:rPr lang="en-US" dirty="0"/>
              <a:t>-</a:t>
            </a:r>
            <a:r>
              <a:rPr lang="ru-RU" dirty="0"/>
              <a:t>5</a:t>
            </a:r>
            <a:r>
              <a:rPr lang="en-US" dirty="0"/>
              <a:t>,50</a:t>
            </a:r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91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8247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Hydro-K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506583"/>
            <a:ext cx="8915400" cy="4404639"/>
          </a:xfrm>
        </p:spPr>
        <p:txBody>
          <a:bodyPr>
            <a:normAutofit/>
          </a:bodyPr>
          <a:lstStyle/>
          <a:p>
            <a:r>
              <a:rPr lang="ru-RU" dirty="0"/>
              <a:t>Биологический увлажнитель для увеличения эластичности кожи</a:t>
            </a:r>
          </a:p>
          <a:p>
            <a:r>
              <a:rPr lang="ru-RU" dirty="0" smtClean="0"/>
              <a:t>Состав: </a:t>
            </a:r>
            <a:r>
              <a:rPr lang="en-US" dirty="0"/>
              <a:t>Galactosyl Fructose, Lecithin</a:t>
            </a:r>
          </a:p>
          <a:p>
            <a:r>
              <a:rPr lang="ru-RU" dirty="0" smtClean="0"/>
              <a:t>Свойства: </a:t>
            </a:r>
            <a:r>
              <a:rPr lang="en-US" dirty="0" smtClean="0"/>
              <a:t>Hydro-K</a:t>
            </a:r>
            <a:r>
              <a:rPr lang="ru-RU" dirty="0" smtClean="0"/>
              <a:t> представляет собой </a:t>
            </a:r>
            <a:r>
              <a:rPr lang="ru-RU" dirty="0"/>
              <a:t>комплекс между галактозил-фруктозой и фосфолипидами, которые изменяют его физические </a:t>
            </a:r>
            <a:r>
              <a:rPr lang="ru-RU" dirty="0" smtClean="0"/>
              <a:t>и химические </a:t>
            </a:r>
            <a:r>
              <a:rPr lang="ru-RU" dirty="0"/>
              <a:t>свойства и </a:t>
            </a:r>
            <a:r>
              <a:rPr lang="ru-RU" dirty="0" smtClean="0"/>
              <a:t>повышает транс-</a:t>
            </a:r>
            <a:r>
              <a:rPr lang="ru-RU" dirty="0" err="1" smtClean="0"/>
              <a:t>эпидермальную</a:t>
            </a:r>
            <a:r>
              <a:rPr lang="ru-RU" dirty="0" smtClean="0"/>
              <a:t> проницаемость</a:t>
            </a:r>
            <a:r>
              <a:rPr lang="ru-RU" dirty="0"/>
              <a:t>.</a:t>
            </a:r>
          </a:p>
          <a:p>
            <a:pPr lvl="1"/>
            <a:r>
              <a:rPr lang="ru-RU" dirty="0" smtClean="0"/>
              <a:t> </a:t>
            </a:r>
            <a:r>
              <a:rPr lang="ru-RU" dirty="0"/>
              <a:t>Увеличивает </a:t>
            </a:r>
            <a:r>
              <a:rPr lang="ru-RU" dirty="0" smtClean="0"/>
              <a:t>гидратацию кожи.</a:t>
            </a:r>
            <a:endParaRPr lang="ru-RU" dirty="0"/>
          </a:p>
          <a:p>
            <a:pPr lvl="1"/>
            <a:r>
              <a:rPr lang="ru-RU" dirty="0" smtClean="0"/>
              <a:t> </a:t>
            </a:r>
            <a:r>
              <a:rPr lang="ru-RU" dirty="0"/>
              <a:t>Увеличивает синтез коллагена.</a:t>
            </a:r>
          </a:p>
          <a:p>
            <a:pPr lvl="1"/>
            <a:r>
              <a:rPr lang="ru-RU" dirty="0" smtClean="0"/>
              <a:t>Повышает </a:t>
            </a:r>
            <a:r>
              <a:rPr lang="ru-RU" dirty="0"/>
              <a:t>эластичность кожи.</a:t>
            </a:r>
          </a:p>
          <a:p>
            <a:pPr lvl="1"/>
            <a:r>
              <a:rPr lang="ru-RU" dirty="0" smtClean="0"/>
              <a:t> </a:t>
            </a:r>
            <a:r>
              <a:rPr lang="ru-RU" dirty="0"/>
              <a:t>Подходит для использования во всех форматах.</a:t>
            </a:r>
          </a:p>
          <a:p>
            <a:pPr lvl="1"/>
            <a:r>
              <a:rPr lang="ru-RU" dirty="0" smtClean="0"/>
              <a:t>Прост </a:t>
            </a:r>
            <a:r>
              <a:rPr lang="ru-RU" dirty="0"/>
              <a:t>в использовании.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466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56050"/>
          </a:xfrm>
        </p:spPr>
        <p:txBody>
          <a:bodyPr/>
          <a:lstStyle/>
          <a:p>
            <a:r>
              <a:rPr lang="en-US" dirty="0" smtClean="0"/>
              <a:t>Hydro-K</a:t>
            </a:r>
            <a:r>
              <a:rPr lang="ru-RU" dirty="0" smtClean="0"/>
              <a:t> – биологический увлажнитель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41120"/>
            <a:ext cx="8915400" cy="4570102"/>
          </a:xfrm>
        </p:spPr>
        <p:txBody>
          <a:bodyPr>
            <a:normAutofit/>
          </a:bodyPr>
          <a:lstStyle/>
          <a:p>
            <a:r>
              <a:rPr lang="ru-RU" dirty="0" smtClean="0"/>
              <a:t>Производные глюкозы  </a:t>
            </a:r>
            <a:r>
              <a:rPr lang="ru-RU" dirty="0"/>
              <a:t>используются в косметике для </a:t>
            </a:r>
            <a:r>
              <a:rPr lang="ru-RU" dirty="0" smtClean="0"/>
              <a:t>увлажняющих </a:t>
            </a:r>
            <a:r>
              <a:rPr lang="ru-RU" dirty="0"/>
              <a:t>свойств, а также как источник энергии в </a:t>
            </a:r>
            <a:r>
              <a:rPr lang="ru-RU" dirty="0" smtClean="0">
                <a:solidFill>
                  <a:schemeClr val="tx1"/>
                </a:solidFill>
              </a:rPr>
              <a:t>антистрессовых продуктах.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Сахара</a:t>
            </a:r>
            <a:r>
              <a:rPr lang="ru-RU" dirty="0" smtClean="0"/>
              <a:t> </a:t>
            </a:r>
            <a:r>
              <a:rPr lang="ru-RU" dirty="0"/>
              <a:t>составляют небольшую часть </a:t>
            </a:r>
            <a:r>
              <a:rPr lang="ru-RU" dirty="0" smtClean="0"/>
              <a:t>природного увлажняющего фактора </a:t>
            </a:r>
            <a:r>
              <a:rPr lang="ru-RU" dirty="0"/>
              <a:t>(NMF), где они </a:t>
            </a:r>
            <a:r>
              <a:rPr lang="ru-RU" dirty="0" smtClean="0"/>
              <a:t>помогают удерживать воду в </a:t>
            </a:r>
            <a:r>
              <a:rPr lang="ru-RU" dirty="0"/>
              <a:t>роговом </a:t>
            </a:r>
            <a:r>
              <a:rPr lang="ru-RU" dirty="0" smtClean="0"/>
              <a:t>слое, плотно </a:t>
            </a:r>
            <a:r>
              <a:rPr lang="ru-RU" dirty="0" smtClean="0">
                <a:solidFill>
                  <a:schemeClr val="tx1"/>
                </a:solidFill>
              </a:rPr>
              <a:t>связывая часть кератина.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/>
              <a:t>Hydro-K </a:t>
            </a:r>
            <a:r>
              <a:rPr lang="ru-RU" dirty="0"/>
              <a:t>содержит дисахарид, состоящий из молекулы </a:t>
            </a:r>
            <a:r>
              <a:rPr lang="ru-RU" dirty="0" smtClean="0"/>
              <a:t>галактозы </a:t>
            </a:r>
            <a:r>
              <a:rPr lang="ru-RU" dirty="0"/>
              <a:t>(экстрагированной из гуаровой </a:t>
            </a:r>
            <a:r>
              <a:rPr lang="ru-RU" dirty="0" smtClean="0"/>
              <a:t>камеди)связанный с </a:t>
            </a:r>
            <a:r>
              <a:rPr lang="ru-RU" dirty="0"/>
              <a:t>молекулой глюкозы.</a:t>
            </a:r>
          </a:p>
          <a:p>
            <a:r>
              <a:rPr lang="ru-RU" dirty="0" smtClean="0"/>
              <a:t> </a:t>
            </a:r>
            <a:r>
              <a:rPr lang="ru-RU" dirty="0"/>
              <a:t>Комплекс с фосфолипидом позволяет дисахариду нацеливаться на </a:t>
            </a:r>
            <a:r>
              <a:rPr lang="ru-RU" dirty="0" smtClean="0"/>
              <a:t>кератиноциты, чем обусловлены уникальные </a:t>
            </a:r>
            <a:r>
              <a:rPr lang="ru-RU" dirty="0"/>
              <a:t>и эффективные водоудерживающие свойства.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97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908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Исследования </a:t>
            </a:r>
            <a:r>
              <a:rPr lang="en-US" sz="4000" dirty="0" smtClean="0"/>
              <a:t>Hydro-K</a:t>
            </a:r>
            <a:r>
              <a:rPr lang="ru-RU" dirty="0" smtClean="0"/>
              <a:t> (</a:t>
            </a:r>
            <a:r>
              <a:rPr lang="en-US" dirty="0"/>
              <a:t>in vivo)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14994"/>
            <a:ext cx="3454537" cy="4596228"/>
          </a:xfrm>
        </p:spPr>
        <p:txBody>
          <a:bodyPr/>
          <a:lstStyle/>
          <a:p>
            <a:r>
              <a:rPr lang="ru-RU" dirty="0" smtClean="0"/>
              <a:t>Были проведены испытания </a:t>
            </a:r>
            <a:r>
              <a:rPr lang="ru-RU" dirty="0"/>
              <a:t>увлажняющей эффективности </a:t>
            </a:r>
            <a:r>
              <a:rPr lang="en-US" dirty="0" smtClean="0"/>
              <a:t>Hydro-K</a:t>
            </a:r>
            <a:r>
              <a:rPr lang="ru-RU" dirty="0" smtClean="0"/>
              <a:t>. Сильный </a:t>
            </a:r>
            <a:r>
              <a:rPr lang="ru-RU" dirty="0"/>
              <a:t>увлажняющий эффект наблюдается при 2</a:t>
            </a:r>
            <a:r>
              <a:rPr lang="ru-RU" dirty="0" smtClean="0"/>
              <a:t>%-</a:t>
            </a:r>
            <a:r>
              <a:rPr lang="ru-RU" dirty="0"/>
              <a:t>ной водной </a:t>
            </a:r>
            <a:r>
              <a:rPr lang="ru-RU" dirty="0" smtClean="0"/>
              <a:t>дисперсии.</a:t>
            </a:r>
            <a:endParaRPr lang="ru-RU" dirty="0"/>
          </a:p>
          <a:p>
            <a:r>
              <a:rPr lang="ru-RU" dirty="0"/>
              <a:t>Hydro-K (тестируется на щеках </a:t>
            </a:r>
            <a:r>
              <a:rPr lang="ru-RU" dirty="0" smtClean="0"/>
              <a:t>добровольцев</a:t>
            </a:r>
            <a:r>
              <a:rPr lang="ru-RU" dirty="0"/>
              <a:t>)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228" t="39716" r="41675" b="16562"/>
          <a:stretch/>
        </p:blipFill>
        <p:spPr>
          <a:xfrm>
            <a:off x="6244046" y="1904587"/>
            <a:ext cx="5586117" cy="357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98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9261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Принципы сотрудничества</a:t>
            </a:r>
            <a:endParaRPr lang="en-US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63040"/>
            <a:ext cx="8915400" cy="444818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РАБОТА </a:t>
            </a:r>
            <a:r>
              <a:rPr lang="ru-RU" b="1" dirty="0"/>
              <a:t>ДЛЯ СВОИХ </a:t>
            </a:r>
            <a:r>
              <a:rPr lang="ru-RU" b="1" dirty="0" smtClean="0"/>
              <a:t>КЛИЕНТОВ</a:t>
            </a:r>
            <a:r>
              <a:rPr lang="ru-RU" dirty="0" smtClean="0"/>
              <a:t>.</a:t>
            </a:r>
            <a:r>
              <a:rPr lang="ru-RU" dirty="0"/>
              <a:t> Понимание клиента, чтобы стимулировать свой </a:t>
            </a:r>
            <a:r>
              <a:rPr lang="ru-RU" dirty="0" smtClean="0"/>
              <a:t>потенциал,</a:t>
            </a:r>
            <a:r>
              <a:rPr lang="ru-RU" dirty="0"/>
              <a:t> </a:t>
            </a:r>
            <a:r>
              <a:rPr lang="ru-RU" dirty="0" smtClean="0"/>
              <a:t>для обеспечения стабильных результатов.</a:t>
            </a:r>
            <a:r>
              <a:rPr lang="ru-RU" dirty="0"/>
              <a:t> Партнерство играет ключевую роль в достижении целей нашей компании. </a:t>
            </a:r>
            <a:endParaRPr lang="ru-RU" dirty="0" smtClean="0"/>
          </a:p>
          <a:p>
            <a:r>
              <a:rPr lang="ru-RU" b="1" dirty="0" smtClean="0"/>
              <a:t>ВЫБОР ПРОДУКТОВ:</a:t>
            </a:r>
            <a:r>
              <a:rPr lang="ru-RU" dirty="0"/>
              <a:t> Res Pharma предоставляет широкий спектр продуктов и </a:t>
            </a:r>
            <a:r>
              <a:rPr lang="ru-RU" dirty="0" smtClean="0"/>
              <a:t>услуг,</a:t>
            </a:r>
            <a:r>
              <a:rPr lang="ru-RU" dirty="0"/>
              <a:t> которые были выбраны и тщательно </a:t>
            </a:r>
            <a:r>
              <a:rPr lang="ru-RU" dirty="0" smtClean="0"/>
              <a:t>протестированы.</a:t>
            </a:r>
            <a:r>
              <a:rPr lang="ru-RU" dirty="0"/>
              <a:t> Наше сырье подготовлены </a:t>
            </a:r>
            <a:r>
              <a:rPr lang="ru-RU" dirty="0" smtClean="0"/>
              <a:t>с учетом </a:t>
            </a:r>
            <a:r>
              <a:rPr lang="ru-RU" dirty="0"/>
              <a:t>конкретных потребностей каждого </a:t>
            </a:r>
            <a:r>
              <a:rPr lang="ru-RU" dirty="0" smtClean="0"/>
              <a:t>клиента.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b="1" dirty="0" smtClean="0"/>
              <a:t>СВЯЗЬ</a:t>
            </a:r>
            <a:r>
              <a:rPr lang="ru-RU" dirty="0"/>
              <a:t> : Клиент Res Pharma постоянно </a:t>
            </a:r>
            <a:r>
              <a:rPr lang="ru-RU" dirty="0" smtClean="0"/>
              <a:t>в курсе всех событий, </a:t>
            </a:r>
            <a:r>
              <a:rPr lang="ru-RU" dirty="0"/>
              <a:t>и автоматически получает </a:t>
            </a:r>
            <a:r>
              <a:rPr lang="ru-RU" dirty="0" smtClean="0"/>
              <a:t>все интересующие его новости в сфере сырья и производства.</a:t>
            </a:r>
            <a:r>
              <a:rPr lang="ru-RU" dirty="0"/>
              <a:t> </a:t>
            </a:r>
            <a:r>
              <a:rPr lang="ru-RU" dirty="0" smtClean="0"/>
              <a:t>Издания,</a:t>
            </a:r>
            <a:r>
              <a:rPr lang="ru-RU" dirty="0"/>
              <a:t> выпущенные </a:t>
            </a:r>
            <a:r>
              <a:rPr lang="ru-RU" dirty="0" smtClean="0"/>
              <a:t>нашим Техническим Центром,</a:t>
            </a:r>
            <a:r>
              <a:rPr lang="ru-RU" dirty="0"/>
              <a:t> чтобы помочь обновить знания наших </a:t>
            </a:r>
            <a:r>
              <a:rPr lang="ru-RU" dirty="0" smtClean="0"/>
              <a:t>партнеров,</a:t>
            </a:r>
            <a:r>
              <a:rPr lang="ru-RU" dirty="0"/>
              <a:t> которые </a:t>
            </a:r>
            <a:r>
              <a:rPr lang="ru-RU" dirty="0" smtClean="0"/>
              <a:t>используют данный продукт </a:t>
            </a:r>
            <a:r>
              <a:rPr lang="ru-RU" dirty="0"/>
              <a:t>для </a:t>
            </a:r>
            <a:r>
              <a:rPr lang="ru-RU" dirty="0" smtClean="0"/>
              <a:t>производства</a:t>
            </a:r>
            <a:r>
              <a:rPr lang="ru-RU" dirty="0"/>
              <a:t>. </a:t>
            </a:r>
            <a:endParaRPr lang="ru-RU" dirty="0" smtClean="0"/>
          </a:p>
          <a:p>
            <a:r>
              <a:rPr lang="ru-RU" b="1" dirty="0" smtClean="0"/>
              <a:t>ОПЫТ</a:t>
            </a:r>
            <a:r>
              <a:rPr lang="ru-RU" dirty="0" smtClean="0"/>
              <a:t>: </a:t>
            </a:r>
            <a:r>
              <a:rPr lang="ru-RU" dirty="0"/>
              <a:t>Наши решения представляют собой совокупность оценок, анализов и </a:t>
            </a:r>
            <a:r>
              <a:rPr lang="ru-RU" dirty="0" smtClean="0"/>
              <a:t>испытаний, которые подготавливаются </a:t>
            </a:r>
            <a:r>
              <a:rPr lang="ru-RU" dirty="0"/>
              <a:t>на основе мирового </a:t>
            </a:r>
            <a:r>
              <a:rPr lang="ru-RU" dirty="0" smtClean="0"/>
              <a:t>опыта,</a:t>
            </a:r>
            <a:r>
              <a:rPr lang="ru-RU" dirty="0"/>
              <a:t> направленного на создание </a:t>
            </a:r>
            <a:r>
              <a:rPr lang="ru-RU" dirty="0" smtClean="0"/>
              <a:t>улученных продуктов.</a:t>
            </a:r>
            <a:r>
              <a:rPr lang="ru-RU" dirty="0"/>
              <a:t> Res Pharma имеет богатую «базу данных», которая постоянно обновляется и является источником опыта , что позволяет нам предлагать набор услуг, качество и </a:t>
            </a:r>
            <a:r>
              <a:rPr lang="ru-RU" dirty="0" smtClean="0"/>
              <a:t>цена которых, </a:t>
            </a:r>
            <a:r>
              <a:rPr lang="ru-RU" dirty="0"/>
              <a:t>идеально </a:t>
            </a:r>
            <a:r>
              <a:rPr lang="ru-RU" dirty="0" smtClean="0"/>
              <a:t>сбалансирована.</a:t>
            </a:r>
            <a:r>
              <a:rPr lang="ru-RU" dirty="0"/>
              <a:t> </a:t>
            </a:r>
            <a:br>
              <a:rPr lang="ru-RU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0278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6679"/>
          </a:xfrm>
        </p:spPr>
        <p:txBody>
          <a:bodyPr/>
          <a:lstStyle/>
          <a:p>
            <a:pPr algn="ctr"/>
            <a:r>
              <a:rPr lang="ru-RU" dirty="0"/>
              <a:t>Исследования </a:t>
            </a:r>
            <a:r>
              <a:rPr lang="en-US" sz="4000" dirty="0"/>
              <a:t>Hydro-K</a:t>
            </a:r>
            <a:r>
              <a:rPr lang="ru-RU" dirty="0"/>
              <a:t> (</a:t>
            </a:r>
            <a:r>
              <a:rPr lang="en-US" dirty="0"/>
              <a:t>in vivo)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10789"/>
            <a:ext cx="4403771" cy="4500433"/>
          </a:xfrm>
        </p:spPr>
        <p:txBody>
          <a:bodyPr/>
          <a:lstStyle/>
          <a:p>
            <a:r>
              <a:rPr lang="ru-RU" dirty="0"/>
              <a:t>Эмульсия </a:t>
            </a:r>
            <a:r>
              <a:rPr lang="ru-RU" dirty="0" smtClean="0"/>
              <a:t>М/В, </a:t>
            </a:r>
            <a:r>
              <a:rPr lang="ru-RU" dirty="0"/>
              <a:t>содержащая </a:t>
            </a:r>
            <a:r>
              <a:rPr lang="ru-RU" dirty="0" smtClean="0"/>
              <a:t>3% Hydro-K </a:t>
            </a:r>
            <a:r>
              <a:rPr lang="ru-RU" dirty="0"/>
              <a:t>применяли ежедневно в течение </a:t>
            </a:r>
            <a:r>
              <a:rPr lang="ru-RU" dirty="0" smtClean="0"/>
              <a:t>30 дней </a:t>
            </a:r>
            <a:r>
              <a:rPr lang="ru-RU" dirty="0"/>
              <a:t>на 50 испытуемых.</a:t>
            </a:r>
          </a:p>
          <a:p>
            <a:r>
              <a:rPr lang="ru-RU" dirty="0" smtClean="0"/>
              <a:t>Эффект был оценен дерматологом.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437" t="37656" r="38061" b="18875"/>
          <a:stretch/>
        </p:blipFill>
        <p:spPr>
          <a:xfrm>
            <a:off x="6122125" y="2361308"/>
            <a:ext cx="4476501" cy="354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610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9261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Применение </a:t>
            </a:r>
            <a:r>
              <a:rPr lang="en-US" sz="4000" dirty="0" smtClean="0"/>
              <a:t>Hydro-K</a:t>
            </a:r>
            <a:endParaRPr lang="en-US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93371"/>
            <a:ext cx="8915400" cy="5181600"/>
          </a:xfrm>
        </p:spPr>
        <p:txBody>
          <a:bodyPr>
            <a:normAutofit/>
          </a:bodyPr>
          <a:lstStyle/>
          <a:p>
            <a:r>
              <a:rPr lang="ru-RU" dirty="0"/>
              <a:t>Hydro-K подходит для любых составов, </a:t>
            </a:r>
            <a:r>
              <a:rPr lang="ru-RU" dirty="0" smtClean="0"/>
              <a:t>которые используются </a:t>
            </a:r>
            <a:r>
              <a:rPr lang="ru-RU" dirty="0"/>
              <a:t>для увлажнения, включая:</a:t>
            </a:r>
          </a:p>
          <a:p>
            <a:pPr lvl="1"/>
            <a:r>
              <a:rPr lang="ru-RU" dirty="0" smtClean="0"/>
              <a:t> Крема</a:t>
            </a:r>
            <a:endParaRPr lang="ru-RU" dirty="0"/>
          </a:p>
          <a:p>
            <a:pPr marL="457200" lvl="1" indent="0">
              <a:buNone/>
            </a:pPr>
            <a:r>
              <a:rPr lang="ru-RU" dirty="0" smtClean="0"/>
              <a:t>Молочко для тела </a:t>
            </a:r>
            <a:endParaRPr lang="ru-RU" dirty="0"/>
          </a:p>
          <a:p>
            <a:pPr lvl="1"/>
            <a:r>
              <a:rPr lang="ru-RU" dirty="0" smtClean="0"/>
              <a:t> Лосьоны</a:t>
            </a:r>
            <a:endParaRPr lang="ru-RU" dirty="0"/>
          </a:p>
          <a:p>
            <a:pPr lvl="1"/>
            <a:r>
              <a:rPr lang="ru-RU" dirty="0" smtClean="0"/>
              <a:t>Гели</a:t>
            </a:r>
            <a:endParaRPr lang="ru-RU" dirty="0"/>
          </a:p>
          <a:p>
            <a:pPr lvl="1"/>
            <a:r>
              <a:rPr lang="ru-RU" dirty="0" smtClean="0"/>
              <a:t>Сыворотки</a:t>
            </a:r>
            <a:endParaRPr lang="ru-RU" dirty="0"/>
          </a:p>
          <a:p>
            <a:pPr lvl="1"/>
            <a:r>
              <a:rPr lang="ru-RU" dirty="0" smtClean="0"/>
              <a:t>Маски</a:t>
            </a:r>
            <a:endParaRPr lang="ru-RU" dirty="0"/>
          </a:p>
          <a:p>
            <a:pPr lvl="1"/>
            <a:r>
              <a:rPr lang="ru-RU" dirty="0" smtClean="0"/>
              <a:t>Продукты </a:t>
            </a:r>
            <a:r>
              <a:rPr lang="ru-RU" dirty="0"/>
              <a:t>для </a:t>
            </a:r>
            <a:r>
              <a:rPr lang="ru-RU" dirty="0" smtClean="0"/>
              <a:t>тела</a:t>
            </a:r>
          </a:p>
          <a:p>
            <a:r>
              <a:rPr lang="ru-RU" dirty="0" smtClean="0"/>
              <a:t>Физические свойства: водорастворимый порошок</a:t>
            </a:r>
            <a:endParaRPr lang="ru-RU" dirty="0"/>
          </a:p>
          <a:p>
            <a:r>
              <a:rPr lang="ru-RU" dirty="0"/>
              <a:t>Рекомендуемый % ввода: </a:t>
            </a:r>
            <a:r>
              <a:rPr lang="ru-RU" dirty="0" smtClean="0"/>
              <a:t>1 – 5.</a:t>
            </a:r>
            <a:endParaRPr lang="ru-RU" dirty="0"/>
          </a:p>
          <a:p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692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43433"/>
          </a:xfrm>
        </p:spPr>
        <p:txBody>
          <a:bodyPr>
            <a:normAutofit/>
          </a:bodyPr>
          <a:lstStyle/>
          <a:p>
            <a:pPr algn="ctr"/>
            <a:r>
              <a:rPr lang="ru-RU" sz="5400" dirty="0"/>
              <a:t>Продукция</a:t>
            </a:r>
            <a:endParaRPr lang="en-US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567543"/>
            <a:ext cx="8915400" cy="4343679"/>
          </a:xfrm>
        </p:spPr>
        <p:txBody>
          <a:bodyPr/>
          <a:lstStyle/>
          <a:p>
            <a:r>
              <a:rPr lang="ru-RU" dirty="0" smtClean="0"/>
              <a:t>Антицеллюлитные средства:</a:t>
            </a:r>
          </a:p>
          <a:p>
            <a:pPr lvl="1"/>
            <a:r>
              <a:rPr lang="en-US" dirty="0"/>
              <a:t>Lipolyse </a:t>
            </a:r>
            <a:r>
              <a:rPr lang="en-US" dirty="0" smtClean="0"/>
              <a:t>HCCP</a:t>
            </a:r>
            <a:r>
              <a:rPr lang="ru-RU" dirty="0" smtClean="0"/>
              <a:t> (местное лечение целлюлита)</a:t>
            </a:r>
          </a:p>
          <a:p>
            <a:pPr lvl="1"/>
            <a:r>
              <a:rPr lang="en-US" dirty="0" smtClean="0"/>
              <a:t>Edemine</a:t>
            </a:r>
            <a:r>
              <a:rPr lang="ru-RU" dirty="0" smtClean="0"/>
              <a:t> ( местное устранение дефектов кожи)</a:t>
            </a:r>
          </a:p>
          <a:p>
            <a:pPr lvl="1"/>
            <a:r>
              <a:rPr lang="en-US" dirty="0"/>
              <a:t>Pantrofina </a:t>
            </a:r>
            <a:r>
              <a:rPr lang="en-US" dirty="0" smtClean="0"/>
              <a:t>Slim</a:t>
            </a:r>
            <a:r>
              <a:rPr lang="ru-RU" dirty="0" smtClean="0"/>
              <a:t> (комплекс для похудения с антиоксидантами)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2666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2181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EDEMINE</a:t>
            </a:r>
            <a:endParaRPr lang="en-US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1" y="1793966"/>
            <a:ext cx="9062857" cy="4545874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1600" b="1" dirty="0" smtClean="0"/>
              <a:t>Основные компоненты: </a:t>
            </a:r>
            <a:r>
              <a:rPr lang="ru-RU" sz="1600" dirty="0" smtClean="0"/>
              <a:t>эсцин и лецитин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1600" b="1" dirty="0" smtClean="0"/>
              <a:t>Свойства эсцина: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1600" dirty="0"/>
              <a:t>	</a:t>
            </a:r>
            <a:r>
              <a:rPr lang="ru-RU" sz="1600" dirty="0" smtClean="0"/>
              <a:t>Эсцин</a:t>
            </a:r>
            <a:r>
              <a:rPr lang="ru-RU" sz="1600" dirty="0"/>
              <a:t> </a:t>
            </a:r>
            <a:r>
              <a:rPr lang="ru-RU" sz="1600" dirty="0" smtClean="0"/>
              <a:t>является </a:t>
            </a:r>
            <a:r>
              <a:rPr lang="ru-RU" sz="1600" dirty="0"/>
              <a:t>аморфной, водорастворимой смесью тритерпеновых </a:t>
            </a:r>
            <a:r>
              <a:rPr lang="ru-RU" sz="1600" dirty="0" smtClean="0"/>
              <a:t>сапонинов, </a:t>
            </a:r>
            <a:r>
              <a:rPr lang="ru-RU" sz="1600" dirty="0"/>
              <a:t>получаемой из семян конского каштана Aesculus hippocastanum L</a:t>
            </a:r>
            <a:r>
              <a:rPr lang="ru-RU" sz="1600" dirty="0" smtClean="0"/>
              <a:t>.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1600" dirty="0"/>
              <a:t>	</a:t>
            </a:r>
            <a:r>
              <a:rPr lang="ru-RU" sz="1600" dirty="0" smtClean="0"/>
              <a:t>Имеет </a:t>
            </a:r>
            <a:r>
              <a:rPr lang="uk-UA" sz="1600" dirty="0" smtClean="0"/>
              <a:t>противовоспалительное, венотонизирующее</a:t>
            </a:r>
            <a:r>
              <a:rPr lang="uk-UA" sz="1600" dirty="0"/>
              <a:t>, </a:t>
            </a:r>
            <a:r>
              <a:rPr lang="uk-UA" sz="1600" dirty="0" smtClean="0"/>
              <a:t>противоотечное.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uk-UA" sz="1600" i="1" dirty="0"/>
              <a:t>	</a:t>
            </a:r>
            <a:r>
              <a:rPr lang="ru-RU" sz="1600" dirty="0" smtClean="0"/>
              <a:t>Эсцин препятствует </a:t>
            </a:r>
            <a:r>
              <a:rPr lang="ru-RU" sz="1600" dirty="0"/>
              <a:t>активации лизосомальных ферментов, расщепляющих протеогликан, </a:t>
            </a:r>
            <a:r>
              <a:rPr lang="ru-RU" sz="1600" dirty="0" smtClean="0"/>
              <a:t>повышая </a:t>
            </a:r>
            <a:r>
              <a:rPr lang="ru-RU" sz="1600" dirty="0"/>
              <a:t>тонус венозной стенки, </a:t>
            </a:r>
            <a:r>
              <a:rPr lang="ru-RU" sz="1600" dirty="0" smtClean="0"/>
              <a:t>устраняя </a:t>
            </a:r>
            <a:r>
              <a:rPr lang="ru-RU" sz="1600" dirty="0"/>
              <a:t>венозный застой; уменьшает проницаемость и ломкость капилляров. Усиление венозного </a:t>
            </a:r>
            <a:r>
              <a:rPr lang="ru-RU" sz="1600" dirty="0" smtClean="0"/>
              <a:t>кровотока, </a:t>
            </a:r>
            <a:r>
              <a:rPr lang="ru-RU" sz="1600" dirty="0"/>
              <a:t>оказывает благоприятный </a:t>
            </a:r>
            <a:r>
              <a:rPr lang="ru-RU" sz="1600" dirty="0" smtClean="0"/>
              <a:t>эффект, способствует репарации тканей. </a:t>
            </a:r>
          </a:p>
          <a:p>
            <a:pPr marL="0" indent="0">
              <a:buNone/>
            </a:pPr>
            <a:r>
              <a:rPr lang="ru-RU" sz="1600" dirty="0"/>
              <a:t>	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2623113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Исследования </a:t>
            </a:r>
            <a:r>
              <a:rPr lang="en-US" sz="4000" dirty="0" smtClean="0"/>
              <a:t>EDEMINE</a:t>
            </a:r>
            <a:r>
              <a:rPr lang="ru-RU" sz="4000" dirty="0" smtClean="0"/>
              <a:t> (</a:t>
            </a:r>
            <a:r>
              <a:rPr lang="en-US" sz="4000" dirty="0" smtClean="0"/>
              <a:t>in vitro)</a:t>
            </a:r>
            <a:r>
              <a:rPr lang="ru-RU" sz="4000" dirty="0" smtClean="0"/>
              <a:t> </a:t>
            </a:r>
            <a:endParaRPr lang="en-US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2956" y="2133600"/>
            <a:ext cx="2971801" cy="390939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Эндотелиальные клетки подвергали воздействию EDEMINE®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В течении  </a:t>
            </a:r>
            <a:r>
              <a:rPr lang="ru-RU" dirty="0"/>
              <a:t>24, 48 и 72 </a:t>
            </a:r>
            <a:r>
              <a:rPr lang="ru-RU" dirty="0" smtClean="0"/>
              <a:t>часов. После  </a:t>
            </a:r>
            <a:r>
              <a:rPr lang="ru-RU" dirty="0"/>
              <a:t>оценили жизнеспособность </a:t>
            </a:r>
            <a:r>
              <a:rPr lang="ru-RU" dirty="0" smtClean="0"/>
              <a:t>клеток в данных временных </a:t>
            </a:r>
            <a:r>
              <a:rPr lang="ru-RU" dirty="0"/>
              <a:t>интервалах (тест жизнеспособности </a:t>
            </a:r>
            <a:r>
              <a:rPr lang="ru-RU" dirty="0" smtClean="0"/>
              <a:t>MTT- оценка метаболической активности клеток).</a:t>
            </a:r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EDEMINE® стимулирует регенерацию </a:t>
            </a:r>
            <a:r>
              <a:rPr lang="ru-RU" dirty="0" smtClean="0"/>
              <a:t>клеток, максимальный эффект достигается после 72 часов, когда количество </a:t>
            </a:r>
            <a:r>
              <a:rPr lang="ru-RU" dirty="0"/>
              <a:t>EDEMINE</a:t>
            </a:r>
            <a:r>
              <a:rPr lang="ru-RU" dirty="0" smtClean="0"/>
              <a:t>® увеличивается.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8489" t="30925" r="52166" b="39439"/>
          <a:stretch/>
        </p:blipFill>
        <p:spPr>
          <a:xfrm>
            <a:off x="5754757" y="2133600"/>
            <a:ext cx="5749855" cy="377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09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7791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Исследования </a:t>
            </a:r>
            <a:r>
              <a:rPr lang="en-US" dirty="0"/>
              <a:t>EDEMINE</a:t>
            </a:r>
            <a:r>
              <a:rPr lang="ru-RU" dirty="0"/>
              <a:t> (</a:t>
            </a:r>
            <a:r>
              <a:rPr lang="en-US" dirty="0"/>
              <a:t>in </a:t>
            </a:r>
            <a:r>
              <a:rPr lang="en-US" dirty="0" smtClean="0"/>
              <a:t>vivo)</a:t>
            </a: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02026"/>
            <a:ext cx="3657600" cy="4482548"/>
          </a:xfrm>
        </p:spPr>
        <p:txBody>
          <a:bodyPr/>
          <a:lstStyle/>
          <a:p>
            <a:r>
              <a:rPr lang="ru-RU" dirty="0"/>
              <a:t>Мы пригласили 20 добровольцев </a:t>
            </a:r>
            <a:r>
              <a:rPr lang="ru-RU" dirty="0" smtClean="0"/>
              <a:t>воспользоваться  кремом, содержащим </a:t>
            </a:r>
            <a:r>
              <a:rPr lang="ru-RU" dirty="0"/>
              <a:t>EDEMINE® 0,5</a:t>
            </a:r>
            <a:r>
              <a:rPr lang="ru-RU" dirty="0" smtClean="0"/>
              <a:t>% в течении двух месяцев, два раза в день.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820" t="39477" r="53053" b="33160"/>
          <a:stretch/>
        </p:blipFill>
        <p:spPr>
          <a:xfrm>
            <a:off x="6291469" y="1302026"/>
            <a:ext cx="5234945" cy="25915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68615" y="3893578"/>
            <a:ext cx="525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Анализ показал постепенное улучшение</a:t>
            </a:r>
          </a:p>
          <a:p>
            <a:r>
              <a:rPr lang="ru-RU" dirty="0"/>
              <a:t>микроциркуляция кожи, с уменьшением хрупкости</a:t>
            </a:r>
          </a:p>
          <a:p>
            <a:r>
              <a:rPr lang="ru-RU" dirty="0"/>
              <a:t>к</a:t>
            </a:r>
            <a:r>
              <a:rPr lang="ru-RU" dirty="0" smtClean="0"/>
              <a:t>апилляров (оценивается </a:t>
            </a:r>
            <a:r>
              <a:rPr lang="ru-RU" dirty="0"/>
              <a:t>с </a:t>
            </a:r>
            <a:r>
              <a:rPr lang="ru-RU" dirty="0" smtClean="0"/>
              <a:t>использованием микроскопа).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2668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76699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Применение </a:t>
            </a:r>
            <a:r>
              <a:rPr lang="en-US" sz="4000" dirty="0"/>
              <a:t>EDEMINE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01" y="2133600"/>
            <a:ext cx="9527176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Рекомендуется </a:t>
            </a:r>
            <a:r>
              <a:rPr lang="ru-RU" b="1" dirty="0"/>
              <a:t>для использования в:</a:t>
            </a:r>
          </a:p>
          <a:p>
            <a:r>
              <a:rPr lang="ru-RU" dirty="0"/>
              <a:t>Антицеллюлитная и укрепляющая продукция</a:t>
            </a:r>
          </a:p>
          <a:p>
            <a:r>
              <a:rPr lang="ru-RU" dirty="0"/>
              <a:t>Тоники, гели и против покраснения и успокаивающие </a:t>
            </a:r>
            <a:r>
              <a:rPr lang="ru-RU" dirty="0" smtClean="0"/>
              <a:t>крема</a:t>
            </a:r>
            <a:endParaRPr lang="ru-RU" dirty="0"/>
          </a:p>
          <a:p>
            <a:r>
              <a:rPr lang="ru-RU" dirty="0" smtClean="0"/>
              <a:t>Крема </a:t>
            </a:r>
            <a:r>
              <a:rPr lang="ru-RU" dirty="0"/>
              <a:t>и гели против тяжести </a:t>
            </a:r>
            <a:r>
              <a:rPr lang="ru-RU" dirty="0" smtClean="0"/>
              <a:t>в ногах</a:t>
            </a:r>
            <a:endParaRPr lang="ru-RU" dirty="0"/>
          </a:p>
          <a:p>
            <a:r>
              <a:rPr lang="ru-RU" dirty="0"/>
              <a:t>Продукты </a:t>
            </a:r>
            <a:r>
              <a:rPr lang="ru-RU" dirty="0" smtClean="0"/>
              <a:t>убирающие отечность вокруг глаз</a:t>
            </a:r>
          </a:p>
          <a:p>
            <a:r>
              <a:rPr lang="ru-RU" dirty="0" smtClean="0"/>
              <a:t>Регенерирующие и противогематомные крема</a:t>
            </a:r>
          </a:p>
          <a:p>
            <a:endParaRPr lang="ru-RU" dirty="0"/>
          </a:p>
          <a:p>
            <a:r>
              <a:rPr lang="ru-RU" dirty="0" smtClean="0"/>
              <a:t>Рекомендуемый % ввода: 0,5 – 3.</a:t>
            </a:r>
          </a:p>
          <a:p>
            <a:r>
              <a:rPr lang="ru-RU" dirty="0" smtClean="0"/>
              <a:t>Диспергируется в воде при нагревании до 70 градусов с перемешиванием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7759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Рецептура с использованием </a:t>
            </a:r>
            <a:r>
              <a:rPr lang="en-US" dirty="0"/>
              <a:t>EDEMINE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767840"/>
            <a:ext cx="8915400" cy="509016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Лосьон для похудения (антицеллюлитный):</a:t>
            </a:r>
          </a:p>
          <a:p>
            <a:pPr lvl="1"/>
            <a:r>
              <a:rPr lang="ru-RU" dirty="0" smtClean="0"/>
              <a:t>Фаза А</a:t>
            </a:r>
          </a:p>
          <a:p>
            <a:pPr lvl="2"/>
            <a:r>
              <a:rPr lang="en-US" dirty="0" smtClean="0"/>
              <a:t>EDEMINE         </a:t>
            </a:r>
            <a:r>
              <a:rPr lang="ru-RU" dirty="0" smtClean="0"/>
              <a:t>                  </a:t>
            </a:r>
            <a:r>
              <a:rPr lang="en-US" dirty="0" smtClean="0"/>
              <a:t> 1%</a:t>
            </a:r>
            <a:r>
              <a:rPr lang="ru-RU" dirty="0" smtClean="0"/>
              <a:t> (смягчающий и жиросжигающий компонент)</a:t>
            </a:r>
          </a:p>
          <a:p>
            <a:pPr lvl="2"/>
            <a:r>
              <a:rPr lang="ru-RU" dirty="0" smtClean="0"/>
              <a:t>Вода                              78,5%</a:t>
            </a:r>
            <a:endParaRPr lang="en-US" dirty="0" smtClean="0"/>
          </a:p>
          <a:p>
            <a:pPr lvl="1"/>
            <a:r>
              <a:rPr lang="ru-RU" dirty="0" smtClean="0"/>
              <a:t>Фаза В</a:t>
            </a:r>
          </a:p>
          <a:p>
            <a:pPr lvl="2"/>
            <a:r>
              <a:rPr lang="en-US" dirty="0"/>
              <a:t>RESCONCEPT CARE-2 </a:t>
            </a:r>
            <a:r>
              <a:rPr lang="ru-RU" dirty="0" smtClean="0"/>
              <a:t>    15% (концентрированная эмульсия)</a:t>
            </a:r>
          </a:p>
          <a:p>
            <a:pPr lvl="2"/>
            <a:r>
              <a:rPr lang="en-US" dirty="0"/>
              <a:t>RESAPHIN GTS </a:t>
            </a:r>
            <a:r>
              <a:rPr lang="ru-RU" dirty="0" smtClean="0"/>
              <a:t>                   2% (</a:t>
            </a:r>
            <a:r>
              <a:rPr lang="ru-RU" dirty="0" smtClean="0">
                <a:solidFill>
                  <a:schemeClr val="tx1"/>
                </a:solidFill>
              </a:rPr>
              <a:t>липидный компонент)</a:t>
            </a:r>
          </a:p>
          <a:p>
            <a:pPr lvl="1"/>
            <a:r>
              <a:rPr lang="ru-RU" dirty="0" smtClean="0"/>
              <a:t>Фаза С</a:t>
            </a:r>
          </a:p>
          <a:p>
            <a:pPr lvl="2"/>
            <a:r>
              <a:rPr lang="en-US" dirty="0"/>
              <a:t>LIPOLYSE HCC </a:t>
            </a:r>
            <a:r>
              <a:rPr lang="ru-RU" dirty="0" smtClean="0"/>
              <a:t>                  2% (укрепляющий компонент)</a:t>
            </a:r>
          </a:p>
          <a:p>
            <a:pPr lvl="2"/>
            <a:r>
              <a:rPr lang="en-US" dirty="0"/>
              <a:t>RESIL </a:t>
            </a:r>
            <a:r>
              <a:rPr lang="en-US" dirty="0" smtClean="0"/>
              <a:t>SP</a:t>
            </a:r>
            <a:r>
              <a:rPr lang="ru-RU" dirty="0" smtClean="0"/>
              <a:t>                            1,5% (загуститель)</a:t>
            </a:r>
          </a:p>
          <a:p>
            <a:r>
              <a:rPr lang="ru-RU" dirty="0" smtClean="0"/>
              <a:t>Производство: Подготовить фазу А и фазу В, фазу В добавить в фазу А,  далее гомогенизировать в течении 10 минут, добавить фазу С в смесь и гомогенизировать ещё 10 минут.</a:t>
            </a:r>
          </a:p>
          <a:p>
            <a:r>
              <a:rPr lang="ru-RU" dirty="0" smtClean="0"/>
              <a:t>Физико-химические свойства:</a:t>
            </a:r>
          </a:p>
          <a:p>
            <a:pPr lvl="1"/>
            <a:r>
              <a:rPr lang="ru-RU" dirty="0"/>
              <a:t>Вязкость (вискозиметр Haake VT-02): </a:t>
            </a:r>
            <a:r>
              <a:rPr lang="ru-RU" dirty="0" smtClean="0"/>
              <a:t>3,000-5,000 </a:t>
            </a:r>
            <a:r>
              <a:rPr lang="ru-RU" dirty="0" err="1" smtClean="0"/>
              <a:t>мПа•с</a:t>
            </a:r>
            <a:endParaRPr lang="ru-RU" dirty="0" smtClean="0"/>
          </a:p>
          <a:p>
            <a:pPr lvl="1"/>
            <a:r>
              <a:rPr lang="ru-RU" dirty="0" smtClean="0"/>
              <a:t>Внешний вид: белая эмульсия, стабильна</a:t>
            </a:r>
          </a:p>
          <a:p>
            <a:pPr lvl="1"/>
            <a:r>
              <a:rPr lang="en-US" dirty="0"/>
              <a:t>pH: 5,50-6,50</a:t>
            </a:r>
            <a:endParaRPr lang="ru-RU" dirty="0" smtClean="0"/>
          </a:p>
          <a:p>
            <a:pPr lvl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107101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409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Подведение итогов</a:t>
            </a:r>
            <a:endParaRPr lang="en-US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28205"/>
            <a:ext cx="8915400" cy="528610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Кожа – это самый большой орган человека, который защищает нас от внешних раздражителей и изучение её позволило сделать прорыв в косметологии. </a:t>
            </a:r>
          </a:p>
          <a:p>
            <a:r>
              <a:rPr lang="ru-RU" dirty="0" smtClean="0"/>
              <a:t>На поверхности кератиноцитов были обнаружены рецепторы, реагирующие на давление, изменение температуры и химические стимулы ( рН, например). Получая эти изменения, кератиноциты сразу их передают нервной системе, это говорит о том, что любые воздействия на кожу , воздействуют и на её нервный аппарат, который находится в тесном взаимодействии с нервной системой всего организма, </a:t>
            </a:r>
            <a:r>
              <a:rPr lang="ru-RU" smtClean="0"/>
              <a:t>что </a:t>
            </a:r>
            <a:r>
              <a:rPr lang="ru-RU" smtClean="0"/>
              <a:t>может </a:t>
            </a:r>
            <a:r>
              <a:rPr lang="ru-RU" dirty="0" smtClean="0"/>
              <a:t>повлечь за собой изменения во всем организме.</a:t>
            </a:r>
          </a:p>
          <a:p>
            <a:r>
              <a:rPr lang="ru-RU" dirty="0" smtClean="0"/>
              <a:t>Клетки кожи секретируют нейрогормоны, такие как пролактин, меланоцитстимулирующий гормон и адренокортикотропный гормон. Кератиноциты так же синтезируют факторы роста нервной системы. В клетках кожи осуществляется метаболизм половых гормонов, например, происходит превращение тестостерона в дигидротестостерон.</a:t>
            </a:r>
          </a:p>
          <a:p>
            <a:r>
              <a:rPr lang="ru-RU" dirty="0" smtClean="0"/>
              <a:t>Нарушение баланса нейроиммуноэндокринной системы кожи приводит к воспалительным процессам и нарушению дифференцировки клеток кожи. Ярким примером являются атопический дерматит и псориаз.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3197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1844"/>
          </a:xfrm>
        </p:spPr>
        <p:txBody>
          <a:bodyPr/>
          <a:lstStyle/>
          <a:p>
            <a:pPr algn="ctr"/>
            <a:r>
              <a:rPr lang="ru-RU" dirty="0"/>
              <a:t>ООО "МХ и Густав Геесс Украина"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75954"/>
            <a:ext cx="8915400" cy="453526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Более детально ознакомиться со свойствами и видами продукции можно на </a:t>
            </a:r>
            <a:r>
              <a:rPr lang="ru-RU" sz="2400" smtClean="0"/>
              <a:t>стенде 2А-3-15</a:t>
            </a:r>
            <a:endParaRPr lang="ru-RU" sz="2400" dirty="0" smtClean="0"/>
          </a:p>
          <a:p>
            <a:r>
              <a:rPr lang="ru-RU" sz="2400" dirty="0" smtClean="0"/>
              <a:t>Мы являемся </a:t>
            </a:r>
            <a:r>
              <a:rPr lang="ru-RU" sz="2400" dirty="0"/>
              <a:t>официальным </a:t>
            </a:r>
            <a:r>
              <a:rPr lang="ru-RU" sz="2400" dirty="0" smtClean="0"/>
              <a:t>дистрибьютором </a:t>
            </a:r>
            <a:r>
              <a:rPr lang="en-US" sz="2400" dirty="0" smtClean="0"/>
              <a:t>RES Pharma </a:t>
            </a:r>
            <a:r>
              <a:rPr lang="ru-RU" sz="2400" dirty="0" smtClean="0"/>
              <a:t>в Украине.</a:t>
            </a:r>
          </a:p>
          <a:p>
            <a:pPr lvl="1"/>
            <a:r>
              <a:rPr lang="en-US" sz="2000" dirty="0">
                <a:hlinkClick r:id="rId2"/>
              </a:rPr>
              <a:t>http://heess.kiev.ua</a:t>
            </a:r>
            <a:r>
              <a:rPr lang="en-US" sz="2000" dirty="0" smtClean="0">
                <a:hlinkClick r:id="rId2"/>
              </a:rPr>
              <a:t>/</a:t>
            </a:r>
            <a:endParaRPr lang="ru-RU" sz="2000" dirty="0" smtClean="0"/>
          </a:p>
          <a:p>
            <a:pPr lvl="1"/>
            <a:r>
              <a:rPr lang="en-US" sz="2000" dirty="0"/>
              <a:t>044 361 36 </a:t>
            </a:r>
            <a:r>
              <a:rPr lang="en-US" sz="2000" dirty="0" smtClean="0"/>
              <a:t>44</a:t>
            </a:r>
            <a:endParaRPr lang="ru-RU" sz="2000" dirty="0" smtClean="0"/>
          </a:p>
          <a:p>
            <a:pPr lvl="1"/>
            <a:endParaRPr lang="ru-RU" sz="2000" dirty="0"/>
          </a:p>
          <a:p>
            <a:pPr lvl="1"/>
            <a:endParaRPr lang="ru-RU" sz="2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504643" y="4682923"/>
            <a:ext cx="9084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Благодарим за внимание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6626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47341"/>
          </a:xfrm>
        </p:spPr>
        <p:txBody>
          <a:bodyPr/>
          <a:lstStyle/>
          <a:p>
            <a:pPr algn="ctr"/>
            <a:r>
              <a:rPr lang="ru-RU" dirty="0" smtClean="0"/>
              <a:t>Продукция </a:t>
            </a:r>
            <a:r>
              <a:rPr lang="en-US" dirty="0" smtClean="0"/>
              <a:t>RES Pharma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63039"/>
            <a:ext cx="8915400" cy="5233851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Эмульгаторы</a:t>
            </a: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Широкий спектр </a:t>
            </a:r>
            <a:r>
              <a:rPr lang="ru-RU" sz="1600" dirty="0" smtClean="0">
                <a:solidFill>
                  <a:schemeClr val="tx1"/>
                </a:solidFill>
              </a:rPr>
              <a:t>эмульгаторов, который включает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в себя эмульгаторы М/В  и В/М, P</a:t>
            </a:r>
            <a:r>
              <a:rPr lang="en-US" sz="1600" dirty="0" smtClean="0">
                <a:solidFill>
                  <a:schemeClr val="tx1"/>
                </a:solidFill>
              </a:rPr>
              <a:t>EG-free</a:t>
            </a:r>
            <a:r>
              <a:rPr lang="ru-RU" sz="1600" dirty="0" smtClean="0">
                <a:solidFill>
                  <a:schemeClr val="tx1"/>
                </a:solidFill>
              </a:rPr>
              <a:t>: 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2"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</a:rPr>
              <a:t>EMULPHARMA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IXL</a:t>
            </a:r>
            <a:r>
              <a:rPr lang="ru-RU" sz="1200" dirty="0">
                <a:solidFill>
                  <a:schemeClr val="tx1"/>
                </a:solidFill>
              </a:rPr>
              <a:t> (многофункциональный эмульгатор)</a:t>
            </a:r>
          </a:p>
          <a:p>
            <a:pPr lvl="2"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</a:rPr>
              <a:t>EMULPHARMA 200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en-US" sz="1200" dirty="0">
                <a:solidFill>
                  <a:schemeClr val="tx1"/>
                </a:solidFill>
              </a:rPr>
              <a:t>EMULPHARMA 115</a:t>
            </a:r>
            <a:r>
              <a:rPr lang="ru-RU" sz="1200" dirty="0" smtClean="0">
                <a:solidFill>
                  <a:schemeClr val="tx1"/>
                </a:solidFill>
              </a:rPr>
              <a:t>(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неионный </a:t>
            </a:r>
            <a:r>
              <a:rPr lang="ru-RU" sz="1200" dirty="0">
                <a:solidFill>
                  <a:schemeClr val="tx1"/>
                </a:solidFill>
              </a:rPr>
              <a:t>эмульгатор)</a:t>
            </a:r>
          </a:p>
          <a:p>
            <a:pPr lvl="2"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</a:rPr>
              <a:t>EMULPHARMA 90 NEW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en-US" sz="1200" dirty="0">
                <a:solidFill>
                  <a:schemeClr val="tx1"/>
                </a:solidFill>
              </a:rPr>
              <a:t>EMULPHARMA </a:t>
            </a:r>
            <a:r>
              <a:rPr lang="ru-RU" sz="1200" dirty="0">
                <a:solidFill>
                  <a:schemeClr val="tx1"/>
                </a:solidFill>
              </a:rPr>
              <a:t>1000 </a:t>
            </a:r>
            <a:r>
              <a:rPr lang="en-US" sz="1200" dirty="0">
                <a:solidFill>
                  <a:schemeClr val="tx1"/>
                </a:solidFill>
              </a:rPr>
              <a:t> NEW</a:t>
            </a:r>
            <a:r>
              <a:rPr lang="ru-RU" sz="1200" dirty="0">
                <a:solidFill>
                  <a:schemeClr val="tx1"/>
                </a:solidFill>
              </a:rPr>
              <a:t> ( неионный </a:t>
            </a:r>
            <a:r>
              <a:rPr lang="ru-RU" sz="1200" dirty="0" smtClean="0">
                <a:solidFill>
                  <a:schemeClr val="tx1"/>
                </a:solidFill>
              </a:rPr>
              <a:t>эмульгатор</a:t>
            </a:r>
            <a:r>
              <a:rPr lang="en-US" sz="1200" dirty="0" smtClean="0">
                <a:solidFill>
                  <a:schemeClr val="tx1"/>
                </a:solidFill>
              </a:rPr>
              <a:t>)</a:t>
            </a:r>
            <a:endParaRPr lang="en-US" sz="1200" dirty="0">
              <a:solidFill>
                <a:schemeClr val="tx1"/>
              </a:solidFill>
            </a:endParaRPr>
          </a:p>
          <a:p>
            <a:pPr lvl="2"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</a:rPr>
              <a:t>EMULPHARMA PG20</a:t>
            </a:r>
            <a:r>
              <a:rPr lang="ru-RU" sz="1200" dirty="0">
                <a:solidFill>
                  <a:schemeClr val="tx1"/>
                </a:solidFill>
              </a:rPr>
              <a:t> (для производства «легких составов» </a:t>
            </a:r>
            <a:r>
              <a:rPr lang="ru-RU" sz="1200" dirty="0" smtClean="0">
                <a:solidFill>
                  <a:schemeClr val="tx1"/>
                </a:solidFill>
              </a:rPr>
              <a:t>холодного приготовление)</a:t>
            </a:r>
            <a:endParaRPr lang="ru-RU" sz="1200" dirty="0">
              <a:solidFill>
                <a:schemeClr val="tx1"/>
              </a:solidFill>
            </a:endParaRPr>
          </a:p>
          <a:p>
            <a:pPr lvl="2"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</a:rPr>
              <a:t>EMULPHARMA 135</a:t>
            </a:r>
            <a:r>
              <a:rPr lang="ru-RU" sz="1200" dirty="0">
                <a:solidFill>
                  <a:schemeClr val="tx1"/>
                </a:solidFill>
              </a:rPr>
              <a:t> (</a:t>
            </a:r>
            <a:r>
              <a:rPr lang="ru-RU" sz="1200" dirty="0" smtClean="0">
                <a:solidFill>
                  <a:schemeClr val="tx1"/>
                </a:solidFill>
              </a:rPr>
              <a:t>анинонный/неионный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).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В рецептуру вводят в среднем от 2 до 5%.</a:t>
            </a:r>
          </a:p>
          <a:p>
            <a:pPr lvl="2">
              <a:spcBef>
                <a:spcPts val="60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Водорастворимые(так же и </a:t>
            </a:r>
            <a:r>
              <a:rPr lang="en-US" sz="1600" dirty="0" smtClean="0">
                <a:solidFill>
                  <a:schemeClr val="tx1"/>
                </a:solidFill>
              </a:rPr>
              <a:t>PEG-free) </a:t>
            </a:r>
            <a:r>
              <a:rPr lang="ru-RU" sz="1600" dirty="0" smtClean="0">
                <a:solidFill>
                  <a:schemeClr val="tx1"/>
                </a:solidFill>
              </a:rPr>
              <a:t>растительные масла, диспергируемые в воде (химически </a:t>
            </a:r>
            <a:r>
              <a:rPr lang="ru-RU" sz="1600" dirty="0">
                <a:solidFill>
                  <a:schemeClr val="tx1"/>
                </a:solidFill>
              </a:rPr>
              <a:t>они представляют собой неионные поверхностно-активные вещества, которые можно использовать в качестве </a:t>
            </a:r>
            <a:r>
              <a:rPr lang="ru-RU" sz="1600" dirty="0" smtClean="0">
                <a:solidFill>
                  <a:schemeClr val="tx1"/>
                </a:solidFill>
              </a:rPr>
              <a:t>эмульгаторов, смягчающих средств </a:t>
            </a:r>
            <a:r>
              <a:rPr lang="ru-RU" sz="1600" dirty="0">
                <a:solidFill>
                  <a:schemeClr val="tx1"/>
                </a:solidFill>
              </a:rPr>
              <a:t>и </a:t>
            </a:r>
            <a:r>
              <a:rPr lang="ru-RU" sz="1600" dirty="0" smtClean="0">
                <a:solidFill>
                  <a:schemeClr val="tx1"/>
                </a:solidFill>
              </a:rPr>
              <a:t>для усиления ПАВ).</a:t>
            </a:r>
          </a:p>
          <a:p>
            <a:pPr lvl="2">
              <a:spcBef>
                <a:spcPts val="60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Resplanta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ALM </a:t>
            </a:r>
            <a:r>
              <a:rPr lang="en-US" sz="1200" dirty="0">
                <a:solidFill>
                  <a:schemeClr val="tx1"/>
                </a:solidFill>
              </a:rPr>
              <a:t>- Almond Oil Glycereth-8 </a:t>
            </a:r>
            <a:r>
              <a:rPr lang="en-US" sz="1200" dirty="0" smtClean="0">
                <a:solidFill>
                  <a:schemeClr val="tx1"/>
                </a:solidFill>
              </a:rPr>
              <a:t>Esters</a:t>
            </a:r>
            <a:endParaRPr lang="ru-RU" sz="1200" dirty="0" smtClean="0">
              <a:solidFill>
                <a:schemeClr val="tx1"/>
              </a:solidFill>
            </a:endParaRPr>
          </a:p>
          <a:p>
            <a:pPr lvl="2">
              <a:spcBef>
                <a:spcPts val="60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Resplanta </a:t>
            </a:r>
            <a:r>
              <a:rPr lang="en-US" sz="1200" dirty="0">
                <a:solidFill>
                  <a:schemeClr val="tx1"/>
                </a:solidFill>
              </a:rPr>
              <a:t>ARGAN - Argan Oil Glycereth-8 Esters </a:t>
            </a:r>
            <a:endParaRPr lang="ru-RU" sz="1200" dirty="0" smtClean="0">
              <a:solidFill>
                <a:schemeClr val="tx1"/>
              </a:solidFill>
            </a:endParaRPr>
          </a:p>
          <a:p>
            <a:pPr lvl="2">
              <a:spcBef>
                <a:spcPts val="60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Resplanta </a:t>
            </a:r>
            <a:r>
              <a:rPr lang="en-US" sz="1200" dirty="0">
                <a:solidFill>
                  <a:schemeClr val="tx1"/>
                </a:solidFill>
              </a:rPr>
              <a:t>BABASSU - Babassu Oil Glycereth-8 </a:t>
            </a:r>
            <a:r>
              <a:rPr lang="en-US" sz="1200" dirty="0" smtClean="0">
                <a:solidFill>
                  <a:schemeClr val="tx1"/>
                </a:solidFill>
              </a:rPr>
              <a:t>Esters</a:t>
            </a:r>
            <a:endParaRPr lang="ru-RU" sz="1200" dirty="0" smtClean="0">
              <a:solidFill>
                <a:schemeClr val="tx1"/>
              </a:solidFill>
            </a:endParaRPr>
          </a:p>
          <a:p>
            <a:pPr lvl="2"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</a:rPr>
              <a:t>Resplanta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PGF OLEA </a:t>
            </a:r>
            <a:r>
              <a:rPr lang="ru-RU" sz="1200" dirty="0" smtClean="0">
                <a:solidFill>
                  <a:schemeClr val="tx1"/>
                </a:solidFill>
              </a:rPr>
              <a:t>- </a:t>
            </a:r>
            <a:r>
              <a:rPr lang="en-US" sz="1200" dirty="0" smtClean="0">
                <a:solidFill>
                  <a:schemeClr val="tx1"/>
                </a:solidFill>
              </a:rPr>
              <a:t>Olive </a:t>
            </a:r>
            <a:r>
              <a:rPr lang="en-US" sz="1200" dirty="0">
                <a:solidFill>
                  <a:schemeClr val="tx1"/>
                </a:solidFill>
              </a:rPr>
              <a:t>Oil Polyglyceryl-4 </a:t>
            </a:r>
            <a:r>
              <a:rPr lang="en-US" sz="1200" dirty="0" smtClean="0">
                <a:solidFill>
                  <a:schemeClr val="tx1"/>
                </a:solidFill>
              </a:rPr>
              <a:t>Esters</a:t>
            </a:r>
            <a:endParaRPr lang="ru-RU" sz="1200" dirty="0" smtClean="0">
              <a:solidFill>
                <a:schemeClr val="tx1"/>
              </a:solidFill>
            </a:endParaRPr>
          </a:p>
          <a:p>
            <a:pPr lvl="2"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Resplanta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JOJOBA </a:t>
            </a:r>
            <a:r>
              <a:rPr lang="en-US" dirty="0">
                <a:solidFill>
                  <a:schemeClr val="tx1"/>
                </a:solidFill>
              </a:rPr>
              <a:t>- Jojoba Oil Glycereth-8 </a:t>
            </a:r>
            <a:r>
              <a:rPr lang="en-US" dirty="0" smtClean="0">
                <a:solidFill>
                  <a:schemeClr val="tx1"/>
                </a:solidFill>
              </a:rPr>
              <a:t>Esters</a:t>
            </a:r>
            <a:r>
              <a:rPr lang="ru-RU" dirty="0" smtClean="0">
                <a:solidFill>
                  <a:schemeClr val="tx1"/>
                </a:solidFill>
              </a:rPr>
              <a:t> и еще 16 продуктов.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700" dirty="0" smtClean="0">
                <a:solidFill>
                  <a:schemeClr val="tx1"/>
                </a:solidFill>
              </a:rPr>
              <a:t>В рецептуру вводят: эмульсии – до 2%, средства личной гигиены  - до 5% </a:t>
            </a:r>
          </a:p>
        </p:txBody>
      </p:sp>
      <p:pic>
        <p:nvPicPr>
          <p:cNvPr id="1028" name="Picture 4" descr="http://www.respharmaind.com/images/Logo-EMULPHARMA.png">
            <a:hlinkClick r:id="rId2" tooltip="EMULPHARMA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464" y="1271451"/>
            <a:ext cx="17621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espharmaind.com/images/Logo-RES-PLANTA.png">
            <a:hlinkClick r:id="rId2" tooltip="PLANTA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464" y="3626981"/>
            <a:ext cx="1762125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921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0379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Продукция </a:t>
            </a:r>
            <a:r>
              <a:rPr lang="en-US" dirty="0"/>
              <a:t>RES Pharma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227909"/>
            <a:ext cx="8915400" cy="468331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dirty="0" smtClean="0"/>
              <a:t>Ингредиенты для влажных салфеток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dirty="0" smtClean="0"/>
              <a:t>Серия ингредиентов специально </a:t>
            </a:r>
            <a:r>
              <a:rPr lang="ru-RU" dirty="0"/>
              <a:t>предназначенных для </a:t>
            </a:r>
            <a:r>
              <a:rPr lang="ru-RU" dirty="0" smtClean="0"/>
              <a:t>промышленного производства </a:t>
            </a:r>
            <a:r>
              <a:rPr lang="ru-RU" dirty="0"/>
              <a:t>влажных </a:t>
            </a:r>
            <a:r>
              <a:rPr lang="ru-RU" dirty="0" smtClean="0"/>
              <a:t>салфеток, которая включает в себя чрезвычайно устойчивые концентрированные эмульсии и нежный увлажнитель, </a:t>
            </a:r>
            <a:r>
              <a:rPr lang="ru-RU" dirty="0"/>
              <a:t>разработанный в соответствии с современными тенденциями рынка - без </a:t>
            </a:r>
            <a:r>
              <a:rPr lang="ru-RU" dirty="0" smtClean="0"/>
              <a:t>силикона, парабенов </a:t>
            </a:r>
            <a:r>
              <a:rPr lang="ru-RU" dirty="0"/>
              <a:t>, </a:t>
            </a:r>
            <a:r>
              <a:rPr lang="ru-RU" dirty="0" smtClean="0"/>
              <a:t>феноксиэтанола и </a:t>
            </a:r>
            <a:r>
              <a:rPr lang="en-US" dirty="0" smtClean="0"/>
              <a:t>PEG-free. </a:t>
            </a:r>
            <a:r>
              <a:rPr lang="ru-RU" dirty="0" smtClean="0"/>
              <a:t>Поставляются в виде готовых концентратов, для использование нужно только разбавить водой в нужном соотношении (от 1 до 5%).</a:t>
            </a:r>
          </a:p>
          <a:p>
            <a:pPr marL="0" indent="0">
              <a:spcBef>
                <a:spcPts val="600"/>
              </a:spcBef>
              <a:buNone/>
            </a:pPr>
            <a:endParaRPr lang="ru-RU" dirty="0" smtClean="0"/>
          </a:p>
          <a:p>
            <a:pPr>
              <a:spcBef>
                <a:spcPts val="600"/>
              </a:spcBef>
            </a:pPr>
            <a:r>
              <a:rPr lang="ru-RU" dirty="0" smtClean="0"/>
              <a:t>Солюбилизаторы и поверхностно-активные вещества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dirty="0"/>
              <a:t>Ряд </a:t>
            </a:r>
            <a:r>
              <a:rPr lang="ru-RU" dirty="0" smtClean="0"/>
              <a:t>поверхностно-активных веществ </a:t>
            </a:r>
            <a:r>
              <a:rPr lang="ru-RU" dirty="0"/>
              <a:t>для </a:t>
            </a:r>
            <a:r>
              <a:rPr lang="ru-RU" dirty="0" smtClean="0"/>
              <a:t>шампуней </a:t>
            </a:r>
            <a:r>
              <a:rPr lang="ru-RU" dirty="0"/>
              <a:t>и туалетных </a:t>
            </a:r>
            <a:r>
              <a:rPr lang="ru-RU" dirty="0" smtClean="0"/>
              <a:t>принадлежностей, которые обладают  очень </a:t>
            </a:r>
            <a:r>
              <a:rPr lang="ru-RU" dirty="0"/>
              <a:t>нежной очищающей </a:t>
            </a:r>
            <a:r>
              <a:rPr lang="ru-RU" dirty="0" smtClean="0"/>
              <a:t>активностью, являются амфотерными ПАВ. Отлично </a:t>
            </a:r>
            <a:r>
              <a:rPr lang="ru-RU" dirty="0"/>
              <a:t>в сочетании с </a:t>
            </a:r>
            <a:r>
              <a:rPr lang="ru-RU" dirty="0" smtClean="0"/>
              <a:t>RESPLANTA. 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RESASSOL </a:t>
            </a:r>
            <a:r>
              <a:rPr lang="en-US" dirty="0"/>
              <a:t>AGP</a:t>
            </a:r>
            <a:r>
              <a:rPr lang="ru-RU" dirty="0"/>
              <a:t> - </a:t>
            </a:r>
            <a:r>
              <a:rPr lang="en-US" dirty="0"/>
              <a:t>Sodium </a:t>
            </a:r>
            <a:r>
              <a:rPr lang="en-US" dirty="0" smtClean="0"/>
              <a:t>Palmamphoacetate</a:t>
            </a:r>
            <a:r>
              <a:rPr lang="ru-RU" dirty="0"/>
              <a:t> </a:t>
            </a:r>
            <a:r>
              <a:rPr lang="ru-RU" dirty="0" smtClean="0"/>
              <a:t>и еще 12 продуктов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dirty="0" smtClean="0"/>
              <a:t>В рецептуру вводят от 2 до 6%.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dirty="0" smtClean="0"/>
              <a:t>	</a:t>
            </a:r>
            <a:endParaRPr lang="en-US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26903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35188" t="48946" r="51021" b="44183"/>
          <a:stretch/>
        </p:blipFill>
        <p:spPr>
          <a:xfrm>
            <a:off x="9692639" y="1189952"/>
            <a:ext cx="1584960" cy="512780"/>
          </a:xfrm>
          <a:prstGeom prst="rect">
            <a:avLst/>
          </a:prstGeom>
        </p:spPr>
      </p:pic>
      <p:pic>
        <p:nvPicPr>
          <p:cNvPr id="2050" name="Picture 2" descr="http://www.respharmaind.com/images/Logo-RES-ASSO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157" y="3880936"/>
            <a:ext cx="2447925" cy="42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674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73467"/>
          </a:xfrm>
        </p:spPr>
        <p:txBody>
          <a:bodyPr/>
          <a:lstStyle/>
          <a:p>
            <a:pPr algn="ctr"/>
            <a:r>
              <a:rPr lang="ru-RU" dirty="0"/>
              <a:t>Продукция </a:t>
            </a:r>
            <a:r>
              <a:rPr lang="en-US" dirty="0"/>
              <a:t>RES Pharma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4" y="1480457"/>
            <a:ext cx="8911687" cy="443076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b="1" dirty="0" smtClean="0"/>
              <a:t>ACTIVE</a:t>
            </a:r>
            <a:r>
              <a:rPr lang="ru-RU" b="1" dirty="0"/>
              <a:t> </a:t>
            </a:r>
            <a:r>
              <a:rPr lang="ru-RU" b="1" dirty="0" smtClean="0"/>
              <a:t>(активы)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dirty="0">
                <a:solidFill>
                  <a:schemeClr val="tx1"/>
                </a:solidFill>
              </a:rPr>
              <a:t>Ряд </a:t>
            </a:r>
            <a:r>
              <a:rPr lang="ru-RU" dirty="0" smtClean="0">
                <a:solidFill>
                  <a:schemeClr val="tx1"/>
                </a:solidFill>
              </a:rPr>
              <a:t>биологических и функциональных активов, эффективность, которых подтверждена рядом исследований и испытаний: антиоксиданты, успокаивающие, анти-старение, увлажняющие, антицеллюлитные и против </a:t>
            </a:r>
            <a:r>
              <a:rPr lang="ru-RU" dirty="0">
                <a:solidFill>
                  <a:schemeClr val="tx1"/>
                </a:solidFill>
              </a:rPr>
              <a:t>выпадения </a:t>
            </a:r>
            <a:r>
              <a:rPr lang="ru-RU" dirty="0" smtClean="0">
                <a:solidFill>
                  <a:schemeClr val="tx1"/>
                </a:solidFill>
              </a:rPr>
              <a:t>волос продукты.</a:t>
            </a:r>
            <a:r>
              <a:rPr lang="ru-RU" dirty="0">
                <a:solidFill>
                  <a:schemeClr val="tx1"/>
                </a:solidFill>
              </a:rPr>
              <a:t> 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/>
              <a:t>Линия </a:t>
            </a:r>
            <a:r>
              <a:rPr lang="ru-RU" dirty="0" smtClean="0"/>
              <a:t>активов включает в себя: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dirty="0" smtClean="0"/>
              <a:t>  - уход за волосами;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dirty="0" smtClean="0"/>
              <a:t>  - уход за лицом;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dirty="0"/>
              <a:t> </a:t>
            </a:r>
            <a:r>
              <a:rPr lang="ru-RU" dirty="0" smtClean="0"/>
              <a:t> - антицеллюлитные  программы;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dirty="0"/>
              <a:t> </a:t>
            </a:r>
            <a:r>
              <a:rPr lang="ru-RU" dirty="0" smtClean="0"/>
              <a:t> - отбеливающие компоненты.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http://www.respharmaind.com/images/Logo-PANTROFI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452793"/>
            <a:ext cx="180975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108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/>
              <a:t>Продукция</a:t>
            </a:r>
            <a:endParaRPr lang="en-US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905000"/>
            <a:ext cx="4700708" cy="4739640"/>
          </a:xfrm>
        </p:spPr>
        <p:txBody>
          <a:bodyPr>
            <a:normAutofit/>
          </a:bodyPr>
          <a:lstStyle/>
          <a:p>
            <a:r>
              <a:rPr lang="ru-RU" dirty="0" smtClean="0"/>
              <a:t>Уход за волосами:</a:t>
            </a:r>
          </a:p>
          <a:p>
            <a:pPr lvl="1"/>
            <a:r>
              <a:rPr lang="en-US" dirty="0"/>
              <a:t>Aminocid US </a:t>
            </a:r>
            <a:r>
              <a:rPr lang="en-US" dirty="0" smtClean="0"/>
              <a:t>50</a:t>
            </a:r>
            <a:r>
              <a:rPr lang="ru-RU" dirty="0" smtClean="0"/>
              <a:t> (против перхоти, имеет антибактериальный эффект)</a:t>
            </a:r>
          </a:p>
          <a:p>
            <a:pPr lvl="1"/>
            <a:r>
              <a:rPr lang="en-US" dirty="0" smtClean="0"/>
              <a:t>Tricorexina Hydro</a:t>
            </a:r>
            <a:r>
              <a:rPr lang="ru-RU" dirty="0" smtClean="0"/>
              <a:t> (против выпадения волос)</a:t>
            </a:r>
          </a:p>
          <a:p>
            <a:pPr lvl="1"/>
            <a:r>
              <a:rPr lang="en-US" dirty="0"/>
              <a:t>Silkerina </a:t>
            </a:r>
            <a:r>
              <a:rPr lang="en-US" dirty="0" smtClean="0"/>
              <a:t>HL</a:t>
            </a:r>
            <a:r>
              <a:rPr lang="ru-RU" dirty="0" smtClean="0"/>
              <a:t> (увлажняющий и защитный эффект)</a:t>
            </a:r>
          </a:p>
          <a:p>
            <a:pPr lvl="1"/>
            <a:r>
              <a:rPr lang="en-US" dirty="0"/>
              <a:t>Vamactive </a:t>
            </a:r>
            <a:r>
              <a:rPr lang="en-US" dirty="0" smtClean="0"/>
              <a:t>Kit</a:t>
            </a:r>
            <a:r>
              <a:rPr lang="ru-RU" dirty="0" smtClean="0"/>
              <a:t> </a:t>
            </a:r>
            <a:r>
              <a:rPr lang="ru-RU" dirty="0"/>
              <a:t>( имеет </a:t>
            </a:r>
            <a:r>
              <a:rPr lang="ru-RU" dirty="0" smtClean="0"/>
              <a:t>кондиционированные свойства)</a:t>
            </a:r>
          </a:p>
          <a:p>
            <a:pPr lvl="1"/>
            <a:r>
              <a:rPr lang="en-US" dirty="0" smtClean="0"/>
              <a:t>Lactilglutammato</a:t>
            </a:r>
            <a:r>
              <a:rPr lang="ru-RU" dirty="0" smtClean="0"/>
              <a:t> (увлажняющие и защитные свойства)</a:t>
            </a:r>
          </a:p>
          <a:p>
            <a:pPr lvl="1"/>
            <a:r>
              <a:rPr lang="en-US" dirty="0"/>
              <a:t>Pantrofina </a:t>
            </a:r>
            <a:r>
              <a:rPr lang="en-US" dirty="0" smtClean="0"/>
              <a:t>HVP</a:t>
            </a:r>
            <a:r>
              <a:rPr lang="ru-RU" dirty="0" smtClean="0"/>
              <a:t> (белковый увлажнитель)</a:t>
            </a:r>
          </a:p>
          <a:p>
            <a:pPr marL="457200" lvl="1" indent="0">
              <a:buNone/>
            </a:pPr>
            <a:endParaRPr lang="ru-RU" dirty="0" smtClean="0"/>
          </a:p>
          <a:p>
            <a:pPr lvl="1"/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2426" t="8453" r="33469" b="10463"/>
          <a:stretch/>
        </p:blipFill>
        <p:spPr>
          <a:xfrm>
            <a:off x="7289920" y="1971402"/>
            <a:ext cx="4022514" cy="460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80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409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Tricorexina </a:t>
            </a:r>
            <a:r>
              <a:rPr lang="en-US" dirty="0" smtClean="0"/>
              <a:t>Hydro</a:t>
            </a:r>
            <a:endParaRPr lang="en-US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28206"/>
            <a:ext cx="8915400" cy="4483016"/>
          </a:xfrm>
        </p:spPr>
        <p:txBody>
          <a:bodyPr/>
          <a:lstStyle/>
          <a:p>
            <a:r>
              <a:rPr lang="ru-RU" dirty="0"/>
              <a:t>Представляет собой комплекс водорастворимых растительных </a:t>
            </a:r>
            <a:r>
              <a:rPr lang="ru-RU" dirty="0" smtClean="0"/>
              <a:t>экстрактов</a:t>
            </a:r>
          </a:p>
          <a:p>
            <a:r>
              <a:rPr lang="ru-RU" dirty="0" smtClean="0"/>
              <a:t>Основные компоненты:</a:t>
            </a:r>
            <a:r>
              <a:rPr lang="en-US" dirty="0" smtClean="0"/>
              <a:t> Tussilago </a:t>
            </a:r>
            <a:r>
              <a:rPr lang="en-US" dirty="0"/>
              <a:t>Farfara </a:t>
            </a:r>
            <a:r>
              <a:rPr lang="en-US" dirty="0" smtClean="0"/>
              <a:t>Extract</a:t>
            </a:r>
            <a:r>
              <a:rPr lang="ru-RU" dirty="0" smtClean="0"/>
              <a:t> (экстракт мать-и-мачехи)</a:t>
            </a:r>
            <a:r>
              <a:rPr lang="en-US" dirty="0" smtClean="0"/>
              <a:t>, </a:t>
            </a:r>
            <a:r>
              <a:rPr lang="en-US" dirty="0"/>
              <a:t>Achillea Millefolium </a:t>
            </a:r>
            <a:r>
              <a:rPr lang="en-US" dirty="0" smtClean="0"/>
              <a:t>Extract</a:t>
            </a:r>
            <a:r>
              <a:rPr lang="ru-RU" dirty="0" smtClean="0"/>
              <a:t> (экстракт тысячелистника обыкновенного)</a:t>
            </a:r>
            <a:r>
              <a:rPr lang="en-US" dirty="0" smtClean="0"/>
              <a:t>, </a:t>
            </a:r>
            <a:r>
              <a:rPr lang="en-US" dirty="0"/>
              <a:t>Cinchona Succirubra </a:t>
            </a:r>
            <a:r>
              <a:rPr lang="en-US" dirty="0" smtClean="0"/>
              <a:t>Extract</a:t>
            </a:r>
            <a:r>
              <a:rPr lang="ru-RU" dirty="0" smtClean="0"/>
              <a:t> (</a:t>
            </a:r>
            <a:r>
              <a:rPr lang="ru-RU" dirty="0" smtClean="0">
                <a:solidFill>
                  <a:schemeClr val="tx1"/>
                </a:solidFill>
              </a:rPr>
              <a:t>экстракт хинного дерева)</a:t>
            </a:r>
          </a:p>
          <a:p>
            <a:r>
              <a:rPr lang="ru-RU" dirty="0" smtClean="0"/>
              <a:t>Используется против выпадения волос</a:t>
            </a:r>
          </a:p>
          <a:p>
            <a:r>
              <a:rPr lang="ru-RU" dirty="0" smtClean="0"/>
              <a:t>Стимулирует регенераци</a:t>
            </a:r>
            <a:r>
              <a:rPr lang="ru-RU" dirty="0"/>
              <a:t>ю</a:t>
            </a:r>
            <a:r>
              <a:rPr lang="ru-RU" dirty="0" smtClean="0"/>
              <a:t> клеток</a:t>
            </a:r>
          </a:p>
          <a:p>
            <a:r>
              <a:rPr lang="ru-RU" dirty="0" smtClean="0"/>
              <a:t>Влияет на метаболизм пептидов</a:t>
            </a:r>
          </a:p>
          <a:p>
            <a:r>
              <a:rPr lang="ru-RU" dirty="0" smtClean="0"/>
              <a:t>Определяет уровень активной формы кислорода </a:t>
            </a:r>
          </a:p>
          <a:p>
            <a:r>
              <a:rPr lang="ru-RU" dirty="0" smtClean="0"/>
              <a:t>Воздействует на клетки базального слоя</a:t>
            </a:r>
          </a:p>
          <a:p>
            <a:r>
              <a:rPr lang="uk-UA" dirty="0"/>
              <a:t>Нецитотоксический продукт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249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3136"/>
          </a:xfrm>
        </p:spPr>
        <p:txBody>
          <a:bodyPr/>
          <a:lstStyle/>
          <a:p>
            <a:r>
              <a:rPr lang="ru-RU" dirty="0" smtClean="0"/>
              <a:t>Механизм действия </a:t>
            </a:r>
            <a:r>
              <a:rPr lang="en-US" dirty="0"/>
              <a:t>Tricorexina Hydro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9680" y="1193073"/>
            <a:ext cx="5467062" cy="5451567"/>
          </a:xfrm>
        </p:spPr>
        <p:txBody>
          <a:bodyPr>
            <a:normAutofit/>
          </a:bodyPr>
          <a:lstStyle/>
          <a:p>
            <a:r>
              <a:rPr lang="en-US" dirty="0" smtClean="0"/>
              <a:t>Tricorexina Hydro </a:t>
            </a:r>
            <a:r>
              <a:rPr lang="ru-RU" dirty="0" smtClean="0"/>
              <a:t>действует непосредственно на корень волоса.</a:t>
            </a:r>
            <a:endParaRPr lang="uk-UA" dirty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Аденозинтрифосфат (англ. АТР) </a:t>
            </a:r>
            <a:r>
              <a:rPr lang="ru-RU" dirty="0" smtClean="0">
                <a:solidFill>
                  <a:schemeClr val="tx1"/>
                </a:solidFill>
              </a:rPr>
              <a:t>продуцируется </a:t>
            </a:r>
            <a:r>
              <a:rPr lang="ru-RU" dirty="0">
                <a:solidFill>
                  <a:schemeClr val="tx1"/>
                </a:solidFill>
              </a:rPr>
              <a:t>кератиноцитами и </a:t>
            </a:r>
            <a:r>
              <a:rPr lang="ru-RU" dirty="0" smtClean="0">
                <a:solidFill>
                  <a:schemeClr val="tx1"/>
                </a:solidFill>
              </a:rPr>
              <a:t>фибробластами через </a:t>
            </a:r>
            <a:r>
              <a:rPr lang="ru-RU" dirty="0">
                <a:solidFill>
                  <a:schemeClr val="tx1"/>
                </a:solidFill>
              </a:rPr>
              <a:t>метаболизм глюкозы, полученный </a:t>
            </a:r>
            <a:r>
              <a:rPr lang="ru-RU" dirty="0" smtClean="0">
                <a:solidFill>
                  <a:schemeClr val="tx1"/>
                </a:solidFill>
              </a:rPr>
              <a:t>через действие </a:t>
            </a:r>
            <a:r>
              <a:rPr lang="ru-RU" dirty="0">
                <a:solidFill>
                  <a:schemeClr val="tx1"/>
                </a:solidFill>
              </a:rPr>
              <a:t>фосфорилазы на </a:t>
            </a:r>
            <a:r>
              <a:rPr lang="ru-RU" dirty="0" smtClean="0">
                <a:solidFill>
                  <a:schemeClr val="tx1"/>
                </a:solidFill>
              </a:rPr>
              <a:t>гликоген. Полученный </a:t>
            </a:r>
            <a:r>
              <a:rPr lang="ru-RU" dirty="0">
                <a:solidFill>
                  <a:schemeClr val="tx1"/>
                </a:solidFill>
              </a:rPr>
              <a:t>АТФ затем преобразуют в </a:t>
            </a:r>
            <a:r>
              <a:rPr lang="ru-RU" dirty="0" smtClean="0">
                <a:solidFill>
                  <a:schemeClr val="tx1"/>
                </a:solidFill>
              </a:rPr>
              <a:t>AMФc </a:t>
            </a: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ru-RU" dirty="0" smtClean="0">
                <a:solidFill>
                  <a:schemeClr val="tx1"/>
                </a:solidFill>
              </a:rPr>
              <a:t>циклический аденозинмонофосфат</a:t>
            </a:r>
            <a:r>
              <a:rPr lang="ru-RU" dirty="0">
                <a:solidFill>
                  <a:schemeClr val="tx1"/>
                </a:solidFill>
              </a:rPr>
              <a:t>), </a:t>
            </a:r>
            <a:r>
              <a:rPr lang="ru-RU" dirty="0" smtClean="0">
                <a:solidFill>
                  <a:schemeClr val="tx1"/>
                </a:solidFill>
              </a:rPr>
              <a:t>аденилатциклазой, освобождая при этом энергию, которая необходима для синтеза белка и деления кератиноцитов, </a:t>
            </a:r>
            <a:r>
              <a:rPr lang="ru-RU" dirty="0">
                <a:solidFill>
                  <a:schemeClr val="tx1"/>
                </a:solidFill>
              </a:rPr>
              <a:t>тем </a:t>
            </a:r>
            <a:r>
              <a:rPr lang="ru-RU" dirty="0" smtClean="0">
                <a:solidFill>
                  <a:schemeClr val="tx1"/>
                </a:solidFill>
              </a:rPr>
              <a:t>самым стимулируя фосфорилазу</a:t>
            </a:r>
            <a:r>
              <a:rPr lang="ru-RU" dirty="0">
                <a:solidFill>
                  <a:schemeClr val="tx1"/>
                </a:solidFill>
              </a:rPr>
              <a:t>. Рост волос связан с биологической </a:t>
            </a:r>
            <a:r>
              <a:rPr lang="ru-RU" dirty="0" smtClean="0">
                <a:solidFill>
                  <a:schemeClr val="tx1"/>
                </a:solidFill>
              </a:rPr>
              <a:t>доступностью (АТФ</a:t>
            </a:r>
            <a:r>
              <a:rPr lang="ru-RU" dirty="0">
                <a:solidFill>
                  <a:schemeClr val="tx1"/>
                </a:solidFill>
              </a:rPr>
              <a:t>) в клетках, участвующих в росте волос.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0250" t="29465" r="26490" b="43114"/>
          <a:stretch/>
        </p:blipFill>
        <p:spPr>
          <a:xfrm>
            <a:off x="6792686" y="1280160"/>
            <a:ext cx="4711926" cy="30218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5178" t="42079" r="49849" b="25689"/>
          <a:stretch/>
        </p:blipFill>
        <p:spPr>
          <a:xfrm>
            <a:off x="6792684" y="3996291"/>
            <a:ext cx="4711927" cy="283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2260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1111</TotalTime>
  <Words>2107</Words>
  <Application>Microsoft Office PowerPoint</Application>
  <PresentationFormat>Широкоэкранный</PresentationFormat>
  <Paragraphs>291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3" baseType="lpstr">
      <vt:lpstr>Arial</vt:lpstr>
      <vt:lpstr>Century Gothic</vt:lpstr>
      <vt:lpstr>Wingdings 3</vt:lpstr>
      <vt:lpstr>Легкий дым</vt:lpstr>
      <vt:lpstr>ООО «МХ и Густав Геесс Украина»</vt:lpstr>
      <vt:lpstr>RES Pharma </vt:lpstr>
      <vt:lpstr>Принципы сотрудничества</vt:lpstr>
      <vt:lpstr>Продукция RES Pharma</vt:lpstr>
      <vt:lpstr>Продукция RES Pharma</vt:lpstr>
      <vt:lpstr>Продукция RES Pharma</vt:lpstr>
      <vt:lpstr>Продукция</vt:lpstr>
      <vt:lpstr>Tricorexina Hydro</vt:lpstr>
      <vt:lpstr>Механизм действия Tricorexina Hydro</vt:lpstr>
      <vt:lpstr>Исследования Tricorexina Hydro</vt:lpstr>
      <vt:lpstr>Исследования Tricorexina Hydro</vt:lpstr>
      <vt:lpstr>Сравнение свойств витамина С и Tricorexina Hydro</vt:lpstr>
      <vt:lpstr>Применение Tricorexina Hydro</vt:lpstr>
      <vt:lpstr>Рецептура с использованием Tricorexina Hydro</vt:lpstr>
      <vt:lpstr>Продукция  </vt:lpstr>
      <vt:lpstr>Rutimine</vt:lpstr>
      <vt:lpstr>Исследования Rutimine (IN VITRO)</vt:lpstr>
      <vt:lpstr>Исследования Rutimine (IN VIVO) </vt:lpstr>
      <vt:lpstr>Применение Rutimine</vt:lpstr>
      <vt:lpstr>Рецептура с использованием Rutimine</vt:lpstr>
      <vt:lpstr>Pantrofina Whitе</vt:lpstr>
      <vt:lpstr>Биологическое действие Pantrofina Whitе</vt:lpstr>
      <vt:lpstr>Исследования Pantrofina Whitе (in vitro)</vt:lpstr>
      <vt:lpstr>Исследования Pantrofina Whitе (in vivo)</vt:lpstr>
      <vt:lpstr>Применение Pantrofina Whitе</vt:lpstr>
      <vt:lpstr>Рецептура с использованием Pantrofina Whitе </vt:lpstr>
      <vt:lpstr>Hydro-K</vt:lpstr>
      <vt:lpstr>Hydro-K – биологический увлажнитель</vt:lpstr>
      <vt:lpstr>Исследования Hydro-K (in vivo)</vt:lpstr>
      <vt:lpstr>Исследования Hydro-K (in vivo)</vt:lpstr>
      <vt:lpstr>Применение Hydro-K</vt:lpstr>
      <vt:lpstr>Продукция</vt:lpstr>
      <vt:lpstr>EDEMINE</vt:lpstr>
      <vt:lpstr>Исследования EDEMINE (in vitro) </vt:lpstr>
      <vt:lpstr>Исследования EDEMINE (in vivo) </vt:lpstr>
      <vt:lpstr>Применение EDEMINE</vt:lpstr>
      <vt:lpstr>Рецептура с использованием EDEMINE</vt:lpstr>
      <vt:lpstr>Подведение итогов</vt:lpstr>
      <vt:lpstr>ООО "МХ и Густав Геесс Украина"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112</cp:revision>
  <dcterms:created xsi:type="dcterms:W3CDTF">2017-09-05T15:08:59Z</dcterms:created>
  <dcterms:modified xsi:type="dcterms:W3CDTF">2017-09-18T19:49:48Z</dcterms:modified>
</cp:coreProperties>
</file>