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>
          <p15:clr>
            <a:srgbClr val="A4A3A4"/>
          </p15:clr>
        </p15:guide>
        <p15:guide id="2" orient="horz" pos="799">
          <p15:clr>
            <a:srgbClr val="A4A3A4"/>
          </p15:clr>
        </p15:guide>
        <p15:guide id="3" orient="horz" pos="3702">
          <p15:clr>
            <a:srgbClr val="A4A3A4"/>
          </p15:clr>
        </p15:guide>
        <p15:guide id="4" orient="horz" pos="935">
          <p15:clr>
            <a:srgbClr val="A4A3A4"/>
          </p15:clr>
        </p15:guide>
        <p15:guide id="5" pos="5465">
          <p15:clr>
            <a:srgbClr val="A4A3A4"/>
          </p15:clr>
        </p15:guide>
        <p15:guide id="6" pos="295">
          <p15:clr>
            <a:srgbClr val="A4A3A4"/>
          </p15:clr>
        </p15:guide>
        <p15:guide id="7" pos="431">
          <p15:clr>
            <a:srgbClr val="A4A3A4"/>
          </p15:clr>
        </p15:guide>
        <p15:guide id="8" pos="53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9E8E"/>
    <a:srgbClr val="FFFFFF"/>
    <a:srgbClr val="000000"/>
    <a:srgbClr val="76767B"/>
    <a:srgbClr val="530032"/>
    <a:srgbClr val="3E6F87"/>
    <a:srgbClr val="31797E"/>
    <a:srgbClr val="612550"/>
    <a:srgbClr val="582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10" d="100"/>
          <a:sy n="110" d="100"/>
        </p:scale>
        <p:origin x="1650" y="96"/>
      </p:cViewPr>
      <p:guideLst>
        <p:guide orient="horz" pos="3838"/>
        <p:guide orient="horz" pos="799"/>
        <p:guide orient="horz" pos="3702"/>
        <p:guide orient="horz" pos="935"/>
        <p:guide pos="5465"/>
        <p:guide pos="295"/>
        <p:guide pos="431"/>
        <p:guide pos="53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1FF4BD-D5A6-4AA9-AD62-CE038560C2D7}" type="datetimeFigureOut">
              <a:rPr lang="de-DE" smtClean="0"/>
              <a:t>12.09.2017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E9476-4C90-421F-82CB-35B43B44C1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762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3" b="24573"/>
          <a:stretch/>
        </p:blipFill>
        <p:spPr>
          <a:xfrm>
            <a:off x="468314" y="1268413"/>
            <a:ext cx="8207374" cy="483117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61600" y="5085184"/>
            <a:ext cx="7987656" cy="792088"/>
          </a:xfrm>
        </p:spPr>
        <p:txBody>
          <a:bodyPr/>
          <a:lstStyle>
            <a:lvl1pPr>
              <a:defRPr b="0">
                <a:solidFill>
                  <a:srgbClr val="B99E8E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61600" y="5661248"/>
            <a:ext cx="7088832" cy="37236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83191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600" y="1296000"/>
            <a:ext cx="8064896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Überschrift durch Klicken bitte hier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AAF70-3F95-4193-A8B1-AE762877F05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3835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600" y="406509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/>
              <a:t>Überschrift durch Klicken bitte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561600" y="256490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Hier ist Platz für das Thema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AAF70-3F95-4193-A8B1-AE762877F0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7413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600" y="1294438"/>
            <a:ext cx="7970840" cy="1143000"/>
          </a:xfrm>
        </p:spPr>
        <p:txBody>
          <a:bodyPr/>
          <a:lstStyle/>
          <a:p>
            <a:r>
              <a:rPr lang="de-DE" dirty="0"/>
              <a:t>Überschrift durch Klicken bitte hier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1600" y="2520000"/>
            <a:ext cx="3956248" cy="3273227"/>
          </a:xfr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de-DE" sz="16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de-DE" sz="16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de-DE" sz="12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de-DE" sz="12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de-DE" sz="12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520000"/>
            <a:ext cx="3884240" cy="3273227"/>
          </a:xfr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de-DE" sz="16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de-DE" sz="16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de-DE" sz="12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de-DE" sz="12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de-DE" sz="12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AAF70-3F95-4193-A8B1-AE762877F0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236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139952" y="1296000"/>
            <a:ext cx="4464496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Überschrift bitte einfügen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139953" y="2636912"/>
            <a:ext cx="4464496" cy="338437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AAF70-3F95-4193-A8B1-AE762877F0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5600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AAF70-3F95-4193-A8B1-AE762877F0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4797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50" y="143793"/>
            <a:ext cx="2071426" cy="922520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468313" y="1268413"/>
            <a:ext cx="8207375" cy="4824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61068" y="1294438"/>
            <a:ext cx="80648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61600" y="2520000"/>
            <a:ext cx="8064068" cy="2736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9AAF70-3F95-4193-A8B1-AE762877F05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-1263522" y="1757900"/>
            <a:ext cx="1118273" cy="576411"/>
          </a:xfrm>
          <a:prstGeom prst="rect">
            <a:avLst/>
          </a:prstGeom>
          <a:solidFill>
            <a:srgbClr val="53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/>
              <a:t>Aubergine 83/0/50</a:t>
            </a:r>
          </a:p>
        </p:txBody>
      </p:sp>
      <p:sp>
        <p:nvSpPr>
          <p:cNvPr id="7" name="Rechteck 6"/>
          <p:cNvSpPr/>
          <p:nvPr userDrawn="1"/>
        </p:nvSpPr>
        <p:spPr>
          <a:xfrm>
            <a:off x="-1246595" y="2483470"/>
            <a:ext cx="1118273" cy="576411"/>
          </a:xfrm>
          <a:prstGeom prst="rect">
            <a:avLst/>
          </a:prstGeom>
          <a:solidFill>
            <a:srgbClr val="7676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/>
              <a:t>Grau</a:t>
            </a:r>
            <a:r>
              <a:rPr lang="de-DE" sz="1200" baseline="0" dirty="0"/>
              <a:t> </a:t>
            </a:r>
            <a:r>
              <a:rPr lang="de-DE" sz="1200" dirty="0"/>
              <a:t>118/118/123</a:t>
            </a:r>
          </a:p>
        </p:txBody>
      </p:sp>
      <p:sp>
        <p:nvSpPr>
          <p:cNvPr id="9" name="Rechteck 8"/>
          <p:cNvSpPr/>
          <p:nvPr userDrawn="1"/>
        </p:nvSpPr>
        <p:spPr>
          <a:xfrm>
            <a:off x="-1240425" y="3198407"/>
            <a:ext cx="1118273" cy="576411"/>
          </a:xfrm>
          <a:prstGeom prst="rect">
            <a:avLst/>
          </a:prstGeom>
          <a:solidFill>
            <a:srgbClr val="B99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/>
              <a:t>Beige 185/158/142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-1229667" y="3918487"/>
            <a:ext cx="1118273" cy="576411"/>
          </a:xfrm>
          <a:prstGeom prst="rect">
            <a:avLst/>
          </a:prstGeom>
          <a:solidFill>
            <a:srgbClr val="317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/>
              <a:t>Grün</a:t>
            </a:r>
            <a:br>
              <a:rPr lang="de-DE" sz="1200" dirty="0"/>
            </a:br>
            <a:r>
              <a:rPr lang="de-DE" sz="1200" dirty="0"/>
              <a:t>49/121/126</a:t>
            </a:r>
          </a:p>
        </p:txBody>
      </p:sp>
      <p:sp>
        <p:nvSpPr>
          <p:cNvPr id="11" name="Rechteck 10"/>
          <p:cNvSpPr/>
          <p:nvPr userDrawn="1"/>
        </p:nvSpPr>
        <p:spPr>
          <a:xfrm>
            <a:off x="-1226793" y="4647298"/>
            <a:ext cx="1118273" cy="576411"/>
          </a:xfrm>
          <a:prstGeom prst="rect">
            <a:avLst/>
          </a:prstGeom>
          <a:solidFill>
            <a:srgbClr val="3E6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/>
              <a:t>Blau </a:t>
            </a:r>
            <a:br>
              <a:rPr lang="de-DE" sz="1200" dirty="0"/>
            </a:br>
            <a:r>
              <a:rPr lang="de-DE" sz="1200" dirty="0"/>
              <a:t>62/111/135</a:t>
            </a:r>
          </a:p>
        </p:txBody>
      </p:sp>
    </p:spTree>
    <p:extLst>
      <p:ext uri="{BB962C8B-B14F-4D97-AF65-F5344CB8AC3E}">
        <p14:creationId xmlns:p14="http://schemas.microsoft.com/office/powerpoint/2010/main" val="170095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61255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110000"/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SzPct val="110000"/>
        <a:buFont typeface="Arial" panose="020B0604020202020204" pitchFamily="34" charset="0"/>
        <a:buChar char="•"/>
        <a:defRPr lang="de-DE" sz="1600" b="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SzPct val="11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SzPct val="11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SzPct val="11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42" y="1196752"/>
            <a:ext cx="8403117" cy="4968552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539552" y="5085184"/>
            <a:ext cx="6102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Düllberg </a:t>
            </a:r>
            <a:r>
              <a:rPr lang="de-DE" sz="40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Konzentra</a:t>
            </a:r>
            <a:endParaRPr lang="de-DE" sz="4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39552" y="5733256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THE SUBTLE DIFFERENCE IN PERFUMERY 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03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68" y="1268760"/>
            <a:ext cx="8291264" cy="48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2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72" y="1268760"/>
            <a:ext cx="8219256" cy="484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2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72" y="1268760"/>
            <a:ext cx="8219256" cy="485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4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72" y="1261002"/>
            <a:ext cx="8219256" cy="484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1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971550" y="2060848"/>
            <a:ext cx="7200900" cy="3238500"/>
            <a:chOff x="827088" y="1626345"/>
            <a:chExt cx="7200900" cy="3238500"/>
          </a:xfrm>
        </p:grpSpPr>
        <p:pic>
          <p:nvPicPr>
            <p:cNvPr id="5" name="Picture 9" descr="https://institutes.engineering.leeds.ac.uk/short-courses/particles-science/images/Picture1_00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088" y="1626345"/>
              <a:ext cx="7200900" cy="32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feld 1"/>
            <p:cNvSpPr txBox="1">
              <a:spLocks noChangeArrowheads="1"/>
            </p:cNvSpPr>
            <p:nvPr/>
          </p:nvSpPr>
          <p:spPr bwMode="auto">
            <a:xfrm>
              <a:off x="1339850" y="2287588"/>
              <a:ext cx="6175375" cy="2063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28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MICROCAPS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644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33"/>
          <p:cNvGrpSpPr>
            <a:grpSpLocks/>
          </p:cNvGrpSpPr>
          <p:nvPr/>
        </p:nvGrpSpPr>
        <p:grpSpPr bwMode="auto">
          <a:xfrm>
            <a:off x="2479675" y="2479675"/>
            <a:ext cx="4184650" cy="2389188"/>
            <a:chOff x="2478977" y="2480233"/>
            <a:chExt cx="4186046" cy="2388927"/>
          </a:xfrm>
        </p:grpSpPr>
        <p:grpSp>
          <p:nvGrpSpPr>
            <p:cNvPr id="4" name="Gruppieren 12"/>
            <p:cNvGrpSpPr>
              <a:grpSpLocks/>
            </p:cNvGrpSpPr>
            <p:nvPr/>
          </p:nvGrpSpPr>
          <p:grpSpPr bwMode="auto">
            <a:xfrm>
              <a:off x="2478977" y="2480233"/>
              <a:ext cx="4186046" cy="1897535"/>
              <a:chOff x="2376679" y="4388965"/>
              <a:chExt cx="4186046" cy="1897535"/>
            </a:xfrm>
          </p:grpSpPr>
          <p:sp>
            <p:nvSpPr>
              <p:cNvPr id="8" name="Rechteck 7"/>
              <p:cNvSpPr/>
              <p:nvPr/>
            </p:nvSpPr>
            <p:spPr>
              <a:xfrm>
                <a:off x="2376679" y="4388965"/>
                <a:ext cx="4186046" cy="189685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e-DE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  <p:grpSp>
            <p:nvGrpSpPr>
              <p:cNvPr id="9" name="Gruppieren 14"/>
              <p:cNvGrpSpPr>
                <a:grpSpLocks/>
              </p:cNvGrpSpPr>
              <p:nvPr/>
            </p:nvGrpSpPr>
            <p:grpSpPr bwMode="auto">
              <a:xfrm>
                <a:off x="2721318" y="4590019"/>
                <a:ext cx="3496768" cy="1495426"/>
                <a:chOff x="2692038" y="4647310"/>
                <a:chExt cx="3496768" cy="1495426"/>
              </a:xfrm>
            </p:grpSpPr>
            <p:sp>
              <p:nvSpPr>
                <p:cNvPr id="10" name="Textfeld 15"/>
                <p:cNvSpPr txBox="1">
                  <a:spLocks noChangeArrowheads="1"/>
                </p:cNvSpPr>
                <p:nvPr/>
              </p:nvSpPr>
              <p:spPr bwMode="auto">
                <a:xfrm>
                  <a:off x="4593497" y="4647310"/>
                  <a:ext cx="676788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de-DE" altLang="de-DE" sz="1600" b="1">
                      <a:solidFill>
                        <a:schemeClr val="bg1"/>
                      </a:solidFill>
                      <a:latin typeface="Eras Light ITC" panose="020B0402030504020804" pitchFamily="34" charset="0"/>
                    </a:rPr>
                    <a:t>Inside</a:t>
                  </a:r>
                </a:p>
              </p:txBody>
            </p:sp>
            <p:sp>
              <p:nvSpPr>
                <p:cNvPr id="11" name="Textfeld 16"/>
                <p:cNvSpPr txBox="1">
                  <a:spLocks noChangeArrowheads="1"/>
                </p:cNvSpPr>
                <p:nvPr/>
              </p:nvSpPr>
              <p:spPr bwMode="auto">
                <a:xfrm>
                  <a:off x="4593497" y="4848107"/>
                  <a:ext cx="1343638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de-DE" altLang="de-DE" sz="1600" b="1">
                      <a:solidFill>
                        <a:schemeClr val="bg1"/>
                      </a:solidFill>
                      <a:latin typeface="Eras Light ITC" panose="020B0402030504020804" pitchFamily="34" charset="0"/>
                    </a:rPr>
                    <a:t>Fragrance Oil</a:t>
                  </a:r>
                </a:p>
              </p:txBody>
            </p:sp>
            <p:sp>
              <p:nvSpPr>
                <p:cNvPr id="12" name="Textfeld 17"/>
                <p:cNvSpPr txBox="1">
                  <a:spLocks noChangeArrowheads="1"/>
                </p:cNvSpPr>
                <p:nvPr/>
              </p:nvSpPr>
              <p:spPr bwMode="auto">
                <a:xfrm>
                  <a:off x="4593497" y="5465986"/>
                  <a:ext cx="849913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de-DE" altLang="de-DE" sz="1600" b="1">
                      <a:solidFill>
                        <a:schemeClr val="bg1"/>
                      </a:solidFill>
                      <a:latin typeface="Eras Light ITC" panose="020B0402030504020804" pitchFamily="34" charset="0"/>
                    </a:rPr>
                    <a:t>Outside</a:t>
                  </a:r>
                </a:p>
              </p:txBody>
            </p:sp>
            <p:sp>
              <p:nvSpPr>
                <p:cNvPr id="13" name="Textfeld 18"/>
                <p:cNvSpPr txBox="1">
                  <a:spLocks noChangeArrowheads="1"/>
                </p:cNvSpPr>
                <p:nvPr/>
              </p:nvSpPr>
              <p:spPr bwMode="auto">
                <a:xfrm>
                  <a:off x="4593497" y="5666783"/>
                  <a:ext cx="1595309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Osaka" pitchFamily="1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de-DE" altLang="de-DE" sz="1600" b="1">
                      <a:solidFill>
                        <a:schemeClr val="bg1"/>
                      </a:solidFill>
                      <a:latin typeface="Eras Light ITC" panose="020B0402030504020804" pitchFamily="34" charset="0"/>
                    </a:rPr>
                    <a:t>Polymer Coating</a:t>
                  </a:r>
                </a:p>
              </p:txBody>
            </p:sp>
            <p:pic>
              <p:nvPicPr>
                <p:cNvPr id="14" name="Picture 2" descr="https://shapeandslim.com/images/technology.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2606"/>
                <a:stretch>
                  <a:fillRect/>
                </a:stretch>
              </p:blipFill>
              <p:spPr bwMode="auto">
                <a:xfrm>
                  <a:off x="2692038" y="4647310"/>
                  <a:ext cx="1927587" cy="14954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5" name="Gruppieren 11"/>
            <p:cNvGrpSpPr>
              <a:grpSpLocks/>
            </p:cNvGrpSpPr>
            <p:nvPr/>
          </p:nvGrpSpPr>
          <p:grpSpPr bwMode="auto">
            <a:xfrm>
              <a:off x="3257314" y="4509120"/>
              <a:ext cx="2629372" cy="360040"/>
              <a:chOff x="2915816" y="4883678"/>
              <a:chExt cx="2629372" cy="360040"/>
            </a:xfrm>
          </p:grpSpPr>
          <p:sp>
            <p:nvSpPr>
              <p:cNvPr id="6" name="Rechteck 5"/>
              <p:cNvSpPr/>
              <p:nvPr/>
            </p:nvSpPr>
            <p:spPr>
              <a:xfrm>
                <a:off x="2936259" y="4883394"/>
                <a:ext cx="2572608" cy="36032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e-DE"/>
              </a:p>
            </p:txBody>
          </p:sp>
          <p:sp>
            <p:nvSpPr>
              <p:cNvPr id="7" name="Textfeld 32"/>
              <p:cNvSpPr txBox="1">
                <a:spLocks noChangeArrowheads="1"/>
              </p:cNvSpPr>
              <p:nvPr/>
            </p:nvSpPr>
            <p:spPr bwMode="auto">
              <a:xfrm>
                <a:off x="2915816" y="4909809"/>
                <a:ext cx="262937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de-DE" sz="1400" dirty="0">
                    <a:solidFill>
                      <a:schemeClr val="bg1"/>
                    </a:solidFill>
                  </a:rPr>
                  <a:t>MICROCAP CONSTRUCTION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971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814513" y="2276475"/>
            <a:ext cx="5514975" cy="2700338"/>
            <a:chOff x="1814513" y="2276475"/>
            <a:chExt cx="5514975" cy="2700338"/>
          </a:xfrm>
        </p:grpSpPr>
        <p:pic>
          <p:nvPicPr>
            <p:cNvPr id="5" name="Picture 2" descr="http://uploads.watson-inc.com/2016/02/04162421/Microencapsulation-Technology-960x470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4513" y="2276475"/>
              <a:ext cx="5514975" cy="270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uppieren 1"/>
            <p:cNvGrpSpPr>
              <a:grpSpLocks/>
            </p:cNvGrpSpPr>
            <p:nvPr/>
          </p:nvGrpSpPr>
          <p:grpSpPr bwMode="auto">
            <a:xfrm>
              <a:off x="3267075" y="4508500"/>
              <a:ext cx="2609850" cy="360363"/>
              <a:chOff x="3257314" y="4509120"/>
              <a:chExt cx="2610830" cy="360040"/>
            </a:xfrm>
          </p:grpSpPr>
          <p:sp>
            <p:nvSpPr>
              <p:cNvPr id="7" name="Rechteck 6"/>
              <p:cNvSpPr/>
              <p:nvPr/>
            </p:nvSpPr>
            <p:spPr>
              <a:xfrm>
                <a:off x="3277960" y="4509120"/>
                <a:ext cx="2590184" cy="36004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e-DE"/>
              </a:p>
            </p:txBody>
          </p:sp>
          <p:sp>
            <p:nvSpPr>
              <p:cNvPr id="8" name="Textfeld 6"/>
              <p:cNvSpPr txBox="1">
                <a:spLocks noChangeArrowheads="1"/>
              </p:cNvSpPr>
              <p:nvPr/>
            </p:nvSpPr>
            <p:spPr bwMode="auto">
              <a:xfrm>
                <a:off x="3257314" y="4535251"/>
                <a:ext cx="261083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de-DE" sz="1400" dirty="0">
                    <a:solidFill>
                      <a:schemeClr val="bg1"/>
                    </a:solidFill>
                  </a:rPr>
                  <a:t>ENCAPSULATION PROCESS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303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2390775" y="2565400"/>
            <a:ext cx="4362450" cy="2303463"/>
            <a:chOff x="2390775" y="2565400"/>
            <a:chExt cx="4362450" cy="2303463"/>
          </a:xfrm>
        </p:grpSpPr>
        <p:grpSp>
          <p:nvGrpSpPr>
            <p:cNvPr id="4" name="Gruppieren 3"/>
            <p:cNvGrpSpPr>
              <a:grpSpLocks/>
            </p:cNvGrpSpPr>
            <p:nvPr/>
          </p:nvGrpSpPr>
          <p:grpSpPr bwMode="auto">
            <a:xfrm>
              <a:off x="3379788" y="4508500"/>
              <a:ext cx="2384425" cy="360363"/>
              <a:chOff x="3275856" y="4509120"/>
              <a:chExt cx="2385535" cy="360040"/>
            </a:xfrm>
          </p:grpSpPr>
          <p:sp>
            <p:nvSpPr>
              <p:cNvPr id="6" name="Rechteck 5"/>
              <p:cNvSpPr/>
              <p:nvPr/>
            </p:nvSpPr>
            <p:spPr>
              <a:xfrm>
                <a:off x="3286973" y="4509120"/>
                <a:ext cx="2293417" cy="36004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e-DE"/>
              </a:p>
            </p:txBody>
          </p:sp>
          <p:sp>
            <p:nvSpPr>
              <p:cNvPr id="7" name="Textfeld 6"/>
              <p:cNvSpPr txBox="1">
                <a:spLocks noChangeArrowheads="1"/>
              </p:cNvSpPr>
              <p:nvPr/>
            </p:nvSpPr>
            <p:spPr bwMode="auto">
              <a:xfrm>
                <a:off x="3275856" y="4535251"/>
                <a:ext cx="238553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de-DE" sz="1400">
                    <a:solidFill>
                      <a:schemeClr val="bg1"/>
                    </a:solidFill>
                  </a:rPr>
                  <a:t>EMBEDDED MICROCAPS</a:t>
                </a:r>
              </a:p>
            </p:txBody>
          </p:sp>
        </p:grpSp>
        <p:pic>
          <p:nvPicPr>
            <p:cNvPr id="5" name="Grafik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42" t="55246" r="48630" b="27419"/>
            <a:stretch>
              <a:fillRect/>
            </a:stretch>
          </p:blipFill>
          <p:spPr bwMode="auto">
            <a:xfrm>
              <a:off x="2390775" y="2565400"/>
              <a:ext cx="4362450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090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16"/>
          <p:cNvGrpSpPr>
            <a:grpSpLocks/>
          </p:cNvGrpSpPr>
          <p:nvPr/>
        </p:nvGrpSpPr>
        <p:grpSpPr bwMode="auto">
          <a:xfrm>
            <a:off x="2441575" y="2406650"/>
            <a:ext cx="4260850" cy="2462213"/>
            <a:chOff x="2411760" y="2262354"/>
            <a:chExt cx="4260809" cy="2462790"/>
          </a:xfrm>
        </p:grpSpPr>
        <p:pic>
          <p:nvPicPr>
            <p:cNvPr id="4" name="Grafik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20" b="15981"/>
            <a:stretch>
              <a:fillRect/>
            </a:stretch>
          </p:blipFill>
          <p:spPr bwMode="auto">
            <a:xfrm>
              <a:off x="3143250" y="2708920"/>
              <a:ext cx="2857500" cy="1440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uppieren 5"/>
            <p:cNvGrpSpPr>
              <a:grpSpLocks/>
            </p:cNvGrpSpPr>
            <p:nvPr/>
          </p:nvGrpSpPr>
          <p:grpSpPr bwMode="auto">
            <a:xfrm>
              <a:off x="3152739" y="4365104"/>
              <a:ext cx="2838522" cy="360040"/>
              <a:chOff x="1403648" y="1412776"/>
              <a:chExt cx="2838522" cy="360040"/>
            </a:xfrm>
          </p:grpSpPr>
          <p:sp>
            <p:nvSpPr>
              <p:cNvPr id="10" name="Rechteck 9"/>
              <p:cNvSpPr/>
              <p:nvPr/>
            </p:nvSpPr>
            <p:spPr>
              <a:xfrm>
                <a:off x="1404025" y="1412369"/>
                <a:ext cx="2838423" cy="360447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e-DE"/>
              </a:p>
            </p:txBody>
          </p:sp>
          <p:sp>
            <p:nvSpPr>
              <p:cNvPr id="11" name="Textfeld 4"/>
              <p:cNvSpPr txBox="1">
                <a:spLocks noChangeArrowheads="1"/>
              </p:cNvSpPr>
              <p:nvPr/>
            </p:nvSpPr>
            <p:spPr bwMode="auto">
              <a:xfrm>
                <a:off x="1412549" y="1438907"/>
                <a:ext cx="282962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Osaka" pitchFamily="1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de-DE" sz="1400">
                    <a:solidFill>
                      <a:schemeClr val="bg1"/>
                    </a:solidFill>
                  </a:rPr>
                  <a:t>RELEASE OF FRAGRANCE OIL</a:t>
                </a:r>
              </a:p>
            </p:txBody>
          </p:sp>
        </p:grpSp>
        <p:sp>
          <p:nvSpPr>
            <p:cNvPr id="6" name="Textfeld 7"/>
            <p:cNvSpPr txBox="1">
              <a:spLocks noChangeArrowheads="1"/>
            </p:cNvSpPr>
            <p:nvPr/>
          </p:nvSpPr>
          <p:spPr bwMode="auto">
            <a:xfrm>
              <a:off x="5328931" y="2636912"/>
              <a:ext cx="134363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600" b="1">
                  <a:latin typeface="Eras Light ITC" panose="020B0402030504020804" pitchFamily="34" charset="0"/>
                </a:rPr>
                <a:t>Fragrance Oil</a:t>
              </a:r>
            </a:p>
          </p:txBody>
        </p:sp>
        <p:sp>
          <p:nvSpPr>
            <p:cNvPr id="7" name="Textfeld 8"/>
            <p:cNvSpPr txBox="1">
              <a:spLocks noChangeArrowheads="1"/>
            </p:cNvSpPr>
            <p:nvPr/>
          </p:nvSpPr>
          <p:spPr bwMode="auto">
            <a:xfrm>
              <a:off x="2411760" y="2262354"/>
              <a:ext cx="97975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600" b="1">
                  <a:latin typeface="Eras Light ITC" panose="020B0402030504020804" pitchFamily="34" charset="0"/>
                </a:rPr>
                <a:t>Microcap</a:t>
              </a:r>
            </a:p>
          </p:txBody>
        </p:sp>
        <p:cxnSp>
          <p:nvCxnSpPr>
            <p:cNvPr id="8" name="Gerader Verbinder 7"/>
            <p:cNvCxnSpPr/>
            <p:nvPr/>
          </p:nvCxnSpPr>
          <p:spPr>
            <a:xfrm>
              <a:off x="3348376" y="2552935"/>
              <a:ext cx="287335" cy="2524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/>
            <p:cNvCxnSpPr/>
            <p:nvPr/>
          </p:nvCxnSpPr>
          <p:spPr>
            <a:xfrm flipH="1">
              <a:off x="5591492" y="2924497"/>
              <a:ext cx="420683" cy="4541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589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1108075" y="1908175"/>
            <a:ext cx="6848475" cy="2744788"/>
            <a:chOff x="1108075" y="1908175"/>
            <a:chExt cx="6848475" cy="2744788"/>
          </a:xfrm>
        </p:grpSpPr>
        <p:sp>
          <p:nvSpPr>
            <p:cNvPr id="4" name="Rechteck 3"/>
            <p:cNvSpPr/>
            <p:nvPr/>
          </p:nvSpPr>
          <p:spPr>
            <a:xfrm>
              <a:off x="1108075" y="2997200"/>
              <a:ext cx="6848475" cy="165576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e-DE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5" name="Textfeld 1"/>
            <p:cNvSpPr txBox="1">
              <a:spLocks noChangeArrowheads="1"/>
            </p:cNvSpPr>
            <p:nvPr/>
          </p:nvSpPr>
          <p:spPr bwMode="auto">
            <a:xfrm>
              <a:off x="1108075" y="2300288"/>
              <a:ext cx="1627188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>
                  <a:latin typeface="Agency FB" panose="020B0503020202020204" pitchFamily="34" charset="0"/>
                </a:rPr>
                <a:t>BENEFITS: </a:t>
              </a:r>
              <a:r>
                <a:rPr lang="en-US" altLang="de-DE"/>
                <a:t> </a:t>
              </a:r>
              <a:endParaRPr lang="de-DE" altLang="de-DE" sz="1800">
                <a:latin typeface="Agency FB" panose="020B0503020202020204" pitchFamily="34" charset="0"/>
              </a:endParaRPr>
            </a:p>
          </p:txBody>
        </p:sp>
        <p:sp>
          <p:nvSpPr>
            <p:cNvPr id="6" name="Textfeld 2"/>
            <p:cNvSpPr txBox="1">
              <a:spLocks noChangeArrowheads="1"/>
            </p:cNvSpPr>
            <p:nvPr/>
          </p:nvSpPr>
          <p:spPr bwMode="auto">
            <a:xfrm>
              <a:off x="1108075" y="3086100"/>
              <a:ext cx="4114800" cy="1477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285750" indent="-2857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de-DE" altLang="de-DE" sz="1800">
                  <a:solidFill>
                    <a:schemeClr val="bg1"/>
                  </a:solidFill>
                </a:rPr>
                <a:t>CONTROLLED RELEASE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de-DE" altLang="de-DE" sz="1800">
                  <a:solidFill>
                    <a:schemeClr val="bg1"/>
                  </a:solidFill>
                </a:rPr>
                <a:t>IMPROVED LONG-LASTINGNESS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de-DE" altLang="de-DE" sz="1800">
                  <a:solidFill>
                    <a:schemeClr val="bg1"/>
                  </a:solidFill>
                </a:rPr>
                <a:t>IMPROVED STABILITY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de-DE" altLang="de-DE" sz="1800">
                  <a:solidFill>
                    <a:schemeClr val="bg1"/>
                  </a:solidFill>
                </a:rPr>
                <a:t>HEAT RESISTANT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de-DE" altLang="de-DE" sz="1800">
                  <a:solidFill>
                    <a:schemeClr val="bg1"/>
                  </a:solidFill>
                </a:rPr>
                <a:t>IMPROVED SCENT EXPERIENCE</a:t>
              </a:r>
            </a:p>
          </p:txBody>
        </p:sp>
        <p:sp>
          <p:nvSpPr>
            <p:cNvPr id="7" name="Rechteck 13"/>
            <p:cNvSpPr>
              <a:spLocks noChangeArrowheads="1"/>
            </p:cNvSpPr>
            <p:nvPr/>
          </p:nvSpPr>
          <p:spPr bwMode="auto">
            <a:xfrm>
              <a:off x="1108075" y="1908175"/>
              <a:ext cx="16811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>
                  <a:latin typeface="Agency FB" panose="020B0503020202020204" pitchFamily="34" charset="0"/>
                </a:rPr>
                <a:t>MICROCAPS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469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68" y="1196752"/>
            <a:ext cx="8291264" cy="48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1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/>
        </p:nvGrpSpPr>
        <p:grpSpPr>
          <a:xfrm>
            <a:off x="2011363" y="1706563"/>
            <a:ext cx="5121275" cy="3768725"/>
            <a:chOff x="2011363" y="1706563"/>
            <a:chExt cx="5121275" cy="3768725"/>
          </a:xfrm>
        </p:grpSpPr>
        <p:sp>
          <p:nvSpPr>
            <p:cNvPr id="11" name="Textfeld 3"/>
            <p:cNvSpPr txBox="1">
              <a:spLocks noChangeArrowheads="1"/>
            </p:cNvSpPr>
            <p:nvPr/>
          </p:nvSpPr>
          <p:spPr bwMode="auto">
            <a:xfrm>
              <a:off x="2011363" y="1706563"/>
              <a:ext cx="5121275" cy="584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600" dirty="0" err="1"/>
                <a:t>Encapsulation</a:t>
              </a:r>
              <a:r>
                <a:rPr lang="de-DE" altLang="de-DE" sz="1600" dirty="0"/>
                <a:t> </a:t>
              </a:r>
              <a:r>
                <a:rPr lang="de-DE" altLang="de-DE" sz="1600" dirty="0" err="1"/>
                <a:t>allows</a:t>
              </a:r>
              <a:r>
                <a:rPr lang="de-DE" altLang="de-DE" sz="1600" dirty="0"/>
                <a:t> </a:t>
              </a:r>
              <a:r>
                <a:rPr lang="de-DE" altLang="de-DE" sz="1600" dirty="0" err="1"/>
                <a:t>to</a:t>
              </a:r>
              <a:r>
                <a:rPr lang="de-DE" altLang="de-DE" sz="1600" dirty="0"/>
                <a:t> fix </a:t>
              </a:r>
              <a:r>
                <a:rPr lang="de-DE" altLang="de-DE" sz="1600" dirty="0" err="1"/>
                <a:t>fragrance</a:t>
              </a:r>
              <a:r>
                <a:rPr lang="de-DE" altLang="de-DE" sz="1600" dirty="0"/>
                <a:t> 10x </a:t>
              </a:r>
              <a:r>
                <a:rPr lang="de-DE" altLang="de-DE" sz="1600" dirty="0" err="1"/>
                <a:t>to</a:t>
              </a:r>
              <a:r>
                <a:rPr lang="de-DE" altLang="de-DE" sz="1600" dirty="0"/>
                <a:t> 20x </a:t>
              </a:r>
              <a:r>
                <a:rPr lang="de-DE" altLang="de-DE" sz="1600" dirty="0" err="1"/>
                <a:t>times</a:t>
              </a:r>
              <a:r>
                <a:rPr lang="de-DE" altLang="de-DE" sz="1600" dirty="0"/>
                <a:t> </a:t>
              </a:r>
              <a:r>
                <a:rPr lang="de-DE" altLang="de-DE" sz="1600" dirty="0" err="1"/>
                <a:t>more</a:t>
              </a:r>
              <a:r>
                <a:rPr lang="de-DE" altLang="de-DE" sz="1600" dirty="0"/>
                <a:t> on textile </a:t>
              </a:r>
              <a:r>
                <a:rPr lang="de-DE" altLang="de-DE" sz="1600" dirty="0" err="1"/>
                <a:t>fibers</a:t>
              </a:r>
              <a:r>
                <a:rPr lang="de-DE" altLang="de-DE" sz="1600" dirty="0"/>
                <a:t>!</a:t>
              </a:r>
            </a:p>
          </p:txBody>
        </p:sp>
        <p:sp>
          <p:nvSpPr>
            <p:cNvPr id="12" name="Textfeld 4"/>
            <p:cNvSpPr txBox="1">
              <a:spLocks noChangeArrowheads="1"/>
            </p:cNvSpPr>
            <p:nvPr/>
          </p:nvSpPr>
          <p:spPr bwMode="auto">
            <a:xfrm>
              <a:off x="2351031" y="5013497"/>
              <a:ext cx="4441938" cy="461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200"/>
                <a:t>Quantity of deposited encapsualted fragrance on wet and dry fabrics vs. Non-ecapsulated fragrance (Liquid Fabric Softener) </a:t>
              </a:r>
            </a:p>
          </p:txBody>
        </p:sp>
      </p:grp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2"/>
          <a:srcRect l="31888" t="36000" r="32281" b="26900"/>
          <a:stretch/>
        </p:blipFill>
        <p:spPr>
          <a:xfrm>
            <a:off x="2591780" y="2499182"/>
            <a:ext cx="3960440" cy="230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3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2219325"/>
            <a:ext cx="3952875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ieren 3"/>
          <p:cNvGrpSpPr/>
          <p:nvPr/>
        </p:nvGrpSpPr>
        <p:grpSpPr>
          <a:xfrm>
            <a:off x="1843088" y="1700213"/>
            <a:ext cx="5457825" cy="3816350"/>
            <a:chOff x="1843088" y="1700213"/>
            <a:chExt cx="5457825" cy="3816350"/>
          </a:xfrm>
        </p:grpSpPr>
        <p:sp>
          <p:nvSpPr>
            <p:cNvPr id="5" name="Textfeld 3"/>
            <p:cNvSpPr txBox="1">
              <a:spLocks noChangeArrowheads="1"/>
            </p:cNvSpPr>
            <p:nvPr/>
          </p:nvSpPr>
          <p:spPr bwMode="auto">
            <a:xfrm>
              <a:off x="1843088" y="1700213"/>
              <a:ext cx="545782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2400" dirty="0"/>
                <a:t>Long-Lasting </a:t>
              </a:r>
              <a:r>
                <a:rPr lang="de-DE" altLang="de-DE" sz="2400" dirty="0" err="1"/>
                <a:t>Fragrance</a:t>
              </a:r>
              <a:r>
                <a:rPr lang="de-DE" altLang="de-DE" sz="2400" dirty="0"/>
                <a:t> Performance</a:t>
              </a:r>
            </a:p>
          </p:txBody>
        </p:sp>
        <p:sp>
          <p:nvSpPr>
            <p:cNvPr id="6" name="Textfeld 4"/>
            <p:cNvSpPr txBox="1">
              <a:spLocks noChangeArrowheads="1"/>
            </p:cNvSpPr>
            <p:nvPr/>
          </p:nvSpPr>
          <p:spPr bwMode="auto">
            <a:xfrm>
              <a:off x="2525713" y="5056188"/>
              <a:ext cx="4092575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200" dirty="0" err="1"/>
                <a:t>Fragrance</a:t>
              </a:r>
              <a:r>
                <a:rPr lang="de-DE" altLang="de-DE" sz="1200" dirty="0"/>
                <a:t> </a:t>
              </a:r>
              <a:r>
                <a:rPr lang="de-DE" altLang="de-DE" sz="1200" dirty="0" err="1"/>
                <a:t>release</a:t>
              </a:r>
              <a:r>
                <a:rPr lang="de-DE" altLang="de-DE" sz="1200" dirty="0"/>
                <a:t> </a:t>
              </a:r>
              <a:r>
                <a:rPr lang="de-DE" altLang="de-DE" sz="1200" dirty="0" err="1"/>
                <a:t>profile</a:t>
              </a:r>
              <a:r>
                <a:rPr lang="de-DE" altLang="de-DE" sz="1200" dirty="0"/>
                <a:t> on </a:t>
              </a:r>
              <a:r>
                <a:rPr lang="de-DE" altLang="de-DE" sz="1200" dirty="0" err="1"/>
                <a:t>cotton</a:t>
              </a:r>
              <a:r>
                <a:rPr lang="de-DE" altLang="de-DE" sz="1200" dirty="0"/>
                <a:t> </a:t>
              </a:r>
              <a:r>
                <a:rPr lang="de-DE" altLang="de-DE" sz="1200" dirty="0" err="1"/>
                <a:t>towel</a:t>
              </a:r>
              <a:r>
                <a:rPr lang="de-DE" altLang="de-DE" sz="1200" dirty="0"/>
                <a:t> </a:t>
              </a:r>
              <a:r>
                <a:rPr lang="de-DE" altLang="de-DE" sz="1200" dirty="0" err="1"/>
                <a:t>washed</a:t>
              </a:r>
              <a:r>
                <a:rPr lang="de-DE" altLang="de-DE" sz="1200" dirty="0"/>
                <a:t> </a:t>
              </a:r>
              <a:r>
                <a:rPr lang="de-DE" altLang="de-DE" sz="1200" dirty="0" err="1"/>
                <a:t>with</a:t>
              </a:r>
              <a:r>
                <a:rPr lang="de-DE" altLang="de-DE" sz="1200" dirty="0"/>
                <a:t> an </a:t>
              </a:r>
              <a:r>
                <a:rPr lang="de-DE" altLang="de-DE" sz="1200" dirty="0" err="1"/>
                <a:t>encapusalted</a:t>
              </a:r>
              <a:r>
                <a:rPr lang="de-DE" altLang="de-DE" sz="1200" dirty="0"/>
                <a:t> </a:t>
              </a:r>
              <a:r>
                <a:rPr lang="de-DE" altLang="de-DE" sz="1200" dirty="0" err="1"/>
                <a:t>fragrance</a:t>
              </a:r>
              <a:r>
                <a:rPr lang="de-DE" altLang="de-DE" sz="1200" dirty="0"/>
                <a:t> vs. non-</a:t>
              </a:r>
              <a:r>
                <a:rPr lang="de-DE" altLang="de-DE" sz="1200" dirty="0" err="1"/>
                <a:t>encapsulated</a:t>
              </a:r>
              <a:r>
                <a:rPr lang="de-DE" altLang="de-DE" sz="1200" dirty="0"/>
                <a:t> </a:t>
              </a:r>
              <a:r>
                <a:rPr lang="de-DE" altLang="de-DE" sz="1200" dirty="0" err="1"/>
                <a:t>fragrance</a:t>
              </a:r>
              <a:r>
                <a:rPr lang="de-DE" altLang="de-DE" sz="12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718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1108075" y="1908175"/>
            <a:ext cx="6848475" cy="2457450"/>
            <a:chOff x="1108075" y="1908175"/>
            <a:chExt cx="6848475" cy="2457450"/>
          </a:xfrm>
        </p:grpSpPr>
        <p:sp>
          <p:nvSpPr>
            <p:cNvPr id="4" name="Rechteck 3"/>
            <p:cNvSpPr/>
            <p:nvPr/>
          </p:nvSpPr>
          <p:spPr>
            <a:xfrm>
              <a:off x="1108075" y="2997200"/>
              <a:ext cx="6848475" cy="136842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e-DE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5" name="Textfeld 1"/>
            <p:cNvSpPr txBox="1">
              <a:spLocks noChangeArrowheads="1"/>
            </p:cNvSpPr>
            <p:nvPr/>
          </p:nvSpPr>
          <p:spPr bwMode="auto">
            <a:xfrm>
              <a:off x="1108075" y="2300288"/>
              <a:ext cx="2068513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>
                  <a:latin typeface="Agency FB" panose="020B0503020202020204" pitchFamily="34" charset="0"/>
                </a:rPr>
                <a:t>APPLICATIONS:</a:t>
              </a:r>
            </a:p>
          </p:txBody>
        </p:sp>
        <p:sp>
          <p:nvSpPr>
            <p:cNvPr id="6" name="Textfeld 2"/>
            <p:cNvSpPr txBox="1">
              <a:spLocks noChangeArrowheads="1"/>
            </p:cNvSpPr>
            <p:nvPr/>
          </p:nvSpPr>
          <p:spPr bwMode="auto">
            <a:xfrm>
              <a:off x="1108075" y="3068638"/>
              <a:ext cx="5840413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285750" indent="-2857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de-DE" altLang="de-DE" sz="1800">
                  <a:solidFill>
                    <a:schemeClr val="bg1"/>
                  </a:solidFill>
                </a:rPr>
                <a:t>FABRIC	[Softeners &amp; Detergents]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de-DE" altLang="de-DE" sz="1800">
                  <a:solidFill>
                    <a:schemeClr val="bg1"/>
                  </a:solidFill>
                </a:rPr>
                <a:t>AIR CARE	[Pump Spray]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de-DE" altLang="de-DE" sz="1800">
                  <a:solidFill>
                    <a:schemeClr val="bg1"/>
                  </a:solidFill>
                </a:rPr>
                <a:t>SURFACE	[Floor </a:t>
              </a:r>
              <a:r>
                <a:rPr lang="de-DE" altLang="de-DE" sz="1800" b="1">
                  <a:solidFill>
                    <a:schemeClr val="bg1"/>
                  </a:solidFill>
                </a:rPr>
                <a:t>·</a:t>
              </a:r>
              <a:r>
                <a:rPr lang="de-DE" altLang="de-DE" sz="1800">
                  <a:solidFill>
                    <a:schemeClr val="bg1"/>
                  </a:solidFill>
                </a:rPr>
                <a:t> Glass </a:t>
              </a:r>
              <a:r>
                <a:rPr lang="de-DE" altLang="de-DE" sz="1800" b="1">
                  <a:solidFill>
                    <a:schemeClr val="bg1"/>
                  </a:solidFill>
                </a:rPr>
                <a:t>·</a:t>
              </a:r>
              <a:r>
                <a:rPr lang="de-DE" altLang="de-DE" sz="1800">
                  <a:solidFill>
                    <a:schemeClr val="bg1"/>
                  </a:solidFill>
                </a:rPr>
                <a:t> All Purpose Cleaners]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de-DE" altLang="de-DE" sz="1800">
                  <a:solidFill>
                    <a:schemeClr val="bg1"/>
                  </a:solidFill>
                </a:rPr>
                <a:t>PERSONAL	[Shampoo </a:t>
              </a:r>
              <a:r>
                <a:rPr lang="de-DE" altLang="de-DE" sz="1800" b="1">
                  <a:solidFill>
                    <a:schemeClr val="bg1"/>
                  </a:solidFill>
                </a:rPr>
                <a:t>·</a:t>
              </a:r>
              <a:r>
                <a:rPr lang="de-DE" altLang="de-DE" sz="1800">
                  <a:solidFill>
                    <a:schemeClr val="bg1"/>
                  </a:solidFill>
                </a:rPr>
                <a:t> Shower Gel </a:t>
              </a:r>
              <a:r>
                <a:rPr lang="de-DE" altLang="de-DE" sz="1800" b="1">
                  <a:solidFill>
                    <a:schemeClr val="bg1"/>
                  </a:solidFill>
                </a:rPr>
                <a:t>·</a:t>
              </a:r>
              <a:r>
                <a:rPr lang="de-DE" altLang="de-DE" sz="1800">
                  <a:solidFill>
                    <a:schemeClr val="bg1"/>
                  </a:solidFill>
                </a:rPr>
                <a:t> Deo]</a:t>
              </a:r>
            </a:p>
          </p:txBody>
        </p:sp>
        <p:sp>
          <p:nvSpPr>
            <p:cNvPr id="7" name="Rechteck 13"/>
            <p:cNvSpPr>
              <a:spLocks noChangeArrowheads="1"/>
            </p:cNvSpPr>
            <p:nvPr/>
          </p:nvSpPr>
          <p:spPr bwMode="auto">
            <a:xfrm>
              <a:off x="1108075" y="1908175"/>
              <a:ext cx="16811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dirty="0">
                  <a:latin typeface="Agency FB" panose="020B0503020202020204" pitchFamily="34" charset="0"/>
                </a:rPr>
                <a:t>MICROCAPS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18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AAF70-3F95-4193-A8B1-AE762877F053}" type="slidenum">
              <a:rPr lang="de-DE" smtClean="0"/>
              <a:t>23</a:t>
            </a:fld>
            <a:endParaRPr lang="de-DE"/>
          </a:p>
        </p:txBody>
      </p:sp>
      <p:grpSp>
        <p:nvGrpSpPr>
          <p:cNvPr id="3" name="Gruppieren 2"/>
          <p:cNvGrpSpPr/>
          <p:nvPr/>
        </p:nvGrpSpPr>
        <p:grpSpPr>
          <a:xfrm>
            <a:off x="1108075" y="1908175"/>
            <a:ext cx="6848475" cy="2168525"/>
            <a:chOff x="1108075" y="1908175"/>
            <a:chExt cx="6848475" cy="2168525"/>
          </a:xfrm>
        </p:grpSpPr>
        <p:sp>
          <p:nvSpPr>
            <p:cNvPr id="4" name="Rechteck 3"/>
            <p:cNvSpPr/>
            <p:nvPr/>
          </p:nvSpPr>
          <p:spPr>
            <a:xfrm>
              <a:off x="1108075" y="2997200"/>
              <a:ext cx="6848475" cy="1079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e-DE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5" name="Rechteck 3"/>
            <p:cNvSpPr>
              <a:spLocks noChangeArrowheads="1"/>
            </p:cNvSpPr>
            <p:nvPr/>
          </p:nvSpPr>
          <p:spPr bwMode="auto">
            <a:xfrm>
              <a:off x="1147763" y="3068638"/>
              <a:ext cx="6737350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800">
                  <a:solidFill>
                    <a:schemeClr val="bg1"/>
                  </a:solidFill>
                </a:rPr>
                <a:t>Water-Based dispersions include about 85% to 99% water, 0.1% to 5% fragrance oil, 0.1% to 0,3% xanthan gum, and 0.1% to 2% by weight preservative.</a:t>
              </a:r>
              <a:endParaRPr lang="de-DE" altLang="de-DE" sz="1800">
                <a:solidFill>
                  <a:schemeClr val="bg1"/>
                </a:solidFill>
              </a:endParaRPr>
            </a:p>
          </p:txBody>
        </p:sp>
        <p:sp>
          <p:nvSpPr>
            <p:cNvPr id="6" name="Textfeld 1"/>
            <p:cNvSpPr txBox="1">
              <a:spLocks noChangeArrowheads="1"/>
            </p:cNvSpPr>
            <p:nvPr/>
          </p:nvSpPr>
          <p:spPr bwMode="auto">
            <a:xfrm>
              <a:off x="1108075" y="2300288"/>
              <a:ext cx="3616325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>
                  <a:latin typeface="Agency FB" panose="020B0503020202020204" pitchFamily="34" charset="0"/>
                </a:rPr>
                <a:t>PUMP SPRAY APPLICATION:</a:t>
              </a:r>
            </a:p>
          </p:txBody>
        </p:sp>
        <p:sp>
          <p:nvSpPr>
            <p:cNvPr id="7" name="Rechteck 13"/>
            <p:cNvSpPr>
              <a:spLocks noChangeArrowheads="1"/>
            </p:cNvSpPr>
            <p:nvPr/>
          </p:nvSpPr>
          <p:spPr bwMode="auto">
            <a:xfrm>
              <a:off x="1108075" y="1908175"/>
              <a:ext cx="16811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1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dirty="0">
                  <a:latin typeface="Agency FB" panose="020B0503020202020204" pitchFamily="34" charset="0"/>
                </a:rPr>
                <a:t>MICROCAPS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57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AAF70-3F95-4193-A8B1-AE762877F053}" type="slidenum">
              <a:rPr lang="de-DE" smtClean="0"/>
              <a:t>24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952" y="2204864"/>
            <a:ext cx="2904096" cy="292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57" y="1268760"/>
            <a:ext cx="8309287" cy="4896544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39552" y="2924944"/>
            <a:ext cx="244827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9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e-DE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Thank</a:t>
            </a:r>
            <a:r>
              <a:rPr lang="de-DE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you</a:t>
            </a:r>
            <a:r>
              <a:rPr lang="de-DE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! </a:t>
            </a:r>
            <a:endParaRPr lang="de-DE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13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72" y="1268760"/>
            <a:ext cx="8219256" cy="483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8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72" y="1231725"/>
            <a:ext cx="8219257" cy="486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8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72" y="1268760"/>
            <a:ext cx="8219256" cy="48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1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42" y="1196753"/>
            <a:ext cx="8314317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7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73" y="1254061"/>
            <a:ext cx="8219255" cy="483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2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54" y="1196752"/>
            <a:ext cx="8318692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0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11" y="1268760"/>
            <a:ext cx="8232778" cy="48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6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Düllberg">
      <a:dk1>
        <a:sysClr val="windowText" lastClr="000000"/>
      </a:dk1>
      <a:lt1>
        <a:sysClr val="window" lastClr="FFFFFF"/>
      </a:lt1>
      <a:dk2>
        <a:srgbClr val="76767B"/>
      </a:dk2>
      <a:lt2>
        <a:srgbClr val="B99E8E"/>
      </a:lt2>
      <a:accent1>
        <a:srgbClr val="31797E"/>
      </a:accent1>
      <a:accent2>
        <a:srgbClr val="530032"/>
      </a:accent2>
      <a:accent3>
        <a:srgbClr val="3E6F87"/>
      </a:accent3>
      <a:accent4>
        <a:srgbClr val="A40062"/>
      </a:accent4>
      <a:accent5>
        <a:srgbClr val="000000"/>
      </a:accent5>
      <a:accent6>
        <a:srgbClr val="E7DBC7"/>
      </a:accent6>
      <a:hlink>
        <a:srgbClr val="31797E"/>
      </a:hlink>
      <a:folHlink>
        <a:srgbClr val="3E6F87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</Words>
  <Application>Microsoft Office PowerPoint</Application>
  <PresentationFormat>Bildschirmpräsentation (4:3)</PresentationFormat>
  <Paragraphs>37</Paragraphs>
  <Slides>25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1" baseType="lpstr">
      <vt:lpstr>Osaka</vt:lpstr>
      <vt:lpstr>Agency FB</vt:lpstr>
      <vt:lpstr>Arial</vt:lpstr>
      <vt:lpstr>Calibri</vt:lpstr>
      <vt:lpstr>Eras Light ITC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Ilka Schöning</dc:creator>
  <cp:lastModifiedBy>Moroschan, Scott</cp:lastModifiedBy>
  <cp:revision>64</cp:revision>
  <dcterms:created xsi:type="dcterms:W3CDTF">2014-02-14T17:13:11Z</dcterms:created>
  <dcterms:modified xsi:type="dcterms:W3CDTF">2017-09-12T14:19:52Z</dcterms:modified>
</cp:coreProperties>
</file>