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06" r:id="rId1"/>
    <p:sldMasterId id="2147484094" r:id="rId2"/>
    <p:sldMasterId id="2147484122" r:id="rId3"/>
    <p:sldMasterId id="2147484127" r:id="rId4"/>
    <p:sldMasterId id="2147484143" r:id="rId5"/>
    <p:sldMasterId id="2147484147" r:id="rId6"/>
    <p:sldMasterId id="2147484159" r:id="rId7"/>
    <p:sldMasterId id="2147484235" r:id="rId8"/>
    <p:sldMasterId id="2147484219" r:id="rId9"/>
    <p:sldMasterId id="2147484251" r:id="rId10"/>
  </p:sldMasterIdLst>
  <p:notesMasterIdLst>
    <p:notesMasterId r:id="rId56"/>
  </p:notesMasterIdLst>
  <p:handoutMasterIdLst>
    <p:handoutMasterId r:id="rId57"/>
  </p:handoutMasterIdLst>
  <p:sldIdLst>
    <p:sldId id="629" r:id="rId11"/>
    <p:sldId id="630" r:id="rId12"/>
    <p:sldId id="631" r:id="rId13"/>
    <p:sldId id="632" r:id="rId14"/>
    <p:sldId id="633" r:id="rId15"/>
    <p:sldId id="634" r:id="rId16"/>
    <p:sldId id="635" r:id="rId17"/>
    <p:sldId id="636" r:id="rId18"/>
    <p:sldId id="637" r:id="rId19"/>
    <p:sldId id="638" r:id="rId20"/>
    <p:sldId id="674" r:id="rId21"/>
    <p:sldId id="675" r:id="rId22"/>
    <p:sldId id="641" r:id="rId23"/>
    <p:sldId id="676" r:id="rId24"/>
    <p:sldId id="643" r:id="rId25"/>
    <p:sldId id="644" r:id="rId26"/>
    <p:sldId id="645" r:id="rId27"/>
    <p:sldId id="646" r:id="rId28"/>
    <p:sldId id="647" r:id="rId29"/>
    <p:sldId id="648" r:id="rId30"/>
    <p:sldId id="649" r:id="rId31"/>
    <p:sldId id="650" r:id="rId32"/>
    <p:sldId id="651" r:id="rId33"/>
    <p:sldId id="652" r:id="rId34"/>
    <p:sldId id="653" r:id="rId35"/>
    <p:sldId id="654" r:id="rId36"/>
    <p:sldId id="655" r:id="rId37"/>
    <p:sldId id="656" r:id="rId38"/>
    <p:sldId id="657" r:id="rId39"/>
    <p:sldId id="658" r:id="rId40"/>
    <p:sldId id="659" r:id="rId41"/>
    <p:sldId id="660" r:id="rId42"/>
    <p:sldId id="661" r:id="rId43"/>
    <p:sldId id="662" r:id="rId44"/>
    <p:sldId id="663" r:id="rId45"/>
    <p:sldId id="664" r:id="rId46"/>
    <p:sldId id="665" r:id="rId47"/>
    <p:sldId id="666" r:id="rId48"/>
    <p:sldId id="667" r:id="rId49"/>
    <p:sldId id="668" r:id="rId50"/>
    <p:sldId id="669" r:id="rId51"/>
    <p:sldId id="670" r:id="rId52"/>
    <p:sldId id="671" r:id="rId53"/>
    <p:sldId id="672" r:id="rId54"/>
    <p:sldId id="673" r:id="rId55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9FF"/>
    <a:srgbClr val="FF0066"/>
    <a:srgbClr val="DCE6F2"/>
    <a:srgbClr val="FF0000"/>
    <a:srgbClr val="B9CDE5"/>
    <a:srgbClr val="FF3300"/>
    <a:srgbClr val="FF9393"/>
    <a:srgbClr val="FFFFCC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6" autoAdjust="0"/>
    <p:restoredTop sz="94670" autoAdjust="0"/>
  </p:normalViewPr>
  <p:slideViewPr>
    <p:cSldViewPr>
      <p:cViewPr>
        <p:scale>
          <a:sx n="75" d="100"/>
          <a:sy n="75" d="100"/>
        </p:scale>
        <p:origin x="-114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3374" y="-77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3CD7609-C332-4B90-8E15-700ECCD093C1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72463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noProof="0" smtClean="0"/>
              <a:t>Haga clic para modificar el estilo de texto del patrón</a:t>
            </a:r>
          </a:p>
          <a:p>
            <a:pPr lvl="1"/>
            <a:r>
              <a:rPr lang="es-ES" altLang="es-ES" noProof="0" smtClean="0"/>
              <a:t>Segundo nivel</a:t>
            </a:r>
          </a:p>
          <a:p>
            <a:pPr lvl="2"/>
            <a:r>
              <a:rPr lang="es-ES" altLang="es-ES" noProof="0" smtClean="0"/>
              <a:t>Tercer nivel</a:t>
            </a:r>
          </a:p>
          <a:p>
            <a:pPr lvl="3"/>
            <a:r>
              <a:rPr lang="es-ES" altLang="es-ES" noProof="0" smtClean="0"/>
              <a:t>Cuarto nivel</a:t>
            </a:r>
          </a:p>
          <a:p>
            <a:pPr lvl="4"/>
            <a:r>
              <a:rPr lang="es-ES" altLang="es-ES" noProof="0" smtClean="0"/>
              <a:t>Quinto nivel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67111E-4BE6-4B0A-B577-D49280FFEB5D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023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67111E-4BE6-4B0A-B577-D49280FFEB5D}" type="slidenum">
              <a:rPr lang="es-ES" altLang="es-E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s-ES" alt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71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6FA0F7-1CCD-48D5-9B65-0F83302332AA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09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SENSORY</a:t>
            </a:r>
            <a:r>
              <a:rPr lang="es-ES_tradnl" baseline="0" dirty="0" smtClean="0"/>
              <a:t> TEST RESULTS WITH TWO APPLICATION PROPOSALS…LIQUID DETERGENT WITH LOF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67111E-4BE6-4B0A-B577-D49280FFEB5D}" type="slidenum">
              <a:rPr lang="es-ES" altLang="es-E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s-ES" alt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56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116" indent="-2881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487" indent="-23049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482" indent="-23049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476" indent="-23049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471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466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461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455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9A20C4-DF5C-453C-800B-013233675473}" type="slidenum">
              <a:rPr lang="es-ES" smtClean="0">
                <a:solidFill>
                  <a:prstClr val="black"/>
                </a:solidFill>
              </a:rPr>
              <a:pPr eaLnBrk="1" hangingPunct="1"/>
              <a:t>35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116" indent="-2881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487" indent="-23049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482" indent="-23049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476" indent="-23049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471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466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461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455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1EF5D2-710D-4888-B804-A69764A37C02}" type="slidenum">
              <a:rPr lang="es-ES" smtClean="0">
                <a:solidFill>
                  <a:prstClr val="black"/>
                </a:solidFill>
              </a:rPr>
              <a:pPr eaLnBrk="1" hangingPunct="1"/>
              <a:t>36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116" indent="-2881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487" indent="-23049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482" indent="-23049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476" indent="-23049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471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466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461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455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6C17AA-9B72-40B7-B840-E044CDFF0186}" type="slidenum">
              <a:rPr lang="es-ES" smtClean="0">
                <a:solidFill>
                  <a:prstClr val="black"/>
                </a:solidFill>
              </a:rPr>
              <a:pPr eaLnBrk="1" hangingPunct="1"/>
              <a:t>37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116" indent="-2881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487" indent="-23049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482" indent="-23049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476" indent="-23049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471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466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461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455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7EFF44-807D-4047-97F5-5D43980089C5}" type="slidenum">
              <a:rPr lang="es-ES" smtClean="0">
                <a:solidFill>
                  <a:prstClr val="black"/>
                </a:solidFill>
              </a:rPr>
              <a:pPr eaLnBrk="1" hangingPunct="1"/>
              <a:t>38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116" indent="-2881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487" indent="-23049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482" indent="-23049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476" indent="-23049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471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466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461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455" indent="-23049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EACE3D-5760-4CBB-86D8-BC93061DB934}" type="slidenum">
              <a:rPr lang="es-ES" smtClean="0">
                <a:solidFill>
                  <a:prstClr val="black"/>
                </a:solidFill>
              </a:rPr>
              <a:pPr eaLnBrk="1" hangingPunct="1"/>
              <a:t>40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UHMWPE</a:t>
            </a:r>
            <a:r>
              <a:rPr lang="en-US" baseline="0" dirty="0" smtClean="0"/>
              <a:t> = </a:t>
            </a:r>
            <a:r>
              <a:rPr lang="ru-RU" baseline="0" dirty="0" smtClean="0"/>
              <a:t>СВМПЭ сверх высокомолекулярный полиэтилен высокой плотности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67111E-4BE6-4B0A-B577-D49280FFEB5D}" type="slidenum">
              <a:rPr lang="es-ES" altLang="es-ES" smtClean="0"/>
              <a:pPr>
                <a:defRPr/>
              </a:pPr>
              <a:t>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96879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88A6-802F-4AD0-ADEE-C704187C84D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4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88A6-802F-4AD0-ADEE-C704187C84D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58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88A6-802F-4AD0-ADEE-C704187C84D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58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88A6-802F-4AD0-ADEE-C704187C84D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58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88A6-802F-4AD0-ADEE-C704187C84D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58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88A6-802F-4AD0-ADEE-C704187C84D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58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SENSORY</a:t>
            </a:r>
            <a:r>
              <a:rPr lang="es-ES_tradnl" baseline="0" dirty="0" smtClean="0"/>
              <a:t> TEST RESULTS WITH TWO APPLICATION PROPOSALS… FIRST PROPOSAL: LIQUID DETERGENT WITH LOF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67111E-4BE6-4B0A-B577-D49280FFEB5D}" type="slidenum">
              <a:rPr lang="es-ES" altLang="es-E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s-ES" alt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5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15742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21F205-626A-4CC3-A8C3-B81656165044}" type="datetimeFigureOut">
              <a:rPr lang="en-GB" b="1" smtClean="0">
                <a:solidFill>
                  <a:prstClr val="black"/>
                </a:solidFill>
              </a:rPr>
              <a:pPr/>
              <a:t>12/09/2017</a:t>
            </a:fld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32D083-AD05-41FA-9A01-D5EA9B132315}" type="slidenum">
              <a:rPr lang="en-GB" b="1" smtClean="0">
                <a:solidFill>
                  <a:prstClr val="black"/>
                </a:solidFill>
              </a:rPr>
              <a:pPr/>
              <a:t>‹#›</a:t>
            </a:fld>
            <a:endParaRPr lang="en-GB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9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2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6393"/>
            <a:ext cx="8229600" cy="56197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53250" y="6350001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D7706-F5CB-4042-AB58-3F4C69DEC80A}" type="slidenum">
              <a:rPr lang="es-ES" altLang="es-E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s-ES" alt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9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524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75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252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81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212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456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86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07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954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612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533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920625-9B43-4E72-BF3A-3F3781881721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1EC0EC-28AF-4058-B679-D61596300504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498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4799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994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709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610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60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21F205-626A-4CC3-A8C3-B81656165044}" type="datetimeFigureOut">
              <a:rPr lang="en-GB" b="1" smtClean="0">
                <a:solidFill>
                  <a:prstClr val="black"/>
                </a:solidFill>
              </a:rPr>
              <a:pPr/>
              <a:t>12/09/2017</a:t>
            </a:fld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32D083-AD05-41FA-9A01-D5EA9B132315}" type="slidenum">
              <a:rPr lang="en-GB" b="1" smtClean="0">
                <a:solidFill>
                  <a:prstClr val="black"/>
                </a:solidFill>
              </a:rPr>
              <a:pPr/>
              <a:t>‹#›</a:t>
            </a:fld>
            <a:endParaRPr lang="en-GB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3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264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37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01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372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172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799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89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88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307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45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21F205-626A-4CC3-A8C3-B81656165044}" type="datetimeFigureOut">
              <a:rPr lang="en-GB" b="1" smtClean="0">
                <a:solidFill>
                  <a:prstClr val="black"/>
                </a:solidFill>
              </a:rPr>
              <a:pPr/>
              <a:t>12/09/2017</a:t>
            </a:fld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32D083-AD05-41FA-9A01-D5EA9B132315}" type="slidenum">
              <a:rPr lang="en-GB" b="1" smtClean="0">
                <a:solidFill>
                  <a:prstClr val="black"/>
                </a:solidFill>
              </a:rPr>
              <a:pPr/>
              <a:t>‹#›</a:t>
            </a:fld>
            <a:endParaRPr lang="en-GB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89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920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6931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823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465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812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9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9300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275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E0375008-20D3-4F7B-8B20-F539077AA955}" type="datetimeFigureOut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12/09/2017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AC28-1D13-43FC-8D63-452EB8484C1A}" type="slidenum">
              <a:rPr lang="es-E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44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5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21F205-626A-4CC3-A8C3-B81656165044}" type="datetimeFigureOut">
              <a:rPr lang="en-GB" b="1" smtClean="0">
                <a:solidFill>
                  <a:prstClr val="black"/>
                </a:solidFill>
              </a:rPr>
              <a:pPr/>
              <a:t>12/09/2017</a:t>
            </a:fld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32D083-AD05-41FA-9A01-D5EA9B132315}" type="slidenum">
              <a:rPr lang="en-GB" b="1" smtClean="0">
                <a:solidFill>
                  <a:prstClr val="black"/>
                </a:solidFill>
              </a:rPr>
              <a:pPr/>
              <a:t>‹#›</a:t>
            </a:fld>
            <a:endParaRPr lang="en-GB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96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687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71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2710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89497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21F205-626A-4CC3-A8C3-B81656165044}" type="datetimeFigureOut">
              <a:rPr lang="en-GB" smtClean="0">
                <a:solidFill>
                  <a:srgbClr val="000000"/>
                </a:solidFill>
              </a:rPr>
              <a:pPr/>
              <a:t>12/09/2017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32D083-AD05-41FA-9A01-D5EA9B13231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6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56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21F205-626A-4CC3-A8C3-B81656165044}" type="datetimeFigureOut">
              <a:rPr lang="en-GB" smtClean="0">
                <a:solidFill>
                  <a:srgbClr val="000000"/>
                </a:solidFill>
              </a:rPr>
              <a:pPr/>
              <a:t>12/09/2017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32D083-AD05-41FA-9A01-D5EA9B13231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87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5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21F205-626A-4CC3-A8C3-B81656165044}" type="datetimeFigureOut">
              <a:rPr lang="en-GB" b="1" smtClean="0">
                <a:solidFill>
                  <a:prstClr val="black"/>
                </a:solidFill>
              </a:rPr>
              <a:pPr/>
              <a:t>12/09/2017</a:t>
            </a:fld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32D083-AD05-41FA-9A01-D5EA9B132315}" type="slidenum">
              <a:rPr lang="en-GB" b="1" smtClean="0">
                <a:solidFill>
                  <a:prstClr val="black"/>
                </a:solidFill>
              </a:rPr>
              <a:pPr/>
              <a:t>‹#›</a:t>
            </a:fld>
            <a:endParaRPr lang="en-GB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04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33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6393"/>
            <a:ext cx="8229600" cy="56197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53250" y="6350001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D7706-F5CB-4042-AB58-3F4C69DEC80A}" type="slidenum">
              <a:rPr lang="es-ES" altLang="es-E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s-ES" alt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2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eg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6.jpeg"/><Relationship Id="rId5" Type="http://schemas.openxmlformats.org/officeDocument/2006/relationships/image" Target="../media/image1.png"/><Relationship Id="rId10" Type="http://schemas.openxmlformats.org/officeDocument/2006/relationships/image" Target="../media/image5.jpeg"/><Relationship Id="rId4" Type="http://schemas.openxmlformats.org/officeDocument/2006/relationships/theme" Target="../theme/theme2.xml"/><Relationship Id="rId9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heme" Target="../theme/them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1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1.png"/><Relationship Id="rId10" Type="http://schemas.openxmlformats.org/officeDocument/2006/relationships/image" Target="../media/image12.jpeg"/><Relationship Id="rId4" Type="http://schemas.openxmlformats.org/officeDocument/2006/relationships/theme" Target="../theme/theme4.xml"/><Relationship Id="rId9" Type="http://schemas.openxmlformats.org/officeDocument/2006/relationships/image" Target="../media/image1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.png"/><Relationship Id="rId10" Type="http://schemas.openxmlformats.org/officeDocument/2006/relationships/image" Target="../media/image18.jpeg"/><Relationship Id="rId4" Type="http://schemas.openxmlformats.org/officeDocument/2006/relationships/theme" Target="../theme/theme5.xml"/><Relationship Id="rId9" Type="http://schemas.openxmlformats.org/officeDocument/2006/relationships/image" Target="../media/image17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6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35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1" r="4241" b="3335"/>
          <a:stretch/>
        </p:blipFill>
        <p:spPr>
          <a:xfrm>
            <a:off x="1692280" y="0"/>
            <a:ext cx="615923" cy="65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U:\Lucta\- Materials Marketing\Fotos 2016\Paradigma\Seleccio 2\001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7" y="4259"/>
            <a:ext cx="1702087" cy="114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U:\Lucta\- Materials Marketing\Fotos 2016\Paradigma\Seleccio 2\Lucta_0293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13" y="4576823"/>
            <a:ext cx="1713794" cy="114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:\Lucta\- Materials Marketing\Fotos 2016\Paradigma\Seleccio 2\Lucta_0714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14" y="2292170"/>
            <a:ext cx="1713794" cy="114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U:\Lucta\- Materials Marketing\Fotos 2016\Paradigma\Seleccio 2\Lucta_2235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" y="1138066"/>
            <a:ext cx="1699335" cy="115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:\Lucta\- Materials Marketing\Fotos 2016\Paradigma\Seleccio 2\025.JP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" y="5715014"/>
            <a:ext cx="169188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:\Lucta\- Materials Marketing\Fotos 2016\Paradigma\Seleccio 2\Lucta_1701.jp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14" y="3434698"/>
            <a:ext cx="1713794" cy="114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 userDrawn="1"/>
        </p:nvSpPr>
        <p:spPr>
          <a:xfrm>
            <a:off x="2308203" y="133724"/>
            <a:ext cx="6835797" cy="404070"/>
          </a:xfrm>
          <a:prstGeom prst="rect">
            <a:avLst/>
          </a:prstGeom>
          <a:solidFill>
            <a:srgbClr val="EB4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prstClr val="white"/>
              </a:solidFill>
            </a:endParaRPr>
          </a:p>
        </p:txBody>
      </p:sp>
      <p:cxnSp>
        <p:nvCxnSpPr>
          <p:cNvPr id="10" name="9 Conector recto"/>
          <p:cNvCxnSpPr/>
          <p:nvPr userDrawn="1"/>
        </p:nvCxnSpPr>
        <p:spPr>
          <a:xfrm>
            <a:off x="1691680" y="0"/>
            <a:ext cx="601" cy="6867142"/>
          </a:xfrm>
          <a:prstGeom prst="line">
            <a:avLst/>
          </a:prstGeom>
          <a:ln>
            <a:solidFill>
              <a:srgbClr val="D3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63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4" r:id="rId2"/>
    <p:sldLayoutId id="2147484105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1" r="4241" b="3335"/>
          <a:stretch/>
        </p:blipFill>
        <p:spPr>
          <a:xfrm>
            <a:off x="1692280" y="0"/>
            <a:ext cx="615923" cy="653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 userDrawn="1"/>
        </p:nvSpPr>
        <p:spPr>
          <a:xfrm>
            <a:off x="2308203" y="133724"/>
            <a:ext cx="6835797" cy="404070"/>
          </a:xfrm>
          <a:prstGeom prst="rect">
            <a:avLst/>
          </a:prstGeom>
          <a:solidFill>
            <a:srgbClr val="EB4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prstClr val="white"/>
              </a:solidFill>
            </a:endParaRPr>
          </a:p>
        </p:txBody>
      </p:sp>
      <p:pic>
        <p:nvPicPr>
          <p:cNvPr id="2050" name="Picture 2" descr="U:\Lucta\- Materials Marketing\Fotos 2016\Paradigma\Seleccio 1\015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3" y="2263725"/>
            <a:ext cx="1707045" cy="113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U:\Lucta\- Materials Marketing\Fotos 2016\Paradigma\Seleccio 1\026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5" y="1123703"/>
            <a:ext cx="1711557" cy="11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Lucta\- Materials Marketing\Fotos 2016\Paradigma\Seleccio 1\Lucta_0220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5" y="-3115"/>
            <a:ext cx="1711557" cy="112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U:\Lucta\- Materials Marketing\Fotos 2016\Paradigma\Seleccio 1\Lucta_0672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4" y="3401755"/>
            <a:ext cx="1711556" cy="112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U:\Lucta\- Materials Marketing\Fotos 2016\Paradigma\Seleccio 1\Lucta_3107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5" y="5661248"/>
            <a:ext cx="1711557" cy="120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U:\Lucta\- Materials Marketing\Fotos 2016\Paradigma\Seleccio 1\Lucta_2168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7" y="4525443"/>
            <a:ext cx="1703709" cy="113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9 Conector recto"/>
          <p:cNvCxnSpPr/>
          <p:nvPr userDrawn="1"/>
        </p:nvCxnSpPr>
        <p:spPr>
          <a:xfrm>
            <a:off x="1691680" y="0"/>
            <a:ext cx="601" cy="6867142"/>
          </a:xfrm>
          <a:prstGeom prst="line">
            <a:avLst/>
          </a:prstGeom>
          <a:ln>
            <a:solidFill>
              <a:srgbClr val="D3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51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1" r="4241" b="3335"/>
          <a:stretch/>
        </p:blipFill>
        <p:spPr>
          <a:xfrm>
            <a:off x="1692280" y="0"/>
            <a:ext cx="615923" cy="653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 userDrawn="1"/>
        </p:nvSpPr>
        <p:spPr>
          <a:xfrm>
            <a:off x="2308203" y="133724"/>
            <a:ext cx="6835797" cy="404070"/>
          </a:xfrm>
          <a:prstGeom prst="rect">
            <a:avLst/>
          </a:prstGeom>
          <a:solidFill>
            <a:srgbClr val="EB4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prstClr val="white"/>
              </a:solidFill>
            </a:endParaRPr>
          </a:p>
        </p:txBody>
      </p:sp>
      <p:pic>
        <p:nvPicPr>
          <p:cNvPr id="2050" name="Picture 2" descr="U:\Lucta\- Materials Marketing\Fotos 2016\Paradigma\Seleccio 1\015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3" y="2263725"/>
            <a:ext cx="1707045" cy="113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U:\Lucta\- Materials Marketing\Fotos 2016\Paradigma\Seleccio 1\026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5" y="1123703"/>
            <a:ext cx="1711557" cy="11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Lucta\- Materials Marketing\Fotos 2016\Paradigma\Seleccio 1\Lucta_0220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5" y="-3115"/>
            <a:ext cx="1711557" cy="112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U:\Lucta\- Materials Marketing\Fotos 2016\Paradigma\Seleccio 1\Lucta_0672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4" y="3401755"/>
            <a:ext cx="1711556" cy="112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U:\Lucta\- Materials Marketing\Fotos 2016\Paradigma\Seleccio 1\Lucta_3107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5" y="5661248"/>
            <a:ext cx="1711557" cy="120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U:\Lucta\- Materials Marketing\Fotos 2016\Paradigma\Seleccio 1\Lucta_2168.jp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7" y="4525443"/>
            <a:ext cx="1703709" cy="113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9 Conector recto"/>
          <p:cNvCxnSpPr/>
          <p:nvPr userDrawn="1"/>
        </p:nvCxnSpPr>
        <p:spPr>
          <a:xfrm>
            <a:off x="1691680" y="0"/>
            <a:ext cx="601" cy="6867142"/>
          </a:xfrm>
          <a:prstGeom prst="line">
            <a:avLst/>
          </a:prstGeom>
          <a:ln>
            <a:solidFill>
              <a:srgbClr val="D3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27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1" r="4241" b="3335"/>
          <a:stretch/>
        </p:blipFill>
        <p:spPr>
          <a:xfrm>
            <a:off x="1692280" y="0"/>
            <a:ext cx="615923" cy="653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 userDrawn="1"/>
        </p:nvSpPr>
        <p:spPr>
          <a:xfrm>
            <a:off x="2308203" y="133724"/>
            <a:ext cx="6835797" cy="404070"/>
          </a:xfrm>
          <a:prstGeom prst="rect">
            <a:avLst/>
          </a:prstGeom>
          <a:solidFill>
            <a:srgbClr val="EB4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prstClr val="white"/>
              </a:solidFill>
            </a:endParaRPr>
          </a:p>
        </p:txBody>
      </p:sp>
      <p:pic>
        <p:nvPicPr>
          <p:cNvPr id="3" name="Picture 2" descr="U:\Lucta\- Materials Marketing\Fotos 2016\Paradigma\Fotos innovacio\Lucta_0150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" y="3400171"/>
            <a:ext cx="1695102" cy="11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:\Lucta\- Materials Marketing\Fotos 2016\Paradigma\Fotos innovacio\Lucta_0287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2" y="-1165"/>
            <a:ext cx="1734742" cy="11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:\Lucta\- Materials Marketing\Fotos 2016\Paradigma\Fotos innovacio\Lucta_0482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2" y="1157613"/>
            <a:ext cx="1734742" cy="109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:\Lucta\- Materials Marketing\Fotos 2016\Paradigma\Fotos innovacio\Lucta_0993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" y="4537860"/>
            <a:ext cx="1695102" cy="113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:\Lucta\- Materials Marketing\Fotos 2016\Paradigma\Fotos innovacio\Lucta_1116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2" y="5667928"/>
            <a:ext cx="1734742" cy="119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U:\Lucta\- Materials Marketing\Fotos 2016\Paradigma\Fotos innovacio\Lucta_2670.jp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22" y="2251618"/>
            <a:ext cx="1720552" cy="114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9 Conector recto"/>
          <p:cNvCxnSpPr/>
          <p:nvPr userDrawn="1"/>
        </p:nvCxnSpPr>
        <p:spPr>
          <a:xfrm>
            <a:off x="1691680" y="0"/>
            <a:ext cx="601" cy="6867142"/>
          </a:xfrm>
          <a:prstGeom prst="line">
            <a:avLst/>
          </a:prstGeom>
          <a:ln>
            <a:solidFill>
              <a:srgbClr val="D3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70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6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 userDrawn="1"/>
        </p:nvCxnSpPr>
        <p:spPr>
          <a:xfrm>
            <a:off x="251520" y="6608024"/>
            <a:ext cx="87129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 userDrawn="1"/>
        </p:nvSpPr>
        <p:spPr>
          <a:xfrm>
            <a:off x="-36512" y="6612909"/>
            <a:ext cx="91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74A4837-1691-4DD3-9B33-4B67232AC01B}" type="datetime7">
              <a:rPr lang="es-ES" sz="1000" cap="all" smtClean="0">
                <a:solidFill>
                  <a:srgbClr val="FF0000"/>
                </a:solidFill>
                <a:latin typeface="Calibri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sep.-17</a:t>
            </a:fld>
            <a:endParaRPr lang="es-ES" sz="1000" cap="all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10 CuadroTexto"/>
          <p:cNvSpPr txBox="1"/>
          <p:nvPr userDrawn="1"/>
        </p:nvSpPr>
        <p:spPr>
          <a:xfrm>
            <a:off x="8212012" y="6609726"/>
            <a:ext cx="91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62CA5E2-230A-4D84-A93B-2664F016D10E}" type="slidenum">
              <a:rPr lang="es-ES" sz="1000" cap="all" smtClean="0">
                <a:solidFill>
                  <a:srgbClr val="FF0000"/>
                </a:solidFill>
                <a:latin typeface="Calibri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1000" cap="all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1 Rectángulo"/>
          <p:cNvSpPr/>
          <p:nvPr userDrawn="1"/>
        </p:nvSpPr>
        <p:spPr>
          <a:xfrm>
            <a:off x="3869896" y="6610052"/>
            <a:ext cx="135165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1050" b="1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Adobe Fan Heiti Std B" pitchFamily="34" charset="-128"/>
              </a:rPr>
              <a:t>LuctaOdorFree</a:t>
            </a:r>
            <a:r>
              <a:rPr lang="es-ES_tradnl" sz="1000" b="1" baseline="30000" dirty="0" smtClean="0">
                <a:solidFill>
                  <a:srgbClr val="FF0000"/>
                </a:solidFill>
                <a:latin typeface="Arial Black" panose="020B0A04020102020204" pitchFamily="34" charset="0"/>
                <a:ea typeface="Adobe Fan Heiti Std B" pitchFamily="34" charset="-128"/>
                <a:cs typeface="Times New Roman"/>
              </a:rPr>
              <a:t>®</a:t>
            </a:r>
            <a:endParaRPr lang="es-ES_tradnl" sz="1050" b="1" baseline="30000" dirty="0" smtClean="0">
              <a:solidFill>
                <a:srgbClr val="FF0000"/>
              </a:solidFill>
              <a:latin typeface="Arial Black" panose="020B0A04020102020204" pitchFamily="34" charset="0"/>
              <a:ea typeface="Adobe Fan Heiti Std B" pitchFamily="34" charset="-128"/>
              <a:cs typeface="Times New Roman"/>
            </a:endParaRPr>
          </a:p>
        </p:txBody>
      </p:sp>
      <p:pic>
        <p:nvPicPr>
          <p:cNvPr id="10242" name="Picture 2" descr="U:\Lucta\- Materials Marketing\Logos\LOGO LUCTA ING (Tpte)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207" y="55901"/>
            <a:ext cx="680833" cy="7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0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 userDrawn="1"/>
        </p:nvCxnSpPr>
        <p:spPr>
          <a:xfrm>
            <a:off x="251520" y="6608024"/>
            <a:ext cx="87129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 userDrawn="1"/>
        </p:nvSpPr>
        <p:spPr>
          <a:xfrm>
            <a:off x="-36512" y="6612909"/>
            <a:ext cx="91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74A4837-1691-4DD3-9B33-4B67232AC01B}" type="datetime7">
              <a:rPr lang="es-ES" sz="1000" cap="all" smtClean="0">
                <a:solidFill>
                  <a:srgbClr val="FF0000"/>
                </a:solidFill>
                <a:latin typeface="Calibri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sep.-17</a:t>
            </a:fld>
            <a:endParaRPr lang="es-ES" sz="1000" cap="all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10 CuadroTexto"/>
          <p:cNvSpPr txBox="1"/>
          <p:nvPr userDrawn="1"/>
        </p:nvSpPr>
        <p:spPr>
          <a:xfrm>
            <a:off x="8212012" y="6609726"/>
            <a:ext cx="91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62CA5E2-230A-4D84-A93B-2664F016D10E}" type="slidenum">
              <a:rPr lang="es-ES" sz="1000" cap="all" smtClean="0">
                <a:solidFill>
                  <a:srgbClr val="FF0000"/>
                </a:solidFill>
                <a:latin typeface="Calibri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s-ES" sz="1000" cap="all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1 Rectángulo"/>
          <p:cNvSpPr/>
          <p:nvPr userDrawn="1"/>
        </p:nvSpPr>
        <p:spPr>
          <a:xfrm>
            <a:off x="3995936" y="6602031"/>
            <a:ext cx="9685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1050" b="1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Adobe Fan Heiti Std B" pitchFamily="34" charset="-128"/>
              </a:rPr>
              <a:t>LuctaCaps</a:t>
            </a:r>
            <a:endParaRPr lang="es-ES_tradnl" sz="1050" b="1" baseline="30000" dirty="0" smtClean="0">
              <a:solidFill>
                <a:srgbClr val="FF0000"/>
              </a:solidFill>
              <a:latin typeface="Arial Black" panose="020B0A04020102020204" pitchFamily="34" charset="0"/>
              <a:ea typeface="Adobe Fan Heiti Std B" pitchFamily="34" charset="-128"/>
              <a:cs typeface="Times New Roman"/>
            </a:endParaRPr>
          </a:p>
        </p:txBody>
      </p:sp>
      <p:pic>
        <p:nvPicPr>
          <p:cNvPr id="11266" name="Picture 2" descr="U:\Lucta\- Materials Marketing\Logos\LOGO LUCTA ING (Tpte)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196" y="55901"/>
            <a:ext cx="680833" cy="78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  <p:sldLayoutId id="2147484248" r:id="rId13"/>
    <p:sldLayoutId id="2147484249" r:id="rId14"/>
    <p:sldLayoutId id="2147484250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33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5.xml"/><Relationship Id="rId5" Type="http://schemas.microsoft.com/office/2007/relationships/hdphoto" Target="../media/hdphoto7.wdp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75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Excel_Worksheet3.xlsx"/><Relationship Id="rId5" Type="http://schemas.microsoft.com/office/2007/relationships/hdphoto" Target="../media/hdphoto9.wdp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notesSlide" Target="../notesSlides/notesSlide9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80.png"/><Relationship Id="rId5" Type="http://schemas.microsoft.com/office/2007/relationships/hdphoto" Target="../media/hdphoto10.wdp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82.png"/><Relationship Id="rId4" Type="http://schemas.openxmlformats.org/officeDocument/2006/relationships/image" Target="../media/image6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84.gif"/><Relationship Id="rId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6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64.gif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89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98.png"/><Relationship Id="rId4" Type="http://schemas.openxmlformats.org/officeDocument/2006/relationships/image" Target="../media/image6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notesSlide" Target="../notesSlides/notesSlide11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80.png"/><Relationship Id="rId5" Type="http://schemas.microsoft.com/office/2007/relationships/hdphoto" Target="../media/hdphoto10.wdp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6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6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6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104.jpeg"/><Relationship Id="rId4" Type="http://schemas.openxmlformats.org/officeDocument/2006/relationships/image" Target="../media/image6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microsoft.com/office/2007/relationships/hdphoto" Target="../media/hdphoto17.wdp"/><Relationship Id="rId3" Type="http://schemas.openxmlformats.org/officeDocument/2006/relationships/notesSlide" Target="../notesSlides/notesSlide12.xml"/><Relationship Id="rId7" Type="http://schemas.microsoft.com/office/2007/relationships/hdphoto" Target="../media/hdphoto13.wdp"/><Relationship Id="rId12" Type="http://schemas.openxmlformats.org/officeDocument/2006/relationships/image" Target="../media/image112.tiff"/><Relationship Id="rId17" Type="http://schemas.openxmlformats.org/officeDocument/2006/relationships/image" Target="../media/image115.png"/><Relationship Id="rId2" Type="http://schemas.openxmlformats.org/officeDocument/2006/relationships/slideLayout" Target="../slideLayouts/slideLayout44.xml"/><Relationship Id="rId16" Type="http://schemas.microsoft.com/office/2007/relationships/hdphoto" Target="../media/hdphoto16.wdp"/><Relationship Id="rId20" Type="http://schemas.microsoft.com/office/2007/relationships/hdphoto" Target="../media/hdphoto18.wdp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108.png"/><Relationship Id="rId11" Type="http://schemas.openxmlformats.org/officeDocument/2006/relationships/image" Target="../media/image111.tiff"/><Relationship Id="rId5" Type="http://schemas.microsoft.com/office/2007/relationships/hdphoto" Target="../media/hdphoto12.wdp"/><Relationship Id="rId15" Type="http://schemas.openxmlformats.org/officeDocument/2006/relationships/image" Target="../media/image114.png"/><Relationship Id="rId10" Type="http://schemas.openxmlformats.org/officeDocument/2006/relationships/image" Target="../media/image110.tiff"/><Relationship Id="rId19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microsoft.com/office/2007/relationships/hdphoto" Target="../media/hdphoto14.wdp"/><Relationship Id="rId1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18.jpeg"/><Relationship Id="rId18" Type="http://schemas.openxmlformats.org/officeDocument/2006/relationships/image" Target="../media/image64.gif"/><Relationship Id="rId3" Type="http://schemas.openxmlformats.org/officeDocument/2006/relationships/notesSlide" Target="../notesSlides/notesSlide13.xml"/><Relationship Id="rId7" Type="http://schemas.microsoft.com/office/2007/relationships/hdphoto" Target="../media/hdphoto12.wdp"/><Relationship Id="rId12" Type="http://schemas.microsoft.com/office/2007/relationships/hdphoto" Target="../media/hdphoto18.wdp"/><Relationship Id="rId17" Type="http://schemas.openxmlformats.org/officeDocument/2006/relationships/image" Target="../media/image122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21.png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107.png"/><Relationship Id="rId11" Type="http://schemas.openxmlformats.org/officeDocument/2006/relationships/image" Target="../media/image116.png"/><Relationship Id="rId5" Type="http://schemas.microsoft.com/office/2007/relationships/hdphoto" Target="../media/hdphoto15.wdp"/><Relationship Id="rId15" Type="http://schemas.openxmlformats.org/officeDocument/2006/relationships/image" Target="../media/image120.jpeg"/><Relationship Id="rId10" Type="http://schemas.microsoft.com/office/2007/relationships/hdphoto" Target="../media/hdphoto17.wdp"/><Relationship Id="rId4" Type="http://schemas.openxmlformats.org/officeDocument/2006/relationships/image" Target="../media/image113.png"/><Relationship Id="rId9" Type="http://schemas.openxmlformats.org/officeDocument/2006/relationships/image" Target="../media/image115.png"/><Relationship Id="rId1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116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126.jpeg"/><Relationship Id="rId5" Type="http://schemas.microsoft.com/office/2007/relationships/hdphoto" Target="../media/hdphoto19.wdp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127.png"/><Relationship Id="rId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jpeg"/><Relationship Id="rId20" Type="http://schemas.openxmlformats.org/officeDocument/2006/relationships/image" Target="../media/image44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0.jpg"/><Relationship Id="rId11" Type="http://schemas.openxmlformats.org/officeDocument/2006/relationships/image" Target="../media/image35.jpeg"/><Relationship Id="rId5" Type="http://schemas.microsoft.com/office/2007/relationships/hdphoto" Target="../media/hdphoto4.wdp"/><Relationship Id="rId15" Type="http://schemas.openxmlformats.org/officeDocument/2006/relationships/image" Target="../media/image39.jpeg"/><Relationship Id="rId23" Type="http://schemas.openxmlformats.org/officeDocument/2006/relationships/image" Target="../media/image47.png"/><Relationship Id="rId10" Type="http://schemas.openxmlformats.org/officeDocument/2006/relationships/image" Target="../media/image34.jpeg"/><Relationship Id="rId19" Type="http://schemas.openxmlformats.org/officeDocument/2006/relationships/image" Target="../media/image43.png"/><Relationship Id="rId4" Type="http://schemas.openxmlformats.org/officeDocument/2006/relationships/image" Target="../media/image29.jpeg"/><Relationship Id="rId9" Type="http://schemas.openxmlformats.org/officeDocument/2006/relationships/image" Target="../media/image33.jpe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microsoft.com/office/2007/relationships/hdphoto" Target="../media/hdphoto20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microsoft.com/office/2007/relationships/hdphoto" Target="../media/hdphoto15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34.jpeg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132.png"/><Relationship Id="rId5" Type="http://schemas.microsoft.com/office/2007/relationships/hdphoto" Target="../media/hdphoto15.wdp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2.jpe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4.gif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Lucta\- Materials Marketing\Fotos 2016\Paradigma\Revisades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59"/>
          <a:stretch/>
        </p:blipFill>
        <p:spPr bwMode="auto">
          <a:xfrm>
            <a:off x="1" y="5274"/>
            <a:ext cx="9144000" cy="68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" y="188640"/>
            <a:ext cx="9143999" cy="1139286"/>
          </a:xfrm>
          <a:prstGeom prst="rect">
            <a:avLst/>
          </a:prstGeom>
          <a:solidFill>
            <a:srgbClr val="FF939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3020202040205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3020202040205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Отдушки и Технологии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3020202040205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Lucta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3020202040205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3020202040205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различных                                                                                                                                                                                      жидких применений Бытовой Химии</a:t>
            </a:r>
            <a:r>
              <a:rPr lang="es-E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3020202040205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iar Dreams" panose="020B03020202040205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 descr="U:\Lucta\- Materials Marketing\Logos\LOGO LUCTA ING (Tpte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" y="188640"/>
            <a:ext cx="1444018" cy="16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31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-12700" y="319956"/>
            <a:ext cx="8460432" cy="36004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          ТЕХНОЛОГИЯ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haroni" pitchFamily="2" charset="-79"/>
            </a:endParaRPr>
          </a:p>
        </p:txBody>
      </p:sp>
      <p:pic>
        <p:nvPicPr>
          <p:cNvPr id="57" name="Imagen 17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45" y="764704"/>
            <a:ext cx="6474999" cy="5688631"/>
          </a:xfrm>
          <a:prstGeom prst="rect">
            <a:avLst/>
          </a:prstGeom>
        </p:spPr>
      </p:pic>
      <p:sp>
        <p:nvSpPr>
          <p:cNvPr id="55" name="Rectángulo 16"/>
          <p:cNvSpPr/>
          <p:nvPr/>
        </p:nvSpPr>
        <p:spPr>
          <a:xfrm>
            <a:off x="395536" y="874454"/>
            <a:ext cx="820891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40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Lucta</a:t>
            </a:r>
            <a:r>
              <a:rPr lang="es-CO" sz="40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Candara" panose="020E0502030303020204" pitchFamily="34" charset="0"/>
              </a:rPr>
              <a:t>разработала вещество </a:t>
            </a:r>
            <a:r>
              <a:rPr lang="ru-RU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эффективно</a:t>
            </a:r>
            <a:r>
              <a:rPr lang="ru-RU" sz="40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противодействующее  и нейтрализующее неприятные запахи</a:t>
            </a:r>
            <a:r>
              <a:rPr lang="es-CO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</a:t>
            </a:r>
            <a:endParaRPr lang="es-CO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9" name="58 Rectángulo"/>
          <p:cNvSpPr/>
          <p:nvPr/>
        </p:nvSpPr>
        <p:spPr>
          <a:xfrm>
            <a:off x="0" y="3861048"/>
            <a:ext cx="9144000" cy="1224136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89824" y="4038972"/>
            <a:ext cx="582755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54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dobe Fan Heiti Std B" pitchFamily="34" charset="-128"/>
              </a:rPr>
              <a:t>LuctaOdorFree</a:t>
            </a:r>
            <a:endParaRPr lang="es-ES_tradnl" sz="5400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dobe Fan Heiti Std B" pitchFamily="34" charset="-128"/>
              <a:cs typeface="Times New Roman"/>
            </a:endParaRPr>
          </a:p>
          <a:p>
            <a:pPr algn="ctr"/>
            <a:endParaRPr lang="es-ES" sz="1400" dirty="0">
              <a:solidFill>
                <a:prstClr val="white"/>
              </a:solidFill>
            </a:endParaRPr>
          </a:p>
        </p:txBody>
      </p:sp>
      <p:sp>
        <p:nvSpPr>
          <p:cNvPr id="62" name="61 Rectángulo"/>
          <p:cNvSpPr/>
          <p:nvPr/>
        </p:nvSpPr>
        <p:spPr>
          <a:xfrm>
            <a:off x="7289333" y="3861048"/>
            <a:ext cx="595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000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dobe Fan Heiti Std B" pitchFamily="34" charset="-128"/>
                <a:cs typeface="Times New Roman"/>
              </a:rPr>
              <a:t>®</a:t>
            </a:r>
            <a:endParaRPr lang="es-E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64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 animBg="1"/>
      <p:bldP spid="2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20" y="776977"/>
            <a:ext cx="3688228" cy="553234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22 Rectángulo"/>
          <p:cNvSpPr/>
          <p:nvPr/>
        </p:nvSpPr>
        <p:spPr>
          <a:xfrm>
            <a:off x="-12700" y="319956"/>
            <a:ext cx="8460432" cy="36004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	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ТЕХНОЛОГИЯ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haroni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8286" y="1052736"/>
            <a:ext cx="8136904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600" b="1">
                <a:solidFill>
                  <a:srgbClr val="207F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marL="342900" indent="-342900" algn="just">
              <a:lnSpc>
                <a:spcPts val="22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“</a:t>
            </a:r>
            <a:r>
              <a:rPr lang="ru-RU" sz="18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КОМБИНАЦИЯ ВЕЩЕСТВ, ПРОТИВОДЕЙСТВУЮЩИХ НЕПРИЯТНОМУ ЗАПАХУ</a:t>
            </a:r>
            <a:r>
              <a:rPr lang="en-US" sz="18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” </a:t>
            </a:r>
          </a:p>
          <a:p>
            <a:pPr marL="893763" algn="just">
              <a:lnSpc>
                <a:spcPts val="2200"/>
              </a:lnSpc>
              <a:spcBef>
                <a:spcPts val="600"/>
              </a:spcBef>
            </a:pPr>
            <a:r>
              <a:rPr lang="ru-RU" sz="18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Патент</a:t>
            </a:r>
            <a:r>
              <a:rPr lang="en-GB" sz="18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: EP14382253.4 – </a:t>
            </a:r>
            <a:r>
              <a:rPr lang="en-GB" sz="2000" dirty="0" err="1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LuctaOdorFree</a:t>
            </a:r>
            <a:r>
              <a:rPr lang="en-GB" sz="2000" dirty="0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®</a:t>
            </a:r>
            <a:r>
              <a:rPr lang="en-GB" sz="18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.</a:t>
            </a:r>
          </a:p>
          <a:p>
            <a:pPr marL="342900" indent="-342900" algn="just">
              <a:lnSpc>
                <a:spcPts val="22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GB" sz="1800" dirty="0" smtClean="0">
              <a:solidFill>
                <a:schemeClr val="tx1"/>
              </a:solidFill>
              <a:effectLst/>
              <a:latin typeface="Candara" panose="020E0502030303020204" pitchFamily="34" charset="0"/>
              <a:ea typeface="Adobe Fan Heiti Std B" pitchFamily="34" charset="-128"/>
            </a:endParaRPr>
          </a:p>
          <a:p>
            <a:pPr marL="342900" indent="-342900" algn="just">
              <a:lnSpc>
                <a:spcPts val="22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dirty="0" err="1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LuctaOdorFree</a:t>
            </a:r>
            <a:r>
              <a:rPr lang="en-GB" sz="1800" dirty="0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®</a:t>
            </a:r>
            <a:r>
              <a:rPr lang="en-GB" sz="18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является смесью различных веществ, широко используемых в парфюмерии.</a:t>
            </a:r>
            <a:endParaRPr lang="en-GB" sz="1800" b="0" dirty="0" smtClean="0">
              <a:solidFill>
                <a:schemeClr val="tx1"/>
              </a:solidFill>
              <a:effectLst/>
              <a:latin typeface="Candara" panose="020E0502030303020204" pitchFamily="34" charset="0"/>
              <a:ea typeface="Adobe Fan Heiti Std B" pitchFamily="34" charset="-128"/>
            </a:endParaRPr>
          </a:p>
          <a:p>
            <a:pPr marL="342900" indent="-342900" algn="just">
              <a:lnSpc>
                <a:spcPts val="22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GB" sz="1800" dirty="0" smtClean="0">
              <a:solidFill>
                <a:schemeClr val="tx1"/>
              </a:solidFill>
              <a:effectLst/>
              <a:latin typeface="Candara" panose="020E0502030303020204" pitchFamily="34" charset="0"/>
              <a:ea typeface="Adobe Fan Heiti Std B" pitchFamily="34" charset="-128"/>
            </a:endParaRPr>
          </a:p>
          <a:p>
            <a:pPr marL="342900" indent="-342900" algn="just">
              <a:lnSpc>
                <a:spcPts val="22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dirty="0" err="1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LuctaOdorFree</a:t>
            </a:r>
            <a:r>
              <a:rPr lang="en-GB" sz="1800" dirty="0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®</a:t>
            </a:r>
            <a:r>
              <a:rPr lang="en-GB" sz="16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 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показатели</a:t>
            </a:r>
            <a:r>
              <a:rPr lang="en-GB" sz="18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:</a:t>
            </a:r>
          </a:p>
          <a:p>
            <a:pPr marL="822325" indent="-285750" algn="just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b="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Химическая нейтрализация</a:t>
            </a:r>
            <a:r>
              <a:rPr lang="en-GB" sz="1800" b="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.</a:t>
            </a:r>
          </a:p>
          <a:p>
            <a:pPr marL="822325" indent="-285750" algn="just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b="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Сенсорная нейтрализация</a:t>
            </a:r>
            <a:r>
              <a:rPr lang="en-GB" sz="1800" b="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.</a:t>
            </a:r>
          </a:p>
          <a:p>
            <a:pPr marL="342900" indent="-342900" algn="just">
              <a:lnSpc>
                <a:spcPts val="22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GB" sz="1800" dirty="0" smtClean="0">
              <a:solidFill>
                <a:schemeClr val="tx1"/>
              </a:solidFill>
              <a:effectLst/>
              <a:latin typeface="Candara" panose="020E0502030303020204" pitchFamily="34" charset="0"/>
              <a:ea typeface="Adobe Fan Heiti Std B" pitchFamily="34" charset="-128"/>
            </a:endParaRPr>
          </a:p>
          <a:p>
            <a:pPr marL="342900" indent="-342900" algn="just">
              <a:lnSpc>
                <a:spcPts val="22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Цель</a:t>
            </a:r>
            <a:r>
              <a:rPr lang="en-GB" sz="18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: 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существенное снижение концентрации неприятного запаха</a:t>
            </a:r>
            <a:r>
              <a:rPr lang="en-GB" sz="1800" b="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.</a:t>
            </a:r>
          </a:p>
          <a:p>
            <a:pPr marL="342900" indent="-342900" algn="just">
              <a:lnSpc>
                <a:spcPts val="22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GB" sz="1800" b="0" dirty="0" smtClean="0">
              <a:solidFill>
                <a:schemeClr val="tx1"/>
              </a:solidFill>
              <a:effectLst/>
              <a:latin typeface="Candara" panose="020E0502030303020204" pitchFamily="34" charset="0"/>
              <a:ea typeface="Adobe Fan Heiti Std B" pitchFamily="34" charset="-128"/>
            </a:endParaRPr>
          </a:p>
          <a:p>
            <a:pPr marL="342900" indent="-342900" algn="just">
              <a:lnSpc>
                <a:spcPts val="22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Использование</a:t>
            </a:r>
            <a:r>
              <a:rPr lang="en-GB" sz="1800" b="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: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путем комбинирования </a:t>
            </a:r>
            <a:r>
              <a:rPr lang="en-GB" sz="2000" dirty="0" err="1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LuctaOdorFree</a:t>
            </a:r>
            <a:r>
              <a:rPr lang="en-GB" sz="2000" dirty="0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®</a:t>
            </a:r>
            <a:r>
              <a:rPr lang="en-GB" sz="2000" b="0" dirty="0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с отдушкой мы добиваемся снижения уровня неприятного запаха, а следовательно более приятного ольфакторного восприятия. </a:t>
            </a:r>
            <a:endParaRPr lang="en-GB" sz="1800" b="0" dirty="0" smtClean="0">
              <a:solidFill>
                <a:schemeClr val="tx1"/>
              </a:solidFill>
              <a:effectLst/>
              <a:latin typeface="Candara" panose="020E0502030303020204" pitchFamily="34" charset="0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48315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-12700" y="319956"/>
            <a:ext cx="8460432" cy="36004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	</a:t>
            </a: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ТЕСТИРОВАНИЕ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haroni" pitchFamily="2" charset="-79"/>
            </a:endParaRPr>
          </a:p>
        </p:txBody>
      </p:sp>
      <p:pic>
        <p:nvPicPr>
          <p:cNvPr id="6" name="Picture 2" descr="http://www.decarapravida.com.br/modules/nicotina2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2" b="2768"/>
          <a:stretch/>
        </p:blipFill>
        <p:spPr bwMode="auto">
          <a:xfrm>
            <a:off x="88155" y="836712"/>
            <a:ext cx="8359577" cy="567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1176696"/>
            <a:ext cx="9144000" cy="5132624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604" y="1340768"/>
            <a:ext cx="9144000" cy="503712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23528" y="980728"/>
            <a:ext cx="6419056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s-ES" sz="2400" b="1" dirty="0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  <a:cs typeface="+mn-cs"/>
              </a:rPr>
              <a:t>Проведение теста</a:t>
            </a:r>
            <a:endParaRPr lang="es-ES" alt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Adobe Fan Heiti Std B" pitchFamily="34" charset="-128"/>
              <a:cs typeface="+mn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23528" y="2015999"/>
            <a:ext cx="2736304" cy="129442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s-ES" sz="2400" dirty="0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  <a:cs typeface="+mn-cs"/>
              </a:rPr>
              <a:t>Химический тест</a:t>
            </a:r>
            <a:endParaRPr lang="es-ES" altLang="es-ES" sz="2400" dirty="0" smtClean="0">
              <a:solidFill>
                <a:srgbClr val="FF0000"/>
              </a:solidFill>
              <a:latin typeface="Candara" panose="020E0502030303020204" pitchFamily="34" charset="0"/>
              <a:ea typeface="Adobe Fan Heiti Std B" pitchFamily="34" charset="-128"/>
              <a:cs typeface="+mn-cs"/>
            </a:endParaRPr>
          </a:p>
          <a:p>
            <a:pPr algn="l"/>
            <a:endParaRPr lang="es-ES_tradnl" altLang="es-ES" sz="2400" dirty="0" smtClean="0">
              <a:solidFill>
                <a:srgbClr val="FF0000"/>
              </a:solidFill>
              <a:latin typeface="Candara" panose="020E0502030303020204" pitchFamily="34" charset="0"/>
              <a:ea typeface="Adobe Fan Heiti Std B" pitchFamily="34" charset="-128"/>
              <a:cs typeface="+mn-cs"/>
            </a:endParaRPr>
          </a:p>
          <a:p>
            <a:pPr algn="l"/>
            <a:endParaRPr lang="es-ES" altLang="es-ES" sz="2400" dirty="0" smtClean="0">
              <a:solidFill>
                <a:srgbClr val="FF0000"/>
              </a:solidFill>
              <a:latin typeface="Candara" panose="020E0502030303020204" pitchFamily="34" charset="0"/>
              <a:ea typeface="Adobe Fan Heiti Std B" pitchFamily="34" charset="-128"/>
              <a:cs typeface="+mn-cs"/>
            </a:endParaRPr>
          </a:p>
          <a:p>
            <a:pPr algn="l"/>
            <a:r>
              <a:rPr lang="ru-RU" altLang="es-ES" sz="2400" dirty="0" smtClean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  <a:cs typeface="+mn-cs"/>
              </a:rPr>
              <a:t>Сенсорный тест</a:t>
            </a:r>
            <a:endParaRPr lang="es-ES" altLang="es-ES" sz="2400" dirty="0">
              <a:solidFill>
                <a:srgbClr val="FF0000"/>
              </a:solidFill>
              <a:latin typeface="Candara" panose="020E0502030303020204" pitchFamily="34" charset="0"/>
              <a:ea typeface="Adobe Fan Heiti Std B" pitchFamily="34" charset="-128"/>
              <a:cs typeface="+mn-cs"/>
            </a:endParaRPr>
          </a:p>
        </p:txBody>
      </p:sp>
      <p:sp>
        <p:nvSpPr>
          <p:cNvPr id="14" name="13 Flecha a la derecha con bandas"/>
          <p:cNvSpPr/>
          <p:nvPr/>
        </p:nvSpPr>
        <p:spPr>
          <a:xfrm>
            <a:off x="2874640" y="2376039"/>
            <a:ext cx="833264" cy="792088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211936"/>
              </p:ext>
            </p:extLst>
          </p:nvPr>
        </p:nvGraphicFramePr>
        <p:xfrm>
          <a:off x="3923928" y="755127"/>
          <a:ext cx="4684713" cy="4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Worksheet" r:id="rId5" imgW="3857782" imgH="3609770" progId="Excel.Sheet.12">
                  <p:embed/>
                </p:oleObj>
              </mc:Choice>
              <mc:Fallback>
                <p:oleObj name="Worksheet" r:id="rId5" imgW="3857782" imgH="36097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3928" y="755127"/>
                        <a:ext cx="4684713" cy="482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11 Rectángulo"/>
          <p:cNvSpPr/>
          <p:nvPr/>
        </p:nvSpPr>
        <p:spPr>
          <a:xfrm>
            <a:off x="3923928" y="5661248"/>
            <a:ext cx="4824536" cy="32403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(**) </a:t>
            </a:r>
            <a:r>
              <a:rPr lang="es-ES" sz="1050" b="1" i="1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Sweat</a:t>
            </a:r>
            <a:r>
              <a:rPr lang="es-ES" sz="105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/20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Hexanoic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Isovaleric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Butyric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endParaRPr lang="es-ES" sz="1050" i="1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923928" y="6135547"/>
            <a:ext cx="4824536" cy="32403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(***) </a:t>
            </a:r>
            <a:r>
              <a:rPr lang="es-ES" sz="1050" b="1" i="1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Kitchen</a:t>
            </a:r>
            <a:r>
              <a:rPr lang="es-ES" sz="105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/2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Dimethyl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Sulfide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Propionic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Trimethylamine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Diacetil</a:t>
            </a:r>
            <a:endParaRPr lang="es-ES" sz="1050" i="1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923928" y="5121396"/>
            <a:ext cx="4824536" cy="3600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05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(*) PET/3</a:t>
            </a:r>
            <a:r>
              <a:rPr lang="es-ES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s-ES" sz="105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Butyric</a:t>
            </a:r>
            <a:r>
              <a:rPr lang="es-ES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Valeric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+ </a:t>
            </a:r>
            <a:r>
              <a:rPr lang="es-ES" sz="105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Isovaleric</a:t>
            </a:r>
            <a:r>
              <a:rPr lang="es-ES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Aldehyde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 + 2-Acetyl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Pirazine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Clonal</a:t>
            </a:r>
            <a:endParaRPr lang="es-ES" sz="1050" i="1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429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5" grpId="0"/>
      <p:bldP spid="14" grpId="0" animBg="1"/>
      <p:bldP spid="12" grpId="0" animBg="1"/>
      <p:bldP spid="1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brandymagno.com/wp-content/themes/magno/img/combinado10_destel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0" y="1266478"/>
            <a:ext cx="8856340" cy="510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12700" y="319956"/>
            <a:ext cx="8460432" cy="36004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	</a:t>
            </a: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ТЕСТЫ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haroni" pitchFamily="2" charset="-79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781751"/>
              </p:ext>
            </p:extLst>
          </p:nvPr>
        </p:nvGraphicFramePr>
        <p:xfrm>
          <a:off x="280988" y="2133600"/>
          <a:ext cx="8347075" cy="335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Worksheet" r:id="rId5" imgW="7505602" imgH="2095617" progId="Excel.Sheet.12">
                  <p:embed/>
                </p:oleObj>
              </mc:Choice>
              <mc:Fallback>
                <p:oleObj name="Worksheet" r:id="rId5" imgW="7505602" imgH="209561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988" y="2133600"/>
                        <a:ext cx="8347075" cy="335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95536" y="1177296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s-ES" sz="2400" b="1" dirty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МЕТОДОЛОГИЯ</a:t>
            </a:r>
            <a:r>
              <a:rPr lang="es-ES" altLang="es-ES" sz="2400" b="1" dirty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:</a:t>
            </a:r>
            <a:endParaRPr lang="es-ES" alt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8568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s.testsworld.net/files/2013/03/test-quimica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14" y="1228792"/>
            <a:ext cx="7714386" cy="52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-12700" y="319956"/>
            <a:ext cx="8460432" cy="36004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               ХИМИЧЕСКИЕ 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ТЕСТЫ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haroni" pitchFamily="2" charset="-79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467543" y="1552228"/>
            <a:ext cx="8672351" cy="484687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851920" y="5799017"/>
            <a:ext cx="4896544" cy="32403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(**) </a:t>
            </a:r>
            <a:r>
              <a:rPr lang="es-ES" sz="1050" b="1" i="1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Sweat</a:t>
            </a:r>
            <a:r>
              <a:rPr lang="es-ES" sz="105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/20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Hexanoic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Isovaleric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Butyric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endParaRPr lang="es-ES" sz="1050" i="1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730830"/>
              </p:ext>
            </p:extLst>
          </p:nvPr>
        </p:nvGraphicFramePr>
        <p:xfrm>
          <a:off x="1430338" y="1341438"/>
          <a:ext cx="5967412" cy="447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Worksheet" r:id="rId6" imgW="5134005" imgH="3667048" progId="Excel.Sheet.12">
                  <p:embed/>
                </p:oleObj>
              </mc:Choice>
              <mc:Fallback>
                <p:oleObj name="Worksheet" r:id="rId6" imgW="5134005" imgH="366704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30338" y="1341438"/>
                        <a:ext cx="5967412" cy="447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3851920" y="6201308"/>
            <a:ext cx="4896544" cy="32403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(***) </a:t>
            </a:r>
            <a:r>
              <a:rPr lang="es-ES" sz="1050" b="1" i="1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Kitchen</a:t>
            </a:r>
            <a:r>
              <a:rPr lang="es-ES" sz="105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/2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Dimethyl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Sulfide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Propionic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Trimethylamine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Diacetil</a:t>
            </a:r>
            <a:endParaRPr lang="es-ES" sz="1050" i="1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851920" y="5373215"/>
            <a:ext cx="4896544" cy="35379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05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(*) PET/3</a:t>
            </a:r>
            <a:r>
              <a:rPr lang="es-ES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s-ES" sz="105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Butyric</a:t>
            </a:r>
            <a:r>
              <a:rPr lang="es-ES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Valeric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acid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+ </a:t>
            </a:r>
            <a:r>
              <a:rPr lang="es-ES" sz="105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Isovaleric</a:t>
            </a:r>
            <a:r>
              <a:rPr lang="es-ES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Aldehyde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 + 2-Acetyl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Pirazine</a:t>
            </a:r>
            <a:r>
              <a:rPr lang="es-E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+ </a:t>
            </a:r>
            <a:r>
              <a:rPr lang="es-ES" sz="105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Clonal</a:t>
            </a:r>
            <a:endParaRPr lang="es-ES" sz="1050" i="1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097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ecologismo.com/wp-content/uploads/2012/01/400_1210902085_3d1548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0" y="-31452"/>
            <a:ext cx="9185936" cy="68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de pensativa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800" r="98200">
                        <a14:backgroundMark x1="34000" y1="91374" x2="46000" y2="87540"/>
                        <a14:backgroundMark x1="46000" y1="85623" x2="46000" y2="85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40" y="1196752"/>
            <a:ext cx="4762500" cy="596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-12418" y="260648"/>
            <a:ext cx="9185394" cy="903005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692492" y="332656"/>
            <a:ext cx="51973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dobe Fan Heiti Std B" pitchFamily="34" charset="-128"/>
              </a:rPr>
              <a:t>LuctaOdorFree</a:t>
            </a:r>
            <a:endParaRPr lang="es-ES_tradnl" sz="4800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dobe Fan Heiti Std B" pitchFamily="34" charset="-128"/>
              <a:cs typeface="Times New Roman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76256" y="260648"/>
            <a:ext cx="595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000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dobe Fan Heiti Std B" pitchFamily="34" charset="-128"/>
                <a:cs typeface="Times New Roman"/>
              </a:rPr>
              <a:t>®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266220" y="2902296"/>
            <a:ext cx="62728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abeatbyKai" panose="00000400000000000000" pitchFamily="2" charset="0"/>
              </a:rPr>
              <a:t>сферы применения</a:t>
            </a:r>
            <a:r>
              <a:rPr lang="es-ES" sz="4400" b="1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abeatbyKai" panose="00000400000000000000" pitchFamily="2" charset="0"/>
              </a:rPr>
              <a:t>??</a:t>
            </a: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107504" y="5851659"/>
            <a:ext cx="864096" cy="8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73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risefit.com/wp-content/uploads/run-shoe-he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98796"/>
            <a:ext cx="916327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606235" y="6313835"/>
            <a:ext cx="522284" cy="52241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59673"/>
            <a:ext cx="5328592" cy="244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358270" y="1340768"/>
            <a:ext cx="7488832" cy="2041074"/>
          </a:xfrm>
          <a:prstGeom prst="rect">
            <a:avLst/>
          </a:prstGeom>
          <a:noFill/>
          <a:effectLst/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8000" b="1" dirty="0" smtClean="0">
                <a:solidFill>
                  <a:srgbClr val="38DA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Давайте двигаться</a:t>
            </a:r>
            <a:r>
              <a:rPr lang="en-GB" sz="8000" b="1" dirty="0" smtClean="0">
                <a:solidFill>
                  <a:srgbClr val="38DA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4254527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9460" y="2191591"/>
            <a:ext cx="3069291" cy="29337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606235" y="6313835"/>
            <a:ext cx="522284" cy="522413"/>
          </a:xfrm>
          <a:prstGeom prst="rect">
            <a:avLst/>
          </a:prstGeom>
        </p:spPr>
      </p:pic>
      <p:pic>
        <p:nvPicPr>
          <p:cNvPr id="1030" name="Picture 6" descr="http://www.digikey.com/-/media/Images/Article%20Library/TechZone%20Articles/2016/April/Technical%20Sports%20Clothes%20Get%20Smart/article-2016april-technical-sports-clothes-fig1.jpg?la=en&amp;ts=97b717de-2b10-4123-918a-ae79b6c5ac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135" y="2191592"/>
            <a:ext cx="6190498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2.bp.blogspot.com/-Nui7oCd95NE/VgpDkbws06I/AAAAAAAANuI/-BBb3fdKhIo/s1600/goretex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12" y="2605929"/>
            <a:ext cx="19050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764704"/>
            <a:ext cx="8949007" cy="638044"/>
          </a:xfrm>
          <a:prstGeom prst="rect">
            <a:avLst/>
          </a:prstGeom>
          <a:noFill/>
          <a:effectLst/>
          <a:extLst/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Функциональные ткани: защищающие</a:t>
            </a:r>
            <a:r>
              <a:rPr lang="en-GB" sz="36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, </a:t>
            </a:r>
            <a:r>
              <a:rPr lang="ru-RU" sz="36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водонепроницаемые, дыщащие</a:t>
            </a:r>
            <a:r>
              <a:rPr lang="en-GB" sz="36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.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3568" y="5495361"/>
            <a:ext cx="7632848" cy="638044"/>
          </a:xfrm>
          <a:prstGeom prst="rect">
            <a:avLst/>
          </a:prstGeom>
          <a:noFill/>
          <a:effectLst/>
          <a:extLst/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Но</a:t>
            </a:r>
            <a:r>
              <a:rPr lang="en-GB" sz="3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…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При занятиях спортом</a:t>
            </a:r>
            <a:r>
              <a:rPr lang="en-GB" sz="3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44590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iempo21araucania.cl/wp-content/uploads/14_sau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0"/>
          <a:stretch/>
        </p:blipFill>
        <p:spPr bwMode="auto">
          <a:xfrm>
            <a:off x="-1" y="-918"/>
            <a:ext cx="9154634" cy="68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606235" y="6313835"/>
            <a:ext cx="522284" cy="52241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7544" y="1916832"/>
            <a:ext cx="7632848" cy="638044"/>
          </a:xfrm>
          <a:prstGeom prst="rect">
            <a:avLst/>
          </a:prstGeom>
          <a:noFill/>
          <a:effectLst/>
          <a:extLst/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4800" b="1" dirty="0" smtClean="0">
                <a:solidFill>
                  <a:srgbClr val="38DA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Мы потеем</a:t>
            </a:r>
            <a:r>
              <a:rPr lang="en-GB" sz="4800" b="1" dirty="0" smtClean="0">
                <a:solidFill>
                  <a:srgbClr val="38DA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6029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.thrfun.com/img/077/969/smelly_clothing_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8" y="0"/>
            <a:ext cx="9156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606235" y="6313835"/>
            <a:ext cx="522284" cy="52241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5576" y="764704"/>
            <a:ext cx="7632848" cy="638044"/>
          </a:xfrm>
          <a:prstGeom prst="rect">
            <a:avLst/>
          </a:prstGeom>
          <a:noFill/>
          <a:effectLst/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а это создает запах</a:t>
            </a:r>
            <a:r>
              <a:rPr lang="en-GB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4110745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339753" y="157576"/>
            <a:ext cx="6788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LUCTA</a:t>
            </a:r>
            <a:r>
              <a:rPr lang="es-E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	        	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мы?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2" name="Rectangle 4"/>
          <p:cNvSpPr txBox="1">
            <a:spLocks noChangeArrowheads="1"/>
          </p:cNvSpPr>
          <p:nvPr/>
        </p:nvSpPr>
        <p:spPr bwMode="auto">
          <a:xfrm>
            <a:off x="1907704" y="692697"/>
            <a:ext cx="697443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D32E12"/>
              </a:buClr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2E12"/>
              </a:buClr>
              <a:buFont typeface="Verdana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2E1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 eaLnBrk="1" hangingPunct="1">
              <a:lnSpc>
                <a:spcPct val="160000"/>
              </a:lnSpc>
              <a:buClr>
                <a:srgbClr val="C00000"/>
              </a:buClr>
              <a:buFontTx/>
              <a:buNone/>
            </a:pPr>
            <a:r>
              <a:rPr lang="es-ES" altLang="es-ES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302020204020504" pitchFamily="34" charset="0"/>
              </a:rPr>
              <a:t>Lucta</a:t>
            </a:r>
            <a:r>
              <a:rPr lang="es-ES" altLang="es-ES" sz="16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302020204020504" pitchFamily="34" charset="0"/>
              </a:rPr>
              <a:t> </a:t>
            </a:r>
            <a:r>
              <a:rPr lang="ru-RU" altLang="es-ES" sz="16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iar Dreams" panose="020B0302020204020504" pitchFamily="34" charset="0"/>
              </a:rPr>
              <a:t> - </a:t>
            </a:r>
            <a:r>
              <a:rPr lang="ru-RU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международная компания с почти 70 летней историей.</a:t>
            </a:r>
            <a:endParaRPr lang="es-ES" altLang="es-ES" sz="1600" dirty="0" smtClean="0">
              <a:solidFill>
                <a:prstClr val="black"/>
              </a:solidFill>
              <a:latin typeface="Caviar Dreams" panose="020B0302020204020504" pitchFamily="34" charset="0"/>
            </a:endParaRPr>
          </a:p>
        </p:txBody>
      </p:sp>
      <p:sp>
        <p:nvSpPr>
          <p:cNvPr id="15" name="Text Box 3"/>
          <p:cNvSpPr txBox="1">
            <a:spLocks noChangeAspect="1" noChangeArrowheads="1"/>
          </p:cNvSpPr>
          <p:nvPr/>
        </p:nvSpPr>
        <p:spPr bwMode="auto">
          <a:xfrm>
            <a:off x="3347864" y="1196752"/>
            <a:ext cx="56782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907 </a:t>
            </a:r>
            <a:r>
              <a:rPr lang="ru-RU" altLang="es-ES" sz="1600" b="0" dirty="0">
                <a:solidFill>
                  <a:prstClr val="black"/>
                </a:solidFill>
                <a:latin typeface="Caviar Dreams" panose="020B0302020204020504" pitchFamily="34" charset="0"/>
              </a:rPr>
              <a:t>р</a:t>
            </a:r>
            <a:r>
              <a:rPr lang="ru-RU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аботников</a:t>
            </a:r>
            <a:r>
              <a:rPr lang="es-ES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.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35 </a:t>
            </a:r>
            <a:r>
              <a:rPr lang="ru-RU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национальностей </a:t>
            </a:r>
            <a:r>
              <a:rPr lang="es-ES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.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Средний срок работы в компании</a:t>
            </a:r>
            <a:r>
              <a:rPr lang="es-ES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: 10 </a:t>
            </a:r>
            <a:r>
              <a:rPr lang="ru-RU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лет</a:t>
            </a:r>
            <a:r>
              <a:rPr lang="es-ES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.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Средний возраст</a:t>
            </a:r>
            <a:r>
              <a:rPr lang="es-ES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: 40</a:t>
            </a:r>
            <a:r>
              <a:rPr lang="ru-RU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 лет</a:t>
            </a:r>
            <a:r>
              <a:rPr lang="es-ES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.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60% </a:t>
            </a:r>
            <a:r>
              <a:rPr lang="ru-RU" altLang="es-ES" sz="1600" b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работников заняты в технических департаментах</a:t>
            </a:r>
            <a:endParaRPr lang="es-ES" altLang="es-ES" sz="1600" b="0" dirty="0" smtClean="0">
              <a:solidFill>
                <a:prstClr val="black"/>
              </a:solidFill>
              <a:latin typeface="Caviar Dreams" panose="020B0302020204020504" pitchFamily="34" charset="0"/>
            </a:endParaRPr>
          </a:p>
        </p:txBody>
      </p:sp>
      <p:pic>
        <p:nvPicPr>
          <p:cNvPr id="7" name="Picture 2" descr="U:\Lucta\- Materials Marketing\Fotos\Lucta\90-036_28 (Large)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" t="1484" r="1761"/>
          <a:stretch/>
        </p:blipFill>
        <p:spPr bwMode="auto">
          <a:xfrm>
            <a:off x="-108520" y="3284984"/>
            <a:ext cx="9252520" cy="368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5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2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606235" y="6313835"/>
            <a:ext cx="522284" cy="52241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15616" y="3871076"/>
            <a:ext cx="7632848" cy="638044"/>
          </a:xfrm>
          <a:prstGeom prst="rect">
            <a:avLst/>
          </a:prstGeom>
          <a:noFill/>
          <a:effectLst/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н</a:t>
            </a:r>
            <a:r>
              <a:rPr lang="ru-RU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еприятный запах, который необходимо устранить</a:t>
            </a:r>
            <a:endParaRPr lang="en-GB" sz="4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atbyKai" panose="00000400000000000000" pitchFamily="2" charset="0"/>
              <a:ea typeface="Adobe Gothic Std B" pitchFamily="34" charset="-128"/>
              <a:cs typeface="+mj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GB" sz="4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atbyKai" panose="00000400000000000000" pitchFamily="2" charset="0"/>
              <a:ea typeface="Adobe Gothic Std B" pitchFamily="34" charset="-128"/>
              <a:cs typeface="+mj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GB" sz="4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atbyKai" panose="00000400000000000000" pitchFamily="2" charset="0"/>
              <a:ea typeface="Adobe Gothic Std B" pitchFamily="34" charset="-128"/>
              <a:cs typeface="+mj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GB" sz="4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atbyKai" panose="00000400000000000000" pitchFamily="2" charset="0"/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0822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uth.gr/sites/default/files/runn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0"/>
          <a:stretch/>
        </p:blipFill>
        <p:spPr bwMode="auto">
          <a:xfrm>
            <a:off x="-2345" y="0"/>
            <a:ext cx="91463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07504" y="3717032"/>
            <a:ext cx="8280920" cy="1872208"/>
          </a:xfrm>
          <a:prstGeom prst="rect">
            <a:avLst/>
          </a:prstGeom>
          <a:noFill/>
          <a:effectLst/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Жидкое средство для стирки</a:t>
            </a:r>
            <a:endParaRPr lang="en-GB" sz="60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atbyKai" panose="00000400000000000000" pitchFamily="2" charset="0"/>
              <a:ea typeface="Adobe Gothic Std B" pitchFamily="34" charset="-128"/>
              <a:cs typeface="+mj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4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с</a:t>
            </a:r>
            <a:r>
              <a:rPr lang="en-GB" sz="4400" b="1" dirty="0" smtClean="0">
                <a:solidFill>
                  <a:srgbClr val="FFFF99"/>
                </a:solidFill>
                <a:latin typeface="abeatbyKai" panose="00000400000000000000" pitchFamily="2" charset="0"/>
                <a:ea typeface="Adobe Gothic Std B" pitchFamily="34" charset="-128"/>
                <a:cs typeface="+mj-cs"/>
              </a:rPr>
              <a:t> </a:t>
            </a:r>
            <a:r>
              <a:rPr lang="en-GB" sz="60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Adobe Gothic Std B" pitchFamily="34" charset="-128"/>
                <a:cs typeface="+mj-cs"/>
              </a:rPr>
              <a:t>LuctaOdorFree</a:t>
            </a:r>
            <a:endParaRPr lang="en-GB" sz="7200" b="1" baseline="30000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atbyKai" panose="00000400000000000000" pitchFamily="2" charset="0"/>
              <a:ea typeface="Adobe Gothic Std B" pitchFamily="34" charset="-128"/>
              <a:cs typeface="+mj-cs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388424" y="6095971"/>
            <a:ext cx="740095" cy="740278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8173444" y="4509120"/>
            <a:ext cx="595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000" baseline="3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dobe Fan Heiti Std B" pitchFamily="34" charset="-128"/>
                <a:cs typeface="Times New Roman"/>
              </a:rPr>
              <a:t>®</a:t>
            </a:r>
            <a:endParaRPr lang="es-ES" sz="16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36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3" r="27063"/>
          <a:stretch/>
        </p:blipFill>
        <p:spPr bwMode="auto">
          <a:xfrm>
            <a:off x="0" y="0"/>
            <a:ext cx="1017642" cy="685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2700" y="319956"/>
            <a:ext cx="8460432" cy="36004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  СЕНСОРИАЛЬНЫЙ ТЕСТ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-</a:t>
            </a: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 ЖИДКОЕ СРЕДСТВО ДЛЯ СТИРКИ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haroni" pitchFamily="2" charset="-79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963134"/>
              </p:ext>
            </p:extLst>
          </p:nvPr>
        </p:nvGraphicFramePr>
        <p:xfrm>
          <a:off x="2035175" y="2205038"/>
          <a:ext cx="6088063" cy="334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5" name="Worksheet" r:id="rId5" imgW="3514889" imgH="1933370" progId="Excel.Sheet.12">
                  <p:embed/>
                </p:oleObj>
              </mc:Choice>
              <mc:Fallback>
                <p:oleObj name="Worksheet" r:id="rId5" imgW="3514889" imgH="19333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5175" y="2205038"/>
                        <a:ext cx="6088063" cy="334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112474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Тестирование на мокрой и сухой ткани, 10 участников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84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524250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r="39653"/>
          <a:stretch/>
        </p:blipFill>
        <p:spPr bwMode="auto">
          <a:xfrm>
            <a:off x="-12700" y="0"/>
            <a:ext cx="4584700" cy="66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94038"/>
            <a:ext cx="352425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-12700" y="319956"/>
            <a:ext cx="8460432" cy="36004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					</a:t>
            </a: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МОКРАЯ ТКАНЬ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00765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U:\Fotos\Roba\d8380532bd5be5278b2e18748f94cb1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802" y="0"/>
            <a:ext cx="4585801" cy="660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48" y="1308099"/>
            <a:ext cx="3530600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48" y="3900388"/>
            <a:ext cx="35306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-12700" y="319956"/>
            <a:ext cx="8460432" cy="36004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					</a:t>
            </a: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СУХАЯ ТКАНЬ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76677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sultado de imagen de orquideas y ros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4" y="14014"/>
            <a:ext cx="9153004" cy="68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460432" y="188640"/>
            <a:ext cx="522284" cy="522413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4932040" y="2276872"/>
            <a:ext cx="39604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Vitacolor</a:t>
            </a:r>
            <a:endParaRPr lang="es-ES" sz="32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endParaRPr lang="es-ES" sz="2800" b="1" dirty="0" smtClean="0">
              <a:solidFill>
                <a:srgbClr val="FF0066"/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0066"/>
                </a:solidFill>
                <a:latin typeface="Candara" panose="020E0502030303020204" pitchFamily="34" charset="0"/>
              </a:rPr>
              <a:t>Содержит элегантные цветочные ноты орхидеи и розы  с фруктовым аккордом яблока и ароматическим шлейфом. </a:t>
            </a:r>
            <a:endParaRPr lang="en-GB" sz="2800" b="1" dirty="0">
              <a:solidFill>
                <a:srgbClr val="FF0066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2" descr="U:\Fotos\Iconos\30615-200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512" y="44624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54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ecologismo.com/wp-content/uploads/2012/01/400_1210902085_3d1548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0" y="-31452"/>
            <a:ext cx="9185936" cy="68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de pensativa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800" r="98200">
                        <a14:backgroundMark x1="34000" y1="91374" x2="46000" y2="87540"/>
                        <a14:backgroundMark x1="46000" y1="85623" x2="46000" y2="85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40" y="1196752"/>
            <a:ext cx="4762500" cy="596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-12418" y="260648"/>
            <a:ext cx="9185394" cy="903005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692492" y="332656"/>
            <a:ext cx="51973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dobe Fan Heiti Std B" pitchFamily="34" charset="-128"/>
              </a:rPr>
              <a:t>LuctaOdorFree</a:t>
            </a:r>
            <a:endParaRPr lang="es-ES_tradnl" sz="4800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dobe Fan Heiti Std B" pitchFamily="34" charset="-128"/>
              <a:cs typeface="Times New Roman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76256" y="260648"/>
            <a:ext cx="595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000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dobe Fan Heiti Std B" pitchFamily="34" charset="-128"/>
                <a:cs typeface="Times New Roman"/>
              </a:rPr>
              <a:t>®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649021" y="2852936"/>
            <a:ext cx="752527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4400" b="1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abeatbyKai" panose="00000400000000000000" pitchFamily="2" charset="0"/>
              </a:rPr>
              <a:t>… </a:t>
            </a:r>
            <a:r>
              <a:rPr lang="ru-RU" sz="4400" b="1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abeatbyKai" panose="00000400000000000000" pitchFamily="2" charset="0"/>
              </a:rPr>
              <a:t>и второй вариант применения</a:t>
            </a:r>
            <a:r>
              <a:rPr lang="es-ES_tradnl" sz="4400" b="1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abeatbyKai" panose="00000400000000000000" pitchFamily="2" charset="0"/>
              </a:rPr>
              <a:t>:</a:t>
            </a:r>
          </a:p>
          <a:p>
            <a:pPr algn="ctr"/>
            <a:endParaRPr lang="es-ES" sz="4400" b="1" dirty="0" smtClean="0">
              <a:ln w="90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latin typeface="abeatbyKai" panose="000004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107504" y="5851659"/>
            <a:ext cx="864096" cy="8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05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de cocinar muchas cos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460432" y="188640"/>
            <a:ext cx="522284" cy="522413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0" y="2636912"/>
            <a:ext cx="9144000" cy="830997"/>
          </a:xfrm>
          <a:prstGeom prst="rect">
            <a:avLst/>
          </a:prstGeom>
          <a:solidFill>
            <a:srgbClr val="FDEADA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Мы все любим поесть</a:t>
            </a:r>
            <a:r>
              <a:rPr lang="en-GB" sz="48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endParaRPr lang="en-GB" sz="48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71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/>
          <a:stretch/>
        </p:blipFill>
        <p:spPr bwMode="auto">
          <a:xfrm>
            <a:off x="0" y="0"/>
            <a:ext cx="9170988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460432" y="188640"/>
            <a:ext cx="522284" cy="522413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0" y="2636912"/>
            <a:ext cx="9170988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Но потом приходится убираться</a:t>
            </a:r>
            <a:r>
              <a:rPr lang="en-GB" sz="4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!! </a:t>
            </a:r>
            <a:endParaRPr lang="en-GB" sz="4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18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/>
          <a:stretch/>
        </p:blipFill>
        <p:spPr bwMode="auto">
          <a:xfrm>
            <a:off x="1" y="7937"/>
            <a:ext cx="9145078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esultado de imagen de vajilla con grasa y ol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2636912"/>
            <a:ext cx="9170988" cy="1569660"/>
          </a:xfrm>
          <a:prstGeom prst="rect">
            <a:avLst/>
          </a:prstGeom>
          <a:solidFill>
            <a:srgbClr val="FFFFCC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При этом часто неприятно пахнет</a:t>
            </a:r>
            <a:r>
              <a:rPr lang="en-GB" sz="4800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!!</a:t>
            </a:r>
            <a:endParaRPr lang="en-GB" sz="4800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460432" y="188640"/>
            <a:ext cx="522284" cy="52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05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39753" y="157576"/>
            <a:ext cx="6788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ОРИЕНТАЦИЯ НА ИННОВАЦИЮ</a:t>
            </a:r>
            <a:r>
              <a:rPr lang="es-E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	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2040132" y="1052736"/>
            <a:ext cx="7128792" cy="51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ru-RU" altLang="es-ES" sz="1700" b="0" kern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Создавать новое, </a:t>
            </a:r>
            <a:r>
              <a:rPr lang="ru-RU" altLang="es-ES" sz="1700" kern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отличное</a:t>
            </a:r>
            <a:r>
              <a:rPr lang="ru-RU" altLang="es-ES" sz="1700" b="0" kern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 от других</a:t>
            </a:r>
            <a:endParaRPr lang="es-ES" altLang="es-ES" sz="1700" b="0" kern="0" dirty="0">
              <a:solidFill>
                <a:prstClr val="black"/>
              </a:solidFill>
              <a:latin typeface="Caviar Dreams" panose="020B0302020204020504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2040137" y="1854652"/>
            <a:ext cx="7128587" cy="30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 sz="2200" b="0" kern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000" b="1">
                <a:solidFill>
                  <a:srgbClr val="D32E12"/>
                </a:solidFill>
                <a:latin typeface="Verdana" pitchFamily="34" charset="0"/>
              </a:defRPr>
            </a:lvl2pPr>
            <a:lvl3pPr eaLnBrk="0" hangingPunct="0">
              <a:defRPr sz="2000" b="1">
                <a:solidFill>
                  <a:srgbClr val="D32E12"/>
                </a:solidFill>
                <a:latin typeface="Verdana" pitchFamily="34" charset="0"/>
              </a:defRPr>
            </a:lvl3pPr>
            <a:lvl4pPr eaLnBrk="0" hangingPunct="0">
              <a:defRPr sz="2000" b="1">
                <a:solidFill>
                  <a:srgbClr val="D32E12"/>
                </a:solidFill>
                <a:latin typeface="Verdana" pitchFamily="34" charset="0"/>
              </a:defRPr>
            </a:lvl4pPr>
            <a:lvl5pPr eaLnBrk="0" hangingPunct="0">
              <a:defRPr sz="2000" b="1">
                <a:solidFill>
                  <a:srgbClr val="D32E12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ru-RU" altLang="es-ES" sz="170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Способ </a:t>
            </a:r>
            <a:r>
              <a:rPr lang="ru-RU" altLang="es-ES" sz="1700" b="1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мыслить, </a:t>
            </a:r>
            <a:r>
              <a:rPr lang="ru-RU" altLang="es-ES" sz="170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но главное, способ </a:t>
            </a:r>
            <a:r>
              <a:rPr lang="ru-RU" altLang="es-ES" sz="1700" b="1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чувствовать.</a:t>
            </a:r>
            <a:endParaRPr lang="es-ES" altLang="es-ES" sz="1700" b="1" dirty="0">
              <a:solidFill>
                <a:prstClr val="black"/>
              </a:solidFill>
              <a:latin typeface="Caviar Dreams" panose="020B03020202040205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2039819" y="2492896"/>
            <a:ext cx="7140693" cy="422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ru-RU" altLang="es-ES" sz="1700" kern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Инновации – </a:t>
            </a:r>
            <a:r>
              <a:rPr lang="ru-RU" altLang="es-ES" sz="1700" b="0" kern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это по сути вопрос личностей.</a:t>
            </a:r>
            <a:endParaRPr lang="es-ES" altLang="es-ES" sz="1700" b="0" i="1" kern="0" dirty="0">
              <a:solidFill>
                <a:prstClr val="black"/>
              </a:solidFill>
              <a:latin typeface="Caviar Dreams" panose="020B03020202040205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2040137" y="3179260"/>
            <a:ext cx="7128587" cy="45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32E12"/>
                </a:solidFill>
                <a:latin typeface="Verdana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ru-RU" altLang="es-ES" sz="1700" b="0" kern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Только так мы можем заручиться </a:t>
            </a:r>
            <a:r>
              <a:rPr lang="ru-RU" altLang="es-ES" sz="1700" kern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доверием </a:t>
            </a:r>
            <a:r>
              <a:rPr lang="ru-RU" altLang="es-ES" sz="1700" b="0" kern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Клиентов</a:t>
            </a:r>
            <a:r>
              <a:rPr lang="es-ES" altLang="es-ES" sz="1700" b="0" kern="0" dirty="0" smtClean="0">
                <a:solidFill>
                  <a:prstClr val="black"/>
                </a:solidFill>
                <a:latin typeface="Caviar Dreams" panose="020B0302020204020504" pitchFamily="34" charset="0"/>
              </a:rPr>
              <a:t>.</a:t>
            </a:r>
            <a:endParaRPr lang="es-ES" altLang="es-ES" sz="1700" kern="0" dirty="0">
              <a:solidFill>
                <a:prstClr val="black"/>
              </a:solidFill>
              <a:latin typeface="Caviar Dreams" panose="020B0302020204020504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691680" y="4066186"/>
            <a:ext cx="1872208" cy="1586693"/>
            <a:chOff x="1691680" y="4066186"/>
            <a:chExt cx="1872208" cy="1586693"/>
          </a:xfrm>
        </p:grpSpPr>
        <p:pic>
          <p:nvPicPr>
            <p:cNvPr id="3074" name="Picture 2" descr="U:\Lucta\- Materials Marketing\Fotos 2016\Paradigma\Fotos innovacio\Lucta_267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4066186"/>
              <a:ext cx="1872208" cy="124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12 Rectángulo"/>
            <p:cNvSpPr/>
            <p:nvPr/>
          </p:nvSpPr>
          <p:spPr>
            <a:xfrm>
              <a:off x="1691680" y="5314325"/>
              <a:ext cx="1871684" cy="33855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ОТЛИЧНОЕ</a:t>
              </a:r>
              <a:endParaRPr lang="en-GB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3563364" y="4438866"/>
            <a:ext cx="1883006" cy="1582855"/>
            <a:chOff x="3563364" y="4438866"/>
            <a:chExt cx="1883006" cy="1582855"/>
          </a:xfrm>
        </p:grpSpPr>
        <p:pic>
          <p:nvPicPr>
            <p:cNvPr id="3078" name="Picture 6" descr="U:\Lucta\- Materials Marketing\Fotos 2016\Paradigma\Fotos innovacio\Lucta_17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364" y="4438866"/>
              <a:ext cx="1882180" cy="1254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13 Rectángulo"/>
            <p:cNvSpPr/>
            <p:nvPr/>
          </p:nvSpPr>
          <p:spPr>
            <a:xfrm>
              <a:off x="3569040" y="5683167"/>
              <a:ext cx="1877330" cy="33855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ЧУВСТВА</a:t>
              </a:r>
              <a:endParaRPr lang="en-GB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5441217" y="4810045"/>
            <a:ext cx="1872209" cy="1583740"/>
            <a:chOff x="5441217" y="4810045"/>
            <a:chExt cx="1872209" cy="1583740"/>
          </a:xfrm>
        </p:grpSpPr>
        <p:pic>
          <p:nvPicPr>
            <p:cNvPr id="3076" name="Picture 4" descr="U:\Lucta\- Materials Marketing\Fotos 2016\Paradigma\Fotos innovacio\Lucta_075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217" y="4810045"/>
              <a:ext cx="1872209" cy="124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4 Rectángulo"/>
            <p:cNvSpPr/>
            <p:nvPr/>
          </p:nvSpPr>
          <p:spPr>
            <a:xfrm>
              <a:off x="5441217" y="6055231"/>
              <a:ext cx="1872209" cy="33855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ЛИЧНОСТИ</a:t>
              </a:r>
              <a:endParaRPr lang="en-GB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7311101" y="5191857"/>
            <a:ext cx="1857623" cy="1593341"/>
            <a:chOff x="7311101" y="5191857"/>
            <a:chExt cx="1857623" cy="1593341"/>
          </a:xfrm>
        </p:grpSpPr>
        <p:pic>
          <p:nvPicPr>
            <p:cNvPr id="3077" name="Picture 5" descr="U:\Lucta\- Materials Marketing\Fotos 2016\Paradigma\Fotos innovacio\Lucta_1233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20"/>
            <a:stretch/>
          </p:blipFill>
          <p:spPr bwMode="auto">
            <a:xfrm>
              <a:off x="7313426" y="5191857"/>
              <a:ext cx="1830573" cy="1254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Rectángulo"/>
            <p:cNvSpPr/>
            <p:nvPr/>
          </p:nvSpPr>
          <p:spPr>
            <a:xfrm>
              <a:off x="7311101" y="6446644"/>
              <a:ext cx="1857623" cy="33855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ДОВЕРИЕ</a:t>
              </a:r>
              <a:endParaRPr lang="en-GB" sz="16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887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de vajilla con grasa y ol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r="6812"/>
          <a:stretch/>
        </p:blipFill>
        <p:spPr bwMode="auto">
          <a:xfrm>
            <a:off x="3175" y="-2949"/>
            <a:ext cx="9151711" cy="686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460432" y="188640"/>
            <a:ext cx="522284" cy="52241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0" y="2636912"/>
            <a:ext cx="9170988" cy="1569660"/>
          </a:xfrm>
          <a:prstGeom prst="rect">
            <a:avLst/>
          </a:prstGeom>
          <a:solidFill>
            <a:srgbClr val="FF9393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Средство для мытья посуды с </a:t>
            </a:r>
            <a:r>
              <a:rPr lang="en-GB" sz="4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LuctaOdorFree</a:t>
            </a:r>
            <a:r>
              <a:rPr lang="en-GB" sz="4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Adobe Gothic Std B" pitchFamily="34" charset="-128"/>
                <a:cs typeface="Times New Roman"/>
              </a:rPr>
              <a:t>®</a:t>
            </a:r>
            <a:endParaRPr lang="en-GB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22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1" r="38939"/>
          <a:stretch/>
        </p:blipFill>
        <p:spPr bwMode="auto">
          <a:xfrm>
            <a:off x="0" y="-881"/>
            <a:ext cx="1012097" cy="685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475656" y="1412776"/>
            <a:ext cx="6182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Candara" panose="020E0502030303020204" pitchFamily="34" charset="0"/>
                <a:ea typeface="Adobe Fan Heiti Std B" pitchFamily="34" charset="-128"/>
              </a:rPr>
              <a:t>Тестирование в кабине </a:t>
            </a:r>
            <a:r>
              <a:rPr lang="en-US" dirty="0" smtClean="0">
                <a:solidFill>
                  <a:prstClr val="black"/>
                </a:solidFill>
                <a:latin typeface="Candara" panose="020E0502030303020204" pitchFamily="34" charset="0"/>
                <a:ea typeface="Adobe Fan Heiti Std B" pitchFamily="34" charset="-128"/>
              </a:rPr>
              <a:t>S=</a:t>
            </a:r>
            <a:r>
              <a:rPr lang="es-ES_tradnl" dirty="0" smtClean="0">
                <a:solidFill>
                  <a:prstClr val="black"/>
                </a:solidFill>
                <a:latin typeface="Candara" panose="020E0502030303020204" pitchFamily="34" charset="0"/>
                <a:ea typeface="Adobe Fan Heiti Std B" pitchFamily="34" charset="-128"/>
              </a:rPr>
              <a:t> 5m</a:t>
            </a:r>
            <a:r>
              <a:rPr lang="es-ES_tradnl" baseline="30000" dirty="0" smtClean="0">
                <a:solidFill>
                  <a:prstClr val="black"/>
                </a:solidFill>
                <a:latin typeface="Candara" panose="020E0502030303020204" pitchFamily="34" charset="0"/>
                <a:ea typeface="Adobe Fan Heiti Std B" pitchFamily="34" charset="-128"/>
              </a:rPr>
              <a:t>3  </a:t>
            </a:r>
            <a:r>
              <a:rPr lang="ru-RU" dirty="0" smtClean="0">
                <a:solidFill>
                  <a:prstClr val="black"/>
                </a:solidFill>
                <a:latin typeface="Candara" panose="020E0502030303020204" pitchFamily="34" charset="0"/>
                <a:ea typeface="Adobe Fan Heiti Std B" pitchFamily="34" charset="-128"/>
              </a:rPr>
              <a:t>с раковиной, 10 участников.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12096" y="319956"/>
            <a:ext cx="7952392" cy="36004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СЕНСОРИАЛЬНЫЙ ТЕСТ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–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СРЕДСТВО ДЛЯ МЫТЬЯ ПОСУДЫ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haroni" pitchFamily="2" charset="-79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447800" y="2420938"/>
            <a:ext cx="7350126" cy="1862137"/>
            <a:chOff x="912" y="1525"/>
            <a:chExt cx="4630" cy="1173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912" y="1525"/>
              <a:ext cx="4619" cy="1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912" y="1525"/>
              <a:ext cx="4619" cy="7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912" y="2237"/>
              <a:ext cx="2105" cy="4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111" y="2048"/>
              <a:ext cx="49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ES" altLang="es-ES" sz="2000" b="1" dirty="0" smtClean="0">
                  <a:solidFill>
                    <a:srgbClr val="FFFFFF"/>
                  </a:solidFill>
                  <a:latin typeface="Calibri" pitchFamily="34" charset="0"/>
                </a:rPr>
                <a:t>MHDW</a:t>
              </a:r>
              <a:endParaRPr lang="es-ES" altLang="es-ES" dirty="0" smtClean="0">
                <a:solidFill>
                  <a:prstClr val="black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11" y="1755"/>
              <a:ext cx="28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es-ES" sz="1600" b="1" dirty="0" smtClean="0">
                  <a:solidFill>
                    <a:srgbClr val="FFFFFF"/>
                  </a:solidFill>
                  <a:latin typeface="Candara" pitchFamily="34" charset="0"/>
                </a:rPr>
                <a:t>База</a:t>
              </a:r>
              <a:r>
                <a:rPr lang="es-ES" altLang="es-ES" sz="1600" b="1" dirty="0" smtClean="0">
                  <a:solidFill>
                    <a:srgbClr val="FFFFFF"/>
                  </a:solidFill>
                  <a:latin typeface="Candara" pitchFamily="34" charset="0"/>
                </a:rPr>
                <a:t> </a:t>
              </a:r>
              <a:endParaRPr lang="es-ES" altLang="es-E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337" y="1933"/>
              <a:ext cx="21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es-ES" sz="1600" b="1" dirty="0" smtClean="0">
                  <a:solidFill>
                    <a:srgbClr val="FFFFFF"/>
                  </a:solidFill>
                  <a:latin typeface="Candara" pitchFamily="34" charset="0"/>
                </a:rPr>
                <a:t>БЕЗ</a:t>
              </a:r>
              <a:endParaRPr lang="es-ES" altLang="es-E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198" y="2111"/>
              <a:ext cx="50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es-ES" sz="1600" b="1" dirty="0" smtClean="0">
                  <a:solidFill>
                    <a:srgbClr val="FFFFFF"/>
                  </a:solidFill>
                  <a:latin typeface="Candara" pitchFamily="34" charset="0"/>
                </a:rPr>
                <a:t>отдушки</a:t>
              </a:r>
              <a:endParaRPr lang="es-ES" altLang="es-E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939" y="1839"/>
              <a:ext cx="723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ES" altLang="es-ES" sz="1600" b="1" dirty="0" err="1" smtClean="0">
                  <a:solidFill>
                    <a:srgbClr val="FFFFFF"/>
                  </a:solidFill>
                  <a:latin typeface="Candara" pitchFamily="34" charset="0"/>
                </a:rPr>
                <a:t>Andromeda</a:t>
              </a:r>
              <a:r>
                <a:rPr lang="es-ES" altLang="es-ES" sz="1600" b="1" dirty="0" smtClean="0">
                  <a:solidFill>
                    <a:srgbClr val="FFFFFF"/>
                  </a:solidFill>
                  <a:latin typeface="Candara" pitchFamily="34" charset="0"/>
                </a:rPr>
                <a:t> </a:t>
              </a:r>
              <a:endParaRPr lang="es-ES" altLang="es-E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107" y="2017"/>
              <a:ext cx="429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ES" altLang="es-ES" sz="1600" b="1" smtClean="0">
                  <a:solidFill>
                    <a:srgbClr val="FFFFFF"/>
                  </a:solidFill>
                  <a:latin typeface="Candara" pitchFamily="34" charset="0"/>
                </a:rPr>
                <a:t>LOF III </a:t>
              </a:r>
              <a:endParaRPr lang="es-ES" altLang="es-ES" smtClean="0">
                <a:solidFill>
                  <a:prstClr val="black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798" y="1923"/>
              <a:ext cx="68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ES" altLang="es-ES" sz="1600" b="1" smtClean="0">
                  <a:solidFill>
                    <a:srgbClr val="FFFFFF"/>
                  </a:solidFill>
                  <a:latin typeface="Candara" pitchFamily="34" charset="0"/>
                </a:rPr>
                <a:t>Titan LOFIII</a:t>
              </a:r>
              <a:endParaRPr lang="es-ES" altLang="es-ES" smtClean="0">
                <a:solidFill>
                  <a:prstClr val="black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792" y="2279"/>
              <a:ext cx="123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es-ES" sz="1600" b="1" dirty="0" smtClean="0">
                  <a:solidFill>
                    <a:srgbClr val="FFFFFF"/>
                  </a:solidFill>
                  <a:latin typeface="Candara" pitchFamily="34" charset="0"/>
                </a:rPr>
                <a:t>НЕПРИЯТНЫЙ ЗАПАХ</a:t>
              </a:r>
              <a:endParaRPr lang="es-ES" altLang="es-ES" dirty="0" smtClean="0">
                <a:solidFill>
                  <a:prstClr val="black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352" y="2289"/>
              <a:ext cx="230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ES" altLang="es-ES" sz="1600" smtClean="0">
                  <a:solidFill>
                    <a:srgbClr val="000000"/>
                  </a:solidFill>
                  <a:latin typeface="Candara" pitchFamily="34" charset="0"/>
                </a:rPr>
                <a:t>8,4</a:t>
              </a:r>
              <a:endParaRPr lang="es-ES" altLang="es-ES" smtClean="0">
                <a:solidFill>
                  <a:prstClr val="black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4190" y="2289"/>
              <a:ext cx="220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ES" altLang="es-ES" sz="1600" smtClean="0">
                  <a:solidFill>
                    <a:srgbClr val="000000"/>
                  </a:solidFill>
                  <a:latin typeface="Candara" pitchFamily="34" charset="0"/>
                </a:rPr>
                <a:t>3,8</a:t>
              </a:r>
              <a:endParaRPr lang="es-ES" altLang="es-ES" smtClean="0">
                <a:solidFill>
                  <a:prstClr val="black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5039" y="2289"/>
              <a:ext cx="209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ES" altLang="es-ES" sz="1600" smtClean="0">
                  <a:solidFill>
                    <a:srgbClr val="000000"/>
                  </a:solidFill>
                  <a:latin typeface="Candara" pitchFamily="34" charset="0"/>
                </a:rPr>
                <a:t>4,1</a:t>
              </a:r>
              <a:endParaRPr lang="es-ES" altLang="es-ES" smtClean="0">
                <a:solidFill>
                  <a:prstClr val="black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792" y="2488"/>
              <a:ext cx="76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ES" altLang="es-ES" sz="1600" b="1" dirty="0" smtClean="0">
                  <a:solidFill>
                    <a:srgbClr val="FFFFFF"/>
                  </a:solidFill>
                  <a:latin typeface="Candara" pitchFamily="34" charset="0"/>
                </a:rPr>
                <a:t>%</a:t>
              </a:r>
              <a:r>
                <a:rPr lang="ru-RU" altLang="es-ES" sz="1600" b="1" dirty="0" smtClean="0">
                  <a:solidFill>
                    <a:srgbClr val="FFFFFF"/>
                  </a:solidFill>
                  <a:latin typeface="Candara" pitchFamily="34" charset="0"/>
                </a:rPr>
                <a:t> СНИЖЕНИЯ</a:t>
              </a:r>
              <a:endParaRPr lang="es-ES" altLang="es-E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4180" y="2499"/>
              <a:ext cx="251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ES" altLang="es-ES" sz="1600" smtClean="0">
                  <a:solidFill>
                    <a:srgbClr val="000000"/>
                  </a:solidFill>
                  <a:latin typeface="Candara" pitchFamily="34" charset="0"/>
                </a:rPr>
                <a:t>55%</a:t>
              </a:r>
              <a:endParaRPr lang="es-ES" altLang="es-ES" smtClean="0">
                <a:solidFill>
                  <a:prstClr val="black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5028" y="2499"/>
              <a:ext cx="230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s-ES" altLang="es-ES" sz="1600" smtClean="0">
                  <a:solidFill>
                    <a:srgbClr val="000000"/>
                  </a:solidFill>
                  <a:latin typeface="Candara" pitchFamily="34" charset="0"/>
                </a:rPr>
                <a:t>51%</a:t>
              </a:r>
              <a:endParaRPr lang="es-ES" altLang="es-ES" smtClean="0">
                <a:solidFill>
                  <a:prstClr val="black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2619" y="1546"/>
              <a:ext cx="20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es-ES" sz="2000" b="1" dirty="0" smtClean="0">
                  <a:solidFill>
                    <a:srgbClr val="FFFFFF"/>
                  </a:solidFill>
                  <a:latin typeface="Candara" pitchFamily="34" charset="0"/>
                </a:rPr>
                <a:t>КУХНЯ</a:t>
              </a:r>
              <a:r>
                <a:rPr lang="es-ES" altLang="es-ES" sz="2000" b="1" dirty="0" smtClean="0">
                  <a:solidFill>
                    <a:srgbClr val="FFFFFF"/>
                  </a:solidFill>
                  <a:latin typeface="Candara" pitchFamily="34" charset="0"/>
                </a:rPr>
                <a:t>          -</a:t>
              </a:r>
              <a:r>
                <a:rPr lang="es-ES" altLang="es-ES" sz="2000" b="1" dirty="0" err="1" smtClean="0">
                  <a:solidFill>
                    <a:srgbClr val="FFFFFF"/>
                  </a:solidFill>
                  <a:latin typeface="Candara" pitchFamily="34" charset="0"/>
                </a:rPr>
                <a:t>Dimethyl</a:t>
              </a:r>
              <a:r>
                <a:rPr lang="es-ES" altLang="es-ES" sz="2000" b="1" dirty="0" smtClean="0">
                  <a:solidFill>
                    <a:srgbClr val="FFFFFF"/>
                  </a:solidFill>
                  <a:latin typeface="Candara" pitchFamily="34" charset="0"/>
                </a:rPr>
                <a:t> </a:t>
              </a:r>
              <a:r>
                <a:rPr lang="es-ES" altLang="es-ES" sz="2000" b="1" dirty="0" err="1" smtClean="0">
                  <a:solidFill>
                    <a:srgbClr val="FFFFFF"/>
                  </a:solidFill>
                  <a:latin typeface="Candara" pitchFamily="34" charset="0"/>
                </a:rPr>
                <a:t>Sulfide</a:t>
              </a:r>
              <a:endParaRPr lang="es-ES" altLang="es-ES" dirty="0" smtClean="0">
                <a:solidFill>
                  <a:prstClr val="black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912" y="1525"/>
              <a:ext cx="10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60" y="1525"/>
              <a:ext cx="11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5521" y="1525"/>
              <a:ext cx="10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3007" y="1525"/>
              <a:ext cx="10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3845" y="1525"/>
              <a:ext cx="10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4683" y="1525"/>
              <a:ext cx="10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1771" y="1734"/>
              <a:ext cx="3760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1771" y="1734"/>
              <a:ext cx="3760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64" name="Line 30"/>
            <p:cNvSpPr>
              <a:spLocks noChangeShapeType="1"/>
            </p:cNvSpPr>
            <p:nvPr/>
          </p:nvSpPr>
          <p:spPr bwMode="auto">
            <a:xfrm>
              <a:off x="3007" y="1745"/>
              <a:ext cx="0" cy="50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66" name="Rectangle 31"/>
            <p:cNvSpPr>
              <a:spLocks noChangeArrowheads="1"/>
            </p:cNvSpPr>
            <p:nvPr/>
          </p:nvSpPr>
          <p:spPr bwMode="auto">
            <a:xfrm>
              <a:off x="3007" y="1745"/>
              <a:ext cx="10" cy="5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67" name="Line 32"/>
            <p:cNvSpPr>
              <a:spLocks noChangeShapeType="1"/>
            </p:cNvSpPr>
            <p:nvPr/>
          </p:nvSpPr>
          <p:spPr bwMode="auto">
            <a:xfrm>
              <a:off x="3845" y="1745"/>
              <a:ext cx="0" cy="49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68" name="Rectangle 33"/>
            <p:cNvSpPr>
              <a:spLocks noChangeArrowheads="1"/>
            </p:cNvSpPr>
            <p:nvPr/>
          </p:nvSpPr>
          <p:spPr bwMode="auto">
            <a:xfrm>
              <a:off x="3845" y="1745"/>
              <a:ext cx="10" cy="4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69" name="Line 34"/>
            <p:cNvSpPr>
              <a:spLocks noChangeShapeType="1"/>
            </p:cNvSpPr>
            <p:nvPr/>
          </p:nvSpPr>
          <p:spPr bwMode="auto">
            <a:xfrm>
              <a:off x="4683" y="1745"/>
              <a:ext cx="0" cy="49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70" name="Rectangle 35"/>
            <p:cNvSpPr>
              <a:spLocks noChangeArrowheads="1"/>
            </p:cNvSpPr>
            <p:nvPr/>
          </p:nvSpPr>
          <p:spPr bwMode="auto">
            <a:xfrm>
              <a:off x="4683" y="1745"/>
              <a:ext cx="10" cy="4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71" name="Line 36"/>
            <p:cNvSpPr>
              <a:spLocks noChangeShapeType="1"/>
            </p:cNvSpPr>
            <p:nvPr/>
          </p:nvSpPr>
          <p:spPr bwMode="auto">
            <a:xfrm>
              <a:off x="3007" y="2446"/>
              <a:ext cx="2524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72" name="Rectangle 37"/>
            <p:cNvSpPr>
              <a:spLocks noChangeArrowheads="1"/>
            </p:cNvSpPr>
            <p:nvPr/>
          </p:nvSpPr>
          <p:spPr bwMode="auto">
            <a:xfrm>
              <a:off x="3007" y="2446"/>
              <a:ext cx="2524" cy="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73" name="Line 38"/>
            <p:cNvSpPr>
              <a:spLocks noChangeShapeType="1"/>
            </p:cNvSpPr>
            <p:nvPr/>
          </p:nvSpPr>
          <p:spPr bwMode="auto">
            <a:xfrm>
              <a:off x="1760" y="1525"/>
              <a:ext cx="0" cy="114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74" name="Rectangle 39"/>
            <p:cNvSpPr>
              <a:spLocks noChangeArrowheads="1"/>
            </p:cNvSpPr>
            <p:nvPr/>
          </p:nvSpPr>
          <p:spPr bwMode="auto">
            <a:xfrm>
              <a:off x="1760" y="1525"/>
              <a:ext cx="11" cy="11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75" name="Line 40"/>
            <p:cNvSpPr>
              <a:spLocks noChangeShapeType="1"/>
            </p:cNvSpPr>
            <p:nvPr/>
          </p:nvSpPr>
          <p:spPr bwMode="auto">
            <a:xfrm>
              <a:off x="3845" y="2237"/>
              <a:ext cx="0" cy="429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76" name="Rectangle 41"/>
            <p:cNvSpPr>
              <a:spLocks noChangeArrowheads="1"/>
            </p:cNvSpPr>
            <p:nvPr/>
          </p:nvSpPr>
          <p:spPr bwMode="auto">
            <a:xfrm>
              <a:off x="3845" y="2237"/>
              <a:ext cx="10" cy="4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77" name="Line 42"/>
            <p:cNvSpPr>
              <a:spLocks noChangeShapeType="1"/>
            </p:cNvSpPr>
            <p:nvPr/>
          </p:nvSpPr>
          <p:spPr bwMode="auto">
            <a:xfrm>
              <a:off x="4683" y="2237"/>
              <a:ext cx="0" cy="429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78" name="Rectangle 43"/>
            <p:cNvSpPr>
              <a:spLocks noChangeArrowheads="1"/>
            </p:cNvSpPr>
            <p:nvPr/>
          </p:nvSpPr>
          <p:spPr bwMode="auto">
            <a:xfrm>
              <a:off x="4683" y="2237"/>
              <a:ext cx="10" cy="4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79" name="Line 44"/>
            <p:cNvSpPr>
              <a:spLocks noChangeShapeType="1"/>
            </p:cNvSpPr>
            <p:nvPr/>
          </p:nvSpPr>
          <p:spPr bwMode="auto">
            <a:xfrm>
              <a:off x="3007" y="2656"/>
              <a:ext cx="2524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80" name="Rectangle 45"/>
            <p:cNvSpPr>
              <a:spLocks noChangeArrowheads="1"/>
            </p:cNvSpPr>
            <p:nvPr/>
          </p:nvSpPr>
          <p:spPr bwMode="auto">
            <a:xfrm>
              <a:off x="3007" y="2656"/>
              <a:ext cx="2524" cy="1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81" name="Line 46"/>
            <p:cNvSpPr>
              <a:spLocks noChangeShapeType="1"/>
            </p:cNvSpPr>
            <p:nvPr/>
          </p:nvSpPr>
          <p:spPr bwMode="auto">
            <a:xfrm>
              <a:off x="5521" y="2237"/>
              <a:ext cx="0" cy="429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82" name="Rectangle 47"/>
            <p:cNvSpPr>
              <a:spLocks noChangeArrowheads="1"/>
            </p:cNvSpPr>
            <p:nvPr/>
          </p:nvSpPr>
          <p:spPr bwMode="auto">
            <a:xfrm>
              <a:off x="5521" y="2237"/>
              <a:ext cx="10" cy="4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83" name="Line 48"/>
            <p:cNvSpPr>
              <a:spLocks noChangeShapeType="1"/>
            </p:cNvSpPr>
            <p:nvPr/>
          </p:nvSpPr>
          <p:spPr bwMode="auto">
            <a:xfrm>
              <a:off x="912" y="266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84" name="Rectangle 49"/>
            <p:cNvSpPr>
              <a:spLocks noChangeArrowheads="1"/>
            </p:cNvSpPr>
            <p:nvPr/>
          </p:nvSpPr>
          <p:spPr bwMode="auto">
            <a:xfrm>
              <a:off x="912" y="2666"/>
              <a:ext cx="10" cy="1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85" name="Line 50"/>
            <p:cNvSpPr>
              <a:spLocks noChangeShapeType="1"/>
            </p:cNvSpPr>
            <p:nvPr/>
          </p:nvSpPr>
          <p:spPr bwMode="auto">
            <a:xfrm>
              <a:off x="1760" y="266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86" name="Rectangle 51"/>
            <p:cNvSpPr>
              <a:spLocks noChangeArrowheads="1"/>
            </p:cNvSpPr>
            <p:nvPr/>
          </p:nvSpPr>
          <p:spPr bwMode="auto">
            <a:xfrm>
              <a:off x="1760" y="2666"/>
              <a:ext cx="11" cy="1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87" name="Line 52"/>
            <p:cNvSpPr>
              <a:spLocks noChangeShapeType="1"/>
            </p:cNvSpPr>
            <p:nvPr/>
          </p:nvSpPr>
          <p:spPr bwMode="auto">
            <a:xfrm>
              <a:off x="3007" y="266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88" name="Rectangle 53"/>
            <p:cNvSpPr>
              <a:spLocks noChangeArrowheads="1"/>
            </p:cNvSpPr>
            <p:nvPr/>
          </p:nvSpPr>
          <p:spPr bwMode="auto">
            <a:xfrm>
              <a:off x="3007" y="2666"/>
              <a:ext cx="10" cy="1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89" name="Line 54"/>
            <p:cNvSpPr>
              <a:spLocks noChangeShapeType="1"/>
            </p:cNvSpPr>
            <p:nvPr/>
          </p:nvSpPr>
          <p:spPr bwMode="auto">
            <a:xfrm>
              <a:off x="3845" y="266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90" name="Rectangle 55"/>
            <p:cNvSpPr>
              <a:spLocks noChangeArrowheads="1"/>
            </p:cNvSpPr>
            <p:nvPr/>
          </p:nvSpPr>
          <p:spPr bwMode="auto">
            <a:xfrm>
              <a:off x="3845" y="2666"/>
              <a:ext cx="10" cy="1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91" name="Line 56"/>
            <p:cNvSpPr>
              <a:spLocks noChangeShapeType="1"/>
            </p:cNvSpPr>
            <p:nvPr/>
          </p:nvSpPr>
          <p:spPr bwMode="auto">
            <a:xfrm>
              <a:off x="4683" y="266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92" name="Rectangle 57"/>
            <p:cNvSpPr>
              <a:spLocks noChangeArrowheads="1"/>
            </p:cNvSpPr>
            <p:nvPr/>
          </p:nvSpPr>
          <p:spPr bwMode="auto">
            <a:xfrm>
              <a:off x="4683" y="2666"/>
              <a:ext cx="10" cy="1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93" name="Line 58"/>
            <p:cNvSpPr>
              <a:spLocks noChangeShapeType="1"/>
            </p:cNvSpPr>
            <p:nvPr/>
          </p:nvSpPr>
          <p:spPr bwMode="auto">
            <a:xfrm>
              <a:off x="5521" y="266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94" name="Rectangle 59"/>
            <p:cNvSpPr>
              <a:spLocks noChangeArrowheads="1"/>
            </p:cNvSpPr>
            <p:nvPr/>
          </p:nvSpPr>
          <p:spPr bwMode="auto">
            <a:xfrm>
              <a:off x="5521" y="2666"/>
              <a:ext cx="10" cy="1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95" name="Line 60"/>
            <p:cNvSpPr>
              <a:spLocks noChangeShapeType="1"/>
            </p:cNvSpPr>
            <p:nvPr/>
          </p:nvSpPr>
          <p:spPr bwMode="auto">
            <a:xfrm>
              <a:off x="5531" y="152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96" name="Rectangle 61"/>
            <p:cNvSpPr>
              <a:spLocks noChangeArrowheads="1"/>
            </p:cNvSpPr>
            <p:nvPr/>
          </p:nvSpPr>
          <p:spPr bwMode="auto">
            <a:xfrm>
              <a:off x="5531" y="1525"/>
              <a:ext cx="11" cy="10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97" name="Line 62"/>
            <p:cNvSpPr>
              <a:spLocks noChangeShapeType="1"/>
            </p:cNvSpPr>
            <p:nvPr/>
          </p:nvSpPr>
          <p:spPr bwMode="auto">
            <a:xfrm>
              <a:off x="5531" y="173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98" name="Rectangle 63"/>
            <p:cNvSpPr>
              <a:spLocks noChangeArrowheads="1"/>
            </p:cNvSpPr>
            <p:nvPr/>
          </p:nvSpPr>
          <p:spPr bwMode="auto">
            <a:xfrm>
              <a:off x="5531" y="1734"/>
              <a:ext cx="11" cy="1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299" name="Line 64"/>
            <p:cNvSpPr>
              <a:spLocks noChangeShapeType="1"/>
            </p:cNvSpPr>
            <p:nvPr/>
          </p:nvSpPr>
          <p:spPr bwMode="auto">
            <a:xfrm>
              <a:off x="5531" y="2237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300" name="Rectangle 65"/>
            <p:cNvSpPr>
              <a:spLocks noChangeArrowheads="1"/>
            </p:cNvSpPr>
            <p:nvPr/>
          </p:nvSpPr>
          <p:spPr bwMode="auto">
            <a:xfrm>
              <a:off x="5531" y="2237"/>
              <a:ext cx="11" cy="10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301" name="Line 66"/>
            <p:cNvSpPr>
              <a:spLocks noChangeShapeType="1"/>
            </p:cNvSpPr>
            <p:nvPr/>
          </p:nvSpPr>
          <p:spPr bwMode="auto">
            <a:xfrm>
              <a:off x="5531" y="244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302" name="Rectangle 67"/>
            <p:cNvSpPr>
              <a:spLocks noChangeArrowheads="1"/>
            </p:cNvSpPr>
            <p:nvPr/>
          </p:nvSpPr>
          <p:spPr bwMode="auto">
            <a:xfrm>
              <a:off x="5531" y="2446"/>
              <a:ext cx="11" cy="1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303" name="Line 68"/>
            <p:cNvSpPr>
              <a:spLocks noChangeShapeType="1"/>
            </p:cNvSpPr>
            <p:nvPr/>
          </p:nvSpPr>
          <p:spPr bwMode="auto">
            <a:xfrm>
              <a:off x="5531" y="265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1304" name="Rectangle 69"/>
            <p:cNvSpPr>
              <a:spLocks noChangeArrowheads="1"/>
            </p:cNvSpPr>
            <p:nvPr/>
          </p:nvSpPr>
          <p:spPr bwMode="auto">
            <a:xfrm>
              <a:off x="5531" y="2656"/>
              <a:ext cx="11" cy="10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73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5"/>
            <a:ext cx="9144000" cy="687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Resultado de imagen de icon fac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11560" y="441414"/>
            <a:ext cx="3960440" cy="458587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Andromeda</a:t>
            </a:r>
            <a:endParaRPr lang="es-E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Освежающая цитрусовая нота, сочетающаяся с цветочными и фруктовыми тонами и создающая оригинальную композицию. 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460432" y="188640"/>
            <a:ext cx="522284" cy="522413"/>
          </a:xfrm>
          <a:prstGeom prst="rect">
            <a:avLst/>
          </a:prstGeom>
        </p:spPr>
      </p:pic>
      <p:pic>
        <p:nvPicPr>
          <p:cNvPr id="6" name="Picture 6" descr="Resultado de imagen de icon dishwashe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56" y="-231894"/>
            <a:ext cx="1809314" cy="180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87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:\Fotos\Fruits &amp; Spices\agua-lim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18426" b="612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Resultado de imagen de icon fac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91779" y="441412"/>
            <a:ext cx="3960440" cy="329320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Titan</a:t>
            </a:r>
            <a:endParaRPr lang="es-ES" sz="3200" b="1" dirty="0" smtClean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endParaRPr lang="es-ES" sz="3200" b="1" dirty="0">
              <a:solidFill>
                <a:srgbClr val="0099FF"/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99FF"/>
                </a:solidFill>
                <a:latin typeface="Candara" panose="020E0502030303020204" pitchFamily="34" charset="0"/>
              </a:rPr>
              <a:t>Аромат лимона с выраженными альдегидными тонами и легким цветочным флёром. </a:t>
            </a:r>
            <a:endParaRPr lang="es-ES" sz="2800" b="1" dirty="0">
              <a:solidFill>
                <a:srgbClr val="0099FF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6" descr="Resultado de imagen de icon dishwash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56" y="-231894"/>
            <a:ext cx="1809314" cy="180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460432" y="188640"/>
            <a:ext cx="522284" cy="52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:\Lucta\- PPT's\Tècniques\LuctaCaps\744.tif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9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-27385"/>
            <a:ext cx="9144000" cy="69120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GB" sz="1600" b="1" dirty="0">
              <a:solidFill>
                <a:srgbClr val="FFFFFF"/>
              </a:solidFill>
            </a:endParaRPr>
          </a:p>
        </p:txBody>
      </p:sp>
      <p:pic>
        <p:nvPicPr>
          <p:cNvPr id="2" name="Picture 2" descr="U:\Lucta\- Materials Marketing\Logos\LOGO LUCTA ING (Tpte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1739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893440" y="848615"/>
            <a:ext cx="49391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Tahoma" panose="020B0604030504040204" pitchFamily="34" charset="0"/>
                <a:cs typeface="Tahoma" panose="020B0604030504040204" pitchFamily="34" charset="0"/>
              </a:rPr>
              <a:t>Lucta</a:t>
            </a:r>
            <a:r>
              <a:rPr lang="es-ES" sz="7200" dirty="0" err="1" smtClean="0">
                <a:solidFill>
                  <a:srgbClr val="FF0000"/>
                </a:solidFill>
                <a:latin typeface="Verdana"/>
                <a:ea typeface="Tahoma" panose="020B0604030504040204" pitchFamily="34" charset="0"/>
                <a:cs typeface="Tahoma" panose="020B0604030504040204" pitchFamily="34" charset="0"/>
              </a:rPr>
              <a:t>Caps</a:t>
            </a:r>
            <a:endParaRPr lang="es-ES" sz="7200" dirty="0">
              <a:solidFill>
                <a:srgbClr val="FF0000"/>
              </a:solidFill>
              <a:latin typeface="Verdan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618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Resultado de imagen de burbuj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19" y="3205822"/>
            <a:ext cx="424894" cy="4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Resultado de imagen de burbuj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42" y="2813355"/>
            <a:ext cx="517983" cy="51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Resultado de imagen de burbuj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3132"/>
            <a:ext cx="517983" cy="51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Resultado de imagen de burbuja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420888"/>
            <a:ext cx="784934" cy="78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8"/>
          <p:cNvSpPr>
            <a:spLocks noChangeArrowheads="1"/>
          </p:cNvSpPr>
          <p:nvPr/>
        </p:nvSpPr>
        <p:spPr bwMode="auto">
          <a:xfrm>
            <a:off x="3111691" y="2373457"/>
            <a:ext cx="5700642" cy="22272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68288" algn="ctr">
              <a:lnSpc>
                <a:spcPct val="155000"/>
              </a:lnSpc>
              <a:spcBef>
                <a:spcPct val="30000"/>
              </a:spcBef>
              <a:buClr>
                <a:srgbClr val="3D9588"/>
              </a:buClr>
            </a:pP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Инкапсулирование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технология,</a:t>
            </a:r>
            <a:r>
              <a:rPr lang="en-U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которая</a:t>
            </a:r>
            <a:r>
              <a:rPr lang="en-U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позволяет </a:t>
            </a:r>
            <a:r>
              <a:rPr lang="ru-RU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изолировать жидкие или твердые вещества </a:t>
            </a:r>
            <a:r>
              <a:rPr lang="ru-RU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окружающей среды с целью </a:t>
            </a:r>
            <a:r>
              <a:rPr lang="ru-RU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защиты или контроля их высвобождения. </a:t>
            </a:r>
            <a:endParaRPr lang="en-US" sz="1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42" name="Picture 2" descr="U:\Lucta\- PPT's\Tècniques\LuctaCaps\trapo11.tif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21" y="0"/>
            <a:ext cx="2814177" cy="233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U:\Lucta\- PPT's\Tècniques\LuctaCaps\redispers_001.tif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/>
          <a:stretch/>
        </p:blipFill>
        <p:spPr bwMode="auto">
          <a:xfrm>
            <a:off x="-20221" y="2338673"/>
            <a:ext cx="2812931" cy="222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U:\Lucta\- PPT's\Tècniques\LuctaCaps\redispers_004.tif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/>
          <a:stretch/>
        </p:blipFill>
        <p:spPr bwMode="auto">
          <a:xfrm>
            <a:off x="-8657" y="4561115"/>
            <a:ext cx="2802613" cy="230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Resultado de imagen de burbuja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4" y="5666944"/>
            <a:ext cx="939180" cy="9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Resultado de imagen de burbuja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39" y="6009092"/>
            <a:ext cx="621990" cy="6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Resultado de imagen de burbuja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7134"/>
            <a:ext cx="939180" cy="9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Resultado de imagen de burbuj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872" y="982987"/>
            <a:ext cx="424894" cy="4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Resultado de imagen de burbuj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99" y="866654"/>
            <a:ext cx="424894" cy="4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Resultado de imagen de burbuja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34" y="5186418"/>
            <a:ext cx="480526" cy="48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Resultado de imagen de burbuj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340" y="5584198"/>
            <a:ext cx="424894" cy="4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Resultado de imagen de burbuja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76" y="5706848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2774954" y="319956"/>
            <a:ext cx="5635242" cy="360040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ВВЕДЕНИЕ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08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Resultado de imagen de burbuj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7134"/>
            <a:ext cx="939180" cy="9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Resultado de imagen de burbuj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52" y="1200337"/>
            <a:ext cx="424894" cy="4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Resultado de imagen de foo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r="23291"/>
          <a:stretch/>
        </p:blipFill>
        <p:spPr bwMode="auto">
          <a:xfrm>
            <a:off x="6248812" y="0"/>
            <a:ext cx="2895188" cy="30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3047908"/>
            <a:ext cx="9144000" cy="752018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r>
              <a:rPr lang="ru-RU" sz="2200" b="0" dirty="0" smtClean="0"/>
              <a:t>ОБЛАСТИ ПРИМЕНЕНИЯ</a:t>
            </a:r>
            <a:r>
              <a:rPr lang="en-GB" sz="2200" b="0" dirty="0" smtClean="0"/>
              <a:t>  </a:t>
            </a:r>
            <a:r>
              <a:rPr lang="en-GB" sz="2400" b="0" dirty="0" smtClean="0">
                <a:effectLst/>
              </a:rPr>
              <a:t>-  </a:t>
            </a:r>
            <a:r>
              <a:rPr lang="ru-RU" b="0" dirty="0" smtClean="0">
                <a:effectLst/>
              </a:rPr>
              <a:t>ТЕХНОЛОГИЯ ИНКАПСУЛИРОВАНИЯ</a:t>
            </a:r>
            <a:endParaRPr lang="en-GB" b="0" dirty="0">
              <a:effectLst/>
            </a:endParaRPr>
          </a:p>
        </p:txBody>
      </p:sp>
      <p:pic>
        <p:nvPicPr>
          <p:cNvPr id="13" name="Picture 7" descr="Resultado de imagen de burbuj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030" y="757660"/>
            <a:ext cx="424894" cy="4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Resultado de imagen de burbuja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946155"/>
            <a:ext cx="480526" cy="48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Resultado de imagen de burbuj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81" y="5061661"/>
            <a:ext cx="424894" cy="4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Resultado de imagen de burbuj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475" y="5902868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Resultado de imagen de burbuja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62" y="1916832"/>
            <a:ext cx="480526" cy="48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Resultado de imagen de burbuj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2554"/>
            <a:ext cx="424894" cy="4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Resultado de imagen de burbuj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65729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Resultado de imagen de burbuj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912" y="1565729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Resultado de imagen de burbuj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97" y="2772748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Resultado de imagen de burbuj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171" y="450500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Imagen relacionada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/>
          <a:stretch/>
        </p:blipFill>
        <p:spPr bwMode="auto">
          <a:xfrm>
            <a:off x="6248812" y="3790437"/>
            <a:ext cx="2931700" cy="30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Resultado de imagen de burbuja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5" y="5480538"/>
            <a:ext cx="480526" cy="48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Resultado de imagen de burbuj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81" y="5400129"/>
            <a:ext cx="424894" cy="4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Resultado de imagen de burbuj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80" y="4923005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Resultado de imagen de burbuj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88" y="4437112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Imagen relacionada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5" r="8142"/>
          <a:stretch/>
        </p:blipFill>
        <p:spPr bwMode="auto">
          <a:xfrm>
            <a:off x="3118423" y="0"/>
            <a:ext cx="3130389" cy="30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de cosmetic facial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r="15391" b="2848"/>
          <a:stretch/>
        </p:blipFill>
        <p:spPr bwMode="auto">
          <a:xfrm>
            <a:off x="3118423" y="3799926"/>
            <a:ext cx="3130389" cy="305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737"/>
          <a:stretch/>
        </p:blipFill>
        <p:spPr bwMode="auto">
          <a:xfrm>
            <a:off x="-13584" y="3790437"/>
            <a:ext cx="3132007" cy="30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7" y="0"/>
            <a:ext cx="3125360" cy="304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35 Imagen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391606" y="65362"/>
            <a:ext cx="692127" cy="6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12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728320" y="4293095"/>
            <a:ext cx="3308176" cy="1152129"/>
          </a:xfrm>
          <a:prstGeom prst="roundRect">
            <a:avLst>
              <a:gd name="adj" fmla="val 13438"/>
            </a:avLst>
          </a:prstGeom>
          <a:solidFill>
            <a:srgbClr val="E9F7F7"/>
          </a:solidFill>
          <a:ln w="38100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s-ES" dirty="0">
              <a:solidFill>
                <a:srgbClr val="4BACC6"/>
              </a:solidFill>
              <a:cs typeface="Arial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868144" y="4293096"/>
            <a:ext cx="3020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4BACC6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Повышенная стойкость на сухой ткани по сравнению с традиционными отдушками.</a:t>
            </a:r>
            <a:endParaRPr lang="en-US" sz="1600" b="1" dirty="0">
              <a:solidFill>
                <a:srgbClr val="4BACC6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48"/>
          <p:cNvSpPr>
            <a:spLocks noChangeArrowheads="1"/>
          </p:cNvSpPr>
          <p:nvPr/>
        </p:nvSpPr>
        <p:spPr bwMode="auto">
          <a:xfrm>
            <a:off x="323528" y="1628800"/>
            <a:ext cx="8424936" cy="1950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lvl="1" algn="just">
              <a:lnSpc>
                <a:spcPct val="155000"/>
              </a:lnSpc>
              <a:spcBef>
                <a:spcPct val="30000"/>
              </a:spcBef>
              <a:buClr>
                <a:srgbClr val="3D9588"/>
              </a:buClr>
            </a:pP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Капсулы цепляются за волокна ткани во время стирки или кондиционирования и остаются там даже после высыхания и в</a:t>
            </a:r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процессе хранения. </a:t>
            </a:r>
            <a:endParaRPr lang="en-US" sz="15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just">
              <a:lnSpc>
                <a:spcPct val="155000"/>
              </a:lnSpc>
              <a:spcBef>
                <a:spcPct val="30000"/>
              </a:spcBef>
              <a:buClr>
                <a:srgbClr val="3D9588"/>
              </a:buClr>
            </a:pP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носке или использовании ткани, пропитанной капсулами, они разрушаются от трения и высвобождают аромат, обновляя ощущения.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187624" y="319956"/>
            <a:ext cx="7416824" cy="360040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 ДЛЯ СТРЕДСТВ ПО УХОДУ ЗА ТКАНЯМИ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5" descr="Imagen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/>
          <a:stretch/>
        </p:blipFill>
        <p:spPr bwMode="auto">
          <a:xfrm>
            <a:off x="0" y="1"/>
            <a:ext cx="1331640" cy="139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2871" r="2478" b="22820"/>
          <a:stretch/>
        </p:blipFill>
        <p:spPr bwMode="auto">
          <a:xfrm>
            <a:off x="464" y="3573016"/>
            <a:ext cx="5589162" cy="2531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Resultado de imagen de burbuj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2" y="1763240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Resultado de imagen de burbuj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2" y="2928521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312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:\Fotos\Smoke &amp; Drops\36cdb8f38c18ee32cb782b230c75c55d.jpg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07"/>
          <a:stretch/>
        </p:blipFill>
        <p:spPr bwMode="auto">
          <a:xfrm>
            <a:off x="1835696" y="679996"/>
            <a:ext cx="6572302" cy="592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8"/>
          <p:cNvSpPr>
            <a:spLocks noChangeArrowheads="1"/>
          </p:cNvSpPr>
          <p:nvPr/>
        </p:nvSpPr>
        <p:spPr bwMode="auto">
          <a:xfrm>
            <a:off x="467544" y="1484784"/>
            <a:ext cx="8208912" cy="11161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lvl="1" algn="just">
              <a:lnSpc>
                <a:spcPct val="155000"/>
              </a:lnSpc>
              <a:spcBef>
                <a:spcPct val="30000"/>
              </a:spcBef>
              <a:buClr>
                <a:srgbClr val="3D9588"/>
              </a:buClr>
            </a:pP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Капсулы производятся с помощью синтеза меламин-формальдегида путем внешней полимеризации, которая при определенных температурных и временных условиях</a:t>
            </a:r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создает пластиковую оболочку, защищающую отдушку. 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2040199" y="3068960"/>
            <a:ext cx="5268105" cy="2815863"/>
            <a:chOff x="2854835" y="2959177"/>
            <a:chExt cx="5268105" cy="2815863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835" y="2967522"/>
              <a:ext cx="5268105" cy="27913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8 CuadroTexto"/>
            <p:cNvSpPr txBox="1"/>
            <p:nvPr/>
          </p:nvSpPr>
          <p:spPr>
            <a:xfrm>
              <a:off x="3029703" y="5498041"/>
              <a:ext cx="1498170" cy="276999"/>
            </a:xfrm>
            <a:prstGeom prst="rect">
              <a:avLst/>
            </a:prstGeom>
            <a:solidFill>
              <a:srgbClr val="F6FCF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C8C248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ОТДУШКА</a:t>
              </a:r>
              <a:endParaRPr lang="es-ES_tradnl" sz="1200" b="1" dirty="0">
                <a:solidFill>
                  <a:srgbClr val="C8C248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543830" y="5082542"/>
              <a:ext cx="1498170" cy="276999"/>
            </a:xfrm>
            <a:prstGeom prst="rect">
              <a:avLst/>
            </a:prstGeom>
            <a:solidFill>
              <a:srgbClr val="F6FCF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4BACC6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ЖИДКАЯ ФАЗА</a:t>
              </a:r>
              <a:endParaRPr lang="es-ES_tradnl" sz="1200" b="1" dirty="0">
                <a:solidFill>
                  <a:srgbClr val="4BACC6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2854835" y="2959177"/>
              <a:ext cx="2083234" cy="307777"/>
            </a:xfrm>
            <a:prstGeom prst="rect">
              <a:avLst/>
            </a:prstGeom>
            <a:solidFill>
              <a:srgbClr val="F6FCF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НАЧАЛЬНАЯ ЭМУЛЬСИЯ</a:t>
              </a:r>
              <a:endParaRPr lang="es-ES_tradnl" sz="1400" b="1" dirty="0">
                <a:solidFill>
                  <a:srgbClr val="0070C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726408" y="2959177"/>
              <a:ext cx="2022529" cy="738664"/>
            </a:xfrm>
            <a:prstGeom prst="rect">
              <a:avLst/>
            </a:prstGeom>
            <a:solidFill>
              <a:srgbClr val="F6FCF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ФОРМИРОВАНИЯ ПОЛИМЕРА В ИНТЕРФАЗЕ</a:t>
              </a:r>
              <a:endParaRPr lang="en-US" sz="1400" b="1" dirty="0">
                <a:solidFill>
                  <a:srgbClr val="0070C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3" name="12 Rectángulo"/>
          <p:cNvSpPr/>
          <p:nvPr/>
        </p:nvSpPr>
        <p:spPr>
          <a:xfrm>
            <a:off x="0" y="319956"/>
            <a:ext cx="8407998" cy="360040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ОПИСАНИЕ ТЕХНОЛОГИИ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25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11"/>
          <p:cNvSpPr>
            <a:spLocks noChangeArrowheads="1"/>
          </p:cNvSpPr>
          <p:nvPr/>
        </p:nvSpPr>
        <p:spPr bwMode="auto">
          <a:xfrm>
            <a:off x="611560" y="908720"/>
            <a:ext cx="4320480" cy="28156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3D9588"/>
              </a:buClr>
            </a:pP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Ольфакторное позиционирование кондиционеров для белья в основном определяется свободной отдушкой – решающим фактором, обозначающим клейм и концепцию. </a:t>
            </a:r>
            <a:r>
              <a:rPr lang="ru-RU" sz="1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Инкапсулированные ароматы используются для достижения свежести длительного действия. </a:t>
            </a:r>
            <a:endParaRPr lang="en-US" sz="15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0" y="319956"/>
            <a:ext cx="8407998" cy="360040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ОЛЬФАКТОРНОЕ ПОЗИЦИОНИРОВАНИЕ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11560" y="3666073"/>
            <a:ext cx="4320480" cy="14306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3D9588"/>
              </a:buClr>
            </a:pP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Иногда при вдыхании аромата с ткани после трения ощущается </a:t>
            </a:r>
            <a:r>
              <a:rPr lang="ru-RU" sz="1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комбинация свободной</a:t>
            </a: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sz="1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инкапсулированной</a:t>
            </a: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отдушки. </a:t>
            </a:r>
            <a:endParaRPr lang="en-US" sz="15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11560" y="4962217"/>
            <a:ext cx="4320480" cy="10843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3D9588"/>
              </a:buClr>
            </a:pP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Чем больше </a:t>
            </a:r>
            <a:r>
              <a:rPr lang="ru-RU" sz="1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инкапсулированная </a:t>
            </a:r>
            <a:r>
              <a:rPr lang="ru-RU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отдушка отличается от свободной, тем более  отчетливо она воспринимается.</a:t>
            </a:r>
            <a:endParaRPr lang="en-US" sz="15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7" descr="Resultado de imagen de burbuj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9" y="1052736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Resultado de imagen de burbuj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9" y="3792617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Resultado de imagen de burbuj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4" b="92341" l="6792" r="93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9" y="5096070"/>
            <a:ext cx="212447" cy="2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65" y="679996"/>
            <a:ext cx="3940335" cy="593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162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339751" y="157576"/>
            <a:ext cx="6880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БИЗНЕС ПОДРАЗДЕЛЕНИЯ</a:t>
            </a:r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1907704" y="1786949"/>
            <a:ext cx="7236296" cy="992128"/>
            <a:chOff x="1907704" y="3212088"/>
            <a:chExt cx="7236296" cy="992128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42" b="36358"/>
            <a:stretch/>
          </p:blipFill>
          <p:spPr bwMode="auto">
            <a:xfrm>
              <a:off x="1907704" y="3212088"/>
              <a:ext cx="7236296" cy="99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2863567" y="3294933"/>
              <a:ext cx="497764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cap="all" dirty="0" smtClean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FF33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beatbyKai" panose="00000400000000000000" pitchFamily="2" charset="0"/>
                </a:rPr>
                <a:t>АРОМАТИЗАТОРЫ</a:t>
              </a:r>
              <a:endParaRPr lang="es-ES" sz="48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3300"/>
                </a:solidFill>
                <a:effectLst>
                  <a:reflection blurRad="12700" stA="28000" endPos="45000" dist="1000" dir="5400000" sy="-100000" algn="bl" rotWithShape="0"/>
                </a:effectLst>
                <a:latin typeface="abeatbyKai" panose="00000400000000000000" pitchFamily="2" charset="0"/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927896" y="2876086"/>
            <a:ext cx="7230600" cy="993600"/>
            <a:chOff x="1927896" y="5151139"/>
            <a:chExt cx="7230600" cy="993600"/>
          </a:xfrm>
        </p:grpSpPr>
        <p:pic>
          <p:nvPicPr>
            <p:cNvPr id="1033" name="Picture 9" descr="U:\Fotos\Fruits &amp; Spices\Landing-familias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1" b="60333"/>
            <a:stretch/>
          </p:blipFill>
          <p:spPr bwMode="auto">
            <a:xfrm>
              <a:off x="1927896" y="5151139"/>
              <a:ext cx="7230600" cy="99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12 Rectángulo"/>
            <p:cNvSpPr/>
            <p:nvPr/>
          </p:nvSpPr>
          <p:spPr>
            <a:xfrm>
              <a:off x="3988770" y="5241111"/>
              <a:ext cx="276550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cap="all" dirty="0" smtClean="0">
                  <a:ln w="9000" cmpd="sng">
                    <a:solidFill>
                      <a:srgbClr val="FF3399"/>
                    </a:solidFill>
                    <a:prstDash val="solid"/>
                  </a:ln>
                  <a:solidFill>
                    <a:srgbClr val="8064A2">
                      <a:lumMod val="20000"/>
                      <a:lumOff val="80000"/>
                    </a:srgbClr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beatbyKai" panose="00000400000000000000" pitchFamily="2" charset="0"/>
                </a:rPr>
                <a:t>ОТДУШКИ</a:t>
              </a:r>
              <a:endParaRPr lang="es-ES" sz="4800" b="1" cap="all" dirty="0">
                <a:ln w="9000" cmpd="sng">
                  <a:solidFill>
                    <a:srgbClr val="FF3399"/>
                  </a:solidFill>
                  <a:prstDash val="solid"/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beatbyKai" panose="00000400000000000000" pitchFamily="2" charset="0"/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1916953" y="701196"/>
            <a:ext cx="7241543" cy="993600"/>
            <a:chOff x="1916953" y="1071723"/>
            <a:chExt cx="7241543" cy="993600"/>
          </a:xfrm>
        </p:grpSpPr>
        <p:pic>
          <p:nvPicPr>
            <p:cNvPr id="26" name="25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9" t="16299" r="728" b="63159"/>
            <a:stretch/>
          </p:blipFill>
          <p:spPr>
            <a:xfrm>
              <a:off x="1916953" y="1071723"/>
              <a:ext cx="7241543" cy="993600"/>
            </a:xfrm>
            <a:prstGeom prst="rect">
              <a:avLst/>
            </a:prstGeom>
          </p:spPr>
        </p:pic>
        <p:sp>
          <p:nvSpPr>
            <p:cNvPr id="28" name="27 Rectángulo"/>
            <p:cNvSpPr/>
            <p:nvPr/>
          </p:nvSpPr>
          <p:spPr>
            <a:xfrm>
              <a:off x="3021631" y="1221037"/>
              <a:ext cx="462177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1" cap="all" dirty="0" smtClean="0">
                  <a:ln w="9000" cmpd="sng">
                    <a:solidFill>
                      <a:srgbClr val="FFFF00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beatbyKai" panose="00000400000000000000" pitchFamily="2" charset="0"/>
                </a:rPr>
                <a:t>КОРМОВЫЕ ДОБАВКИ</a:t>
              </a:r>
              <a:endParaRPr lang="es-ES" sz="36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abeatbyKai" panose="00000400000000000000" pitchFamily="2" charset="0"/>
              </a:endParaRPr>
            </a:p>
          </p:txBody>
        </p:sp>
      </p:grpSp>
      <p:sp>
        <p:nvSpPr>
          <p:cNvPr id="20" name="19 Rectángulo"/>
          <p:cNvSpPr/>
          <p:nvPr/>
        </p:nvSpPr>
        <p:spPr>
          <a:xfrm>
            <a:off x="8456384" y="2522513"/>
            <a:ext cx="288032" cy="27786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6048464" y="2522513"/>
            <a:ext cx="288032" cy="3858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197824" y="2522513"/>
            <a:ext cx="288032" cy="3858815"/>
          </a:xfrm>
          <a:prstGeom prst="rect">
            <a:avLst/>
          </a:prstGeom>
          <a:solidFill>
            <a:srgbClr val="FF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3509734" y="2522513"/>
            <a:ext cx="288032" cy="385881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4626064" y="2522513"/>
            <a:ext cx="288032" cy="385881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7257504" y="2522513"/>
            <a:ext cx="288032" cy="38588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1814036" y="3942366"/>
            <a:ext cx="1025235" cy="911039"/>
            <a:chOff x="2041673" y="2924944"/>
            <a:chExt cx="1297630" cy="1128748"/>
          </a:xfrm>
        </p:grpSpPr>
        <p:pic>
          <p:nvPicPr>
            <p:cNvPr id="31" name="Picture 2" descr="U:\Fotos\Houses\650_1000_suelos-de-madera-con-baldosa-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673" y="2924944"/>
              <a:ext cx="1297630" cy="1128748"/>
            </a:xfrm>
            <a:prstGeom prst="rect">
              <a:avLst/>
            </a:prstGeom>
            <a:noFill/>
            <a:ln>
              <a:solidFill>
                <a:srgbClr val="FF33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31 Rectángulo"/>
            <p:cNvSpPr/>
            <p:nvPr/>
          </p:nvSpPr>
          <p:spPr>
            <a:xfrm>
              <a:off x="2041673" y="3645023"/>
              <a:ext cx="1297630" cy="30506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ДОМ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1814036" y="2805757"/>
            <a:ext cx="1025235" cy="911039"/>
            <a:chOff x="3411862" y="2924944"/>
            <a:chExt cx="1297630" cy="1128748"/>
          </a:xfrm>
        </p:grpSpPr>
        <p:pic>
          <p:nvPicPr>
            <p:cNvPr id="34" name="Picture 6" descr="http://noticias.coches.com/wp-content/uploads/2013/08/Ford-S-Max-Concept-2013-03-interior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r="28446"/>
            <a:stretch/>
          </p:blipFill>
          <p:spPr bwMode="auto">
            <a:xfrm>
              <a:off x="3419872" y="2924944"/>
              <a:ext cx="1289619" cy="1128748"/>
            </a:xfrm>
            <a:prstGeom prst="rect">
              <a:avLst/>
            </a:prstGeom>
            <a:noFill/>
            <a:ln>
              <a:solidFill>
                <a:srgbClr val="FF33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34 Rectángulo"/>
            <p:cNvSpPr/>
            <p:nvPr/>
          </p:nvSpPr>
          <p:spPr>
            <a:xfrm>
              <a:off x="3411862" y="3638288"/>
              <a:ext cx="1297630" cy="30506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АВТОМОБИЛИ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1864724" y="2060848"/>
            <a:ext cx="1192531" cy="461665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ОСВЕЖИТЕЛИ ВОЗДУХА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507986" y="2060848"/>
            <a:ext cx="1405306" cy="276999"/>
          </a:xfrm>
          <a:prstGeom prst="rect">
            <a:avLst/>
          </a:prstGeom>
          <a:solidFill>
            <a:srgbClr val="FFFF99">
              <a:alpha val="60000"/>
            </a:srgb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УХОД ЗА ДОМОМ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5676061" y="2060848"/>
            <a:ext cx="984171" cy="461665"/>
          </a:xfrm>
          <a:prstGeom prst="rect">
            <a:avLst/>
          </a:prstGeom>
          <a:solidFill>
            <a:schemeClr val="tx2">
              <a:lumMod val="40000"/>
              <a:lumOff val="60000"/>
              <a:alpha val="6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УХОД ЗА ТАНЯМИ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6900197" y="2060848"/>
            <a:ext cx="984171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ЛИЧНАЯ ГИГИЕНА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8019628" y="2060848"/>
            <a:ext cx="1124371" cy="461665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УХОД ЗА ПИТОМЦАМИ</a:t>
            </a:r>
            <a:endParaRPr lang="en-GB" sz="1200" b="1" dirty="0">
              <a:solidFill>
                <a:prstClr val="white"/>
              </a:solidFill>
            </a:endParaRPr>
          </a:p>
        </p:txBody>
      </p:sp>
      <p:grpSp>
        <p:nvGrpSpPr>
          <p:cNvPr id="41" name="40 Grupo"/>
          <p:cNvGrpSpPr/>
          <p:nvPr/>
        </p:nvGrpSpPr>
        <p:grpSpPr>
          <a:xfrm>
            <a:off x="5663161" y="2805757"/>
            <a:ext cx="1006347" cy="903990"/>
            <a:chOff x="4955053" y="3140968"/>
            <a:chExt cx="1006347" cy="903990"/>
          </a:xfrm>
        </p:grpSpPr>
        <p:pic>
          <p:nvPicPr>
            <p:cNvPr id="42" name="Picture 8" descr="http://4.bp.blogspot.com/--87ixhtf_Kc/USNgS31ibKI/AAAAAAAAFoE/xlsNHSdawSQ/s1600/ropa+tendida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" t="17638" r="21275" b="17638"/>
            <a:stretch/>
          </p:blipFill>
          <p:spPr bwMode="auto">
            <a:xfrm>
              <a:off x="4955053" y="3140968"/>
              <a:ext cx="1006346" cy="903990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42 Rectángulo"/>
            <p:cNvSpPr/>
            <p:nvPr/>
          </p:nvSpPr>
          <p:spPr>
            <a:xfrm>
              <a:off x="4955054" y="3645024"/>
              <a:ext cx="1006346" cy="24622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ПОРОШКИ</a:t>
              </a:r>
              <a:r>
                <a:rPr lang="es-ES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43 Grupo"/>
          <p:cNvGrpSpPr/>
          <p:nvPr/>
        </p:nvGrpSpPr>
        <p:grpSpPr>
          <a:xfrm>
            <a:off x="5643168" y="3942366"/>
            <a:ext cx="1205385" cy="924321"/>
            <a:chOff x="4909660" y="4458715"/>
            <a:chExt cx="1205385" cy="924321"/>
          </a:xfrm>
        </p:grpSpPr>
        <p:pic>
          <p:nvPicPr>
            <p:cNvPr id="45" name="Picture 10" descr="http://i00.i.aliimg.com/wsphoto/v0/32278734150/50cm-183cm-100-cotton-fabric-the-fabric-soft-and-font-b-comfortable-b-font-baby-clothes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9" r="17049"/>
            <a:stretch/>
          </p:blipFill>
          <p:spPr bwMode="auto">
            <a:xfrm>
              <a:off x="4929653" y="4458715"/>
              <a:ext cx="1047348" cy="903990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45 Rectángulo"/>
            <p:cNvSpPr/>
            <p:nvPr/>
          </p:nvSpPr>
          <p:spPr>
            <a:xfrm>
              <a:off x="4909660" y="4982926"/>
              <a:ext cx="1205385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КОНДИЦИОНЕРЫ ДЛЯ БЕЛЬЯ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814036" y="5067897"/>
            <a:ext cx="1028839" cy="973034"/>
            <a:chOff x="1868000" y="5038576"/>
            <a:chExt cx="1028839" cy="973034"/>
          </a:xfrm>
        </p:grpSpPr>
        <p:pic>
          <p:nvPicPr>
            <p:cNvPr id="48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1" r="11255"/>
            <a:stretch/>
          </p:blipFill>
          <p:spPr bwMode="auto">
            <a:xfrm>
              <a:off x="1868000" y="5038576"/>
              <a:ext cx="1025235" cy="902628"/>
            </a:xfrm>
            <a:prstGeom prst="rect">
              <a:avLst/>
            </a:prstGeom>
            <a:noFill/>
            <a:ln>
              <a:solidFill>
                <a:srgbClr val="FF33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9" name="48 Rectángulo"/>
            <p:cNvSpPr/>
            <p:nvPr/>
          </p:nvSpPr>
          <p:spPr>
            <a:xfrm>
              <a:off x="1871604" y="5611500"/>
              <a:ext cx="1025235" cy="40011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БЛОКИ ДЛЯ УНИТАЗОВ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49 Grupo"/>
          <p:cNvGrpSpPr/>
          <p:nvPr/>
        </p:nvGrpSpPr>
        <p:grpSpPr>
          <a:xfrm>
            <a:off x="3057255" y="2805757"/>
            <a:ext cx="1153384" cy="911039"/>
            <a:chOff x="3058390" y="2805757"/>
            <a:chExt cx="1153384" cy="911039"/>
          </a:xfrm>
        </p:grpSpPr>
        <p:pic>
          <p:nvPicPr>
            <p:cNvPr id="51" name="Picture 2" descr="http://hogartotal.imujer.com/sites/hogartotal.imujer.com/files/Diseno-de-interiores-minimalista-3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"/>
            <a:stretch/>
          </p:blipFill>
          <p:spPr bwMode="auto">
            <a:xfrm>
              <a:off x="3107228" y="2805757"/>
              <a:ext cx="1052521" cy="91103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51 Rectángulo"/>
            <p:cNvSpPr/>
            <p:nvPr/>
          </p:nvSpPr>
          <p:spPr>
            <a:xfrm>
              <a:off x="3058390" y="3380704"/>
              <a:ext cx="1153384" cy="276999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МЧС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3" name="52 Grupo"/>
          <p:cNvGrpSpPr/>
          <p:nvPr/>
        </p:nvGrpSpPr>
        <p:grpSpPr>
          <a:xfrm>
            <a:off x="4210639" y="2805757"/>
            <a:ext cx="1121869" cy="922911"/>
            <a:chOff x="4210639" y="2812806"/>
            <a:chExt cx="1121869" cy="922911"/>
          </a:xfrm>
        </p:grpSpPr>
        <p:pic>
          <p:nvPicPr>
            <p:cNvPr id="54" name="Picture 4" descr="https://edc2.healthtap.com/ht-staging/user_answer/reference_image/4957/large/Cleaning_products.jpeg?138667075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305"/>
            <a:stretch/>
          </p:blipFill>
          <p:spPr bwMode="auto">
            <a:xfrm>
              <a:off x="4283968" y="2812806"/>
              <a:ext cx="1041371" cy="92291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54 Rectángulo"/>
            <p:cNvSpPr/>
            <p:nvPr/>
          </p:nvSpPr>
          <p:spPr>
            <a:xfrm>
              <a:off x="4210639" y="3377541"/>
              <a:ext cx="1121869" cy="246221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ОТБЕЛИВАТЕЛИ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6" name="55 Grupo"/>
          <p:cNvGrpSpPr/>
          <p:nvPr/>
        </p:nvGrpSpPr>
        <p:grpSpPr>
          <a:xfrm>
            <a:off x="4210639" y="3942366"/>
            <a:ext cx="1315213" cy="914225"/>
            <a:chOff x="4233049" y="3958886"/>
            <a:chExt cx="1315213" cy="914225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3" r="31363"/>
            <a:stretch/>
          </p:blipFill>
          <p:spPr bwMode="auto">
            <a:xfrm>
              <a:off x="4307342" y="3958886"/>
              <a:ext cx="1041771" cy="91422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8" name="57 Rectángulo"/>
            <p:cNvSpPr/>
            <p:nvPr/>
          </p:nvSpPr>
          <p:spPr>
            <a:xfrm>
              <a:off x="4233049" y="4388316"/>
              <a:ext cx="1315213" cy="400110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СПЕЦИФИЧЕСКИЕ ОЧИСТИТЕЛИ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58 Grupo"/>
          <p:cNvGrpSpPr/>
          <p:nvPr/>
        </p:nvGrpSpPr>
        <p:grpSpPr>
          <a:xfrm>
            <a:off x="3106092" y="3942366"/>
            <a:ext cx="1055710" cy="952556"/>
            <a:chOff x="3106188" y="3958886"/>
            <a:chExt cx="1055710" cy="952556"/>
          </a:xfrm>
        </p:grpSpPr>
        <p:pic>
          <p:nvPicPr>
            <p:cNvPr id="60" name="Picture 2" descr="http://www.dindon.elcorteingles.es/wp-content/uploads/2012/10/vajilla-de-melamina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2" r="15894"/>
            <a:stretch/>
          </p:blipFill>
          <p:spPr bwMode="auto">
            <a:xfrm>
              <a:off x="3107228" y="3958886"/>
              <a:ext cx="1048481" cy="920927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60 Rectángulo"/>
            <p:cNvSpPr/>
            <p:nvPr/>
          </p:nvSpPr>
          <p:spPr>
            <a:xfrm>
              <a:off x="3106188" y="4511332"/>
              <a:ext cx="1055710" cy="400110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МЫТЬЕ ПОСУДЫ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2" name="61 Grupo"/>
          <p:cNvGrpSpPr/>
          <p:nvPr/>
        </p:nvGrpSpPr>
        <p:grpSpPr>
          <a:xfrm>
            <a:off x="3106092" y="5067897"/>
            <a:ext cx="1056845" cy="925334"/>
            <a:chOff x="3106092" y="5157192"/>
            <a:chExt cx="1056845" cy="925334"/>
          </a:xfrm>
        </p:grpSpPr>
        <p:pic>
          <p:nvPicPr>
            <p:cNvPr id="63" name="Picture 4" descr="15 Incredible Small Bathroom Decorating Ideas - clean + minimal white bathroom with wooden floors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2" t="50001" r="16423" b="-1"/>
            <a:stretch/>
          </p:blipFill>
          <p:spPr bwMode="auto">
            <a:xfrm>
              <a:off x="3111268" y="5157192"/>
              <a:ext cx="1051669" cy="92291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63 Rectángulo"/>
            <p:cNvSpPr/>
            <p:nvPr/>
          </p:nvSpPr>
          <p:spPr>
            <a:xfrm>
              <a:off x="3106092" y="5682416"/>
              <a:ext cx="1055710" cy="400110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СРЕДСТВА ДЛЯ САНТЕХНИКИ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64 Grupo"/>
          <p:cNvGrpSpPr/>
          <p:nvPr/>
        </p:nvGrpSpPr>
        <p:grpSpPr>
          <a:xfrm>
            <a:off x="4276798" y="5067897"/>
            <a:ext cx="1094722" cy="922911"/>
            <a:chOff x="4274709" y="5018293"/>
            <a:chExt cx="1094722" cy="922911"/>
          </a:xfrm>
        </p:grpSpPr>
        <p:pic>
          <p:nvPicPr>
            <p:cNvPr id="66" name="Picture 6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28" t="18237" r="12382"/>
            <a:stretch/>
          </p:blipFill>
          <p:spPr bwMode="auto">
            <a:xfrm>
              <a:off x="4276798" y="5018293"/>
              <a:ext cx="1048541" cy="92291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7" name="66 Rectángulo"/>
            <p:cNvSpPr/>
            <p:nvPr/>
          </p:nvSpPr>
          <p:spPr>
            <a:xfrm>
              <a:off x="4274709" y="5452077"/>
              <a:ext cx="1094722" cy="400110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КЛИНИНГ и ПРОФ. ОЧИСТКА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8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3"/>
          <a:stretch/>
        </p:blipFill>
        <p:spPr bwMode="auto">
          <a:xfrm>
            <a:off x="8019628" y="3942366"/>
            <a:ext cx="1047348" cy="92092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chart"/>
          <p:cNvPicPr>
            <a:picLocks noChangeAspect="1"/>
          </p:cNvPicPr>
          <p:nvPr/>
        </p:nvPicPr>
        <p:blipFill rotWithShape="1">
          <a:blip r:embed="rId19"/>
          <a:srcRect l="19195"/>
          <a:stretch/>
        </p:blipFill>
        <p:spPr>
          <a:xfrm>
            <a:off x="8019628" y="2805757"/>
            <a:ext cx="1047348" cy="922911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70" name="69 Grupo"/>
          <p:cNvGrpSpPr/>
          <p:nvPr/>
        </p:nvGrpSpPr>
        <p:grpSpPr>
          <a:xfrm>
            <a:off x="6849920" y="2805757"/>
            <a:ext cx="1040557" cy="947156"/>
            <a:chOff x="6849920" y="2812806"/>
            <a:chExt cx="1040557" cy="947156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920" y="2812806"/>
              <a:ext cx="1034448" cy="922911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2" name="71 Rectángulo"/>
            <p:cNvSpPr/>
            <p:nvPr/>
          </p:nvSpPr>
          <p:spPr>
            <a:xfrm>
              <a:off x="6859742" y="3344464"/>
              <a:ext cx="1030735" cy="41549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УХОД за ТЕЛОМ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72 Grupo"/>
          <p:cNvGrpSpPr/>
          <p:nvPr/>
        </p:nvGrpSpPr>
        <p:grpSpPr>
          <a:xfrm>
            <a:off x="6848553" y="3942366"/>
            <a:ext cx="1035815" cy="934534"/>
            <a:chOff x="6848553" y="3954136"/>
            <a:chExt cx="1035815" cy="934534"/>
          </a:xfrm>
        </p:grpSpPr>
        <p:pic>
          <p:nvPicPr>
            <p:cNvPr id="74" name="Picture 7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73"/>
            <a:stretch/>
          </p:blipFill>
          <p:spPr bwMode="auto">
            <a:xfrm>
              <a:off x="6849920" y="3954136"/>
              <a:ext cx="1034448" cy="911039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5" name="74 Rectángulo"/>
            <p:cNvSpPr/>
            <p:nvPr/>
          </p:nvSpPr>
          <p:spPr>
            <a:xfrm>
              <a:off x="6848553" y="4488560"/>
              <a:ext cx="1030735" cy="40011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СРЕДСТВА ДЛЯ ВОЛОС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6" name="75 Rectángulo"/>
          <p:cNvSpPr/>
          <p:nvPr/>
        </p:nvSpPr>
        <p:spPr>
          <a:xfrm>
            <a:off x="8019628" y="3356992"/>
            <a:ext cx="1030735" cy="253916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УБОРНАЯ</a:t>
            </a:r>
            <a:endParaRPr lang="en-GB" sz="1000" b="1" dirty="0">
              <a:solidFill>
                <a:srgbClr val="FF0000"/>
              </a:solidFill>
            </a:endParaRPr>
          </a:p>
        </p:txBody>
      </p:sp>
      <p:sp>
        <p:nvSpPr>
          <p:cNvPr id="77" name="76 Rectángulo"/>
          <p:cNvSpPr/>
          <p:nvPr/>
        </p:nvSpPr>
        <p:spPr>
          <a:xfrm>
            <a:off x="8014116" y="4444743"/>
            <a:ext cx="1129883" cy="40011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ВПИТЫВАЮЩИЕ НАПОЛНИТЕЛИ</a:t>
            </a:r>
            <a:endParaRPr lang="en-GB" sz="1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t="14976" r="33752" b="13603"/>
          <a:stretch/>
        </p:blipFill>
        <p:spPr bwMode="auto">
          <a:xfrm>
            <a:off x="5663162" y="5041817"/>
            <a:ext cx="1047348" cy="89075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8" name="77 Rectángulo"/>
          <p:cNvSpPr/>
          <p:nvPr/>
        </p:nvSpPr>
        <p:spPr>
          <a:xfrm>
            <a:off x="5643168" y="5461774"/>
            <a:ext cx="1046332" cy="415498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ДОБАВКИ ДЛЯ СТИРКИ</a:t>
            </a:r>
            <a:endParaRPr lang="en-GB" sz="1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5"/>
          <a:stretch/>
        </p:blipFill>
        <p:spPr bwMode="auto">
          <a:xfrm>
            <a:off x="6879517" y="5041816"/>
            <a:ext cx="1025178" cy="890752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9" name="78 Rectángulo"/>
          <p:cNvSpPr/>
          <p:nvPr/>
        </p:nvSpPr>
        <p:spPr>
          <a:xfrm>
            <a:off x="6873960" y="5593121"/>
            <a:ext cx="1030735" cy="25391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ВАННА И ДУШ</a:t>
            </a:r>
            <a:endParaRPr lang="en-GB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74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10823E-6 L -0.00365 -0.3066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5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5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25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Resultado de imagen de powder deterg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"/>
          <a:stretch/>
        </p:blipFill>
        <p:spPr bwMode="auto">
          <a:xfrm>
            <a:off x="3810" y="3622284"/>
            <a:ext cx="9140189" cy="297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00677" y="-2421037"/>
            <a:ext cx="2942644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51520" y="1556792"/>
            <a:ext cx="8568952" cy="134806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es-ES"/>
            </a:defPPr>
            <a:lvl1pPr marL="271463" indent="-271463" algn="just">
              <a:lnSpc>
                <a:spcPct val="155000"/>
              </a:lnSpc>
              <a:spcBef>
                <a:spcPct val="30000"/>
              </a:spcBef>
              <a:buClr>
                <a:srgbClr val="3D9588"/>
              </a:buClr>
              <a:buFont typeface="Wingdings" pitchFamily="2" charset="2"/>
              <a:buChar char=""/>
              <a:defRPr sz="1600" b="1" u="none">
                <a:solidFill>
                  <a:srgbClr val="49B1A2"/>
                </a:solidFill>
                <a:latin typeface="Century Gothic" pitchFamily="34" charset="0"/>
              </a:defRPr>
            </a:lvl1pPr>
            <a:lvl2pPr marL="728663" lvl="1" indent="-271463" algn="just">
              <a:lnSpc>
                <a:spcPct val="155000"/>
              </a:lnSpc>
              <a:spcBef>
                <a:spcPct val="30000"/>
              </a:spcBef>
              <a:buClr>
                <a:srgbClr val="3D9588"/>
              </a:buClr>
              <a:buFont typeface="Wingdings" pitchFamily="2" charset="2"/>
              <a:buChar char=""/>
              <a:defRPr sz="1600" u="none">
                <a:solidFill>
                  <a:srgbClr val="49B1A2"/>
                </a:solidFill>
                <a:latin typeface="Century Gothic" pitchFamily="34" charset="0"/>
              </a:defRPr>
            </a:lvl2pPr>
          </a:lstStyle>
          <a:p>
            <a:pPr marL="457200" lvl="1" indent="0">
              <a:lnSpc>
                <a:spcPct val="150000"/>
              </a:lnSpc>
              <a:buFont typeface="Wingdings" pitchFamily="2" charset="2"/>
              <a:buNone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ЖИДКИЕ СРЕДСТВА</a:t>
            </a:r>
            <a:endParaRPr lang="en-US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lnSpc>
                <a:spcPct val="150000"/>
              </a:lnSpc>
              <a:buFont typeface="Wingdings" pitchFamily="2" charset="2"/>
              <a:buNone/>
            </a:pPr>
            <a:r>
              <a:rPr lang="en-US" b="1" dirty="0" err="1" smtClean="0"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LuctaCaps</a:t>
            </a:r>
            <a:r>
              <a:rPr lang="en-US" b="1" dirty="0" smtClean="0"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Fresh</a:t>
            </a:r>
            <a:r>
              <a:rPr lang="en-US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		</a:t>
            </a:r>
            <a:r>
              <a:rPr lang="ru-RU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цветочный</a:t>
            </a:r>
            <a:r>
              <a:rPr lang="en-US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древесный</a:t>
            </a:r>
            <a:r>
              <a:rPr lang="en-US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альдегидный</a:t>
            </a:r>
            <a:endParaRPr lang="en-US" b="1" dirty="0" smtClean="0">
              <a:solidFill>
                <a:srgbClr val="8064A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lnSpc>
                <a:spcPct val="150000"/>
              </a:lnSpc>
              <a:buFont typeface="Wingdings" pitchFamily="2" charset="2"/>
              <a:buNone/>
            </a:pPr>
            <a:r>
              <a:rPr lang="en-US" b="1" dirty="0" err="1" smtClean="0"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LuctaCaps</a:t>
            </a:r>
            <a:r>
              <a:rPr lang="en-US" b="1" dirty="0" smtClean="0"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Wild</a:t>
            </a:r>
            <a:r>
              <a:rPr lang="en-US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		</a:t>
            </a:r>
            <a:r>
              <a:rPr lang="ru-RU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фужерный</a:t>
            </a:r>
            <a:r>
              <a:rPr lang="en-US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цветочный</a:t>
            </a:r>
            <a:r>
              <a:rPr lang="en-US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b="1" dirty="0" smtClean="0">
                <a:solidFill>
                  <a:srgbClr val="8064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древесный</a:t>
            </a:r>
            <a:endParaRPr lang="en-US" b="1" dirty="0" smtClean="0">
              <a:solidFill>
                <a:srgbClr val="8064A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319956"/>
            <a:ext cx="8407998" cy="360040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ДИЗАЙН АРОМАТОВ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331640" y="4509120"/>
            <a:ext cx="7597353" cy="1354217"/>
          </a:xfrm>
          <a:prstGeom prst="rect">
            <a:avLst/>
          </a:prstGeom>
          <a:solidFill>
            <a:srgbClr val="B9CDE5">
              <a:alpha val="69804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es-ES"/>
            </a:defPPr>
            <a:lvl1pPr marL="271463" indent="-271463" algn="just">
              <a:lnSpc>
                <a:spcPct val="155000"/>
              </a:lnSpc>
              <a:spcBef>
                <a:spcPct val="30000"/>
              </a:spcBef>
              <a:buClr>
                <a:srgbClr val="3D9588"/>
              </a:buClr>
              <a:buFont typeface="Wingdings" pitchFamily="2" charset="2"/>
              <a:buChar char=""/>
              <a:defRPr sz="1600" b="1" u="none">
                <a:solidFill>
                  <a:srgbClr val="49B1A2"/>
                </a:solidFill>
                <a:latin typeface="Century Gothic" pitchFamily="34" charset="0"/>
              </a:defRPr>
            </a:lvl1pPr>
            <a:lvl2pPr marL="728663" lvl="1" indent="-271463" algn="just">
              <a:lnSpc>
                <a:spcPct val="155000"/>
              </a:lnSpc>
              <a:spcBef>
                <a:spcPct val="30000"/>
              </a:spcBef>
              <a:buClr>
                <a:srgbClr val="3D9588"/>
              </a:buClr>
              <a:buFont typeface="Wingdings" pitchFamily="2" charset="2"/>
              <a:buChar char=""/>
              <a:defRPr sz="1600" u="none">
                <a:solidFill>
                  <a:srgbClr val="49B1A2"/>
                </a:solidFill>
                <a:latin typeface="Century Gothic" pitchFamily="34" charset="0"/>
              </a:defRPr>
            </a:lvl2pPr>
          </a:lstStyle>
          <a:p>
            <a:pPr marL="358775" lvl="1" indent="0">
              <a:lnSpc>
                <a:spcPct val="150000"/>
              </a:lnSpc>
              <a:spcBef>
                <a:spcPts val="576"/>
              </a:spcBef>
              <a:buClr>
                <a:srgbClr val="459588"/>
              </a:buClr>
              <a:buFont typeface="Wingdings" pitchFamily="2" charset="2"/>
              <a:buNone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ПОРОШКИ</a:t>
            </a:r>
            <a:endParaRPr lang="en-GB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8775" lvl="1" indent="0">
              <a:lnSpc>
                <a:spcPct val="150000"/>
              </a:lnSpc>
              <a:spcBef>
                <a:spcPts val="576"/>
              </a:spcBef>
              <a:buClr>
                <a:srgbClr val="459588"/>
              </a:buClr>
              <a:buFont typeface="Wingdings" pitchFamily="2" charset="2"/>
              <a:buNone/>
            </a:pPr>
            <a:r>
              <a:rPr lang="en-GB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LuctaCaps</a:t>
            </a:r>
            <a:r>
              <a:rPr lang="en-GB" b="1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Wild</a:t>
            </a:r>
            <a:r>
              <a:rPr lang="en-GB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dirty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фужерный</a:t>
            </a:r>
            <a:r>
              <a:rPr lang="en-GB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цветочный</a:t>
            </a:r>
            <a:r>
              <a:rPr lang="en-GB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древесный</a:t>
            </a:r>
            <a:endParaRPr lang="en-GB" b="1" dirty="0" smtClean="0">
              <a:solidFill>
                <a:srgbClr val="1F497D">
                  <a:lumMod val="60000"/>
                  <a:lumOff val="4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8775" lvl="1" indent="0">
              <a:lnSpc>
                <a:spcPct val="150000"/>
              </a:lnSpc>
              <a:spcBef>
                <a:spcPts val="576"/>
              </a:spcBef>
              <a:buClr>
                <a:srgbClr val="459588"/>
              </a:buClr>
              <a:buFont typeface="Wingdings" pitchFamily="2" charset="2"/>
              <a:buNone/>
            </a:pPr>
            <a:r>
              <a:rPr lang="en-GB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LuctaCaps</a:t>
            </a:r>
            <a:r>
              <a:rPr lang="en-GB" b="1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Fruity</a:t>
            </a:r>
            <a:r>
              <a:rPr lang="en-GB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GB" b="1" dirty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фруктовый</a:t>
            </a:r>
            <a:r>
              <a:rPr lang="en-GB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цветочный</a:t>
            </a:r>
            <a:endParaRPr lang="en-GB" b="1" dirty="0">
              <a:solidFill>
                <a:srgbClr val="1F497D">
                  <a:lumMod val="60000"/>
                  <a:lumOff val="4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53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10" y="-879"/>
            <a:ext cx="9170910" cy="685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U:\Lucta\- Materials Marketing\Logos\LOGO LUCTA ING (Tpte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9"/>
          <a:stretch/>
        </p:blipFill>
        <p:spPr bwMode="auto">
          <a:xfrm>
            <a:off x="7308304" y="4661417"/>
            <a:ext cx="1732050" cy="174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74146" y="332656"/>
            <a:ext cx="5934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rgbClr val="FF3399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beatbyKai" panose="00000400000000000000" pitchFamily="2" charset="0"/>
              </a:rPr>
              <a:t>ВАРИАНТЫ АРОМАТОВ</a:t>
            </a:r>
            <a:endParaRPr lang="es-ES" sz="4400" b="1" cap="all" dirty="0">
              <a:ln w="9000" cmpd="sng">
                <a:solidFill>
                  <a:srgbClr val="FF3399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abeatbyKa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247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U:\Fotos\Flowers &amp; Plants\30-Victoria_Guilabert_69debf1ff2d4c16b68a5328ca4200e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880" y="-1139543"/>
            <a:ext cx="6869575" cy="91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417202" y="1628800"/>
            <a:ext cx="5724128" cy="3416320"/>
          </a:xfrm>
          <a:prstGeom prst="rect">
            <a:avLst/>
          </a:prstGeom>
          <a:solidFill>
            <a:schemeClr val="accent2">
              <a:lumMod val="20000"/>
              <a:lumOff val="80000"/>
              <a:alpha val="69804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SOFT SPRING</a:t>
            </a:r>
          </a:p>
          <a:p>
            <a:pPr algn="just">
              <a:lnSpc>
                <a:spcPct val="150000"/>
              </a:lnSpc>
            </a:pPr>
            <a:endParaRPr lang="en-US" sz="2400" b="1" dirty="0" smtClean="0">
              <a:solidFill>
                <a:srgbClr val="FF0066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rgbClr val="FF0066"/>
                </a:solidFill>
                <a:latin typeface="Arial Narrow" panose="020B0606020202030204" pitchFamily="34" charset="0"/>
              </a:rPr>
              <a:t>Цветочный букет с выраженным альдегидным характером, фруктовыми и пряными тонами, шипровым и древесным шлейфом. </a:t>
            </a:r>
            <a:endParaRPr lang="es-ES" sz="2400" b="1" dirty="0">
              <a:solidFill>
                <a:srgbClr val="FF0066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8572" y="191716"/>
            <a:ext cx="2085156" cy="2085156"/>
            <a:chOff x="38572" y="191716"/>
            <a:chExt cx="2085156" cy="2085156"/>
          </a:xfrm>
        </p:grpSpPr>
        <p:pic>
          <p:nvPicPr>
            <p:cNvPr id="3" name="Picture 7" descr="Resultado de imagen de burbuja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14" b="92341" l="6792" r="930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2" y="191716"/>
              <a:ext cx="2085156" cy="2085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228370" y="692004"/>
              <a:ext cx="1637928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Fresh</a:t>
              </a:r>
            </a:p>
            <a:p>
              <a:pPr algn="ctr"/>
              <a:r>
                <a:rPr lang="ru-RU" sz="16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Цветочный</a:t>
              </a:r>
              <a:endPara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sz="16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Древесный</a:t>
              </a:r>
              <a:endPara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sz="16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Альдегидный</a:t>
              </a:r>
              <a:endParaRPr lang="es-ES" sz="16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8" name="Picture 2" descr="U:\Lucta\- Materials Marketing\Logos\LOGO LUCTA ING (Tpte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9"/>
          <a:stretch/>
        </p:blipFill>
        <p:spPr bwMode="auto">
          <a:xfrm>
            <a:off x="8312558" y="117462"/>
            <a:ext cx="723938" cy="7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213" r="91546">
                        <a14:backgroundMark x1="28019" y1="23913" x2="8213" y2="99275"/>
                        <a14:backgroundMark x1="66425" y1="24638" x2="73188" y2="7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62" t="14128" r="15262" b="14128"/>
          <a:stretch/>
        </p:blipFill>
        <p:spPr bwMode="auto">
          <a:xfrm>
            <a:off x="7055497" y="33467"/>
            <a:ext cx="1197038" cy="123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0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U:\Fotos\Flowers &amp; Plants\670292f72020976e952bf13ff20008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5076056" y="332656"/>
            <a:ext cx="2085156" cy="2085156"/>
            <a:chOff x="5940152" y="332656"/>
            <a:chExt cx="2085156" cy="2085156"/>
          </a:xfrm>
        </p:grpSpPr>
        <p:pic>
          <p:nvPicPr>
            <p:cNvPr id="9" name="Picture 7" descr="Resultado de imagen de burbuja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14" b="92341" l="6792" r="930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332656"/>
              <a:ext cx="2085156" cy="2085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6163766" y="821236"/>
              <a:ext cx="163792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Wild</a:t>
              </a:r>
            </a:p>
            <a:p>
              <a:pPr algn="ctr"/>
              <a:r>
                <a:rPr lang="ru-RU" sz="1600" dirty="0" smtClean="0">
                  <a:solidFill>
                    <a:srgbClr val="4BACC6">
                      <a:lumMod val="75000"/>
                    </a:srgbClr>
                  </a:solidFill>
                  <a:latin typeface="Arial Narrow" panose="020B0606020202030204" pitchFamily="34" charset="0"/>
                </a:rPr>
                <a:t>Фужерный</a:t>
              </a:r>
            </a:p>
            <a:p>
              <a:pPr algn="ctr"/>
              <a:r>
                <a:rPr lang="ru-RU" sz="1600" dirty="0" smtClean="0">
                  <a:solidFill>
                    <a:srgbClr val="4BACC6">
                      <a:lumMod val="75000"/>
                    </a:srgbClr>
                  </a:solidFill>
                  <a:latin typeface="Arial Narrow" panose="020B0606020202030204" pitchFamily="34" charset="0"/>
                </a:rPr>
                <a:t>Цветочный</a:t>
              </a:r>
            </a:p>
            <a:p>
              <a:pPr algn="ctr"/>
              <a:r>
                <a:rPr lang="ru-RU" sz="1600" dirty="0" smtClean="0">
                  <a:solidFill>
                    <a:srgbClr val="4BACC6">
                      <a:lumMod val="75000"/>
                    </a:srgbClr>
                  </a:solidFill>
                  <a:latin typeface="Arial Narrow" panose="020B0606020202030204" pitchFamily="34" charset="0"/>
                </a:rPr>
                <a:t>Древесный</a:t>
              </a:r>
              <a:endParaRPr lang="es-ES" sz="1600" dirty="0">
                <a:solidFill>
                  <a:srgbClr val="4BACC6">
                    <a:lumMod val="7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9 Rectángulo"/>
          <p:cNvSpPr/>
          <p:nvPr/>
        </p:nvSpPr>
        <p:spPr>
          <a:xfrm>
            <a:off x="0" y="3068960"/>
            <a:ext cx="5724128" cy="2862322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ROSA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SOFT EXTRA</a:t>
            </a:r>
            <a:endParaRPr lang="en-US" sz="2400" b="1" dirty="0" smtClean="0">
              <a:solidFill>
                <a:srgbClr val="FF0066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rgbClr val="FF0066"/>
                </a:solidFill>
                <a:latin typeface="Arial Narrow" panose="020B0606020202030204" pitchFamily="34" charset="0"/>
              </a:rPr>
              <a:t>Косметическая композиция с цветочной нотой розы, тонкими фруктовыми и зелеными тонами и выраженным аккордом герани. </a:t>
            </a:r>
            <a:endParaRPr lang="en-US" sz="2400" b="1" dirty="0">
              <a:solidFill>
                <a:srgbClr val="FF0066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Picture 2" descr="U:\Lucta\- Materials Marketing\Logos\LOGO LUCTA ING (Tpte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9"/>
          <a:stretch/>
        </p:blipFill>
        <p:spPr bwMode="auto">
          <a:xfrm>
            <a:off x="8312558" y="117462"/>
            <a:ext cx="723938" cy="7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8213" r="91546">
                        <a14:backgroundMark x1="28019" y1="23913" x2="8213" y2="99275"/>
                        <a14:backgroundMark x1="66425" y1="24638" x2="73188" y2="7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62" t="14128" r="15262" b="14128"/>
          <a:stretch/>
        </p:blipFill>
        <p:spPr bwMode="auto">
          <a:xfrm>
            <a:off x="7055497" y="33467"/>
            <a:ext cx="1197038" cy="123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107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:\Lucta\- Materials Marketing\Fotos 2016\Paradigma\Revisades\00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7445"/>
            <a:ext cx="9144000" cy="608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27584" y="620688"/>
            <a:ext cx="61863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Благодарим за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внимание</a:t>
            </a:r>
            <a:r>
              <a:rPr lang="es-E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eatbyKai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!!</a:t>
            </a:r>
            <a:endParaRPr lang="es-E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eatbyKai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07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:\Lucta\- Materials Marketing\Fotos 2016\Paradigma\Revisades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59"/>
          <a:stretch/>
        </p:blipFill>
        <p:spPr bwMode="auto">
          <a:xfrm>
            <a:off x="1" y="5274"/>
            <a:ext cx="9144000" cy="68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336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5097572" y="1700808"/>
            <a:ext cx="288032" cy="37365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339753" y="157576"/>
            <a:ext cx="6788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ТЕХНОЛОГИИ </a:t>
            </a:r>
            <a:r>
              <a:rPr lang="es-E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LUCTA 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s-E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ОТДУШКАХ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44" y="4490222"/>
            <a:ext cx="182420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10" y="3645024"/>
            <a:ext cx="182420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78" y="2852936"/>
            <a:ext cx="182420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17" y="1214754"/>
            <a:ext cx="182420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10" y="2078850"/>
            <a:ext cx="182420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112">
            <a:off x="4815913" y="928984"/>
            <a:ext cx="811101" cy="7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7435596" y="1700808"/>
            <a:ext cx="288032" cy="3736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26" name="Picture 2" descr="U:\Fotos\Iconos\dishwashing-liquid-bottle_318-32762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95" y="894438"/>
            <a:ext cx="640631" cy="6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:\Fotos\Iconos\30615-200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19" y="875657"/>
            <a:ext cx="673693" cy="67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000" y1="34000" x2="37000" y2="34000"/>
                        <a14:foregroundMark x1="42000" y1="31000" x2="54000" y2="39500"/>
                        <a14:foregroundMark x1="41000" y1="19500" x2="41000" y2="19500"/>
                        <a14:foregroundMark x1="54500" y1="51500" x2="69000" y2="71000"/>
                        <a14:foregroundMark x1="43500" y1="64000" x2="57500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574" y="692696"/>
            <a:ext cx="1081541" cy="108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11" y="2046915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11" y="3641576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85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-0.27378 -0.0034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-18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27378 -0.0050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cologismo.com/wp-content/uploads/2012/01/400_1210902085_3d15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0" y="-31452"/>
            <a:ext cx="9185936" cy="68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3140968"/>
            <a:ext cx="9172976" cy="20882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3261754"/>
            <a:ext cx="87129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_tradnl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dobe Fan Heiti Std B" pitchFamily="34" charset="-128"/>
              </a:rPr>
              <a:t>LuctaOdorFree</a:t>
            </a:r>
            <a:r>
              <a:rPr lang="es-ES_tradnl" sz="5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dobe Fan Heiti Std B" pitchFamily="34" charset="-128"/>
                <a:cs typeface="Times New Roman"/>
              </a:rPr>
              <a:t>®</a:t>
            </a:r>
            <a:endParaRPr lang="es-ES_tradnl" sz="6600" baseline="30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dobe Fan Heiti Std B" pitchFamily="34" charset="-128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  <a:ea typeface="Adobe Fan Heiti Std B" pitchFamily="34" charset="-128"/>
              </a:rPr>
              <a:t>Технология Противодействия Неприятным Запахам</a:t>
            </a:r>
            <a:endParaRPr lang="en-US" sz="2000" dirty="0">
              <a:solidFill>
                <a:srgbClr val="FF0000"/>
              </a:solidFill>
              <a:latin typeface="Arial Black" panose="020B0A04020102020204" pitchFamily="34" charset="0"/>
              <a:ea typeface="Adobe Fan Heiti Std B" pitchFamily="34" charset="-128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1" r="4241" b="3335"/>
          <a:stretch/>
        </p:blipFill>
        <p:spPr>
          <a:xfrm>
            <a:off x="120204" y="110953"/>
            <a:ext cx="1771836" cy="1880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140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bc.es/Media/201401/26/oler-grasa-alimentos--644x362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176696"/>
            <a:ext cx="915669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-12700" y="319956"/>
            <a:ext cx="8460432" cy="36004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	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haroni" pitchFamily="2" charset="-79"/>
              </a:rPr>
              <a:t> ЧУВСТВО ОБОНЯНИЯ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Aharoni" pitchFamily="2" charset="-79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0" y="1176696"/>
            <a:ext cx="9144000" cy="4045539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836712"/>
            <a:ext cx="5616624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s-ES" sz="2400" b="1" dirty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Как работает обоняние</a:t>
            </a:r>
            <a:r>
              <a:rPr lang="en-US" altLang="es-ES" sz="2400" b="1" dirty="0">
                <a:solidFill>
                  <a:srgbClr val="FF0000"/>
                </a:solidFill>
                <a:latin typeface="Candara" panose="020E0502030303020204" pitchFamily="34" charset="0"/>
                <a:ea typeface="Adobe Fan Heiti Std B" pitchFamily="34" charset="-128"/>
              </a:rPr>
              <a:t>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01306" y="2119621"/>
            <a:ext cx="4032448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400"/>
              </a:lnSpc>
              <a:spcBef>
                <a:spcPts val="600"/>
              </a:spcBef>
              <a:defRPr b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ndara" panose="020E0502030303020204" pitchFamily="34" charset="0"/>
                <a:ea typeface="Adobe Fan Heiti Std B" pitchFamily="34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prstClr val="black"/>
                </a:solidFill>
              </a:rPr>
              <a:t>Процесс обоняния проходит следующие этапы</a:t>
            </a:r>
            <a:r>
              <a:rPr lang="en-US" sz="1400" dirty="0" smtClean="0">
                <a:solidFill>
                  <a:prstClr val="black"/>
                </a:solidFill>
              </a:rPr>
              <a:t>:</a:t>
            </a:r>
            <a:endParaRPr lang="ru-RU" sz="1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400" dirty="0">
                <a:solidFill>
                  <a:schemeClr val="tx1"/>
                </a:solidFill>
              </a:rPr>
              <a:t>Пахучее вещество по воздуху доставляется к поверхности обонятельного эпителия,  растворяется в слое слизи и связывается с рецептивными участками на поверхности обонятельного эпителия, образуя комплексы с компонентами цитоплазматической мембраны клеток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ru-RU" sz="1400" dirty="0" smtClean="0">
                <a:solidFill>
                  <a:schemeClr val="tx1"/>
                </a:solidFill>
              </a:rPr>
              <a:t>Сигналы </a:t>
            </a:r>
            <a:r>
              <a:rPr lang="ru-RU" sz="1400" dirty="0">
                <a:solidFill>
                  <a:schemeClr val="tx1"/>
                </a:solidFill>
              </a:rPr>
              <a:t>от рецепторных клеток по нервным волокнам поступают в головной мозг, где происходит формирование впечатления о характере запаха (качестве, силе), его узнавание и др.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ru-RU" sz="1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4572000" y="2722703"/>
            <a:ext cx="4571999" cy="3368764"/>
            <a:chOff x="4751536" y="2364492"/>
            <a:chExt cx="4571999" cy="3368764"/>
          </a:xfrm>
        </p:grpSpPr>
        <p:pic>
          <p:nvPicPr>
            <p:cNvPr id="13" name="Picture 11" descr="http://www.educa.madrid.org/web/cc.nsdelasabiduria.madrid/Ejercicios/3_ESO/Sentidos/olfato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09"/>
            <a:stretch/>
          </p:blipFill>
          <p:spPr bwMode="auto">
            <a:xfrm>
              <a:off x="4751536" y="2542277"/>
              <a:ext cx="4278164" cy="319097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13 CuadroTexto"/>
            <p:cNvSpPr txBox="1"/>
            <p:nvPr/>
          </p:nvSpPr>
          <p:spPr>
            <a:xfrm>
              <a:off x="4805819" y="3213116"/>
              <a:ext cx="1062325" cy="4864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>
                  <a:solidFill>
                    <a:prstClr val="black"/>
                  </a:solidFill>
                </a:rPr>
                <a:t>н</a:t>
              </a:r>
              <a:r>
                <a:rPr lang="ru-RU" sz="1200" dirty="0" smtClean="0">
                  <a:solidFill>
                    <a:prstClr val="black"/>
                  </a:solidFill>
                </a:rPr>
                <a:t>осовые пазухи</a:t>
              </a: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5517102" y="5216893"/>
              <a:ext cx="711082" cy="2812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 smtClean="0">
                  <a:solidFill>
                    <a:prstClr val="black"/>
                  </a:solidFill>
                </a:rPr>
                <a:t>зубы</a:t>
              </a: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6372200" y="5402091"/>
              <a:ext cx="851674" cy="2812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 smtClean="0">
                  <a:solidFill>
                    <a:prstClr val="black"/>
                  </a:solidFill>
                </a:rPr>
                <a:t>язык</a:t>
              </a: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7223874" y="2364492"/>
              <a:ext cx="1116425" cy="5027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>
                  <a:solidFill>
                    <a:prstClr val="black"/>
                  </a:solidFill>
                </a:rPr>
                <a:t>н</a:t>
              </a:r>
              <a:r>
                <a:rPr lang="ru-RU" sz="1200" dirty="0" smtClean="0">
                  <a:solidFill>
                    <a:prstClr val="black"/>
                  </a:solidFill>
                </a:rPr>
                <a:t>ервные окончания</a:t>
              </a: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5111576" y="4368287"/>
              <a:ext cx="855098" cy="5027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>
                  <a:solidFill>
                    <a:prstClr val="black"/>
                  </a:solidFill>
                </a:rPr>
                <a:t>т</a:t>
              </a:r>
              <a:r>
                <a:rPr lang="ru-RU" sz="1200" dirty="0" smtClean="0">
                  <a:solidFill>
                    <a:prstClr val="black"/>
                  </a:solidFill>
                </a:rPr>
                <a:t>вердое нёбо</a:t>
              </a:r>
              <a:endParaRPr lang="es-ES" sz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8063905" y="2714907"/>
              <a:ext cx="1259630" cy="5027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200" dirty="0" smtClean="0">
                  <a:solidFill>
                    <a:prstClr val="black"/>
                  </a:solidFill>
                </a:rPr>
                <a:t>обонятельный нерв</a:t>
              </a:r>
              <a:endParaRPr lang="es-E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19 Rectángulo"/>
          <p:cNvSpPr/>
          <p:nvPr/>
        </p:nvSpPr>
        <p:spPr>
          <a:xfrm>
            <a:off x="452327" y="1207587"/>
            <a:ext cx="7707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ru-RU" sz="1600" dirty="0">
                <a:latin typeface="Candara" panose="020E0502030303020204" pitchFamily="34" charset="0"/>
              </a:rPr>
              <a:t>Обоняние – это улавливание химических веществ в окружающей среде</a:t>
            </a:r>
            <a:r>
              <a:rPr lang="ru-RU" sz="1600" dirty="0" smtClean="0">
                <a:latin typeface="Candara" panose="020E0502030303020204" pitchFamily="34" charset="0"/>
              </a:rPr>
              <a:t>.</a:t>
            </a:r>
            <a:r>
              <a:rPr lang="en-US" sz="1600" dirty="0" smtClean="0">
                <a:latin typeface="Candara" panose="020E0502030303020204" pitchFamily="34" charset="0"/>
              </a:rPr>
              <a:t> </a:t>
            </a:r>
            <a:r>
              <a:rPr lang="ru-RU" sz="1600" dirty="0" smtClean="0">
                <a:latin typeface="Candara" panose="020E0502030303020204" pitchFamily="34" charset="0"/>
              </a:rPr>
              <a:t>А также возможность расшифровывать информацию об ароматах</a:t>
            </a:r>
            <a:r>
              <a:rPr lang="ru-RU" sz="1600" dirty="0" smtClean="0"/>
              <a:t>.</a:t>
            </a:r>
            <a:endParaRPr lang="en-US" altLang="es-ES" sz="1600" dirty="0">
              <a:solidFill>
                <a:prstClr val="black"/>
              </a:solidFill>
              <a:latin typeface="Candara" panose="020E0502030303020204" pitchFamily="34" charset="0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227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0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9"/>
          <a:stretch/>
        </p:blipFill>
        <p:spPr bwMode="auto">
          <a:xfrm>
            <a:off x="0" y="1"/>
            <a:ext cx="9128519" cy="68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606235" y="6313835"/>
            <a:ext cx="522284" cy="52241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5496" y="116632"/>
            <a:ext cx="51594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ru-RU" altLang="es-ES" sz="4000" b="1" dirty="0" smtClean="0">
                <a:solidFill>
                  <a:srgbClr val="00B0F0"/>
                </a:solidFill>
                <a:latin typeface="Candara" panose="020E0502030303020204" pitchFamily="34" charset="0"/>
                <a:ea typeface="Adobe Fan Heiti Std B" pitchFamily="34" charset="-128"/>
              </a:rPr>
              <a:t>Чувство обоняния – мощнейшее из наших чувств.</a:t>
            </a:r>
            <a:endParaRPr lang="en-US" altLang="es-ES" sz="4000" b="1" dirty="0">
              <a:solidFill>
                <a:srgbClr val="00B0F0"/>
              </a:solidFill>
              <a:latin typeface="Candara" panose="020E0502030303020204" pitchFamily="34" charset="0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5083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2420888"/>
            <a:ext cx="9144000" cy="1869743"/>
          </a:xfrm>
          <a:prstGeom prst="rect">
            <a:avLst/>
          </a:prstGeom>
          <a:solidFill>
            <a:srgbClr val="FFC9C9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600" b="1">
                <a:solidFill>
                  <a:srgbClr val="207F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000" b="0" dirty="0" smtClean="0">
                <a:solidFill>
                  <a:prstClr val="black"/>
                </a:solidFill>
                <a:effectLst/>
                <a:latin typeface="Candara" panose="020E0502030303020204" pitchFamily="34" charset="0"/>
                <a:ea typeface="Adobe Fan Heiti Std B" pitchFamily="34" charset="-128"/>
              </a:rPr>
              <a:t>	</a:t>
            </a:r>
            <a:r>
              <a:rPr lang="ru-RU" sz="1900" b="0" dirty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Многие молекулы создают неприятные </a:t>
            </a:r>
            <a:r>
              <a:rPr lang="ru-RU" sz="1900" b="0" dirty="0" smtClean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запахи:</a:t>
            </a:r>
            <a:r>
              <a:rPr lang="en-US" sz="1900" b="0" dirty="0" smtClean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 </a:t>
            </a:r>
            <a:r>
              <a:rPr lang="ru-RU" sz="1900" b="0" dirty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Амины</a:t>
            </a:r>
            <a:r>
              <a:rPr lang="en-US" sz="1900" b="0" dirty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, </a:t>
            </a:r>
            <a:r>
              <a:rPr lang="ru-RU" sz="1900" b="0" dirty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тиолы, сульфиды</a:t>
            </a:r>
            <a:r>
              <a:rPr lang="en-US" sz="1900" b="0" dirty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, </a:t>
            </a:r>
            <a:r>
              <a:rPr lang="ru-RU" sz="1900" b="0" dirty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кислоты с короткой цепью</a:t>
            </a:r>
            <a:r>
              <a:rPr lang="en-US" sz="1900" b="0" dirty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,</a:t>
            </a:r>
            <a:r>
              <a:rPr lang="ru-RU" sz="1900" b="0" dirty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 альдегиды, эфиры</a:t>
            </a:r>
            <a:r>
              <a:rPr lang="en-US" sz="1900" b="0" dirty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 </a:t>
            </a:r>
            <a:r>
              <a:rPr lang="ru-RU" sz="1900" b="0" dirty="0">
                <a:solidFill>
                  <a:schemeClr val="tx1"/>
                </a:solidFill>
                <a:effectLst/>
                <a:latin typeface="Candara" pitchFamily="34" charset="0"/>
                <a:ea typeface="Adobe Fan Heiti Std B" pitchFamily="34" charset="-128"/>
              </a:rPr>
              <a:t>и другие группы химических веществ являются составляющими неприятных запахов личного, животного и домашнего происхождения, а также исходящих из окружающей среды. </a:t>
            </a:r>
            <a:endParaRPr lang="en-US" sz="1900" b="0" dirty="0">
              <a:solidFill>
                <a:schemeClr val="tx1"/>
              </a:solidFill>
              <a:effectLst/>
              <a:latin typeface="Candara" pitchFamily="34" charset="0"/>
              <a:ea typeface="Adobe Fan Heiti Std B" pitchFamily="34" charset="-128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/>
          <a:stretch/>
        </p:blipFill>
        <p:spPr bwMode="auto">
          <a:xfrm>
            <a:off x="0" y="0"/>
            <a:ext cx="3007161" cy="24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61" y="2284"/>
            <a:ext cx="3235395" cy="241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b="15563"/>
          <a:stretch/>
        </p:blipFill>
        <p:spPr bwMode="auto">
          <a:xfrm>
            <a:off x="6242556" y="1"/>
            <a:ext cx="2900193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Resultado de imagen de pet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r="4810"/>
          <a:stretch/>
        </p:blipFill>
        <p:spPr bwMode="auto">
          <a:xfrm>
            <a:off x="6242556" y="4575189"/>
            <a:ext cx="2901444" cy="23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20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7"/>
          <a:stretch/>
        </p:blipFill>
        <p:spPr>
          <a:xfrm>
            <a:off x="8606235" y="6313835"/>
            <a:ext cx="522284" cy="522413"/>
          </a:xfrm>
          <a:prstGeom prst="rect">
            <a:avLst/>
          </a:prstGeom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61" y="4590713"/>
            <a:ext cx="3234291" cy="226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17" y="4590713"/>
            <a:ext cx="3040491" cy="226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594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8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9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Plantilla corp _ing</Template>
  <TotalTime>16788</TotalTime>
  <Words>890</Words>
  <Application>Microsoft Office PowerPoint</Application>
  <PresentationFormat>On-screen Show (4:3)</PresentationFormat>
  <Paragraphs>203</Paragraphs>
  <Slides>45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3_Diseño predeterminado</vt:lpstr>
      <vt:lpstr>26_Diseño personalizado</vt:lpstr>
      <vt:lpstr>28_Diseño personalizado</vt:lpstr>
      <vt:lpstr>29_Diseño personalizado</vt:lpstr>
      <vt:lpstr>30_Diseño personalizado</vt:lpstr>
      <vt:lpstr>6_Diseño personalizado</vt:lpstr>
      <vt:lpstr>Diseño personalizado</vt:lpstr>
      <vt:lpstr>3_Diseño personalizado</vt:lpstr>
      <vt:lpstr>4_Diseño predeterminado</vt:lpstr>
      <vt:lpstr>5_Diseño predeterminado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 Pina</dc:creator>
  <cp:lastModifiedBy>Agrinskaya, Vera</cp:lastModifiedBy>
  <cp:revision>778</cp:revision>
  <cp:lastPrinted>2017-03-29T10:21:51Z</cp:lastPrinted>
  <dcterms:created xsi:type="dcterms:W3CDTF">2016-10-28T06:53:00Z</dcterms:created>
  <dcterms:modified xsi:type="dcterms:W3CDTF">2017-09-12T16:11:38Z</dcterms:modified>
</cp:coreProperties>
</file>