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447" r:id="rId3"/>
    <p:sldId id="448" r:id="rId4"/>
    <p:sldId id="364" r:id="rId5"/>
    <p:sldId id="360" r:id="rId6"/>
    <p:sldId id="372" r:id="rId7"/>
    <p:sldId id="373" r:id="rId8"/>
    <p:sldId id="443" r:id="rId9"/>
    <p:sldId id="440" r:id="rId10"/>
    <p:sldId id="446" r:id="rId11"/>
    <p:sldId id="437" r:id="rId12"/>
    <p:sldId id="427" r:id="rId13"/>
    <p:sldId id="431" r:id="rId14"/>
    <p:sldId id="433" r:id="rId15"/>
    <p:sldId id="430" r:id="rId16"/>
    <p:sldId id="435" r:id="rId17"/>
    <p:sldId id="438" r:id="rId18"/>
    <p:sldId id="424" r:id="rId19"/>
  </p:sldIdLst>
  <p:sldSz cx="9144000" cy="6858000" type="screen4x3"/>
  <p:notesSz cx="7104063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018"/>
    <a:srgbClr val="FFFF00"/>
    <a:srgbClr val="FFD720"/>
    <a:srgbClr val="363E4B"/>
    <a:srgbClr val="87D7FA"/>
    <a:srgbClr val="566B2F"/>
    <a:srgbClr val="566A2D"/>
    <a:srgbClr val="5F5F5F"/>
    <a:srgbClr val="808080"/>
    <a:srgbClr val="BEC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5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prstGeom prst="rect">
            <a:avLst/>
          </a:prstGeom>
        </p:spPr>
        <p:txBody>
          <a:bodyPr lIns="95098" tIns="47549" rIns="95098" bIns="47549"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47210" y="4861441"/>
            <a:ext cx="5209647" cy="4605575"/>
          </a:xfrm>
          <a:prstGeom prst="rect">
            <a:avLst/>
          </a:prstGeom>
        </p:spPr>
        <p:txBody>
          <a:bodyPr lIns="95098" tIns="47549" rIns="95098" bIns="4754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72495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Company Introduction</a:t>
            </a:r>
          </a:p>
          <a:p>
            <a:endParaRPr lang="en-US" dirty="0"/>
          </a:p>
          <a:p>
            <a:r>
              <a:rPr lang="en-US" dirty="0"/>
              <a:t>Why customers bu</a:t>
            </a:r>
            <a:r>
              <a:rPr lang="de-DE" dirty="0"/>
              <a:t>y new product</a:t>
            </a:r>
          </a:p>
          <a:p>
            <a:endParaRPr lang="de-DE" dirty="0"/>
          </a:p>
          <a:p>
            <a:r>
              <a:rPr lang="de-DE" dirty="0"/>
              <a:t>How </a:t>
            </a:r>
            <a:r>
              <a:rPr lang="de-DE" dirty="0" err="1"/>
              <a:t>trends</a:t>
            </a:r>
            <a:r>
              <a:rPr lang="de-DE" dirty="0"/>
              <a:t>, emotional factors &amp; </a:t>
            </a:r>
            <a:r>
              <a:rPr lang="de-DE" dirty="0" err="1"/>
              <a:t>fragrances</a:t>
            </a:r>
            <a:r>
              <a:rPr lang="de-DE" dirty="0"/>
              <a:t>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consumers</a:t>
            </a:r>
            <a:r>
              <a:rPr lang="de-DE" dirty="0"/>
              <a:t>‘ </a:t>
            </a:r>
            <a:r>
              <a:rPr lang="de-DE" dirty="0" err="1"/>
              <a:t>needs</a:t>
            </a:r>
            <a:r>
              <a:rPr lang="de-DE" dirty="0"/>
              <a:t>, </a:t>
            </a:r>
            <a:r>
              <a:rPr lang="de-DE" dirty="0" err="1"/>
              <a:t>desires</a:t>
            </a:r>
            <a:r>
              <a:rPr lang="de-DE" dirty="0"/>
              <a:t> &amp; </a:t>
            </a:r>
            <a:r>
              <a:rPr lang="de-DE" dirty="0" err="1"/>
              <a:t>satisfaction</a:t>
            </a:r>
            <a:r>
              <a:rPr lang="de-DE" dirty="0"/>
              <a:t>.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488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Consumers</a:t>
            </a:r>
            <a:r>
              <a:rPr lang="de-DE" dirty="0"/>
              <a:t> are more </a:t>
            </a:r>
            <a:r>
              <a:rPr lang="de-DE" dirty="0" err="1"/>
              <a:t>demanding</a:t>
            </a:r>
            <a:r>
              <a:rPr lang="de-DE" dirty="0"/>
              <a:t> than </a:t>
            </a:r>
            <a:r>
              <a:rPr lang="de-DE" dirty="0" err="1"/>
              <a:t>ever</a:t>
            </a:r>
            <a:r>
              <a:rPr lang="de-DE" dirty="0"/>
              <a:t> &amp; </a:t>
            </a:r>
            <a:r>
              <a:rPr lang="de-DE" dirty="0" err="1"/>
              <a:t>expect</a:t>
            </a:r>
            <a:r>
              <a:rPr lang="de-DE" dirty="0"/>
              <a:t> more choice than </a:t>
            </a:r>
            <a:r>
              <a:rPr lang="de-DE" dirty="0" err="1"/>
              <a:t>ever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6 in 10 people </a:t>
            </a:r>
            <a:r>
              <a:rPr lang="de-DE" dirty="0" err="1"/>
              <a:t>say</a:t>
            </a:r>
            <a:r>
              <a:rPr lang="de-DE" dirty="0"/>
              <a:t> they like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brands</a:t>
            </a:r>
            <a:r>
              <a:rPr lang="de-DE" dirty="0"/>
              <a:t> </a:t>
            </a:r>
            <a:r>
              <a:rPr lang="de-DE" dirty="0" err="1"/>
              <a:t>offer</a:t>
            </a:r>
            <a:r>
              <a:rPr lang="de-DE" dirty="0"/>
              <a:t> new products</a:t>
            </a:r>
          </a:p>
          <a:p>
            <a:endParaRPr lang="de-DE" dirty="0"/>
          </a:p>
          <a:p>
            <a:r>
              <a:rPr lang="de-DE" dirty="0"/>
              <a:t>+50% of </a:t>
            </a:r>
            <a:r>
              <a:rPr lang="de-DE" dirty="0" err="1"/>
              <a:t>shoppers</a:t>
            </a:r>
            <a:r>
              <a:rPr lang="de-DE" dirty="0"/>
              <a:t> </a:t>
            </a:r>
            <a:r>
              <a:rPr lang="de-DE" dirty="0" err="1"/>
              <a:t>purchased</a:t>
            </a:r>
            <a:r>
              <a:rPr lang="de-DE" dirty="0"/>
              <a:t> a new product – last shopping trip</a:t>
            </a:r>
          </a:p>
          <a:p>
            <a:endParaRPr lang="de-DE" dirty="0"/>
          </a:p>
          <a:p>
            <a:r>
              <a:rPr lang="de-DE" dirty="0"/>
              <a:t>SO HOW DO YOU GAIN AN </a:t>
            </a:r>
            <a:r>
              <a:rPr lang="de-DE" dirty="0" err="1"/>
              <a:t>UNDERSTANDING</a:t>
            </a:r>
            <a:r>
              <a:rPr lang="de-DE" dirty="0"/>
              <a:t> OF WHAT DRIVES </a:t>
            </a:r>
            <a:r>
              <a:rPr lang="de-DE" dirty="0" err="1"/>
              <a:t>CONSUMERS</a:t>
            </a:r>
            <a:r>
              <a:rPr lang="de-DE" dirty="0"/>
              <a:t>‘ NEEDS &amp; </a:t>
            </a:r>
            <a:r>
              <a:rPr lang="de-DE" dirty="0" err="1"/>
              <a:t>DESIRES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341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Global </a:t>
            </a:r>
            <a:r>
              <a:rPr lang="de-DE" dirty="0" err="1"/>
              <a:t>megatrends</a:t>
            </a:r>
            <a:r>
              <a:rPr lang="de-DE" dirty="0"/>
              <a:t> </a:t>
            </a:r>
            <a:r>
              <a:rPr lang="de-DE" dirty="0" err="1"/>
              <a:t>reveal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insights</a:t>
            </a:r>
            <a:r>
              <a:rPr lang="de-DE" dirty="0"/>
              <a:t> into </a:t>
            </a:r>
            <a:r>
              <a:rPr lang="de-DE" dirty="0" err="1"/>
              <a:t>consumers</a:t>
            </a:r>
            <a:r>
              <a:rPr lang="de-DE" dirty="0"/>
              <a:t>‘ </a:t>
            </a:r>
            <a:r>
              <a:rPr lang="de-DE" dirty="0" err="1"/>
              <a:t>desires</a:t>
            </a:r>
            <a:r>
              <a:rPr lang="de-DE" dirty="0"/>
              <a:t> to </a:t>
            </a:r>
            <a:r>
              <a:rPr lang="de-DE" dirty="0" err="1"/>
              <a:t>buy</a:t>
            </a:r>
            <a:r>
              <a:rPr lang="de-DE" dirty="0"/>
              <a:t> more new products.</a:t>
            </a:r>
          </a:p>
          <a:p>
            <a:endParaRPr lang="de-DE" dirty="0"/>
          </a:p>
          <a:p>
            <a:r>
              <a:rPr lang="de-DE" dirty="0"/>
              <a:t>Global </a:t>
            </a:r>
            <a:r>
              <a:rPr lang="de-DE" dirty="0" err="1"/>
              <a:t>megatrends</a:t>
            </a:r>
            <a:r>
              <a:rPr lang="de-DE" dirty="0"/>
              <a:t> </a:t>
            </a:r>
            <a:r>
              <a:rPr lang="de-DE" dirty="0" err="1"/>
              <a:t>allow</a:t>
            </a:r>
            <a:r>
              <a:rPr lang="de-DE" dirty="0"/>
              <a:t> us to </a:t>
            </a:r>
            <a:r>
              <a:rPr lang="de-DE" dirty="0" err="1"/>
              <a:t>anticpate</a:t>
            </a:r>
            <a:r>
              <a:rPr lang="de-DE" dirty="0"/>
              <a:t> change with </a:t>
            </a:r>
            <a:r>
              <a:rPr lang="de-DE" dirty="0" err="1"/>
              <a:t>confidence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We don‘t have to </a:t>
            </a:r>
            <a:r>
              <a:rPr lang="de-DE" dirty="0" err="1"/>
              <a:t>predict</a:t>
            </a:r>
            <a:r>
              <a:rPr lang="de-DE" dirty="0"/>
              <a:t> global </a:t>
            </a:r>
            <a:r>
              <a:rPr lang="de-DE" dirty="0" err="1"/>
              <a:t>megatrends</a:t>
            </a:r>
            <a:r>
              <a:rPr lang="de-DE" dirty="0"/>
              <a:t>:</a:t>
            </a:r>
          </a:p>
          <a:p>
            <a:r>
              <a:rPr lang="de-DE" dirty="0"/>
              <a:t>	</a:t>
            </a:r>
          </a:p>
          <a:p>
            <a:r>
              <a:rPr lang="de-DE" dirty="0"/>
              <a:t>	They are not </a:t>
            </a:r>
            <a:r>
              <a:rPr lang="de-DE" dirty="0" err="1"/>
              <a:t>fads</a:t>
            </a:r>
            <a:endParaRPr lang="de-DE" dirty="0"/>
          </a:p>
          <a:p>
            <a:r>
              <a:rPr lang="de-DE" dirty="0"/>
              <a:t>	They are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present</a:t>
            </a:r>
            <a:endParaRPr lang="de-DE" dirty="0"/>
          </a:p>
          <a:p>
            <a:r>
              <a:rPr lang="de-DE" dirty="0"/>
              <a:t>	They mark </a:t>
            </a:r>
            <a:r>
              <a:rPr lang="de-DE" dirty="0" err="1"/>
              <a:t>changes</a:t>
            </a:r>
            <a:r>
              <a:rPr lang="de-DE" dirty="0"/>
              <a:t> that have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shaped</a:t>
            </a:r>
            <a:r>
              <a:rPr lang="de-DE" dirty="0"/>
              <a:t> us</a:t>
            </a:r>
          </a:p>
          <a:p>
            <a:r>
              <a:rPr lang="de-DE" dirty="0"/>
              <a:t>	They are </a:t>
            </a:r>
            <a:r>
              <a:rPr lang="de-DE" dirty="0" err="1"/>
              <a:t>constants</a:t>
            </a:r>
            <a:r>
              <a:rPr lang="de-DE" dirty="0"/>
              <a:t> of our global society</a:t>
            </a:r>
          </a:p>
          <a:p>
            <a:r>
              <a:rPr lang="de-DE" dirty="0"/>
              <a:t>	They are deep </a:t>
            </a:r>
            <a:r>
              <a:rPr lang="de-DE" dirty="0" err="1"/>
              <a:t>currents</a:t>
            </a:r>
            <a:r>
              <a:rPr lang="de-DE" dirty="0"/>
              <a:t> of change – That span for several </a:t>
            </a:r>
            <a:r>
              <a:rPr lang="de-DE" dirty="0" err="1"/>
              <a:t>decades</a:t>
            </a:r>
            <a:endParaRPr lang="de-DE" dirty="0"/>
          </a:p>
          <a:p>
            <a:endParaRPr lang="de-DE" dirty="0"/>
          </a:p>
          <a:p>
            <a:r>
              <a:rPr lang="de-DE" dirty="0"/>
              <a:t>Global </a:t>
            </a:r>
            <a:r>
              <a:rPr lang="de-DE" dirty="0" err="1"/>
              <a:t>megatrends</a:t>
            </a:r>
            <a:r>
              <a:rPr lang="de-DE" dirty="0"/>
              <a:t> are a </a:t>
            </a:r>
            <a:r>
              <a:rPr lang="de-DE" dirty="0" err="1"/>
              <a:t>roadmap</a:t>
            </a:r>
            <a:r>
              <a:rPr lang="de-DE" dirty="0"/>
              <a:t> to what </a:t>
            </a:r>
            <a:r>
              <a:rPr lang="de-DE" dirty="0" err="1"/>
              <a:t>consumers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they are </a:t>
            </a:r>
            <a:r>
              <a:rPr lang="de-DE" dirty="0" err="1"/>
              <a:t>buying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+ more </a:t>
            </a:r>
            <a:r>
              <a:rPr lang="de-DE" dirty="0" err="1"/>
              <a:t>importantly</a:t>
            </a:r>
            <a:r>
              <a:rPr lang="de-DE" dirty="0"/>
              <a:t> what they wish they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buy</a:t>
            </a:r>
            <a:r>
              <a:rPr lang="de-DE" dirty="0"/>
              <a:t> if it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9785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F0502020204030204" pitchFamily="34" charset="0"/>
                <a:cs typeface="Calibri" panose="020F0502020204030204" pitchFamily="34" charset="0"/>
              </a:rPr>
              <a:t>It’s tempting to cost cut the cost of raw materials</a:t>
            </a:r>
            <a:r>
              <a:rPr lang="en-GB" sz="1800" b="1" dirty="0">
                <a:effectLst/>
                <a:latin typeface="Calibri" panose="020F0502020204030204" pitchFamily="34" charset="0"/>
                <a:ea typeface="Times New Roman" panose="020F0502020204030204" pitchFamily="34" charset="0"/>
                <a:cs typeface="Calibri" panose="020F0502020204030204" pitchFamily="34" charset="0"/>
              </a:rPr>
              <a:t>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F0502020204030204" pitchFamily="34" charset="0"/>
            </a:endParaRPr>
          </a:p>
          <a:p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But, is </a:t>
            </a:r>
            <a:r>
              <a:rPr lang="de-DE" dirty="0" err="1"/>
              <a:t>important</a:t>
            </a:r>
            <a:r>
              <a:rPr lang="de-DE" dirty="0"/>
              <a:t> to </a:t>
            </a:r>
            <a:r>
              <a:rPr lang="de-DE" dirty="0" err="1"/>
              <a:t>understand</a:t>
            </a:r>
            <a:r>
              <a:rPr lang="de-DE" dirty="0"/>
              <a:t> what </a:t>
            </a:r>
            <a:r>
              <a:rPr lang="en-GB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trade-offs and sacrifices in quality consumers will accept.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r>
              <a:rPr lang="de-DE" dirty="0"/>
              <a:t>My </a:t>
            </a:r>
            <a:r>
              <a:rPr lang="de-DE" dirty="0" err="1"/>
              <a:t>methods</a:t>
            </a:r>
            <a:r>
              <a:rPr lang="de-DE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09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23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086600" y="228600"/>
            <a:ext cx="1684339" cy="7191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685800" y="1143000"/>
            <a:ext cx="7772400" cy="0"/>
          </a:xfrm>
          <a:prstGeom prst="line">
            <a:avLst/>
          </a:prstGeom>
          <a:ln w="1270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2.jpeg" descr=" 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7993" y="2248050"/>
            <a:ext cx="7035232" cy="2935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49800" y="4638289"/>
            <a:ext cx="21804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Berlin Sans FB" panose="020E0602020502020306" pitchFamily="34" charset="0"/>
              </a:rPr>
              <a:t>People Don’t Buy Products, They Buy Better Versions of Themselves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1" t="4769" r="27443" b="36388"/>
          <a:stretch/>
        </p:blipFill>
        <p:spPr>
          <a:xfrm>
            <a:off x="6213324" y="3617983"/>
            <a:ext cx="1026721" cy="1020306"/>
          </a:xfrm>
          <a:prstGeom prst="rect">
            <a:avLst/>
          </a:prstGeom>
        </p:spPr>
      </p:pic>
      <p:pic>
        <p:nvPicPr>
          <p:cNvPr id="1026" name="Picture 2" descr="http://bellanyc.com/wp-content/uploads/2014/11/Make-Up-Your-Life-final-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00" y="1544006"/>
            <a:ext cx="315560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6" descr="Datei:Instagram logo 2016.svg"/>
          <p:cNvSpPr>
            <a:spLocks noChangeAspect="1" noChangeArrowheads="1"/>
          </p:cNvSpPr>
          <p:nvPr/>
        </p:nvSpPr>
        <p:spPr bwMode="auto">
          <a:xfrm>
            <a:off x="155575" y="-601663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574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2567354" y="1510246"/>
            <a:ext cx="4009292" cy="4207118"/>
            <a:chOff x="2343831" y="1601184"/>
            <a:chExt cx="4090306" cy="4292130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2"/>
            <a:srcRect l="34844" t="18426" r="34375" b="18889"/>
            <a:stretch/>
          </p:blipFill>
          <p:spPr>
            <a:xfrm>
              <a:off x="2709863" y="1601184"/>
              <a:ext cx="3724274" cy="4266216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/>
            <a:srcRect l="35938" t="41129" r="33385" b="53711"/>
            <a:stretch/>
          </p:blipFill>
          <p:spPr>
            <a:xfrm>
              <a:off x="2943225" y="5543550"/>
              <a:ext cx="3165476" cy="349250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3173256" y="5728836"/>
              <a:ext cx="833015" cy="10795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4991733" y="5728836"/>
              <a:ext cx="898349" cy="107950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236768" y="5708650"/>
              <a:ext cx="1074972" cy="1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600" i="0" u="none" strike="noStrike" cap="none" spc="0" normalizeH="0" baseline="0" dirty="0">
                  <a:ln>
                    <a:noFill/>
                  </a:ln>
                  <a:solidFill>
                    <a:srgbClr val="5F5F5F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INWARDLY FOCUSED VALUE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671257" y="5708650"/>
              <a:ext cx="1143901" cy="1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600" i="0" u="none" strike="noStrike" cap="none" spc="0" normalizeH="0" baseline="0" dirty="0">
                  <a:ln>
                    <a:noFill/>
                  </a:ln>
                  <a:solidFill>
                    <a:srgbClr val="5F5F5F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OUTWARDLY</a:t>
              </a:r>
              <a:r>
                <a:rPr kumimoji="0" lang="de-DE" sz="600" i="0" u="none" strike="noStrike" cap="none" spc="0" normalizeH="0" dirty="0">
                  <a:ln>
                    <a:noFill/>
                  </a:ln>
                  <a:solidFill>
                    <a:srgbClr val="5F5F5F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kumimoji="0" lang="de-DE" sz="600" i="0" u="none" strike="noStrike" cap="none" spc="0" normalizeH="0" baseline="0" dirty="0">
                  <a:ln>
                    <a:noFill/>
                  </a:ln>
                  <a:solidFill>
                    <a:srgbClr val="5F5F5F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FOCUSED VALUE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/>
            <a:srcRect l="35938" t="40131" r="35747" b="53711"/>
            <a:stretch/>
          </p:blipFill>
          <p:spPr>
            <a:xfrm rot="5400000">
              <a:off x="666922" y="3393796"/>
              <a:ext cx="3770650" cy="416829"/>
            </a:xfrm>
            <a:prstGeom prst="rect">
              <a:avLst/>
            </a:prstGeom>
          </p:spPr>
        </p:pic>
        <p:sp>
          <p:nvSpPr>
            <p:cNvPr id="10" name="Rechteck 9"/>
            <p:cNvSpPr/>
            <p:nvPr/>
          </p:nvSpPr>
          <p:spPr>
            <a:xfrm>
              <a:off x="2393950" y="1995310"/>
              <a:ext cx="107950" cy="113831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393950" y="4349224"/>
              <a:ext cx="107950" cy="1138311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 rot="16200000">
              <a:off x="1937149" y="2472133"/>
              <a:ext cx="998028" cy="1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600" i="0" u="none" strike="noStrike" cap="none" spc="0" normalizeH="0" baseline="0" dirty="0">
                  <a:ln>
                    <a:noFill/>
                  </a:ln>
                  <a:solidFill>
                    <a:srgbClr val="5F5F5F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CONSUMER ENGAGEMENT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 rot="16200000">
              <a:off x="2155842" y="2472133"/>
              <a:ext cx="1042912" cy="1846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600" i="0" u="none" strike="noStrike" cap="none" spc="0" normalizeH="0" baseline="0" dirty="0">
                  <a:ln>
                    <a:noFill/>
                  </a:ln>
                  <a:solidFill>
                    <a:srgbClr val="5F5F5F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PRECIEVED</a:t>
              </a:r>
              <a:r>
                <a:rPr kumimoji="0" lang="de-DE" sz="600" i="0" u="none" strike="noStrike" cap="none" spc="0" normalizeH="0" dirty="0">
                  <a:ln>
                    <a:noFill/>
                  </a:ln>
                  <a:solidFill>
                    <a:srgbClr val="5F5F5F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VALUE &amp; </a:t>
              </a:r>
              <a:r>
                <a:rPr kumimoji="0" lang="de-DE" sz="600" i="0" u="none" strike="noStrike" cap="none" spc="0" normalizeH="0" baseline="0" dirty="0">
                  <a:ln>
                    <a:noFill/>
                  </a:ln>
                  <a:solidFill>
                    <a:srgbClr val="5F5F5F"/>
                  </a:solidFill>
                  <a:effectLst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PRICE</a:t>
              </a:r>
            </a:p>
          </p:txBody>
        </p:sp>
      </p:grpSp>
      <p:pic>
        <p:nvPicPr>
          <p:cNvPr id="21506" name="Picture 2" descr="Ãhnliches F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775" y="5310235"/>
            <a:ext cx="699135" cy="6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3489378" y="5736647"/>
            <a:ext cx="2717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/>
                </a:solidFill>
                <a:latin typeface="Berlin Sans FB" panose="020E0602020502020306" pitchFamily="34" charset="0"/>
              </a:rPr>
              <a:t>The True Elements </a:t>
            </a:r>
            <a:r>
              <a:rPr lang="de-DE" sz="16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of</a:t>
            </a:r>
            <a:r>
              <a:rPr lang="de-DE" sz="1600" dirty="0">
                <a:solidFill>
                  <a:schemeClr val="tx1"/>
                </a:solidFill>
                <a:latin typeface="Berlin Sans FB" panose="020E0602020502020306" pitchFamily="34" charset="0"/>
              </a:rPr>
              <a:t> Value</a:t>
            </a:r>
          </a:p>
        </p:txBody>
      </p:sp>
    </p:spTree>
    <p:extLst>
      <p:ext uri="{BB962C8B-B14F-4D97-AF65-F5344CB8AC3E}">
        <p14:creationId xmlns:p14="http://schemas.microsoft.com/office/powerpoint/2010/main" val="32569512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9323" t="27593" r="44687" b="16504"/>
          <a:stretch/>
        </p:blipFill>
        <p:spPr>
          <a:xfrm>
            <a:off x="1095375" y="1353430"/>
            <a:ext cx="6943725" cy="4747772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1743075" y="2835136"/>
            <a:ext cx="5657850" cy="1620498"/>
          </a:xfrm>
          <a:prstGeom prst="roundRect">
            <a:avLst>
              <a:gd name="adj" fmla="val 6675"/>
            </a:avLst>
          </a:prstGeom>
          <a:solidFill>
            <a:schemeClr val="accent3">
              <a:lumOff val="44000"/>
              <a:alpha val="7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1904185" y="2901811"/>
            <a:ext cx="5335631" cy="1497996"/>
            <a:chOff x="1923115" y="1930261"/>
            <a:chExt cx="5335631" cy="1497996"/>
          </a:xfrm>
        </p:grpSpPr>
        <p:sp>
          <p:nvSpPr>
            <p:cNvPr id="5" name="Textfeld 4"/>
            <p:cNvSpPr txBox="1"/>
            <p:nvPr/>
          </p:nvSpPr>
          <p:spPr>
            <a:xfrm>
              <a:off x="2461855" y="1983478"/>
              <a:ext cx="333680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5400" b="1" dirty="0">
                  <a:solidFill>
                    <a:srgbClr val="14814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HEALTHY</a:t>
              </a:r>
              <a:endParaRPr kumimoji="0" lang="de-DE" sz="5400" b="1" i="0" u="none" strike="noStrike" cap="none" spc="0" normalizeH="0" baseline="0" dirty="0">
                <a:ln>
                  <a:noFill/>
                </a:ln>
                <a:solidFill>
                  <a:srgbClr val="14814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5677225" y="1991429"/>
              <a:ext cx="1581521" cy="9387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5500" b="0" i="0" u="none" strike="noStrike" cap="none" spc="0" normalizeH="0" baseline="0" dirty="0">
                  <a:ln>
                    <a:noFill/>
                  </a:ln>
                  <a:solidFill>
                    <a:srgbClr val="F2C933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LIFE</a:t>
              </a:r>
            </a:p>
          </p:txBody>
        </p:sp>
        <p:sp>
          <p:nvSpPr>
            <p:cNvPr id="8" name="Träne 7"/>
            <p:cNvSpPr/>
            <p:nvPr/>
          </p:nvSpPr>
          <p:spPr>
            <a:xfrm rot="5400000" flipH="1">
              <a:off x="2095705" y="2698878"/>
              <a:ext cx="356967" cy="470744"/>
            </a:xfrm>
            <a:prstGeom prst="teardrop">
              <a:avLst/>
            </a:prstGeom>
            <a:solidFill>
              <a:srgbClr val="F2A94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Träne 8"/>
            <p:cNvSpPr/>
            <p:nvPr/>
          </p:nvSpPr>
          <p:spPr>
            <a:xfrm flipV="1">
              <a:off x="1923115" y="1930261"/>
              <a:ext cx="586446" cy="773365"/>
            </a:xfrm>
            <a:prstGeom prst="teardrop">
              <a:avLst/>
            </a:prstGeom>
            <a:solidFill>
              <a:srgbClr val="B5D335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Träne 6"/>
            <p:cNvSpPr/>
            <p:nvPr/>
          </p:nvSpPr>
          <p:spPr>
            <a:xfrm rot="10800000" flipV="1">
              <a:off x="2553145" y="2755766"/>
              <a:ext cx="509953" cy="672491"/>
            </a:xfrm>
            <a:prstGeom prst="teardrop">
              <a:avLst/>
            </a:prstGeom>
            <a:solidFill>
              <a:srgbClr val="148140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hteck 13"/>
          <p:cNvSpPr/>
          <p:nvPr/>
        </p:nvSpPr>
        <p:spPr>
          <a:xfrm>
            <a:off x="3314236" y="3506646"/>
            <a:ext cx="39677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EA672B"/>
                </a:solidFill>
                <a:latin typeface="Perpetua" panose="02020502060401020303" pitchFamily="18" charset="0"/>
              </a:rPr>
              <a:t>BIOPHILIA</a:t>
            </a:r>
            <a:endParaRPr lang="de-DE" sz="6000" b="1" dirty="0">
              <a:solidFill>
                <a:srgbClr val="EA672B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10867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37" y="1362075"/>
            <a:ext cx="6778927" cy="4598356"/>
          </a:xfrm>
          <a:prstGeom prst="rect">
            <a:avLst/>
          </a:prstGeom>
        </p:spPr>
      </p:pic>
      <p:sp>
        <p:nvSpPr>
          <p:cNvPr id="17" name="Träne 16"/>
          <p:cNvSpPr/>
          <p:nvPr/>
        </p:nvSpPr>
        <p:spPr>
          <a:xfrm rot="7269739">
            <a:off x="1662372" y="3161784"/>
            <a:ext cx="1342562" cy="1514475"/>
          </a:xfrm>
          <a:prstGeom prst="teardrop">
            <a:avLst/>
          </a:prstGeom>
          <a:solidFill>
            <a:srgbClr val="668B2C">
              <a:alpha val="75000"/>
            </a:srgbClr>
          </a:solidFill>
          <a:ln w="69850" cap="flat">
            <a:solidFill>
              <a:srgbClr val="B5D335">
                <a:alpha val="75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räne 18"/>
          <p:cNvSpPr/>
          <p:nvPr/>
        </p:nvSpPr>
        <p:spPr>
          <a:xfrm rot="11729771">
            <a:off x="3900720" y="2731612"/>
            <a:ext cx="1342562" cy="1514475"/>
          </a:xfrm>
          <a:prstGeom prst="teardrop">
            <a:avLst/>
          </a:prstGeom>
          <a:solidFill>
            <a:srgbClr val="2B4915">
              <a:alpha val="75000"/>
            </a:srgbClr>
          </a:solidFill>
          <a:ln w="69850" cap="flat">
            <a:solidFill>
              <a:srgbClr val="B5D335">
                <a:alpha val="75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räne 20"/>
          <p:cNvSpPr/>
          <p:nvPr/>
        </p:nvSpPr>
        <p:spPr>
          <a:xfrm rot="15091298">
            <a:off x="6139068" y="3162376"/>
            <a:ext cx="1342562" cy="1514475"/>
          </a:xfrm>
          <a:prstGeom prst="teardrop">
            <a:avLst/>
          </a:prstGeom>
          <a:solidFill>
            <a:srgbClr val="00A24F">
              <a:alpha val="75000"/>
            </a:srgbClr>
          </a:solidFill>
          <a:ln w="69850" cap="flat">
            <a:solidFill>
              <a:srgbClr val="B5D335">
                <a:alpha val="75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849585" y="3441968"/>
            <a:ext cx="968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+mn-lt"/>
              </a:rPr>
              <a:t>55%</a:t>
            </a:r>
          </a:p>
          <a:p>
            <a:r>
              <a:rPr lang="de-DE" sz="1200" dirty="0" err="1">
                <a:solidFill>
                  <a:schemeClr val="bg1"/>
                </a:solidFill>
                <a:latin typeface="+mn-lt"/>
              </a:rPr>
              <a:t>Types</a:t>
            </a:r>
            <a:r>
              <a:rPr 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Ingredients</a:t>
            </a:r>
            <a:r>
              <a:rPr 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used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4032401" y="3042573"/>
            <a:ext cx="1079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49%</a:t>
            </a:r>
          </a:p>
          <a:p>
            <a:r>
              <a:rPr lang="de-DE" sz="1200" dirty="0" err="1">
                <a:solidFill>
                  <a:schemeClr val="bg1"/>
                </a:solidFill>
                <a:latin typeface="+mn-lt"/>
              </a:rPr>
              <a:t>Ingredients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  <a:p>
            <a:r>
              <a:rPr lang="de-DE" sz="1200" dirty="0" err="1">
                <a:solidFill>
                  <a:schemeClr val="bg1"/>
                </a:solidFill>
                <a:latin typeface="+mn-lt"/>
              </a:rPr>
              <a:t>they</a:t>
            </a:r>
            <a:r>
              <a:rPr 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understand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270749" y="3442560"/>
            <a:ext cx="1079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+mn-lt"/>
              </a:rPr>
              <a:t>49%</a:t>
            </a:r>
          </a:p>
          <a:p>
            <a:r>
              <a:rPr lang="de-DE" sz="1200" dirty="0">
                <a:solidFill>
                  <a:schemeClr val="bg1"/>
                </a:solidFill>
                <a:latin typeface="+mn-lt"/>
              </a:rPr>
              <a:t>Free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certain</a:t>
            </a:r>
            <a:r>
              <a:rPr 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ingredients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Abgerundetes Rechteck 26"/>
          <p:cNvSpPr/>
          <p:nvPr/>
        </p:nvSpPr>
        <p:spPr>
          <a:xfrm>
            <a:off x="1602000" y="1785098"/>
            <a:ext cx="5940000" cy="540000"/>
          </a:xfrm>
          <a:prstGeom prst="roundRect">
            <a:avLst/>
          </a:prstGeom>
          <a:solidFill>
            <a:srgbClr val="566B2F">
              <a:alpha val="8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Abgerundetes Rechteck 14"/>
          <p:cNvSpPr/>
          <p:nvPr/>
        </p:nvSpPr>
        <p:spPr>
          <a:xfrm>
            <a:off x="1692000" y="1850788"/>
            <a:ext cx="5760000" cy="408620"/>
          </a:xfrm>
          <a:prstGeom prst="roundRect">
            <a:avLst/>
          </a:prstGeom>
          <a:solidFill>
            <a:schemeClr val="accent3">
              <a:lumOff val="44000"/>
              <a:alpha val="7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728019" y="1860908"/>
            <a:ext cx="572606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dirty="0" err="1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de-DE" dirty="0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de-DE" dirty="0" err="1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consumers</a:t>
            </a:r>
            <a:r>
              <a:rPr lang="de-DE" dirty="0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 </a:t>
            </a:r>
            <a:r>
              <a:rPr lang="de-DE" dirty="0" err="1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</a:t>
            </a:r>
            <a:r>
              <a:rPr lang="de-DE" dirty="0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nature</a:t>
            </a:r>
            <a:r>
              <a:rPr lang="de-DE" dirty="0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inspired</a:t>
            </a:r>
            <a:r>
              <a:rPr lang="de-DE" dirty="0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srgbClr val="566A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</a:t>
            </a:r>
            <a:endParaRPr kumimoji="0" lang="de-DE" i="0" u="none" strike="noStrike" cap="none" spc="0" normalizeH="0" baseline="0" dirty="0">
              <a:ln>
                <a:noFill/>
              </a:ln>
              <a:solidFill>
                <a:srgbClr val="566A2D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3906" t="39074" r="51667" b="26611"/>
          <a:stretch/>
        </p:blipFill>
        <p:spPr>
          <a:xfrm>
            <a:off x="6853526" y="6014454"/>
            <a:ext cx="1116026" cy="62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322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1182600" y="1420143"/>
            <a:ext cx="6778800" cy="4475468"/>
            <a:chOff x="1182600" y="1420143"/>
            <a:chExt cx="6778800" cy="4475468"/>
          </a:xfrm>
        </p:grpSpPr>
        <p:sp>
          <p:nvSpPr>
            <p:cNvPr id="7" name="Rechteck 6"/>
            <p:cNvSpPr/>
            <p:nvPr/>
          </p:nvSpPr>
          <p:spPr>
            <a:xfrm>
              <a:off x="2686053" y="3023723"/>
              <a:ext cx="127004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  <a:latin typeface="+mn-lt"/>
                </a:rPr>
                <a:t>49%</a:t>
              </a:r>
            </a:p>
            <a:p>
              <a:r>
                <a:rPr lang="de-DE" sz="1200" dirty="0">
                  <a:solidFill>
                    <a:schemeClr val="bg1"/>
                  </a:solidFill>
                  <a:latin typeface="+mn-lt"/>
                </a:rPr>
                <a:t>Free </a:t>
              </a:r>
              <a:r>
                <a:rPr lang="de-DE" sz="1200" dirty="0" err="1">
                  <a:solidFill>
                    <a:schemeClr val="bg1"/>
                  </a:solidFill>
                  <a:latin typeface="+mn-lt"/>
                </a:rPr>
                <a:t>from</a:t>
              </a:r>
              <a:r>
                <a:rPr lang="de-DE" sz="12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de-DE" sz="1200" dirty="0" err="1">
                  <a:solidFill>
                    <a:schemeClr val="bg1"/>
                  </a:solidFill>
                  <a:latin typeface="+mn-lt"/>
                </a:rPr>
                <a:t>certain</a:t>
              </a:r>
              <a:r>
                <a:rPr lang="de-DE" sz="12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de-DE" sz="1200" dirty="0" err="1">
                  <a:solidFill>
                    <a:schemeClr val="bg1"/>
                  </a:solidFill>
                  <a:latin typeface="+mn-lt"/>
                </a:rPr>
                <a:t>ingredients</a:t>
              </a:r>
              <a:endParaRPr lang="de-DE" sz="12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600" y="1420143"/>
              <a:ext cx="6778800" cy="4475468"/>
            </a:xfrm>
            <a:prstGeom prst="rect">
              <a:avLst/>
            </a:prstGeom>
          </p:spPr>
        </p:pic>
        <p:sp>
          <p:nvSpPr>
            <p:cNvPr id="6" name="Träne 5"/>
            <p:cNvSpPr/>
            <p:nvPr/>
          </p:nvSpPr>
          <p:spPr>
            <a:xfrm rot="21225206">
              <a:off x="1550950" y="2109186"/>
              <a:ext cx="2745788" cy="3097383"/>
            </a:xfrm>
            <a:prstGeom prst="teardrop">
              <a:avLst/>
            </a:prstGeom>
            <a:solidFill>
              <a:srgbClr val="2B4915">
                <a:alpha val="75000"/>
              </a:srgbClr>
            </a:solidFill>
            <a:ln w="69850" cap="flat">
              <a:solidFill>
                <a:srgbClr val="B5D335">
                  <a:alpha val="75000"/>
                </a:srgb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5210785" y="1752877"/>
              <a:ext cx="2085975" cy="3810000"/>
              <a:chOff x="5475985" y="1771650"/>
              <a:chExt cx="2085975" cy="3810000"/>
            </a:xfrm>
          </p:grpSpPr>
          <p:sp>
            <p:nvSpPr>
              <p:cNvPr id="4" name="Abgerundetes Rechteck 3"/>
              <p:cNvSpPr/>
              <p:nvPr/>
            </p:nvSpPr>
            <p:spPr>
              <a:xfrm>
                <a:off x="5475985" y="1771650"/>
                <a:ext cx="2085975" cy="3810000"/>
              </a:xfrm>
              <a:prstGeom prst="roundRect">
                <a:avLst>
                  <a:gd name="adj" fmla="val 4072"/>
                </a:avLst>
              </a:prstGeom>
              <a:solidFill>
                <a:srgbClr val="9FBA39">
                  <a:alpha val="70000"/>
                </a:srgb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" name="Abgerundetes Rechteck 4"/>
              <p:cNvSpPr/>
              <p:nvPr/>
            </p:nvSpPr>
            <p:spPr>
              <a:xfrm>
                <a:off x="5671247" y="1928813"/>
                <a:ext cx="1695450" cy="3495675"/>
              </a:xfrm>
              <a:prstGeom prst="roundRect">
                <a:avLst>
                  <a:gd name="adj" fmla="val 4072"/>
                </a:avLst>
              </a:prstGeom>
              <a:solidFill>
                <a:schemeClr val="accent3">
                  <a:lumOff val="44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3"/>
              <a:srcRect l="25196" t="40981" r="63677" b="21620"/>
              <a:stretch/>
            </p:blipFill>
            <p:spPr>
              <a:xfrm>
                <a:off x="5717296" y="2161041"/>
                <a:ext cx="1603352" cy="3031218"/>
              </a:xfrm>
              <a:prstGeom prst="rect">
                <a:avLst/>
              </a:prstGeom>
            </p:spPr>
          </p:pic>
        </p:grpSp>
      </p:grpSp>
      <p:sp>
        <p:nvSpPr>
          <p:cNvPr id="18" name="Träne 17"/>
          <p:cNvSpPr/>
          <p:nvPr/>
        </p:nvSpPr>
        <p:spPr>
          <a:xfrm rot="21225206">
            <a:off x="3649614" y="4414152"/>
            <a:ext cx="1012722" cy="1142400"/>
          </a:xfrm>
          <a:prstGeom prst="teardrop">
            <a:avLst/>
          </a:prstGeom>
          <a:solidFill>
            <a:schemeClr val="bg1">
              <a:alpha val="85000"/>
            </a:schemeClr>
          </a:solidFill>
          <a:ln w="69850" cap="flat">
            <a:solidFill>
              <a:srgbClr val="B5D335">
                <a:alpha val="75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3" name="Grafik 102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6" y="4577623"/>
            <a:ext cx="666146" cy="73083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17069" y="2474868"/>
            <a:ext cx="77681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cs typeface="Calibri" panose="020F0502020204030204" pitchFamily="34" charset="0"/>
                <a:sym typeface="Arial"/>
              </a:rPr>
              <a:t>2014729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217069" y="2649592"/>
            <a:ext cx="147572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Sencha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 Tea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Leaves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Sans" panose="020B0602030504020204" pitchFamily="34" charset="0"/>
              <a:sym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217069" y="2929383"/>
            <a:ext cx="1647960" cy="16158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 err="1">
                <a:solidFill>
                  <a:schemeClr val="bg1"/>
                </a:solidFill>
              </a:rPr>
              <a:t>Refreshingly</a:t>
            </a:r>
            <a:r>
              <a:rPr lang="de-DE" sz="1100" dirty="0">
                <a:solidFill>
                  <a:schemeClr val="bg1"/>
                </a:solidFill>
              </a:rPr>
              <a:t> light. </a:t>
            </a:r>
            <a:r>
              <a:rPr lang="de-DE" sz="1100" dirty="0" err="1">
                <a:solidFill>
                  <a:schemeClr val="bg1"/>
                </a:solidFill>
              </a:rPr>
              <a:t>Calming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the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body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senses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and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spirit</a:t>
            </a:r>
            <a:r>
              <a:rPr lang="de-DE" sz="1100" dirty="0">
                <a:solidFill>
                  <a:schemeClr val="bg1"/>
                </a:solidFill>
              </a:rPr>
              <a:t>. Sparkling </a:t>
            </a:r>
            <a:r>
              <a:rPr lang="de-DE" sz="1100" dirty="0" err="1">
                <a:solidFill>
                  <a:schemeClr val="bg1"/>
                </a:solidFill>
              </a:rPr>
              <a:t>green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leafy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herbal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floral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fragrance</a:t>
            </a:r>
            <a:r>
              <a:rPr lang="de-DE" sz="1100" dirty="0">
                <a:solidFill>
                  <a:schemeClr val="bg1"/>
                </a:solidFill>
              </a:rPr>
              <a:t>. Green </a:t>
            </a:r>
            <a:r>
              <a:rPr lang="de-DE" sz="1100" dirty="0" err="1">
                <a:solidFill>
                  <a:schemeClr val="bg1"/>
                </a:solidFill>
              </a:rPr>
              <a:t>tea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leaves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freesia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jasmine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petals</a:t>
            </a:r>
            <a:r>
              <a:rPr lang="de-DE" sz="1100" dirty="0">
                <a:solidFill>
                  <a:schemeClr val="bg1"/>
                </a:solidFill>
              </a:rPr>
              <a:t>, apricot, marine </a:t>
            </a:r>
            <a:r>
              <a:rPr lang="de-DE" sz="1100" dirty="0" err="1">
                <a:solidFill>
                  <a:schemeClr val="bg1"/>
                </a:solidFill>
              </a:rPr>
              <a:t>notes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white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musk</a:t>
            </a:r>
            <a:r>
              <a:rPr lang="de-DE" sz="11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/>
          <a:srcRect l="18802" t="41482" r="63073" b="26759"/>
          <a:stretch/>
        </p:blipFill>
        <p:spPr>
          <a:xfrm>
            <a:off x="7492022" y="5357726"/>
            <a:ext cx="790575" cy="7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1548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1182600" y="1420143"/>
            <a:ext cx="6778800" cy="4475468"/>
            <a:chOff x="1447800" y="1420143"/>
            <a:chExt cx="6778800" cy="4475468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420143"/>
              <a:ext cx="6778800" cy="4475468"/>
            </a:xfrm>
            <a:prstGeom prst="rect">
              <a:avLst/>
            </a:prstGeom>
          </p:spPr>
        </p:pic>
        <p:grpSp>
          <p:nvGrpSpPr>
            <p:cNvPr id="8" name="Gruppieren 7"/>
            <p:cNvGrpSpPr/>
            <p:nvPr/>
          </p:nvGrpSpPr>
          <p:grpSpPr>
            <a:xfrm>
              <a:off x="5475985" y="1752877"/>
              <a:ext cx="2085975" cy="3810000"/>
              <a:chOff x="5475985" y="1771650"/>
              <a:chExt cx="2085975" cy="3810000"/>
            </a:xfrm>
          </p:grpSpPr>
          <p:sp>
            <p:nvSpPr>
              <p:cNvPr id="4" name="Abgerundetes Rechteck 3"/>
              <p:cNvSpPr/>
              <p:nvPr/>
            </p:nvSpPr>
            <p:spPr>
              <a:xfrm>
                <a:off x="5475985" y="1771650"/>
                <a:ext cx="2085975" cy="3810000"/>
              </a:xfrm>
              <a:prstGeom prst="roundRect">
                <a:avLst>
                  <a:gd name="adj" fmla="val 4072"/>
                </a:avLst>
              </a:prstGeom>
              <a:solidFill>
                <a:srgbClr val="859E55">
                  <a:alpha val="70000"/>
                </a:srgb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" name="Abgerundetes Rechteck 4"/>
              <p:cNvSpPr/>
              <p:nvPr/>
            </p:nvSpPr>
            <p:spPr>
              <a:xfrm>
                <a:off x="5671247" y="1928813"/>
                <a:ext cx="1695450" cy="3495675"/>
              </a:xfrm>
              <a:prstGeom prst="roundRect">
                <a:avLst>
                  <a:gd name="adj" fmla="val 4072"/>
                </a:avLst>
              </a:prstGeom>
              <a:solidFill>
                <a:schemeClr val="accent3">
                  <a:lumOff val="44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" name="Grafik 2"/>
              <p:cNvPicPr>
                <a:picLocks noChangeAspect="1"/>
              </p:cNvPicPr>
              <p:nvPr/>
            </p:nvPicPr>
            <p:blipFill rotWithShape="1">
              <a:blip r:embed="rId3"/>
              <a:srcRect l="24167" t="27210" r="59930" b="16401"/>
              <a:stretch/>
            </p:blipFill>
            <p:spPr>
              <a:xfrm>
                <a:off x="5712011" y="2067171"/>
                <a:ext cx="1613923" cy="3218959"/>
              </a:xfrm>
              <a:prstGeom prst="rect">
                <a:avLst/>
              </a:prstGeom>
            </p:spPr>
          </p:pic>
        </p:grpSp>
        <p:sp>
          <p:nvSpPr>
            <p:cNvPr id="6" name="Träne 5"/>
            <p:cNvSpPr/>
            <p:nvPr/>
          </p:nvSpPr>
          <p:spPr>
            <a:xfrm rot="21225206">
              <a:off x="1816150" y="2109186"/>
              <a:ext cx="2745788" cy="3097383"/>
            </a:xfrm>
            <a:prstGeom prst="teardrop">
              <a:avLst/>
            </a:prstGeom>
            <a:solidFill>
              <a:srgbClr val="668B2C">
                <a:alpha val="75000"/>
              </a:srgbClr>
            </a:solidFill>
            <a:ln w="69850" cap="flat">
              <a:solidFill>
                <a:srgbClr val="B5D335">
                  <a:alpha val="75000"/>
                </a:srgb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Träne 8"/>
            <p:cNvSpPr/>
            <p:nvPr/>
          </p:nvSpPr>
          <p:spPr>
            <a:xfrm rot="21225206">
              <a:off x="3914814" y="4414152"/>
              <a:ext cx="1012722" cy="1142400"/>
            </a:xfrm>
            <a:prstGeom prst="teardrop">
              <a:avLst/>
            </a:prstGeom>
            <a:solidFill>
              <a:schemeClr val="bg1">
                <a:alpha val="85000"/>
              </a:schemeClr>
            </a:solidFill>
            <a:ln w="69850" cap="flat">
              <a:solidFill>
                <a:srgbClr val="B5D335">
                  <a:alpha val="75000"/>
                </a:srgb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14" name="Picture 2" descr="Bildergebnis fÃ¼r cosmos natural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60"/>
            <a:stretch/>
          </p:blipFill>
          <p:spPr bwMode="auto">
            <a:xfrm>
              <a:off x="4111620" y="4591849"/>
              <a:ext cx="619111" cy="787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feld 10"/>
          <p:cNvSpPr txBox="1"/>
          <p:nvPr/>
        </p:nvSpPr>
        <p:spPr>
          <a:xfrm>
            <a:off x="2217069" y="2474868"/>
            <a:ext cx="77681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cs typeface="Calibri" panose="020F0502020204030204" pitchFamily="34" charset="0"/>
                <a:sym typeface="Arial"/>
              </a:rPr>
              <a:t>2014798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217069" y="2649592"/>
            <a:ext cx="141480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Green Tea &amp;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Kale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Sans" panose="020B0602030504020204" pitchFamily="34" charset="0"/>
              <a:sym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217069" y="3140407"/>
            <a:ext cx="1647960" cy="1446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100" dirty="0" err="1">
                <a:solidFill>
                  <a:schemeClr val="bg1"/>
                </a:solidFill>
              </a:rPr>
              <a:t>Invigorating</a:t>
            </a:r>
            <a:r>
              <a:rPr lang="de-DE" sz="1100" dirty="0">
                <a:solidFill>
                  <a:schemeClr val="bg1"/>
                </a:solidFill>
              </a:rPr>
              <a:t>. Sparkling. Natural </a:t>
            </a:r>
            <a:r>
              <a:rPr lang="de-DE" sz="1100" dirty="0" err="1">
                <a:solidFill>
                  <a:schemeClr val="bg1"/>
                </a:solidFill>
              </a:rPr>
              <a:t>ingredients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combined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to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create</a:t>
            </a:r>
            <a:r>
              <a:rPr lang="de-DE" sz="1100" dirty="0">
                <a:solidFill>
                  <a:schemeClr val="bg1"/>
                </a:solidFill>
              </a:rPr>
              <a:t> a </a:t>
            </a:r>
            <a:r>
              <a:rPr lang="de-DE" sz="1100" dirty="0" err="1">
                <a:solidFill>
                  <a:schemeClr val="bg1"/>
                </a:solidFill>
              </a:rPr>
              <a:t>balanced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fragrance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experience</a:t>
            </a:r>
            <a:r>
              <a:rPr lang="de-DE" sz="1100" dirty="0">
                <a:solidFill>
                  <a:schemeClr val="bg1"/>
                </a:solidFill>
              </a:rPr>
              <a:t>. Grapefruit, </a:t>
            </a:r>
            <a:r>
              <a:rPr lang="de-DE" sz="1100" dirty="0" err="1">
                <a:solidFill>
                  <a:schemeClr val="bg1"/>
                </a:solidFill>
              </a:rPr>
              <a:t>bergamot</a:t>
            </a:r>
            <a:r>
              <a:rPr lang="de-DE" sz="1100" dirty="0">
                <a:solidFill>
                  <a:schemeClr val="bg1"/>
                </a:solidFill>
              </a:rPr>
              <a:t>, bitter orange, </a:t>
            </a:r>
            <a:r>
              <a:rPr lang="de-DE" sz="1100" dirty="0" err="1">
                <a:solidFill>
                  <a:schemeClr val="bg1"/>
                </a:solidFill>
              </a:rPr>
              <a:t>green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tea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rosmary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rose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maté</a:t>
            </a:r>
            <a:r>
              <a:rPr lang="de-DE" sz="1100" dirty="0">
                <a:solidFill>
                  <a:schemeClr val="bg1"/>
                </a:solidFill>
              </a:rPr>
              <a:t>, </a:t>
            </a:r>
            <a:r>
              <a:rPr lang="de-DE" sz="1100" dirty="0" err="1">
                <a:solidFill>
                  <a:schemeClr val="bg1"/>
                </a:solidFill>
              </a:rPr>
              <a:t>incense</a:t>
            </a:r>
            <a:r>
              <a:rPr lang="de-DE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217069" y="2839819"/>
            <a:ext cx="59246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Natura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/>
          <a:srcRect l="18802" t="41482" r="63073" b="26759"/>
          <a:stretch/>
        </p:blipFill>
        <p:spPr>
          <a:xfrm>
            <a:off x="7492022" y="5357726"/>
            <a:ext cx="790575" cy="7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8289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2686053" y="3023723"/>
            <a:ext cx="1270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+mn-lt"/>
              </a:rPr>
              <a:t>49%</a:t>
            </a:r>
          </a:p>
          <a:p>
            <a:r>
              <a:rPr lang="de-DE" sz="1200" dirty="0">
                <a:solidFill>
                  <a:schemeClr val="bg1"/>
                </a:solidFill>
                <a:latin typeface="+mn-lt"/>
              </a:rPr>
              <a:t>Free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certain</a:t>
            </a:r>
            <a:r>
              <a:rPr lang="de-DE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+mn-lt"/>
              </a:rPr>
              <a:t>ingredients</a:t>
            </a:r>
            <a:endParaRPr lang="de-DE" sz="1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1182600" y="1420143"/>
            <a:ext cx="6778800" cy="4475468"/>
            <a:chOff x="1447800" y="1420143"/>
            <a:chExt cx="6778800" cy="4475468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1420143"/>
              <a:ext cx="6778800" cy="4475468"/>
            </a:xfrm>
            <a:prstGeom prst="rect">
              <a:avLst/>
            </a:prstGeom>
          </p:spPr>
        </p:pic>
        <p:sp>
          <p:nvSpPr>
            <p:cNvPr id="6" name="Träne 5"/>
            <p:cNvSpPr/>
            <p:nvPr/>
          </p:nvSpPr>
          <p:spPr>
            <a:xfrm rot="21225206">
              <a:off x="1816150" y="2109186"/>
              <a:ext cx="2745788" cy="3097383"/>
            </a:xfrm>
            <a:prstGeom prst="teardrop">
              <a:avLst/>
            </a:prstGeom>
            <a:solidFill>
              <a:srgbClr val="00A24F">
                <a:alpha val="75000"/>
              </a:srgbClr>
            </a:solidFill>
            <a:ln w="69850" cap="flat">
              <a:solidFill>
                <a:srgbClr val="B5D335">
                  <a:alpha val="75000"/>
                </a:srgb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5475985" y="1752877"/>
              <a:ext cx="2085975" cy="3810000"/>
              <a:chOff x="5475985" y="1771650"/>
              <a:chExt cx="2085975" cy="3810000"/>
            </a:xfrm>
          </p:grpSpPr>
          <p:sp>
            <p:nvSpPr>
              <p:cNvPr id="4" name="Abgerundetes Rechteck 3"/>
              <p:cNvSpPr/>
              <p:nvPr/>
            </p:nvSpPr>
            <p:spPr>
              <a:xfrm>
                <a:off x="5475985" y="1771650"/>
                <a:ext cx="2085975" cy="3810000"/>
              </a:xfrm>
              <a:prstGeom prst="roundRect">
                <a:avLst>
                  <a:gd name="adj" fmla="val 4072"/>
                </a:avLst>
              </a:prstGeom>
              <a:solidFill>
                <a:srgbClr val="00A24F">
                  <a:alpha val="65000"/>
                </a:srgb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" name="Abgerundetes Rechteck 4"/>
              <p:cNvSpPr/>
              <p:nvPr/>
            </p:nvSpPr>
            <p:spPr>
              <a:xfrm>
                <a:off x="5671247" y="1928813"/>
                <a:ext cx="1695450" cy="3495675"/>
              </a:xfrm>
              <a:prstGeom prst="roundRect">
                <a:avLst>
                  <a:gd name="adj" fmla="val 4072"/>
                </a:avLst>
              </a:prstGeom>
              <a:solidFill>
                <a:schemeClr val="accent3">
                  <a:lumOff val="44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8" name="Grafik 7"/>
              <p:cNvPicPr>
                <a:picLocks noChangeAspect="1"/>
              </p:cNvPicPr>
              <p:nvPr/>
            </p:nvPicPr>
            <p:blipFill rotWithShape="1">
              <a:blip r:embed="rId3"/>
              <a:srcRect l="38671" t="14991" r="48719" b="26959"/>
              <a:stretch/>
            </p:blipFill>
            <p:spPr>
              <a:xfrm>
                <a:off x="5914135" y="2110480"/>
                <a:ext cx="1209675" cy="3132340"/>
              </a:xfrm>
              <a:prstGeom prst="rect">
                <a:avLst/>
              </a:prstGeom>
            </p:spPr>
          </p:pic>
        </p:grpSp>
      </p:grpSp>
      <p:sp>
        <p:nvSpPr>
          <p:cNvPr id="12" name="Träne 11"/>
          <p:cNvSpPr/>
          <p:nvPr/>
        </p:nvSpPr>
        <p:spPr>
          <a:xfrm rot="21225206">
            <a:off x="3649614" y="4414152"/>
            <a:ext cx="1012722" cy="1142400"/>
          </a:xfrm>
          <a:prstGeom prst="teardrop">
            <a:avLst/>
          </a:prstGeom>
          <a:solidFill>
            <a:schemeClr val="bg1">
              <a:alpha val="85000"/>
            </a:schemeClr>
          </a:solidFill>
          <a:ln w="69850" cap="flat">
            <a:solidFill>
              <a:srgbClr val="B5D335">
                <a:alpha val="75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10" name="Picture 2" descr="Bildergebnis fÃ¼r ecolabel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9" b="16054"/>
          <a:stretch/>
        </p:blipFill>
        <p:spPr bwMode="auto">
          <a:xfrm>
            <a:off x="3766313" y="4573257"/>
            <a:ext cx="779325" cy="70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217069" y="2474868"/>
            <a:ext cx="77681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200" dirty="0">
                <a:solidFill>
                  <a:schemeClr val="bg1"/>
                </a:solidFill>
                <a:latin typeface="Lucida Sans" panose="020B0602030504020204" pitchFamily="34" charset="0"/>
                <a:cs typeface="Calibri" panose="020F0502020204030204" pitchFamily="34" charset="0"/>
              </a:rPr>
              <a:t>2014802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Sans" panose="020B0602030504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17069" y="2649592"/>
            <a:ext cx="187166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Safe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Melon</a:t>
            </a: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 &amp; </a:t>
            </a:r>
            <a:r>
              <a:rPr kumimoji="0" lang="de-DE" sz="12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ucida Sans" panose="020B0602030504020204" pitchFamily="34" charset="0"/>
                <a:sym typeface="Arial"/>
              </a:rPr>
              <a:t>Cucumber</a:t>
            </a:r>
            <a:endParaRPr kumimoji="0" lang="de-DE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ucida Sans" panose="020B0602030504020204" pitchFamily="34" charset="0"/>
              <a:sym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217069" y="2929383"/>
            <a:ext cx="1647960" cy="12772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Nature’s Garden. Fresh. Fun. Cool. Watery. Fantastic mix of summer honeydew and sweet watermelon combined with crisp, cucumber.</a:t>
            </a:r>
            <a:r>
              <a:rPr lang="en-US" sz="1100" dirty="0"/>
              <a:t> </a:t>
            </a:r>
            <a:br>
              <a:rPr lang="en-US" sz="1100" dirty="0"/>
            </a:b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/>
          <a:srcRect l="18802" t="41482" r="63073" b="26759"/>
          <a:stretch/>
        </p:blipFill>
        <p:spPr>
          <a:xfrm>
            <a:off x="7492022" y="5357726"/>
            <a:ext cx="790575" cy="7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607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712177" y="1392551"/>
            <a:ext cx="7719646" cy="4680000"/>
            <a:chOff x="610644" y="1392551"/>
            <a:chExt cx="7719646" cy="468000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610644" y="1392551"/>
              <a:ext cx="7719646" cy="4680000"/>
              <a:chOff x="610644" y="1392551"/>
              <a:chExt cx="7719646" cy="4680000"/>
            </a:xfrm>
          </p:grpSpPr>
          <p:grpSp>
            <p:nvGrpSpPr>
              <p:cNvPr id="7" name="Gruppieren 6"/>
              <p:cNvGrpSpPr/>
              <p:nvPr/>
            </p:nvGrpSpPr>
            <p:grpSpPr>
              <a:xfrm>
                <a:off x="610644" y="1392551"/>
                <a:ext cx="7719646" cy="4680000"/>
                <a:chOff x="610644" y="1392551"/>
                <a:chExt cx="7719646" cy="4680000"/>
              </a:xfrm>
            </p:grpSpPr>
            <p:sp>
              <p:nvSpPr>
                <p:cNvPr id="5" name="Rechteck 4"/>
                <p:cNvSpPr/>
                <p:nvPr/>
              </p:nvSpPr>
              <p:spPr>
                <a:xfrm>
                  <a:off x="610644" y="1392551"/>
                  <a:ext cx="7719646" cy="4680000"/>
                </a:xfrm>
                <a:prstGeom prst="rect">
                  <a:avLst/>
                </a:prstGeom>
                <a:solidFill>
                  <a:srgbClr val="87D7FA"/>
                </a:solidFill>
                <a:ln w="25400" cap="flat">
                  <a:noFill/>
                  <a:prstDash val="solid"/>
                  <a:round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800" b="0" i="0" u="none" strike="noStrike" cap="none" spc="0" normalizeH="0" baseline="0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" name="Grafik 2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6519" t="17713" r="17575" b="19194"/>
                <a:stretch/>
              </p:blipFill>
              <p:spPr>
                <a:xfrm>
                  <a:off x="793558" y="1752551"/>
                  <a:ext cx="7353819" cy="3960000"/>
                </a:xfrm>
                <a:prstGeom prst="rect">
                  <a:avLst/>
                </a:prstGeom>
              </p:spPr>
            </p:pic>
          </p:grpSp>
          <p:sp>
            <p:nvSpPr>
              <p:cNvPr id="8" name="Rechteck 7"/>
              <p:cNvSpPr/>
              <p:nvPr/>
            </p:nvSpPr>
            <p:spPr>
              <a:xfrm>
                <a:off x="7332785" y="3877408"/>
                <a:ext cx="589084" cy="298938"/>
              </a:xfrm>
              <a:prstGeom prst="rect">
                <a:avLst/>
              </a:prstGeom>
              <a:solidFill>
                <a:srgbClr val="87D7FA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Rechteck 9"/>
            <p:cNvSpPr/>
            <p:nvPr/>
          </p:nvSpPr>
          <p:spPr>
            <a:xfrm>
              <a:off x="844062" y="2681654"/>
              <a:ext cx="3138853" cy="2391508"/>
            </a:xfrm>
            <a:prstGeom prst="rect">
              <a:avLst/>
            </a:prstGeom>
            <a:solidFill>
              <a:srgbClr val="87D7FA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Shape 117"/>
          <p:cNvSpPr/>
          <p:nvPr/>
        </p:nvSpPr>
        <p:spPr>
          <a:xfrm>
            <a:off x="1342349" y="1923573"/>
            <a:ext cx="310912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lang="de-DE" dirty="0"/>
              <a:t>CONCLUSION:</a:t>
            </a:r>
            <a:endParaRPr lang="de-DE" sz="2300" dirty="0">
              <a:solidFill>
                <a:schemeClr val="bg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025824" y="2600135"/>
            <a:ext cx="27724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erlin Sans FB" panose="020E0602020502020306" pitchFamily="34" charset="0"/>
              </a:rPr>
              <a:t>Mega Trends Drive Consumer Values &amp; Desires</a:t>
            </a:r>
          </a:p>
          <a:p>
            <a:endParaRPr lang="en-US" sz="16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erlin Sans FB" panose="020E0602020502020306" pitchFamily="34" charset="0"/>
              </a:rPr>
              <a:t>Quality &amp; Fragrance are the Most Valuable Elements of a Product</a:t>
            </a:r>
          </a:p>
          <a:p>
            <a:endParaRPr lang="en-US" sz="16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Berlin Sans FB" panose="020E0602020502020306" pitchFamily="34" charset="0"/>
              </a:rPr>
              <a:t>People Don’t Buy Products They Buy Better Versions of Themselves</a:t>
            </a:r>
          </a:p>
        </p:txBody>
      </p:sp>
    </p:spTree>
    <p:extLst>
      <p:ext uri="{BB962C8B-B14F-4D97-AF65-F5344CB8AC3E}">
        <p14:creationId xmlns:p14="http://schemas.microsoft.com/office/powerpoint/2010/main" val="4978258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5177" t="27365" r="39469" b="31313"/>
          <a:stretch/>
        </p:blipFill>
        <p:spPr>
          <a:xfrm>
            <a:off x="1681371" y="2215196"/>
            <a:ext cx="5781258" cy="242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228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Ã¼r low cost qua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896" y="2148944"/>
            <a:ext cx="3748208" cy="301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2980592" y="4853355"/>
            <a:ext cx="3182816" cy="404446"/>
          </a:xfrm>
          <a:prstGeom prst="rect">
            <a:avLst/>
          </a:prstGeom>
          <a:solidFill>
            <a:srgbClr val="FFFF00">
              <a:alpha val="50196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1391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85CE35-F734-CB4F-B661-C81E44B31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130" y="1795796"/>
            <a:ext cx="3977739" cy="447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074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2040444" y="1646350"/>
            <a:ext cx="5063113" cy="3494543"/>
            <a:chOff x="1240972" y="1748246"/>
            <a:chExt cx="6662057" cy="4598129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2"/>
            <a:srcRect l="5619" t="14995" r="21810" b="19651"/>
            <a:stretch/>
          </p:blipFill>
          <p:spPr>
            <a:xfrm>
              <a:off x="1254035" y="1748246"/>
              <a:ext cx="6635931" cy="3361509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/>
            <a:srcRect l="5334" t="41746" r="21810" b="35058"/>
            <a:stretch/>
          </p:blipFill>
          <p:spPr>
            <a:xfrm>
              <a:off x="1240972" y="5153300"/>
              <a:ext cx="6662057" cy="1193075"/>
            </a:xfrm>
            <a:prstGeom prst="rect">
              <a:avLst/>
            </a:prstGeom>
          </p:spPr>
        </p:pic>
      </p:grpSp>
      <p:pic>
        <p:nvPicPr>
          <p:cNvPr id="6" name="Picture 2" descr="Bildergebnis fÃ¼r euromonitor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64" y="5370861"/>
            <a:ext cx="1799770" cy="54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586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1333" t="35312" r="27810" b="33703"/>
          <a:stretch/>
        </p:blipFill>
        <p:spPr>
          <a:xfrm>
            <a:off x="1789612" y="2632165"/>
            <a:ext cx="5564777" cy="15936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17990" t="40109" r="39902" b="25033"/>
          <a:stretch/>
        </p:blipFill>
        <p:spPr>
          <a:xfrm>
            <a:off x="6286646" y="4714875"/>
            <a:ext cx="1067742" cy="49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645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116"/>
          <p:cNvSpPr/>
          <p:nvPr/>
        </p:nvSpPr>
        <p:spPr>
          <a:xfrm>
            <a:off x="896968" y="1556792"/>
            <a:ext cx="7422072" cy="4051620"/>
          </a:xfrm>
          <a:prstGeom prst="rect">
            <a:avLst/>
          </a:prstGeom>
          <a:solidFill>
            <a:srgbClr val="E6713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/>
          <a:srcRect l="27316" t="20357" r="15241" b="21269"/>
          <a:stretch/>
        </p:blipFill>
        <p:spPr>
          <a:xfrm>
            <a:off x="1262743" y="1698170"/>
            <a:ext cx="6688183" cy="382306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219200" y="1611966"/>
            <a:ext cx="6315075" cy="550209"/>
          </a:xfrm>
          <a:prstGeom prst="rect">
            <a:avLst/>
          </a:prstGeom>
          <a:solidFill>
            <a:srgbClr val="E6713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405454" y="1671935"/>
            <a:ext cx="6024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2400" dirty="0">
                <a:solidFill>
                  <a:schemeClr val="bg1"/>
                </a:solidFill>
                <a:latin typeface="inherit"/>
              </a:rPr>
              <a:t>Цена против производительности</a:t>
            </a:r>
            <a:r>
              <a:rPr lang="ru-RU" altLang="de-DE" sz="700" dirty="0">
                <a:solidFill>
                  <a:schemeClr val="bg1"/>
                </a:solidFill>
              </a:rPr>
              <a:t> </a:t>
            </a:r>
            <a:endParaRPr lang="ru-RU" altLang="de-DE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18802" t="41482" r="63073" b="26759"/>
          <a:stretch/>
        </p:blipFill>
        <p:spPr>
          <a:xfrm>
            <a:off x="7528465" y="5662609"/>
            <a:ext cx="790575" cy="7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684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6"/>
          <p:cNvSpPr/>
          <p:nvPr/>
        </p:nvSpPr>
        <p:spPr>
          <a:xfrm>
            <a:off x="896968" y="1556792"/>
            <a:ext cx="7422072" cy="4051620"/>
          </a:xfrm>
          <a:prstGeom prst="rect">
            <a:avLst/>
          </a:prstGeom>
          <a:solidFill>
            <a:srgbClr val="E6713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7714" t="18042" r="15714" b="22699"/>
          <a:stretch/>
        </p:blipFill>
        <p:spPr>
          <a:xfrm>
            <a:off x="1333648" y="1611966"/>
            <a:ext cx="6531126" cy="384830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219200" y="1611966"/>
            <a:ext cx="3762375" cy="550209"/>
          </a:xfrm>
          <a:prstGeom prst="rect">
            <a:avLst/>
          </a:prstGeom>
          <a:solidFill>
            <a:srgbClr val="E6713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05454" y="1671935"/>
            <a:ext cx="2223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de-DE" sz="2400" dirty="0">
                <a:solidFill>
                  <a:schemeClr val="bg1"/>
                </a:solidFill>
                <a:latin typeface="inherit"/>
              </a:rPr>
              <a:t>ЦЕНА ДЕНЕГ</a:t>
            </a:r>
            <a:r>
              <a:rPr lang="ru-RU" altLang="de-DE" sz="2400" dirty="0">
                <a:solidFill>
                  <a:schemeClr val="bg1"/>
                </a:solidFill>
              </a:rPr>
              <a:t> </a:t>
            </a:r>
            <a:endParaRPr lang="ru-RU" altLang="de-DE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18802" t="41482" r="63073" b="26759"/>
          <a:stretch/>
        </p:blipFill>
        <p:spPr>
          <a:xfrm>
            <a:off x="7528465" y="5662609"/>
            <a:ext cx="790575" cy="77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436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968992" y="1827971"/>
            <a:ext cx="7418869" cy="3964109"/>
            <a:chOff x="968992" y="1827971"/>
            <a:chExt cx="7418869" cy="3964109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2"/>
            <a:srcRect l="15833" t="39325" r="48936" b="27821"/>
            <a:stretch/>
          </p:blipFill>
          <p:spPr>
            <a:xfrm>
              <a:off x="968992" y="1827971"/>
              <a:ext cx="7206016" cy="3780000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3"/>
            <a:srcRect l="22990" t="30000" r="58403" b="19990"/>
            <a:stretch/>
          </p:blipFill>
          <p:spPr>
            <a:xfrm>
              <a:off x="7575058" y="4563208"/>
              <a:ext cx="812803" cy="1228872"/>
            </a:xfrm>
            <a:prstGeom prst="rect">
              <a:avLst/>
            </a:prstGeom>
          </p:spPr>
        </p:pic>
      </p:grpSp>
      <p:sp>
        <p:nvSpPr>
          <p:cNvPr id="17" name="Rechteck 16"/>
          <p:cNvSpPr/>
          <p:nvPr/>
        </p:nvSpPr>
        <p:spPr>
          <a:xfrm>
            <a:off x="1477193" y="2618133"/>
            <a:ext cx="900000" cy="26816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l="40745" t="49690" r="53584" b="37001"/>
          <a:stretch/>
        </p:blipFill>
        <p:spPr>
          <a:xfrm>
            <a:off x="1601877" y="2635717"/>
            <a:ext cx="650631" cy="859005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2589885" y="3265787"/>
            <a:ext cx="900000" cy="2034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743177" y="4165787"/>
            <a:ext cx="900000" cy="1134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/>
          <a:srcRect l="34977" t="49690" r="59242" b="36637"/>
          <a:stretch/>
        </p:blipFill>
        <p:spPr>
          <a:xfrm>
            <a:off x="3855507" y="4198423"/>
            <a:ext cx="663388" cy="88250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/>
          <a:srcRect l="29371" t="49690" r="65238" b="37335"/>
          <a:stretch/>
        </p:blipFill>
        <p:spPr>
          <a:xfrm>
            <a:off x="2725151" y="3299270"/>
            <a:ext cx="618565" cy="837402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1477193" y="2114092"/>
            <a:ext cx="299216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PURCHASE DECISION:</a:t>
            </a:r>
          </a:p>
        </p:txBody>
      </p:sp>
    </p:spTree>
    <p:extLst>
      <p:ext uri="{BB962C8B-B14F-4D97-AF65-F5344CB8AC3E}">
        <p14:creationId xmlns:p14="http://schemas.microsoft.com/office/powerpoint/2010/main" val="34629631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968992" y="1827971"/>
            <a:ext cx="7418869" cy="3964109"/>
            <a:chOff x="968992" y="1827971"/>
            <a:chExt cx="7418869" cy="3964109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2"/>
            <a:srcRect l="15833" t="39325" r="48936" b="27821"/>
            <a:stretch/>
          </p:blipFill>
          <p:spPr>
            <a:xfrm>
              <a:off x="968992" y="1827971"/>
              <a:ext cx="7206016" cy="3780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/>
            <a:srcRect l="22990" t="30000" r="58403" b="19990"/>
            <a:stretch/>
          </p:blipFill>
          <p:spPr>
            <a:xfrm>
              <a:off x="7575058" y="4563208"/>
              <a:ext cx="812803" cy="1228872"/>
            </a:xfrm>
            <a:prstGeom prst="rect">
              <a:avLst/>
            </a:prstGeom>
          </p:spPr>
        </p:pic>
      </p:grpSp>
      <p:sp>
        <p:nvSpPr>
          <p:cNvPr id="6" name="Rechteck 5"/>
          <p:cNvSpPr/>
          <p:nvPr/>
        </p:nvSpPr>
        <p:spPr>
          <a:xfrm>
            <a:off x="1477193" y="2618133"/>
            <a:ext cx="900000" cy="268165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610185" y="3625787"/>
            <a:ext cx="900000" cy="1674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3743177" y="3915198"/>
            <a:ext cx="900000" cy="138458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/>
          <a:srcRect l="34977" t="49690" r="59242" b="36637"/>
          <a:stretch/>
        </p:blipFill>
        <p:spPr>
          <a:xfrm>
            <a:off x="2728491" y="3643371"/>
            <a:ext cx="663388" cy="88250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/>
          <a:srcRect l="29371" t="49690" r="65238" b="37335"/>
          <a:stretch/>
        </p:blipFill>
        <p:spPr>
          <a:xfrm>
            <a:off x="1617910" y="2635717"/>
            <a:ext cx="618565" cy="837402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1477193" y="2114092"/>
            <a:ext cx="2455157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LOYALTY IMPACT: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/>
          <a:srcRect l="40745" t="49690" r="53584" b="37001"/>
          <a:stretch/>
        </p:blipFill>
        <p:spPr>
          <a:xfrm>
            <a:off x="3876653" y="3932782"/>
            <a:ext cx="650631" cy="85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769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On-screen Show (4:3)</PresentationFormat>
  <Paragraphs>47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Moroschan, Scott</dc:creator>
  <cp:lastModifiedBy>scottmoroschan@me.com</cp:lastModifiedBy>
  <cp:revision>465</cp:revision>
  <cp:lastPrinted>2018-09-11T16:30:35Z</cp:lastPrinted>
  <dcterms:modified xsi:type="dcterms:W3CDTF">2018-09-17T06:15:11Z</dcterms:modified>
</cp:coreProperties>
</file>