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1" r:id="rId4"/>
  </p:sldMasterIdLst>
  <p:notesMasterIdLst>
    <p:notesMasterId r:id="rId78"/>
  </p:notesMasterIdLst>
  <p:sldIdLst>
    <p:sldId id="287" r:id="rId5"/>
    <p:sldId id="288" r:id="rId6"/>
    <p:sldId id="289" r:id="rId7"/>
    <p:sldId id="291" r:id="rId8"/>
    <p:sldId id="292" r:id="rId9"/>
    <p:sldId id="29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328" r:id="rId40"/>
    <p:sldId id="329" r:id="rId41"/>
    <p:sldId id="330" r:id="rId42"/>
    <p:sldId id="331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541B"/>
        </a:solidFill>
        <a:effectLst/>
        <a:uFillTx/>
        <a:latin typeface="Book Antiqua"/>
        <a:ea typeface="Book Antiqua"/>
        <a:cs typeface="Book Antiqua"/>
        <a:sym typeface="Book Antiqu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CF"/>
          </a:solidFill>
        </a:fill>
      </a:tcStyle>
    </a:wholeTbl>
    <a:band2H>
      <a:tcTxStyle/>
      <a:tcStyle>
        <a:tcBdr/>
        <a:fill>
          <a:solidFill>
            <a:srgbClr val="E6EAE8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541B"/>
              </a:solidFill>
              <a:prstDash val="solid"/>
              <a:round/>
            </a:ln>
          </a:top>
          <a:bottom>
            <a:ln w="25400" cap="flat">
              <a:solidFill>
                <a:srgbClr val="29541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541B"/>
              </a:solidFill>
              <a:prstDash val="solid"/>
              <a:round/>
            </a:ln>
          </a:top>
          <a:bottom>
            <a:ln w="25400" cap="flat">
              <a:solidFill>
                <a:srgbClr val="29541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CB"/>
          </a:solidFill>
        </a:fill>
      </a:tcStyle>
    </a:wholeTbl>
    <a:band2H>
      <a:tcTxStyle/>
      <a:tcStyle>
        <a:tcBdr/>
        <a:fill>
          <a:solidFill>
            <a:srgbClr val="E7E9E7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541B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541B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541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29541B"/>
              </a:solidFill>
              <a:prstDash val="solid"/>
              <a:round/>
            </a:ln>
          </a:left>
          <a:right>
            <a:ln w="12700" cap="flat">
              <a:solidFill>
                <a:srgbClr val="29541B"/>
              </a:solidFill>
              <a:prstDash val="solid"/>
              <a:round/>
            </a:ln>
          </a:right>
          <a:top>
            <a:ln w="12700" cap="flat">
              <a:solidFill>
                <a:srgbClr val="29541B"/>
              </a:solidFill>
              <a:prstDash val="solid"/>
              <a:round/>
            </a:ln>
          </a:top>
          <a:bottom>
            <a:ln w="12700" cap="flat">
              <a:solidFill>
                <a:srgbClr val="29541B"/>
              </a:solidFill>
              <a:prstDash val="solid"/>
              <a:round/>
            </a:ln>
          </a:bottom>
          <a:insideH>
            <a:ln w="12700" cap="flat">
              <a:solidFill>
                <a:srgbClr val="29541B"/>
              </a:solidFill>
              <a:prstDash val="solid"/>
              <a:round/>
            </a:ln>
          </a:insideH>
          <a:insideV>
            <a:ln w="12700" cap="flat">
              <a:solidFill>
                <a:srgbClr val="29541B"/>
              </a:solidFill>
              <a:prstDash val="solid"/>
              <a:round/>
            </a:ln>
          </a:insideV>
        </a:tcBdr>
        <a:fill>
          <a:solidFill>
            <a:srgbClr val="29541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29541B"/>
              </a:solidFill>
              <a:prstDash val="solid"/>
              <a:round/>
            </a:ln>
          </a:left>
          <a:right>
            <a:ln w="12700" cap="flat">
              <a:solidFill>
                <a:srgbClr val="29541B"/>
              </a:solidFill>
              <a:prstDash val="solid"/>
              <a:round/>
            </a:ln>
          </a:right>
          <a:top>
            <a:ln w="12700" cap="flat">
              <a:solidFill>
                <a:srgbClr val="29541B"/>
              </a:solidFill>
              <a:prstDash val="solid"/>
              <a:round/>
            </a:ln>
          </a:top>
          <a:bottom>
            <a:ln w="12700" cap="flat">
              <a:solidFill>
                <a:srgbClr val="29541B"/>
              </a:solidFill>
              <a:prstDash val="solid"/>
              <a:round/>
            </a:ln>
          </a:bottom>
          <a:insideH>
            <a:ln w="12700" cap="flat">
              <a:solidFill>
                <a:srgbClr val="29541B"/>
              </a:solidFill>
              <a:prstDash val="solid"/>
              <a:round/>
            </a:ln>
          </a:insideH>
          <a:insideV>
            <a:ln w="12700" cap="flat">
              <a:solidFill>
                <a:srgbClr val="29541B"/>
              </a:solidFill>
              <a:prstDash val="solid"/>
              <a:round/>
            </a:ln>
          </a:insideV>
        </a:tcBdr>
        <a:fill>
          <a:solidFill>
            <a:srgbClr val="29541B">
              <a:alpha val="20000"/>
            </a:srgbClr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29541B"/>
              </a:solidFill>
              <a:prstDash val="solid"/>
              <a:round/>
            </a:ln>
          </a:left>
          <a:right>
            <a:ln w="12700" cap="flat">
              <a:solidFill>
                <a:srgbClr val="29541B"/>
              </a:solidFill>
              <a:prstDash val="solid"/>
              <a:round/>
            </a:ln>
          </a:right>
          <a:top>
            <a:ln w="50800" cap="flat">
              <a:solidFill>
                <a:srgbClr val="29541B"/>
              </a:solidFill>
              <a:prstDash val="solid"/>
              <a:round/>
            </a:ln>
          </a:top>
          <a:bottom>
            <a:ln w="12700" cap="flat">
              <a:solidFill>
                <a:srgbClr val="29541B"/>
              </a:solidFill>
              <a:prstDash val="solid"/>
              <a:round/>
            </a:ln>
          </a:bottom>
          <a:insideH>
            <a:ln w="12700" cap="flat">
              <a:solidFill>
                <a:srgbClr val="29541B"/>
              </a:solidFill>
              <a:prstDash val="solid"/>
              <a:round/>
            </a:ln>
          </a:insideH>
          <a:insideV>
            <a:ln w="12700" cap="flat">
              <a:solidFill>
                <a:srgbClr val="29541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29541B"/>
      </a:tcTxStyle>
      <a:tcStyle>
        <a:tcBdr>
          <a:left>
            <a:ln w="12700" cap="flat">
              <a:solidFill>
                <a:srgbClr val="29541B"/>
              </a:solidFill>
              <a:prstDash val="solid"/>
              <a:round/>
            </a:ln>
          </a:left>
          <a:right>
            <a:ln w="12700" cap="flat">
              <a:solidFill>
                <a:srgbClr val="29541B"/>
              </a:solidFill>
              <a:prstDash val="solid"/>
              <a:round/>
            </a:ln>
          </a:right>
          <a:top>
            <a:ln w="12700" cap="flat">
              <a:solidFill>
                <a:srgbClr val="29541B"/>
              </a:solidFill>
              <a:prstDash val="solid"/>
              <a:round/>
            </a:ln>
          </a:top>
          <a:bottom>
            <a:ln w="25400" cap="flat">
              <a:solidFill>
                <a:srgbClr val="29541B"/>
              </a:solidFill>
              <a:prstDash val="solid"/>
              <a:round/>
            </a:ln>
          </a:bottom>
          <a:insideH>
            <a:ln w="12700" cap="flat">
              <a:solidFill>
                <a:srgbClr val="29541B"/>
              </a:solidFill>
              <a:prstDash val="solid"/>
              <a:round/>
            </a:ln>
          </a:insideH>
          <a:insideV>
            <a:ln w="12700" cap="flat">
              <a:solidFill>
                <a:srgbClr val="29541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/>
          <a:lstStyle/>
          <a:p>
            <a:pPr>
              <a:defRPr sz="2400" b="1" i="0" u="none" strike="noStrike">
                <a:solidFill>
                  <a:srgbClr val="FFFFFF"/>
                </a:solidFill>
                <a:latin typeface="Calibri"/>
              </a:defRPr>
            </a:pPr>
            <a:r>
              <a:rPr lang="ru-RU" sz="2400" b="1" i="0" u="none" strike="noStrike" dirty="0" smtClean="0">
                <a:solidFill>
                  <a:srgbClr val="FFFFFF"/>
                </a:solidFill>
                <a:latin typeface="Calibri"/>
              </a:rPr>
              <a:t>Окисление</a:t>
            </a:r>
            <a:r>
              <a:rPr lang="en-US" sz="2400" b="1" i="0" u="none" strike="noStrike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b="1" i="0" u="none" strike="noStrike" dirty="0">
                <a:solidFill>
                  <a:srgbClr val="FFFFFF"/>
                </a:solidFill>
                <a:latin typeface="Calibri"/>
              </a:rPr>
              <a:t>%</a:t>
            </a:r>
          </a:p>
        </c:rich>
      </c:tx>
      <c:layout>
        <c:manualLayout>
          <c:xMode val="edge"/>
          <c:yMode val="edge"/>
          <c:x val="0.16836000000000004"/>
          <c:y val="0"/>
          <c:w val="0.66328000000000009"/>
          <c:h val="0.24231500000000003"/>
        </c:manualLayout>
      </c:layout>
      <c:overlay val="1"/>
      <c:spPr>
        <a:noFill/>
        <a:effectLst/>
      </c:spPr>
    </c:title>
    <c:plotArea>
      <c:layout>
        <c:manualLayout>
          <c:layoutTarget val="inner"/>
          <c:xMode val="edge"/>
          <c:yMode val="edge"/>
          <c:x val="0.15664000000000003"/>
          <c:y val="0.24231500000000003"/>
          <c:w val="0.83835999999999999"/>
          <c:h val="0.6752190000000001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3"/>
            </a:solidFill>
            <a:ln w="10000" cap="flat">
              <a:solidFill>
                <a:srgbClr val="FFFFFF"/>
              </a:solidFill>
              <a:prstDash val="solid"/>
              <a:round/>
            </a:ln>
            <a:effectLst>
              <a:outerShdw blurRad="38100" dist="30000" dir="5400000" algn="tl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3"/>
                <c:pt idx="0">
                  <c:v>CN</c:v>
                </c:pt>
                <c:pt idx="1">
                  <c:v>CP</c:v>
                </c:pt>
                <c:pt idx="2">
                  <c:v>COBIOBRIGHT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96.236000000000004</c:v>
                </c:pt>
                <c:pt idx="1">
                  <c:v>0</c:v>
                </c:pt>
                <c:pt idx="2">
                  <c:v>40.199000000000012</c:v>
                </c:pt>
              </c:numCache>
            </c:numRef>
          </c:val>
        </c:ser>
        <c:dLbls/>
        <c:axId val="100304000"/>
        <c:axId val="100305536"/>
      </c:barChart>
      <c:catAx>
        <c:axId val="100304000"/>
        <c:scaling>
          <c:orientation val="minMax"/>
        </c:scaling>
        <c:axPos val="b"/>
        <c:numFmt formatCode="General" sourceLinked="0"/>
        <c:majorTickMark val="none"/>
        <c:tickLblPos val="low"/>
        <c:spPr>
          <a:ln w="9525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700" b="0" i="0" u="none" strike="noStrike">
                <a:solidFill>
                  <a:srgbClr val="FFFFFF"/>
                </a:solidFill>
                <a:latin typeface="Corbel"/>
              </a:defRPr>
            </a:pPr>
            <a:endParaRPr lang="uk-UA"/>
          </a:p>
        </c:txPr>
        <c:crossAx val="100305536"/>
        <c:crosses val="autoZero"/>
        <c:auto val="1"/>
        <c:lblAlgn val="ctr"/>
        <c:lblOffset val="100"/>
        <c:noMultiLvlLbl val="1"/>
      </c:catAx>
      <c:valAx>
        <c:axId val="100305536"/>
        <c:scaling>
          <c:orientation val="minMax"/>
        </c:scaling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0.####" sourceLinked="0"/>
        <c:majorTickMark val="none"/>
        <c:tickLblPos val="nextTo"/>
        <c:spPr>
          <a:ln w="9525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FFFFFF"/>
                </a:solidFill>
                <a:latin typeface="Corbel"/>
              </a:defRPr>
            </a:pPr>
            <a:endParaRPr lang="uk-UA"/>
          </a:p>
        </c:txPr>
        <c:crossAx val="100304000"/>
        <c:crosses val="autoZero"/>
        <c:crossBetween val="between"/>
        <c:majorUnit val="25"/>
        <c:minorUnit val="12.5"/>
      </c:valAx>
      <c:spPr>
        <a:noFill/>
        <a:ln w="9525" cap="flat">
          <a:solidFill>
            <a:srgbClr val="FFFFFF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/>
          <a:lstStyle/>
          <a:p>
            <a:pPr>
              <a:defRPr sz="2400" b="1" i="0" u="none" strike="noStrike">
                <a:solidFill>
                  <a:srgbClr val="FFFFFF"/>
                </a:solidFill>
                <a:latin typeface="Calibri"/>
              </a:defRPr>
            </a:pPr>
            <a:r>
              <a:rPr lang="ru-RU" sz="2400" b="1" i="0" u="none" strike="noStrike" dirty="0" smtClean="0">
                <a:solidFill>
                  <a:srgbClr val="FFFFFF"/>
                </a:solidFill>
                <a:latin typeface="Calibri"/>
              </a:rPr>
              <a:t>Активность </a:t>
            </a:r>
            <a:r>
              <a:rPr lang="ru-RU" sz="2400" b="1" i="0" u="none" strike="noStrike" dirty="0" err="1" smtClean="0">
                <a:solidFill>
                  <a:srgbClr val="FFFFFF"/>
                </a:solidFill>
                <a:latin typeface="Calibri"/>
              </a:rPr>
              <a:t>коллагеназы</a:t>
            </a:r>
            <a:r>
              <a:rPr lang="en-US" sz="2400" b="1" i="0" u="none" strike="noStrike" dirty="0" smtClean="0">
                <a:solidFill>
                  <a:srgbClr val="FFFFFF"/>
                </a:solidFill>
                <a:latin typeface="Calibri"/>
              </a:rPr>
              <a:t>%</a:t>
            </a:r>
            <a:endParaRPr lang="en-US" sz="2400" b="1" i="0" u="none" strike="noStrike" dirty="0">
              <a:solidFill>
                <a:srgbClr val="FFFFFF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"/>
          <c:y val="0"/>
          <c:w val="1"/>
          <c:h val="0.4092880000000001"/>
        </c:manualLayout>
      </c:layout>
      <c:overlay val="1"/>
      <c:spPr>
        <a:noFill/>
        <a:effectLst/>
      </c:spPr>
    </c:title>
    <c:plotArea>
      <c:layout>
        <c:manualLayout>
          <c:layoutTarget val="inner"/>
          <c:xMode val="edge"/>
          <c:yMode val="edge"/>
          <c:x val="0.14235600000000001"/>
          <c:y val="0.4092880000000001"/>
          <c:w val="0.85264400000000007"/>
          <c:h val="0.5028479999999999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c:spPr>
          <c:cat>
            <c:strRef>
              <c:f>Sheet1!$B$1:$D$1</c:f>
              <c:strCache>
                <c:ptCount val="3"/>
                <c:pt idx="0">
                  <c:v>CNI</c:v>
                </c:pt>
                <c:pt idx="1">
                  <c:v>CPI</c:v>
                </c:pt>
                <c:pt idx="2">
                  <c:v>COBIOBRIGHT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100</c:v>
                </c:pt>
                <c:pt idx="1">
                  <c:v>24.788999999999998</c:v>
                </c:pt>
                <c:pt idx="2">
                  <c:v>42.159000000000006</c:v>
                </c:pt>
              </c:numCache>
            </c:numRef>
          </c:val>
        </c:ser>
        <c:dLbls/>
        <c:axId val="98720768"/>
        <c:axId val="98730752"/>
      </c:barChart>
      <c:catAx>
        <c:axId val="98720768"/>
        <c:scaling>
          <c:orientation val="minMax"/>
        </c:scaling>
        <c:axPos val="b"/>
        <c:numFmt formatCode="General" sourceLinked="0"/>
        <c:majorTickMark val="none"/>
        <c:tickLblPos val="low"/>
        <c:spPr>
          <a:ln w="9525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FFFFFF"/>
                </a:solidFill>
                <a:latin typeface="Corbel"/>
              </a:defRPr>
            </a:pPr>
            <a:endParaRPr lang="uk-UA"/>
          </a:p>
        </c:txPr>
        <c:crossAx val="98730752"/>
        <c:crosses val="autoZero"/>
        <c:auto val="1"/>
        <c:lblAlgn val="ctr"/>
        <c:lblOffset val="100"/>
        <c:noMultiLvlLbl val="1"/>
      </c:catAx>
      <c:valAx>
        <c:axId val="98730752"/>
        <c:scaling>
          <c:orientation val="minMax"/>
        </c:scaling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0.####" sourceLinked="0"/>
        <c:majorTickMark val="none"/>
        <c:tickLblPos val="nextTo"/>
        <c:spPr>
          <a:ln w="9525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FFFFFF"/>
                </a:solidFill>
                <a:latin typeface="Corbel"/>
              </a:defRPr>
            </a:pPr>
            <a:endParaRPr lang="uk-UA"/>
          </a:p>
        </c:txPr>
        <c:crossAx val="98720768"/>
        <c:crosses val="autoZero"/>
        <c:crossBetween val="between"/>
        <c:majorUnit val="25"/>
        <c:minorUnit val="12.5"/>
      </c:valAx>
      <c:spPr>
        <a:noFill/>
        <a:ln w="9525" cap="flat">
          <a:solidFill>
            <a:srgbClr val="FFFFFF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Corbel"/>
              </a:defRPr>
            </a:pPr>
            <a:r>
              <a:rPr lang="ru-RU" sz="2400" b="1" i="0" u="none" strike="noStrike" dirty="0" smtClean="0">
                <a:solidFill>
                  <a:srgbClr val="FFFFFF"/>
                </a:solidFill>
                <a:latin typeface="Corbel"/>
              </a:rPr>
              <a:t>Активность </a:t>
            </a:r>
            <a:r>
              <a:rPr lang="ru-RU" sz="2400" b="1" i="0" u="none" strike="noStrike" dirty="0" err="1" smtClean="0">
                <a:solidFill>
                  <a:srgbClr val="FFFFFF"/>
                </a:solidFill>
                <a:latin typeface="Corbel"/>
              </a:rPr>
              <a:t>тирозиназы</a:t>
            </a:r>
            <a:r>
              <a:rPr lang="en-US" sz="2400" b="0" i="0" u="none" strike="noStrike" dirty="0" smtClean="0">
                <a:solidFill>
                  <a:srgbClr val="FFFFFF"/>
                </a:solidFill>
                <a:latin typeface="Corbel"/>
              </a:rPr>
              <a:t>%</a:t>
            </a:r>
            <a:endParaRPr lang="en-US" sz="2400" b="0" i="0" u="none" strike="noStrike" dirty="0">
              <a:solidFill>
                <a:srgbClr val="FFFFFF"/>
              </a:solidFill>
              <a:latin typeface="Corbel"/>
            </a:endParaRPr>
          </a:p>
        </c:rich>
      </c:tx>
      <c:layout>
        <c:manualLayout>
          <c:xMode val="edge"/>
          <c:yMode val="edge"/>
          <c:x val="6.5987199999999996E-2"/>
          <c:y val="0"/>
          <c:w val="0.86802600000000008"/>
          <c:h val="0.34976600000000002"/>
        </c:manualLayout>
      </c:layout>
      <c:overlay val="1"/>
      <c:spPr>
        <a:noFill/>
        <a:effectLst/>
      </c:spPr>
    </c:title>
    <c:plotArea>
      <c:layout>
        <c:manualLayout>
          <c:layoutTarget val="inner"/>
          <c:xMode val="edge"/>
          <c:yMode val="edge"/>
          <c:x val="0.138625"/>
          <c:y val="0.34976600000000002"/>
          <c:w val="0.85637500000000011"/>
          <c:h val="0.5733300000000000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c:spPr>
          <c:cat>
            <c:strRef>
              <c:f>Sheet1!$B$1:$D$1</c:f>
              <c:strCache>
                <c:ptCount val="3"/>
                <c:pt idx="0">
                  <c:v>CNI</c:v>
                </c:pt>
                <c:pt idx="1">
                  <c:v>CPI</c:v>
                </c:pt>
                <c:pt idx="2">
                  <c:v>COBIOBRIGHT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100</c:v>
                </c:pt>
                <c:pt idx="1">
                  <c:v>22.699000000000005</c:v>
                </c:pt>
                <c:pt idx="2">
                  <c:v>1.877</c:v>
                </c:pt>
              </c:numCache>
            </c:numRef>
          </c:val>
        </c:ser>
        <c:dLbls/>
        <c:axId val="100336768"/>
        <c:axId val="100338304"/>
      </c:barChart>
      <c:catAx>
        <c:axId val="100336768"/>
        <c:scaling>
          <c:orientation val="minMax"/>
        </c:scaling>
        <c:axPos val="b"/>
        <c:numFmt formatCode="General" sourceLinked="0"/>
        <c:majorTickMark val="none"/>
        <c:tickLblPos val="low"/>
        <c:spPr>
          <a:ln w="9525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FFFFFF"/>
                </a:solidFill>
                <a:latin typeface="Corbel"/>
              </a:defRPr>
            </a:pPr>
            <a:endParaRPr lang="uk-UA"/>
          </a:p>
        </c:txPr>
        <c:crossAx val="100338304"/>
        <c:crosses val="autoZero"/>
        <c:auto val="1"/>
        <c:lblAlgn val="ctr"/>
        <c:lblOffset val="100"/>
        <c:noMultiLvlLbl val="1"/>
      </c:catAx>
      <c:valAx>
        <c:axId val="100338304"/>
        <c:scaling>
          <c:orientation val="minMax"/>
        </c:scaling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#,##0" sourceLinked="0"/>
        <c:majorTickMark val="none"/>
        <c:tickLblPos val="nextTo"/>
        <c:spPr>
          <a:ln w="9525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FFFFFF"/>
                </a:solidFill>
                <a:latin typeface="Corbel"/>
              </a:defRPr>
            </a:pPr>
            <a:endParaRPr lang="uk-UA"/>
          </a:p>
        </c:txPr>
        <c:crossAx val="100336768"/>
        <c:crosses val="autoZero"/>
        <c:crossBetween val="between"/>
        <c:majorUnit val="25"/>
        <c:minorUnit val="12.5"/>
      </c:valAx>
      <c:spPr>
        <a:noFill/>
        <a:ln w="9525" cap="flat">
          <a:solidFill>
            <a:srgbClr val="FFFFFF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0.10777100000000003"/>
          <c:y val="4.2951600000000006E-2"/>
          <c:w val="0.88722900000000005"/>
          <c:h val="0.87333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S. epidermidis</c:v>
                </c:pt>
              </c:strCache>
            </c:strRef>
          </c:tx>
          <c:spPr>
            <a:solidFill>
              <a:srgbClr val="92D050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Positive Control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1,/10000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7.8</c:v>
                </c:pt>
                <c:pt idx="1">
                  <c:v>0.1</c:v>
                </c:pt>
                <c:pt idx="2">
                  <c:v>4.4000000000000004</c:v>
                </c:pt>
                <c:pt idx="3">
                  <c:v>7.8</c:v>
                </c:pt>
                <c:pt idx="4">
                  <c:v>7.7</c:v>
                </c:pt>
                <c:pt idx="5">
                  <c:v>8</c:v>
                </c:pt>
                <c:pt idx="6">
                  <c:v>7.9</c:v>
                </c:pt>
                <c:pt idx="7">
                  <c:v>7.6</c:v>
                </c:pt>
              </c:numCache>
            </c:numRef>
          </c:val>
        </c:ser>
        <c:dLbls/>
        <c:gapWidth val="76"/>
        <c:overlap val="-100"/>
        <c:axId val="58772096"/>
        <c:axId val="119611776"/>
      </c:barChart>
      <c:catAx>
        <c:axId val="58772096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600" b="1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611776"/>
        <c:crosses val="autoZero"/>
        <c:auto val="1"/>
        <c:lblAlgn val="ctr"/>
        <c:lblOffset val="100"/>
        <c:noMultiLvlLbl val="1"/>
      </c:catAx>
      <c:valAx>
        <c:axId val="119611776"/>
        <c:scaling>
          <c:orientation val="minMax"/>
          <c:max val="10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58772096"/>
        <c:crosses val="autoZero"/>
        <c:crossBetween val="between"/>
        <c:majorUnit val="2.5"/>
        <c:minorUnit val="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0.11770500000000002"/>
          <c:y val="4.4174199999999997E-2"/>
          <c:w val="0.87729500000000016"/>
          <c:h val="0.870082000000000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S. aureus</c:v>
                </c:pt>
              </c:strCache>
            </c:strRef>
          </c:tx>
          <c:spPr>
            <a:solidFill>
              <a:srgbClr val="FEB687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Positive Control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1,/10000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0.1</c:v>
                </c:pt>
                <c:pt idx="2">
                  <c:v>5.7</c:v>
                </c:pt>
                <c:pt idx="3">
                  <c:v>9.3000000000000007</c:v>
                </c:pt>
                <c:pt idx="4">
                  <c:v>9</c:v>
                </c:pt>
                <c:pt idx="5">
                  <c:v>8.7000000000000011</c:v>
                </c:pt>
                <c:pt idx="6">
                  <c:v>8.7000000000000011</c:v>
                </c:pt>
                <c:pt idx="7">
                  <c:v>8.6</c:v>
                </c:pt>
              </c:numCache>
            </c:numRef>
          </c:val>
        </c:ser>
        <c:dLbls/>
        <c:gapWidth val="76"/>
        <c:axId val="119635328"/>
        <c:axId val="119649408"/>
      </c:barChart>
      <c:catAx>
        <c:axId val="119635328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600" b="1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649408"/>
        <c:crosses val="autoZero"/>
        <c:auto val="1"/>
        <c:lblAlgn val="ctr"/>
        <c:lblOffset val="100"/>
        <c:noMultiLvlLbl val="1"/>
      </c:catAx>
      <c:valAx>
        <c:axId val="119649408"/>
        <c:scaling>
          <c:orientation val="minMax"/>
          <c:max val="9.5"/>
          <c:min val="5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635328"/>
        <c:crosses val="autoZero"/>
        <c:crossBetween val="between"/>
        <c:majorUnit val="0.5625"/>
        <c:minorUnit val="0.28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0.115386"/>
          <c:y val="4.3056500000000004E-2"/>
          <c:w val="0.87961400000000012"/>
          <c:h val="0.8730529999999999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S. acnes</c:v>
                </c:pt>
              </c:strCache>
            </c:strRef>
          </c:tx>
          <c:spPr>
            <a:solidFill>
              <a:srgbClr val="ED5C4D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Positive Control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1/10000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2.4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  <c:pt idx="4">
                  <c:v>3.48</c:v>
                </c:pt>
                <c:pt idx="5">
                  <c:v>4.5999999999999996</c:v>
                </c:pt>
                <c:pt idx="6">
                  <c:v>3.4899999999999998</c:v>
                </c:pt>
                <c:pt idx="7">
                  <c:v>2.5</c:v>
                </c:pt>
              </c:numCache>
            </c:numRef>
          </c:val>
        </c:ser>
        <c:dLbls/>
        <c:gapWidth val="76"/>
        <c:axId val="119497088"/>
        <c:axId val="119498624"/>
      </c:barChart>
      <c:catAx>
        <c:axId val="119497088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600" b="1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498624"/>
        <c:crosses val="autoZero"/>
        <c:auto val="1"/>
        <c:lblAlgn val="ctr"/>
        <c:lblOffset val="100"/>
        <c:noMultiLvlLbl val="1"/>
      </c:catAx>
      <c:valAx>
        <c:axId val="119498624"/>
        <c:scaling>
          <c:orientation val="minMax"/>
          <c:max val="5"/>
          <c:min val="0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497088"/>
        <c:crosses val="autoZero"/>
        <c:crossBetween val="between"/>
        <c:majorUnit val="1.25"/>
        <c:minorUnit val="0.6250000000000001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9.0468100000000023E-2"/>
          <c:y val="5.08008E-2"/>
          <c:w val="0.82997200000000004"/>
          <c:h val="0.7413689999999998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S. epidermidis</c:v>
                </c:pt>
              </c:strCache>
            </c:strRef>
          </c:tx>
          <c:spPr>
            <a:solidFill>
              <a:srgbClr val="92D050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PC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1/10000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2.7</c:v>
                </c:pt>
                <c:pt idx="2">
                  <c:v>8</c:v>
                </c:pt>
                <c:pt idx="3">
                  <c:v>8.2000000000000011</c:v>
                </c:pt>
                <c:pt idx="4">
                  <c:v>8.1</c:v>
                </c:pt>
                <c:pt idx="5">
                  <c:v>8.2000000000000011</c:v>
                </c:pt>
                <c:pt idx="6">
                  <c:v>8.3000000000000007</c:v>
                </c:pt>
                <c:pt idx="7">
                  <c:v>8.1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P. acnes</c:v>
                </c:pt>
              </c:strCache>
            </c:strRef>
          </c:tx>
          <c:spPr>
            <a:solidFill>
              <a:srgbClr val="EB6E5A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PC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1/10000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2.5</c:v>
                </c:pt>
                <c:pt idx="1">
                  <c:v>0</c:v>
                </c:pt>
                <c:pt idx="2">
                  <c:v>2.2000000000000002</c:v>
                </c:pt>
                <c:pt idx="3">
                  <c:v>2.1</c:v>
                </c:pt>
                <c:pt idx="4">
                  <c:v>1.7</c:v>
                </c:pt>
                <c:pt idx="5">
                  <c:v>2.2000000000000002</c:v>
                </c:pt>
                <c:pt idx="6">
                  <c:v>0.5</c:v>
                </c:pt>
                <c:pt idx="7">
                  <c:v>0.4</c:v>
                </c:pt>
              </c:numCache>
            </c:numRef>
          </c:val>
        </c:ser>
        <c:dLbls/>
        <c:gapWidth val="28"/>
        <c:overlap val="-34"/>
        <c:axId val="119589504"/>
        <c:axId val="119599488"/>
      </c:barChart>
      <c:catAx>
        <c:axId val="119589504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1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599488"/>
        <c:crosses val="autoZero"/>
        <c:auto val="1"/>
        <c:lblAlgn val="ctr"/>
        <c:lblOffset val="100"/>
        <c:noMultiLvlLbl val="1"/>
      </c:catAx>
      <c:valAx>
        <c:axId val="119599488"/>
        <c:scaling>
          <c:orientation val="minMax"/>
          <c:max val="10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19589504"/>
        <c:crosses val="autoZero"/>
        <c:crossBetween val="between"/>
        <c:majorUnit val="2.5"/>
        <c:minorUnit val="1.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6.5774799999999994E-2"/>
          <c:y val="0.89975300000000002"/>
          <c:w val="0.93422499999999997"/>
          <c:h val="0.10024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1" i="0" u="none" strike="noStrike">
              <a:solidFill>
                <a:srgbClr val="244583"/>
              </a:solidFill>
              <a:latin typeface="Century Schoolbook"/>
            </a:defRPr>
          </a:pPr>
          <a:endParaRPr lang="uk-UA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0.11632099999999998"/>
          <c:y val="4.6373600000000008E-2"/>
          <c:w val="0.8786790000000001"/>
          <c:h val="0.6783900000000001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S. epidermidis</c:v>
                </c:pt>
              </c:strCache>
            </c:strRef>
          </c:tx>
          <c:spPr>
            <a:solidFill>
              <a:srgbClr val="92D050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PC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1/10000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7.74</c:v>
                </c:pt>
                <c:pt idx="1">
                  <c:v>0</c:v>
                </c:pt>
                <c:pt idx="2">
                  <c:v>7.9300000000000006</c:v>
                </c:pt>
                <c:pt idx="3">
                  <c:v>8.89</c:v>
                </c:pt>
                <c:pt idx="4">
                  <c:v>8.8000000000000007</c:v>
                </c:pt>
                <c:pt idx="5">
                  <c:v>8.51</c:v>
                </c:pt>
                <c:pt idx="6">
                  <c:v>7.9700000000000006</c:v>
                </c:pt>
                <c:pt idx="7">
                  <c:v>7.59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S. aureus</c:v>
                </c:pt>
              </c:strCache>
            </c:strRef>
          </c:tx>
          <c:spPr>
            <a:solidFill>
              <a:srgbClr val="EB6E5A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PC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1/10</c:v>
                </c:pt>
                <c:pt idx="5">
                  <c:v>1/100</c:v>
                </c:pt>
                <c:pt idx="6">
                  <c:v>1/1000</c:v>
                </c:pt>
                <c:pt idx="7">
                  <c:v>1/10000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6.85</c:v>
                </c:pt>
                <c:pt idx="1">
                  <c:v>0</c:v>
                </c:pt>
                <c:pt idx="2">
                  <c:v>0</c:v>
                </c:pt>
                <c:pt idx="3">
                  <c:v>7.58</c:v>
                </c:pt>
                <c:pt idx="4">
                  <c:v>7.6</c:v>
                </c:pt>
                <c:pt idx="5">
                  <c:v>7.63</c:v>
                </c:pt>
                <c:pt idx="6">
                  <c:v>7.48</c:v>
                </c:pt>
                <c:pt idx="7">
                  <c:v>6.9</c:v>
                </c:pt>
              </c:numCache>
            </c:numRef>
          </c:val>
        </c:ser>
        <c:dLbls/>
        <c:gapWidth val="28"/>
        <c:overlap val="-22"/>
        <c:axId val="120882304"/>
        <c:axId val="120883840"/>
      </c:barChart>
      <c:catAx>
        <c:axId val="120882304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1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20883840"/>
        <c:crosses val="autoZero"/>
        <c:auto val="1"/>
        <c:lblAlgn val="ctr"/>
        <c:lblOffset val="100"/>
        <c:noMultiLvlLbl val="1"/>
      </c:catAx>
      <c:valAx>
        <c:axId val="120883840"/>
        <c:scaling>
          <c:orientation val="minMax"/>
          <c:max val="9.5"/>
          <c:min val="6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244583"/>
                </a:solidFill>
                <a:latin typeface="Century Schoolbook"/>
              </a:defRPr>
            </a:pPr>
            <a:endParaRPr lang="uk-UA"/>
          </a:p>
        </c:txPr>
        <c:crossAx val="120882304"/>
        <c:crosses val="autoZero"/>
        <c:crossBetween val="between"/>
        <c:majorUnit val="0.58333299999999977"/>
        <c:minorUnit val="0.2916670000000000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7017499999999997"/>
          <c:y val="0.82730000000000004"/>
          <c:w val="0.81677599999999995"/>
          <c:h val="0.172699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1" i="0" u="none" strike="noStrike">
              <a:solidFill>
                <a:srgbClr val="244583"/>
              </a:solidFill>
              <a:latin typeface="Century Schoolbook"/>
            </a:defRPr>
          </a:pPr>
          <a:endParaRPr lang="uk-UA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76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2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6" cy="38778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77D9E8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6766559" y="559397"/>
            <a:ext cx="1678194" cy="556676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688488" y="849854"/>
            <a:ext cx="5507917" cy="502382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6257352" y="602411"/>
            <a:ext cx="853441" cy="5480155"/>
            <a:chOff x="0" y="0"/>
            <a:chExt cx="853440" cy="5480153"/>
          </a:xfrm>
        </p:grpSpPr>
        <p:sp>
          <p:nvSpPr>
            <p:cNvPr id="123" name="Shape 123"/>
            <p:cNvSpPr/>
            <p:nvPr/>
          </p:nvSpPr>
          <p:spPr>
            <a:xfrm rot="5400000">
              <a:off x="31749" y="2299983"/>
              <a:ext cx="789941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B0DFA1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r>
                <a:t></a:t>
              </a:r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307684" y="0"/>
              <a:ext cx="2507" cy="2468881"/>
            </a:xfrm>
            <a:prstGeom prst="line">
              <a:avLst/>
            </a:prstGeom>
            <a:noFill/>
            <a:ln w="12700" cap="flat">
              <a:solidFill>
                <a:srgbClr val="B0DF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305894" y="3011274"/>
              <a:ext cx="1588" cy="2468881"/>
            </a:xfrm>
            <a:prstGeom prst="line">
              <a:avLst/>
            </a:prstGeom>
            <a:noFill/>
            <a:ln w="12700" cap="flat">
              <a:solidFill>
                <a:srgbClr val="B0DF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</a:lstStyle>
          <a:p>
            <a:r>
              <a:t>Образец подзаголовка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088626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89775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06164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01393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</a:lstStyle>
          <a:p>
            <a:r>
              <a:t>Образец текста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01662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57483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47771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92318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</a:lstStyle>
          <a:p>
            <a:r>
              <a:t>Образец текста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7207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77D9E8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" name="image3.png" descr="CoverOverlay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" name="Group 44"/>
          <p:cNvGrpSpPr/>
          <p:nvPr/>
        </p:nvGrpSpPr>
        <p:grpSpPr>
          <a:xfrm>
            <a:off x="1172584" y="2887578"/>
            <a:ext cx="6779111" cy="853441"/>
            <a:chOff x="0" y="0"/>
            <a:chExt cx="6779110" cy="853439"/>
          </a:xfrm>
        </p:grpSpPr>
        <p:sp>
          <p:nvSpPr>
            <p:cNvPr id="41" name="Shape 41"/>
            <p:cNvSpPr/>
            <p:nvPr/>
          </p:nvSpPr>
          <p:spPr>
            <a:xfrm>
              <a:off x="2974488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B0DFA1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r>
                <a:t></a:t>
              </a:r>
            </a:p>
          </p:txBody>
        </p:sp>
        <p:sp>
          <p:nvSpPr>
            <p:cNvPr id="42" name="Shape 42"/>
            <p:cNvSpPr/>
            <p:nvPr/>
          </p:nvSpPr>
          <p:spPr>
            <a:xfrm flipH="1" flipV="1">
              <a:off x="-1" y="544161"/>
              <a:ext cx="3119720" cy="1588"/>
            </a:xfrm>
            <a:prstGeom prst="line">
              <a:avLst/>
            </a:prstGeom>
            <a:noFill/>
            <a:ln w="12700" cap="flat">
              <a:solidFill>
                <a:srgbClr val="B0DF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flipH="1" flipV="1">
              <a:off x="3659391" y="545953"/>
              <a:ext cx="3119720" cy="1588"/>
            </a:xfrm>
            <a:prstGeom prst="line">
              <a:avLst/>
            </a:prstGeom>
            <a:noFill/>
            <a:ln w="12700" cap="flat">
              <a:solidFill>
                <a:srgbClr val="B0DF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1910717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699248" y="3767316"/>
            <a:ext cx="7734748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72598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275543" y="6423497"/>
            <a:ext cx="23980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9180840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310739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7202" y="5965938"/>
            <a:ext cx="9151203" cy="243961"/>
          </a:xfrm>
          <a:prstGeom prst="rect">
            <a:avLst/>
          </a:prstGeom>
          <a:solidFill>
            <a:srgbClr val="EE8B3A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pic>
        <p:nvPicPr>
          <p:cNvPr id="21" name="image1.jpg" descr="C:\Users\chq221\Desktop\logocobiosaBU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233411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7202" y="5965938"/>
            <a:ext cx="9151203" cy="243961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pic>
        <p:nvPicPr>
          <p:cNvPr id="30" name="image1.jpg" descr="C:\Users\chq221\Desktop\logocobiosaBU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7020273" y="6488668"/>
            <a:ext cx="1979715" cy="290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>
            <a:spAutoFit/>
          </a:bodyPr>
          <a:lstStyle/>
          <a:p>
            <a:pPr>
              <a:defRPr sz="700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rPr>
              <a:t>ISO 9001 – ISO 14001 – ISO 22716</a:t>
            </a:r>
          </a:p>
          <a:p>
            <a:pPr>
              <a:defRPr sz="700">
                <a:solidFill>
                  <a:srgbClr val="9999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>
                <a:solidFill>
                  <a:srgbClr val="99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1138182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7202" y="6573378"/>
            <a:ext cx="9151203" cy="243961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90810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7202" y="5965938"/>
            <a:ext cx="9151203" cy="243961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sp>
        <p:nvSpPr>
          <p:cNvPr id="48" name="Shape 48"/>
          <p:cNvSpPr/>
          <p:nvPr/>
        </p:nvSpPr>
        <p:spPr>
          <a:xfrm>
            <a:off x="7092281" y="6488668"/>
            <a:ext cx="1907707" cy="1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>
            <a:spAutoFit/>
          </a:bodyPr>
          <a:lstStyle/>
          <a:p>
            <a:pPr>
              <a:def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rPr>
              <a:t>ISO 9001 – ISO 14001 – ISO 22716</a:t>
            </a:r>
            <a:r>
              <a:rPr sz="700">
                <a:solidFill>
                  <a:srgbClr val="99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9" name="image1.jpg" descr="C:\Users\chq221\Desktop\logocobiosaBU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35402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7201" y="5971412"/>
            <a:ext cx="9151203" cy="264328"/>
          </a:xfrm>
          <a:prstGeom prst="rect">
            <a:avLst/>
          </a:prstGeom>
          <a:solidFill>
            <a:srgbClr val="5FA3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446" tIns="39446" rIns="39446" bIns="39446" anchor="ctr">
            <a:spAutoFit/>
          </a:bodyPr>
          <a:lstStyle>
            <a:lvl1pPr algn="ctr" defTabSz="788942">
              <a:defRPr sz="1200" spc="-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N   a   t   u   r   a   l   l   y         E   f   f   e   c   t   i   v   e</a:t>
            </a:r>
          </a:p>
        </p:txBody>
      </p:sp>
      <p:sp>
        <p:nvSpPr>
          <p:cNvPr id="58" name="Shape 58"/>
          <p:cNvSpPr/>
          <p:nvPr/>
        </p:nvSpPr>
        <p:spPr>
          <a:xfrm>
            <a:off x="6948264" y="6405330"/>
            <a:ext cx="2060358" cy="18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446" tIns="39446" rIns="39446" bIns="39446">
            <a:spAutoFit/>
          </a:bodyPr>
          <a:lstStyle/>
          <a:p>
            <a:pPr algn="ctr">
              <a:def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rPr>
              <a:t>ISO 9001 – ISO 14001 – ISO 22716</a:t>
            </a:r>
            <a:r>
              <a:rPr sz="700">
                <a:solidFill>
                  <a:srgbClr val="99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9" name="Shape 59"/>
          <p:cNvSpPr/>
          <p:nvPr/>
        </p:nvSpPr>
        <p:spPr>
          <a:xfrm>
            <a:off x="2011714" y="182926"/>
            <a:ext cx="1544302" cy="822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latin typeface="Corbel"/>
              <a:sym typeface="Corbel"/>
            </a:endParaRPr>
          </a:p>
        </p:txBody>
      </p:sp>
      <p:pic>
        <p:nvPicPr>
          <p:cNvPr id="60" name="image1.jpg" descr="C:\Users\chq221\Desktop\logocobiosaBU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746372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-7202" y="5965938"/>
            <a:ext cx="9151203" cy="243961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sp>
        <p:nvSpPr>
          <p:cNvPr id="69" name="Shape 69"/>
          <p:cNvSpPr/>
          <p:nvPr/>
        </p:nvSpPr>
        <p:spPr>
          <a:xfrm>
            <a:off x="7020273" y="6488668"/>
            <a:ext cx="1979715" cy="1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>
            <a:spAutoFit/>
          </a:bodyPr>
          <a:lstStyle/>
          <a:p>
            <a:pPr algn="ctr">
              <a:def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rPr>
              <a:t>ISO 9001 – ISO 14001 – ISO 22716</a:t>
            </a:r>
            <a:r>
              <a:rPr sz="700">
                <a:solidFill>
                  <a:srgbClr val="99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0" name="image1.jpg" descr="C:\Users\chq221\Desktop\logocobiosaBU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580873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275855" y="-2"/>
            <a:ext cx="5868146" cy="85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-1" y="5869928"/>
            <a:ext cx="9151203" cy="243961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sp>
        <p:nvSpPr>
          <p:cNvPr id="80" name="Shape 80"/>
          <p:cNvSpPr/>
          <p:nvPr/>
        </p:nvSpPr>
        <p:spPr>
          <a:xfrm>
            <a:off x="6804249" y="6488668"/>
            <a:ext cx="2195739" cy="1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>
            <a:spAutoFit/>
          </a:bodyPr>
          <a:lstStyle/>
          <a:p>
            <a:pPr algn="ctr">
              <a:def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 b="1">
                <a:solidFill>
                  <a:srgbClr val="00192F"/>
                </a:solidFill>
                <a:latin typeface="Arial"/>
                <a:ea typeface="Arial"/>
                <a:cs typeface="Arial"/>
                <a:sym typeface="Arial"/>
              </a:rPr>
              <a:t>ISO 9001 – ISO 14001 – ISO 22716</a:t>
            </a:r>
            <a:r>
              <a:rPr sz="700">
                <a:solidFill>
                  <a:srgbClr val="99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1" name="image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03652" y="1"/>
            <a:ext cx="4844622" cy="85680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6156176" y="-2"/>
            <a:ext cx="2987826" cy="842403"/>
          </a:xfrm>
          <a:prstGeom prst="rect">
            <a:avLst/>
          </a:prstGeom>
          <a:solidFill>
            <a:srgbClr val="000000">
              <a:alpha val="6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5724128" y="4"/>
            <a:ext cx="3419873" cy="65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>
            <a:spAutoFit/>
          </a:bodyPr>
          <a:lstStyle/>
          <a:p>
            <a:pPr algn="r">
              <a:defRPr sz="1900">
                <a:solidFill>
                  <a:srgbClr val="FFFFFF"/>
                </a:solidFill>
              </a:defRPr>
            </a:pPr>
            <a:r>
              <a:rPr sz="1900">
                <a:solidFill>
                  <a:srgbClr val="FFFFFF"/>
                </a:solidFill>
                <a:latin typeface="Corbel"/>
                <a:sym typeface="Corbel"/>
              </a:rPr>
              <a:t>COSMETIC TRENDS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defRPr sz="1900">
                <a:solidFill>
                  <a:srgbClr val="FFFFFF"/>
                </a:solidFill>
              </a:defRPr>
            </a:pPr>
            <a:r>
              <a:rPr sz="1900">
                <a:solidFill>
                  <a:srgbClr val="FFFFFF"/>
                </a:solidFill>
                <a:latin typeface="Corbel"/>
                <a:sym typeface="Corbel"/>
              </a:rPr>
              <a:t>2015-2016</a:t>
            </a:r>
          </a:p>
        </p:txBody>
      </p:sp>
      <p:pic>
        <p:nvPicPr>
          <p:cNvPr id="84" name="image1.jpg" descr="C:\Users\chq221\Desktop\logocobiosaBU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39501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half" idx="1"/>
          </p:nvPr>
        </p:nvSpPr>
        <p:spPr>
          <a:xfrm>
            <a:off x="685800" y="2240279"/>
            <a:ext cx="3803904" cy="387705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287164" y="3129152"/>
            <a:ext cx="6175341" cy="189736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2287164" y="5011253"/>
            <a:ext cx="6175341" cy="13737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758" b="1">
                <a:solidFill>
                  <a:srgbClr val="575F6D"/>
                </a:solidFill>
              </a:defRPr>
            </a:lvl1pPr>
          </a:lstStyle>
          <a:p>
            <a:r>
              <a:t>Haga clic para modificar el estilo de subtítulo del patrón</a:t>
            </a:r>
          </a:p>
        </p:txBody>
      </p:sp>
      <p:sp>
        <p:nvSpPr>
          <p:cNvPr id="19" name="Shape 19"/>
          <p:cNvSpPr/>
          <p:nvPr/>
        </p:nvSpPr>
        <p:spPr>
          <a:xfrm>
            <a:off x="381193" y="1"/>
            <a:ext cx="609911" cy="6868871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76476" y="1"/>
            <a:ext cx="104718" cy="6868871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991104" y="1"/>
            <a:ext cx="181966" cy="6868871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1141900" y="1"/>
            <a:ext cx="230398" cy="6868871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3" name="Shape 23"/>
          <p:cNvSpPr/>
          <p:nvPr/>
        </p:nvSpPr>
        <p:spPr>
          <a:xfrm flipH="1">
            <a:off x="106397" y="1"/>
            <a:ext cx="1" cy="6868871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4" name="Shape 24"/>
          <p:cNvSpPr/>
          <p:nvPr/>
        </p:nvSpPr>
        <p:spPr>
          <a:xfrm flipH="1">
            <a:off x="914865" y="1"/>
            <a:ext cx="1" cy="6868871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5" name="Shape 25"/>
          <p:cNvSpPr/>
          <p:nvPr/>
        </p:nvSpPr>
        <p:spPr>
          <a:xfrm flipH="1">
            <a:off x="854546" y="1"/>
            <a:ext cx="1" cy="6868871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6" name="Shape 26"/>
          <p:cNvSpPr/>
          <p:nvPr/>
        </p:nvSpPr>
        <p:spPr>
          <a:xfrm flipH="1">
            <a:off x="1727518" y="1"/>
            <a:ext cx="1" cy="6868871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7" name="Shape 27"/>
          <p:cNvSpPr/>
          <p:nvPr/>
        </p:nvSpPr>
        <p:spPr>
          <a:xfrm flipH="1">
            <a:off x="1067342" y="1"/>
            <a:ext cx="1" cy="6868871"/>
          </a:xfrm>
          <a:prstGeom prst="line">
            <a:avLst/>
          </a:prstGeom>
          <a:ln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8" name="Shape 28"/>
          <p:cNvSpPr/>
          <p:nvPr/>
        </p:nvSpPr>
        <p:spPr>
          <a:xfrm flipH="1">
            <a:off x="9118495" y="1"/>
            <a:ext cx="1" cy="6868871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219821" y="1"/>
            <a:ext cx="76240" cy="6868871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609909" y="3434435"/>
            <a:ext cx="1296063" cy="129745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1310298" y="4874467"/>
            <a:ext cx="641753" cy="64244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091635" y="5509352"/>
            <a:ext cx="137231" cy="13737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665056" y="5797327"/>
            <a:ext cx="274461" cy="27475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905969" y="4502927"/>
            <a:ext cx="365949" cy="3663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77300" y="5043160"/>
            <a:ext cx="307748" cy="305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035174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163469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2287164" y="2900190"/>
            <a:ext cx="6175341" cy="205684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2287164" y="5018092"/>
            <a:ext cx="6175341" cy="13737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758" b="1">
                <a:solidFill>
                  <a:srgbClr val="FFF39D"/>
                </a:solidFill>
              </a:defRPr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53" name="Shape 53"/>
          <p:cNvSpPr/>
          <p:nvPr/>
        </p:nvSpPr>
        <p:spPr>
          <a:xfrm>
            <a:off x="381193" y="1"/>
            <a:ext cx="609911" cy="6868871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276476" y="1"/>
            <a:ext cx="104718" cy="6868871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991104" y="1"/>
            <a:ext cx="181966" cy="6868871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141900" y="1"/>
            <a:ext cx="230398" cy="6868871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57" name="Shape 57"/>
          <p:cNvSpPr/>
          <p:nvPr/>
        </p:nvSpPr>
        <p:spPr>
          <a:xfrm flipH="1">
            <a:off x="106397" y="1"/>
            <a:ext cx="1" cy="6868871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914865" y="1"/>
            <a:ext cx="1" cy="6868871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59" name="Shape 59"/>
          <p:cNvSpPr/>
          <p:nvPr/>
        </p:nvSpPr>
        <p:spPr>
          <a:xfrm flipH="1">
            <a:off x="854546" y="1"/>
            <a:ext cx="1" cy="6868871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60" name="Shape 60"/>
          <p:cNvSpPr/>
          <p:nvPr/>
        </p:nvSpPr>
        <p:spPr>
          <a:xfrm flipH="1">
            <a:off x="1727518" y="1"/>
            <a:ext cx="1" cy="6868871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61" name="Shape 61"/>
          <p:cNvSpPr/>
          <p:nvPr/>
        </p:nvSpPr>
        <p:spPr>
          <a:xfrm flipH="1">
            <a:off x="1067342" y="1"/>
            <a:ext cx="1" cy="6868871"/>
          </a:xfrm>
          <a:prstGeom prst="line">
            <a:avLst/>
          </a:prstGeom>
          <a:ln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219821" y="1"/>
            <a:ext cx="76240" cy="6868871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09909" y="3434435"/>
            <a:ext cx="1296063" cy="129745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325379" y="4874467"/>
            <a:ext cx="641753" cy="64244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091635" y="5509352"/>
            <a:ext cx="137231" cy="13737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665056" y="5800379"/>
            <a:ext cx="274461" cy="27475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879996" y="4486989"/>
            <a:ext cx="365949" cy="3663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8" name="Shape 68"/>
          <p:cNvSpPr/>
          <p:nvPr/>
        </p:nvSpPr>
        <p:spPr>
          <a:xfrm flipH="1">
            <a:off x="9102575" y="1"/>
            <a:ext cx="1" cy="6868871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1492380" y="5043160"/>
            <a:ext cx="307748" cy="305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378596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457432" y="1602736"/>
            <a:ext cx="3659463" cy="4579249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819322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432" y="273481"/>
            <a:ext cx="7547641" cy="1144814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457432" y="2365944"/>
            <a:ext cx="3659463" cy="3892362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quarter" idx="13"/>
          </p:nvPr>
        </p:nvSpPr>
        <p:spPr>
          <a:xfrm>
            <a:off x="489578" y="1604397"/>
            <a:ext cx="3595171" cy="59503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ClrTx/>
              <a:buSzTx/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marL="0" indent="0">
              <a:buClrTx/>
              <a:buSzTx/>
              <a:buFont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4"/>
          </p:nvPr>
        </p:nvSpPr>
        <p:spPr>
          <a:xfrm>
            <a:off x="4377756" y="1604397"/>
            <a:ext cx="3595171" cy="59503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ClrTx/>
              <a:buSzTx/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marL="0" indent="0">
              <a:buClrTx/>
              <a:buSzTx/>
              <a:buFont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209374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935007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529580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flipH="1">
            <a:off x="8767460" y="1"/>
            <a:ext cx="1" cy="6868871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 rot="5400000">
            <a:off x="3370170" y="3205719"/>
            <a:ext cx="6319363" cy="457433"/>
          </a:xfrm>
          <a:prstGeom prst="rect">
            <a:avLst/>
          </a:prstGeom>
        </p:spPr>
        <p:txBody>
          <a:bodyPr/>
          <a:lstStyle>
            <a:lvl1pPr>
              <a:defRPr sz="1954"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6815747" y="274756"/>
            <a:ext cx="1527826" cy="49913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77"/>
              </a:spcBef>
              <a:buClrTx/>
              <a:buSzTx/>
              <a:buFontTx/>
              <a:buNone/>
              <a:defRPr sz="1172"/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114" name="Shape 114"/>
          <p:cNvSpPr/>
          <p:nvPr/>
        </p:nvSpPr>
        <p:spPr>
          <a:xfrm flipH="1">
            <a:off x="6251580" y="1"/>
            <a:ext cx="1" cy="6868871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15" name="Shape 115"/>
          <p:cNvSpPr/>
          <p:nvPr/>
        </p:nvSpPr>
        <p:spPr>
          <a:xfrm flipH="1">
            <a:off x="6195447" y="1"/>
            <a:ext cx="1" cy="686887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16" name="Shape 116"/>
          <p:cNvSpPr/>
          <p:nvPr/>
        </p:nvSpPr>
        <p:spPr>
          <a:xfrm flipH="1">
            <a:off x="8996176" y="1"/>
            <a:ext cx="1" cy="686887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8843697" y="1"/>
            <a:ext cx="304956" cy="6868871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118" name="Shape 118"/>
          <p:cNvSpPr/>
          <p:nvPr/>
        </p:nvSpPr>
        <p:spPr>
          <a:xfrm flipH="1">
            <a:off x="8919936" y="1"/>
            <a:ext cx="1" cy="686887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8160599" y="5724060"/>
            <a:ext cx="548920" cy="54951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702019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H="1">
            <a:off x="8767460" y="1"/>
            <a:ext cx="1" cy="6868871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8160599" y="5724060"/>
            <a:ext cx="548920" cy="54951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 rot="5400000">
            <a:off x="3348441" y="3205719"/>
            <a:ext cx="6319364" cy="457433"/>
          </a:xfrm>
          <a:prstGeom prst="rect">
            <a:avLst/>
          </a:prstGeom>
        </p:spPr>
        <p:txBody>
          <a:bodyPr/>
          <a:lstStyle>
            <a:lvl1pPr>
              <a:defRPr sz="1954"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130" name="Shape 130"/>
          <p:cNvSpPr>
            <a:spLocks noGrp="1"/>
          </p:cNvSpPr>
          <p:nvPr>
            <p:ph type="pic" idx="13"/>
          </p:nvPr>
        </p:nvSpPr>
        <p:spPr>
          <a:xfrm>
            <a:off x="0" y="0"/>
            <a:ext cx="6175341" cy="6868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6769241" y="265215"/>
            <a:ext cx="1524776" cy="49639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91"/>
              </a:spcBef>
              <a:buClrTx/>
              <a:buSzTx/>
              <a:buFontTx/>
              <a:buNone/>
              <a:defRPr sz="1172"/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132" name="Shape 132"/>
          <p:cNvSpPr/>
          <p:nvPr/>
        </p:nvSpPr>
        <p:spPr>
          <a:xfrm flipH="1">
            <a:off x="8996176" y="1"/>
            <a:ext cx="1" cy="686887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8843697" y="1"/>
            <a:ext cx="304956" cy="6868871"/>
          </a:xfrm>
          <a:prstGeom prst="rect">
            <a:avLst/>
          </a:prstGeom>
          <a:solidFill>
            <a:srgbClr val="FEC2AC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134" name="Shape 134"/>
          <p:cNvSpPr/>
          <p:nvPr/>
        </p:nvSpPr>
        <p:spPr>
          <a:xfrm flipH="1">
            <a:off x="8919936" y="1"/>
            <a:ext cx="1" cy="686887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35" name="Shape 135"/>
          <p:cNvSpPr/>
          <p:nvPr/>
        </p:nvSpPr>
        <p:spPr>
          <a:xfrm flipH="1">
            <a:off x="6251580" y="1"/>
            <a:ext cx="1" cy="6868871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36" name="Shape 136"/>
          <p:cNvSpPr/>
          <p:nvPr/>
        </p:nvSpPr>
        <p:spPr>
          <a:xfrm flipH="1">
            <a:off x="6195447" y="1"/>
            <a:ext cx="1" cy="686887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485772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00935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1051560" y="2240279"/>
            <a:ext cx="3442447" cy="658369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5002305" y="2240279"/>
            <a:ext cx="3447289" cy="658369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632773" y="275074"/>
            <a:ext cx="1677255" cy="5860802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7432" y="275075"/>
            <a:ext cx="6022864" cy="5860801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071953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" y="6514359"/>
            <a:ext cx="9155860" cy="354194"/>
          </a:xfrm>
          <a:prstGeom prst="rect">
            <a:avLst/>
          </a:prstGeom>
          <a:solidFill>
            <a:srgbClr val="3668C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31" tIns="41431" rIns="41431" bIns="41431" anchor="ctr">
            <a:spAutoFit/>
          </a:bodyPr>
          <a:lstStyle>
            <a:lvl1pPr algn="ctr" defTabSz="848149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758"/>
              <a:t>N   a   t   u   r   a   l   l   y         E   f   f   e   c   t   i   v   e</a:t>
            </a:r>
          </a:p>
        </p:txBody>
      </p:sp>
      <p:pic>
        <p:nvPicPr>
          <p:cNvPr id="163" name="image2.png" descr="N:\LORENA\COBIOBALANCE - YACON\PRESENTACIÓN\Architectur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8654" cy="687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399325" y="6203822"/>
            <a:ext cx="307748" cy="305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15315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1" y="6514359"/>
            <a:ext cx="9155860" cy="354194"/>
          </a:xfrm>
          <a:prstGeom prst="rect">
            <a:avLst/>
          </a:prstGeom>
          <a:solidFill>
            <a:srgbClr val="3668C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31" tIns="41431" rIns="41431" bIns="41431" anchor="ctr">
            <a:spAutoFit/>
          </a:bodyPr>
          <a:lstStyle>
            <a:lvl1pPr algn="ctr" defTabSz="848149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758"/>
              <a:t>N   a   t   u   r   a   l   l   y         E   f   f   e   c   t   i   v   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6399325" y="6203822"/>
            <a:ext cx="307748" cy="3050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03445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77D9E8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77D9E8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4" cy="1886922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sz="half" idx="1"/>
          </p:nvPr>
        </p:nvSpPr>
        <p:spPr>
          <a:xfrm>
            <a:off x="692000" y="559397"/>
            <a:ext cx="4116668" cy="5566766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3"/>
          </p:nvPr>
        </p:nvSpPr>
        <p:spPr>
          <a:xfrm>
            <a:off x="5034579" y="3603811"/>
            <a:ext cx="3411726" cy="251729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77D9E8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2" cy="64473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 rot="240000">
            <a:off x="2183792" y="666965"/>
            <a:ext cx="4772157" cy="359801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63500" dist="50800" dir="12900000" rotWithShape="0">
              <a:srgbClr val="000000">
                <a:alpha val="24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688488" y="5324306"/>
            <a:ext cx="7756265" cy="804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6" cy="3877815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77D9E8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72584" y="1392216"/>
            <a:ext cx="6779111" cy="853441"/>
            <a:chOff x="0" y="0"/>
            <a:chExt cx="6779110" cy="853439"/>
          </a:xfrm>
        </p:grpSpPr>
        <p:sp>
          <p:nvSpPr>
            <p:cNvPr id="4" name="Shape 4"/>
            <p:cNvSpPr/>
            <p:nvPr/>
          </p:nvSpPr>
          <p:spPr>
            <a:xfrm>
              <a:off x="2974488" y="0"/>
              <a:ext cx="789941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B0DFA1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r>
                <a:t></a:t>
              </a:r>
            </a:p>
          </p:txBody>
        </p:sp>
        <p:sp>
          <p:nvSpPr>
            <p:cNvPr id="5" name="Shape 5"/>
            <p:cNvSpPr/>
            <p:nvPr/>
          </p:nvSpPr>
          <p:spPr>
            <a:xfrm flipH="1" flipV="1">
              <a:off x="-1" y="544161"/>
              <a:ext cx="3119720" cy="1588"/>
            </a:xfrm>
            <a:prstGeom prst="line">
              <a:avLst/>
            </a:prstGeom>
            <a:noFill/>
            <a:ln w="12700" cap="flat">
              <a:solidFill>
                <a:srgbClr val="B0DF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hape 6"/>
            <p:cNvSpPr/>
            <p:nvPr/>
          </p:nvSpPr>
          <p:spPr>
            <a:xfrm flipH="1" flipV="1">
              <a:off x="3659391" y="541191"/>
              <a:ext cx="3119720" cy="1588"/>
            </a:xfrm>
            <a:prstGeom prst="line">
              <a:avLst/>
            </a:prstGeom>
            <a:noFill/>
            <a:ln w="12700" cap="flat">
              <a:solidFill>
                <a:srgbClr val="B0DF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accent5"/>
          </a:solidFill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365759" marR="0" indent="-36575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810490" marR="0" indent="-39901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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1216151" marR="0" indent="-43891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1615440" marR="0" indent="-4267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1988820" marR="0" indent="-4800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2344782" marR="0" indent="-47026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2664822" marR="0" indent="-47026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2984862" marR="0" indent="-47026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3304902" marR="0" indent="-47026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"/>
        <a:tabLst/>
        <a:defRPr sz="2400" b="0" i="0" u="none" strike="noStrike" cap="none" spc="0" baseline="0">
          <a:ln>
            <a:noFill/>
          </a:ln>
          <a:solidFill>
            <a:srgbClr val="3F812A"/>
          </a:solidFill>
          <a:uFillTx/>
          <a:latin typeface="Book Antiqua"/>
          <a:ea typeface="Book Antiqua"/>
          <a:cs typeface="Book Antiqua"/>
          <a:sym typeface="Book Antiqu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88367" y="6423497"/>
            <a:ext cx="226984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sym typeface="Calibri"/>
              </a:rPr>
              <a:pPr/>
              <a:t>‹#›</a:t>
            </a:fld>
            <a:endParaRPr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4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5965938"/>
            <a:ext cx="9151203" cy="243961"/>
          </a:xfrm>
          <a:prstGeom prst="rect">
            <a:avLst/>
          </a:prstGeom>
          <a:solidFill>
            <a:srgbClr val="EE8B3A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1" tIns="36981" rIns="36981" bIns="36981" anchor="ctr">
            <a:spAutoFit/>
          </a:bodyPr>
          <a:lstStyle>
            <a:lvl1pPr algn="ctr" defTabSz="739634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   a   t   u   r   a   l   l   y         E   f   f   e   c   t   i   v   e</a:t>
            </a:r>
          </a:p>
        </p:txBody>
      </p:sp>
      <p:pic>
        <p:nvPicPr>
          <p:cNvPr id="3" name="image1.jpg" descr="C:\Users\chq221\Desktop\logocobiosaBU.jp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0" y="6309320"/>
            <a:ext cx="1192318" cy="5486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273318" y="6217851"/>
            <a:ext cx="27988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5pPr>
      <a:lvl6pPr marL="0" marR="0" indent="36981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6pPr>
      <a:lvl7pPr marL="0" marR="0" indent="739634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7pPr>
      <a:lvl8pPr marL="0" marR="0" indent="110945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8pPr>
      <a:lvl9pPr marL="0" marR="0" indent="1479268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9pPr>
    </p:titleStyle>
    <p:bodyStyle>
      <a:lvl1pPr marL="277363" marR="0" indent="-27736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1pPr>
      <a:lvl2pPr marL="631101" marR="0" indent="-2612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2pPr>
      <a:lvl3pPr marL="992667" marR="0" indent="-25303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3pPr>
      <a:lvl4pPr marL="1409928" marR="0" indent="-3004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4pPr>
      <a:lvl5pPr marL="1779745" marR="0" indent="-3004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5pPr>
      <a:lvl6pPr marL="2149561" marR="0" indent="-3004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6pPr>
      <a:lvl7pPr marL="2519379" marR="0" indent="-3004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7pPr>
      <a:lvl8pPr marL="2889196" marR="0" indent="-3004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8pPr>
      <a:lvl9pPr marL="3259013" marR="0" indent="-3004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6981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739634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10945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47926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849085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218901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58871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958536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8767460" y="1"/>
            <a:ext cx="1" cy="6868871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3" name="Shape 3"/>
          <p:cNvSpPr/>
          <p:nvPr/>
        </p:nvSpPr>
        <p:spPr>
          <a:xfrm flipH="1">
            <a:off x="76238" y="1"/>
            <a:ext cx="1" cy="6868871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4" name="Shape 4"/>
          <p:cNvSpPr/>
          <p:nvPr/>
        </p:nvSpPr>
        <p:spPr>
          <a:xfrm flipH="1">
            <a:off x="8996176" y="1"/>
            <a:ext cx="1" cy="686887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5" name="Shape 5"/>
          <p:cNvSpPr/>
          <p:nvPr/>
        </p:nvSpPr>
        <p:spPr>
          <a:xfrm>
            <a:off x="8843697" y="1"/>
            <a:ext cx="304956" cy="6868871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6" name="Shape 6"/>
          <p:cNvSpPr/>
          <p:nvPr/>
        </p:nvSpPr>
        <p:spPr>
          <a:xfrm flipH="1">
            <a:off x="8919936" y="1"/>
            <a:ext cx="1" cy="686887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7" name="Shape 7"/>
          <p:cNvSpPr/>
          <p:nvPr/>
        </p:nvSpPr>
        <p:spPr>
          <a:xfrm>
            <a:off x="8160599" y="5724060"/>
            <a:ext cx="548920" cy="54951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431" y="275074"/>
            <a:ext cx="7471402" cy="114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817" tIns="46817" rIns="46817" bIns="46817" anchor="b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431" y="1602736"/>
            <a:ext cx="7471402" cy="488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817" tIns="46817" rIns="46817" bIns="46817">
            <a:normAutofit/>
          </a:bodyPr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8284234" y="5851630"/>
            <a:ext cx="307748" cy="305055"/>
          </a:xfrm>
          <a:prstGeom prst="rect">
            <a:avLst/>
          </a:prstGeom>
          <a:ln w="12700">
            <a:miter lim="400000"/>
          </a:ln>
        </p:spPr>
        <p:txBody>
          <a:bodyPr wrap="none" lIns="46817" tIns="46817" rIns="46817" bIns="46817" anchor="ctr">
            <a:spAutoFit/>
          </a:bodyPr>
          <a:lstStyle>
            <a:lvl1pPr algn="ctr">
              <a:defRPr sz="13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526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 spd="med"/>
  <p:txStyles>
    <p:titleStyle>
      <a:lvl1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l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8" b="0" i="0" u="none" strike="noStrike" cap="small" spc="0" baseline="0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4415" marR="0" indent="-274415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70000"/>
        <a:buFont typeface="Wingdings"/>
        <a:buChar char="○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677721" marR="0" indent="-311835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80000"/>
        <a:buFont typeface="Wingdings"/>
        <a:buChar char="●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985860" marR="0" indent="-254087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1260274" marR="0" indent="-254087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1566450" marR="0" indent="-285848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68000"/>
        <a:buFont typeface="Wingdings"/>
        <a:buChar char="●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1840865" marR="0" indent="-285848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100000"/>
        <a:buFont typeface="Wingdings"/>
        <a:buChar char="•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2156115" marR="0" indent="-326683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2430530" marR="0" indent="-326683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100000"/>
        <a:buFont typeface="Wingdings"/>
        <a:buChar char="•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2704945" marR="0" indent="-326683" algn="l" defTabSz="893277" rtl="0" latinLnBrk="0">
        <a:lnSpc>
          <a:spcPct val="100000"/>
        </a:lnSpc>
        <a:spcBef>
          <a:spcPts val="586"/>
        </a:spcBef>
        <a:spcAft>
          <a:spcPts val="0"/>
        </a:spcAft>
        <a:buClr>
          <a:schemeClr val="accent1"/>
        </a:buClr>
        <a:buSzPct val="100000"/>
        <a:buFont typeface="Wingdings"/>
        <a:buChar char="•"/>
        <a:tabLst/>
        <a:defRPr sz="2442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marL="0" marR="0" indent="0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14278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828557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242835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657114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071390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485670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899947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314225" algn="ctr" defTabSz="8932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68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3AF6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noProof="1" smtClean="0"/>
              <a:t>УманьХимТрейд</a:t>
            </a:r>
            <a:r>
              <a:rPr lang="en-US" noProof="1" smtClean="0"/>
              <a:t> </a:t>
            </a:r>
            <a:br>
              <a:rPr lang="en-US" noProof="1" smtClean="0"/>
            </a:br>
            <a:r>
              <a:rPr lang="en-US" noProof="1" smtClean="0"/>
              <a:t>Украина</a:t>
            </a:r>
            <a:endParaRPr lang="en-US" noProof="1"/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38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Поставщик высокоэффективных активов и растительных ингредиентов для косметической, фармацевтической и пищевой промышленности</a:t>
            </a:r>
          </a:p>
        </p:txBody>
      </p:sp>
      <p:pic>
        <p:nvPicPr>
          <p:cNvPr id="114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20264" y="1103541"/>
            <a:ext cx="1831880" cy="10528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100767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51"/>
          <p:cNvGraphicFramePr/>
          <p:nvPr/>
        </p:nvGraphicFramePr>
        <p:xfrm>
          <a:off x="755576" y="1194401"/>
          <a:ext cx="7746999" cy="5059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449564"/>
                <a:gridCol w="1728192"/>
                <a:gridCol w="1569243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#1273A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#1273B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</a:t>
                      </a:r>
                      <a:r>
                        <a:rPr b="0"/>
                        <a:t> Plantsoft 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20,0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Lanolin USP Косметический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20,0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Касторовое  масло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20,0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20,0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Абисиновое масло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Бабассу масло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Канделила воск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9,8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9,8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Оливковый воск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Карнаубский воск Т1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Белый воск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10,0    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Ultrafeel OE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Ultrafeel MCT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</a:tr>
              <a:tr h="20380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Plantsil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 </a:t>
                      </a:r>
                    </a:p>
                  </a:txBody>
                  <a:tcPr marL="0" marR="0" marT="0" marB="0" horzOverflow="overflow"/>
                </a:tc>
              </a:tr>
              <a:tr h="2038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Токоферол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11560" y="260647"/>
            <a:ext cx="7756264" cy="1054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Рецептура бальзама для губ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200"/>
            </a:pPr>
            <a:r>
              <a:t>                        </a:t>
            </a:r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r>
              <a:t>                                          Устойчивость:</a:t>
            </a:r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r>
              <a:t>                                          1 месяц при 50</a:t>
            </a:r>
            <a:r>
              <a:rPr baseline="30000"/>
              <a:t>0</a:t>
            </a:r>
            <a:r>
              <a:t>С</a:t>
            </a:r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r>
              <a:t>                                          2 месяца при 40</a:t>
            </a:r>
            <a:r>
              <a:rPr baseline="30000"/>
              <a:t>0</a:t>
            </a:r>
            <a:r>
              <a:t>С</a:t>
            </a:r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r>
              <a:t>       Ланолин USP                                                    Natura-Tec </a:t>
            </a:r>
          </a:p>
          <a:p>
            <a:pPr marL="0" indent="0">
              <a:lnSpc>
                <a:spcPct val="90000"/>
              </a:lnSpc>
              <a:buSzTx/>
              <a:buNone/>
              <a:defRPr sz="2200"/>
            </a:pPr>
            <a:r>
              <a:t>                                                                                   Plantsoft L</a:t>
            </a:r>
          </a:p>
        </p:txBody>
      </p:sp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Идентичный вид</a:t>
            </a:r>
          </a:p>
        </p:txBody>
      </p:sp>
      <p:pic>
        <p:nvPicPr>
          <p:cNvPr id="156" name="image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91469" y="2420888"/>
            <a:ext cx="676276" cy="2847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93929" y="2385697"/>
            <a:ext cx="714376" cy="2828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4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95935" y="5577370"/>
            <a:ext cx="1704976" cy="5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699246" y="1916832"/>
            <a:ext cx="7745505" cy="38778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/>
            </a:pPr>
            <a:r>
              <a:rPr dirty="0"/>
              <a:t>                                     </a:t>
            </a:r>
            <a:r>
              <a:rPr sz="1023" dirty="0" err="1"/>
              <a:t>Растекаемость</a:t>
            </a:r>
            <a:endParaRPr sz="1302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302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302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</a:t>
            </a:r>
            <a:r>
              <a:rPr dirty="0" err="1"/>
              <a:t>Глянец</a:t>
            </a:r>
            <a:r>
              <a:rPr dirty="0"/>
              <a:t>                                                                    </a:t>
            </a:r>
            <a:r>
              <a:rPr lang="ru-RU" dirty="0" smtClean="0"/>
              <a:t>          </a:t>
            </a:r>
            <a:r>
              <a:rPr dirty="0" err="1" smtClean="0"/>
              <a:t>Гладкость</a:t>
            </a:r>
            <a:r>
              <a:rPr dirty="0" smtClean="0"/>
              <a:t> </a:t>
            </a:r>
            <a:r>
              <a:rPr dirty="0" err="1"/>
              <a:t>после</a:t>
            </a:r>
            <a:r>
              <a:rPr dirty="0"/>
              <a:t> 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                                                                                  </a:t>
            </a:r>
            <a:r>
              <a:rPr lang="ru-RU" dirty="0" smtClean="0"/>
              <a:t>         </a:t>
            </a:r>
            <a:r>
              <a:rPr dirty="0" smtClean="0"/>
              <a:t> </a:t>
            </a:r>
            <a:r>
              <a:rPr dirty="0" err="1"/>
              <a:t>нанесения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</a:t>
            </a:r>
            <a:r>
              <a:rPr dirty="0" err="1"/>
              <a:t>Ощущение</a:t>
            </a:r>
            <a:r>
              <a:rPr dirty="0"/>
              <a:t>                                                                                             </a:t>
            </a:r>
            <a:r>
              <a:rPr dirty="0" err="1"/>
              <a:t>Жирность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нанесения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                                                                                                             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302"/>
            </a:pP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                                                                                                                       20 % </a:t>
            </a:r>
            <a:r>
              <a:rPr dirty="0" err="1"/>
              <a:t>Plantsoft</a:t>
            </a:r>
            <a:r>
              <a:rPr dirty="0"/>
              <a:t> L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                                                                                                                       </a:t>
            </a:r>
            <a:r>
              <a:rPr dirty="0" smtClean="0"/>
              <a:t>20 </a:t>
            </a:r>
            <a:r>
              <a:rPr dirty="0"/>
              <a:t>% </a:t>
            </a:r>
            <a:r>
              <a:rPr dirty="0" err="1"/>
              <a:t>Ланолин</a:t>
            </a:r>
            <a:r>
              <a:rPr dirty="0"/>
              <a:t> USP</a:t>
            </a:r>
            <a:endParaRPr sz="1302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      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                                                                                                    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</a:t>
            </a:r>
            <a:r>
              <a:rPr dirty="0" err="1"/>
              <a:t>Остаточная</a:t>
            </a:r>
            <a:r>
              <a:rPr dirty="0"/>
              <a:t>                                                           </a:t>
            </a:r>
            <a:r>
              <a:rPr dirty="0" err="1"/>
              <a:t>Липкость</a:t>
            </a:r>
            <a:endParaRPr sz="1860" dirty="0"/>
          </a:p>
          <a:p>
            <a:pPr marL="0" indent="0" defTabSz="850391">
              <a:lnSpc>
                <a:spcPct val="80000"/>
              </a:lnSpc>
              <a:spcBef>
                <a:spcPts val="200"/>
              </a:spcBef>
              <a:buSzTx/>
              <a:buNone/>
              <a:defRPr sz="1023"/>
            </a:pPr>
            <a:r>
              <a:rPr dirty="0"/>
              <a:t>                       </a:t>
            </a:r>
            <a:r>
              <a:rPr dirty="0" err="1"/>
              <a:t>защитная</a:t>
            </a:r>
            <a:r>
              <a:rPr dirty="0"/>
              <a:t> </a:t>
            </a:r>
            <a:r>
              <a:rPr dirty="0" err="1"/>
              <a:t>пленка</a:t>
            </a:r>
            <a:r>
              <a:rPr dirty="0"/>
              <a:t>                                                                                                 </a:t>
            </a:r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Оценка сенсорного профиля</a:t>
            </a:r>
          </a:p>
        </p:txBody>
      </p:sp>
      <p:pic>
        <p:nvPicPr>
          <p:cNvPr id="162" name="image11.pn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906332" y="2326106"/>
            <a:ext cx="2794006" cy="286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 flipV="1">
            <a:off x="5652120" y="4835822"/>
            <a:ext cx="673225" cy="45720"/>
          </a:xfrm>
          <a:prstGeom prst="rect">
            <a:avLst/>
          </a:prstGeom>
          <a:solidFill>
            <a:srgbClr val="FF0000"/>
          </a:solidFill>
          <a:ln w="19050">
            <a:solidFill>
              <a:srgbClr val="054B3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5652120" y="4653136"/>
            <a:ext cx="673225" cy="4572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54B3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None/>
            </a:pPr>
            <a:r>
              <a:rPr dirty="0"/>
              <a:t>50 % NATURA-TEC Vaseline Type B </a:t>
            </a:r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/>
              <a:t>VS 	</a:t>
            </a:r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/>
              <a:t>50 % White Vaseline Codex Objective </a:t>
            </a:r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/>
              <a:t> </a:t>
            </a:r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/>
              <a:t>- </a:t>
            </a:r>
            <a:r>
              <a:rPr dirty="0" err="1"/>
              <a:t>Внешний</a:t>
            </a:r>
            <a:r>
              <a:rPr dirty="0"/>
              <a:t> </a:t>
            </a:r>
            <a:r>
              <a:rPr dirty="0" err="1"/>
              <a:t>вид</a:t>
            </a:r>
            <a:endParaRPr dirty="0"/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/>
              <a:t>- </a:t>
            </a:r>
            <a:r>
              <a:rPr dirty="0" err="1"/>
              <a:t>Совместимость</a:t>
            </a:r>
            <a:endParaRPr dirty="0"/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 err="1"/>
              <a:t>Сравнение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внешнему</a:t>
            </a:r>
            <a:r>
              <a:rPr dirty="0"/>
              <a:t> </a:t>
            </a:r>
            <a:r>
              <a:rPr dirty="0" err="1"/>
              <a:t>виду</a:t>
            </a:r>
            <a:endParaRPr dirty="0"/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rPr dirty="0" err="1"/>
              <a:t>Сравнение</a:t>
            </a:r>
            <a:r>
              <a:rPr dirty="0"/>
              <a:t> </a:t>
            </a:r>
            <a:r>
              <a:rPr dirty="0" err="1"/>
              <a:t>ощущений</a:t>
            </a:r>
            <a:endParaRPr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 </a:t>
            </a:r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Натуральный блеск для губ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699246" y="1916832"/>
            <a:ext cx="7745505" cy="387781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Одинаковая характеристика и физические свойства</a:t>
            </a:r>
          </a:p>
        </p:txBody>
      </p: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05255">
              <a:defRPr sz="3168"/>
            </a:pPr>
            <a:r>
              <a:t>NATURAL VASELINE TYPE B</a:t>
            </a:r>
            <a:br/>
            <a:endParaRPr/>
          </a:p>
        </p:txBody>
      </p:sp>
      <p:graphicFrame>
        <p:nvGraphicFramePr>
          <p:cNvPr id="173" name="Table 173"/>
          <p:cNvGraphicFramePr/>
          <p:nvPr>
            <p:extLst>
              <p:ext uri="{D42A27DB-BD31-4B8C-83A1-F6EECF244321}">
                <p14:modId xmlns:p14="http://schemas.microsoft.com/office/powerpoint/2010/main" xmlns="" val="2209414697"/>
              </p:ext>
            </p:extLst>
          </p:nvPr>
        </p:nvGraphicFramePr>
        <p:xfrm>
          <a:off x="508000" y="2496661"/>
          <a:ext cx="8102599" cy="337531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22231"/>
                <a:gridCol w="3041893"/>
                <a:gridCol w="3038475"/>
              </a:tblGrid>
              <a:tr h="3670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Вазелин Кодекс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Вазелин Тип Б</a:t>
                      </a:r>
                    </a:p>
                  </a:txBody>
                  <a:tcPr marL="45720" marR="45720" horzOverflow="overflow"/>
                </a:tc>
              </a:tr>
              <a:tr h="11766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/>
                        <a:t>Внешний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вид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при</a:t>
                      </a:r>
                      <a:r>
                        <a:rPr dirty="0"/>
                        <a:t> 20</a:t>
                      </a:r>
                      <a:r>
                        <a:rPr baseline="30000" dirty="0"/>
                        <a:t>0</a:t>
                      </a:r>
                      <a:r>
                        <a:rPr dirty="0"/>
                        <a:t>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29541B"/>
                          </a:solidFill>
                        </a:rPr>
                        <a:t>Полупрозрачный гель (комплекс соединений углеводородов)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29541B"/>
                          </a:solidFill>
                        </a:rPr>
                        <a:t>Полупрозрачный гель (комплекс соединений растительных компонентов)</a:t>
                      </a:r>
                    </a:p>
                  </a:txBody>
                  <a:tcPr marL="45720" marR="45720" horzOverflow="overflow"/>
                </a:tc>
              </a:tr>
              <a:tr h="9051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dirty="0" smtClean="0"/>
                        <a:t>Температура каплепадения</a:t>
                      </a:r>
                      <a:r>
                        <a:rPr dirty="0" smtClean="0"/>
                        <a:t>, </a:t>
                      </a:r>
                      <a:r>
                        <a:rPr baseline="30000" dirty="0"/>
                        <a:t>0</a:t>
                      </a:r>
                      <a:r>
                        <a:rPr dirty="0"/>
                        <a:t>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29541B"/>
                          </a:solidFill>
                        </a:rPr>
                        <a:t>≈ 65 °C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29541B"/>
                          </a:solidFill>
                        </a:rPr>
                        <a:t>57 - 68 </a:t>
                      </a:r>
                    </a:p>
                  </a:txBody>
                  <a:tcPr marL="45720" marR="45720" horzOverflow="overflow"/>
                </a:tc>
              </a:tr>
              <a:tr h="905116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 err="1">
                          <a:solidFill>
                            <a:srgbClr val="29541B"/>
                          </a:solidFill>
                        </a:rPr>
                        <a:t>Конус</a:t>
                      </a:r>
                      <a:r>
                        <a:rPr dirty="0">
                          <a:solidFill>
                            <a:srgbClr val="29541B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29541B"/>
                          </a:solidFill>
                        </a:rPr>
                        <a:t>проникновения</a:t>
                      </a:r>
                      <a:r>
                        <a:rPr dirty="0">
                          <a:solidFill>
                            <a:srgbClr val="29541B"/>
                          </a:solidFill>
                        </a:rPr>
                        <a:t>, </a:t>
                      </a:r>
                      <a:r>
                        <a:rPr dirty="0" err="1">
                          <a:solidFill>
                            <a:srgbClr val="29541B"/>
                          </a:solidFill>
                        </a:rPr>
                        <a:t>при</a:t>
                      </a:r>
                      <a:r>
                        <a:rPr dirty="0">
                          <a:solidFill>
                            <a:srgbClr val="29541B"/>
                          </a:solidFill>
                        </a:rPr>
                        <a:t> 25°C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29541B"/>
                          </a:solidFill>
                        </a:rPr>
                        <a:t>140 - 180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29541B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145 - 180 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683568" y="260647"/>
            <a:ext cx="7756264" cy="1054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Рецептура блеска для губ</a:t>
            </a:r>
          </a:p>
        </p:txBody>
      </p:sp>
      <p:graphicFrame>
        <p:nvGraphicFramePr>
          <p:cNvPr id="178" name="Table 178"/>
          <p:cNvGraphicFramePr/>
          <p:nvPr/>
        </p:nvGraphicFramePr>
        <p:xfrm>
          <a:off x="755576" y="1295400"/>
          <a:ext cx="7746999" cy="48209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449564"/>
                <a:gridCol w="1728192"/>
                <a:gridCol w="1569243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</a:t>
                      </a:r>
                      <a:r>
                        <a:rPr b="0"/>
                        <a:t> Vaseline Type 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50,0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Vaseline Codex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50,0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Касторовое  масло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30,25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30,25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Авокадо  масло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5,00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5,00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Карнаубский воск Т3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4,00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4,00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Белый воск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5,00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5,00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Цетил-стеариловый спирт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4,00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4,00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Naturavelvet </a:t>
                      </a:r>
                      <a:r>
                        <a:rPr b="0"/>
                        <a:t>Абрикосовых косточек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1,00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1,00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r>
                        <a:t>Natura-Tec </a:t>
                      </a:r>
                      <a:r>
                        <a:rPr b="0"/>
                        <a:t>Белый воск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0,35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0,35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Краситель розовый 433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0,20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0,20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W3514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0,20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0,20 </a:t>
                      </a:r>
                    </a:p>
                  </a:txBody>
                  <a:tcPr marL="0" marR="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Токоферол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100,00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100,00 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755576" y="2074246"/>
            <a:ext cx="7745504" cy="38778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        Вазелин Codex                                   Вазелин Тип 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                                </a:t>
            </a:r>
            <a:r>
              <a:rPr sz="1900"/>
              <a:t>Яркость</a:t>
            </a:r>
          </a:p>
          <a:p>
            <a:pPr marL="0" indent="0">
              <a:spcBef>
                <a:spcPts val="400"/>
              </a:spcBef>
              <a:buSzTx/>
              <a:buNone/>
              <a:defRPr sz="1900"/>
            </a:pPr>
            <a:r>
              <a:t>  </a:t>
            </a:r>
          </a:p>
          <a:p>
            <a:pPr marL="0" indent="0">
              <a:buSzTx/>
              <a:buNone/>
              <a:defRPr sz="1900"/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900"/>
            </a:pPr>
            <a:r>
              <a:t>                                          Густота</a:t>
            </a:r>
          </a:p>
          <a:p>
            <a:pPr marL="0" indent="0">
              <a:buSzTx/>
              <a:buNone/>
              <a:defRPr sz="1900"/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900"/>
            </a:pPr>
            <a:r>
              <a:t>                              </a:t>
            </a:r>
          </a:p>
          <a:p>
            <a:pPr marL="0" indent="0">
              <a:spcBef>
                <a:spcPts val="400"/>
              </a:spcBef>
              <a:buSzTx/>
              <a:buNone/>
              <a:defRPr sz="1900"/>
            </a:pPr>
            <a:r>
              <a:t>                                          Совместимость</a:t>
            </a:r>
          </a:p>
        </p:txBody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Текстура</a:t>
            </a:r>
          </a:p>
        </p:txBody>
      </p:sp>
      <p:pic>
        <p:nvPicPr>
          <p:cNvPr id="182" name="image1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47663" y="2492896"/>
            <a:ext cx="1390651" cy="115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12160" y="2497832"/>
            <a:ext cx="1381126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14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47663" y="3573016"/>
            <a:ext cx="1390651" cy="1162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1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012160" y="3645024"/>
            <a:ext cx="1400176" cy="1095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6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553741" y="4725144"/>
            <a:ext cx="1362076" cy="117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17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012160" y="4725144"/>
            <a:ext cx="138112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683568" y="2081477"/>
            <a:ext cx="7745504" cy="38778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77823">
              <a:buSzTx/>
              <a:buNone/>
              <a:defRPr sz="2112"/>
            </a:pPr>
            <a:r>
              <a:rPr dirty="0"/>
              <a:t>                                            </a:t>
            </a:r>
            <a:r>
              <a:rPr sz="1152" dirty="0" err="1"/>
              <a:t>Растекаемость</a:t>
            </a:r>
            <a:endParaRPr sz="1344" dirty="0"/>
          </a:p>
          <a:p>
            <a:pPr marL="0" indent="0" defTabSz="877823">
              <a:buSzTx/>
              <a:buNone/>
              <a:defRPr sz="1344"/>
            </a:pPr>
            <a:endParaRPr sz="1344" dirty="0"/>
          </a:p>
          <a:p>
            <a:pPr marL="0" indent="0" defTabSz="877823">
              <a:buSzTx/>
              <a:buNone/>
              <a:defRPr sz="1344"/>
            </a:pPr>
            <a:endParaRPr sz="1344" dirty="0"/>
          </a:p>
          <a:p>
            <a:pPr marL="0" indent="0" defTabSz="877823">
              <a:buSzTx/>
              <a:buNone/>
              <a:defRPr sz="1344"/>
            </a:pPr>
            <a:endParaRPr sz="1344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                           </a:t>
            </a:r>
            <a:r>
              <a:rPr dirty="0" err="1"/>
              <a:t>Ощущение</a:t>
            </a:r>
            <a:r>
              <a:rPr dirty="0"/>
              <a:t>                                                                           </a:t>
            </a:r>
            <a:r>
              <a:rPr lang="ru-RU" dirty="0" smtClean="0"/>
              <a:t>       </a:t>
            </a:r>
            <a:r>
              <a:rPr dirty="0" err="1" smtClean="0"/>
              <a:t>Липкость</a:t>
            </a:r>
            <a:endParaRPr sz="2112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                     </a:t>
            </a:r>
            <a:r>
              <a:rPr dirty="0" err="1"/>
              <a:t>комфортности</a:t>
            </a:r>
            <a:endParaRPr sz="2112" dirty="0"/>
          </a:p>
          <a:p>
            <a:pPr marL="0" indent="0" defTabSz="877823">
              <a:buSzTx/>
              <a:buNone/>
              <a:defRPr sz="1344"/>
            </a:pPr>
            <a:endParaRPr sz="2112" dirty="0"/>
          </a:p>
          <a:p>
            <a:pPr marL="0" indent="0" defTabSz="877823">
              <a:buSzTx/>
              <a:buNone/>
              <a:defRPr sz="1344"/>
            </a:pPr>
            <a:endParaRPr sz="2112" dirty="0"/>
          </a:p>
          <a:p>
            <a:pPr marL="0" indent="0" defTabSz="877823">
              <a:buSzTx/>
              <a:buNone/>
              <a:defRPr sz="1344"/>
            </a:pPr>
            <a:endParaRPr sz="2112" dirty="0"/>
          </a:p>
          <a:p>
            <a:pPr marL="0" indent="0" defTabSz="877823">
              <a:buSzTx/>
              <a:buNone/>
              <a:defRPr sz="1344"/>
            </a:pPr>
            <a:endParaRPr sz="2112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                           </a:t>
            </a:r>
            <a:endParaRPr sz="2112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                                  </a:t>
            </a:r>
            <a:r>
              <a:rPr dirty="0" err="1"/>
              <a:t>Длительный</a:t>
            </a:r>
            <a:r>
              <a:rPr dirty="0"/>
              <a:t>                                                      </a:t>
            </a:r>
            <a:r>
              <a:rPr dirty="0" err="1"/>
              <a:t>Глянец</a:t>
            </a:r>
            <a:endParaRPr sz="2112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                                         </a:t>
            </a:r>
            <a:r>
              <a:rPr dirty="0" err="1"/>
              <a:t>эффект</a:t>
            </a:r>
            <a:r>
              <a:rPr dirty="0"/>
              <a:t>                                                                         </a:t>
            </a:r>
            <a:r>
              <a:rPr lang="ru-RU" dirty="0" smtClean="0"/>
              <a:t>          </a:t>
            </a:r>
            <a:r>
              <a:rPr dirty="0" smtClean="0"/>
              <a:t>50 </a:t>
            </a:r>
            <a:r>
              <a:rPr dirty="0"/>
              <a:t>% Natural Vaseline Type B</a:t>
            </a:r>
            <a:endParaRPr sz="2112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                                                                                                                             </a:t>
            </a:r>
            <a:r>
              <a:rPr lang="ru-RU" dirty="0" smtClean="0"/>
              <a:t>            </a:t>
            </a:r>
            <a:r>
              <a:rPr dirty="0" smtClean="0"/>
              <a:t>  </a:t>
            </a:r>
            <a:r>
              <a:rPr dirty="0"/>
              <a:t>50 % White Vaseline Codex</a:t>
            </a:r>
            <a:endParaRPr sz="1344" dirty="0"/>
          </a:p>
          <a:p>
            <a:pPr marL="0" indent="0" defTabSz="877823">
              <a:spcBef>
                <a:spcPts val="200"/>
              </a:spcBef>
              <a:buSzTx/>
              <a:buNone/>
              <a:defRPr sz="1152"/>
            </a:pPr>
            <a:r>
              <a:rPr dirty="0"/>
              <a:t>        </a:t>
            </a:r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Оценка сенсорного профиля</a:t>
            </a:r>
          </a:p>
        </p:txBody>
      </p:sp>
      <p:pic>
        <p:nvPicPr>
          <p:cNvPr id="192" name="image1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5817" y="2636911"/>
            <a:ext cx="2930312" cy="2618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 flipV="1">
            <a:off x="6131891" y="5472900"/>
            <a:ext cx="673225" cy="45720"/>
          </a:xfrm>
          <a:prstGeom prst="rect">
            <a:avLst/>
          </a:prstGeom>
          <a:solidFill>
            <a:srgbClr val="FF0000"/>
          </a:solidFill>
          <a:ln w="19050">
            <a:solidFill>
              <a:srgbClr val="054B3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6131892" y="5255488"/>
            <a:ext cx="673225" cy="4572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54B3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Рецептуры холодного процесса </a:t>
            </a:r>
          </a:p>
        </p:txBody>
      </p:sp>
      <p:pic>
        <p:nvPicPr>
          <p:cNvPr id="198" name="image1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47663" y="2777480"/>
            <a:ext cx="5810251" cy="137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lnSpc>
                <a:spcPct val="90000"/>
              </a:lnSpc>
              <a:buSzTx/>
              <a:buNone/>
              <a:defRPr sz="2304"/>
            </a:pPr>
            <a:r>
              <a:rPr dirty="0"/>
              <a:t>3 % NATURA-TEC </a:t>
            </a:r>
            <a:r>
              <a:rPr dirty="0" err="1"/>
              <a:t>Ecomuls</a:t>
            </a:r>
            <a:r>
              <a:rPr dirty="0"/>
              <a:t> 2 в 1 </a:t>
            </a:r>
          </a:p>
          <a:p>
            <a:pPr marL="0" indent="0" defTabSz="877823">
              <a:lnSpc>
                <a:spcPct val="90000"/>
              </a:lnSpc>
              <a:buSzTx/>
              <a:buNone/>
              <a:defRPr sz="2304"/>
            </a:pPr>
            <a:r>
              <a:rPr dirty="0" err="1"/>
              <a:t>Холодный</a:t>
            </a:r>
            <a:r>
              <a:rPr dirty="0"/>
              <a:t> </a:t>
            </a:r>
            <a:r>
              <a:rPr dirty="0" err="1"/>
              <a:t>процесс</a:t>
            </a:r>
            <a:r>
              <a:rPr dirty="0"/>
              <a:t> </a:t>
            </a:r>
          </a:p>
          <a:p>
            <a:pPr marL="0" indent="0" defTabSz="877823">
              <a:lnSpc>
                <a:spcPct val="90000"/>
              </a:lnSpc>
              <a:buSzTx/>
              <a:buNone/>
              <a:defRPr sz="2304"/>
            </a:pPr>
            <a:endParaRPr dirty="0"/>
          </a:p>
          <a:p>
            <a:pPr marL="0" indent="0" defTabSz="877823">
              <a:lnSpc>
                <a:spcPct val="90000"/>
              </a:lnSpc>
              <a:buSzTx/>
              <a:buNone/>
              <a:defRPr sz="2304"/>
            </a:pPr>
            <a:r>
              <a:rPr dirty="0"/>
              <a:t>ПРЕИМУЩЕСТВА:</a:t>
            </a:r>
          </a:p>
          <a:p>
            <a:pPr marL="0" indent="0" defTabSz="877823">
              <a:lnSpc>
                <a:spcPct val="90000"/>
              </a:lnSpc>
              <a:buSzTx/>
              <a:buNone/>
              <a:defRPr sz="2304"/>
            </a:pPr>
            <a:r>
              <a:rPr dirty="0"/>
              <a:t> </a:t>
            </a:r>
          </a:p>
          <a:p>
            <a:pPr marL="351129" indent="-351129" defTabSz="877823">
              <a:lnSpc>
                <a:spcPct val="90000"/>
              </a:lnSpc>
              <a:defRPr sz="2304"/>
            </a:pPr>
            <a:r>
              <a:rPr dirty="0" err="1"/>
              <a:t>Отсутствует</a:t>
            </a:r>
            <a:r>
              <a:rPr dirty="0"/>
              <a:t> </a:t>
            </a:r>
            <a:r>
              <a:rPr dirty="0" smtClean="0"/>
              <a:t>ПЕГ </a:t>
            </a:r>
            <a:endParaRPr lang="ru-RU" dirty="0" smtClean="0"/>
          </a:p>
          <a:p>
            <a:pPr marL="351129" indent="-351129" defTabSz="877823">
              <a:lnSpc>
                <a:spcPct val="90000"/>
              </a:lnSpc>
              <a:defRPr sz="2304"/>
            </a:pPr>
            <a:r>
              <a:rPr dirty="0" err="1" smtClean="0"/>
              <a:t>растительная</a:t>
            </a:r>
            <a:r>
              <a:rPr dirty="0" smtClean="0"/>
              <a:t> </a:t>
            </a:r>
            <a:r>
              <a:rPr dirty="0" err="1"/>
              <a:t>основа</a:t>
            </a:r>
            <a:r>
              <a:rPr dirty="0"/>
              <a:t> </a:t>
            </a:r>
          </a:p>
          <a:p>
            <a:pPr marL="351129" indent="-351129" defTabSz="877823">
              <a:lnSpc>
                <a:spcPct val="90000"/>
              </a:lnSpc>
              <a:defRPr sz="2304"/>
            </a:pPr>
            <a:r>
              <a:rPr dirty="0"/>
              <a:t> </a:t>
            </a:r>
            <a:r>
              <a:rPr dirty="0" err="1"/>
              <a:t>экономный</a:t>
            </a:r>
            <a:r>
              <a:rPr dirty="0"/>
              <a:t> </a:t>
            </a:r>
            <a:r>
              <a:rPr dirty="0" err="1" smtClean="0"/>
              <a:t>расход</a:t>
            </a:r>
            <a:endParaRPr lang="ru-RU" dirty="0" smtClean="0"/>
          </a:p>
          <a:p>
            <a:pPr marL="351129" indent="-351129" defTabSz="877823">
              <a:lnSpc>
                <a:spcPct val="90000"/>
              </a:lnSpc>
              <a:defRPr sz="2304"/>
            </a:pPr>
            <a:r>
              <a:rPr lang="ru-RU" dirty="0" smtClean="0"/>
              <a:t>л</a:t>
            </a:r>
            <a:r>
              <a:rPr dirty="0" err="1" smtClean="0"/>
              <a:t>егкая</a:t>
            </a:r>
            <a:r>
              <a:rPr dirty="0" smtClean="0"/>
              <a:t> </a:t>
            </a:r>
            <a:r>
              <a:rPr dirty="0" err="1"/>
              <a:t>текстура</a:t>
            </a:r>
            <a:r>
              <a:rPr dirty="0"/>
              <a:t>, </a:t>
            </a:r>
            <a:r>
              <a:rPr dirty="0" err="1"/>
              <a:t>отсутствие</a:t>
            </a:r>
            <a:r>
              <a:rPr dirty="0"/>
              <a:t> </a:t>
            </a:r>
            <a:r>
              <a:rPr dirty="0" err="1"/>
              <a:t>жирности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нанесения</a:t>
            </a:r>
            <a:endParaRPr dirty="0"/>
          </a:p>
        </p:txBody>
      </p:sp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Восстанавливающий крем для рук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3AF6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                          </a:t>
            </a:r>
            <a:r>
              <a:rPr b="1" dirty="0"/>
              <a:t>О КОМПАНИИ: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ООО «УМАНЬХИМТРЕЙД УКРАИНА» </a:t>
            </a:r>
            <a:r>
              <a:rPr b="0" dirty="0"/>
              <a:t> </a:t>
            </a:r>
            <a:r>
              <a:rPr b="0" dirty="0" err="1"/>
              <a:t>была</a:t>
            </a:r>
            <a:r>
              <a:rPr b="0" dirty="0"/>
              <a:t> </a:t>
            </a:r>
            <a:r>
              <a:rPr b="0" dirty="0" err="1"/>
              <a:t>основана</a:t>
            </a:r>
            <a:r>
              <a:rPr b="0" dirty="0"/>
              <a:t> в 2012 </a:t>
            </a:r>
            <a:r>
              <a:rPr b="0" dirty="0" err="1"/>
              <a:t>году</a:t>
            </a:r>
            <a:r>
              <a:rPr b="0" dirty="0"/>
              <a:t>.</a:t>
            </a:r>
          </a:p>
          <a:p>
            <a:pPr>
              <a:defRPr sz="24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Форма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: </a:t>
            </a:r>
            <a:r>
              <a:rPr dirty="0" err="1"/>
              <a:t>общество</a:t>
            </a:r>
            <a:r>
              <a:rPr dirty="0"/>
              <a:t> с </a:t>
            </a:r>
            <a:r>
              <a:rPr dirty="0" err="1"/>
              <a:t>ограниченной</a:t>
            </a:r>
            <a:r>
              <a:rPr dirty="0"/>
              <a:t> </a:t>
            </a:r>
            <a:r>
              <a:rPr dirty="0" err="1"/>
              <a:t>ответственностью</a:t>
            </a:r>
            <a:r>
              <a:rPr dirty="0"/>
              <a:t>, </a:t>
            </a:r>
            <a:r>
              <a:rPr dirty="0" err="1"/>
              <a:t>приватный</a:t>
            </a:r>
            <a:r>
              <a:rPr dirty="0"/>
              <a:t> </a:t>
            </a:r>
            <a:r>
              <a:rPr dirty="0" err="1"/>
              <a:t>бизнес</a:t>
            </a:r>
            <a:r>
              <a:rPr dirty="0"/>
              <a:t>.</a:t>
            </a:r>
          </a:p>
          <a:p>
            <a:pPr>
              <a:defRPr sz="24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 smtClean="0"/>
              <a:t>Количество</a:t>
            </a:r>
            <a:r>
              <a:rPr dirty="0" smtClean="0"/>
              <a:t> </a:t>
            </a:r>
            <a:r>
              <a:rPr dirty="0" err="1"/>
              <a:t>сотрудников</a:t>
            </a:r>
            <a:r>
              <a:rPr dirty="0"/>
              <a:t> – </a:t>
            </a:r>
            <a:r>
              <a:rPr lang="en-US" dirty="0" smtClean="0"/>
              <a:t>12</a:t>
            </a:r>
            <a:r>
              <a:rPr dirty="0" smtClean="0"/>
              <a:t> </a:t>
            </a:r>
            <a:r>
              <a:rPr dirty="0" err="1" smtClean="0"/>
              <a:t>человек</a:t>
            </a:r>
            <a:r>
              <a:rPr lang="en-US" dirty="0" smtClean="0"/>
              <a:t>.</a:t>
            </a:r>
          </a:p>
          <a:p>
            <a:pPr>
              <a:defRPr sz="24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 smtClean="0"/>
              <a:t>Служба</a:t>
            </a:r>
            <a:r>
              <a:rPr dirty="0" smtClean="0"/>
              <a:t> </a:t>
            </a:r>
            <a:r>
              <a:rPr dirty="0" err="1"/>
              <a:t>логистики</a:t>
            </a:r>
            <a:r>
              <a:rPr dirty="0"/>
              <a:t>, </a:t>
            </a:r>
            <a:r>
              <a:rPr dirty="0" err="1"/>
              <a:t>склад</a:t>
            </a:r>
            <a:r>
              <a:rPr dirty="0"/>
              <a:t> в г. </a:t>
            </a:r>
            <a:r>
              <a:rPr dirty="0" err="1"/>
              <a:t>Киеве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полно</a:t>
            </a:r>
            <a:r>
              <a:rPr dirty="0"/>
              <a:t> </a:t>
            </a:r>
            <a:r>
              <a:rPr dirty="0" err="1"/>
              <a:t>удовлетворять</a:t>
            </a:r>
            <a:r>
              <a:rPr dirty="0"/>
              <a:t> </a:t>
            </a:r>
            <a:r>
              <a:rPr dirty="0" err="1"/>
              <a:t>запросы</a:t>
            </a:r>
            <a:r>
              <a:rPr dirty="0"/>
              <a:t> </a:t>
            </a:r>
            <a:r>
              <a:rPr dirty="0" err="1"/>
              <a:t>наших</a:t>
            </a:r>
            <a:r>
              <a:rPr dirty="0"/>
              <a:t> </a:t>
            </a:r>
            <a:r>
              <a:rPr dirty="0" err="1"/>
              <a:t>покупателей</a:t>
            </a:r>
            <a:r>
              <a:rPr dirty="0"/>
              <a:t>.</a:t>
            </a:r>
          </a:p>
        </p:txBody>
      </p:sp>
      <p:pic>
        <p:nvPicPr>
          <p:cNvPr id="118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7299" y="1029892"/>
            <a:ext cx="1519983" cy="8735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285442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None/>
              <a:defRPr sz="2200"/>
            </a:pPr>
            <a:r>
              <a:rPr dirty="0"/>
              <a:t>W/O </a:t>
            </a:r>
            <a:r>
              <a:rPr dirty="0" err="1"/>
              <a:t>эмульсия</a:t>
            </a:r>
            <a:endParaRPr dirty="0"/>
          </a:p>
          <a:p>
            <a:pPr marL="0" indent="0">
              <a:buSzTx/>
              <a:buNone/>
              <a:defRPr sz="2200"/>
            </a:pPr>
            <a:r>
              <a:rPr dirty="0" err="1"/>
              <a:t>Легок</a:t>
            </a:r>
            <a:r>
              <a:rPr dirty="0"/>
              <a:t> в </a:t>
            </a:r>
            <a:r>
              <a:rPr dirty="0" err="1"/>
              <a:t>использовании</a:t>
            </a:r>
            <a:r>
              <a:rPr dirty="0"/>
              <a:t> (</a:t>
            </a:r>
            <a:r>
              <a:rPr dirty="0" err="1"/>
              <a:t>жидкая</a:t>
            </a:r>
            <a:r>
              <a:rPr dirty="0"/>
              <a:t> </a:t>
            </a:r>
            <a:r>
              <a:rPr dirty="0" err="1"/>
              <a:t>текстура</a:t>
            </a:r>
            <a:r>
              <a:rPr dirty="0"/>
              <a:t>, 25°C) </a:t>
            </a:r>
          </a:p>
          <a:p>
            <a:pPr marL="0" indent="0">
              <a:buSzTx/>
              <a:buNone/>
              <a:defRPr sz="2200"/>
            </a:pPr>
            <a:r>
              <a:rPr dirty="0" err="1"/>
              <a:t>Растворимый</a:t>
            </a:r>
            <a:r>
              <a:rPr dirty="0"/>
              <a:t> в </a:t>
            </a:r>
            <a:r>
              <a:rPr dirty="0" err="1"/>
              <a:t>масляной</a:t>
            </a:r>
            <a:r>
              <a:rPr dirty="0"/>
              <a:t> </a:t>
            </a:r>
            <a:r>
              <a:rPr dirty="0" err="1"/>
              <a:t>фазе</a:t>
            </a: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1300"/>
            </a:pPr>
            <a:r>
              <a:rPr dirty="0" err="1"/>
              <a:t>Масляная</a:t>
            </a:r>
            <a:r>
              <a:rPr dirty="0"/>
              <a:t> </a:t>
            </a:r>
            <a:r>
              <a:rPr dirty="0" err="1"/>
              <a:t>фаза</a:t>
            </a:r>
            <a:endParaRPr sz="22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(</a:t>
            </a:r>
            <a:r>
              <a:rPr dirty="0" err="1"/>
              <a:t>эмульгатор+эмолент</a:t>
            </a:r>
            <a:r>
              <a:rPr dirty="0"/>
              <a:t>)                            </a:t>
            </a:r>
            <a:r>
              <a:rPr dirty="0" err="1"/>
              <a:t>Водная</a:t>
            </a:r>
            <a:r>
              <a:rPr dirty="0"/>
              <a:t> </a:t>
            </a:r>
            <a:r>
              <a:rPr dirty="0" err="1"/>
              <a:t>фаза</a:t>
            </a:r>
            <a:r>
              <a:rPr dirty="0"/>
              <a:t>                              </a:t>
            </a:r>
            <a:r>
              <a:rPr dirty="0" err="1"/>
              <a:t>Активная</a:t>
            </a:r>
            <a:r>
              <a:rPr dirty="0"/>
              <a:t> </a:t>
            </a:r>
            <a:r>
              <a:rPr dirty="0" err="1"/>
              <a:t>фаза</a:t>
            </a:r>
            <a:r>
              <a:rPr dirty="0"/>
              <a:t>  </a:t>
            </a:r>
            <a:endParaRPr sz="22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                                                                 (</a:t>
            </a:r>
            <a:r>
              <a:rPr dirty="0" err="1"/>
              <a:t>добавлять</a:t>
            </a:r>
            <a:r>
              <a:rPr dirty="0"/>
              <a:t>                                  + </a:t>
            </a:r>
            <a:r>
              <a:rPr dirty="0" err="1"/>
              <a:t>соль</a:t>
            </a:r>
            <a:r>
              <a:rPr dirty="0"/>
              <a:t> </a:t>
            </a:r>
            <a:endParaRPr sz="22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                                                                  </a:t>
            </a:r>
            <a:r>
              <a:rPr dirty="0" err="1"/>
              <a:t>медленно</a:t>
            </a:r>
            <a:r>
              <a:rPr dirty="0"/>
              <a:t>) </a:t>
            </a:r>
            <a:endParaRPr sz="2200" dirty="0"/>
          </a:p>
          <a:p>
            <a:pPr marL="0" indent="0">
              <a:buSzTx/>
              <a:buNone/>
              <a:defRPr sz="1400"/>
            </a:pPr>
            <a:endParaRPr sz="22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</a:t>
            </a:r>
            <a:endParaRPr sz="14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                                                                           </a:t>
            </a:r>
            <a:endParaRPr sz="2200" dirty="0"/>
          </a:p>
          <a:p>
            <a:pPr marL="0" indent="0">
              <a:buSzTx/>
              <a:buNone/>
              <a:defRPr sz="1400"/>
            </a:pPr>
            <a:endParaRPr sz="22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                                 </a:t>
            </a:r>
            <a:r>
              <a:rPr dirty="0" err="1"/>
              <a:t>Миксер</a:t>
            </a:r>
            <a:r>
              <a:rPr dirty="0"/>
              <a:t> </a:t>
            </a:r>
            <a:r>
              <a:rPr dirty="0" err="1"/>
              <a:t>высокой</a:t>
            </a:r>
            <a:r>
              <a:rPr dirty="0"/>
              <a:t>            	</a:t>
            </a:r>
            <a:r>
              <a:rPr dirty="0" err="1"/>
              <a:t>Миксер</a:t>
            </a:r>
            <a:r>
              <a:rPr dirty="0"/>
              <a:t> </a:t>
            </a:r>
            <a:r>
              <a:rPr dirty="0" err="1"/>
              <a:t>высокой</a:t>
            </a:r>
            <a:r>
              <a:rPr dirty="0"/>
              <a:t>                                    </a:t>
            </a:r>
            <a:r>
              <a:rPr dirty="0" err="1"/>
              <a:t>Гомогенизатор</a:t>
            </a:r>
            <a:endParaRPr sz="14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                                           </a:t>
            </a:r>
            <a:r>
              <a:rPr dirty="0" err="1"/>
              <a:t>скорости</a:t>
            </a:r>
            <a:r>
              <a:rPr dirty="0"/>
              <a:t>                                          </a:t>
            </a:r>
            <a:r>
              <a:rPr dirty="0" err="1"/>
              <a:t>скорости</a:t>
            </a:r>
            <a:r>
              <a:rPr dirty="0"/>
              <a:t> 	</a:t>
            </a:r>
            <a:endParaRPr sz="2200" dirty="0"/>
          </a:p>
          <a:p>
            <a:pPr marL="0" indent="0">
              <a:spcBef>
                <a:spcPts val="200"/>
              </a:spcBef>
              <a:buSzTx/>
              <a:buNone/>
              <a:defRPr sz="1200"/>
            </a:pPr>
            <a:r>
              <a:rPr dirty="0"/>
              <a:t>             </a:t>
            </a:r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59">
              <a:defRPr sz="2080"/>
            </a:pPr>
            <a:r>
              <a:t>NATURA-TEC Ecomuls 2 в 1 </a:t>
            </a:r>
            <a:br/>
            <a:r>
              <a:t>Холодный процесс</a:t>
            </a:r>
            <a:br/>
            <a:endParaRPr/>
          </a:p>
        </p:txBody>
      </p:sp>
      <p:pic>
        <p:nvPicPr>
          <p:cNvPr id="207" name="image20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03575" y="3842742"/>
            <a:ext cx="828676" cy="1314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2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59632" y="4005064"/>
            <a:ext cx="733426" cy="103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2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15422" y="3909417"/>
            <a:ext cx="771526" cy="1247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3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218759" y="3842742"/>
            <a:ext cx="809626" cy="1314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le 213"/>
          <p:cNvGraphicFramePr/>
          <p:nvPr/>
        </p:nvGraphicFramePr>
        <p:xfrm>
          <a:off x="700839" y="1196751"/>
          <a:ext cx="7746999" cy="4876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24136"/>
                <a:gridCol w="5112568"/>
                <a:gridCol w="1410295"/>
              </a:tblGrid>
              <a:tr h="24752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Фаза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</a:txBody>
                  <a:tcPr marL="45720" marR="45720" horzOverflow="overflow"/>
                </a:tc>
              </a:tr>
              <a:tr h="247528">
                <a:tc rowSpan="3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Деионизированая вода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71,1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MgSO4, 7H2O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0,8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Глицерин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</a:t>
                      </a:r>
                    </a:p>
                  </a:txBody>
                  <a:tcPr marL="45720" marR="45720" horzOverflow="overflow"/>
                </a:tc>
              </a:tr>
              <a:tr h="247528">
                <a:tc rowSpan="6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Ecomuls 2 в 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виноградных косточек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1,0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сладкого миндаля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1,0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Ultrafeel IPP (изопропилпальмитат)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7,0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Ultrafeel MCT (каприлик/каприк триглицерид)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Plantsil (альтернатива силикону)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</a:t>
                      </a:r>
                    </a:p>
                  </a:txBody>
                  <a:tcPr marL="45720" marR="45720" horzOverflow="overflow"/>
                </a:tc>
              </a:tr>
              <a:tr h="247528">
                <a:tc rowSpan="4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C</a:t>
                      </a:r>
                    </a:p>
                  </a:txBody>
                  <a:tcPr marL="45720" marR="45720" horzOverflow="overflow"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Geogard ECT (Консервант)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0,6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Рисовый крахмал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Экстракт лаванды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0,2</a:t>
                      </a:r>
                    </a:p>
                  </a:txBody>
                  <a:tcPr marL="45720" marR="45720" horzOverflow="overflow"/>
                </a:tc>
              </a:tr>
              <a:tr h="247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Токоферол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0,3</a:t>
                      </a:r>
                    </a:p>
                  </a:txBody>
                  <a:tcPr marL="45720" marR="45720" horzOverflow="overflow"/>
                </a:tc>
              </a:tr>
              <a:tr h="247528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Всего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100</a:t>
                      </a:r>
                    </a:p>
                  </a:txBody>
                  <a:tcPr marL="45720" marR="45720" horzOverflow="overflow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Вязкость, при 20</a:t>
                      </a:r>
                      <a:r>
                        <a:rPr baseline="30000"/>
                        <a:t>0</a:t>
                      </a:r>
                      <a:r>
                        <a:t>С (LV, 6 rpm) 30 000 мПа.с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696207" y="332656"/>
            <a:ext cx="7756264" cy="1054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Крем для рук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dirty="0" err="1"/>
              <a:t>Сенсорные</a:t>
            </a:r>
            <a:r>
              <a:rPr dirty="0"/>
              <a:t> </a:t>
            </a:r>
            <a:r>
              <a:rPr dirty="0" err="1"/>
              <a:t>ощущения</a:t>
            </a:r>
            <a:r>
              <a:rPr dirty="0"/>
              <a:t>: </a:t>
            </a:r>
            <a:r>
              <a:rPr dirty="0" err="1"/>
              <a:t>богатое</a:t>
            </a:r>
            <a:r>
              <a:rPr dirty="0"/>
              <a:t> </a:t>
            </a:r>
            <a:r>
              <a:rPr dirty="0" err="1"/>
              <a:t>применение</a:t>
            </a:r>
            <a:r>
              <a:rPr dirty="0"/>
              <a:t>,  </a:t>
            </a: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чувства</a:t>
            </a:r>
            <a:r>
              <a:rPr dirty="0"/>
              <a:t> </a:t>
            </a:r>
            <a:r>
              <a:rPr dirty="0" err="1"/>
              <a:t>жирности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применения</a:t>
            </a:r>
            <a:endParaRPr dirty="0"/>
          </a:p>
          <a:p>
            <a:r>
              <a:rPr dirty="0" err="1"/>
              <a:t>Рекомендовано</a:t>
            </a:r>
            <a:r>
              <a:rPr dirty="0"/>
              <a:t> в </a:t>
            </a:r>
            <a:r>
              <a:rPr dirty="0" err="1"/>
              <a:t>использовании</a:t>
            </a:r>
            <a:r>
              <a:rPr dirty="0"/>
              <a:t>: 20% </a:t>
            </a:r>
            <a:r>
              <a:rPr dirty="0" err="1" smtClean="0"/>
              <a:t>масля</a:t>
            </a:r>
            <a:r>
              <a:rPr lang="ru-RU" dirty="0" err="1" smtClean="0"/>
              <a:t>ная</a:t>
            </a:r>
            <a:r>
              <a:rPr dirty="0" smtClean="0"/>
              <a:t> </a:t>
            </a:r>
            <a:r>
              <a:rPr dirty="0" err="1"/>
              <a:t>фаза</a:t>
            </a:r>
            <a:endParaRPr dirty="0"/>
          </a:p>
          <a:p>
            <a:r>
              <a:rPr dirty="0" err="1"/>
              <a:t>Вязкость</a:t>
            </a:r>
            <a:r>
              <a:rPr dirty="0"/>
              <a:t>, 20</a:t>
            </a:r>
            <a:r>
              <a:rPr baseline="30000" dirty="0"/>
              <a:t>0</a:t>
            </a:r>
            <a:r>
              <a:rPr dirty="0"/>
              <a:t>С (LV4, 6 </a:t>
            </a:r>
            <a:r>
              <a:rPr dirty="0" err="1"/>
              <a:t>rmp</a:t>
            </a:r>
            <a:r>
              <a:rPr dirty="0"/>
              <a:t>) 30 000 </a:t>
            </a:r>
            <a:r>
              <a:rPr dirty="0" err="1"/>
              <a:t>mPa.s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r>
              <a:rPr dirty="0" err="1"/>
              <a:t>Стабильность</a:t>
            </a:r>
            <a:r>
              <a:rPr dirty="0"/>
              <a:t>: 1 </a:t>
            </a:r>
            <a:r>
              <a:rPr dirty="0" err="1"/>
              <a:t>месяц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50</a:t>
            </a:r>
            <a:r>
              <a:rPr baseline="30000" dirty="0"/>
              <a:t>0</a:t>
            </a:r>
            <a:r>
              <a:rPr dirty="0"/>
              <a:t>С</a:t>
            </a:r>
          </a:p>
          <a:p>
            <a:pPr marL="0" indent="0">
              <a:buSzTx/>
              <a:buNone/>
            </a:pPr>
            <a:r>
              <a:rPr dirty="0"/>
              <a:t>                               </a:t>
            </a:r>
            <a:r>
              <a:rPr lang="ru-RU" dirty="0" smtClean="0"/>
              <a:t>  </a:t>
            </a:r>
            <a:r>
              <a:rPr dirty="0" smtClean="0"/>
              <a:t>3 </a:t>
            </a:r>
            <a:r>
              <a:rPr dirty="0" err="1"/>
              <a:t>месяца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40</a:t>
            </a:r>
            <a:r>
              <a:rPr baseline="30000" dirty="0"/>
              <a:t>0</a:t>
            </a:r>
            <a:r>
              <a:rPr dirty="0"/>
              <a:t>С</a:t>
            </a: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05255">
              <a:defRPr sz="3168"/>
            </a:pPr>
            <a:r>
              <a:t>  Крем для рук интенсивное восстановление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700"/>
              </a:spcBef>
              <a:buSzTx/>
              <a:buNone/>
              <a:defRPr sz="3200"/>
            </a:pPr>
            <a:r>
              <a:t>NATURA-TEC Ecomuls 2 in 1</a:t>
            </a:r>
          </a:p>
          <a:p>
            <a:pPr marL="0" indent="0" algn="ctr">
              <a:spcBef>
                <a:spcPts val="700"/>
              </a:spcBef>
              <a:buSzTx/>
              <a:buNone/>
              <a:defRPr sz="3200"/>
            </a:pPr>
            <a:r>
              <a:t>NATURA-TEC Crystal Cream</a:t>
            </a:r>
          </a:p>
          <a:p>
            <a:pPr marL="0" indent="0" algn="ctr">
              <a:spcBef>
                <a:spcPts val="700"/>
              </a:spcBef>
              <a:buSzTx/>
              <a:buNone/>
              <a:defRPr sz="3200"/>
            </a:pPr>
            <a:r>
              <a:t>NATURA-TEC Emulactive W</a:t>
            </a:r>
          </a:p>
        </p:txBody>
      </p:sp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05255">
              <a:defRPr sz="3168"/>
            </a:pPr>
            <a:r>
              <a:t>Варианты текстуры с натуральными эмульгаторами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Характеристика: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Char char="-"/>
            </a:pPr>
            <a:r>
              <a:t>W/O Эмульгатор</a:t>
            </a:r>
          </a:p>
          <a:p>
            <a:pPr>
              <a:buFontTx/>
              <a:buChar char="-"/>
            </a:pPr>
            <a:r>
              <a:t>Жидкая форма (25</a:t>
            </a:r>
            <a:r>
              <a:rPr baseline="30000"/>
              <a:t>0</a:t>
            </a:r>
            <a:r>
              <a:t>С)</a:t>
            </a:r>
          </a:p>
          <a:p>
            <a:pPr>
              <a:buFontTx/>
              <a:buChar char="-"/>
            </a:pPr>
            <a:r>
              <a:t>Ввод в рецептуру от 3% до 5%</a:t>
            </a:r>
          </a:p>
          <a:p>
            <a:pPr>
              <a:buFontTx/>
              <a:buChar char="-"/>
            </a:pPr>
            <a:r>
              <a:t>Для холодного или горячего технологического процесса</a:t>
            </a:r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Natura-tec Ecomuls 2 in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Характеристика: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Char char="-"/>
            </a:pPr>
            <a:r>
              <a:t>O/W Эмульгатор</a:t>
            </a:r>
          </a:p>
          <a:p>
            <a:pPr>
              <a:buFontTx/>
              <a:buChar char="-"/>
            </a:pPr>
            <a:r>
              <a:t>Хлопья</a:t>
            </a:r>
          </a:p>
          <a:p>
            <a:pPr>
              <a:buFontTx/>
              <a:buChar char="-"/>
            </a:pPr>
            <a:r>
              <a:t>Ввод в рецептуру от 5%</a:t>
            </a:r>
          </a:p>
          <a:p>
            <a:pPr>
              <a:buFontTx/>
              <a:buChar char="-"/>
            </a:pPr>
            <a:r>
              <a:t>Горячий технологический процесс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Natura-tec Crystal Cream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Характеристика</a:t>
            </a:r>
            <a:r>
              <a:rPr dirty="0"/>
              <a:t>: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Char char="-"/>
            </a:pPr>
            <a:r>
              <a:rPr dirty="0" err="1"/>
              <a:t>Естественный</a:t>
            </a:r>
            <a:r>
              <a:rPr dirty="0"/>
              <a:t> O/W </a:t>
            </a:r>
            <a:r>
              <a:rPr dirty="0" err="1"/>
              <a:t>Эмульгатор</a:t>
            </a:r>
            <a:endParaRPr dirty="0"/>
          </a:p>
          <a:p>
            <a:pPr>
              <a:buFontTx/>
              <a:buChar char="-"/>
            </a:pPr>
            <a:r>
              <a:rPr dirty="0" err="1"/>
              <a:t>Твердая</a:t>
            </a:r>
            <a:r>
              <a:rPr dirty="0"/>
              <a:t> </a:t>
            </a:r>
            <a:r>
              <a:rPr dirty="0" err="1"/>
              <a:t>паста</a:t>
            </a:r>
            <a:endParaRPr dirty="0"/>
          </a:p>
          <a:p>
            <a:pPr>
              <a:buFontTx/>
              <a:buChar char="-"/>
            </a:pPr>
            <a:r>
              <a:rPr dirty="0" err="1"/>
              <a:t>Ввод</a:t>
            </a:r>
            <a:r>
              <a:rPr dirty="0"/>
              <a:t> в </a:t>
            </a:r>
            <a:r>
              <a:rPr dirty="0" err="1"/>
              <a:t>рецептуру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4% </a:t>
            </a:r>
            <a:r>
              <a:rPr dirty="0" err="1"/>
              <a:t>до</a:t>
            </a:r>
            <a:r>
              <a:rPr dirty="0"/>
              <a:t> 10%</a:t>
            </a:r>
          </a:p>
          <a:p>
            <a:pPr>
              <a:buFontTx/>
              <a:buChar char="-"/>
            </a:pPr>
            <a:r>
              <a:rPr dirty="0" err="1"/>
              <a:t>Горячий</a:t>
            </a:r>
            <a:r>
              <a:rPr dirty="0"/>
              <a:t> </a:t>
            </a:r>
            <a:r>
              <a:rPr dirty="0" err="1"/>
              <a:t>технологический</a:t>
            </a:r>
            <a:r>
              <a:rPr dirty="0"/>
              <a:t> </a:t>
            </a:r>
            <a:r>
              <a:rPr dirty="0" err="1"/>
              <a:t>процесс</a:t>
            </a:r>
            <a:endParaRPr dirty="0"/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Natura-tec Emul Active W</a:t>
            </a:r>
          </a:p>
        </p:txBody>
      </p:sp>
      <p:pic>
        <p:nvPicPr>
          <p:cNvPr id="235" name="image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19512" y="5517231"/>
            <a:ext cx="1704976" cy="5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Table 237"/>
          <p:cNvGraphicFramePr/>
          <p:nvPr/>
        </p:nvGraphicFramePr>
        <p:xfrm>
          <a:off x="611560" y="1268759"/>
          <a:ext cx="7747000" cy="46939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36104"/>
                <a:gridCol w="3456384"/>
                <a:gridCol w="1152128"/>
                <a:gridCol w="1152128"/>
                <a:gridCol w="1050256"/>
              </a:tblGrid>
              <a:tr h="1497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Фаза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#1281К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#1281С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#1281L</a:t>
                      </a:r>
                    </a:p>
                  </a:txBody>
                  <a:tcPr marL="45720" marR="45720" horzOverflow="overflow"/>
                </a:tc>
              </a:tr>
              <a:tr h="279031">
                <a:tc rowSpan="2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Вода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72,60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73,35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73,20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MgSO4, H2O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0,80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</a:tr>
              <a:tr h="279031">
                <a:tc rowSpan="9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Дегидрированная ксантановая камедь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0,05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0,20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Plantsil (альтернатива силикону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бабассу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Ultrafeel MCT (каприлик/каприк триглицерид)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белый пчелиный воск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ши жидкое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Ecomuls 2 in 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Creastal Cream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Emulactive W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 b="1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/>
                </a:tc>
              </a:tr>
              <a:tr h="27903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Geogard (консервант)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0,60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0,60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0,60</a:t>
                      </a:r>
                    </a:p>
                  </a:txBody>
                  <a:tcPr marL="45720" marR="45720" horzOverflow="overflow"/>
                </a:tc>
              </a:tr>
              <a:tr h="279031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Всего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100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683568" y="260647"/>
            <a:ext cx="7756264" cy="1054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Рецептуры: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endParaRPr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t>     </a:t>
            </a:r>
            <a:endParaRPr sz="18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t>      </a:t>
            </a:r>
            <a:endParaRPr sz="22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t>        Гладкий, яркий крем      Гладкий, яркий крем      Гладкое, яркое молочко</a:t>
            </a:r>
            <a:endParaRPr sz="22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t>       Вязкость (20</a:t>
            </a:r>
            <a:r>
              <a:rPr baseline="30000"/>
              <a:t>0</a:t>
            </a:r>
            <a:r>
              <a:t>С)              Вязкость (20</a:t>
            </a:r>
            <a:r>
              <a:rPr baseline="30000"/>
              <a:t>0</a:t>
            </a:r>
            <a:r>
              <a:t>С)               Вязкость (20</a:t>
            </a:r>
            <a:r>
              <a:rPr baseline="30000"/>
              <a:t>0</a:t>
            </a:r>
            <a:r>
              <a:t>С)</a:t>
            </a:r>
            <a:endParaRPr sz="22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t>       670 000 мПа.с                 30 000 мПа.с                    3 300 мПа.с</a:t>
            </a:r>
            <a:endParaRPr sz="180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t>       (LV4, 6 rpm)                   (LV3, 2 rpm)                   (LV2, 5 rpm)</a:t>
            </a:r>
          </a:p>
        </p:txBody>
      </p:sp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Внешний вид</a:t>
            </a:r>
          </a:p>
        </p:txBody>
      </p:sp>
      <p:pic>
        <p:nvPicPr>
          <p:cNvPr id="242" name="image2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2276872"/>
            <a:ext cx="6480720" cy="242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    </a:t>
            </a: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                                  Консистенция</a:t>
            </a:r>
            <a:endParaRPr sz="1344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1344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         Чувство                                          Растекаемость</a:t>
            </a:r>
            <a:endParaRPr sz="1344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    липкости</a:t>
            </a:r>
            <a:endParaRPr sz="2112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Чувство                                                                Консистенция</a:t>
            </a: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насыщенности                                                                     при нанесении</a:t>
            </a:r>
            <a:endParaRPr sz="2112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2112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Чувство                                                                          Гладкость при  </a:t>
            </a: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гладкости                                                                       нанесении</a:t>
            </a:r>
            <a:endParaRPr sz="2112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2112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2112"/>
          </a:p>
          <a:p>
            <a:pPr marL="0" indent="0" defTabSz="877823">
              <a:lnSpc>
                <a:spcPct val="80000"/>
              </a:lnSpc>
              <a:buSzTx/>
              <a:buNone/>
              <a:defRPr sz="1344"/>
            </a:pP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Остаточная                                                 Чувство свежести                                  </a:t>
            </a:r>
            <a:endParaRPr sz="2112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     пленка                                                                                                         </a:t>
            </a:r>
            <a:endParaRPr sz="1344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                                             Впитываемость                                                              </a:t>
            </a:r>
            <a:endParaRPr sz="1344"/>
          </a:p>
          <a:p>
            <a:pPr marL="0" indent="0" defTabSz="877823">
              <a:lnSpc>
                <a:spcPct val="80000"/>
              </a:lnSpc>
              <a:spcBef>
                <a:spcPts val="200"/>
              </a:spcBef>
              <a:buSzTx/>
              <a:buNone/>
              <a:defRPr sz="1152"/>
            </a:pPr>
            <a:r>
              <a:t>                 </a:t>
            </a:r>
          </a:p>
        </p:txBody>
      </p:sp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Показатели сенсорного профиля</a:t>
            </a:r>
          </a:p>
        </p:txBody>
      </p:sp>
      <p:pic>
        <p:nvPicPr>
          <p:cNvPr id="246" name="image25.pn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238151" y="2819688"/>
            <a:ext cx="2613249" cy="2604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image2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48264" y="5220046"/>
            <a:ext cx="1440161" cy="895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t>                          </a:t>
            </a:r>
            <a:r>
              <a:rPr sz="2400" b="1">
                <a:solidFill>
                  <a:srgbClr val="E3AF63"/>
                </a:solidFill>
                <a:latin typeface="Georgia"/>
                <a:ea typeface="Georgia"/>
                <a:cs typeface="Georgia"/>
                <a:sym typeface="Georgia"/>
              </a:rPr>
              <a:t>ПОРТФОЛИО: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1000"/>
              </a:lnSpc>
              <a:buSzTx/>
              <a:buNone/>
              <a:defRPr sz="25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NATURA-TEC, Франция</a:t>
            </a:r>
          </a:p>
          <a:p>
            <a:pPr marL="0" indent="0">
              <a:lnSpc>
                <a:spcPct val="81000"/>
              </a:lnSpc>
              <a:buSzTx/>
              <a:buNone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Растительные ингредиенты: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Растительные активы.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Альтернатива синтетическим продуктам: силикон, ланолин, вазелин.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Растительные базовые масла и баттеры.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Экстракты.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Эмоленты.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Воски.</a:t>
            </a:r>
          </a:p>
          <a:p>
            <a:pPr marL="385763" indent="-385763">
              <a:lnSpc>
                <a:spcPct val="81000"/>
              </a:lnSpc>
              <a:buFontTx/>
              <a:buAutoNum type="arabicPeriod"/>
              <a:defRPr sz="25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Органические компоненты ECOSERT.</a:t>
            </a:r>
          </a:p>
        </p:txBody>
      </p:sp>
      <p:pic>
        <p:nvPicPr>
          <p:cNvPr id="122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7301" y="1029891"/>
            <a:ext cx="1463769" cy="841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06156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    Консенстенция</a:t>
            </a:r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Впитываемость                                                                Растекаемость</a:t>
            </a:r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Чувство                                                                        Густова</a:t>
            </a:r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свежести </a:t>
            </a:r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       </a:t>
            </a:r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</a:t>
            </a:r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           Гладкость</a:t>
            </a:r>
          </a:p>
        </p:txBody>
      </p: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Сенсорный профиль при нанесении</a:t>
            </a:r>
          </a:p>
        </p:txBody>
      </p:sp>
      <p:pic>
        <p:nvPicPr>
          <p:cNvPr id="251" name="image27.pn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288951" y="2559397"/>
            <a:ext cx="2892371" cy="3054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image2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48264" y="5220046"/>
            <a:ext cx="1440161" cy="895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    Впитываемость</a:t>
            </a:r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Чувство липкости                                                                Остаточная пленка</a:t>
            </a:r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Чувство                                                                        </a:t>
            </a:r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насыщености                                                    Чувство гладкости</a:t>
            </a:r>
          </a:p>
          <a:p>
            <a:pPr marL="0" indent="0" defTabSz="841247">
              <a:lnSpc>
                <a:spcPct val="90000"/>
              </a:lnSpc>
              <a:buSzTx/>
              <a:buNone/>
              <a:defRPr sz="1288"/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       </a:t>
            </a:r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</a:t>
            </a:r>
          </a:p>
          <a:p>
            <a:pPr marL="0" indent="0" defTabSz="841247">
              <a:lnSpc>
                <a:spcPct val="90000"/>
              </a:lnSpc>
              <a:spcBef>
                <a:spcPts val="300"/>
              </a:spcBef>
              <a:buSzTx/>
              <a:buNone/>
              <a:defRPr sz="1288"/>
            </a:pPr>
            <a:r>
              <a:t>                                                                </a:t>
            </a:r>
          </a:p>
        </p:txBody>
      </p:sp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Сенсорный профиль после нанесении</a:t>
            </a:r>
          </a:p>
        </p:txBody>
      </p:sp>
      <p:pic>
        <p:nvPicPr>
          <p:cNvPr id="256" name="image2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48264" y="5220046"/>
            <a:ext cx="1368153" cy="85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28.pn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472780" y="2576113"/>
            <a:ext cx="2701950" cy="264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Table 259"/>
          <p:cNvGraphicFramePr/>
          <p:nvPr/>
        </p:nvGraphicFramePr>
        <p:xfrm>
          <a:off x="611560" y="1268759"/>
          <a:ext cx="7272808" cy="552220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92088"/>
                <a:gridCol w="5112568"/>
                <a:gridCol w="1368152"/>
              </a:tblGrid>
              <a:tr h="4320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Фаза</a:t>
                      </a:r>
                    </a:p>
                  </a:txBody>
                  <a:tcPr marL="45720" marR="4572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</a:txBody>
                  <a:tcPr marL="45720" marR="45720" horzOverflow="overflow"/>
                </a:tc>
              </a:tr>
              <a:tr h="279031">
                <a:tc rowSpan="4"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t>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Вода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65,4</a:t>
                      </a:r>
                    </a:p>
                  </a:txBody>
                  <a:tcPr marL="45720" marR="45720" horzOverflow="overflow"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Глицерин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Бензоат натрия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MgSO4, H2O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rowSpan="6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Ecomuls 2 in 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макадамия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4,0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бабассу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белый пчлиный воск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Ultrafeel MCT (каприлик/каприк триглицерид)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Plantsil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rowSpan="5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C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Aminosens Oat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1,0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рисовій крахмал</a:t>
                      </a:r>
                    </a:p>
                  </a:txBody>
                  <a:tcPr marL="45720" marR="4572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</a:t>
                      </a:r>
                    </a:p>
                  </a:txBody>
                  <a:tcPr marL="45720" marR="45720" horzOverflow="overflow">
                    <a:lnT w="12700">
                      <a:miter lim="400000"/>
                    </a:lnT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Отдушка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0,2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Токоферол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0,3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Бензиловый спирт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0,4</a:t>
                      </a:r>
                    </a:p>
                  </a:txBody>
                  <a:tcPr marL="45720" marR="45720" horzOverflow="overflow"/>
                </a:tc>
              </a:tr>
              <a:tr h="279031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Всего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100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683568" y="260647"/>
            <a:ext cx="7756264" cy="1054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Регенерирующий ночной крем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Table 262"/>
          <p:cNvGraphicFramePr/>
          <p:nvPr/>
        </p:nvGraphicFramePr>
        <p:xfrm>
          <a:off x="827583" y="836712"/>
          <a:ext cx="7200800" cy="5791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36104"/>
                <a:gridCol w="5112568"/>
                <a:gridCol w="1152128"/>
              </a:tblGrid>
              <a:tr h="30480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Фаза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Вода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64,25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Глицерин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Микрокристалическая целюлоза (и) Целюлозная смола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1,50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Ксантановая смола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0,30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132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Гиалуронат натрия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0,05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Бензоат натрия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0,50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rowSpan="7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B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Crystal Cream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6,00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Plantsil (альтернатива силикону)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9,00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макадамия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4,00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масло бабассу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2,00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NATURA-TEC Ultrafeel AB</a:t>
                      </a:r>
                    </a:p>
                  </a:txBody>
                  <a:tcPr marL="45720" marR="4572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Этилгексил метоксицинамат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2,50</a:t>
                      </a:r>
                    </a:p>
                  </a:txBody>
                  <a:tcPr marL="45720" marR="45720"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Бутил Метоксидибензоилметан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1,00</a:t>
                      </a:r>
                    </a:p>
                  </a:txBody>
                  <a:tcPr marL="45720" marR="45720" horzOverflow="overflow"/>
                </a:tc>
              </a:tr>
              <a:tr h="304800">
                <a:tc rowSpan="4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рисовый крахмал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2,00</a:t>
                      </a:r>
                    </a:p>
                  </a:txBody>
                  <a:tcPr marL="45720" marR="45720"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Отдушка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0,20</a:t>
                      </a:r>
                    </a:p>
                  </a:txBody>
                  <a:tcPr marL="45720" marR="45720"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Токоферол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0,20</a:t>
                      </a:r>
                    </a:p>
                  </a:txBody>
                  <a:tcPr marL="45720" marR="45720"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Бензиловый спирт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0,40</a:t>
                      </a: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Лимонная кислота (50%)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0,10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683568" y="0"/>
            <a:ext cx="7756264" cy="1054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Дневной крем против морщин: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Table 265"/>
          <p:cNvGraphicFramePr/>
          <p:nvPr/>
        </p:nvGraphicFramePr>
        <p:xfrm>
          <a:off x="611560" y="1268759"/>
          <a:ext cx="7488832" cy="4785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64348"/>
                <a:gridCol w="4668363"/>
                <a:gridCol w="1556121"/>
              </a:tblGrid>
              <a:tr h="1497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Фаза</a:t>
                      </a:r>
                    </a:p>
                  </a:txBody>
                  <a:tcPr marL="45720" marR="4572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Ингредиенты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</a:txBody>
                  <a:tcPr marL="45720" marR="45720" horzOverflow="overflow"/>
                </a:tc>
              </a:tr>
              <a:tr h="279031">
                <a:tc rowSpan="3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Вода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До 100%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Глицерин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3,00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Ксантановая смола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0,30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rowSpan="6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B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Emulactive W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7,00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 подсолнечное масло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5,00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Plantsil (альтернатива силикону)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Ultrafeel MCT (каприлик/каприк триглицерид)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8,00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белый пчелиный воск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Цетил-стеариловыц спирт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</a:tcPr>
                </a:tc>
              </a:tr>
              <a:tr h="279031">
                <a:tc rowSpan="4">
                  <a:txBody>
                    <a:bodyPr/>
                    <a:lstStyle/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endParaRPr/>
                    </a:p>
                    <a:p>
                      <a:pPr algn="ctr">
                        <a:defRPr sz="1400"/>
                      </a:pPr>
                      <a:r>
                        <a:t>C</a:t>
                      </a:r>
                    </a:p>
                  </a:txBody>
                  <a:tcPr marL="45720" marR="4572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NATURA-TEC рисовое молочко</a:t>
                      </a:r>
                    </a:p>
                  </a:txBody>
                  <a:tcPr marL="45720" marR="4572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2,00</a:t>
                      </a:r>
                    </a:p>
                  </a:txBody>
                  <a:tcPr marL="45720" marR="45720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Эфирное масло бергамота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0,10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Токоферол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0,20</a:t>
                      </a:r>
                    </a:p>
                  </a:txBody>
                  <a:tcPr marL="45720" marR="45720" horzOverflow="overflow"/>
                </a:tc>
              </a:tr>
              <a:tr h="27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Консервант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По потребности</a:t>
                      </a:r>
                    </a:p>
                  </a:txBody>
                  <a:tcPr marL="45720" marR="45720" horzOverflow="overflow"/>
                </a:tc>
              </a:tr>
              <a:tr h="279031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Всего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541B"/>
                          </a:solidFill>
                        </a:rPr>
                        <a:t>100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683568" y="260647"/>
            <a:ext cx="7756264" cy="1054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Увлажняющий лосьон для тела: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dirty="0" err="1"/>
              <a:t>Эмульсии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растительной</a:t>
            </a:r>
            <a:r>
              <a:rPr dirty="0"/>
              <a:t> </a:t>
            </a:r>
            <a:r>
              <a:rPr dirty="0" err="1"/>
              <a:t>основе</a:t>
            </a:r>
            <a:endParaRPr dirty="0"/>
          </a:p>
          <a:p>
            <a:r>
              <a:rPr dirty="0" err="1"/>
              <a:t>Охватывает</a:t>
            </a:r>
            <a:r>
              <a:rPr dirty="0"/>
              <a:t> </a:t>
            </a:r>
            <a:r>
              <a:rPr dirty="0" err="1"/>
              <a:t>широкий</a:t>
            </a:r>
            <a:r>
              <a:rPr dirty="0"/>
              <a:t> </a:t>
            </a:r>
            <a:r>
              <a:rPr dirty="0" err="1"/>
              <a:t>диапазон</a:t>
            </a:r>
            <a:r>
              <a:rPr dirty="0"/>
              <a:t> </a:t>
            </a:r>
            <a:r>
              <a:rPr dirty="0" err="1"/>
              <a:t>вязкостей</a:t>
            </a:r>
            <a:r>
              <a:rPr dirty="0"/>
              <a:t> 3000 </a:t>
            </a:r>
            <a:r>
              <a:rPr dirty="0" err="1"/>
              <a:t>до</a:t>
            </a:r>
            <a:r>
              <a:rPr dirty="0"/>
              <a:t> 670000 </a:t>
            </a:r>
            <a:r>
              <a:rPr dirty="0" err="1"/>
              <a:t>мПа.с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широкого</a:t>
            </a:r>
            <a:r>
              <a:rPr dirty="0"/>
              <a:t> </a:t>
            </a:r>
            <a:r>
              <a:rPr dirty="0" err="1"/>
              <a:t>ассортимента</a:t>
            </a:r>
            <a:r>
              <a:rPr dirty="0"/>
              <a:t> </a:t>
            </a:r>
            <a:r>
              <a:rPr dirty="0" err="1"/>
              <a:t>косметических</a:t>
            </a:r>
            <a:r>
              <a:rPr dirty="0"/>
              <a:t> </a:t>
            </a:r>
            <a:r>
              <a:rPr dirty="0" err="1"/>
              <a:t>средств</a:t>
            </a:r>
            <a:endParaRPr dirty="0"/>
          </a:p>
          <a:p>
            <a:r>
              <a:rPr dirty="0"/>
              <a:t>3 </a:t>
            </a:r>
            <a:r>
              <a:rPr dirty="0" err="1"/>
              <a:t>разных</a:t>
            </a:r>
            <a:r>
              <a:rPr dirty="0"/>
              <a:t> </a:t>
            </a:r>
            <a:r>
              <a:rPr dirty="0" err="1"/>
              <a:t>эмульгатора</a:t>
            </a:r>
            <a:r>
              <a:rPr dirty="0"/>
              <a:t>, 3 </a:t>
            </a:r>
            <a:r>
              <a:rPr dirty="0" err="1"/>
              <a:t>разных</a:t>
            </a:r>
            <a:r>
              <a:rPr dirty="0"/>
              <a:t> </a:t>
            </a:r>
            <a:r>
              <a:rPr dirty="0" err="1"/>
              <a:t>поведения</a:t>
            </a:r>
            <a:r>
              <a:rPr dirty="0"/>
              <a:t>.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приятные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ощущениям</a:t>
            </a:r>
            <a:endParaRPr dirty="0"/>
          </a:p>
          <a:p>
            <a:r>
              <a:rPr dirty="0" err="1" smtClean="0"/>
              <a:t>Соответству</a:t>
            </a:r>
            <a:r>
              <a:rPr lang="ru-RU" dirty="0"/>
              <a:t>е</a:t>
            </a:r>
            <a:r>
              <a:rPr dirty="0" smtClean="0"/>
              <a:t>т </a:t>
            </a:r>
            <a:r>
              <a:rPr dirty="0" err="1"/>
              <a:t>запросам</a:t>
            </a:r>
            <a:r>
              <a:rPr dirty="0"/>
              <a:t> </a:t>
            </a:r>
            <a:r>
              <a:rPr dirty="0" err="1"/>
              <a:t>современного</a:t>
            </a:r>
            <a:r>
              <a:rPr dirty="0"/>
              <a:t> </a:t>
            </a:r>
            <a:r>
              <a:rPr dirty="0" err="1"/>
              <a:t>рынка</a:t>
            </a:r>
            <a:endParaRPr dirty="0"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Итог: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529389" y="2248347"/>
            <a:ext cx="8085221" cy="387781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b="1" u="sng" dirty="0" err="1"/>
              <a:t>Natura-Tec</a:t>
            </a:r>
            <a:r>
              <a:rPr lang="ru-RU" b="1" u="sng" dirty="0"/>
              <a:t> </a:t>
            </a:r>
            <a:r>
              <a:rPr lang="ru-RU" b="1" u="sng" dirty="0" err="1"/>
              <a:t>Marine</a:t>
            </a:r>
            <a:r>
              <a:rPr lang="ru-RU" b="1" u="sng" dirty="0"/>
              <a:t> </a:t>
            </a:r>
            <a:r>
              <a:rPr lang="ru-RU" b="1" u="sng" dirty="0" err="1"/>
              <a:t>RevitaLys</a:t>
            </a:r>
            <a:r>
              <a:rPr lang="ru-RU" b="1" u="sng" dirty="0"/>
              <a:t> </a:t>
            </a:r>
            <a:r>
              <a:rPr lang="ru-RU" b="1" u="sng" dirty="0" smtClean="0"/>
              <a:t>HP</a:t>
            </a:r>
            <a:endParaRPr lang="en-US" b="1" u="sng" dirty="0" smtClean="0"/>
          </a:p>
          <a:p>
            <a:pPr marL="0" indent="0" algn="ctr">
              <a:buNone/>
            </a:pPr>
            <a:r>
              <a:rPr lang="en-US" sz="1800" b="1" u="sng" dirty="0" smtClean="0"/>
              <a:t>(INCI: </a:t>
            </a:r>
            <a:r>
              <a:rPr lang="en-US" sz="1800" b="1" u="sng" dirty="0" err="1" smtClean="0"/>
              <a:t>Caprylic</a:t>
            </a:r>
            <a:r>
              <a:rPr lang="en-US" sz="1800" b="1" u="sng" dirty="0" smtClean="0"/>
              <a:t>/</a:t>
            </a:r>
            <a:r>
              <a:rPr lang="en-US" sz="1800" b="1" u="sng" dirty="0" err="1" smtClean="0"/>
              <a:t>Capric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Triglyceride </a:t>
            </a:r>
            <a:r>
              <a:rPr lang="en-US" sz="1800" b="1" u="sng" dirty="0" smtClean="0"/>
              <a:t>and </a:t>
            </a:r>
            <a:r>
              <a:rPr lang="en-US" sz="1800" b="1" u="sng" dirty="0" err="1"/>
              <a:t>Cylindrotheca</a:t>
            </a:r>
            <a:r>
              <a:rPr lang="en-US" sz="1800" b="1" u="sng" dirty="0"/>
              <a:t> </a:t>
            </a:r>
            <a:r>
              <a:rPr lang="en-US" sz="1800" b="1" u="sng" dirty="0" err="1"/>
              <a:t>Fusiformis</a:t>
            </a:r>
            <a:r>
              <a:rPr lang="en-US" sz="1800" b="1" u="sng" dirty="0"/>
              <a:t> </a:t>
            </a:r>
            <a:r>
              <a:rPr lang="en-US" sz="1800" b="1" u="sng" dirty="0" smtClean="0"/>
              <a:t>Extract)</a:t>
            </a:r>
            <a:endParaRPr lang="ru-RU" sz="18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Реструктуризация </a:t>
            </a:r>
            <a:r>
              <a:rPr lang="ru-RU" dirty="0"/>
              <a:t>и восстановление клеток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Новый устойчивый и полностью возобновляемый водорастворимый ингредиент морского происхождения для косметической промышленности.</a:t>
            </a:r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b="1" u="sng" dirty="0" err="1"/>
              <a:t>Natura-Tec</a:t>
            </a:r>
            <a:r>
              <a:rPr lang="ru-RU" b="1" u="sng" dirty="0"/>
              <a:t> </a:t>
            </a:r>
            <a:r>
              <a:rPr lang="ru-RU" b="1" u="sng" dirty="0" err="1"/>
              <a:t>Marine</a:t>
            </a:r>
            <a:r>
              <a:rPr lang="ru-RU" b="1" u="sng" dirty="0"/>
              <a:t> </a:t>
            </a:r>
            <a:r>
              <a:rPr lang="ru-RU" b="1" u="sng" dirty="0" err="1"/>
              <a:t>RevitaLys</a:t>
            </a:r>
            <a:r>
              <a:rPr lang="ru-RU" b="1" u="sng" dirty="0"/>
              <a:t> </a:t>
            </a:r>
            <a:r>
              <a:rPr lang="ru-RU" b="1" u="sng" dirty="0" smtClean="0"/>
              <a:t>HP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15298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529389" y="2101516"/>
            <a:ext cx="8133347" cy="43955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NATURA</a:t>
            </a:r>
            <a:r>
              <a:rPr lang="ru-RU" b="1" u="sng" dirty="0"/>
              <a:t>-</a:t>
            </a:r>
            <a:r>
              <a:rPr lang="en-US" b="1" u="sng" dirty="0"/>
              <a:t>TEC MARINE REVITALYS HP</a:t>
            </a:r>
            <a:r>
              <a:rPr lang="en-US" dirty="0"/>
              <a:t> </a:t>
            </a:r>
            <a:r>
              <a:rPr lang="ru-RU" dirty="0"/>
              <a:t>оказывает мощное </a:t>
            </a:r>
            <a:r>
              <a:rPr lang="ru-RU" dirty="0" err="1"/>
              <a:t>реструктурирующее</a:t>
            </a:r>
            <a:r>
              <a:rPr lang="ru-RU" dirty="0"/>
              <a:t> и восстанавливающее действие на клетки, способствует уменьшению возрастных изменений.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Клетки кожи постоянно обновляются, чтобы сохранить </a:t>
            </a:r>
            <a:r>
              <a:rPr lang="ru-RU" dirty="0" smtClean="0"/>
              <a:t>целостность тканей</a:t>
            </a:r>
            <a:r>
              <a:rPr lang="ru-RU" dirty="0"/>
              <a:t>. Этот динамический процесс позволяет непрерывно реструктурировать </a:t>
            </a:r>
            <a:r>
              <a:rPr lang="ru-RU" dirty="0" smtClean="0"/>
              <a:t>кожу. Со </a:t>
            </a:r>
            <a:r>
              <a:rPr lang="ru-RU" dirty="0"/>
              <a:t>временем эта замена становится менее эффективной, </a:t>
            </a:r>
            <a:r>
              <a:rPr lang="ru-RU" dirty="0" smtClean="0"/>
              <a:t>клетки восстанавливаются </a:t>
            </a:r>
            <a:r>
              <a:rPr lang="ru-RU" dirty="0"/>
              <a:t>не так </a:t>
            </a:r>
            <a:r>
              <a:rPr lang="ru-RU" dirty="0" smtClean="0"/>
              <a:t>быстро. Этот </a:t>
            </a:r>
            <a:r>
              <a:rPr lang="ru-RU" dirty="0"/>
              <a:t>процесс известен как физиологическое старение кожи.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того, кожа постоянно подвергается воздействию ультрафиолетовых лучей и других окислителей окружающей среды, которые приводят к образованию свободных радикалов. Запускается процесс старения кожи, который понижает регенерацию клеток.</a:t>
            </a:r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717930" y="714534"/>
            <a:ext cx="7756264" cy="10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b="1" u="sng" dirty="0" err="1"/>
              <a:t>Natura-Tec</a:t>
            </a:r>
            <a:r>
              <a:rPr lang="ru-RU" b="1" u="sng" dirty="0"/>
              <a:t> </a:t>
            </a:r>
            <a:r>
              <a:rPr lang="ru-RU" b="1" u="sng" dirty="0" err="1"/>
              <a:t>Marine</a:t>
            </a:r>
            <a:r>
              <a:rPr lang="ru-RU" b="1" u="sng" dirty="0"/>
              <a:t> </a:t>
            </a:r>
            <a:r>
              <a:rPr lang="ru-RU" b="1" u="sng" dirty="0" err="1"/>
              <a:t>RevitaLys</a:t>
            </a:r>
            <a:r>
              <a:rPr lang="ru-RU" b="1" u="sng" dirty="0"/>
              <a:t> </a:t>
            </a:r>
            <a:r>
              <a:rPr lang="ru-RU" b="1" u="sng" dirty="0" smtClean="0"/>
              <a:t>HP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56534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529388" y="2229853"/>
            <a:ext cx="8133347" cy="4395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NATURA-TEC MARINE REVITALYS </a:t>
            </a:r>
            <a:r>
              <a:rPr lang="ru-RU" b="1" u="sng" dirty="0" smtClean="0"/>
              <a:t>HP</a:t>
            </a:r>
            <a:r>
              <a:rPr lang="ru-RU" dirty="0"/>
              <a:t> </a:t>
            </a:r>
            <a:r>
              <a:rPr lang="ru-RU" dirty="0" smtClean="0"/>
              <a:t>предотвращает </a:t>
            </a:r>
            <a:r>
              <a:rPr lang="ru-RU" dirty="0"/>
              <a:t>и уменьшает отрицательные эффекты как физиологических, так и индуцированных процессов старения </a:t>
            </a:r>
            <a:r>
              <a:rPr lang="ru-RU" dirty="0" smtClean="0"/>
              <a:t>кожи. Он </a:t>
            </a:r>
            <a:r>
              <a:rPr lang="ru-RU" dirty="0"/>
              <a:t>замедляет эти процессы за счет снижения потерь клеток, уменьшает </a:t>
            </a:r>
            <a:r>
              <a:rPr lang="ru-RU" dirty="0" err="1" smtClean="0"/>
              <a:t>апоптоз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этого </a:t>
            </a:r>
            <a:r>
              <a:rPr lang="ru-RU" dirty="0" smtClean="0"/>
              <a:t>актива предотвращает </a:t>
            </a:r>
            <a:r>
              <a:rPr lang="ru-RU" dirty="0" err="1"/>
              <a:t>апоптоз</a:t>
            </a:r>
            <a:r>
              <a:rPr lang="ru-RU" dirty="0"/>
              <a:t> и клеточное старение путем увеличения продолжительности жизни клеток.</a:t>
            </a:r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717930" y="714534"/>
            <a:ext cx="7756264" cy="10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b="1" u="sng" dirty="0" err="1"/>
              <a:t>Natura-Tec</a:t>
            </a:r>
            <a:r>
              <a:rPr lang="ru-RU" b="1" u="sng" dirty="0"/>
              <a:t> </a:t>
            </a:r>
            <a:r>
              <a:rPr lang="ru-RU" b="1" u="sng" dirty="0" err="1"/>
              <a:t>Marine</a:t>
            </a:r>
            <a:r>
              <a:rPr lang="ru-RU" b="1" u="sng" dirty="0"/>
              <a:t> </a:t>
            </a:r>
            <a:r>
              <a:rPr lang="ru-RU" b="1" u="sng" dirty="0" err="1"/>
              <a:t>RevitaLys</a:t>
            </a:r>
            <a:r>
              <a:rPr lang="ru-RU" b="1" u="sng" dirty="0"/>
              <a:t> </a:t>
            </a:r>
            <a:r>
              <a:rPr lang="ru-RU" b="1" u="sng" dirty="0" smtClean="0"/>
              <a:t>HP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72645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529388" y="2229853"/>
            <a:ext cx="8133347" cy="43955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/>
              <a:t>Физиологическое и индуцированное старение </a:t>
            </a:r>
            <a:r>
              <a:rPr lang="ru-RU" sz="1800" dirty="0" smtClean="0"/>
              <a:t>кожи процессы </a:t>
            </a:r>
            <a:r>
              <a:rPr lang="ru-RU" sz="1800" dirty="0"/>
              <a:t>- ингибирование р53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500" dirty="0"/>
              <a:t>+ 38,8% ингибирования р53 наблюдается в физиологическом процессе старения </a:t>
            </a:r>
          </a:p>
          <a:p>
            <a:pPr marL="0" indent="0">
              <a:buNone/>
            </a:pPr>
            <a:r>
              <a:rPr lang="ru-RU" sz="1500" dirty="0"/>
              <a:t>+ 45% в процессе индуцированного старения с использованием 0,5% NATURA-TEC MARINE REVITALYS HP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717930" y="714534"/>
            <a:ext cx="7756264" cy="10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b="1" u="sng" dirty="0" err="1"/>
              <a:t>Natura-Tec</a:t>
            </a:r>
            <a:r>
              <a:rPr lang="ru-RU" b="1" u="sng" dirty="0"/>
              <a:t> </a:t>
            </a:r>
            <a:r>
              <a:rPr lang="ru-RU" b="1" u="sng" dirty="0" err="1"/>
              <a:t>Marine</a:t>
            </a:r>
            <a:r>
              <a:rPr lang="ru-RU" b="1" u="sng" dirty="0"/>
              <a:t> </a:t>
            </a:r>
            <a:r>
              <a:rPr lang="ru-RU" b="1" u="sng" dirty="0" err="1"/>
              <a:t>RevitaLys</a:t>
            </a:r>
            <a:r>
              <a:rPr lang="ru-RU" b="1" u="sng" dirty="0"/>
              <a:t> </a:t>
            </a:r>
            <a:r>
              <a:rPr lang="ru-RU" b="1" u="sng" dirty="0" smtClean="0"/>
              <a:t>HP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405" y="2882019"/>
            <a:ext cx="5497584" cy="26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785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t>                      </a:t>
            </a:r>
            <a:r>
              <a:rPr sz="2700" b="1">
                <a:solidFill>
                  <a:srgbClr val="E3AF63"/>
                </a:solidFill>
                <a:latin typeface="Georgia"/>
                <a:ea typeface="Georgia"/>
                <a:cs typeface="Georgia"/>
                <a:sym typeface="Georgia"/>
              </a:rPr>
              <a:t>ПОРТФОЛИО: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CHEMPRI, </a:t>
            </a:r>
            <a:r>
              <a:rPr dirty="0" err="1"/>
              <a:t>Голландия</a:t>
            </a:r>
            <a:endParaRPr dirty="0"/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- </a:t>
            </a:r>
            <a:r>
              <a:rPr dirty="0" err="1"/>
              <a:t>Поверхностно-активные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:</a:t>
            </a:r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Анионные</a:t>
            </a:r>
            <a:endParaRPr dirty="0"/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Катионные</a:t>
            </a:r>
            <a:endParaRPr dirty="0"/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Амфотерные</a:t>
            </a:r>
            <a:endParaRPr dirty="0"/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Неионные</a:t>
            </a:r>
            <a:endParaRPr dirty="0"/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- </a:t>
            </a:r>
            <a:r>
              <a:rPr dirty="0" err="1"/>
              <a:t>Олеохимия</a:t>
            </a:r>
            <a:endParaRPr dirty="0"/>
          </a:p>
        </p:txBody>
      </p:sp>
      <p:pic>
        <p:nvPicPr>
          <p:cNvPr id="132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7301" y="1029891"/>
            <a:ext cx="1463769" cy="841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437681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4.jpeg" descr="http://finedininglovers.cdn.crosscast-system.com/ImageAlbum/7384/original_lucuma-peru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504" y="857251"/>
            <a:ext cx="8892480" cy="490752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076057" y="1772816"/>
            <a:ext cx="3923929" cy="628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6" tIns="36986" rIns="36986" bIns="36986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COBIOBRIGHT</a:t>
            </a:r>
          </a:p>
        </p:txBody>
      </p:sp>
      <p:sp>
        <p:nvSpPr>
          <p:cNvPr id="96" name="Shape 96"/>
          <p:cNvSpPr/>
          <p:nvPr/>
        </p:nvSpPr>
        <p:spPr>
          <a:xfrm>
            <a:off x="5076057" y="2433848"/>
            <a:ext cx="363468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Abscissa"/>
                <a:ea typeface="Abscissa"/>
                <a:cs typeface="Abscissa"/>
                <a:sym typeface="Abscissa"/>
              </a:defRPr>
            </a:pPr>
            <a:r>
              <a:rPr lang="ru-RU" sz="3600" b="1" dirty="0">
                <a:solidFill>
                  <a:srgbClr val="FFFFFF"/>
                </a:solidFill>
                <a:latin typeface="Abscissa"/>
                <a:ea typeface="Abscissa"/>
                <a:cs typeface="Abscissa"/>
                <a:sym typeface="Abscissa"/>
              </a:rPr>
              <a:t>Экзотический перуанский «</a:t>
            </a:r>
            <a:r>
              <a:rPr lang="ru-RU" sz="3600" b="1" dirty="0" err="1">
                <a:solidFill>
                  <a:srgbClr val="FFFFFF"/>
                </a:solidFill>
                <a:latin typeface="Abscissa"/>
                <a:ea typeface="Abscissa"/>
                <a:cs typeface="Abscissa"/>
                <a:sym typeface="Abscissa"/>
              </a:rPr>
              <a:t>суперфуд</a:t>
            </a:r>
            <a:r>
              <a:rPr lang="ru-RU" sz="3600" b="1" dirty="0">
                <a:solidFill>
                  <a:srgbClr val="FFFFFF"/>
                </a:solidFill>
                <a:latin typeface="Abscissa"/>
                <a:ea typeface="Abscissa"/>
                <a:cs typeface="Abscissa"/>
                <a:sym typeface="Abscissa"/>
              </a:rPr>
              <a:t>»</a:t>
            </a:r>
            <a:endParaRPr sz="3600" b="1" dirty="0">
              <a:solidFill>
                <a:srgbClr val="FFFFFF"/>
              </a:solidFill>
              <a:latin typeface="Abscissa"/>
              <a:ea typeface="Abscissa"/>
              <a:cs typeface="Abscissa"/>
              <a:sym typeface="Abscissa"/>
            </a:endParaRPr>
          </a:p>
        </p:txBody>
      </p:sp>
      <p:pic>
        <p:nvPicPr>
          <p:cNvPr id="97" name="image5.png" descr="C:\Users\chq221\Desktop\LOGO2 fondo transparent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1" y="980728"/>
            <a:ext cx="1915186" cy="6047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75011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23527" y="2204864"/>
            <a:ext cx="3744418" cy="145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6" tIns="36986" rIns="36986" bIns="36986">
            <a:spAutoFit/>
          </a:bodyPr>
          <a:lstStyle/>
          <a:p>
            <a:r>
              <a:rPr lang="ru-RU" b="1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COBIOBRIGHT </a:t>
            </a:r>
          </a:p>
          <a:p>
            <a:r>
              <a:rPr lang="ru-RU" b="1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извлекается из мякоти плодов дерева </a:t>
            </a:r>
            <a:r>
              <a:rPr lang="ru-RU" b="1" dirty="0" err="1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Лукумы</a:t>
            </a:r>
            <a:r>
              <a:rPr lang="ru-RU" b="1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 (</a:t>
            </a:r>
            <a:r>
              <a:rPr lang="ru-RU" b="1" dirty="0" err="1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Pouteria</a:t>
            </a:r>
            <a:r>
              <a:rPr lang="ru-RU" b="1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 </a:t>
            </a:r>
            <a:r>
              <a:rPr lang="ru-RU" b="1" dirty="0" err="1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lucuma</a:t>
            </a:r>
            <a:r>
              <a:rPr lang="ru-RU" b="1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) экзотического фрукта из Перу, считается «</a:t>
            </a:r>
            <a:r>
              <a:rPr lang="ru-RU" b="1" dirty="0" err="1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суперфудом</a:t>
            </a:r>
            <a:r>
              <a:rPr lang="ru-RU" b="1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»</a:t>
            </a:r>
            <a:r>
              <a:rPr sz="14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 </a:t>
            </a:r>
          </a:p>
        </p:txBody>
      </p:sp>
      <p:pic>
        <p:nvPicPr>
          <p:cNvPr id="100" name="image5.png" descr="C:\Users\chq221\Desktop\LOGO2 fondo transparent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28817" y="980728"/>
            <a:ext cx="1915185" cy="604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6.png" descr="Image result for lucuma peru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96835" y="1722883"/>
            <a:ext cx="5347166" cy="40103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082788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79511" y="980728"/>
            <a:ext cx="4320482" cy="4322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6" tIns="36986" rIns="36986" bIns="36986">
            <a:spAutoFit/>
          </a:bodyPr>
          <a:lstStyle/>
          <a:p>
            <a:pPr>
              <a:defRPr sz="2000" b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Плоды </a:t>
            </a:r>
            <a:r>
              <a:rPr lang="ru-RU" sz="1600" b="1" dirty="0" err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Лукумы</a:t>
            </a:r>
            <a:r>
              <a:rPr lang="ru-RU" sz="16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богаты антиоксидантами, витаминами, </a:t>
            </a:r>
            <a:r>
              <a:rPr lang="ru-RU" sz="1600" b="1" dirty="0" err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каротиноидами</a:t>
            </a:r>
            <a:r>
              <a:rPr lang="ru-RU" sz="16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, ниацином, клетчаткой, белком и ценными минералами. </a:t>
            </a:r>
          </a:p>
          <a:p>
            <a:pPr>
              <a:defRPr sz="2000" b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00" b="1" dirty="0">
              <a:solidFill>
                <a:srgbClr val="835E0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2000" b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Это мощный природный антиоксидант, который борется с симптомами старения, вызванными окислительным стрессом.</a:t>
            </a:r>
          </a:p>
          <a:p>
            <a:pPr>
              <a:defRPr sz="2000" b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b="1" dirty="0">
              <a:solidFill>
                <a:srgbClr val="835E0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Свойства:</a:t>
            </a:r>
          </a:p>
          <a:p>
            <a:pPr>
              <a:buSzPct val="100000"/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b="1" dirty="0">
              <a:solidFill>
                <a:srgbClr val="835E0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Tx/>
              <a:buBlip>
                <a:blip r:embed="rId2"/>
              </a:buBlip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Способствует блеску и сиянию кожи</a:t>
            </a:r>
          </a:p>
          <a:p>
            <a:pPr>
              <a:buSzPct val="100000"/>
              <a:buFontTx/>
              <a:buBlip>
                <a:blip r:embed="rId2"/>
              </a:buBlip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Оказывает </a:t>
            </a:r>
            <a:r>
              <a:rPr lang="ru-RU" sz="1400" b="1" dirty="0" err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антивозрастное</a:t>
            </a: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и регенерирующее действие</a:t>
            </a:r>
          </a:p>
          <a:p>
            <a:pPr>
              <a:buSzPct val="100000"/>
              <a:buFontTx/>
              <a:buBlip>
                <a:blip r:embed="rId2"/>
              </a:buBlip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Защищает от загрязнений</a:t>
            </a:r>
          </a:p>
          <a:p>
            <a:pPr>
              <a:buSzPct val="100000"/>
              <a:buFontTx/>
              <a:buBlip>
                <a:blip r:embed="rId2"/>
              </a:buBlip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Предотвращает разрушение коллагена </a:t>
            </a:r>
          </a:p>
          <a:p>
            <a:pPr>
              <a:buSzPct val="100000"/>
              <a:buFontTx/>
              <a:buBlip>
                <a:blip r:embed="rId2"/>
              </a:buBlip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Антиоксидант</a:t>
            </a:r>
          </a:p>
        </p:txBody>
      </p:sp>
      <p:sp>
        <p:nvSpPr>
          <p:cNvPr id="104" name="Shape 104"/>
          <p:cNvSpPr/>
          <p:nvPr/>
        </p:nvSpPr>
        <p:spPr>
          <a:xfrm>
            <a:off x="4427984" y="4365104"/>
            <a:ext cx="4716017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 err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Лукума</a:t>
            </a:r>
            <a:r>
              <a:rPr lang="ru-RU" sz="1400" b="1" u="sng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славится своими выдающимися противовоспалительными свойствами и на протяжении веков используется в качестве местного лечения кожных ран и ссадин. Также помогает поврежденной солнцем коже и предотвращает признаки старения.</a:t>
            </a:r>
          </a:p>
          <a:p>
            <a:pPr algn="ctr">
              <a:defRPr sz="1400" b="1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image8.jpg" descr="Image result for lucuma peru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35488" y="857250"/>
            <a:ext cx="4608513" cy="3456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692420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16087" y="1138079"/>
            <a:ext cx="3744418" cy="515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986" tIns="36986" rIns="36986" bIns="36986">
            <a:spAutoFit/>
          </a:bodyPr>
          <a:lstStyle/>
          <a:p>
            <a:r>
              <a:rPr lang="ru-RU" sz="16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Рассматривая как символ плодородия и созидания, </a:t>
            </a:r>
            <a:r>
              <a:rPr lang="ru-RU" sz="1600" dirty="0" err="1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Лукуму</a:t>
            </a:r>
            <a:r>
              <a:rPr lang="ru-RU" sz="16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 называли «Золотом инков». Он имел множество вариантов применения.</a:t>
            </a:r>
          </a:p>
          <a:p>
            <a:endParaRPr lang="ru-RU" sz="1600" dirty="0">
              <a:solidFill>
                <a:srgbClr val="FEB80A">
                  <a:lumMod val="50000"/>
                </a:srgbClr>
              </a:solidFill>
              <a:latin typeface="Corbel"/>
              <a:sym typeface="Corbel"/>
            </a:endParaRPr>
          </a:p>
          <a:p>
            <a:r>
              <a:rPr lang="ru-RU" sz="16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Недавние исследования показывают, что этот фрукт может быть полезен не только для регулирования уровня сахара в крови, но и </a:t>
            </a:r>
            <a:r>
              <a:rPr lang="ru-RU" sz="1600" b="1" u="sng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для поддержания здоровья кожи </a:t>
            </a:r>
            <a:r>
              <a:rPr lang="ru-RU" sz="16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и даже здоровья сердечно-сосудистой системы. </a:t>
            </a:r>
          </a:p>
          <a:p>
            <a:endParaRPr lang="ru-RU" sz="1600" dirty="0">
              <a:solidFill>
                <a:srgbClr val="FEB80A">
                  <a:lumMod val="50000"/>
                </a:srgbClr>
              </a:solidFill>
              <a:latin typeface="Corbel"/>
              <a:sym typeface="Corbel"/>
            </a:endParaRPr>
          </a:p>
          <a:p>
            <a:r>
              <a:rPr lang="ru-RU" sz="1600" dirty="0" err="1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Лукума</a:t>
            </a:r>
            <a:r>
              <a:rPr lang="ru-RU" sz="16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 содержит </a:t>
            </a:r>
            <a:r>
              <a:rPr lang="ru-RU" sz="1600" b="1" u="sng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бета-каротин</a:t>
            </a:r>
            <a:r>
              <a:rPr lang="ru-RU" sz="1600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. В организме человека бета-каротин превращается в </a:t>
            </a:r>
            <a:r>
              <a:rPr lang="ru-RU" sz="1600" b="1" u="sng" dirty="0">
                <a:solidFill>
                  <a:srgbClr val="FEB80A">
                    <a:lumMod val="50000"/>
                  </a:srgbClr>
                </a:solidFill>
                <a:latin typeface="Corbel"/>
                <a:sym typeface="Corbel"/>
              </a:rPr>
              <a:t>витамин А, который стимулирует восстановление и рост клеток, заметно улучшает тон кожи и разглаживает мелкие морщинки.</a:t>
            </a:r>
          </a:p>
          <a:p>
            <a:pPr algn="just">
              <a:defRPr sz="16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b="1" dirty="0">
              <a:solidFill>
                <a:srgbClr val="835E0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b="1" dirty="0">
              <a:solidFill>
                <a:srgbClr val="835E0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8" name="image9.jpg" descr="Resultado de imagen de LUCUMA peru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99956" y="857251"/>
            <a:ext cx="4844044" cy="321982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4355975" y="4293097"/>
            <a:ext cx="46805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Недавний отчет Университета штата Нью-Джерси показал, что порошок </a:t>
            </a:r>
            <a:r>
              <a:rPr lang="ru-RU" sz="1200" dirty="0" err="1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Лукумы</a:t>
            </a:r>
            <a:r>
              <a:rPr lang="ru-RU" sz="1200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не только </a:t>
            </a:r>
            <a:r>
              <a:rPr lang="ru-RU" sz="1200" b="1" u="sng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стимулирует </a:t>
            </a:r>
            <a:r>
              <a:rPr lang="ru-RU" sz="1200" b="1" u="sng" dirty="0" err="1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ранозаживление</a:t>
            </a:r>
            <a:r>
              <a:rPr lang="ru-RU" sz="1200" b="1" u="sng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и регенерацию тканей</a:t>
            </a:r>
            <a:r>
              <a:rPr lang="ru-RU" sz="1200" b="1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200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но и оказывает </a:t>
            </a:r>
            <a:r>
              <a:rPr lang="ru-RU" sz="1200" b="1" u="sng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противовоспалительное, </a:t>
            </a:r>
            <a:r>
              <a:rPr lang="ru-RU" sz="1200" b="1" u="sng" dirty="0" err="1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антивозрастное</a:t>
            </a:r>
            <a:r>
              <a:rPr lang="ru-RU" sz="1200" b="1" u="sng" dirty="0">
                <a:solidFill>
                  <a:srgbClr val="FEB80A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и смягчающее действие на кожу. </a:t>
            </a:r>
          </a:p>
          <a:p>
            <a:pPr algn="just">
              <a:defRPr sz="1200">
                <a:solidFill>
                  <a:srgbClr val="835E0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 b="1" dirty="0">
              <a:solidFill>
                <a:srgbClr val="835E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872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-1" y="1772815"/>
            <a:ext cx="720080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1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b="1" dirty="0">
              <a:solidFill>
                <a:srgbClr val="B010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2717" lvl="1" indent="-342900" algn="just"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антиоксидантную</a:t>
            </a:r>
          </a:p>
          <a:p>
            <a:pPr marL="712717" lvl="1" indent="-342900" algn="just"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антиколлагеназную</a:t>
            </a:r>
            <a:r>
              <a:rPr lang="ru-RU" sz="2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12717" lvl="1" indent="-342900" algn="just"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антитирозиназную</a:t>
            </a:r>
            <a:r>
              <a:rPr lang="ru-RU" sz="2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активность</a:t>
            </a:r>
          </a:p>
        </p:txBody>
      </p:sp>
      <p:sp>
        <p:nvSpPr>
          <p:cNvPr id="112" name="Shape 112"/>
          <p:cNvSpPr/>
          <p:nvPr/>
        </p:nvSpPr>
        <p:spPr>
          <a:xfrm>
            <a:off x="0" y="857249"/>
            <a:ext cx="9144000" cy="843560"/>
          </a:xfrm>
          <a:prstGeom prst="rect">
            <a:avLst/>
          </a:prstGeom>
          <a:solidFill>
            <a:srgbClr val="750A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857250"/>
            <a:ext cx="9144000" cy="1015663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vitro</a:t>
            </a:r>
            <a:r>
              <a:rPr lang="ru-RU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исследование методом </a:t>
            </a:r>
            <a:r>
              <a:rPr lang="ru-RU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энизмного</a:t>
            </a:r>
            <a:r>
              <a:rPr lang="ru-RU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скрининга для оценки </a:t>
            </a:r>
            <a:r>
              <a:rPr lang="ru-RU" sz="2000" b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антивозрастных</a:t>
            </a:r>
            <a:r>
              <a:rPr lang="ru-RU" sz="2000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свойств, подтягивающего  и разглаживающего действия показало:</a:t>
            </a:r>
            <a:endParaRPr sz="2000" b="1" u="sng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image10.jpeg" descr="Image result for in vitro screeni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90600" y="4149080"/>
            <a:ext cx="4753400" cy="15979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68740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1772816"/>
            <a:ext cx="8748464" cy="39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rPr>
              <a:t>Протокол</a:t>
            </a:r>
            <a:r>
              <a:rPr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655567" lvl="1" indent="-285750" algn="just">
              <a:buSzPct val="100000"/>
              <a:buFont typeface="Arial" panose="020B0604020202020204" pitchFamily="34" charset="0"/>
              <a:buChar char="•"/>
              <a:defRPr sz="1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Тест на антиоксидантную активность: </a:t>
            </a:r>
          </a:p>
          <a:p>
            <a:pPr marL="369817" lvl="1" indent="0" algn="just">
              <a:buSzPct val="100000"/>
              <a:defRPr sz="1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Для оценки антиоксидантного потенциала используется метод, основанный на переносе электронов. Измеряется уменьшение концентрации окисленного вещества. </a:t>
            </a:r>
          </a:p>
          <a:p>
            <a:pPr marL="655567" lvl="1" indent="-285750" algn="just">
              <a:buSzPct val="100000"/>
              <a:buFont typeface="Arial" panose="020B0604020202020204" pitchFamily="34" charset="0"/>
              <a:buChar char="•"/>
              <a:defRPr sz="1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Исследования </a:t>
            </a:r>
            <a:r>
              <a:rPr lang="ru-RU" sz="1400" b="1" u="sng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антиколлагеназной</a:t>
            </a:r>
            <a:r>
              <a:rPr lang="ru-RU" sz="1400" b="1" u="sng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активности: </a:t>
            </a:r>
          </a:p>
          <a:p>
            <a:pPr marL="369817" lvl="1" indent="0" algn="just">
              <a:buSzPct val="100000"/>
              <a:defRPr sz="1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Основаны на способности различных ферментов разрушать субстраты внеклеточного матрикса кожи (эластин, </a:t>
            </a:r>
            <a:r>
              <a:rPr lang="ru-RU" sz="14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гиалуроновая</a:t>
            </a:r>
            <a:r>
              <a:rPr lang="ru-RU"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кислота и коллаген соответственно). При наличии специфических ингибиторов ферментов они не способны разрушать компоненты внеклеточного матрикса. </a:t>
            </a:r>
          </a:p>
          <a:p>
            <a:pPr marL="655567" lvl="1" indent="-285750" algn="just">
              <a:buSzPct val="100000"/>
              <a:buFont typeface="Arial" panose="020B0604020202020204" pitchFamily="34" charset="0"/>
              <a:buChar char="•"/>
              <a:defRPr sz="1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Тест </a:t>
            </a:r>
            <a:r>
              <a:rPr lang="ru-RU" sz="1400" b="1" u="sng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антитирозиназную</a:t>
            </a:r>
            <a:r>
              <a:rPr lang="ru-RU" sz="1400" b="1" u="sng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активность: </a:t>
            </a:r>
          </a:p>
          <a:p>
            <a:pPr marL="369817" lvl="1" indent="0" algn="just">
              <a:buSzPct val="100000"/>
              <a:defRPr sz="1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Фермент </a:t>
            </a:r>
            <a:r>
              <a:rPr lang="ru-RU" sz="14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тирозиназа</a:t>
            </a:r>
            <a:r>
              <a:rPr lang="ru-RU"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участвует в синтезе меланина. Снижение активности </a:t>
            </a:r>
            <a:r>
              <a:rPr lang="ru-RU" sz="14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тирозиназы</a:t>
            </a:r>
            <a:r>
              <a:rPr lang="ru-RU" sz="14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замедляет процессы фотостарения кожи. </a:t>
            </a:r>
          </a:p>
          <a:p>
            <a:pPr marL="369817" lvl="1" indent="0" algn="just">
              <a:buSzPct val="100000"/>
              <a:defRPr sz="700" b="1">
                <a:latin typeface="Arial"/>
                <a:ea typeface="Arial"/>
                <a:cs typeface="Arial"/>
                <a:sym typeface="Arial"/>
              </a:defRPr>
            </a:pP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267" lvl="1" indent="-171450" algn="just">
              <a:buSzPct val="100000"/>
              <a:buFont typeface="Arial" panose="020B0604020202020204" pitchFamily="34" charset="0"/>
              <a:buChar char="•"/>
              <a:defRPr sz="11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Negative controls:</a:t>
            </a:r>
          </a:p>
          <a:p>
            <a:pPr marL="369817" lvl="1" indent="0" algn="just">
              <a:buSzPct val="100000"/>
              <a:buFont typeface="Wingdings"/>
              <a:buChar char="▪"/>
              <a:defRPr sz="4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00" b="1" dirty="0">
              <a:solidFill>
                <a:srgbClr val="B0105B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369817">
              <a:defRPr sz="11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Oxidation Activity %: 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ABTS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cation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369817">
              <a:defRPr sz="11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1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Colagenase</a:t>
            </a:r>
            <a:r>
              <a:rPr sz="11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Activity %: 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Collagenase </a:t>
            </a:r>
          </a:p>
          <a:p>
            <a:pPr lvl="1" indent="369817">
              <a:defRPr sz="11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00" b="1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Tyrosinase</a:t>
            </a:r>
            <a:r>
              <a:rPr sz="11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Activity %: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Tyrosinase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369817">
              <a:defRPr sz="1100">
                <a:latin typeface="Arial"/>
                <a:ea typeface="Arial"/>
                <a:cs typeface="Arial"/>
                <a:sym typeface="Arial"/>
              </a:defRPr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267" lvl="1" indent="-171450" algn="just">
              <a:buSzPct val="100000"/>
              <a:buFont typeface="Arial" panose="020B0604020202020204" pitchFamily="34" charset="0"/>
              <a:buChar char="•"/>
              <a:defRPr sz="11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00" b="1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Positive controls: 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Aloe </a:t>
            </a:r>
            <a:r>
              <a:rPr sz="11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vera</a:t>
            </a:r>
            <a:r>
              <a:rPr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gel</a:t>
            </a:r>
          </a:p>
        </p:txBody>
      </p:sp>
      <p:sp>
        <p:nvSpPr>
          <p:cNvPr id="117" name="Shape 117"/>
          <p:cNvSpPr/>
          <p:nvPr/>
        </p:nvSpPr>
        <p:spPr>
          <a:xfrm>
            <a:off x="0" y="857249"/>
            <a:ext cx="9144000" cy="843560"/>
          </a:xfrm>
          <a:prstGeom prst="rect">
            <a:avLst/>
          </a:prstGeom>
          <a:solidFill>
            <a:srgbClr val="750A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0" y="857250"/>
            <a:ext cx="9144000" cy="1015663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vitro</a:t>
            </a:r>
            <a:r>
              <a:rPr lang="ru-RU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исследование методом </a:t>
            </a:r>
            <a:r>
              <a:rPr lang="ru-RU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энизмного</a:t>
            </a:r>
            <a:r>
              <a:rPr lang="ru-RU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скрининга для оценки </a:t>
            </a:r>
            <a:r>
              <a:rPr lang="ru-RU" sz="2000" b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антивозрастных</a:t>
            </a:r>
            <a:r>
              <a:rPr lang="ru-RU" sz="2000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свойств, подтягивающего  и разглаживающего действия показало:</a:t>
            </a:r>
          </a:p>
        </p:txBody>
      </p:sp>
      <p:pic>
        <p:nvPicPr>
          <p:cNvPr id="119" name="image11.jpg" descr="CapturaPantallaVide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54496" y="4321552"/>
            <a:ext cx="1597154" cy="14474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73645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2.jpeg" descr="beautiful-face-young-woman-clean-skin-fresh-isolated-white-38897484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94436" y="857250"/>
            <a:ext cx="3949564" cy="48760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124"/>
          <p:cNvGrpSpPr/>
          <p:nvPr/>
        </p:nvGrpSpPr>
        <p:grpSpPr>
          <a:xfrm>
            <a:off x="0" y="857249"/>
            <a:ext cx="9144000" cy="4876008"/>
            <a:chOff x="0" y="0"/>
            <a:chExt cx="9144000" cy="4876006"/>
          </a:xfrm>
        </p:grpSpPr>
        <p:sp>
          <p:nvSpPr>
            <p:cNvPr id="122" name="Shape 122"/>
            <p:cNvSpPr/>
            <p:nvPr/>
          </p:nvSpPr>
          <p:spPr>
            <a:xfrm>
              <a:off x="0" y="-1"/>
              <a:ext cx="9144000" cy="487600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orbel"/>
                <a:sym typeface="Corbe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-1"/>
              <a:ext cx="9144000" cy="4876008"/>
            </a:xfrm>
            <a:prstGeom prst="rect">
              <a:avLst/>
            </a:prstGeom>
            <a:noFill/>
            <a:ln w="19050" cap="flat">
              <a:solidFill>
                <a:srgbClr val="FFE39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orbel"/>
                <a:sym typeface="Corbel"/>
              </a:endParaRPr>
            </a:p>
          </p:txBody>
        </p:sp>
      </p:grpSp>
      <p:sp>
        <p:nvSpPr>
          <p:cNvPr id="125" name="Shape 125"/>
          <p:cNvSpPr/>
          <p:nvPr/>
        </p:nvSpPr>
        <p:spPr>
          <a:xfrm>
            <a:off x="24385" y="1331987"/>
            <a:ext cx="5442701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Проведенные исследования показывают, что COBIOBRIGHT защищает волокна коллагена и эластина от разрушения. </a:t>
            </a: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 супер-антиоксидант. </a:t>
            </a: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Кроме того, он проявляет сильную </a:t>
            </a:r>
            <a:r>
              <a:rPr lang="ru-RU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антитирозиназную</a:t>
            </a: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активность:</a:t>
            </a: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ru-RU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Антитирозиназная</a:t>
            </a: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активность 98,12%</a:t>
            </a: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Антиокислительная активность 59,80%</a:t>
            </a:r>
          </a:p>
          <a:p>
            <a:pPr>
              <a:defRPr b="1">
                <a:solidFill>
                  <a:srgbClr val="750A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ru-RU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Антиколагеназная</a:t>
            </a:r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активность 57,84%</a:t>
            </a:r>
          </a:p>
        </p:txBody>
      </p:sp>
    </p:spTree>
    <p:extLst>
      <p:ext uri="{BB962C8B-B14F-4D97-AF65-F5344CB8AC3E}">
        <p14:creationId xmlns:p14="http://schemas.microsoft.com/office/powerpoint/2010/main" xmlns="" val="3201618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Chart 127"/>
          <p:cNvGraphicFramePr/>
          <p:nvPr>
            <p:extLst/>
          </p:nvPr>
        </p:nvGraphicFramePr>
        <p:xfrm>
          <a:off x="538330" y="1311661"/>
          <a:ext cx="2529013" cy="18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" name="Shape 128"/>
          <p:cNvSpPr/>
          <p:nvPr/>
        </p:nvSpPr>
        <p:spPr>
          <a:xfrm>
            <a:off x="3131841" y="1772816"/>
            <a:ext cx="122413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-59,80 %</a:t>
            </a:r>
          </a:p>
        </p:txBody>
      </p:sp>
      <p:graphicFrame>
        <p:nvGraphicFramePr>
          <p:cNvPr id="129" name="Chart 129"/>
          <p:cNvGraphicFramePr/>
          <p:nvPr>
            <p:extLst/>
          </p:nvPr>
        </p:nvGraphicFramePr>
        <p:xfrm>
          <a:off x="4751718" y="1056323"/>
          <a:ext cx="2782757" cy="201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Shape 130"/>
          <p:cNvSpPr/>
          <p:nvPr/>
        </p:nvSpPr>
        <p:spPr>
          <a:xfrm>
            <a:off x="7668345" y="1772816"/>
            <a:ext cx="11521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-57,84%</a:t>
            </a:r>
          </a:p>
        </p:txBody>
      </p:sp>
      <p:sp>
        <p:nvSpPr>
          <p:cNvPr id="131" name="Shape 131"/>
          <p:cNvSpPr/>
          <p:nvPr/>
        </p:nvSpPr>
        <p:spPr>
          <a:xfrm>
            <a:off x="7020273" y="2204864"/>
            <a:ext cx="216025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2627784" y="1988841"/>
            <a:ext cx="216025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550"/>
                </a:moveTo>
                <a:lnTo>
                  <a:pt x="5400" y="17550"/>
                </a:lnTo>
                <a:lnTo>
                  <a:pt x="5400" y="0"/>
                </a:lnTo>
                <a:lnTo>
                  <a:pt x="16200" y="0"/>
                </a:lnTo>
                <a:lnTo>
                  <a:pt x="16200" y="17550"/>
                </a:lnTo>
                <a:lnTo>
                  <a:pt x="21600" y="1755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graphicFrame>
        <p:nvGraphicFramePr>
          <p:cNvPr id="133" name="Chart 133"/>
          <p:cNvGraphicFramePr/>
          <p:nvPr>
            <p:extLst/>
          </p:nvPr>
        </p:nvGraphicFramePr>
        <p:xfrm>
          <a:off x="2809503" y="3195893"/>
          <a:ext cx="2857657" cy="236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4" name="Shape 134"/>
          <p:cNvSpPr/>
          <p:nvPr/>
        </p:nvSpPr>
        <p:spPr>
          <a:xfrm>
            <a:off x="5796137" y="4005064"/>
            <a:ext cx="13681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-98,12 %</a:t>
            </a:r>
          </a:p>
        </p:txBody>
      </p:sp>
      <p:sp>
        <p:nvSpPr>
          <p:cNvPr id="135" name="Shape 135"/>
          <p:cNvSpPr/>
          <p:nvPr/>
        </p:nvSpPr>
        <p:spPr>
          <a:xfrm>
            <a:off x="5148065" y="4221089"/>
            <a:ext cx="216025" cy="1152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75"/>
                </a:moveTo>
                <a:lnTo>
                  <a:pt x="5400" y="195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9575"/>
                </a:lnTo>
                <a:lnTo>
                  <a:pt x="21600" y="195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55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79511" y="1772816"/>
            <a:ext cx="5745280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Чтобы оценить уровни экспрессии коллагена и </a:t>
            </a:r>
            <a:r>
              <a:rPr lang="ru-RU" dirty="0" err="1">
                <a:solidFill>
                  <a:srgbClr val="000000"/>
                </a:solidFill>
                <a:latin typeface="Corbel"/>
                <a:sym typeface="Corbel"/>
              </a:rPr>
              <a:t>фибронектина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, </a:t>
            </a:r>
            <a:r>
              <a:rPr lang="ru-RU" u="sng" dirty="0">
                <a:solidFill>
                  <a:srgbClr val="000000"/>
                </a:solidFill>
                <a:latin typeface="Corbel"/>
                <a:sym typeface="Corbel"/>
              </a:rPr>
              <a:t>человеческие фибробласты инкубировали с 1% COBIOBRIGHT в течение 16 часов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. </a:t>
            </a:r>
          </a:p>
          <a:p>
            <a:endParaRPr lang="ru-RU" dirty="0">
              <a:solidFill>
                <a:srgbClr val="000000"/>
              </a:solidFill>
              <a:latin typeface="Corbel"/>
              <a:sym typeface="Corbel"/>
            </a:endParaRPr>
          </a:p>
          <a:p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Расположение и интенсивность сигнала меченого белка оценивали с помощью </a:t>
            </a:r>
            <a:r>
              <a:rPr lang="ru-RU" u="sng" dirty="0" err="1">
                <a:solidFill>
                  <a:srgbClr val="000000"/>
                </a:solidFill>
                <a:latin typeface="Corbel"/>
                <a:sym typeface="Corbel"/>
              </a:rPr>
              <a:t>иммунофлуоресценции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. </a:t>
            </a:r>
          </a:p>
          <a:p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Фибробласты, обработанные 1% COBIOBRIGHT, показывают: </a:t>
            </a:r>
          </a:p>
          <a:p>
            <a:r>
              <a:rPr lang="ru-RU" b="1" u="sng" dirty="0">
                <a:solidFill>
                  <a:srgbClr val="000000"/>
                </a:solidFill>
                <a:latin typeface="Corbel"/>
                <a:sym typeface="Corbel"/>
              </a:rPr>
              <a:t>КОЛЛАГЕН: 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более интенсивный </a:t>
            </a:r>
            <a:r>
              <a:rPr lang="ru-RU" dirty="0" err="1">
                <a:solidFill>
                  <a:srgbClr val="000000"/>
                </a:solidFill>
                <a:latin typeface="Corbel"/>
                <a:sym typeface="Corbel"/>
              </a:rPr>
              <a:t>внешнеядерный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 сигнал, чем в контрольном образце. </a:t>
            </a:r>
          </a:p>
          <a:p>
            <a:r>
              <a:rPr lang="ru-RU" b="1" u="sng" dirty="0">
                <a:solidFill>
                  <a:srgbClr val="000000"/>
                </a:solidFill>
                <a:latin typeface="Corbel"/>
                <a:sym typeface="Corbel"/>
              </a:rPr>
              <a:t>ФИБРОНЕКТИН: 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более интенсивный </a:t>
            </a:r>
            <a:r>
              <a:rPr lang="ru-RU" dirty="0" err="1">
                <a:solidFill>
                  <a:srgbClr val="000000"/>
                </a:solidFill>
                <a:latin typeface="Corbel"/>
                <a:sym typeface="Corbel"/>
              </a:rPr>
              <a:t>внешнеядерный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 сигнал, чем в контрольном образце, а также более структурированные волокна </a:t>
            </a:r>
            <a:r>
              <a:rPr lang="ru-RU" dirty="0" err="1">
                <a:solidFill>
                  <a:srgbClr val="000000"/>
                </a:solidFill>
                <a:latin typeface="Corbel"/>
                <a:sym typeface="Corbel"/>
              </a:rPr>
              <a:t>фибронектина</a:t>
            </a:r>
            <a:r>
              <a:rPr lang="ru-RU" dirty="0">
                <a:solidFill>
                  <a:srgbClr val="000000"/>
                </a:solidFill>
                <a:latin typeface="Corbel"/>
                <a:sym typeface="Corbel"/>
              </a:rPr>
              <a:t>.</a:t>
            </a:r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857249"/>
            <a:ext cx="9144000" cy="843560"/>
          </a:xfrm>
          <a:prstGeom prst="rect">
            <a:avLst/>
          </a:prstGeom>
          <a:solidFill>
            <a:srgbClr val="750A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0" y="857250"/>
            <a:ext cx="9144000" cy="830997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Стимуляция выработки эластина, коллагена и </a:t>
            </a:r>
            <a:r>
              <a:rPr lang="ru-RU" dirty="0" err="1"/>
              <a:t>фибронектина</a:t>
            </a:r>
            <a:r>
              <a:rPr lang="ru-RU" dirty="0"/>
              <a:t> в фибробластах организма</a:t>
            </a:r>
          </a:p>
        </p:txBody>
      </p:sp>
      <p:pic>
        <p:nvPicPr>
          <p:cNvPr id="140" name="image15.jpg" descr="Image result for laboratory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24792" y="3637026"/>
            <a:ext cx="3219209" cy="20962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17316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857249"/>
            <a:ext cx="9144000" cy="843560"/>
          </a:xfrm>
          <a:prstGeom prst="rect">
            <a:avLst/>
          </a:prstGeom>
          <a:solidFill>
            <a:srgbClr val="750A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0" y="857251"/>
            <a:ext cx="9144000" cy="461665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Стимуляция коллагена:</a:t>
            </a:r>
            <a:endParaRPr dirty="0"/>
          </a:p>
        </p:txBody>
      </p:sp>
      <p:pic>
        <p:nvPicPr>
          <p:cNvPr id="144" name="image1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19" y="1916833"/>
            <a:ext cx="4132678" cy="3116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60032" y="1916832"/>
            <a:ext cx="4121502" cy="31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691681" y="1700809"/>
            <a:ext cx="115212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CONTROL</a:t>
            </a:r>
          </a:p>
        </p:txBody>
      </p:sp>
      <p:sp>
        <p:nvSpPr>
          <p:cNvPr id="147" name="Shape 147"/>
          <p:cNvSpPr/>
          <p:nvPr/>
        </p:nvSpPr>
        <p:spPr>
          <a:xfrm>
            <a:off x="6228185" y="1700809"/>
            <a:ext cx="208823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1% COBIOBRIGHT</a:t>
            </a:r>
          </a:p>
        </p:txBody>
      </p:sp>
      <p:sp>
        <p:nvSpPr>
          <p:cNvPr id="148" name="Shape 148"/>
          <p:cNvSpPr/>
          <p:nvPr/>
        </p:nvSpPr>
        <p:spPr>
          <a:xfrm>
            <a:off x="1115617" y="5085185"/>
            <a:ext cx="705678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Иммунофлуоресценция</a:t>
            </a:r>
            <a:r>
              <a:rPr lang="ru-RU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синтеза коллагена I в фибробластах человека, обработанных 1% COBIOBRIGHT.</a:t>
            </a:r>
            <a:endParaRPr dirty="0">
              <a:solidFill>
                <a:srgbClr val="B010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450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t>                      </a:t>
            </a:r>
            <a:r>
              <a:rPr sz="2700" b="1">
                <a:solidFill>
                  <a:srgbClr val="E3AF63"/>
                </a:solidFill>
                <a:latin typeface="Georgia"/>
                <a:ea typeface="Georgia"/>
                <a:cs typeface="Georgia"/>
                <a:sym typeface="Georgia"/>
              </a:rPr>
              <a:t>ПОРТФОЛИО: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QUAT-CHEM, </a:t>
            </a:r>
            <a:r>
              <a:rPr dirty="0" err="1"/>
              <a:t>Великобритания</a:t>
            </a:r>
            <a:endParaRPr dirty="0"/>
          </a:p>
          <a:p>
            <a:pPr marL="0" indent="0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Биоциды</a:t>
            </a:r>
            <a:r>
              <a:rPr dirty="0"/>
              <a:t>:</a:t>
            </a:r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Хлорид</a:t>
            </a:r>
            <a:r>
              <a:rPr dirty="0"/>
              <a:t> </a:t>
            </a:r>
            <a:r>
              <a:rPr dirty="0" err="1"/>
              <a:t>бензалкония</a:t>
            </a:r>
            <a:r>
              <a:rPr dirty="0"/>
              <a:t> 50%</a:t>
            </a:r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Хлорид</a:t>
            </a:r>
            <a:r>
              <a:rPr dirty="0"/>
              <a:t> </a:t>
            </a:r>
            <a:r>
              <a:rPr dirty="0" err="1"/>
              <a:t>бензалкония</a:t>
            </a:r>
            <a:r>
              <a:rPr dirty="0"/>
              <a:t> 80%</a:t>
            </a:r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Глутаровый</a:t>
            </a:r>
            <a:r>
              <a:rPr dirty="0"/>
              <a:t> </a:t>
            </a:r>
            <a:r>
              <a:rPr dirty="0" err="1"/>
              <a:t>альдегид</a:t>
            </a:r>
            <a:r>
              <a:rPr dirty="0"/>
              <a:t> 50%</a:t>
            </a:r>
          </a:p>
          <a:p>
            <a:pPr marL="0" indent="0">
              <a:buSzTx/>
              <a:buNone/>
              <a:defRPr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 err="1"/>
              <a:t>Хлоргексидин</a:t>
            </a:r>
            <a:r>
              <a:rPr dirty="0"/>
              <a:t> </a:t>
            </a:r>
            <a:r>
              <a:rPr dirty="0" err="1"/>
              <a:t>диглюконат</a:t>
            </a:r>
            <a:r>
              <a:rPr dirty="0"/>
              <a:t> 20%</a:t>
            </a:r>
          </a:p>
        </p:txBody>
      </p:sp>
      <p:pic>
        <p:nvPicPr>
          <p:cNvPr id="137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7301" y="1029891"/>
            <a:ext cx="1463769" cy="841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07454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857249"/>
            <a:ext cx="9144000" cy="843560"/>
          </a:xfrm>
          <a:prstGeom prst="rect">
            <a:avLst/>
          </a:prstGeom>
          <a:solidFill>
            <a:srgbClr val="750A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857251"/>
            <a:ext cx="9144000" cy="461665"/>
          </a:xfrm>
          <a:prstGeom prst="rect">
            <a:avLst/>
          </a:prstGeom>
          <a:solidFill>
            <a:srgbClr val="B0105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Стимуляция </a:t>
            </a:r>
            <a:r>
              <a:rPr lang="ru-RU" dirty="0" err="1"/>
              <a:t>фибронектина</a:t>
            </a:r>
            <a:r>
              <a:rPr lang="ru-RU" dirty="0"/>
              <a:t>: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1691681" y="1700809"/>
            <a:ext cx="115212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CONTROL</a:t>
            </a:r>
          </a:p>
        </p:txBody>
      </p:sp>
      <p:sp>
        <p:nvSpPr>
          <p:cNvPr id="153" name="Shape 153"/>
          <p:cNvSpPr/>
          <p:nvPr/>
        </p:nvSpPr>
        <p:spPr>
          <a:xfrm>
            <a:off x="6228185" y="1700809"/>
            <a:ext cx="208823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1% COBIOBRIGHT</a:t>
            </a:r>
          </a:p>
        </p:txBody>
      </p:sp>
      <p:sp>
        <p:nvSpPr>
          <p:cNvPr id="154" name="Shape 154"/>
          <p:cNvSpPr/>
          <p:nvPr/>
        </p:nvSpPr>
        <p:spPr>
          <a:xfrm>
            <a:off x="1115617" y="5085185"/>
            <a:ext cx="705678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Иммунофлуоресценция</a:t>
            </a:r>
            <a:r>
              <a:rPr lang="ru-RU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синтеза и организации </a:t>
            </a:r>
            <a:r>
              <a:rPr lang="ru-RU" dirty="0" err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фибронектина</a:t>
            </a:r>
            <a:r>
              <a:rPr lang="ru-RU" dirty="0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rPr>
              <a:t> в фибробластах человека, обработанных 1% COBIOBRIGHT.</a:t>
            </a:r>
            <a:endParaRPr dirty="0">
              <a:solidFill>
                <a:srgbClr val="B01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image1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1" y="1988840"/>
            <a:ext cx="4172958" cy="31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1988840"/>
            <a:ext cx="4182036" cy="313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4866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51519" y="2406925"/>
            <a:ext cx="8640962" cy="323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Tx/>
              <a:buBlip>
                <a:blip r:embed="rId2"/>
              </a:buBlip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700" b="1" u="sng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Осветление и депигментация: </a:t>
            </a:r>
            <a:r>
              <a:rPr lang="ru-RU" sz="1700" b="1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из-за высокой способности ингибирования </a:t>
            </a:r>
            <a:r>
              <a:rPr lang="ru-RU" sz="1700" b="1" dirty="0" err="1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тирозиназы</a:t>
            </a:r>
            <a:r>
              <a:rPr lang="ru-RU" sz="1700" b="1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98,12%</a:t>
            </a:r>
          </a:p>
          <a:p>
            <a:pPr>
              <a:buSzPct val="100000"/>
              <a:defRPr sz="1700" b="1">
                <a:latin typeface="Arial"/>
                <a:ea typeface="Arial"/>
                <a:cs typeface="Arial"/>
                <a:sym typeface="Arial"/>
              </a:defRPr>
            </a:pPr>
            <a:endParaRPr lang="ru-RU" sz="1700" b="1" dirty="0">
              <a:solidFill>
                <a:srgbClr val="EA157A">
                  <a:lumMod val="75000"/>
                </a:srgb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SzPct val="100000"/>
              <a:buFontTx/>
              <a:buBlip>
                <a:blip r:embed="rId2"/>
              </a:buBlip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700" b="1" u="sng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Защита от воздействия загрязнений окружающей среды:</a:t>
            </a:r>
            <a:r>
              <a:rPr lang="ru-RU" sz="1700" b="1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наличие мощной антиоксидантной активности: 59,80%</a:t>
            </a:r>
          </a:p>
          <a:p>
            <a:pPr>
              <a:buSzPct val="100000"/>
              <a:buFontTx/>
              <a:buBlip>
                <a:blip r:embed="rId2"/>
              </a:buBlip>
              <a:defRPr sz="1700" b="1">
                <a:latin typeface="Arial"/>
                <a:ea typeface="Arial"/>
                <a:cs typeface="Arial"/>
                <a:sym typeface="Arial"/>
              </a:defRPr>
            </a:pPr>
            <a:endParaRPr lang="ru-RU" sz="1700" b="1" dirty="0">
              <a:solidFill>
                <a:srgbClr val="EA157A">
                  <a:lumMod val="75000"/>
                </a:srgb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SzPct val="100000"/>
              <a:buFontTx/>
              <a:buBlip>
                <a:blip r:embed="rId2"/>
              </a:buBlip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700" b="1" u="sng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Защита коллагеновых волокон: </a:t>
            </a:r>
            <a:r>
              <a:rPr lang="ru-RU" sz="1700" b="1" dirty="0" err="1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фотодеградация</a:t>
            </a:r>
            <a:r>
              <a:rPr lang="ru-RU" sz="1700" b="1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коллагена приводит к морщинам и может способствовать старению кожи. COBIOBRIGHT показал, что защищает коллаген, демонстрируя </a:t>
            </a:r>
            <a:r>
              <a:rPr lang="ru-RU" sz="1700" b="1" dirty="0" err="1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антиколагеназную</a:t>
            </a:r>
            <a:r>
              <a:rPr lang="ru-RU" sz="1700" b="1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активность 57,84%. </a:t>
            </a:r>
          </a:p>
          <a:p>
            <a:pPr>
              <a:buSzPct val="100000"/>
              <a:defRPr sz="1700" b="1">
                <a:latin typeface="Arial"/>
                <a:ea typeface="Arial"/>
                <a:cs typeface="Arial"/>
                <a:sym typeface="Arial"/>
              </a:defRPr>
            </a:pPr>
            <a:endParaRPr lang="ru-RU" sz="1700" b="1" dirty="0">
              <a:solidFill>
                <a:srgbClr val="EA157A">
                  <a:lumMod val="75000"/>
                </a:srgb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SzPct val="100000"/>
              <a:buFontTx/>
              <a:buBlip>
                <a:blip r:embed="rId2"/>
              </a:buBlip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700" b="1" u="sng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Стимуляция коллагена и </a:t>
            </a:r>
            <a:r>
              <a:rPr lang="ru-RU" sz="1700" b="1" u="sng" dirty="0" err="1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фибронектина</a:t>
            </a:r>
            <a:r>
              <a:rPr lang="ru-RU" sz="1700" b="1" u="sng" dirty="0">
                <a:solidFill>
                  <a:srgbClr val="EA157A">
                    <a:lumMod val="75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>
              <a:buSzPct val="100000"/>
              <a:buFontTx/>
              <a:buBlip>
                <a:blip r:embed="rId2"/>
              </a:buBlip>
              <a:defRPr sz="1700" b="1">
                <a:latin typeface="Arial"/>
                <a:ea typeface="Arial"/>
                <a:cs typeface="Arial"/>
                <a:sym typeface="Arial"/>
              </a:defRPr>
            </a:pP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395535" y="1052736"/>
            <a:ext cx="374441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ВЫВОДЫ:</a:t>
            </a:r>
            <a:endParaRPr dirty="0"/>
          </a:p>
        </p:txBody>
      </p:sp>
      <p:sp>
        <p:nvSpPr>
          <p:cNvPr id="160" name="Shape 160"/>
          <p:cNvSpPr/>
          <p:nvPr/>
        </p:nvSpPr>
        <p:spPr>
          <a:xfrm>
            <a:off x="251519" y="1650867"/>
            <a:ext cx="842493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Все эти результаты показывают, что ингредиент COBIOBRIGHT оказывает следующее действие:</a:t>
            </a:r>
          </a:p>
        </p:txBody>
      </p:sp>
    </p:spTree>
    <p:extLst>
      <p:ext uri="{BB962C8B-B14F-4D97-AF65-F5344CB8AC3E}">
        <p14:creationId xmlns:p14="http://schemas.microsoft.com/office/powerpoint/2010/main" xmlns="" val="261281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539551" y="2060848"/>
            <a:ext cx="7920882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Способствует блеску и сиянию кожи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ru-RU" sz="2000" dirty="0">
              <a:solidFill>
                <a:srgbClr val="EA157A">
                  <a:lumMod val="7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Оказывает </a:t>
            </a:r>
            <a:r>
              <a:rPr lang="ru-RU" sz="2000" dirty="0" err="1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антивозрастное</a:t>
            </a:r>
            <a:r>
              <a:rPr lang="ru-RU" sz="2000" dirty="0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и регенерирующее действие</a:t>
            </a:r>
          </a:p>
          <a:p>
            <a:pPr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ru-RU" sz="2000" dirty="0">
              <a:solidFill>
                <a:srgbClr val="EA157A">
                  <a:lumMod val="7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Защищает от загрязнений</a:t>
            </a:r>
          </a:p>
          <a:p>
            <a:pPr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ru-RU" sz="2000" dirty="0">
              <a:solidFill>
                <a:srgbClr val="EA157A">
                  <a:lumMod val="7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Предотвращает разрушение коллагена </a:t>
            </a:r>
          </a:p>
          <a:p>
            <a:pPr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ru-RU" sz="2000" dirty="0">
              <a:solidFill>
                <a:srgbClr val="EA157A">
                  <a:lumMod val="7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rgbClr val="EA157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Антиоксидант</a:t>
            </a:r>
          </a:p>
        </p:txBody>
      </p:sp>
      <p:sp>
        <p:nvSpPr>
          <p:cNvPr id="163" name="Shape 163"/>
          <p:cNvSpPr/>
          <p:nvPr/>
        </p:nvSpPr>
        <p:spPr>
          <a:xfrm>
            <a:off x="395535" y="1052736"/>
            <a:ext cx="806489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solidFill>
                  <a:srgbClr val="B010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КОСМЕТИЧЕСКИЕ СВОЙСТВА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34471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6720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469205"/>
            <a:ext cx="4585555" cy="297837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282271" y="479945"/>
            <a:ext cx="4291171" cy="2989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34010" tIns="134010" rIns="134010" bIns="134010">
            <a:spAutoFit/>
          </a:bodyPr>
          <a:lstStyle/>
          <a:p>
            <a:pPr algn="ctr">
              <a:lnSpc>
                <a:spcPts val="3028"/>
              </a:lnSpc>
              <a:defRPr sz="3200" b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126" b="1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В организме человека бактерии превосходят клетки человека в соотношении, по меньшей мере, 10:1</a:t>
            </a:r>
            <a:r>
              <a:rPr sz="3126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3126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</a:br>
            <a:endParaRPr sz="3126" dirty="0">
              <a:solidFill>
                <a:srgbClr val="2445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573442" y="1133197"/>
            <a:ext cx="4203958" cy="514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algn="just">
              <a:defRPr sz="24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735" dirty="0">
                <a:solidFill>
                  <a:srgbClr val="4255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протяжении всей нашей эволюции мы естественным образом приобрели миллиарды микроорганизмов, известных как человеческий </a:t>
            </a:r>
            <a:r>
              <a:rPr lang="ru-RU" sz="2735" dirty="0" err="1">
                <a:solidFill>
                  <a:srgbClr val="4255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микробиом</a:t>
            </a:r>
            <a:r>
              <a:rPr lang="ru-RU" sz="2735" dirty="0">
                <a:solidFill>
                  <a:srgbClr val="4255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который похож на личный отпечаток пальца, экосистему, которая делает нас уникальными и нуждается в защите.</a:t>
            </a:r>
            <a:endParaRPr sz="2735" b="1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4155925" y="490831"/>
            <a:ext cx="5063217" cy="59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34010" tIns="134010" rIns="134010" bIns="134010">
            <a:spAutoFit/>
          </a:bodyPr>
          <a:lstStyle>
            <a:lvl1pPr algn="ctr">
              <a:lnSpc>
                <a:spcPts val="2500"/>
              </a:lnSpc>
              <a:defRPr sz="48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4689" dirty="0" err="1"/>
              <a:t>Микробиом</a:t>
            </a:r>
            <a:endParaRPr sz="4689" dirty="0"/>
          </a:p>
        </p:txBody>
      </p:sp>
    </p:spTree>
    <p:extLst>
      <p:ext uri="{BB962C8B-B14F-4D97-AF65-F5344CB8AC3E}">
        <p14:creationId xmlns:p14="http://schemas.microsoft.com/office/powerpoint/2010/main" xmlns="" val="3306015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78427" y="2730957"/>
            <a:ext cx="5770228" cy="374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564545" y="4652"/>
            <a:ext cx="7878869" cy="117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 algn="ctr">
              <a:defRPr sz="32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dirty="0">
                <a:solidFill>
                  <a:srgbClr val="42557F"/>
                </a:solidFill>
              </a:rPr>
              <a:t>Человеческий </a:t>
            </a:r>
            <a:r>
              <a:rPr lang="ru-RU" sz="2345" dirty="0" err="1">
                <a:solidFill>
                  <a:srgbClr val="42557F"/>
                </a:solidFill>
              </a:rPr>
              <a:t>микробиом</a:t>
            </a:r>
            <a:r>
              <a:rPr lang="ru-RU" sz="2345" dirty="0">
                <a:solidFill>
                  <a:srgbClr val="42557F"/>
                </a:solidFill>
              </a:rPr>
              <a:t> состоит из триллиона симбиотических микробных клеток, находящихся в каждом человеке.</a:t>
            </a:r>
          </a:p>
        </p:txBody>
      </p:sp>
      <p:sp>
        <p:nvSpPr>
          <p:cNvPr id="189" name="Shape 189"/>
          <p:cNvSpPr/>
          <p:nvPr/>
        </p:nvSpPr>
        <p:spPr>
          <a:xfrm>
            <a:off x="481006" y="1177294"/>
            <a:ext cx="3306310" cy="478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>
              <a:defRPr sz="24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Исследования последних лет показали, что наши микробы могут влиять на наше здоровье и благополучие, что подчеркивает важность поддержания равновесия </a:t>
            </a: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для нашего здоровья и красоты.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5559184" y="1886794"/>
            <a:ext cx="1266247" cy="1055206"/>
            <a:chOff x="0" y="0"/>
            <a:chExt cx="1296144" cy="1080120"/>
          </a:xfrm>
        </p:grpSpPr>
        <p:sp>
          <p:nvSpPr>
            <p:cNvPr id="190" name="Shape 190"/>
            <p:cNvSpPr/>
            <p:nvPr/>
          </p:nvSpPr>
          <p:spPr>
            <a:xfrm>
              <a:off x="-1" y="-1"/>
              <a:ext cx="1296146" cy="108012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4664" tIns="44664" rIns="44664" bIns="44664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758">
                <a:solidFill>
                  <a:srgbClr val="FFFFFF"/>
                </a:solidFill>
                <a:latin typeface="Century Schoolbook"/>
                <a:sym typeface="Century Schoolbook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243027" y="135015"/>
              <a:ext cx="810091" cy="81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4664" tIns="44664" rIns="44664" bIns="44664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758">
                <a:solidFill>
                  <a:srgbClr val="FFFFFF"/>
                </a:solidFill>
                <a:latin typeface="Century Schoolbook"/>
                <a:sym typeface="Century Schoolbook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-1" y="-1"/>
              <a:ext cx="1296145" cy="108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0" y="10800"/>
                  </a:moveTo>
                  <a:lnTo>
                    <a:pt x="4050" y="18900"/>
                  </a:lnTo>
                  <a:lnTo>
                    <a:pt x="4050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B96228"/>
              </a:solidFill>
              <a:prstDash val="solid"/>
              <a:round/>
            </a:ln>
            <a:effectLst/>
          </p:spPr>
          <p:txBody>
            <a:bodyPr wrap="square" lIns="44664" tIns="44664" rIns="44664" bIns="44664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758">
                <a:solidFill>
                  <a:srgbClr val="FFFFFF"/>
                </a:solidFill>
                <a:latin typeface="Century Schoolbook"/>
                <a:sym typeface="Century School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3190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313955" y="1289732"/>
            <a:ext cx="6892238" cy="5201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>
              <a:buSzPct val="100000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u="sng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Полезные микроорганизмы: 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Не являются вредными и приносят пользу хозяину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Могут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самовосстанавливаться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после любого вида расстройства (например,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эпидермальный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стафилококк)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Не допускают внедрения патогенных микроорганизмов 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Наша иммунная система адаптирована к этим защитным микроорганизмам</a:t>
            </a:r>
          </a:p>
          <a:p>
            <a:pPr>
              <a:buSzPct val="100000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954" b="1" u="sng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u="sng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Патогенные микроорганизмы: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Являются патогенными и вызывают заболевания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Являются оппортунистическими: могут колонизировать и размножаться после дисбаланса кожи или изменений</a:t>
            </a:r>
          </a:p>
          <a:p>
            <a:pPr marL="334979" indent="-334979">
              <a:buSzPct val="100000"/>
              <a:buFont typeface="Arial" panose="020B0604020202020204" pitchFamily="34" charset="0"/>
              <a:buChar char="•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Стимулируют иммунный ответ и воспаление</a:t>
            </a:r>
          </a:p>
          <a:p>
            <a:pPr>
              <a:buSzPct val="100000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954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image5.jpg" descr="Good-Bad-ddbaxcteria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64621" y="3575122"/>
            <a:ext cx="2184034" cy="2916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6.jpg" descr="Good-Bad-baxcteria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66125" y="409506"/>
            <a:ext cx="2182529" cy="296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313955" y="34600"/>
            <a:ext cx="7885336" cy="45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>
            <a:lvl1pPr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345" dirty="0"/>
              <a:t>Важность поддержания равновесия </a:t>
            </a:r>
            <a:r>
              <a:rPr lang="ru-RU" sz="2345" dirty="0" err="1"/>
              <a:t>микробиома</a:t>
            </a:r>
            <a:endParaRPr lang="ru-RU" sz="2345" dirty="0"/>
          </a:p>
        </p:txBody>
      </p:sp>
      <p:sp>
        <p:nvSpPr>
          <p:cNvPr id="199" name="Shape 199"/>
          <p:cNvSpPr/>
          <p:nvPr/>
        </p:nvSpPr>
        <p:spPr>
          <a:xfrm>
            <a:off x="313955" y="779722"/>
            <a:ext cx="5557417" cy="39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100000"/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 err="1"/>
              <a:t>Микробиом</a:t>
            </a:r>
            <a:r>
              <a:rPr lang="ru-RU" sz="1954" dirty="0"/>
              <a:t> кожи делится на две группы:</a:t>
            </a:r>
          </a:p>
        </p:txBody>
      </p:sp>
    </p:spTree>
    <p:extLst>
      <p:ext uri="{BB962C8B-B14F-4D97-AF65-F5344CB8AC3E}">
        <p14:creationId xmlns:p14="http://schemas.microsoft.com/office/powerpoint/2010/main" xmlns="" val="54265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83157" y="831588"/>
            <a:ext cx="8230604" cy="2495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Кожа человека функционирует как физический барьер, препятствующий проникновению патогенов. В то же время она является домом для дружественных бактерий. </a:t>
            </a: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954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Кератиноциты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кожи, иммунные клетки и микробы взаимодействуют для интеграции процессов поддержания физического и иммунного барьера кожи в условиях гомеостаза здорового организма. </a:t>
            </a: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Все эти барьеры и защитные системы взаимозависимы</a:t>
            </a:r>
            <a:r>
              <a:rPr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02" name="Shape 202"/>
          <p:cNvSpPr/>
          <p:nvPr/>
        </p:nvSpPr>
        <p:spPr>
          <a:xfrm>
            <a:off x="212809" y="4653"/>
            <a:ext cx="8800031" cy="117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algn="ctr"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Взаимодействие между </a:t>
            </a:r>
          </a:p>
          <a:p>
            <a:pPr algn="ctr"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микробиомом</a:t>
            </a:r>
            <a:r>
              <a:rPr lang="ru-RU" sz="2345" b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кожи и иммунитетом</a:t>
            </a:r>
            <a:r>
              <a:rPr sz="2345" b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2345" b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</a:br>
            <a:endParaRPr sz="2345" b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image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78721" y="3364614"/>
            <a:ext cx="5505385" cy="30706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40194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-1" y="4652"/>
            <a:ext cx="8511992" cy="81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345" dirty="0"/>
              <a:t>Наша система защиты кожи состоит из трех барьеров, следующих друг за другом:</a:t>
            </a:r>
            <a:endParaRPr sz="2345" dirty="0"/>
          </a:p>
        </p:txBody>
      </p:sp>
      <p:pic>
        <p:nvPicPr>
          <p:cNvPr id="206" name="image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8397" y="1096867"/>
            <a:ext cx="4325697" cy="409216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4482493" y="387500"/>
            <a:ext cx="4244080" cy="622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marL="446639" indent="-446639">
              <a:lnSpc>
                <a:spcPct val="150000"/>
              </a:lnSpc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563" b="1" i="1" u="sng" dirty="0">
                <a:solidFill>
                  <a:srgbClr val="B32C16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1) Микробиологический барьер: </a:t>
            </a:r>
          </a:p>
          <a:p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Обеспечивает кожу линией обороны, защищая ее от проникновения нежелательных микроорганизмов (патогенов или </a:t>
            </a:r>
            <a:r>
              <a:rPr lang="ru-RU" sz="156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непатогенов</a:t>
            </a:r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), путем конкурентного ингибирования и секреции пептидов с антимикробной и бактерицидной активностью, ферментов и других защитных веществ.</a:t>
            </a:r>
          </a:p>
          <a:p>
            <a:r>
              <a:rPr lang="ru-RU" sz="1563" i="1" u="sng" dirty="0">
                <a:solidFill>
                  <a:srgbClr val="B32C16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2) Физический барьер: </a:t>
            </a:r>
          </a:p>
          <a:p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Роговой слой кожи, состоящий из </a:t>
            </a:r>
            <a:r>
              <a:rPr lang="ru-RU" sz="156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корнеоцитов</a:t>
            </a:r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 и межклеточных липидов, соответствует барьеру проницаемости, покрытому </a:t>
            </a:r>
            <a:r>
              <a:rPr lang="ru-RU" sz="156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гидролипидной</a:t>
            </a:r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 пленкой, которая включает кислотную мантию. Эта защитная кислотная мантия придает здоровой коже слабокислый рН, создавая идеальную среду для микроорганизмов, благоприятных для кожи, и барьер для патогенных бактерий и грибов.</a:t>
            </a:r>
          </a:p>
          <a:p>
            <a:r>
              <a:rPr lang="ru-RU" sz="1563" i="1" u="sng" dirty="0">
                <a:solidFill>
                  <a:srgbClr val="B32C16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3) Биологический барьер: </a:t>
            </a:r>
          </a:p>
          <a:p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Нижний эпидермис и дерма, соединенные между собой через </a:t>
            </a:r>
            <a:r>
              <a:rPr lang="ru-RU" sz="156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дермо-эпидермальные</a:t>
            </a:r>
            <a:r>
              <a:rPr lang="ru-RU" sz="15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 переходы, биологический барьер инициирует каскад иммунной защиты кожи.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133224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9.jpg" descr="figure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5587" y="1746099"/>
            <a:ext cx="8089909" cy="47056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212810" y="547413"/>
            <a:ext cx="8513759" cy="129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Состав </a:t>
            </a: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играет решающую роль в поддержании иммунной системы кожи. При возникновении дисбаланса (известного как дисбактериоз), происходит нарушение микробного равновесия из-за количественных или качественных изменений в составе </a:t>
            </a: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11" name="Shape 211"/>
          <p:cNvSpPr/>
          <p:nvPr/>
        </p:nvSpPr>
        <p:spPr>
          <a:xfrm>
            <a:off x="423851" y="64010"/>
            <a:ext cx="8302719" cy="45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345" dirty="0"/>
              <a:t>Дисбактериоз – нарушение микробного равновесия</a:t>
            </a:r>
          </a:p>
        </p:txBody>
      </p:sp>
      <p:sp>
        <p:nvSpPr>
          <p:cNvPr id="212" name="Shape 212"/>
          <p:cNvSpPr/>
          <p:nvPr/>
        </p:nvSpPr>
        <p:spPr>
          <a:xfrm>
            <a:off x="634891" y="1816447"/>
            <a:ext cx="4713253" cy="35173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760445" y="4630326"/>
            <a:ext cx="2673187" cy="573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 algn="ctr">
              <a:defRPr sz="16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63" dirty="0"/>
              <a:t>Healthy Skin with Normal </a:t>
            </a:r>
            <a:r>
              <a:rPr sz="1563" dirty="0" err="1"/>
              <a:t>Microbiota</a:t>
            </a:r>
            <a:endParaRPr sz="1563" dirty="0"/>
          </a:p>
        </p:txBody>
      </p:sp>
      <p:sp>
        <p:nvSpPr>
          <p:cNvPr id="214" name="Shape 214"/>
          <p:cNvSpPr/>
          <p:nvPr/>
        </p:nvSpPr>
        <p:spPr>
          <a:xfrm>
            <a:off x="4855714" y="4630326"/>
            <a:ext cx="2673187" cy="573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6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63" b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Damaged Skin Barrier with </a:t>
            </a:r>
            <a:r>
              <a:rPr sz="1563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Dysbiosis</a:t>
            </a:r>
            <a:endParaRPr sz="1563" b="1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4855714" y="5333798"/>
            <a:ext cx="2673187" cy="7238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 algn="ctr">
              <a:defRPr sz="1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368" dirty="0"/>
              <a:t>Sensitive &amp; reactive skin – </a:t>
            </a:r>
            <a:r>
              <a:rPr sz="1368" dirty="0" err="1"/>
              <a:t>Atopy</a:t>
            </a:r>
            <a:r>
              <a:rPr sz="1368" dirty="0"/>
              <a:t> &amp; acne &amp; rosacea aggravation…</a:t>
            </a:r>
          </a:p>
        </p:txBody>
      </p:sp>
      <p:sp>
        <p:nvSpPr>
          <p:cNvPr id="216" name="Shape 216"/>
          <p:cNvSpPr/>
          <p:nvPr/>
        </p:nvSpPr>
        <p:spPr>
          <a:xfrm>
            <a:off x="423850" y="3293733"/>
            <a:ext cx="1160599" cy="332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 algn="ctr">
              <a:defRPr sz="16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63" dirty="0"/>
              <a:t>Epidermis</a:t>
            </a:r>
          </a:p>
        </p:txBody>
      </p:sp>
      <p:sp>
        <p:nvSpPr>
          <p:cNvPr id="217" name="Shape 217"/>
          <p:cNvSpPr/>
          <p:nvPr/>
        </p:nvSpPr>
        <p:spPr>
          <a:xfrm>
            <a:off x="212811" y="3997203"/>
            <a:ext cx="1334652" cy="332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 algn="ctr">
              <a:defRPr sz="16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63"/>
              <a:t>Dermis</a:t>
            </a:r>
          </a:p>
        </p:txBody>
      </p:sp>
      <p:sp>
        <p:nvSpPr>
          <p:cNvPr id="218" name="Shape 218"/>
          <p:cNvSpPr/>
          <p:nvPr/>
        </p:nvSpPr>
        <p:spPr>
          <a:xfrm>
            <a:off x="7739942" y="3082693"/>
            <a:ext cx="1336446" cy="2727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12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72" dirty="0"/>
              <a:t>Barrier Disruption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7739942" y="3645469"/>
            <a:ext cx="1408712" cy="8138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>
              <a:defRPr sz="12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72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Inflammation</a:t>
            </a:r>
          </a:p>
          <a:p>
            <a:pPr>
              <a:defRPr sz="12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72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>
              <a:defRPr sz="12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72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Skin immunity</a:t>
            </a:r>
          </a:p>
          <a:p>
            <a:pPr>
              <a:defRPr sz="12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72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impairment</a:t>
            </a:r>
          </a:p>
        </p:txBody>
      </p:sp>
    </p:spTree>
    <p:extLst>
      <p:ext uri="{BB962C8B-B14F-4D97-AF65-F5344CB8AC3E}">
        <p14:creationId xmlns:p14="http://schemas.microsoft.com/office/powerpoint/2010/main" xmlns="" val="3814139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t>                     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marL="0" indent="0" algn="ctr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marL="0" indent="0" algn="ctr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ru-RU" dirty="0" smtClean="0"/>
              <a:t>Продукты компании </a:t>
            </a:r>
            <a:r>
              <a:rPr lang="en-US" dirty="0" smtClean="0"/>
              <a:t>COBIOSA, </a:t>
            </a:r>
            <a:r>
              <a:rPr lang="ru-RU" dirty="0" smtClean="0"/>
              <a:t>Испания:</a:t>
            </a:r>
          </a:p>
          <a:p>
            <a:pPr>
              <a:buSzTx/>
              <a:buFontTx/>
              <a:buChar char="-"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ru-RU" dirty="0" smtClean="0"/>
              <a:t>Активные компоненты животного происхождения;</a:t>
            </a:r>
          </a:p>
          <a:p>
            <a:pPr>
              <a:buSzTx/>
              <a:buFontTx/>
              <a:buChar char="-"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ru-RU" dirty="0" smtClean="0"/>
              <a:t>Активные компоненты растительного происхождения</a:t>
            </a:r>
            <a:r>
              <a:rPr lang="uk-UA" dirty="0" smtClean="0"/>
              <a:t>.</a:t>
            </a:r>
            <a:endParaRPr lang="ru-RU" dirty="0" smtClean="0"/>
          </a:p>
          <a:p>
            <a:pPr algn="ctr">
              <a:buSzTx/>
              <a:buFontTx/>
              <a:buChar char="-"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</p:txBody>
      </p:sp>
      <p:pic>
        <p:nvPicPr>
          <p:cNvPr id="142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57092" y="584994"/>
            <a:ext cx="2262947" cy="13005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849804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0" y="1394364"/>
            <a:ext cx="4503978" cy="39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marL="446639" indent="-446639" algn="just">
              <a:defRPr sz="2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Тем не менее, наша кожа постоянно подвергается воздействию внешних агентов. Совокупность внешних агентов и воздействий называют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экспосомом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кожи. Он включает в себя как внешние, так и внутренние факторы, а также реакцию человеческого организма на них. Дисбаланс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кожи, как теперь известно, является частью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экспосома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22" name="Shape 222"/>
          <p:cNvSpPr/>
          <p:nvPr/>
        </p:nvSpPr>
        <p:spPr>
          <a:xfrm>
            <a:off x="0" y="440145"/>
            <a:ext cx="8302719" cy="45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2345" dirty="0" err="1"/>
              <a:t>Экспосом</a:t>
            </a:r>
            <a:r>
              <a:rPr lang="ru-RU" sz="2345" dirty="0"/>
              <a:t> кожи</a:t>
            </a:r>
          </a:p>
        </p:txBody>
      </p:sp>
      <p:pic>
        <p:nvPicPr>
          <p:cNvPr id="223" name="image10.png" descr="Skin ExposomeLorena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03978" y="1394364"/>
            <a:ext cx="4502211" cy="45022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736775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 rot="16200000">
            <a:off x="1496643" y="1306431"/>
            <a:ext cx="2954576" cy="5381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77"/>
                </a:moveTo>
                <a:cubicBezTo>
                  <a:pt x="0" y="885"/>
                  <a:pt x="1612" y="0"/>
                  <a:pt x="3600" y="0"/>
                </a:cubicBezTo>
                <a:lnTo>
                  <a:pt x="3600" y="0"/>
                </a:lnTo>
                <a:lnTo>
                  <a:pt x="18000" y="0"/>
                </a:lnTo>
                <a:cubicBezTo>
                  <a:pt x="19988" y="0"/>
                  <a:pt x="21600" y="885"/>
                  <a:pt x="21600" y="1977"/>
                </a:cubicBezTo>
                <a:lnTo>
                  <a:pt x="21600" y="17223"/>
                </a:lnTo>
                <a:cubicBezTo>
                  <a:pt x="21600" y="18315"/>
                  <a:pt x="19988" y="19200"/>
                  <a:pt x="1800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600" y="19200"/>
                </a:lnTo>
                <a:cubicBezTo>
                  <a:pt x="1612" y="19200"/>
                  <a:pt x="0" y="18315"/>
                  <a:pt x="0" y="17223"/>
                </a:cubicBezTo>
                <a:lnTo>
                  <a:pt x="0" y="16000"/>
                </a:lnTo>
                <a:lnTo>
                  <a:pt x="0" y="11200"/>
                </a:lnTo>
                <a:close/>
              </a:path>
            </a:pathLst>
          </a:custGeom>
          <a:solidFill>
            <a:srgbClr val="E3EAF7"/>
          </a:solidFill>
          <a:ln w="25400">
            <a:solidFill>
              <a:srgbClr val="F19E91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83156" y="1077905"/>
            <a:ext cx="8582338" cy="129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>
              <a:defRPr sz="1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Этот синергизм возможен, когда мы снабжаем кожу необходимыми питательными веществами для повышения устойчивости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, поддерживая ее стабильность, с помощью таких веществ, как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пробиотики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и/или </a:t>
            </a:r>
            <a:r>
              <a:rPr lang="ru-RU" sz="1954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пребиотики</a:t>
            </a:r>
            <a:r>
              <a:rPr lang="ru-RU" sz="1954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54" b="1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42464" y="4652"/>
            <a:ext cx="8582338" cy="81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>
            <a:lvl1pPr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345" dirty="0"/>
              <a:t>Наш </a:t>
            </a:r>
            <a:r>
              <a:rPr lang="ru-RU" sz="2345" dirty="0" err="1"/>
              <a:t>микробиом</a:t>
            </a:r>
            <a:r>
              <a:rPr lang="ru-RU" sz="2345" dirty="0"/>
              <a:t> живет в синергизме с нашими клетками кожи, будучи живой и развивающейся ее частью</a:t>
            </a:r>
          </a:p>
        </p:txBody>
      </p:sp>
      <p:sp>
        <p:nvSpPr>
          <p:cNvPr id="228" name="Shape 228"/>
          <p:cNvSpPr/>
          <p:nvPr/>
        </p:nvSpPr>
        <p:spPr>
          <a:xfrm>
            <a:off x="551465" y="2632242"/>
            <a:ext cx="4431865" cy="309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r>
              <a:rPr lang="ru-RU" sz="1758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Пробиотики</a:t>
            </a:r>
            <a:r>
              <a:rPr lang="ru-RU" sz="1758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: </a:t>
            </a:r>
            <a:r>
              <a:rPr lang="uk-UA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продук</a:t>
            </a:r>
            <a:r>
              <a:rPr lang="ru-RU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ты содержащие живые </a:t>
            </a:r>
            <a:r>
              <a:rPr lang="ru-RU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микрокультуры</a:t>
            </a:r>
            <a:r>
              <a:rPr lang="ru-RU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, которые, приносят пользу для здоровья при потреблении. </a:t>
            </a:r>
          </a:p>
          <a:p>
            <a:endParaRPr lang="ru-RU" sz="1758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entury Schoolbook"/>
            </a:endParaRPr>
          </a:p>
          <a:p>
            <a:r>
              <a:rPr lang="ru-RU" sz="1758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Пребиотики</a:t>
            </a:r>
            <a:r>
              <a:rPr lang="ru-RU" sz="1758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: </a:t>
            </a:r>
            <a:r>
              <a:rPr lang="ru-RU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это «</a:t>
            </a:r>
            <a:r>
              <a:rPr lang="ru-RU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неперевариваемые</a:t>
            </a:r>
            <a:r>
              <a:rPr lang="ru-RU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Schoolbook"/>
              </a:rPr>
              <a:t>» пищевые ингредиенты, которые стимулируют рост и/или активность дружественных бактерий, тем самым улучшая здоровье хозяина.</a:t>
            </a:r>
          </a:p>
          <a:p>
            <a:pPr algn="just">
              <a:defRPr sz="2400" b="1">
                <a:solidFill>
                  <a:srgbClr val="ED5C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954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image11.png" descr="N:\LORENA\COBIOBALANCE - YACON\IMAGENES\prebiotics_probiotic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64705" y="2632242"/>
            <a:ext cx="3040166" cy="34487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818384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353505" y="198465"/>
            <a:ext cx="5182921" cy="45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4664" rIns="44664" anchor="ctr">
            <a:spAutoFit/>
          </a:bodyPr>
          <a:lstStyle>
            <a:lvl1pPr>
              <a:defRPr sz="2400" b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2345" dirty="0" err="1"/>
              <a:t>Пребиотики</a:t>
            </a:r>
            <a:r>
              <a:rPr lang="ru-RU" sz="2345" dirty="0"/>
              <a:t> и кожный </a:t>
            </a:r>
            <a:r>
              <a:rPr lang="ru-RU" sz="2345" dirty="0" err="1"/>
              <a:t>микробиом</a:t>
            </a:r>
            <a:endParaRPr sz="2345" dirty="0"/>
          </a:p>
        </p:txBody>
      </p:sp>
      <p:sp>
        <p:nvSpPr>
          <p:cNvPr id="232" name="Shape 232"/>
          <p:cNvSpPr/>
          <p:nvPr/>
        </p:nvSpPr>
        <p:spPr>
          <a:xfrm>
            <a:off x="353504" y="781385"/>
            <a:ext cx="8019563" cy="445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just">
              <a:lnSpc>
                <a:spcPct val="115000"/>
              </a:lnSpc>
              <a:spcAft>
                <a:spcPts val="977"/>
              </a:spcAft>
            </a:pPr>
            <a:r>
              <a:rPr lang="ru-RU" sz="2345" b="1" u="sng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Пребиотики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– компоненты пищи, которые не перевариваются и не усваиваются в верхних отделах ЖКТ, но питают отдельные группы микроорганизмов, которые населяют нас. </a:t>
            </a:r>
          </a:p>
          <a:p>
            <a:pPr algn="just">
              <a:lnSpc>
                <a:spcPct val="115000"/>
              </a:lnSpc>
              <a:spcAft>
                <a:spcPts val="977"/>
              </a:spcAft>
            </a:pP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Пребиотики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</a:t>
            </a:r>
            <a:r>
              <a:rPr lang="ru-RU" sz="2345" b="1" u="sng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способствуют росту полезных бактерий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по отношению к вредным. Наиболее известными 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пребиотиками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являются </a:t>
            </a:r>
            <a:r>
              <a:rPr lang="ru-RU" sz="2345" b="1" u="sng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фруктоолигосахариды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.</a:t>
            </a: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954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</a:br>
            <a:endParaRPr sz="1954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image12.jpg" descr="N:\LORENA\COBIOBALANCE - YACON\IMAGENES\FB-prebiotics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76155" y="4070505"/>
            <a:ext cx="6393441" cy="2320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156781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223328" y="215128"/>
            <a:ext cx="6045780" cy="93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 anchor="ctr">
            <a:spAutoFit/>
          </a:bodyPr>
          <a:lstStyle>
            <a:lvl1pPr>
              <a:defRPr sz="28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735" dirty="0" err="1"/>
              <a:t>Фруктоолигосахариды</a:t>
            </a:r>
            <a:r>
              <a:rPr lang="ru-RU" sz="2735" dirty="0"/>
              <a:t> (ФОС) – природные </a:t>
            </a:r>
            <a:r>
              <a:rPr lang="ru-RU" sz="2735" dirty="0" err="1"/>
              <a:t>пребиотики</a:t>
            </a:r>
            <a:endParaRPr lang="ru-RU" sz="2735" dirty="0"/>
          </a:p>
        </p:txBody>
      </p:sp>
      <p:sp>
        <p:nvSpPr>
          <p:cNvPr id="236" name="Shape 236"/>
          <p:cNvSpPr/>
          <p:nvPr/>
        </p:nvSpPr>
        <p:spPr>
          <a:xfrm>
            <a:off x="223328" y="1147226"/>
            <a:ext cx="6045780" cy="497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algn="just">
              <a:spcAft>
                <a:spcPts val="977"/>
              </a:spcAft>
            </a:pP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ФОС представляют собой </a:t>
            </a:r>
            <a:r>
              <a:rPr lang="ru-RU" sz="1954" b="1" u="sng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фруктаны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, состоящие из линейных коротких цепей молекул фруктозы. Это </a:t>
            </a:r>
            <a:r>
              <a:rPr lang="ru-RU" sz="1954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натуральные пищевые компоненты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, которые можно обнаружить в чесноке, луке, спарже, артишоке, пшенице и пр. </a:t>
            </a:r>
          </a:p>
          <a:p>
            <a:pPr algn="just">
              <a:spcAft>
                <a:spcPts val="977"/>
              </a:spcAft>
            </a:pP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Однако самые высокие концентрации </a:t>
            </a:r>
            <a:r>
              <a:rPr lang="ru-RU" sz="1954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фруктоолигосахаридов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обнаружены в </a:t>
            </a:r>
            <a:r>
              <a:rPr lang="ru-RU" sz="1954" b="1" u="sng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Яконе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. </a:t>
            </a:r>
          </a:p>
          <a:p>
            <a:pPr algn="just">
              <a:spcAft>
                <a:spcPts val="977"/>
              </a:spcAft>
            </a:pPr>
            <a:r>
              <a:rPr lang="ru-RU" sz="1954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Якон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(лат. </a:t>
            </a:r>
            <a:r>
              <a:rPr lang="ru-RU" sz="1954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Smallanthus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</a:t>
            </a:r>
            <a:r>
              <a:rPr lang="ru-RU" sz="1954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sonchifolius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) — это вид многолетних травянистых растений из рода </a:t>
            </a:r>
            <a:r>
              <a:rPr lang="ru-RU" sz="1954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Smallanthus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семейства Астровые. Происходит из Анд.</a:t>
            </a:r>
          </a:p>
          <a:p>
            <a:pPr algn="just">
              <a:spcAft>
                <a:spcPts val="977"/>
              </a:spcAft>
            </a:pP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ФОС действуют как </a:t>
            </a:r>
            <a:r>
              <a:rPr lang="ru-RU" sz="1954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пребиотики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. Согласно нескольким клиническим испытаниям, </a:t>
            </a:r>
            <a:r>
              <a:rPr lang="ru-RU" sz="1954" b="1" u="sng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фруктоолигосахариды</a:t>
            </a:r>
            <a:r>
              <a:rPr lang="ru-RU" sz="1954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помогают росту «полезных» бактерий</a:t>
            </a:r>
            <a:r>
              <a:rPr lang="ru-RU" sz="195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, способствующих укреплению здоровья, одновременно уменьшая популяции патогенных бактерий.</a:t>
            </a:r>
          </a:p>
        </p:txBody>
      </p:sp>
      <p:pic>
        <p:nvPicPr>
          <p:cNvPr id="237" name="image1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89918" y="339159"/>
            <a:ext cx="2276100" cy="47541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50261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42464" y="21465"/>
            <a:ext cx="8343962" cy="81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 anchor="ctr">
            <a:spAutoFit/>
          </a:bodyPr>
          <a:lstStyle/>
          <a:p>
            <a:pPr>
              <a:defRPr sz="2400" b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Типичные </a:t>
            </a:r>
            <a:r>
              <a:rPr lang="ru-RU" sz="2345" b="1" dirty="0" err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пребиотики</a:t>
            </a:r>
            <a:r>
              <a:rPr lang="ru-RU" sz="2345" b="1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 улучшают естественный защитный механизм кожи, сохраняя </a:t>
            </a:r>
            <a:r>
              <a:rPr lang="ru-RU" sz="2345" b="1" dirty="0" err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микробиом</a:t>
            </a:r>
            <a:endParaRPr lang="ru-RU" sz="2345" b="1" dirty="0">
              <a:solidFill>
                <a:srgbClr val="2445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image14.jpg" descr="N:\LORENA\COBIOBALANCE - YACON\IMAGENES\a-seller-holds-a-yacon-at-a-market-in-lima-november-25-2003-peru-the-H157NB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2810" y="1324017"/>
            <a:ext cx="3306310" cy="457255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3758401" y="833294"/>
            <a:ext cx="4967305" cy="539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>
              <a:spcAft>
                <a:spcPts val="977"/>
              </a:spcAft>
            </a:pPr>
            <a:r>
              <a:rPr lang="ru-RU" sz="2345" b="1" u="sng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COBIOBALANCE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представляет собой </a:t>
            </a:r>
            <a:r>
              <a:rPr lang="ru-RU" sz="2345" b="1" i="1" u="sng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пребиотический</a:t>
            </a:r>
            <a:r>
              <a:rPr lang="ru-RU" sz="2345" b="1" i="1" u="sng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комплекс, богатый β-</a:t>
            </a:r>
            <a:r>
              <a:rPr lang="ru-RU" sz="2345" b="1" i="1" u="sng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фруктоолигосахаридами</a:t>
            </a:r>
            <a:r>
              <a:rPr lang="ru-RU" sz="2345" b="1" i="1" u="sng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, 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содержащий почти исключительно (2→1)-связанные β-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фруктофуранозильные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 фрагменты с терминальными 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Century Schoolbook"/>
              </a:rPr>
              <a:t>⍺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-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глюкопиранозил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 и β-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фруктофуранозильными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 звеньями. </a:t>
            </a:r>
          </a:p>
          <a:p>
            <a:pPr>
              <a:spcAft>
                <a:spcPts val="977"/>
              </a:spcAft>
            </a:pP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Получается экстракцией из корней 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Якона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, произрастающего в 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Амазонии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. </a:t>
            </a:r>
          </a:p>
          <a:p>
            <a:pPr>
              <a:spcAft>
                <a:spcPts val="977"/>
              </a:spcAft>
            </a:pP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Якон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 - один из богатейших растительных источников 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entury Schoolbook"/>
              </a:rPr>
              <a:t>полифруктоз</a:t>
            </a:r>
            <a:r>
              <a:rPr lang="ru-RU" sz="2345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, в том числе инулина и </a:t>
            </a:r>
            <a:r>
              <a:rPr lang="ru-RU" sz="2345" dirty="0" err="1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фруктоолигосахаридов</a:t>
            </a:r>
            <a:r>
              <a:rPr lang="ru-RU" sz="1954" b="1" dirty="0">
                <a:solidFill>
                  <a:srgbClr val="AEBAD5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Century School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476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15.jpg" descr="Resultado de imagen de yaco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30791" y="2557215"/>
            <a:ext cx="7317863" cy="393904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0" y="2092731"/>
            <a:ext cx="4361518" cy="4009782"/>
          </a:xfrm>
          <a:prstGeom prst="ellipse">
            <a:avLst/>
          </a:prstGeom>
          <a:gradFill>
            <a:gsLst>
              <a:gs pos="0">
                <a:srgbClr val="EE6A5C"/>
              </a:gs>
              <a:gs pos="50000">
                <a:srgbClr val="ACC1E8"/>
              </a:gs>
              <a:gs pos="100000">
                <a:srgbClr val="EE6A5C"/>
              </a:gs>
            </a:gsLst>
            <a:lin ang="5400000"/>
          </a:gra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12809" y="198465"/>
            <a:ext cx="8544800" cy="1894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Помимо </a:t>
            </a: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фруктоолигосахаридов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якон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содержит важные фенольные соединения, среди которых можно упомянуть </a:t>
            </a: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хлорогеновую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, кофейную и </a:t>
            </a:r>
            <a:r>
              <a:rPr lang="ru-RU" sz="1954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феруловую</a:t>
            </a: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кислоты. </a:t>
            </a:r>
          </a:p>
          <a:p>
            <a:pPr algn="just">
              <a:defRPr sz="2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Эти кислоты демонстрируют антиоксидантную активность и, следовательно, могут защитить клеточные мембраны от повреждения свободными радикалами.</a:t>
            </a:r>
          </a:p>
        </p:txBody>
      </p:sp>
      <p:sp>
        <p:nvSpPr>
          <p:cNvPr id="246" name="Shape 246"/>
          <p:cNvSpPr/>
          <p:nvPr/>
        </p:nvSpPr>
        <p:spPr>
          <a:xfrm>
            <a:off x="212809" y="2557215"/>
            <a:ext cx="3939436" cy="297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COBIOBALANCE действует как </a:t>
            </a:r>
            <a:r>
              <a:rPr lang="ru-RU" sz="2345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пребиотик</a:t>
            </a:r>
            <a:r>
              <a:rPr lang="ru-RU" sz="234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стимулируя естественную защиту при сохранении </a:t>
            </a:r>
            <a:r>
              <a:rPr lang="ru-RU" sz="2345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234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кожи. Он способствует улучшению цвета кожи и придает сияние.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789213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142463" y="268812"/>
            <a:ext cx="5840575" cy="586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just">
              <a:defRPr sz="24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Якон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Polymnia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Sonchifolia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) - это 100% андское растение. Это клубень, выращенный в теплых и умеренных зонах нагорья Анд, на высоте между 1800 и 2800 метров на уровне моря. </a:t>
            </a: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Якон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- один из 21 видов, принадлежащих к роду </a:t>
            </a: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Smallanthus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. Вероятно, он был одомашнен во влажных районах Перу и Боливии примерно с 1200 года до нашей эры. Растение в целом похоже на подсолнечник и обычно достигает 1,2-1,5 метров в высоту. </a:t>
            </a:r>
          </a:p>
          <a:p>
            <a:pPr algn="just">
              <a:defRPr sz="24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Якон</a:t>
            </a:r>
            <a:r>
              <a:rPr lang="ru-RU" sz="234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дает крахмалистые, похожие на плоды, корни разной формы и размеров, которые обычно потребляются сырыми и приятны на вкус.</a:t>
            </a:r>
            <a:endParaRPr sz="2345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image16.jpg" descr="http://2.bp.blogspot.com/__M3zo0LRQPY/Rvcr2OAkgbI/AAAAAAAABcM/oWat9eJen9M/s1600/Cultivo+Yacon+3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04856" y="4559979"/>
            <a:ext cx="2543798" cy="1899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17.jpg" descr="http://3.bp.blogspot.com/__M3zo0LRQPY/RvcrreAkgZI/AAAAAAAABb8/E1KMq-WV8So/s1600/Cultivo+Yacon+1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73665" y="4651"/>
            <a:ext cx="2574989" cy="3218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687008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18.jpg" descr="Resultado de imagen de skin microbiota petri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08080" y="2871651"/>
            <a:ext cx="5418492" cy="361232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1" y="479853"/>
            <a:ext cx="7458554" cy="914512"/>
          </a:xfrm>
          <a:prstGeom prst="rect">
            <a:avLst/>
          </a:prstGeom>
          <a:solidFill>
            <a:srgbClr val="ACC1E8"/>
          </a:soli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494198" y="550199"/>
            <a:ext cx="6753315" cy="81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VITRO ИСПЫТАНИЕ ПРЕБИОТИЧЕСКОЙ ЭФФЕКТИВНОСТИ COBIOBALANCE</a:t>
            </a:r>
            <a:endParaRPr sz="2345" b="1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13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19.jpg" descr="Resultado de imagen de Staphylococcus epidermidis images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41713" y="1746099"/>
            <a:ext cx="1406942" cy="140694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953020" y="78386"/>
            <a:ext cx="7458554" cy="914512"/>
          </a:xfrm>
          <a:prstGeom prst="rect">
            <a:avLst/>
          </a:prstGeom>
          <a:solidFill>
            <a:srgbClr val="ACC1E8"/>
          </a:soli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305638" y="148861"/>
            <a:ext cx="6753315" cy="81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VITRO ИСПЫТАНИЕ ПРЕБИОТИЧЕСКОЙ ЭФФЕКТИВНОСТИ COBIOBALANCE</a:t>
            </a:r>
            <a:endParaRPr lang="ru-RU" sz="2345" b="1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49310" y="960690"/>
            <a:ext cx="7316093" cy="5248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7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Объект исследования: </a:t>
            </a:r>
            <a:endParaRPr sz="1661" b="1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77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7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epidermidis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эпидермальный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стафилококк)</a:t>
            </a:r>
            <a:r>
              <a:rPr sz="1661" b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just">
              <a:defRPr sz="1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77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i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Наиболее распространенные микроорганизмы кожного </a:t>
            </a:r>
            <a:r>
              <a:rPr lang="ru-RU" sz="1661" b="1" i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1661" b="1" i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, составляющие более 90% резидентной флоры. </a:t>
            </a:r>
          </a:p>
          <a:p>
            <a:pPr algn="just"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i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Они продуцируют противомикробные пептиды, которые оказывают бактерицидное и токсичное действие на других организмов, таких как S. </a:t>
            </a:r>
            <a:r>
              <a:rPr lang="ru-RU" sz="1661" b="1" i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aureus</a:t>
            </a:r>
            <a:r>
              <a:rPr lang="ru-RU" sz="1661" b="1" i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и P. </a:t>
            </a:r>
            <a:r>
              <a:rPr lang="ru-RU" sz="1661" b="1" i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acnes</a:t>
            </a:r>
            <a:r>
              <a:rPr lang="ru-RU" sz="1661" b="1" i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. Это способствует целостности кожной защиты. </a:t>
            </a:r>
            <a:endParaRPr lang="ru-RU" sz="1661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7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61" b="1" i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7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Staphylococcus </a:t>
            </a:r>
            <a:r>
              <a:rPr lang="en-US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aureus</a:t>
            </a:r>
            <a:r>
              <a:rPr lang="en-US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золотистый стафилококк) </a:t>
            </a:r>
            <a:r>
              <a:rPr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ru-RU" sz="1661" b="1" i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7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i="1" dirty="0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Является ведущим патогеном человека. Инфекции кожи, которые вызывает </a:t>
            </a:r>
            <a:r>
              <a:rPr lang="ru-RU" sz="1661" b="1" i="1" dirty="0" err="1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r>
              <a:rPr lang="ru-RU" sz="1661" b="1" i="1" dirty="0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61" b="1" i="1" dirty="0" err="1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aureus</a:t>
            </a:r>
            <a:r>
              <a:rPr lang="ru-RU" sz="1661" b="1" i="1" dirty="0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, включают: импетиго, фолликулит, фурункулы и подкожные абсцессы, </a:t>
            </a:r>
            <a:r>
              <a:rPr lang="ru-RU" sz="1661" b="1" i="1" dirty="0" err="1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атопический</a:t>
            </a:r>
            <a:r>
              <a:rPr lang="ru-RU" sz="1661" b="1" i="1" dirty="0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дерматит. </a:t>
            </a:r>
            <a:endParaRPr sz="1661" b="1" i="1" dirty="0">
              <a:solidFill>
                <a:srgbClr val="AEBAD5">
                  <a:lumMod val="50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5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488" b="1" i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5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88" b="1" i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7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Propionibacterium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acnes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Пропионибактерии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61" b="1" i="1" dirty="0" err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акне</a:t>
            </a:r>
            <a:r>
              <a:rPr lang="ru-RU"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sz="1661" b="1" i="1" dirty="0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just">
              <a:defRPr sz="10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77" b="1" i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 b="1" i="1">
                <a:solidFill>
                  <a:srgbClr val="EE6A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563" b="1" i="1" dirty="0">
                <a:solidFill>
                  <a:srgbClr val="AEBAD5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Считается причиной вульгарных угрей. Участвует в различных процессах, таких как фолликулит, системные инфекции и воспаления.</a:t>
            </a:r>
            <a:endParaRPr sz="1563" b="1" i="1" dirty="0">
              <a:solidFill>
                <a:srgbClr val="EE6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image20.jpg" descr="Imagen relacionada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41869" y="3504774"/>
            <a:ext cx="1406785" cy="1268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21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741869" y="5122757"/>
            <a:ext cx="1406785" cy="13568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677963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212810" y="4653"/>
            <a:ext cx="8511992" cy="6454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" y="479853"/>
            <a:ext cx="7458554" cy="914512"/>
          </a:xfrm>
          <a:prstGeom prst="rect">
            <a:avLst/>
          </a:prstGeom>
          <a:solidFill>
            <a:srgbClr val="ACC1E8"/>
          </a:soli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94198" y="550199"/>
            <a:ext cx="6753315" cy="81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34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VITRO ИСПЫТАНИЕ ПРЕБИОТИЧЕСКОЙ ЭФФЕКТИВНОСТИ COBIOBALANCE</a:t>
            </a:r>
            <a:endParaRPr lang="ru-RU" sz="2345" b="1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212809" y="1324018"/>
            <a:ext cx="8161954" cy="5096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>
              <a:defRPr sz="1000" b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77" b="1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77" dirty="0">
              <a:solidFill>
                <a:srgbClr val="4255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0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77" dirty="0">
              <a:solidFill>
                <a:srgbClr val="7598D9">
                  <a:lumMod val="50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61" b="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ru-RU" sz="1954" b="1" u="sng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Протокол:</a:t>
            </a: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Изучаемые микроорганизмы засевали в среде TSB (бульон </a:t>
            </a:r>
            <a:r>
              <a:rPr lang="ru-RU" sz="1954" b="1" dirty="0" err="1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триптон</a:t>
            </a:r>
            <a:r>
              <a:rPr lang="ru-RU" sz="1954" b="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-соевый) и инкубировали в оптимальных условиях в течение 24/48 часов при 37ºC.</a:t>
            </a: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Бактериальная суспензия с концентрацией микроорганизмов 100 КОЕ/мл была введена в среду в различных соотношениях.</a:t>
            </a: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После инкубационного периода </a:t>
            </a:r>
            <a:r>
              <a:rPr lang="ru-RU" sz="1954" b="1" dirty="0" err="1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пребиотическую</a:t>
            </a:r>
            <a:r>
              <a:rPr lang="ru-RU" sz="1954" b="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активность COBIOBALANCE определяли путем подсчета колониеобразующих единиц на миллилитр.</a:t>
            </a: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61" dirty="0">
              <a:solidFill>
                <a:srgbClr val="7598D9">
                  <a:lumMod val="50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61" dirty="0">
              <a:solidFill>
                <a:srgbClr val="7598D9">
                  <a:lumMod val="50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61" dirty="0">
              <a:solidFill>
                <a:srgbClr val="7598D9">
                  <a:lumMod val="50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75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Негативный контроль:</a:t>
            </a:r>
          </a:p>
          <a:p>
            <a:pPr algn="just">
              <a:buSzPct val="100000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75" dirty="0" err="1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Культуральная</a:t>
            </a:r>
            <a:r>
              <a:rPr lang="ru-RU" sz="1075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среда без посева микроорганизмов.</a:t>
            </a:r>
          </a:p>
          <a:p>
            <a:pPr algn="just">
              <a:buSzPct val="100000"/>
              <a:buFont typeface="Arial"/>
              <a:buChar char="►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75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Позитивный контроль:</a:t>
            </a:r>
          </a:p>
          <a:p>
            <a:pPr>
              <a:buSzPct val="100000"/>
              <a:defRPr sz="17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75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100 КОЕ/мл каждого из изучаемых микроорганизмов засевают параллельно исследованию </a:t>
            </a:r>
            <a:r>
              <a:rPr lang="ru-RU" sz="1075" dirty="0" err="1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пребиотической</a:t>
            </a:r>
            <a:r>
              <a:rPr lang="ru-RU" sz="1075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активности без COBIOBALANCE.</a:t>
            </a:r>
            <a:r>
              <a:rPr sz="166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661" dirty="0">
                <a:solidFill>
                  <a:srgbClr val="7598D9">
                    <a:lumMod val="50000"/>
                  </a:srgbClr>
                </a:solidFill>
                <a:latin typeface="Arial"/>
                <a:ea typeface="Arial"/>
                <a:cs typeface="Arial"/>
                <a:sym typeface="Arial"/>
              </a:rPr>
            </a:br>
            <a:endParaRPr sz="1661" dirty="0">
              <a:solidFill>
                <a:srgbClr val="7598D9">
                  <a:lumMod val="50000"/>
                </a:srgb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760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99246" y="2133601"/>
            <a:ext cx="7745505" cy="39925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 err="1"/>
              <a:t>Сравнение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примерах</a:t>
            </a:r>
            <a:r>
              <a:rPr dirty="0"/>
              <a:t>: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 - </a:t>
            </a:r>
            <a:r>
              <a:rPr dirty="0" err="1"/>
              <a:t>Защитный</a:t>
            </a:r>
            <a:r>
              <a:rPr dirty="0"/>
              <a:t> </a:t>
            </a:r>
            <a:r>
              <a:rPr dirty="0" err="1"/>
              <a:t>бальзам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губ</a:t>
            </a:r>
            <a:r>
              <a:rPr dirty="0"/>
              <a:t> </a:t>
            </a:r>
            <a:r>
              <a:rPr dirty="0" smtClean="0"/>
              <a:t>(</a:t>
            </a:r>
            <a:r>
              <a:rPr lang="en-US" dirty="0" err="1"/>
              <a:t>Natura-tec</a:t>
            </a:r>
            <a:r>
              <a:rPr lang="en-US" dirty="0"/>
              <a:t> </a:t>
            </a:r>
            <a:r>
              <a:rPr lang="en-US" dirty="0" err="1"/>
              <a:t>Plantsoft</a:t>
            </a:r>
            <a:r>
              <a:rPr lang="en-US" dirty="0"/>
              <a:t> </a:t>
            </a:r>
            <a:r>
              <a:rPr lang="en-US" dirty="0" smtClean="0"/>
              <a:t>L)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en-US" dirty="0" smtClean="0"/>
              <a:t>(INCI</a:t>
            </a:r>
            <a:r>
              <a:rPr lang="en-US" dirty="0"/>
              <a:t>: </a:t>
            </a:r>
            <a:r>
              <a:rPr lang="en-US" dirty="0" err="1"/>
              <a:t>Butyrospermum</a:t>
            </a:r>
            <a:r>
              <a:rPr lang="en-US" dirty="0"/>
              <a:t> </a:t>
            </a:r>
            <a:r>
              <a:rPr lang="en-US" dirty="0" err="1"/>
              <a:t>Parkii</a:t>
            </a:r>
            <a:r>
              <a:rPr lang="en-US" dirty="0"/>
              <a:t> Butter (and) </a:t>
            </a:r>
            <a:r>
              <a:rPr lang="en-US" dirty="0" err="1"/>
              <a:t>Glyceryl</a:t>
            </a:r>
            <a:r>
              <a:rPr lang="en-US" dirty="0"/>
              <a:t> </a:t>
            </a:r>
            <a:r>
              <a:rPr lang="en-US" dirty="0" err="1"/>
              <a:t>Rosinate</a:t>
            </a:r>
            <a:r>
              <a:rPr lang="en-US" dirty="0"/>
              <a:t> (and) </a:t>
            </a:r>
            <a:r>
              <a:rPr lang="en-US" dirty="0" err="1"/>
              <a:t>Olea</a:t>
            </a:r>
            <a:r>
              <a:rPr lang="en-US" dirty="0"/>
              <a:t> </a:t>
            </a:r>
            <a:r>
              <a:rPr lang="en-US" dirty="0" err="1"/>
              <a:t>Europaea</a:t>
            </a:r>
            <a:r>
              <a:rPr lang="en-US" dirty="0"/>
              <a:t> Oil </a:t>
            </a:r>
            <a:r>
              <a:rPr lang="en-US" dirty="0" err="1"/>
              <a:t>Unsaponifiables</a:t>
            </a:r>
            <a:r>
              <a:rPr dirty="0" smtClean="0"/>
              <a:t>)</a:t>
            </a:r>
            <a:r>
              <a:rPr lang="ru-RU" dirty="0" smtClean="0"/>
              <a:t>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</a:t>
            </a:r>
            <a:endParaRPr lang="en-US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dirty="0" smtClean="0"/>
              <a:t> </a:t>
            </a:r>
            <a:r>
              <a:rPr dirty="0"/>
              <a:t>- </a:t>
            </a:r>
            <a:r>
              <a:rPr dirty="0" err="1"/>
              <a:t>Натуральный</a:t>
            </a:r>
            <a:r>
              <a:rPr dirty="0"/>
              <a:t> </a:t>
            </a:r>
            <a:r>
              <a:rPr dirty="0" err="1"/>
              <a:t>блеск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губ</a:t>
            </a:r>
            <a:r>
              <a:rPr dirty="0"/>
              <a:t> (</a:t>
            </a:r>
            <a:r>
              <a:rPr dirty="0" err="1"/>
              <a:t>Natura-tecVaselineType</a:t>
            </a:r>
            <a:r>
              <a:rPr dirty="0"/>
              <a:t> </a:t>
            </a:r>
            <a:r>
              <a:rPr dirty="0" smtClean="0"/>
              <a:t>B</a:t>
            </a:r>
            <a:r>
              <a:rPr lang="en-US" dirty="0" smtClean="0"/>
              <a:t>)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en-US" dirty="0" smtClean="0"/>
              <a:t>(INCI</a:t>
            </a:r>
            <a:r>
              <a:rPr lang="en-US" dirty="0"/>
              <a:t>: </a:t>
            </a:r>
            <a:r>
              <a:rPr lang="en-US" dirty="0" err="1"/>
              <a:t>Ricinus</a:t>
            </a:r>
            <a:r>
              <a:rPr lang="en-US" dirty="0"/>
              <a:t> </a:t>
            </a:r>
            <a:r>
              <a:rPr lang="en-US" dirty="0" err="1"/>
              <a:t>Communis</a:t>
            </a:r>
            <a:r>
              <a:rPr lang="en-US" dirty="0"/>
              <a:t> Oil (and) Hydrogenated Castor Oil (and) </a:t>
            </a:r>
            <a:r>
              <a:rPr lang="en-US" dirty="0" err="1"/>
              <a:t>Copernicia</a:t>
            </a:r>
            <a:r>
              <a:rPr lang="en-US" dirty="0"/>
              <a:t> </a:t>
            </a:r>
            <a:r>
              <a:rPr lang="en-US" dirty="0" err="1"/>
              <a:t>Cerifera</a:t>
            </a:r>
            <a:r>
              <a:rPr lang="en-US" dirty="0"/>
              <a:t> </a:t>
            </a:r>
            <a:r>
              <a:rPr lang="en-US" dirty="0" err="1"/>
              <a:t>Cera</a:t>
            </a:r>
            <a:r>
              <a:rPr lang="en-US" dirty="0"/>
              <a:t> (and) </a:t>
            </a:r>
            <a:r>
              <a:rPr lang="en-US" dirty="0" err="1"/>
              <a:t>Cera</a:t>
            </a:r>
            <a:r>
              <a:rPr lang="en-US" dirty="0"/>
              <a:t> Alba</a:t>
            </a:r>
            <a:r>
              <a:rPr dirty="0" smtClean="0"/>
              <a:t>)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 err="1"/>
              <a:t>Рецептура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холодной</a:t>
            </a:r>
            <a:r>
              <a:rPr dirty="0"/>
              <a:t> </a:t>
            </a:r>
            <a:r>
              <a:rPr dirty="0" err="1"/>
              <a:t>технологии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примере</a:t>
            </a:r>
            <a:r>
              <a:rPr dirty="0"/>
              <a:t>: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 - </a:t>
            </a:r>
            <a:r>
              <a:rPr dirty="0" err="1"/>
              <a:t>Интенсивного</a:t>
            </a:r>
            <a:r>
              <a:rPr dirty="0"/>
              <a:t> </a:t>
            </a:r>
            <a:r>
              <a:rPr dirty="0" err="1"/>
              <a:t>восстанавливающего</a:t>
            </a:r>
            <a:r>
              <a:rPr dirty="0"/>
              <a:t> </a:t>
            </a:r>
            <a:r>
              <a:rPr dirty="0" err="1"/>
              <a:t>крема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рук</a:t>
            </a:r>
            <a:r>
              <a:rPr dirty="0"/>
              <a:t>      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 (</a:t>
            </a:r>
            <a:r>
              <a:rPr dirty="0" err="1"/>
              <a:t>Natura-tec</a:t>
            </a:r>
            <a:r>
              <a:rPr dirty="0"/>
              <a:t> </a:t>
            </a:r>
            <a:r>
              <a:rPr dirty="0" err="1"/>
              <a:t>Ecomuls</a:t>
            </a:r>
            <a:r>
              <a:rPr dirty="0"/>
              <a:t> </a:t>
            </a:r>
            <a:r>
              <a:rPr lang="en-US" dirty="0" smtClean="0"/>
              <a:t>2</a:t>
            </a:r>
            <a:r>
              <a:rPr dirty="0" smtClean="0"/>
              <a:t> </a:t>
            </a:r>
            <a:r>
              <a:rPr dirty="0"/>
              <a:t>in 1)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 err="1"/>
              <a:t>Проявление</a:t>
            </a:r>
            <a:r>
              <a:rPr dirty="0"/>
              <a:t> </a:t>
            </a:r>
            <a:r>
              <a:rPr dirty="0" err="1"/>
              <a:t>свойств</a:t>
            </a:r>
            <a:r>
              <a:rPr dirty="0"/>
              <a:t> </a:t>
            </a:r>
            <a:r>
              <a:rPr dirty="0" err="1"/>
              <a:t>трех</a:t>
            </a:r>
            <a:r>
              <a:rPr dirty="0"/>
              <a:t> </a:t>
            </a:r>
            <a:r>
              <a:rPr dirty="0" err="1"/>
              <a:t>эмульсий</a:t>
            </a:r>
            <a:r>
              <a:rPr dirty="0"/>
              <a:t> в </a:t>
            </a:r>
            <a:r>
              <a:rPr dirty="0" err="1"/>
              <a:t>сравнении</a:t>
            </a:r>
            <a:r>
              <a:rPr dirty="0"/>
              <a:t>: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 - </a:t>
            </a:r>
            <a:r>
              <a:rPr dirty="0" err="1"/>
              <a:t>Natura</a:t>
            </a:r>
            <a:r>
              <a:rPr dirty="0"/>
              <a:t>-Tec </a:t>
            </a:r>
            <a:r>
              <a:rPr dirty="0" err="1"/>
              <a:t>Ecomuls</a:t>
            </a:r>
            <a:r>
              <a:rPr dirty="0"/>
              <a:t> 2 in </a:t>
            </a:r>
            <a:r>
              <a:rPr dirty="0" smtClean="0"/>
              <a:t>1</a:t>
            </a:r>
            <a:r>
              <a:rPr lang="ru-RU" dirty="0" smtClean="0"/>
              <a:t> (</a:t>
            </a:r>
            <a:r>
              <a:rPr lang="ru-RU" sz="1800" dirty="0" smtClean="0"/>
              <a:t>эфиры жирных </a:t>
            </a:r>
            <a:r>
              <a:rPr lang="ru-RU" sz="1800" dirty="0" err="1" smtClean="0"/>
              <a:t>кислот+неомыляемая</a:t>
            </a:r>
            <a:r>
              <a:rPr lang="ru-RU" sz="1800" dirty="0" smtClean="0"/>
              <a:t> фракция оливкового масла)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 - </a:t>
            </a:r>
            <a:r>
              <a:rPr dirty="0" err="1"/>
              <a:t>Natura</a:t>
            </a:r>
            <a:r>
              <a:rPr dirty="0"/>
              <a:t>-Tec Crystal </a:t>
            </a:r>
            <a:r>
              <a:rPr dirty="0" smtClean="0"/>
              <a:t>Cream</a:t>
            </a:r>
            <a:r>
              <a:rPr lang="ru-RU" dirty="0" smtClean="0"/>
              <a:t> (эфиры сахарозы и жирных </a:t>
            </a:r>
            <a:r>
              <a:rPr lang="ru-RU" dirty="0" err="1" smtClean="0"/>
              <a:t>кислот</a:t>
            </a:r>
            <a:r>
              <a:rPr lang="ru-RU" sz="1800" dirty="0" err="1" smtClean="0"/>
              <a:t>+неомыляемая</a:t>
            </a:r>
            <a:r>
              <a:rPr lang="ru-RU" sz="1800" dirty="0" smtClean="0"/>
              <a:t> </a:t>
            </a:r>
            <a:r>
              <a:rPr lang="ru-RU" sz="1800" dirty="0"/>
              <a:t>фракция оливкового </a:t>
            </a:r>
            <a:r>
              <a:rPr lang="ru-RU" sz="1800" dirty="0" smtClean="0"/>
              <a:t>масла)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dirty="0" smtClean="0"/>
              <a:t>        </a:t>
            </a:r>
            <a:r>
              <a:rPr dirty="0" smtClean="0"/>
              <a:t>-</a:t>
            </a:r>
            <a:r>
              <a:rPr lang="ru-RU" dirty="0" smtClean="0"/>
              <a:t> </a:t>
            </a:r>
            <a:r>
              <a:rPr dirty="0" err="1" smtClean="0"/>
              <a:t>Natura</a:t>
            </a:r>
            <a:r>
              <a:rPr dirty="0" smtClean="0"/>
              <a:t>-Tec </a:t>
            </a:r>
            <a:r>
              <a:rPr dirty="0" err="1"/>
              <a:t>Emulactive</a:t>
            </a:r>
            <a:r>
              <a:rPr dirty="0"/>
              <a:t> </a:t>
            </a:r>
            <a:r>
              <a:rPr dirty="0" smtClean="0"/>
              <a:t>W</a:t>
            </a:r>
            <a:r>
              <a:rPr lang="ru-RU" dirty="0" smtClean="0"/>
              <a:t> (</a:t>
            </a:r>
            <a:r>
              <a:rPr lang="ru-RU" sz="1800" dirty="0" smtClean="0"/>
              <a:t>эфиры жирных </a:t>
            </a:r>
            <a:r>
              <a:rPr lang="ru-RU" sz="1800" dirty="0" err="1" smtClean="0"/>
              <a:t>кислот+гидролизованные</a:t>
            </a:r>
            <a:r>
              <a:rPr lang="ru-RU" sz="1800" dirty="0" smtClean="0"/>
              <a:t> растительные протеины)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</a:t>
            </a:r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NATURA-TEC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198464"/>
            <a:ext cx="8373066" cy="914513"/>
          </a:xfrm>
          <a:prstGeom prst="rect">
            <a:avLst/>
          </a:prstGeom>
          <a:gradFill>
            <a:gsLst>
              <a:gs pos="0">
                <a:srgbClr val="616F89"/>
              </a:gs>
              <a:gs pos="50000">
                <a:srgbClr val="8CA0C6"/>
              </a:gs>
              <a:gs pos="100000">
                <a:srgbClr val="A8C0ED"/>
              </a:gs>
            </a:gsLst>
            <a:path path="circle">
              <a:fillToRect l="62278" t="119636" r="37721" b="-19636"/>
            </a:path>
          </a:gra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353504" y="409506"/>
            <a:ext cx="6753315" cy="45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345"/>
              <a:t>RESULTS</a:t>
            </a:r>
          </a:p>
        </p:txBody>
      </p:sp>
      <p:sp>
        <p:nvSpPr>
          <p:cNvPr id="273" name="Shape 273"/>
          <p:cNvSpPr/>
          <p:nvPr/>
        </p:nvSpPr>
        <p:spPr>
          <a:xfrm>
            <a:off x="283157" y="1324018"/>
            <a:ext cx="2745305" cy="72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4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 dirty="0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Study of the microbial </a:t>
            </a:r>
          </a:p>
          <a:p>
            <a:pPr algn="ctr">
              <a:defRPr sz="14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 dirty="0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population composed of </a:t>
            </a:r>
          </a:p>
          <a:p>
            <a:pPr algn="ctr">
              <a:defRPr sz="1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r>
              <a:rPr sz="1368" b="1" dirty="0" err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epidermidis</a:t>
            </a:r>
            <a:r>
              <a:rPr sz="1368" b="1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274" name="Chart 274"/>
          <p:cNvGraphicFramePr/>
          <p:nvPr/>
        </p:nvGraphicFramePr>
        <p:xfrm>
          <a:off x="43345" y="2416025"/>
          <a:ext cx="2870012" cy="202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5" name="Shape 275"/>
          <p:cNvSpPr/>
          <p:nvPr/>
        </p:nvSpPr>
        <p:spPr>
          <a:xfrm>
            <a:off x="283156" y="5122757"/>
            <a:ext cx="8378742" cy="99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>
              <a:defRPr sz="2000" b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54" b="1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В независимых популяциях COBIOBALANCE продемонстрировал способность поддерживать устойчивое равновесие роста различных микроорганизмов.</a:t>
            </a:r>
            <a:endParaRPr sz="1954" b="1" dirty="0">
              <a:solidFill>
                <a:srgbClr val="2445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167386" y="1253670"/>
            <a:ext cx="2743535" cy="72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4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Study of the microbial population composed of </a:t>
            </a:r>
          </a:p>
          <a:p>
            <a:pPr algn="ctr">
              <a:defRPr sz="14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68" b="1">
                <a:solidFill>
                  <a:srgbClr val="ED5C4D"/>
                </a:solidFill>
                <a:latin typeface="Arial"/>
                <a:ea typeface="Arial"/>
                <a:cs typeface="Arial"/>
                <a:sym typeface="Arial"/>
              </a:rPr>
              <a:t>S. aureus</a:t>
            </a:r>
            <a:r>
              <a:rPr sz="1368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sp>
        <p:nvSpPr>
          <p:cNvPr id="277" name="Shape 277"/>
          <p:cNvSpPr/>
          <p:nvPr/>
        </p:nvSpPr>
        <p:spPr>
          <a:xfrm>
            <a:off x="6051613" y="1253670"/>
            <a:ext cx="2743536" cy="72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4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Study of the microbial population composed of </a:t>
            </a:r>
          </a:p>
          <a:p>
            <a:pPr algn="ctr">
              <a:defRPr sz="1400" b="1">
                <a:solidFill>
                  <a:srgbClr val="ED5C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68" b="1">
                <a:solidFill>
                  <a:srgbClr val="ED5C4D"/>
                </a:solidFill>
                <a:latin typeface="Arial"/>
                <a:ea typeface="Arial"/>
                <a:cs typeface="Arial"/>
                <a:sym typeface="Arial"/>
              </a:rPr>
              <a:t> P. acnes: </a:t>
            </a:r>
          </a:p>
        </p:txBody>
      </p:sp>
      <p:graphicFrame>
        <p:nvGraphicFramePr>
          <p:cNvPr id="278" name="Chart 278"/>
          <p:cNvGraphicFramePr/>
          <p:nvPr/>
        </p:nvGraphicFramePr>
        <p:xfrm>
          <a:off x="2967129" y="2428151"/>
          <a:ext cx="2837681" cy="196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9" name="Chart 279"/>
          <p:cNvGraphicFramePr/>
          <p:nvPr/>
        </p:nvGraphicFramePr>
        <p:xfrm>
          <a:off x="5788865" y="2363866"/>
          <a:ext cx="2894718" cy="201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95941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4652"/>
            <a:ext cx="8373066" cy="914513"/>
          </a:xfrm>
          <a:prstGeom prst="rect">
            <a:avLst/>
          </a:prstGeom>
          <a:gradFill>
            <a:gsLst>
              <a:gs pos="0">
                <a:srgbClr val="616F89"/>
              </a:gs>
              <a:gs pos="50000">
                <a:srgbClr val="8CA0C6"/>
              </a:gs>
              <a:gs pos="100000">
                <a:srgbClr val="A8C0ED"/>
              </a:gs>
            </a:gsLst>
            <a:path path="circle">
              <a:fillToRect l="62278" t="119636" r="37721" b="-19636"/>
            </a:path>
          </a:gradFill>
          <a:ln w="25400">
            <a:solidFill>
              <a:srgbClr val="FFFFFF"/>
            </a:solidFill>
          </a:ln>
        </p:spPr>
        <p:txBody>
          <a:bodyPr lIns="44664" rIns="4466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58">
              <a:solidFill>
                <a:srgbClr val="FFFFFF"/>
              </a:solidFill>
              <a:latin typeface="Century Schoolbook"/>
              <a:sym typeface="Century Schoolbook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53504" y="198465"/>
            <a:ext cx="6753315" cy="45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345"/>
              <a:t>RESULTS</a:t>
            </a:r>
          </a:p>
        </p:txBody>
      </p:sp>
      <p:sp>
        <p:nvSpPr>
          <p:cNvPr id="283" name="Shape 283"/>
          <p:cNvSpPr/>
          <p:nvPr/>
        </p:nvSpPr>
        <p:spPr>
          <a:xfrm>
            <a:off x="-1" y="1042628"/>
            <a:ext cx="4220824" cy="81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6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63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Study of the microbial population composed of </a:t>
            </a:r>
          </a:p>
          <a:p>
            <a:pPr algn="ctr">
              <a:defRPr sz="1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63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S. epidermidis </a:t>
            </a:r>
            <a:r>
              <a:rPr sz="1563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sz="1563" b="1">
                <a:solidFill>
                  <a:srgbClr val="ED5C4D"/>
                </a:solidFill>
                <a:latin typeface="Arial"/>
                <a:ea typeface="Arial"/>
                <a:cs typeface="Arial"/>
                <a:sym typeface="Arial"/>
              </a:rPr>
              <a:t>S. acnes</a:t>
            </a:r>
            <a:r>
              <a:rPr sz="1563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graphicFrame>
        <p:nvGraphicFramePr>
          <p:cNvPr id="284" name="Chart 284"/>
          <p:cNvGraphicFramePr/>
          <p:nvPr/>
        </p:nvGraphicFramePr>
        <p:xfrm>
          <a:off x="215327" y="2114350"/>
          <a:ext cx="3965090" cy="268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5" name="Shape 285"/>
          <p:cNvSpPr/>
          <p:nvPr/>
        </p:nvSpPr>
        <p:spPr>
          <a:xfrm>
            <a:off x="283156" y="5263451"/>
            <a:ext cx="7808522" cy="90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just">
              <a:defRPr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758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Тем не менее, в многокультурных популяциях наличие COBIOBALANCE способствует росту S. </a:t>
            </a:r>
            <a:r>
              <a:rPr lang="ru-RU" sz="1758" dirty="0" err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epidermidis</a:t>
            </a:r>
            <a:r>
              <a:rPr lang="ru-RU" sz="1758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, одновременно ингибируя рост патогенных микроорганизмов S. </a:t>
            </a:r>
            <a:r>
              <a:rPr lang="ru-RU" sz="1758" dirty="0" err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acnes</a:t>
            </a:r>
            <a:r>
              <a:rPr lang="ru-RU" sz="1758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 и S. </a:t>
            </a:r>
            <a:r>
              <a:rPr lang="ru-RU" sz="1758" dirty="0" err="1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aureus</a:t>
            </a:r>
            <a:r>
              <a:rPr lang="ru-RU" sz="1758" dirty="0">
                <a:solidFill>
                  <a:srgbClr val="2445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58" b="1" dirty="0">
              <a:solidFill>
                <a:srgbClr val="ED5C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6" name="Chart 286"/>
          <p:cNvGraphicFramePr/>
          <p:nvPr/>
        </p:nvGraphicFramePr>
        <p:xfrm>
          <a:off x="4357293" y="2046962"/>
          <a:ext cx="3677043" cy="294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7" name="Shape 287"/>
          <p:cNvSpPr/>
          <p:nvPr/>
        </p:nvSpPr>
        <p:spPr>
          <a:xfrm>
            <a:off x="4574326" y="1042628"/>
            <a:ext cx="3728393" cy="81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664" rIns="44664">
            <a:spAutoFit/>
          </a:bodyPr>
          <a:lstStyle/>
          <a:p>
            <a:pPr algn="ctr">
              <a:defRPr sz="1600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63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Study of the microbial population composed of </a:t>
            </a:r>
          </a:p>
          <a:p>
            <a:pPr algn="ctr">
              <a:defRPr sz="1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63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S. epidermidis </a:t>
            </a:r>
            <a:r>
              <a:rPr sz="1563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sz="1563" b="1">
                <a:solidFill>
                  <a:srgbClr val="ED5C4D"/>
                </a:solidFill>
                <a:latin typeface="Arial"/>
                <a:ea typeface="Arial"/>
                <a:cs typeface="Arial"/>
                <a:sym typeface="Arial"/>
              </a:rPr>
              <a:t>S. aureus</a:t>
            </a:r>
            <a:r>
              <a:rPr sz="1563" b="1">
                <a:solidFill>
                  <a:srgbClr val="3668C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sp>
        <p:nvSpPr>
          <p:cNvPr id="288" name="Shape 288"/>
          <p:cNvSpPr/>
          <p:nvPr/>
        </p:nvSpPr>
        <p:spPr>
          <a:xfrm>
            <a:off x="353505" y="1886794"/>
            <a:ext cx="3447005" cy="1"/>
          </a:xfrm>
          <a:prstGeom prst="line">
            <a:avLst/>
          </a:prstGeom>
          <a:ln w="19050">
            <a:solidFill>
              <a:srgbClr val="FF6A08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4574326" y="1886794"/>
            <a:ext cx="3447005" cy="1"/>
          </a:xfrm>
          <a:prstGeom prst="line">
            <a:avLst/>
          </a:prstGeom>
          <a:ln w="19050">
            <a:solidFill>
              <a:srgbClr val="FF6A08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  <p:sp>
        <p:nvSpPr>
          <p:cNvPr id="290" name="Shape 290"/>
          <p:cNvSpPr/>
          <p:nvPr/>
        </p:nvSpPr>
        <p:spPr>
          <a:xfrm flipV="1">
            <a:off x="4292937" y="1042629"/>
            <a:ext cx="1" cy="4080129"/>
          </a:xfrm>
          <a:prstGeom prst="line">
            <a:avLst/>
          </a:prstGeom>
          <a:ln w="19050">
            <a:solidFill>
              <a:srgbClr val="FF6A08"/>
            </a:solidFill>
          </a:ln>
        </p:spPr>
        <p:txBody>
          <a:bodyPr lIns="44664" rIns="44664"/>
          <a:lstStyle/>
          <a:p>
            <a:endParaRPr sz="1758">
              <a:solidFill>
                <a:srgbClr val="000000"/>
              </a:solidFill>
              <a:latin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67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23.jpg" descr="Resultado de imagen de piel radiant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40645" y="2205222"/>
            <a:ext cx="5721380" cy="429103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283156" y="268812"/>
            <a:ext cx="8586116" cy="177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664" rIns="44664">
            <a:spAutoFit/>
          </a:bodyPr>
          <a:lstStyle/>
          <a:p>
            <a:pPr algn="just">
              <a:defRPr sz="280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735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COBIOBALANCE</a:t>
            </a:r>
            <a:r>
              <a:rPr lang="ru-RU" sz="273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помогает регуляции нормального </a:t>
            </a:r>
            <a:r>
              <a:rPr lang="ru-RU" sz="2735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микробиома</a:t>
            </a:r>
            <a:r>
              <a:rPr lang="ru-RU" sz="273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кожи, </a:t>
            </a:r>
            <a:r>
              <a:rPr lang="ru-RU" sz="2735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сохраняя</a:t>
            </a:r>
            <a:r>
              <a:rPr lang="ru-RU" sz="273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при этом </a:t>
            </a:r>
            <a:r>
              <a:rPr lang="ru-RU" sz="2735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полезную микрофлору </a:t>
            </a:r>
            <a:r>
              <a:rPr lang="ru-RU" sz="2735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благодаря своей </a:t>
            </a:r>
            <a:r>
              <a:rPr lang="ru-RU" sz="2735" b="1" dirty="0" err="1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пребиотической</a:t>
            </a:r>
            <a:r>
              <a:rPr lang="ru-RU" sz="2735" b="1" dirty="0">
                <a:solidFill>
                  <a:srgbClr val="42557F"/>
                </a:solidFill>
                <a:latin typeface="Arial"/>
                <a:ea typeface="Arial"/>
                <a:cs typeface="Arial"/>
                <a:sym typeface="Arial"/>
              </a:rPr>
              <a:t>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273039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t>                     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0" indent="0" algn="ctr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0" indent="0" algn="ctr">
              <a:buSzTx/>
              <a:buNone/>
              <a:defRPr sz="2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0" indent="0" algn="ctr">
              <a:buSzTx/>
              <a:buNone/>
              <a:defRPr sz="36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СПАСИБО ЗА ВНИМАНИЕ!</a:t>
            </a:r>
          </a:p>
        </p:txBody>
      </p:sp>
      <p:pic>
        <p:nvPicPr>
          <p:cNvPr id="142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57092" y="1131094"/>
            <a:ext cx="2262947" cy="13005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93183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rPr sz="2000" dirty="0"/>
              <a:t>20% </a:t>
            </a:r>
            <a:r>
              <a:rPr sz="2000" dirty="0" err="1"/>
              <a:t>Natura</a:t>
            </a:r>
            <a:r>
              <a:rPr sz="2000" dirty="0"/>
              <a:t>-Tec </a:t>
            </a:r>
            <a:r>
              <a:rPr sz="2000" dirty="0" err="1"/>
              <a:t>Plantsoft</a:t>
            </a:r>
            <a:r>
              <a:rPr sz="2000" dirty="0"/>
              <a:t> L</a:t>
            </a: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 b="1"/>
            </a:pPr>
            <a:r>
              <a:rPr sz="2000" dirty="0"/>
              <a:t>VS</a:t>
            </a: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rPr sz="2000" dirty="0"/>
              <a:t>20% Lanolin USP </a:t>
            </a:r>
            <a:r>
              <a:rPr sz="2000" dirty="0" err="1"/>
              <a:t>Косметический</a:t>
            </a:r>
            <a:endParaRPr sz="2000" dirty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 b="1"/>
            </a:pPr>
            <a:endParaRPr sz="2000" dirty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 b="1"/>
            </a:pPr>
            <a:r>
              <a:rPr sz="2000" dirty="0" err="1"/>
              <a:t>Целевая</a:t>
            </a:r>
            <a:r>
              <a:rPr sz="2000" dirty="0"/>
              <a:t> </a:t>
            </a:r>
            <a:r>
              <a:rPr sz="2000" dirty="0" err="1"/>
              <a:t>функция</a:t>
            </a:r>
            <a:r>
              <a:rPr sz="2000" dirty="0"/>
              <a:t>:</a:t>
            </a: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rPr sz="2000" dirty="0" err="1" smtClean="0"/>
              <a:t>Показа</a:t>
            </a:r>
            <a:r>
              <a:rPr lang="ru-RU" sz="2000" dirty="0" err="1" smtClean="0"/>
              <a:t>ть</a:t>
            </a:r>
            <a:r>
              <a:rPr sz="2000" dirty="0" smtClean="0"/>
              <a:t> </a:t>
            </a:r>
            <a:r>
              <a:rPr sz="2000" dirty="0" err="1"/>
              <a:t>характер</a:t>
            </a:r>
            <a:r>
              <a:rPr sz="2000" dirty="0"/>
              <a:t> </a:t>
            </a:r>
            <a:r>
              <a:rPr sz="2000" dirty="0" err="1"/>
              <a:t>изменений</a:t>
            </a:r>
            <a:r>
              <a:rPr sz="2000" dirty="0"/>
              <a:t> в </a:t>
            </a:r>
            <a:r>
              <a:rPr sz="2000" dirty="0" err="1"/>
              <a:t>конечной</a:t>
            </a:r>
            <a:r>
              <a:rPr sz="2000" dirty="0"/>
              <a:t> </a:t>
            </a:r>
            <a:r>
              <a:rPr sz="2000" dirty="0" err="1"/>
              <a:t>продукции</a:t>
            </a:r>
            <a:endParaRPr sz="2000" dirty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rPr sz="2000" dirty="0" err="1"/>
              <a:t>Предложить</a:t>
            </a:r>
            <a:r>
              <a:rPr sz="2000" dirty="0"/>
              <a:t> </a:t>
            </a:r>
            <a:r>
              <a:rPr sz="2000" dirty="0" err="1"/>
              <a:t>природные</a:t>
            </a:r>
            <a:r>
              <a:rPr sz="2000" dirty="0"/>
              <a:t> </a:t>
            </a:r>
            <a:r>
              <a:rPr sz="2000" dirty="0" err="1"/>
              <a:t>решения</a:t>
            </a:r>
            <a:r>
              <a:rPr sz="2000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endParaRPr sz="2000" dirty="0"/>
          </a:p>
          <a:p>
            <a:pPr algn="ctr">
              <a:lnSpc>
                <a:spcPct val="80000"/>
              </a:lnSpc>
              <a:spcBef>
                <a:spcPts val="300"/>
              </a:spcBef>
              <a:buFontTx/>
              <a:buChar char="-"/>
              <a:defRPr sz="1600"/>
            </a:pPr>
            <a:r>
              <a:rPr sz="2000" dirty="0" err="1"/>
              <a:t>Подход</a:t>
            </a:r>
            <a:r>
              <a:rPr sz="2000" dirty="0"/>
              <a:t> и </a:t>
            </a:r>
            <a:r>
              <a:rPr sz="2000" dirty="0" err="1"/>
              <a:t>внешний</a:t>
            </a:r>
            <a:r>
              <a:rPr sz="2000" dirty="0"/>
              <a:t> </a:t>
            </a:r>
            <a:r>
              <a:rPr sz="2000" dirty="0" err="1"/>
              <a:t>вид</a:t>
            </a:r>
            <a:endParaRPr sz="2000" dirty="0"/>
          </a:p>
          <a:p>
            <a:pPr algn="ctr">
              <a:lnSpc>
                <a:spcPct val="80000"/>
              </a:lnSpc>
              <a:spcBef>
                <a:spcPts val="300"/>
              </a:spcBef>
              <a:buFontTx/>
              <a:buChar char="-"/>
              <a:defRPr sz="1600"/>
            </a:pPr>
            <a:r>
              <a:rPr sz="2000" dirty="0" err="1"/>
              <a:t>Сенсорное</a:t>
            </a:r>
            <a:r>
              <a:rPr sz="2000" dirty="0"/>
              <a:t> </a:t>
            </a:r>
            <a:r>
              <a:rPr sz="2000" dirty="0" err="1"/>
              <a:t>сравнение</a:t>
            </a:r>
            <a:endParaRPr sz="2000" dirty="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endParaRPr dirty="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endParaRPr dirty="0"/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rPr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600"/>
            </a:pPr>
            <a:r>
              <a:rPr dirty="0"/>
              <a:t> 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 err="1"/>
              <a:t>Защитный</a:t>
            </a:r>
            <a:r>
              <a:rPr dirty="0"/>
              <a:t> </a:t>
            </a:r>
            <a:r>
              <a:rPr dirty="0" err="1"/>
              <a:t>бальзам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губ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200"/>
            </a:pPr>
            <a:endParaRPr/>
          </a:p>
          <a:p>
            <a:pPr>
              <a:lnSpc>
                <a:spcPct val="80000"/>
              </a:lnSpc>
              <a:defRPr sz="2200"/>
            </a:pPr>
            <a:endParaRPr/>
          </a:p>
          <a:p>
            <a:pPr>
              <a:lnSpc>
                <a:spcPct val="80000"/>
              </a:lnSpc>
              <a:defRPr sz="2200"/>
            </a:pPr>
            <a:endParaRPr/>
          </a:p>
          <a:p>
            <a:pPr>
              <a:lnSpc>
                <a:spcPct val="80000"/>
              </a:lnSpc>
              <a:defRPr sz="22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r>
              <a:t>         Lanolin  USP                          Plantsoft L</a:t>
            </a:r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r>
              <a:t>Похожий внешний вид</a:t>
            </a:r>
          </a:p>
          <a:p>
            <a:pPr>
              <a:lnSpc>
                <a:spcPct val="80000"/>
              </a:lnSpc>
              <a:buFontTx/>
              <a:buChar char="-"/>
              <a:defRPr sz="2200"/>
            </a:pPr>
            <a:r>
              <a:t>Ощущение и внешний вид </a:t>
            </a:r>
          </a:p>
          <a:p>
            <a:pPr>
              <a:lnSpc>
                <a:spcPct val="80000"/>
              </a:lnSpc>
              <a:buFontTx/>
              <a:buChar char="-"/>
              <a:defRPr sz="2200"/>
            </a:pPr>
            <a:r>
              <a:t>Одинаковая текстура</a:t>
            </a:r>
          </a:p>
          <a:p>
            <a:pPr marL="0" indent="0">
              <a:lnSpc>
                <a:spcPct val="80000"/>
              </a:lnSpc>
              <a:buSzTx/>
              <a:buNone/>
              <a:defRPr sz="2200"/>
            </a:pPr>
            <a:r>
              <a:t>Идентичные косметические свойства      </a:t>
            </a:r>
            <a:r>
              <a:rPr sz="1300"/>
              <a:t>%</a:t>
            </a:r>
          </a:p>
          <a:p>
            <a:pPr>
              <a:lnSpc>
                <a:spcPct val="80000"/>
              </a:lnSpc>
              <a:buFontTx/>
              <a:buChar char="-"/>
              <a:defRPr sz="2200"/>
            </a:pPr>
            <a:r>
              <a:t>Способности впитывать влагу</a:t>
            </a:r>
          </a:p>
          <a:p>
            <a:pPr>
              <a:lnSpc>
                <a:spcPct val="80000"/>
              </a:lnSpc>
              <a:buFontTx/>
              <a:buChar char="-"/>
              <a:defRPr sz="2200"/>
            </a:pPr>
            <a:r>
              <a:t>Увлажняющие способности </a:t>
            </a:r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Natura-tec Plantsoft L</a:t>
            </a:r>
          </a:p>
        </p:txBody>
      </p:sp>
      <p:pic>
        <p:nvPicPr>
          <p:cNvPr id="147" name="image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75655" y="2132856"/>
            <a:ext cx="1447801" cy="1266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60032" y="2132856"/>
            <a:ext cx="1476376" cy="132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8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84168" y="4077072"/>
            <a:ext cx="2450614" cy="1819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rgbClr val="29541B"/>
      </a:dk1>
      <a:lt1>
        <a:srgbClr val="4D3954"/>
      </a:lt1>
      <a:dk2>
        <a:srgbClr val="A7A7A7"/>
      </a:dk2>
      <a:lt2>
        <a:srgbClr val="535353"/>
      </a:lt2>
      <a:accent1>
        <a:srgbClr val="07674D"/>
      </a:accent1>
      <a:accent2>
        <a:srgbClr val="00B05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Твердый переплет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вердый перепл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06513D"/>
          </a:solidFill>
          <a:prstDash val="solid"/>
          <a:round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541B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06513D"/>
          </a:solidFill>
          <a:prstDash val="solid"/>
          <a:round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541B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irador">
  <a:themeElements>
    <a:clrScheme name="Mirad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Mirado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вердый переплет">
  <a:themeElements>
    <a:clrScheme name="Твердый перепле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7674D"/>
      </a:accent1>
      <a:accent2>
        <a:srgbClr val="00B05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Твердый переплет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вердый перепл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06513D"/>
          </a:solidFill>
          <a:prstDash val="solid"/>
          <a:round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541B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06513D"/>
          </a:solidFill>
          <a:prstDash val="solid"/>
          <a:round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541B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3350</Words>
  <Application>Microsoft Office PowerPoint</Application>
  <PresentationFormat>Экран (4:3)</PresentationFormat>
  <Paragraphs>844</Paragraphs>
  <Slides>73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73</vt:i4>
      </vt:variant>
    </vt:vector>
  </HeadingPairs>
  <TitlesOfParts>
    <vt:vector size="77" baseType="lpstr">
      <vt:lpstr>Твердый переплет</vt:lpstr>
      <vt:lpstr>Тема Office</vt:lpstr>
      <vt:lpstr>Tema de Office</vt:lpstr>
      <vt:lpstr>Mirador</vt:lpstr>
      <vt:lpstr>УманьХимТрейд  Украина</vt:lpstr>
      <vt:lpstr>                          О КОМПАНИИ:</vt:lpstr>
      <vt:lpstr>                          ПОРТФОЛИО:</vt:lpstr>
      <vt:lpstr>                      ПОРТФОЛИО:</vt:lpstr>
      <vt:lpstr>                      ПОРТФОЛИО:</vt:lpstr>
      <vt:lpstr>                      </vt:lpstr>
      <vt:lpstr>NATURA-TEC</vt:lpstr>
      <vt:lpstr>Защитный бальзам для губ</vt:lpstr>
      <vt:lpstr>Natura-tec Plantsoft L</vt:lpstr>
      <vt:lpstr>Рецептура бальзама для губ</vt:lpstr>
      <vt:lpstr>Идентичный вид</vt:lpstr>
      <vt:lpstr>Оценка сенсорного профиля</vt:lpstr>
      <vt:lpstr>Натуральный блеск для губ</vt:lpstr>
      <vt:lpstr>NATURAL VASELINE TYPE B </vt:lpstr>
      <vt:lpstr>Рецептура блеска для губ</vt:lpstr>
      <vt:lpstr>Текстура</vt:lpstr>
      <vt:lpstr>Оценка сенсорного профиля</vt:lpstr>
      <vt:lpstr>Рецептуры холодного процесса </vt:lpstr>
      <vt:lpstr>Восстанавливающий крем для рук</vt:lpstr>
      <vt:lpstr>NATURA-TEC Ecomuls 2 в 1  Холодный процесс </vt:lpstr>
      <vt:lpstr>Крем для рук</vt:lpstr>
      <vt:lpstr>  Крем для рук интенсивное восстановление</vt:lpstr>
      <vt:lpstr>Варианты текстуры с натуральными эмульгаторами</vt:lpstr>
      <vt:lpstr>Natura-tec Ecomuls 2 in 1</vt:lpstr>
      <vt:lpstr>Natura-tec Crystal Cream</vt:lpstr>
      <vt:lpstr>Natura-tec Emul Active W</vt:lpstr>
      <vt:lpstr>Рецептуры:</vt:lpstr>
      <vt:lpstr>Внешний вид</vt:lpstr>
      <vt:lpstr>Показатели сенсорного профиля</vt:lpstr>
      <vt:lpstr>Сенсорный профиль при нанесении</vt:lpstr>
      <vt:lpstr>Сенсорный профиль после нанесении</vt:lpstr>
      <vt:lpstr>Регенерирующий ночной крем</vt:lpstr>
      <vt:lpstr>Дневной крем против морщин:</vt:lpstr>
      <vt:lpstr>Увлажняющий лосьон для тела:</vt:lpstr>
      <vt:lpstr>Итог:</vt:lpstr>
      <vt:lpstr>Natura-Tec Marine RevitaLys HP</vt:lpstr>
      <vt:lpstr>Natura-Tec Marine RevitaLys HP</vt:lpstr>
      <vt:lpstr>Natura-Tec Marine RevitaLys HP</vt:lpstr>
      <vt:lpstr>Natura-Tec Marine RevitaLys HP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admin</dc:creator>
  <cp:lastModifiedBy>Presentator</cp:lastModifiedBy>
  <cp:revision>28</cp:revision>
  <dcterms:modified xsi:type="dcterms:W3CDTF">2018-09-19T11:12:44Z</dcterms:modified>
</cp:coreProperties>
</file>