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87" r:id="rId6"/>
    <p:sldId id="284" r:id="rId7"/>
    <p:sldId id="288" r:id="rId8"/>
    <p:sldId id="285" r:id="rId9"/>
    <p:sldId id="286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304" r:id="rId20"/>
    <p:sldId id="306" r:id="rId21"/>
    <p:sldId id="307" r:id="rId22"/>
    <p:sldId id="309" r:id="rId23"/>
    <p:sldId id="298" r:id="rId24"/>
    <p:sldId id="299" r:id="rId25"/>
    <p:sldId id="300" r:id="rId26"/>
    <p:sldId id="301" r:id="rId27"/>
    <p:sldId id="303" r:id="rId28"/>
    <p:sldId id="302" r:id="rId29"/>
    <p:sldId id="305" r:id="rId30"/>
    <p:sldId id="308" r:id="rId31"/>
    <p:sldId id="310" r:id="rId32"/>
    <p:sldId id="311" r:id="rId33"/>
    <p:sldId id="312" r:id="rId34"/>
    <p:sldId id="313" r:id="rId35"/>
    <p:sldId id="315" r:id="rId36"/>
    <p:sldId id="28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1769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kazydub\Desktop\New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Антиоксидантная</a:t>
            </a:r>
            <a:r>
              <a:rPr lang="ru-RU" baseline="0"/>
              <a:t> активость </a:t>
            </a:r>
            <a:r>
              <a:rPr lang="en-US" sz="1400" b="0" i="0" u="none" strike="noStrike" baseline="0">
                <a:effectLst/>
              </a:rPr>
              <a:t>Tricorexina Hydro</a:t>
            </a:r>
            <a:r>
              <a:rPr lang="ru-RU" sz="1400" b="0" i="0" u="none" strike="noStrike" baseline="0">
                <a:effectLst/>
              </a:rPr>
              <a:t> и витамина С при концентрации 1мг/мл</a:t>
            </a:r>
            <a:endParaRPr lang="uk-UA"/>
          </a:p>
        </c:rich>
      </c:tx>
      <c:layout>
        <c:manualLayout>
          <c:xMode val="edge"/>
          <c:yMode val="edge"/>
          <c:x val="0.14491547443589756"/>
          <c:y val="1.85774953391697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342795154351705E-2"/>
          <c:y val="0.16821922029618183"/>
          <c:w val="0.71929142696445469"/>
          <c:h val="0.69461181933410165"/>
        </c:manualLayout>
      </c:layout>
      <c:scatterChart>
        <c:scatterStyle val="smoothMarker"/>
        <c:varyColors val="0"/>
        <c:ser>
          <c:idx val="0"/>
          <c:order val="0"/>
          <c:tx>
            <c:v>Vitamin 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Лист1!$C$1:$C$4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xVal>
          <c:yVal>
            <c:numRef>
              <c:f>Лист1!$B$1:$B$4</c:f>
              <c:numCache>
                <c:formatCode>General</c:formatCode>
                <c:ptCount val="4"/>
                <c:pt idx="0">
                  <c:v>28.9</c:v>
                </c:pt>
                <c:pt idx="1">
                  <c:v>15.3</c:v>
                </c:pt>
                <c:pt idx="2">
                  <c:v>0.8</c:v>
                </c:pt>
                <c:pt idx="3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2D4-4B55-950A-66EA1A21CD92}"/>
            </c:ext>
          </c:extLst>
        </c:ser>
        <c:ser>
          <c:idx val="1"/>
          <c:order val="1"/>
          <c:tx>
            <c:v>Tricorexina Hydro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Лист1!$C$1:$C$4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xVal>
          <c:yVal>
            <c:numRef>
              <c:f>Лист1!$A$1:$A$4</c:f>
              <c:numCache>
                <c:formatCode>General</c:formatCode>
                <c:ptCount val="4"/>
                <c:pt idx="0">
                  <c:v>12.6</c:v>
                </c:pt>
                <c:pt idx="1">
                  <c:v>22.8</c:v>
                </c:pt>
                <c:pt idx="2">
                  <c:v>25.6</c:v>
                </c:pt>
                <c:pt idx="3">
                  <c:v>16.2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2D4-4B55-950A-66EA1A21C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108112"/>
        <c:axId val="320105160"/>
      </c:scatterChart>
      <c:valAx>
        <c:axId val="320108112"/>
        <c:scaling>
          <c:orientation val="minMax"/>
          <c:max val="20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UVA,</a:t>
                </a:r>
                <a:r>
                  <a:rPr lang="en-US" baseline="0"/>
                  <a:t> J/cm</a:t>
                </a:r>
                <a:r>
                  <a:rPr lang="en-US" baseline="30000"/>
                  <a:t>2</a:t>
                </a:r>
                <a:endParaRPr lang="uk-UA" baseline="30000"/>
              </a:p>
            </c:rich>
          </c:tx>
          <c:layout>
            <c:manualLayout>
              <c:xMode val="edge"/>
              <c:yMode val="edge"/>
              <c:x val="0.83921311552665889"/>
              <c:y val="0.88664217135325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105160"/>
        <c:crosses val="autoZero"/>
        <c:crossBetween val="midCat"/>
      </c:valAx>
      <c:valAx>
        <c:axId val="320105160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Free</a:t>
                </a:r>
                <a:r>
                  <a:rPr lang="en-US" baseline="0"/>
                  <a:t> radical inhibition, %</a:t>
                </a:r>
                <a:endParaRPr lang="uk-UA"/>
              </a:p>
            </c:rich>
          </c:tx>
          <c:layout>
            <c:manualLayout>
              <c:xMode val="edge"/>
              <c:yMode val="edge"/>
              <c:x val="2.7648219878519432E-2"/>
              <c:y val="0.306930697897012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1081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A31EF-B7EC-4851-A28F-FBA366AB4A8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B2CB3-2FEB-42CD-84A4-C9620554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4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B2CB3-2FEB-42CD-84A4-C96205541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0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E12C-017E-482F-BE04-AB5BC7DDC584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85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F7CD4-FA58-4E77-B29D-FBD18A252864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D795-661F-439B-AC77-D798772E44F3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2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5887-00EC-4D15-B2AD-03A75467FE1A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5224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80E5-5B2E-4E0B-9209-2DACDE3B8281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1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DC4F-91B3-4C95-8DDD-2E246BDC2592}" type="datetime1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7784-A245-49BF-9A89-13FFD5023BB2}" type="datetime1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99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12E4-8E96-40CC-AFEA-44DD69CC3628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42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10C0-0CD7-4437-B6F2-C34F627DFAAC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3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74AB-9245-4B3B-8BC7-9FF014287675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1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FA56-7FC8-47C7-A36D-5917DEE3E7DB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32F8-B61A-482A-A728-F0D1C82F9645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6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4544-8AD8-49A7-A15B-612C7DCD19EB}" type="datetime1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C351-CC9A-4B0D-A4E9-370FBFC5E10E}" type="datetime1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D41DC-B788-4485-BDFE-13A0FF9BF266}" type="datetime1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7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57AF-5CBB-4088-AD0F-2CAD5EF73F30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0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275B-47DA-47DF-8763-DD52810244BA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2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6820C9E-648E-45C7-B04F-8F7D4192D3A8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646EB4-2DB5-44A8-93D0-E116A5EC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2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stavheess.com.ua/" TargetMode="External"/><Relationship Id="rId2" Type="http://schemas.openxmlformats.org/officeDocument/2006/relationships/hyperlink" Target="mailto:sales.gustavheess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hyperlink" Target="http://www.respharmaind.com/index-5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Эффективные натуральные органические ингредиенты ResPharma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ООО «МХ и Густав Геесс Украина</a:t>
            </a:r>
            <a:r>
              <a:rPr lang="ru-RU" dirty="0" smtClean="0"/>
              <a:t>»</a:t>
            </a:r>
            <a:endParaRPr lang="en-US" dirty="0" smtClean="0"/>
          </a:p>
          <a:p>
            <a:r>
              <a:rPr lang="ru-RU" sz="1800" dirty="0" smtClean="0"/>
              <a:t>Сентябрь 2018</a:t>
            </a:r>
            <a:endParaRPr lang="en-US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150" y="5742132"/>
            <a:ext cx="3705225" cy="9525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33192"/>
          </a:xfrm>
        </p:spPr>
        <p:txBody>
          <a:bodyPr/>
          <a:lstStyle/>
          <a:p>
            <a:r>
              <a:rPr lang="ru-RU" dirty="0"/>
              <a:t>Успокаивающий эффект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3001" y="2272217"/>
            <a:ext cx="5191462" cy="3205018"/>
          </a:xfrm>
        </p:spPr>
        <p:txBody>
          <a:bodyPr>
            <a:normAutofit/>
          </a:bodyPr>
          <a:lstStyle/>
          <a:p>
            <a:r>
              <a:rPr lang="ru-RU" dirty="0"/>
              <a:t>Успокаивающую активность </a:t>
            </a:r>
            <a:r>
              <a:rPr lang="ru-RU" dirty="0" smtClean="0"/>
              <a:t>PANTROFINA </a:t>
            </a:r>
            <a:r>
              <a:rPr lang="ru-RU" dirty="0"/>
              <a:t>SKIN 360 сравнивали с раствором экстракта </a:t>
            </a:r>
            <a:r>
              <a:rPr lang="ru-RU" dirty="0" smtClean="0"/>
              <a:t>Календулы</a:t>
            </a:r>
            <a:endParaRPr lang="ru-RU" dirty="0"/>
          </a:p>
          <a:p>
            <a:r>
              <a:rPr lang="ru-RU" dirty="0" smtClean="0"/>
              <a:t>С </a:t>
            </a:r>
            <a:r>
              <a:rPr lang="ru-RU" dirty="0"/>
              <a:t>сенсибилизирующими агентами было показано, что </a:t>
            </a:r>
            <a:r>
              <a:rPr lang="ru-RU" dirty="0" smtClean="0"/>
              <a:t>PANTROFINA </a:t>
            </a:r>
            <a:r>
              <a:rPr lang="ru-RU" dirty="0"/>
              <a:t>SKIN 360 превосходит, ингибируя высвобождение медиаторов </a:t>
            </a:r>
            <a:r>
              <a:rPr lang="ru-RU" dirty="0" smtClean="0"/>
              <a:t>воспаления</a:t>
            </a:r>
            <a:endParaRPr lang="en-US" dirty="0"/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463" y="1902835"/>
            <a:ext cx="6479839" cy="394378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33192"/>
          </a:xfrm>
        </p:spPr>
        <p:txBody>
          <a:bodyPr/>
          <a:lstStyle/>
          <a:p>
            <a:r>
              <a:rPr lang="ru-RU" dirty="0"/>
              <a:t>Анти-</a:t>
            </a:r>
            <a:r>
              <a:rPr lang="ru-RU" dirty="0" err="1"/>
              <a:t>акне</a:t>
            </a:r>
            <a:r>
              <a:rPr lang="ru-RU" dirty="0"/>
              <a:t> эффект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2583" y="2244437"/>
            <a:ext cx="6068292" cy="366683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Испытание </a:t>
            </a:r>
            <a:r>
              <a:rPr lang="ru-RU" dirty="0" err="1"/>
              <a:t>in</a:t>
            </a:r>
            <a:r>
              <a:rPr lang="ru-RU" dirty="0"/>
              <a:t> vivo было проведено у 20 женщин-участниц в возрасте 25-50 лет, страдающих от </a:t>
            </a:r>
            <a:r>
              <a:rPr lang="ru-RU" dirty="0" smtClean="0"/>
              <a:t>акне. </a:t>
            </a:r>
            <a:r>
              <a:rPr lang="ru-RU" dirty="0"/>
              <a:t>Они применяли крем, содержащий 0,5% </a:t>
            </a:r>
            <a:r>
              <a:rPr lang="ru-RU" dirty="0" smtClean="0"/>
              <a:t>PANTROFINA </a:t>
            </a:r>
            <a:r>
              <a:rPr lang="ru-RU" dirty="0"/>
              <a:t>SKIN 360 на лицо, два раза в день, в течение 56 </a:t>
            </a:r>
            <a:r>
              <a:rPr lang="ru-RU" dirty="0" smtClean="0"/>
              <a:t>дней</a:t>
            </a:r>
          </a:p>
          <a:p>
            <a:r>
              <a:rPr lang="ru-RU" dirty="0"/>
              <a:t>На графике представлена активность выделения кожного сала. Количество кожного сала уменьшилось на 24% через 28 дней и на 37% после 56 </a:t>
            </a:r>
            <a:r>
              <a:rPr lang="ru-RU" dirty="0" smtClean="0"/>
              <a:t>дней </a:t>
            </a:r>
            <a:r>
              <a:rPr lang="ru-RU" dirty="0"/>
              <a:t>(SEBUMETER SM 158)</a:t>
            </a:r>
            <a:endParaRPr lang="en-US" dirty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329" t="33556" r="52260" b="37665"/>
          <a:stretch/>
        </p:blipFill>
        <p:spPr>
          <a:xfrm>
            <a:off x="6520875" y="2042651"/>
            <a:ext cx="5194996" cy="359228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3956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en-US" dirty="0"/>
              <a:t>PANTROFINA SKIN 360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65338" y="1745673"/>
            <a:ext cx="6299826" cy="448887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рецептуре % ввода: 0,1 – 1 %</a:t>
            </a:r>
          </a:p>
          <a:p>
            <a:r>
              <a:rPr lang="ru-RU" dirty="0" smtClean="0"/>
              <a:t>PANTROFINA </a:t>
            </a:r>
            <a:r>
              <a:rPr lang="ru-RU" dirty="0"/>
              <a:t>SKIN 360 - универсальный функциональный ингредиент для ухода за кожей и идеально подходит для использования в </a:t>
            </a:r>
            <a:r>
              <a:rPr lang="ru-RU" dirty="0" smtClean="0"/>
              <a:t>различных составов</a:t>
            </a:r>
            <a:endParaRPr lang="ru-RU" dirty="0"/>
          </a:p>
          <a:p>
            <a:r>
              <a:rPr lang="ru-RU" dirty="0" smtClean="0"/>
              <a:t>Растворим </a:t>
            </a:r>
            <a:r>
              <a:rPr lang="ru-RU" dirty="0"/>
              <a:t>в воде, этиловом спирте, пропилен и </a:t>
            </a:r>
            <a:r>
              <a:rPr lang="ru-RU" dirty="0" smtClean="0"/>
              <a:t>этиленгликоле</a:t>
            </a:r>
          </a:p>
          <a:p>
            <a:r>
              <a:rPr lang="ru-RU" b="1" dirty="0"/>
              <a:t>Токсикология: </a:t>
            </a:r>
          </a:p>
          <a:p>
            <a:pPr lvl="1"/>
            <a:r>
              <a:rPr lang="ru-RU" b="1" dirty="0"/>
              <a:t>100% натуральный продукт</a:t>
            </a:r>
          </a:p>
          <a:p>
            <a:pPr lvl="1"/>
            <a:r>
              <a:rPr lang="en-US" dirty="0"/>
              <a:t>COSMOS</a:t>
            </a:r>
            <a:r>
              <a:rPr lang="ru-RU" dirty="0"/>
              <a:t> сертификат</a:t>
            </a:r>
          </a:p>
          <a:p>
            <a:pPr lvl="1"/>
            <a:r>
              <a:rPr lang="ru-RU" dirty="0"/>
              <a:t>Раздражитель кожи: Не раздражает</a:t>
            </a:r>
          </a:p>
          <a:p>
            <a:pPr lvl="1"/>
            <a:r>
              <a:rPr lang="ru-RU" dirty="0"/>
              <a:t>Раздражитель глаз: Минимальный раздражитель</a:t>
            </a:r>
          </a:p>
          <a:p>
            <a:pPr lvl="1"/>
            <a:r>
              <a:rPr lang="ru-RU" dirty="0"/>
              <a:t>Цитотоксичность для кератиноцитов человека: Не цитотоксическая</a:t>
            </a:r>
          </a:p>
          <a:p>
            <a:r>
              <a:rPr lang="ru-RU" dirty="0"/>
              <a:t>Страна производитель - Италия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4" name="Picture 2" descr="Картинки по запросу Marine Pine ex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2" y="2833560"/>
            <a:ext cx="5038020" cy="26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6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34792"/>
          </a:xfrm>
        </p:spPr>
        <p:txBody>
          <a:bodyPr/>
          <a:lstStyle/>
          <a:p>
            <a:r>
              <a:rPr lang="ru-RU" dirty="0" smtClean="0"/>
              <a:t>Уход за волосами - </a:t>
            </a:r>
            <a:r>
              <a:rPr lang="en-US" dirty="0"/>
              <a:t>TRICOREXINE HYDRO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52683" y="1773382"/>
            <a:ext cx="9264699" cy="2087418"/>
          </a:xfrm>
        </p:spPr>
        <p:txBody>
          <a:bodyPr/>
          <a:lstStyle/>
          <a:p>
            <a:r>
              <a:rPr lang="ru-RU" dirty="0" smtClean="0"/>
              <a:t>Состав: </a:t>
            </a:r>
            <a:r>
              <a:rPr lang="en-US" dirty="0"/>
              <a:t>Tussilago Farfara Extract</a:t>
            </a:r>
            <a:r>
              <a:rPr lang="ru-RU" dirty="0"/>
              <a:t> (экстракт мать-и-мачехи)</a:t>
            </a:r>
            <a:r>
              <a:rPr lang="en-US" dirty="0"/>
              <a:t>, Achillea Millefolium Extract</a:t>
            </a:r>
            <a:r>
              <a:rPr lang="ru-RU" dirty="0"/>
              <a:t> (экстракт тысячелистника обыкновенного)</a:t>
            </a:r>
            <a:r>
              <a:rPr lang="en-US" dirty="0"/>
              <a:t>, Cinchona Succirubra Extract</a:t>
            </a:r>
            <a:r>
              <a:rPr lang="ru-RU" dirty="0"/>
              <a:t> (экстракт хинного дерева)</a:t>
            </a:r>
          </a:p>
          <a:p>
            <a:endParaRPr lang="en-US" dirty="0"/>
          </a:p>
        </p:txBody>
      </p:sp>
      <p:pic>
        <p:nvPicPr>
          <p:cNvPr id="4" name="Picture 2" descr="Картинки по запросу мати-й-мачух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3256918"/>
            <a:ext cx="3325091" cy="32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ÑÐºÑÑÑÐ°ÐºÑ ÑÐ¸Ð½Ð½Ð¾Ð³Ð¾ Ð´ÐµÑÐµÐ²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37" y="3262053"/>
            <a:ext cx="2697019" cy="328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90" y="3417094"/>
            <a:ext cx="2152073" cy="313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7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9374"/>
          </a:xfrm>
        </p:spPr>
        <p:txBody>
          <a:bodyPr/>
          <a:lstStyle/>
          <a:p>
            <a:r>
              <a:rPr lang="ru-RU" dirty="0"/>
              <a:t>Исследования </a:t>
            </a:r>
            <a:r>
              <a:rPr lang="en-US" dirty="0"/>
              <a:t>Tricorexina Hydro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0791" y="2719993"/>
            <a:ext cx="5422371" cy="2724727"/>
          </a:xfrm>
        </p:spPr>
        <p:txBody>
          <a:bodyPr/>
          <a:lstStyle/>
          <a:p>
            <a:r>
              <a:rPr lang="ru-RU" dirty="0"/>
              <a:t>Через 72 часа после использования, Tricorexina Hydro показывает значительное увеличение жизнеспособности клеток во всех тестируемых концентрациях, с пиком активности в концентрации12,5 </a:t>
            </a:r>
            <a:r>
              <a:rPr lang="ru-RU" dirty="0" smtClean="0"/>
              <a:t>мг/мл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41" t="30288" r="44932" b="42947"/>
          <a:stretch/>
        </p:blipFill>
        <p:spPr>
          <a:xfrm>
            <a:off x="6584285" y="2207261"/>
            <a:ext cx="4919606" cy="375019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1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03883"/>
          </a:xfrm>
        </p:spPr>
        <p:txBody>
          <a:bodyPr/>
          <a:lstStyle/>
          <a:p>
            <a:r>
              <a:rPr lang="ru-RU" dirty="0"/>
              <a:t>Исследования </a:t>
            </a:r>
            <a:r>
              <a:rPr lang="en-US" dirty="0"/>
              <a:t>Tricorexina Hydro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35629" y="1973058"/>
            <a:ext cx="5099099" cy="4061417"/>
          </a:xfrm>
        </p:spPr>
        <p:txBody>
          <a:bodyPr>
            <a:normAutofit/>
          </a:bodyPr>
          <a:lstStyle/>
          <a:p>
            <a:r>
              <a:rPr lang="ru-RU" dirty="0"/>
              <a:t>Кератиноциты, предварительно обработанные Tricorexina  Hydro показывают большую способность уничтожать свободные </a:t>
            </a:r>
            <a:r>
              <a:rPr lang="ru-RU" dirty="0" smtClean="0"/>
              <a:t>радикалы</a:t>
            </a:r>
          </a:p>
          <a:p>
            <a:r>
              <a:rPr lang="ru-RU" dirty="0"/>
              <a:t>Оценка результатов полученных при </a:t>
            </a:r>
            <a:r>
              <a:rPr lang="ru-RU" dirty="0" smtClean="0"/>
              <a:t>сравнении: Tricorexina </a:t>
            </a:r>
            <a:r>
              <a:rPr lang="ru-RU" dirty="0"/>
              <a:t>Hydro обладает более сильной антиоксидантной эффективностью по сравнению с витамином С, даже при </a:t>
            </a:r>
            <a:r>
              <a:rPr lang="ru-RU" dirty="0" smtClean="0"/>
              <a:t>высоком УФ-излучении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658" t="42779" r="30678" b="24947"/>
          <a:stretch/>
        </p:blipFill>
        <p:spPr>
          <a:xfrm>
            <a:off x="7056582" y="1422400"/>
            <a:ext cx="4785062" cy="2506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387" t="51970" r="29411" b="16700"/>
          <a:stretch/>
        </p:blipFill>
        <p:spPr>
          <a:xfrm>
            <a:off x="7056582" y="4003766"/>
            <a:ext cx="4785062" cy="277326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27785" y="6492875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6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4110"/>
            <a:ext cx="10364451" cy="1256146"/>
          </a:xfrm>
        </p:spPr>
        <p:txBody>
          <a:bodyPr/>
          <a:lstStyle/>
          <a:p>
            <a:r>
              <a:rPr lang="ru-RU" dirty="0" smtClean="0"/>
              <a:t>Сравнение </a:t>
            </a:r>
            <a:r>
              <a:rPr lang="ru-RU" dirty="0"/>
              <a:t>витамина С и </a:t>
            </a:r>
            <a:r>
              <a:rPr lang="en-US" dirty="0"/>
              <a:t>Tricorexina Hydro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494260"/>
              </p:ext>
            </p:extLst>
          </p:nvPr>
        </p:nvGraphicFramePr>
        <p:xfrm>
          <a:off x="2074335" y="1912594"/>
          <a:ext cx="8043330" cy="423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8538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en-US" dirty="0"/>
              <a:t>Tricorexina Hydro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0982" y="2367092"/>
            <a:ext cx="5994400" cy="3858217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/>
              <a:t>Применяется:</a:t>
            </a:r>
          </a:p>
          <a:p>
            <a:pPr lvl="1"/>
            <a:r>
              <a:rPr lang="ru-RU" sz="1900" dirty="0"/>
              <a:t>Лосьоны для волос </a:t>
            </a:r>
          </a:p>
          <a:p>
            <a:pPr lvl="1"/>
            <a:r>
              <a:rPr lang="ru-RU" sz="1900" dirty="0"/>
              <a:t>Шампуни</a:t>
            </a:r>
          </a:p>
          <a:p>
            <a:pPr lvl="1"/>
            <a:r>
              <a:rPr lang="ru-RU" sz="1900" dirty="0"/>
              <a:t>Средства для </a:t>
            </a:r>
            <a:r>
              <a:rPr lang="ru-RU" sz="1900"/>
              <a:t>волос </a:t>
            </a:r>
            <a:r>
              <a:rPr lang="ru-RU" sz="1900" smtClean="0"/>
              <a:t>(маски</a:t>
            </a:r>
            <a:r>
              <a:rPr lang="ru-RU" sz="1900" dirty="0"/>
              <a:t>, бальзамы</a:t>
            </a:r>
            <a:r>
              <a:rPr lang="ru-RU" sz="1900"/>
              <a:t>, </a:t>
            </a:r>
            <a:r>
              <a:rPr lang="ru-RU" sz="1900" smtClean="0"/>
              <a:t>кондиционеры)</a:t>
            </a:r>
            <a:endParaRPr lang="ru-RU" sz="1900" dirty="0"/>
          </a:p>
          <a:p>
            <a:r>
              <a:rPr lang="ru-RU" sz="2200" dirty="0"/>
              <a:t>Смесь водорастворимых экстрактов</a:t>
            </a:r>
          </a:p>
          <a:p>
            <a:r>
              <a:rPr lang="ru-RU" sz="2200" dirty="0" smtClean="0"/>
              <a:t>Рекомендуемый </a:t>
            </a:r>
            <a:r>
              <a:rPr lang="ru-RU" sz="2200" dirty="0"/>
              <a:t>% ввода: 5-15</a:t>
            </a:r>
            <a:endParaRPr lang="en-US" sz="2200" dirty="0"/>
          </a:p>
          <a:p>
            <a:r>
              <a:rPr lang="ru-RU" sz="2200" dirty="0"/>
              <a:t>рН </a:t>
            </a:r>
            <a:r>
              <a:rPr lang="en-US" sz="2200" dirty="0"/>
              <a:t>4.</a:t>
            </a:r>
            <a:r>
              <a:rPr lang="ru-RU" sz="2200" dirty="0"/>
              <a:t>5</a:t>
            </a:r>
            <a:r>
              <a:rPr lang="en-US" sz="2200" dirty="0"/>
              <a:t>0 – 5.</a:t>
            </a:r>
            <a:r>
              <a:rPr lang="ru-RU" sz="2200" dirty="0"/>
              <a:t>5</a:t>
            </a:r>
            <a:r>
              <a:rPr lang="en-US" sz="2200" dirty="0"/>
              <a:t>0</a:t>
            </a:r>
            <a:endParaRPr lang="ru-RU" sz="2200" dirty="0"/>
          </a:p>
          <a:p>
            <a:r>
              <a:rPr lang="ru-RU" sz="2200" dirty="0"/>
              <a:t>Страна производитель - Италия</a:t>
            </a:r>
          </a:p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17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382" y="2433357"/>
            <a:ext cx="52482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49383"/>
            <a:ext cx="10364451" cy="1320799"/>
          </a:xfrm>
        </p:spPr>
        <p:txBody>
          <a:bodyPr/>
          <a:lstStyle/>
          <a:p>
            <a:r>
              <a:rPr lang="ru-RU" dirty="0"/>
              <a:t>Лосьон для волос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8282" y="1385455"/>
            <a:ext cx="10446953" cy="5070764"/>
          </a:xfrm>
        </p:spPr>
        <p:txBody>
          <a:bodyPr>
            <a:normAutofit/>
          </a:bodyPr>
          <a:lstStyle/>
          <a:p>
            <a:r>
              <a:rPr lang="ru-RU" dirty="0"/>
              <a:t>Типовая рецептура с использованием </a:t>
            </a:r>
            <a:r>
              <a:rPr lang="en-US" sz="2400" dirty="0"/>
              <a:t>TRICOREXINE HYDRO</a:t>
            </a:r>
            <a:r>
              <a:rPr lang="ru-RU" sz="2400" dirty="0"/>
              <a:t>:</a:t>
            </a:r>
          </a:p>
          <a:p>
            <a:pPr lvl="1"/>
            <a:r>
              <a:rPr lang="ru-RU" dirty="0"/>
              <a:t>Фаза А</a:t>
            </a:r>
          </a:p>
          <a:p>
            <a:pPr lvl="2"/>
            <a:r>
              <a:rPr lang="en-US" dirty="0"/>
              <a:t>TRICOREXINA</a:t>
            </a:r>
            <a:r>
              <a:rPr lang="ru-RU" dirty="0"/>
              <a:t> </a:t>
            </a:r>
            <a:r>
              <a:rPr lang="en-US" dirty="0"/>
              <a:t> HYDRO </a:t>
            </a:r>
            <a:r>
              <a:rPr lang="ru-RU" dirty="0"/>
              <a:t>    </a:t>
            </a:r>
            <a:r>
              <a:rPr lang="ru-RU" dirty="0" smtClean="0"/>
              <a:t>     </a:t>
            </a:r>
            <a:r>
              <a:rPr lang="ru-RU" dirty="0"/>
              <a:t>12.00%  Активный компонент против выпадения волос</a:t>
            </a:r>
          </a:p>
          <a:p>
            <a:pPr lvl="2"/>
            <a:r>
              <a:rPr lang="en-US" dirty="0"/>
              <a:t>VAMACTIVE</a:t>
            </a:r>
            <a:r>
              <a:rPr lang="ru-RU" dirty="0"/>
              <a:t>  </a:t>
            </a:r>
            <a:r>
              <a:rPr lang="en-US" dirty="0"/>
              <a:t> KIT </a:t>
            </a:r>
            <a:r>
              <a:rPr lang="ru-RU" dirty="0"/>
              <a:t>                </a:t>
            </a:r>
            <a:r>
              <a:rPr lang="ru-RU" dirty="0" smtClean="0"/>
              <a:t>   </a:t>
            </a:r>
            <a:r>
              <a:rPr lang="ru-RU" dirty="0"/>
              <a:t>1.00%   Защитный и кондиционирующий компонент</a:t>
            </a:r>
          </a:p>
          <a:p>
            <a:pPr lvl="2"/>
            <a:r>
              <a:rPr lang="en-US" dirty="0"/>
              <a:t>RESASSOL</a:t>
            </a:r>
            <a:r>
              <a:rPr lang="ru-RU" dirty="0"/>
              <a:t>  </a:t>
            </a:r>
            <a:r>
              <a:rPr lang="en-US" dirty="0"/>
              <a:t> VS </a:t>
            </a:r>
            <a:r>
              <a:rPr lang="ru-RU" dirty="0"/>
              <a:t>                    </a:t>
            </a:r>
            <a:r>
              <a:rPr lang="ru-RU" dirty="0" smtClean="0"/>
              <a:t> </a:t>
            </a:r>
            <a:r>
              <a:rPr lang="ru-RU" dirty="0"/>
              <a:t>1.00%    Солюбизатор</a:t>
            </a:r>
          </a:p>
          <a:p>
            <a:pPr lvl="1"/>
            <a:r>
              <a:rPr lang="ru-RU" dirty="0"/>
              <a:t>Фаза В</a:t>
            </a:r>
          </a:p>
          <a:p>
            <a:pPr lvl="2"/>
            <a:r>
              <a:rPr lang="ru-RU" dirty="0"/>
              <a:t>Парфум                              0.20%</a:t>
            </a:r>
          </a:p>
          <a:p>
            <a:pPr lvl="2"/>
            <a:r>
              <a:rPr lang="ru-RU" dirty="0"/>
              <a:t>Вода                                </a:t>
            </a:r>
            <a:r>
              <a:rPr lang="ru-RU" dirty="0" smtClean="0"/>
              <a:t> 85.80%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3775" y="4844963"/>
            <a:ext cx="5624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dirty="0" smtClean="0"/>
              <a:t>Внешний </a:t>
            </a:r>
            <a:r>
              <a:rPr lang="ru-RU" dirty="0"/>
              <a:t>вид: прозрачный желтый </a:t>
            </a:r>
            <a:r>
              <a:rPr lang="ru-RU" dirty="0" smtClean="0"/>
              <a:t>раствор </a:t>
            </a:r>
          </a:p>
          <a:p>
            <a:pPr lvl="1"/>
            <a:r>
              <a:rPr lang="ru-RU" dirty="0" smtClean="0"/>
              <a:t>рН: 4.00 – 5.00 </a:t>
            </a:r>
          </a:p>
          <a:p>
            <a:pPr lvl="1"/>
            <a:r>
              <a:rPr lang="ru-RU" dirty="0" smtClean="0"/>
              <a:t>  </a:t>
            </a:r>
          </a:p>
          <a:p>
            <a:pPr lvl="1"/>
            <a:r>
              <a:rPr lang="ru-RU" dirty="0" smtClean="0"/>
              <a:t>Предотвращает </a:t>
            </a:r>
            <a:r>
              <a:rPr lang="ru-RU" dirty="0"/>
              <a:t>выпадение </a:t>
            </a:r>
            <a:r>
              <a:rPr lang="ru-RU" dirty="0" smtClean="0"/>
              <a:t>волос</a:t>
            </a:r>
          </a:p>
          <a:p>
            <a:pPr lvl="1"/>
            <a:r>
              <a:rPr lang="ru-RU" dirty="0" smtClean="0"/>
              <a:t>Обладает </a:t>
            </a:r>
            <a:r>
              <a:rPr lang="ru-RU" dirty="0"/>
              <a:t>защитными УФ-свойствами</a:t>
            </a:r>
            <a:endParaRPr lang="ru-RU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31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Водорастворимые масла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179753" cy="4218435"/>
          </a:xfrm>
        </p:spPr>
        <p:txBody>
          <a:bodyPr>
            <a:normAutofit/>
          </a:bodyPr>
          <a:lstStyle/>
          <a:p>
            <a:r>
              <a:rPr lang="ru-RU" dirty="0" smtClean="0"/>
              <a:t>За </a:t>
            </a:r>
            <a:r>
              <a:rPr lang="ru-RU" dirty="0"/>
              <a:t>счет своей уникальной формулы они не снижают пенообразования, не создают ощущения жирности и липкости, при этом увлажняют и питают кожу. Водорастворимое масло наравне с обычными жирными маслами могут добавляться в кремы, выступая </a:t>
            </a:r>
            <a:r>
              <a:rPr lang="ru-RU" dirty="0" err="1" smtClean="0"/>
              <a:t>соэмульгаторами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927" t="56252" r="58998" b="35311"/>
          <a:stretch/>
        </p:blipFill>
        <p:spPr>
          <a:xfrm>
            <a:off x="9100705" y="5412882"/>
            <a:ext cx="2591960" cy="94078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78226" y="6402964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1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6216699" cy="4116835"/>
          </a:xfrm>
        </p:spPr>
        <p:txBody>
          <a:bodyPr/>
          <a:lstStyle/>
          <a:p>
            <a:r>
              <a:rPr lang="ru-RU" dirty="0" smtClean="0"/>
              <a:t>История</a:t>
            </a:r>
          </a:p>
          <a:p>
            <a:pPr marL="457200" lvl="1" indent="0">
              <a:buNone/>
            </a:pPr>
            <a:r>
              <a:rPr lang="ru-RU" dirty="0"/>
              <a:t>основана как дочернее предприятие немецкой компании "GUSTAV HEESS" GmbH </a:t>
            </a:r>
            <a:r>
              <a:rPr lang="ru-RU" dirty="0" smtClean="0"/>
              <a:t>и </a:t>
            </a:r>
            <a:r>
              <a:rPr lang="ru-RU" dirty="0"/>
              <a:t>чешской компании M+H, Míča a Harašta s.r.o. </a:t>
            </a:r>
            <a:r>
              <a:rPr lang="ru-RU" dirty="0" smtClean="0"/>
              <a:t>в </a:t>
            </a:r>
            <a:r>
              <a:rPr lang="ru-RU" dirty="0"/>
              <a:t>Украине в 2004 году и входит в плеяду аналогичных представительств Европы и </a:t>
            </a:r>
            <a:r>
              <a:rPr lang="ru-RU" dirty="0" smtClean="0"/>
              <a:t>Америки</a:t>
            </a:r>
          </a:p>
          <a:p>
            <a:r>
              <a:rPr lang="ru-RU" dirty="0" smtClean="0"/>
              <a:t>Направления</a:t>
            </a:r>
          </a:p>
          <a:p>
            <a:pPr marL="457200" lvl="1" indent="0">
              <a:buNone/>
            </a:pPr>
            <a:r>
              <a:rPr lang="ru-RU" dirty="0" smtClean="0"/>
              <a:t>Деятельность компании ориентирована на поставки сырья для косметической, фармацевтической и пищевой промышленностей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26" y="889300"/>
            <a:ext cx="5853502" cy="115193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Водорастворимые масла - </a:t>
            </a:r>
            <a:r>
              <a:rPr lang="en-US" dirty="0"/>
              <a:t>RESPLANTA PGF ALM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99127" y="2376329"/>
            <a:ext cx="6012873" cy="2888399"/>
          </a:xfrm>
        </p:spPr>
        <p:txBody>
          <a:bodyPr>
            <a:normAutofit/>
          </a:bodyPr>
          <a:lstStyle/>
          <a:p>
            <a:r>
              <a:rPr lang="ru-RU" dirty="0"/>
              <a:t>Состав: </a:t>
            </a:r>
            <a:r>
              <a:rPr lang="en-US" dirty="0"/>
              <a:t>SWEET ALMOND OIL POLYGLYCERYL-4 </a:t>
            </a:r>
            <a:r>
              <a:rPr lang="en-US" dirty="0" smtClean="0"/>
              <a:t>ESTERS</a:t>
            </a:r>
            <a:endParaRPr lang="ru-RU" dirty="0" smtClean="0"/>
          </a:p>
          <a:p>
            <a:r>
              <a:rPr lang="ru-RU" dirty="0" smtClean="0"/>
              <a:t>Они </a:t>
            </a:r>
            <a:r>
              <a:rPr lang="ru-RU" dirty="0"/>
              <a:t>обладают превосходной совместимостью с кожей, проверенной методом </a:t>
            </a:r>
            <a:r>
              <a:rPr lang="ru-RU" dirty="0" err="1" smtClean="0"/>
              <a:t>In</a:t>
            </a:r>
            <a:r>
              <a:rPr lang="ru-RU" dirty="0" smtClean="0"/>
              <a:t> </a:t>
            </a:r>
            <a:r>
              <a:rPr lang="ru-RU" dirty="0" err="1" smtClean="0"/>
              <a:t>Vitro</a:t>
            </a:r>
            <a:r>
              <a:rPr lang="ru-RU" dirty="0" smtClean="0"/>
              <a:t> </a:t>
            </a:r>
            <a:r>
              <a:rPr lang="ru-RU" dirty="0" err="1"/>
              <a:t>Irritection</a:t>
            </a:r>
            <a:endParaRPr lang="en-US" dirty="0"/>
          </a:p>
          <a:p>
            <a:r>
              <a:rPr lang="en-US" dirty="0"/>
              <a:t>pH (</a:t>
            </a:r>
            <a:r>
              <a:rPr lang="ru-RU" dirty="0"/>
              <a:t>5% водный раствор): 7.00-9.00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 descr="ÐÐ°ÑÑÐ¸Ð½ÐºÐ¸ Ð¿Ð¾ Ð·Ð°Ð¿ÑÐ¾ÑÑ almond withou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71" y="2310381"/>
            <a:ext cx="3417455" cy="27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44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47783"/>
            <a:ext cx="10364451" cy="1256144"/>
          </a:xfrm>
        </p:spPr>
        <p:txBody>
          <a:bodyPr/>
          <a:lstStyle/>
          <a:p>
            <a:r>
              <a:rPr lang="ru-RU" dirty="0"/>
              <a:t>Применение ВРМ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8074" y="1403927"/>
            <a:ext cx="8026400" cy="545407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Туалетные принадлежности</a:t>
            </a:r>
          </a:p>
          <a:p>
            <a:r>
              <a:rPr lang="ru-RU" dirty="0"/>
              <a:t>Предметы личной гигиены</a:t>
            </a:r>
          </a:p>
          <a:p>
            <a:r>
              <a:rPr lang="ru-RU" dirty="0"/>
              <a:t>Шампуни</a:t>
            </a:r>
          </a:p>
          <a:p>
            <a:r>
              <a:rPr lang="ru-RU" dirty="0"/>
              <a:t>Средства для удаления макияжа</a:t>
            </a:r>
          </a:p>
          <a:p>
            <a:r>
              <a:rPr lang="ru-RU" dirty="0"/>
              <a:t>Сухие спиртовые лосьоны для ухода за лицом, телом и волосами</a:t>
            </a:r>
          </a:p>
          <a:p>
            <a:r>
              <a:rPr lang="ru-RU" dirty="0"/>
              <a:t>Ванна и массаж </a:t>
            </a:r>
          </a:p>
          <a:p>
            <a:r>
              <a:rPr lang="ru-RU" dirty="0" err="1" smtClean="0"/>
              <a:t>Соэмульгатор</a:t>
            </a:r>
            <a:r>
              <a:rPr lang="ru-RU" dirty="0" smtClean="0"/>
              <a:t> в системе М/В</a:t>
            </a:r>
            <a:endParaRPr lang="ru-RU" dirty="0"/>
          </a:p>
          <a:p>
            <a:r>
              <a:rPr lang="ru-RU" dirty="0"/>
              <a:t>Влажные салфетки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Процент ввода: </a:t>
            </a:r>
            <a:r>
              <a:rPr lang="ru-RU" dirty="0"/>
              <a:t>до 5% в туалетные принадлежности и предметы личной </a:t>
            </a:r>
            <a:r>
              <a:rPr lang="ru-RU" dirty="0" smtClean="0"/>
              <a:t>гигиены, до </a:t>
            </a:r>
            <a:r>
              <a:rPr lang="ru-RU" dirty="0"/>
              <a:t>2% в эмульсии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ÐÐ°ÑÑÐ¸Ð½ÐºÐ¸ Ð¿Ð¾ Ð·Ð°Ð¿ÑÐ¾ÑÑ ÐºÐ¾ÑÐ¼ÐµÑÐ¸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75" y="1403927"/>
            <a:ext cx="3041756" cy="221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11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036" y="267855"/>
            <a:ext cx="10684164" cy="1080654"/>
          </a:xfrm>
        </p:spPr>
        <p:txBody>
          <a:bodyPr>
            <a:normAutofit/>
          </a:bodyPr>
          <a:lstStyle/>
          <a:p>
            <a:r>
              <a:rPr lang="ru-RU" dirty="0" smtClean="0"/>
              <a:t>Отбеливающий крем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28073" y="1468583"/>
            <a:ext cx="7934035" cy="511694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Типовая рецептура с использованием </a:t>
            </a:r>
            <a:r>
              <a:rPr lang="en-US" sz="2400" dirty="0"/>
              <a:t>RESPLANTA</a:t>
            </a:r>
            <a:r>
              <a:rPr lang="ru-RU" sz="2400" dirty="0"/>
              <a:t> </a:t>
            </a:r>
            <a:r>
              <a:rPr lang="en-US" sz="2400" dirty="0"/>
              <a:t>ALM</a:t>
            </a:r>
            <a:r>
              <a:rPr lang="ru-RU" sz="2400" dirty="0"/>
              <a:t> </a:t>
            </a:r>
            <a:endParaRPr lang="ru-RU" sz="2400" dirty="0" smtClean="0"/>
          </a:p>
          <a:p>
            <a:pPr lvl="1"/>
            <a:r>
              <a:rPr lang="ru-RU" dirty="0" smtClean="0"/>
              <a:t>Фаза </a:t>
            </a:r>
            <a:r>
              <a:rPr lang="ru-RU" dirty="0"/>
              <a:t>А</a:t>
            </a:r>
          </a:p>
          <a:p>
            <a:pPr lvl="3"/>
            <a:r>
              <a:rPr lang="ru-RU" dirty="0" smtClean="0"/>
              <a:t>Вода                                              до 100%      </a:t>
            </a:r>
          </a:p>
          <a:p>
            <a:pPr lvl="3"/>
            <a:r>
              <a:rPr lang="en-US" dirty="0"/>
              <a:t>PROBIOPHYTE </a:t>
            </a:r>
            <a:r>
              <a:rPr lang="en-US" dirty="0" smtClean="0"/>
              <a:t>FRESH</a:t>
            </a:r>
            <a:r>
              <a:rPr lang="ru-RU" dirty="0" smtClean="0"/>
              <a:t>                      </a:t>
            </a:r>
            <a:r>
              <a:rPr lang="en-US" dirty="0" smtClean="0"/>
              <a:t>   </a:t>
            </a:r>
            <a:r>
              <a:rPr lang="ru-RU" dirty="0" smtClean="0"/>
              <a:t>     0.5%      </a:t>
            </a:r>
            <a:r>
              <a:rPr lang="ru-RU" dirty="0"/>
              <a:t>Функциональный </a:t>
            </a:r>
            <a:r>
              <a:rPr lang="ru-RU" dirty="0" smtClean="0"/>
              <a:t>ингредиент</a:t>
            </a:r>
          </a:p>
          <a:p>
            <a:pPr lvl="3"/>
            <a:r>
              <a:rPr lang="en-US" dirty="0"/>
              <a:t>PHYTELENE COMPLEX EGX 244 </a:t>
            </a:r>
            <a:r>
              <a:rPr lang="en-US" dirty="0" smtClean="0"/>
              <a:t>BG</a:t>
            </a:r>
            <a:r>
              <a:rPr lang="ru-RU" dirty="0" smtClean="0"/>
              <a:t> </a:t>
            </a:r>
            <a:r>
              <a:rPr lang="en-US" dirty="0" smtClean="0"/>
              <a:t>     </a:t>
            </a:r>
            <a:r>
              <a:rPr lang="ru-RU" dirty="0" smtClean="0"/>
              <a:t>  1.0%       Функциональный </a:t>
            </a:r>
            <a:r>
              <a:rPr lang="ru-RU" dirty="0"/>
              <a:t>ингредиент</a:t>
            </a:r>
            <a:endParaRPr lang="ru-RU" dirty="0" smtClean="0"/>
          </a:p>
          <a:p>
            <a:pPr lvl="1"/>
            <a:r>
              <a:rPr lang="ru-RU" dirty="0" smtClean="0"/>
              <a:t>Фаза </a:t>
            </a:r>
            <a:r>
              <a:rPr lang="ru-RU" dirty="0"/>
              <a:t>В</a:t>
            </a:r>
          </a:p>
          <a:p>
            <a:pPr lvl="3"/>
            <a:r>
              <a:rPr lang="en-US" dirty="0" smtClean="0"/>
              <a:t>RESCONCEPT CARE-2</a:t>
            </a:r>
            <a:r>
              <a:rPr lang="ru-RU" dirty="0" smtClean="0"/>
              <a:t>                      </a:t>
            </a:r>
            <a:r>
              <a:rPr lang="en-US" dirty="0" smtClean="0"/>
              <a:t>  </a:t>
            </a:r>
            <a:r>
              <a:rPr lang="ru-RU" dirty="0" smtClean="0"/>
              <a:t> 40.0%      Жидкая концентрированная эмульсия</a:t>
            </a:r>
            <a:endParaRPr lang="ru-RU" dirty="0"/>
          </a:p>
          <a:p>
            <a:pPr lvl="3"/>
            <a:r>
              <a:rPr lang="en-US" dirty="0" smtClean="0"/>
              <a:t>PANTROFINA WHITE</a:t>
            </a:r>
            <a:r>
              <a:rPr lang="ru-RU" dirty="0" smtClean="0"/>
              <a:t>                             0.5%      Отбеливающий функциональный ингредиент</a:t>
            </a:r>
          </a:p>
          <a:p>
            <a:pPr lvl="3"/>
            <a:r>
              <a:rPr lang="en-US" dirty="0" smtClean="0"/>
              <a:t>RESPLANTA</a:t>
            </a:r>
            <a:r>
              <a:rPr lang="ru-RU" dirty="0" smtClean="0"/>
              <a:t> </a:t>
            </a:r>
            <a:r>
              <a:rPr lang="en-US" dirty="0" smtClean="0"/>
              <a:t>ALM</a:t>
            </a:r>
            <a:r>
              <a:rPr lang="ru-RU" dirty="0" smtClean="0"/>
              <a:t>                                   2.0%</a:t>
            </a:r>
            <a:r>
              <a:rPr lang="en-US" dirty="0" smtClean="0"/>
              <a:t>     </a:t>
            </a:r>
            <a:r>
              <a:rPr lang="ru-RU" dirty="0" smtClean="0"/>
              <a:t>Водорастворимое масло</a:t>
            </a:r>
          </a:p>
          <a:p>
            <a:pPr lvl="3"/>
            <a:r>
              <a:rPr lang="en-US" dirty="0" smtClean="0"/>
              <a:t>PRESERVASOL</a:t>
            </a:r>
            <a:r>
              <a:rPr lang="ru-RU" dirty="0" smtClean="0"/>
              <a:t>                                      1.5%     «Консервант-без-консервантов»</a:t>
            </a:r>
          </a:p>
          <a:p>
            <a:pPr lvl="3"/>
            <a:r>
              <a:rPr lang="en-US" dirty="0" smtClean="0"/>
              <a:t>RESIL GX</a:t>
            </a:r>
            <a:r>
              <a:rPr lang="ru-RU" dirty="0" smtClean="0"/>
              <a:t>                                         </a:t>
            </a:r>
            <a:r>
              <a:rPr lang="en-US" dirty="0" smtClean="0"/>
              <a:t> </a:t>
            </a:r>
            <a:r>
              <a:rPr lang="ru-RU" dirty="0" smtClean="0"/>
              <a:t>    1.5%      Реологическая добавка</a:t>
            </a:r>
          </a:p>
          <a:p>
            <a:pPr lvl="3"/>
            <a:r>
              <a:rPr lang="en-US" dirty="0" err="1"/>
              <a:t>Tocopheryl</a:t>
            </a:r>
            <a:r>
              <a:rPr lang="en-US" dirty="0"/>
              <a:t> </a:t>
            </a:r>
            <a:r>
              <a:rPr lang="en-US" dirty="0" smtClean="0"/>
              <a:t>Acetate</a:t>
            </a:r>
            <a:r>
              <a:rPr lang="ru-RU" dirty="0" smtClean="0"/>
              <a:t>                     </a:t>
            </a:r>
            <a:r>
              <a:rPr lang="en-US" dirty="0" smtClean="0"/>
              <a:t> </a:t>
            </a:r>
            <a:r>
              <a:rPr lang="ru-RU" dirty="0" smtClean="0"/>
              <a:t>    0.1%      Антиоксидант</a:t>
            </a:r>
          </a:p>
          <a:p>
            <a:pPr lvl="3"/>
            <a:r>
              <a:rPr lang="en-US" dirty="0" smtClean="0"/>
              <a:t>Parfum</a:t>
            </a:r>
            <a:r>
              <a:rPr lang="ru-RU" dirty="0" smtClean="0"/>
              <a:t>                                          </a:t>
            </a:r>
            <a:r>
              <a:rPr lang="en-US" dirty="0" smtClean="0"/>
              <a:t> </a:t>
            </a:r>
            <a:r>
              <a:rPr lang="ru-RU" dirty="0" smtClean="0"/>
              <a:t>   п.и.%      Парфум</a:t>
            </a:r>
          </a:p>
          <a:p>
            <a:pPr lvl="3"/>
            <a:endParaRPr lang="ru-RU" dirty="0"/>
          </a:p>
          <a:p>
            <a:pPr lvl="3"/>
            <a:endParaRPr lang="ru-RU" dirty="0" smtClean="0"/>
          </a:p>
          <a:p>
            <a:pPr lvl="3"/>
            <a:endParaRPr lang="ru-RU" dirty="0" smtClean="0"/>
          </a:p>
          <a:p>
            <a:r>
              <a:rPr lang="ru-RU" sz="1400" dirty="0" smtClean="0"/>
              <a:t>п.и. – по инструкции</a:t>
            </a:r>
            <a:endParaRPr lang="en-US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502400" y="5042118"/>
            <a:ext cx="568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ru-RU" sz="1600" dirty="0"/>
              <a:t>Внешний вид: вязкая эмульсия белого цвета, стабильна</a:t>
            </a:r>
          </a:p>
          <a:p>
            <a:pPr lvl="1" algn="r"/>
            <a:r>
              <a:rPr lang="ru-RU" sz="1600" dirty="0"/>
              <a:t>рН: 5.00 – </a:t>
            </a:r>
            <a:r>
              <a:rPr lang="ru-RU" sz="1600" dirty="0" smtClean="0"/>
              <a:t>5.50</a:t>
            </a:r>
            <a:endParaRPr lang="en-US" sz="1600" dirty="0" smtClean="0"/>
          </a:p>
          <a:p>
            <a:pPr lvl="1" algn="r"/>
            <a:r>
              <a:rPr lang="ru-RU" sz="1600" dirty="0" smtClean="0"/>
              <a:t>Pantrofina </a:t>
            </a:r>
            <a:r>
              <a:rPr lang="ru-RU" sz="1600" dirty="0" err="1"/>
              <a:t>White</a:t>
            </a:r>
            <a:r>
              <a:rPr lang="ru-RU" sz="1600" dirty="0"/>
              <a:t> - активный отбеливающий комплекс, на основе Rhus </a:t>
            </a:r>
            <a:r>
              <a:rPr lang="ru-RU" sz="1600" dirty="0" err="1"/>
              <a:t>coriaria</a:t>
            </a:r>
            <a:r>
              <a:rPr lang="ru-RU" sz="1600" dirty="0"/>
              <a:t>, который богат антиоксидантами. Благодаря его составу он действует путем модуляции каждой фазы синтеза меланина и предотвращают образование пигментных </a:t>
            </a:r>
            <a:r>
              <a:rPr lang="ru-RU" sz="1600" dirty="0" smtClean="0"/>
              <a:t>пятен</a:t>
            </a:r>
            <a:endParaRPr lang="ru-RU" sz="1600" dirty="0"/>
          </a:p>
        </p:txBody>
      </p:sp>
      <p:pic>
        <p:nvPicPr>
          <p:cNvPr id="3076" name="Picture 4" descr="ÐÐ°ÑÑÐ¸Ð½ÐºÐ¸ Ð¿Ð¾ Ð·Ð°Ð¿ÑÐ¾ÑÑ drop withou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08" y="1662078"/>
            <a:ext cx="3186545" cy="31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9336" y="267855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29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82574"/>
          </a:xfrm>
        </p:spPr>
        <p:txBody>
          <a:bodyPr/>
          <a:lstStyle/>
          <a:p>
            <a:r>
              <a:rPr lang="en-US" dirty="0"/>
              <a:t>Emulpharma </a:t>
            </a:r>
            <a:r>
              <a:rPr lang="en-US" dirty="0" smtClean="0"/>
              <a:t>Ecotech</a:t>
            </a:r>
            <a:r>
              <a:rPr lang="ru-RU" dirty="0" smtClean="0"/>
              <a:t> – PEG-</a:t>
            </a:r>
            <a:r>
              <a:rPr lang="ru-RU" dirty="0" err="1" smtClean="0"/>
              <a:t>fre</a:t>
            </a:r>
            <a:r>
              <a:rPr lang="en-US" dirty="0"/>
              <a:t>e</a:t>
            </a:r>
            <a:r>
              <a:rPr lang="ru-RU" dirty="0"/>
              <a:t> многофункциональный эмульгатор </a:t>
            </a:r>
            <a:r>
              <a:rPr lang="ru-RU" dirty="0" smtClean="0"/>
              <a:t>М/В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08364" y="2540002"/>
            <a:ext cx="5800436" cy="2281381"/>
          </a:xfrm>
        </p:spPr>
        <p:txBody>
          <a:bodyPr>
            <a:normAutofit/>
          </a:bodyPr>
          <a:lstStyle/>
          <a:p>
            <a:r>
              <a:rPr lang="ru-RU" dirty="0" smtClean="0"/>
              <a:t>Состав: </a:t>
            </a:r>
            <a:r>
              <a:rPr lang="en-US" dirty="0"/>
              <a:t>POLYGLYCERYL-3 </a:t>
            </a:r>
            <a:r>
              <a:rPr lang="en-US" dirty="0" smtClean="0"/>
              <a:t>COCOATE</a:t>
            </a:r>
            <a:endParaRPr lang="ru-RU" dirty="0" smtClean="0"/>
          </a:p>
          <a:p>
            <a:r>
              <a:rPr lang="ru-RU" dirty="0"/>
              <a:t>представляет собой </a:t>
            </a:r>
            <a:r>
              <a:rPr lang="ru-RU" dirty="0" smtClean="0"/>
              <a:t>эмульгатор, </a:t>
            </a:r>
            <a:r>
              <a:rPr lang="ru-RU" dirty="0"/>
              <a:t>полученный из кокосового масла, этерифицированного полиглицеридами природного </a:t>
            </a:r>
            <a:r>
              <a:rPr lang="ru-RU" dirty="0" smtClean="0"/>
              <a:t>происхождения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90" t="12680" r="1515" b="8659"/>
          <a:stretch/>
        </p:blipFill>
        <p:spPr>
          <a:xfrm>
            <a:off x="475673" y="5024584"/>
            <a:ext cx="7065818" cy="1071418"/>
          </a:xfrm>
          <a:prstGeom prst="rect">
            <a:avLst/>
          </a:prstGeom>
        </p:spPr>
      </p:pic>
      <p:pic>
        <p:nvPicPr>
          <p:cNvPr id="1030" name="Picture 6" descr="ÐÐ°ÑÑÐ¸Ð½ÐºÐ¸ Ð¿Ð¾ Ð·Ð°Ð¿ÑÐ¾ÑÑ coconut withou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12" y="2142741"/>
            <a:ext cx="3448109" cy="30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01047"/>
          </a:xfrm>
        </p:spPr>
        <p:txBody>
          <a:bodyPr/>
          <a:lstStyle/>
          <a:p>
            <a:r>
              <a:rPr lang="ru-RU" dirty="0"/>
              <a:t>Совместимость с модификаторами реологии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61555" y="2598716"/>
            <a:ext cx="5228408" cy="2512290"/>
          </a:xfrm>
        </p:spPr>
        <p:txBody>
          <a:bodyPr/>
          <a:lstStyle/>
          <a:p>
            <a:r>
              <a:rPr lang="ru-RU" dirty="0"/>
              <a:t>На графике приведены кривые зависимости вязкости от концентрации реологических добавок</a:t>
            </a:r>
          </a:p>
          <a:p>
            <a:r>
              <a:rPr lang="ru-RU" dirty="0"/>
              <a:t>Базовая композиция: </a:t>
            </a:r>
            <a:r>
              <a:rPr lang="en-US" dirty="0"/>
              <a:t>Emulpharma Ecotech</a:t>
            </a:r>
            <a:r>
              <a:rPr lang="ru-RU" dirty="0"/>
              <a:t> </a:t>
            </a:r>
            <a:r>
              <a:rPr lang="uk-UA" dirty="0"/>
              <a:t>– 2% и масляная фаза – 5</a:t>
            </a:r>
            <a:r>
              <a:rPr lang="uk-UA" dirty="0" smtClean="0"/>
              <a:t>%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227" t="33826" r="29589" b="30438"/>
          <a:stretch/>
        </p:blipFill>
        <p:spPr>
          <a:xfrm>
            <a:off x="6289963" y="2389578"/>
            <a:ext cx="5642166" cy="293056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99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012" y="452262"/>
            <a:ext cx="10364451" cy="1099447"/>
          </a:xfrm>
        </p:spPr>
        <p:txBody>
          <a:bodyPr/>
          <a:lstStyle/>
          <a:p>
            <a:r>
              <a:rPr lang="ru-RU" dirty="0"/>
              <a:t>Оценка сенсорных свойств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205" t="10880" r="6443"/>
          <a:stretch/>
        </p:blipFill>
        <p:spPr>
          <a:xfrm>
            <a:off x="6393826" y="1677515"/>
            <a:ext cx="5161561" cy="4418469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98390830"/>
              </p:ext>
            </p:extLst>
          </p:nvPr>
        </p:nvGraphicFramePr>
        <p:xfrm>
          <a:off x="528736" y="1483567"/>
          <a:ext cx="5567264" cy="4806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3357">
                  <a:extLst>
                    <a:ext uri="{9D8B030D-6E8A-4147-A177-3AD203B41FA5}">
                      <a16:colId xmlns:a16="http://schemas.microsoft.com/office/drawing/2014/main" val="740638598"/>
                    </a:ext>
                  </a:extLst>
                </a:gridCol>
                <a:gridCol w="3385180">
                  <a:extLst>
                    <a:ext uri="{9D8B030D-6E8A-4147-A177-3AD203B41FA5}">
                      <a16:colId xmlns:a16="http://schemas.microsoft.com/office/drawing/2014/main" val="1417277782"/>
                    </a:ext>
                  </a:extLst>
                </a:gridCol>
                <a:gridCol w="648727">
                  <a:extLst>
                    <a:ext uri="{9D8B030D-6E8A-4147-A177-3AD203B41FA5}">
                      <a16:colId xmlns:a16="http://schemas.microsoft.com/office/drawing/2014/main" val="3463054076"/>
                    </a:ext>
                  </a:extLst>
                </a:gridCol>
              </a:tblGrid>
              <a:tr h="119991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Показатель 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Описание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Оценка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582688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Яркость 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Свойство образца отражать свет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842142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Консистенция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Жидкая-полутвёрдая-плотная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0-жидкая, 5-плотная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371886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Адгезия 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Количество образца, которое остаётся на пальце после кратковременного контакта (2 сек)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355837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Эластичность 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Степень, c которой продукт расширяется между большим и указательным пальцами при закрытии и открывании пальцев.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57881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Растекаемость 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Ощущения при нанесении образца на кожу (низкая оценка означает сложность при нанесении)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429997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Впитывание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Скорость впитывания образца в кожу (низкая оценка означает медленное </a:t>
                      </a:r>
                      <a:r>
                        <a:rPr lang="ru-RU" sz="1000" u="none" strike="noStrike" dirty="0" smtClean="0">
                          <a:effectLst/>
                        </a:rPr>
                        <a:t>впитывание)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563433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Липкость 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Сила, необходимая для отделения пальца от кожи, на которую нанесен образец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43302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Липкость (после 10 минут)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Степень ощущения липкости на коже через 10 минут после нанесения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543485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Жирность 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Степень, при которой образец оставляет жирные ощущения на коже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45638"/>
                  </a:ext>
                </a:extLst>
              </a:tr>
              <a:tr h="46465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Жирность (после 10 минут)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Степень, при которой образец оставляет жирные ощущения на коже спустя 10 минут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u="none" strike="noStrike" dirty="0">
                          <a:effectLst/>
                        </a:rPr>
                        <a:t>0-низкая, 5-высокая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7" marR="7447" marT="744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7001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791172" y="6107371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2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31592"/>
          </a:xfrm>
        </p:spPr>
        <p:txBody>
          <a:bodyPr/>
          <a:lstStyle/>
          <a:p>
            <a:r>
              <a:rPr lang="ru-RU" dirty="0"/>
              <a:t>Оценка сенсорных свойств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2744377"/>
            <a:ext cx="5200699" cy="2632363"/>
          </a:xfrm>
        </p:spPr>
        <p:txBody>
          <a:bodyPr/>
          <a:lstStyle/>
          <a:p>
            <a:r>
              <a:rPr lang="ru-RU" dirty="0"/>
              <a:t>В данном продукте наблюдалось увеличение яркости и эластичности кожи после использования</a:t>
            </a:r>
          </a:p>
          <a:p>
            <a:r>
              <a:rPr lang="ru-RU" dirty="0"/>
              <a:t>При повышении количества эмульгатора не наблюдалась липкость или жирность на </a:t>
            </a:r>
            <a:r>
              <a:rPr lang="ru-RU" dirty="0" smtClean="0"/>
              <a:t>коже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290" y="1903147"/>
            <a:ext cx="4876800" cy="431482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78852" y="6217972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54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Процент ввода в зависимости от необходимых свойств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126"/>
          <a:stretch/>
        </p:blipFill>
        <p:spPr>
          <a:xfrm>
            <a:off x="2281113" y="2214694"/>
            <a:ext cx="7879656" cy="4219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113" y="2900218"/>
            <a:ext cx="1590197" cy="1185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113" y="4666128"/>
            <a:ext cx="1590197" cy="1188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965" y="4491170"/>
            <a:ext cx="1686522" cy="1363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965" y="2844234"/>
            <a:ext cx="1686522" cy="12978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68488" y="2923173"/>
            <a:ext cx="192282" cy="51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44028"/>
          </a:xfrm>
        </p:spPr>
        <p:txBody>
          <a:bodyPr/>
          <a:lstStyle/>
          <a:p>
            <a:r>
              <a:rPr lang="ru-RU" dirty="0"/>
              <a:t>Применение </a:t>
            </a:r>
            <a:r>
              <a:rPr lang="en-US" dirty="0"/>
              <a:t>Emulpharma Ecotech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0504" y="1662546"/>
            <a:ext cx="6493790" cy="503843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Эмульсии типа М/В</a:t>
            </a:r>
          </a:p>
          <a:p>
            <a:r>
              <a:rPr lang="ru-RU" dirty="0"/>
              <a:t>Спреи, лосьоны, продукты с низкой вязкостью</a:t>
            </a:r>
          </a:p>
          <a:p>
            <a:r>
              <a:rPr lang="ru-RU" dirty="0"/>
              <a:t>Влажные салфетки</a:t>
            </a:r>
          </a:p>
          <a:p>
            <a:r>
              <a:rPr lang="ru-RU" dirty="0"/>
              <a:t>Гелевые структуры</a:t>
            </a:r>
          </a:p>
          <a:p>
            <a:r>
              <a:rPr lang="ru-RU" dirty="0"/>
              <a:t>Масла для ванн</a:t>
            </a:r>
          </a:p>
          <a:p>
            <a:r>
              <a:rPr lang="ru-RU" dirty="0"/>
              <a:t>Рецептуры холодного </a:t>
            </a:r>
            <a:r>
              <a:rPr lang="ru-RU" dirty="0" smtClean="0"/>
              <a:t>процесса производства</a:t>
            </a:r>
            <a:endParaRPr lang="ru-RU" dirty="0"/>
          </a:p>
          <a:p>
            <a:r>
              <a:rPr lang="ru-RU" dirty="0"/>
              <a:t>Ввод в рецептуру: </a:t>
            </a:r>
          </a:p>
          <a:p>
            <a:pPr lvl="1"/>
            <a:r>
              <a:rPr lang="ru-RU" dirty="0"/>
              <a:t>Кремы и лосьоны (1-5%)</a:t>
            </a:r>
          </a:p>
          <a:p>
            <a:pPr lvl="1"/>
            <a:r>
              <a:rPr lang="ru-RU" dirty="0"/>
              <a:t>Масла для ванн (5-15</a:t>
            </a:r>
            <a:r>
              <a:rPr lang="ru-RU" dirty="0" smtClean="0"/>
              <a:t>%)</a:t>
            </a:r>
          </a:p>
          <a:p>
            <a:r>
              <a:rPr lang="ru-RU" dirty="0"/>
              <a:t>Кислотное число: 0.00-3.00 (мг КОН/г)</a:t>
            </a:r>
          </a:p>
          <a:p>
            <a:r>
              <a:rPr lang="ru-RU" dirty="0"/>
              <a:t>ГЛБ = 8</a:t>
            </a:r>
          </a:p>
          <a:p>
            <a:pPr lvl="1"/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94" y="2536465"/>
            <a:ext cx="4935894" cy="329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5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91" y="129372"/>
            <a:ext cx="11589327" cy="1293028"/>
          </a:xfrm>
        </p:spPr>
        <p:txBody>
          <a:bodyPr/>
          <a:lstStyle/>
          <a:p>
            <a:r>
              <a:rPr lang="ru-RU" dirty="0" smtClean="0"/>
              <a:t>Гель-крем для лица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54184" y="1399310"/>
            <a:ext cx="7536872" cy="537094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Типовая рецептура с использованием </a:t>
            </a:r>
            <a:r>
              <a:rPr lang="en-US" sz="2400" dirty="0"/>
              <a:t>EMULPHARMA ECOTECH </a:t>
            </a:r>
            <a:endParaRPr lang="ru-RU" sz="2400" dirty="0" smtClean="0"/>
          </a:p>
          <a:p>
            <a:pPr lvl="1"/>
            <a:r>
              <a:rPr lang="ru-RU" dirty="0" smtClean="0"/>
              <a:t>Фаза </a:t>
            </a:r>
            <a:r>
              <a:rPr lang="ru-RU" dirty="0"/>
              <a:t>А</a:t>
            </a:r>
          </a:p>
          <a:p>
            <a:pPr lvl="3"/>
            <a:r>
              <a:rPr lang="ru-RU" dirty="0" smtClean="0"/>
              <a:t>Вода                                                    до 100.00%    </a:t>
            </a:r>
          </a:p>
          <a:p>
            <a:pPr lvl="3"/>
            <a:r>
              <a:rPr lang="en-US" dirty="0"/>
              <a:t>Phantenol, Glycerin </a:t>
            </a:r>
            <a:r>
              <a:rPr lang="ru-RU" dirty="0" smtClean="0"/>
              <a:t>                                 1.00</a:t>
            </a:r>
            <a:r>
              <a:rPr lang="ru-RU" dirty="0"/>
              <a:t>%    </a:t>
            </a:r>
            <a:r>
              <a:rPr lang="ru-RU" dirty="0" smtClean="0"/>
              <a:t>    </a:t>
            </a:r>
            <a:r>
              <a:rPr lang="ru-RU" dirty="0"/>
              <a:t>Смягчающий компонент</a:t>
            </a:r>
          </a:p>
          <a:p>
            <a:pPr lvl="3"/>
            <a:r>
              <a:rPr lang="en-US" dirty="0" smtClean="0"/>
              <a:t>Sorbitol </a:t>
            </a:r>
            <a:r>
              <a:rPr lang="ru-RU" dirty="0" smtClean="0"/>
              <a:t>                                                     1</a:t>
            </a:r>
            <a:r>
              <a:rPr lang="en-US" dirty="0" smtClean="0"/>
              <a:t>.</a:t>
            </a:r>
            <a:r>
              <a:rPr lang="ru-RU" dirty="0"/>
              <a:t>0</a:t>
            </a:r>
            <a:r>
              <a:rPr lang="en-US" dirty="0"/>
              <a:t>0</a:t>
            </a:r>
            <a:r>
              <a:rPr lang="ru-RU" dirty="0"/>
              <a:t>%</a:t>
            </a:r>
            <a:r>
              <a:rPr lang="en-US" dirty="0"/>
              <a:t> </a:t>
            </a:r>
            <a:r>
              <a:rPr lang="ru-RU" dirty="0"/>
              <a:t>   </a:t>
            </a:r>
            <a:r>
              <a:rPr lang="ru-RU" dirty="0" smtClean="0"/>
              <a:t>    Увлажняющий компонент</a:t>
            </a:r>
            <a:endParaRPr lang="ru-RU" dirty="0"/>
          </a:p>
          <a:p>
            <a:pPr lvl="3"/>
            <a:r>
              <a:rPr lang="en-US" dirty="0"/>
              <a:t>Tetrasodium EDTA </a:t>
            </a:r>
            <a:r>
              <a:rPr lang="ru-RU" dirty="0" smtClean="0"/>
              <a:t>                                      0</a:t>
            </a:r>
            <a:r>
              <a:rPr lang="en-US" dirty="0" smtClean="0"/>
              <a:t>.</a:t>
            </a:r>
            <a:r>
              <a:rPr lang="ru-RU" dirty="0" smtClean="0"/>
              <a:t>1</a:t>
            </a:r>
            <a:r>
              <a:rPr lang="en-US" dirty="0" smtClean="0"/>
              <a:t>0</a:t>
            </a:r>
            <a:r>
              <a:rPr lang="ru-RU" dirty="0"/>
              <a:t>%      </a:t>
            </a:r>
            <a:r>
              <a:rPr lang="ru-RU" dirty="0" smtClean="0"/>
              <a:t>  Комплексообразователь</a:t>
            </a:r>
            <a:endParaRPr lang="ru-RU" dirty="0"/>
          </a:p>
          <a:p>
            <a:pPr lvl="3"/>
            <a:r>
              <a:rPr lang="en-US" dirty="0" smtClean="0"/>
              <a:t>Acrylates/C10-30</a:t>
            </a:r>
            <a:r>
              <a:rPr lang="ru-RU" dirty="0" smtClean="0"/>
              <a:t>                                       0.60</a:t>
            </a:r>
            <a:r>
              <a:rPr lang="ru-RU" dirty="0"/>
              <a:t>%     </a:t>
            </a:r>
            <a:r>
              <a:rPr lang="ru-RU" dirty="0" smtClean="0"/>
              <a:t>   Модификатор реологии</a:t>
            </a:r>
            <a:endParaRPr lang="ru-RU" dirty="0"/>
          </a:p>
          <a:p>
            <a:pPr lvl="1"/>
            <a:r>
              <a:rPr lang="ru-RU" dirty="0" smtClean="0"/>
              <a:t>Фаза </a:t>
            </a:r>
            <a:r>
              <a:rPr lang="ru-RU" dirty="0"/>
              <a:t>В</a:t>
            </a:r>
          </a:p>
          <a:p>
            <a:pPr lvl="3"/>
            <a:r>
              <a:rPr lang="en-US" dirty="0"/>
              <a:t>EMULPHARMA </a:t>
            </a:r>
            <a:r>
              <a:rPr lang="en-US" dirty="0" smtClean="0"/>
              <a:t>ECOTECH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                              3.00</a:t>
            </a:r>
            <a:r>
              <a:rPr lang="ru-RU" dirty="0"/>
              <a:t>%       </a:t>
            </a:r>
            <a:r>
              <a:rPr lang="en-US" dirty="0" smtClean="0"/>
              <a:t>PEG</a:t>
            </a:r>
            <a:r>
              <a:rPr lang="ru-RU" dirty="0" smtClean="0"/>
              <a:t>-</a:t>
            </a:r>
            <a:r>
              <a:rPr lang="en-US" dirty="0" smtClean="0"/>
              <a:t>Free</a:t>
            </a:r>
            <a:r>
              <a:rPr lang="ru-RU" dirty="0" smtClean="0"/>
              <a:t> эмульгатор</a:t>
            </a:r>
          </a:p>
          <a:p>
            <a:pPr lvl="3"/>
            <a:r>
              <a:rPr lang="en-US" dirty="0" smtClean="0"/>
              <a:t>RESAPHIN </a:t>
            </a:r>
            <a:r>
              <a:rPr lang="en-US" dirty="0"/>
              <a:t>AB</a:t>
            </a:r>
            <a:r>
              <a:rPr lang="ru-RU" dirty="0" smtClean="0"/>
              <a:t>                                                4.00</a:t>
            </a:r>
            <a:r>
              <a:rPr lang="ru-RU" dirty="0"/>
              <a:t>%    </a:t>
            </a:r>
            <a:r>
              <a:rPr lang="ru-RU" dirty="0" smtClean="0"/>
              <a:t>   Смягчающий</a:t>
            </a:r>
            <a:r>
              <a:rPr lang="en-US" dirty="0" smtClean="0"/>
              <a:t> </a:t>
            </a:r>
            <a:r>
              <a:rPr lang="ru-RU" dirty="0" smtClean="0"/>
              <a:t>и увлажняющий компонент</a:t>
            </a:r>
          </a:p>
          <a:p>
            <a:pPr lvl="3"/>
            <a:r>
              <a:rPr lang="en-US" dirty="0"/>
              <a:t>Ethyl Hexyl </a:t>
            </a:r>
            <a:r>
              <a:rPr lang="en-US" dirty="0" smtClean="0"/>
              <a:t>Palmitate</a:t>
            </a:r>
            <a:r>
              <a:rPr lang="ru-RU" dirty="0" smtClean="0"/>
              <a:t>                                3.00%      Смягчающий компонент</a:t>
            </a:r>
          </a:p>
          <a:p>
            <a:pPr lvl="3"/>
            <a:r>
              <a:rPr lang="en-US" dirty="0"/>
              <a:t>Caprylic</a:t>
            </a:r>
            <a:r>
              <a:rPr lang="en-US" dirty="0" smtClean="0"/>
              <a:t>/</a:t>
            </a:r>
            <a:r>
              <a:rPr lang="ru-RU" dirty="0" smtClean="0"/>
              <a:t> </a:t>
            </a:r>
            <a:r>
              <a:rPr lang="en-US" dirty="0" smtClean="0"/>
              <a:t>Capric </a:t>
            </a:r>
            <a:r>
              <a:rPr lang="en-US" dirty="0"/>
              <a:t>Triglycerides </a:t>
            </a:r>
            <a:r>
              <a:rPr lang="ru-RU" dirty="0" smtClean="0"/>
              <a:t>               3.00%      Смягчающий компонент</a:t>
            </a:r>
          </a:p>
          <a:p>
            <a:pPr lvl="3"/>
            <a:r>
              <a:rPr lang="en-US" dirty="0"/>
              <a:t>PANTROFINA OLV </a:t>
            </a:r>
            <a:r>
              <a:rPr lang="ru-RU" dirty="0" smtClean="0"/>
              <a:t>                                        1.50%       Смягчающий компонент</a:t>
            </a:r>
          </a:p>
          <a:p>
            <a:pPr lvl="3"/>
            <a:r>
              <a:rPr lang="en-US" dirty="0"/>
              <a:t>Octyldodecanol </a:t>
            </a:r>
            <a:r>
              <a:rPr lang="ru-RU" dirty="0" smtClean="0"/>
              <a:t>                                     1.00%       Смягчающий компонент</a:t>
            </a:r>
          </a:p>
          <a:p>
            <a:pPr lvl="3"/>
            <a:r>
              <a:rPr lang="en-US" dirty="0"/>
              <a:t>Vitis </a:t>
            </a:r>
            <a:r>
              <a:rPr lang="en-US" dirty="0" smtClean="0"/>
              <a:t>Vinifera</a:t>
            </a:r>
            <a:r>
              <a:rPr lang="ru-RU" dirty="0" smtClean="0"/>
              <a:t> </a:t>
            </a:r>
            <a:r>
              <a:rPr lang="en-US" dirty="0"/>
              <a:t>(Grape) Seed Oil </a:t>
            </a:r>
            <a:r>
              <a:rPr lang="ru-RU" dirty="0" smtClean="0"/>
              <a:t>                  0.50%       Смягчающий компонент</a:t>
            </a:r>
          </a:p>
          <a:p>
            <a:pPr lvl="3"/>
            <a:r>
              <a:rPr lang="en-US" dirty="0"/>
              <a:t>Neopentyl Glycol Diheptanoate </a:t>
            </a:r>
            <a:r>
              <a:rPr lang="ru-RU" dirty="0" smtClean="0"/>
              <a:t>            1.00%       Структурообразователь</a:t>
            </a:r>
          </a:p>
          <a:p>
            <a:pPr lvl="3"/>
            <a:r>
              <a:rPr lang="en-US" dirty="0"/>
              <a:t>Preservative</a:t>
            </a:r>
            <a:r>
              <a:rPr lang="ru-RU" dirty="0"/>
              <a:t>                                       </a:t>
            </a:r>
            <a:r>
              <a:rPr lang="ru-RU" dirty="0" smtClean="0"/>
              <a:t>        </a:t>
            </a:r>
            <a:r>
              <a:rPr lang="en-US" dirty="0" smtClean="0"/>
              <a:t> </a:t>
            </a:r>
            <a:r>
              <a:rPr lang="ru-RU" dirty="0"/>
              <a:t>п.и.%    </a:t>
            </a:r>
            <a:r>
              <a:rPr lang="ru-RU" dirty="0" smtClean="0"/>
              <a:t>   </a:t>
            </a:r>
            <a:r>
              <a:rPr lang="ru-RU" dirty="0"/>
              <a:t>Консервант</a:t>
            </a:r>
          </a:p>
          <a:p>
            <a:pPr lvl="3"/>
            <a:r>
              <a:rPr lang="en-US" dirty="0" smtClean="0"/>
              <a:t>Parfum</a:t>
            </a:r>
            <a:r>
              <a:rPr lang="ru-RU" dirty="0" smtClean="0"/>
              <a:t>                                                        0.30%       Парфум</a:t>
            </a:r>
          </a:p>
          <a:p>
            <a:pPr lvl="1"/>
            <a:r>
              <a:rPr lang="ru-RU" dirty="0" smtClean="0"/>
              <a:t>Фаза С</a:t>
            </a:r>
          </a:p>
          <a:p>
            <a:pPr lvl="3"/>
            <a:r>
              <a:rPr lang="en-US" dirty="0"/>
              <a:t>Sodium Hydroxide </a:t>
            </a:r>
            <a:r>
              <a:rPr lang="ru-RU" dirty="0" smtClean="0"/>
              <a:t>                                    1</a:t>
            </a:r>
            <a:r>
              <a:rPr lang="it-IT" dirty="0" smtClean="0"/>
              <a:t>.</a:t>
            </a:r>
            <a:r>
              <a:rPr lang="ru-RU" dirty="0" smtClean="0"/>
              <a:t>20%      рН-буфер</a:t>
            </a:r>
          </a:p>
          <a:p>
            <a:pPr marL="0" indent="0">
              <a:buNone/>
            </a:pPr>
            <a:r>
              <a:rPr lang="ru-RU" sz="1400" dirty="0" smtClean="0"/>
              <a:t>*п.и. – по инструкции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460509" y="516359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76655" y="5292927"/>
            <a:ext cx="5015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pH</a:t>
            </a:r>
            <a:r>
              <a:rPr lang="ru-RU" dirty="0"/>
              <a:t> находится в пределах 5.50-6.50 </a:t>
            </a:r>
          </a:p>
          <a:p>
            <a:r>
              <a:rPr lang="ru-RU" dirty="0"/>
              <a:t>Вязкость: 8.000-12.000 </a:t>
            </a:r>
            <a:r>
              <a:rPr lang="ru-RU" dirty="0" err="1"/>
              <a:t>мПа•с</a:t>
            </a:r>
            <a:endParaRPr lang="ru-RU" dirty="0"/>
          </a:p>
          <a:p>
            <a:r>
              <a:rPr lang="ru-RU" dirty="0"/>
              <a:t>Внешний вид: густая белая эмульсия, стабильна</a:t>
            </a:r>
          </a:p>
          <a:p>
            <a:r>
              <a:rPr lang="ru-RU" dirty="0"/>
              <a:t>Обладает смягчающими свойствами</a:t>
            </a:r>
          </a:p>
          <a:p>
            <a:r>
              <a:rPr lang="ru-RU" dirty="0" smtClean="0"/>
              <a:t>PEG-FREE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14086" y="263525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40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41237"/>
            <a:ext cx="10363826" cy="33435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Принципы работы</a:t>
            </a:r>
          </a:p>
          <a:p>
            <a:pPr marL="457200" lvl="1" indent="0">
              <a:buNone/>
            </a:pPr>
            <a:r>
              <a:rPr lang="ru-RU" b="1" i="1" dirty="0"/>
              <a:t>РАБОТА </a:t>
            </a:r>
            <a:r>
              <a:rPr lang="ru-RU" b="1" i="1" dirty="0" smtClean="0"/>
              <a:t>с Клиентами</a:t>
            </a:r>
            <a:r>
              <a:rPr lang="ru-RU" i="1" dirty="0" smtClean="0"/>
              <a:t>.</a:t>
            </a:r>
            <a:r>
              <a:rPr lang="ru-RU" i="1" dirty="0"/>
              <a:t> </a:t>
            </a:r>
            <a:r>
              <a:rPr lang="ru-RU" dirty="0" smtClean="0"/>
              <a:t>Индивидуальный подход к каждому клиенту</a:t>
            </a:r>
          </a:p>
          <a:p>
            <a:pPr marL="457200" lvl="1" indent="0">
              <a:buNone/>
            </a:pPr>
            <a:r>
              <a:rPr lang="ru-RU" b="1" i="1" dirty="0" smtClean="0"/>
              <a:t>ВЫБОР ПРОДУКТОВ. </a:t>
            </a:r>
            <a:r>
              <a:rPr lang="ru-RU" dirty="0" smtClean="0"/>
              <a:t>Предоставление широкого спектра качественной продукции: активы, антиоксиданты, консерванты, натуральные увлажнители, высшие жирные кислоты, высшие этоксилированные жирные спирты, отбеливатели, эмульгаторы, загустители, кондиционеры, ПАВы, Перламутровые добавки, УФ-фильтры и скрабы</a:t>
            </a:r>
          </a:p>
          <a:p>
            <a:pPr marL="457200" lvl="1" indent="0">
              <a:buNone/>
            </a:pPr>
            <a:r>
              <a:rPr lang="ru-RU" b="1" i="1" dirty="0" smtClean="0"/>
              <a:t>СВЯЗЬ</a:t>
            </a:r>
            <a:r>
              <a:rPr lang="ru-RU" i="1" dirty="0" smtClean="0"/>
              <a:t>. </a:t>
            </a:r>
            <a:r>
              <a:rPr lang="ru-RU" dirty="0" smtClean="0"/>
              <a:t>Поддержка клиентов на всех этапах сотрудничества: консультация, подбор продукции, помощь в разработке рецептур, предоставление всей необходимой документации</a:t>
            </a:r>
          </a:p>
          <a:p>
            <a:pPr marL="457200" lvl="1" indent="0">
              <a:buNone/>
            </a:pPr>
            <a:r>
              <a:rPr lang="ru-RU" b="1" i="1" dirty="0" smtClean="0"/>
              <a:t>Качество.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26" y="889300"/>
            <a:ext cx="5853502" cy="1151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2384" t="42745" r="43845" b="45609"/>
          <a:stretch/>
        </p:blipFill>
        <p:spPr>
          <a:xfrm>
            <a:off x="1304391" y="5665686"/>
            <a:ext cx="2032000" cy="966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3863" t="26103" r="29500" b="63604"/>
          <a:stretch/>
        </p:blipFill>
        <p:spPr>
          <a:xfrm>
            <a:off x="3881023" y="5656509"/>
            <a:ext cx="1129062" cy="984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3358" t="41449" r="28371" b="45099"/>
          <a:stretch/>
        </p:blipFill>
        <p:spPr>
          <a:xfrm>
            <a:off x="5554716" y="5651621"/>
            <a:ext cx="1081941" cy="989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3904" t="57534" r="29560" b="30131"/>
          <a:stretch/>
        </p:blipFill>
        <p:spPr>
          <a:xfrm>
            <a:off x="7181288" y="5671465"/>
            <a:ext cx="913740" cy="969971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ISO 9001: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659" y="5674860"/>
            <a:ext cx="1230436" cy="9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g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726" y="5674860"/>
            <a:ext cx="949198" cy="9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77600" y="6369050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64101"/>
          </a:xfrm>
        </p:spPr>
        <p:txBody>
          <a:bodyPr/>
          <a:lstStyle/>
          <a:p>
            <a:r>
              <a:rPr lang="ru-RU" dirty="0"/>
              <a:t>Неионное </a:t>
            </a:r>
            <a:r>
              <a:rPr lang="en-US" dirty="0"/>
              <a:t>PEG-free</a:t>
            </a:r>
            <a:r>
              <a:rPr lang="ru-RU" dirty="0"/>
              <a:t> поверхностно-активное вещество</a:t>
            </a:r>
            <a:r>
              <a:rPr lang="en-US" dirty="0"/>
              <a:t> </a:t>
            </a:r>
            <a:r>
              <a:rPr lang="en-US" dirty="0" smtClean="0"/>
              <a:t>- RESASSOL </a:t>
            </a:r>
            <a:r>
              <a:rPr lang="en-US" dirty="0"/>
              <a:t>PG6 COCONUT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87665" y="2170546"/>
            <a:ext cx="5893426" cy="191192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Состав: </a:t>
            </a:r>
            <a:r>
              <a:rPr lang="en-US" dirty="0"/>
              <a:t>Coconut oil </a:t>
            </a:r>
            <a:r>
              <a:rPr lang="en-US" dirty="0" err="1"/>
              <a:t>polyglyceryl</a:t>
            </a:r>
            <a:r>
              <a:rPr lang="en-US" dirty="0"/>
              <a:t> -6 esters</a:t>
            </a:r>
            <a:endParaRPr lang="ru-RU" dirty="0"/>
          </a:p>
          <a:p>
            <a:r>
              <a:rPr lang="ru-RU" dirty="0"/>
              <a:t>Вторичное поверхностно-активное вещество, без </a:t>
            </a:r>
            <a:r>
              <a:rPr lang="ru-RU" dirty="0" smtClean="0"/>
              <a:t>ПЭГ</a:t>
            </a:r>
            <a:endParaRPr lang="en-US" dirty="0" smtClean="0"/>
          </a:p>
          <a:p>
            <a:r>
              <a:rPr lang="ru-RU" dirty="0"/>
              <a:t>Является пенообразователем и </a:t>
            </a:r>
            <a:r>
              <a:rPr lang="ru-RU" dirty="0" err="1"/>
              <a:t>пеностабилизатором</a:t>
            </a:r>
            <a:r>
              <a:rPr lang="ru-RU" dirty="0"/>
              <a:t> </a:t>
            </a:r>
          </a:p>
          <a:p>
            <a:r>
              <a:rPr lang="ru-RU" dirty="0"/>
              <a:t>Внешний вид: вязкая жидкость </a:t>
            </a:r>
          </a:p>
          <a:p>
            <a:r>
              <a:rPr lang="ru-RU" dirty="0"/>
              <a:t>рН: </a:t>
            </a:r>
            <a:r>
              <a:rPr lang="ru-RU" dirty="0" smtClean="0"/>
              <a:t>7.00-9.00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719" t="42166" r="37986" b="34909"/>
          <a:stretch/>
        </p:blipFill>
        <p:spPr>
          <a:xfrm>
            <a:off x="1568905" y="4174836"/>
            <a:ext cx="9345039" cy="2444620"/>
          </a:xfrm>
          <a:prstGeom prst="rect">
            <a:avLst/>
          </a:prstGeom>
        </p:spPr>
      </p:pic>
      <p:pic>
        <p:nvPicPr>
          <p:cNvPr id="4098" name="Picture 2" descr="ÐÐ°ÑÑÐ¸Ð½ÐºÐ¸ Ð¿Ð¾ Ð·Ð°Ð¿ÑÐ¾ÑÑ coconut withou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20" y="1838036"/>
            <a:ext cx="33909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359900"/>
            <a:ext cx="10364451" cy="1090210"/>
          </a:xfrm>
        </p:spPr>
        <p:txBody>
          <a:bodyPr/>
          <a:lstStyle/>
          <a:p>
            <a:r>
              <a:rPr lang="en-US" dirty="0"/>
              <a:t>In-vitro</a:t>
            </a:r>
            <a:r>
              <a:rPr lang="ru-RU" dirty="0"/>
              <a:t> </a:t>
            </a:r>
            <a:r>
              <a:rPr lang="ru-RU" dirty="0" smtClean="0"/>
              <a:t>тест</a:t>
            </a:r>
            <a:r>
              <a:rPr lang="en-US" dirty="0" smtClean="0"/>
              <a:t> </a:t>
            </a:r>
            <a:r>
              <a:rPr lang="en-US" dirty="0"/>
              <a:t>RESASSOL PG6 COCONUT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99738" y="2068947"/>
            <a:ext cx="5717935" cy="3408217"/>
          </a:xfrm>
        </p:spPr>
        <p:txBody>
          <a:bodyPr/>
          <a:lstStyle/>
          <a:p>
            <a:r>
              <a:rPr lang="ru-RU" dirty="0"/>
              <a:t>Токсичность поверхностно-активных веществ определяется их способностью к деградации липидов</a:t>
            </a:r>
          </a:p>
          <a:p>
            <a:r>
              <a:rPr lang="ru-RU" dirty="0"/>
              <a:t>Был проведен тест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vitro</a:t>
            </a:r>
            <a:r>
              <a:rPr lang="ru-RU" dirty="0"/>
              <a:t> на кератиноцитах человека с использованием раствора, содержащего 0.04% Resassol PG6 </a:t>
            </a:r>
            <a:r>
              <a:rPr lang="ru-RU" dirty="0" err="1"/>
              <a:t>Coconut</a:t>
            </a:r>
            <a:r>
              <a:rPr lang="ru-RU" dirty="0"/>
              <a:t> и 0.003% SLES для периодов 60, 120 и 180 минут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0" t="37892" r="47774" b="33297"/>
          <a:stretch/>
        </p:blipFill>
        <p:spPr>
          <a:xfrm>
            <a:off x="6701807" y="2623128"/>
            <a:ext cx="5080682" cy="243776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47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31592"/>
          </a:xfrm>
        </p:spPr>
        <p:txBody>
          <a:bodyPr/>
          <a:lstStyle/>
          <a:p>
            <a:r>
              <a:rPr lang="ru-RU" dirty="0"/>
              <a:t>Результаты </a:t>
            </a:r>
            <a:r>
              <a:rPr lang="en-US" dirty="0"/>
              <a:t>In-vitro</a:t>
            </a:r>
            <a:r>
              <a:rPr lang="ru-RU" dirty="0"/>
              <a:t> теста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404" y="1450110"/>
            <a:ext cx="5961191" cy="514374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9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22356"/>
          </a:xfrm>
        </p:spPr>
        <p:txBody>
          <a:bodyPr/>
          <a:lstStyle/>
          <a:p>
            <a:r>
              <a:rPr lang="ru-RU" dirty="0"/>
              <a:t>Оценка образования и стойкости пены 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03" y="1440874"/>
            <a:ext cx="9020175" cy="530542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2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80974"/>
          </a:xfrm>
        </p:spPr>
        <p:txBody>
          <a:bodyPr/>
          <a:lstStyle/>
          <a:p>
            <a:r>
              <a:rPr lang="ru-RU" dirty="0"/>
              <a:t>Применение </a:t>
            </a:r>
            <a:r>
              <a:rPr lang="en-US" dirty="0"/>
              <a:t>RESASSOL PG6 COCONUT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33847" y="2789382"/>
            <a:ext cx="5708699" cy="237374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Процент ввода: 3-20%</a:t>
            </a:r>
          </a:p>
          <a:p>
            <a:r>
              <a:rPr lang="ru-RU" dirty="0"/>
              <a:t> Применяется в: уходе за детской и чувствительной кожей, интимной гигиене, зелёной/натуральной </a:t>
            </a:r>
            <a:r>
              <a:rPr lang="ru-RU" dirty="0" smtClean="0"/>
              <a:t>косметике</a:t>
            </a:r>
          </a:p>
          <a:p>
            <a:r>
              <a:rPr lang="ru-RU" dirty="0"/>
              <a:t>Он может быть диспергирован в водных растворах простым перемешиванием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46" y="2233178"/>
            <a:ext cx="484822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3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16319"/>
          </a:xfrm>
        </p:spPr>
        <p:txBody>
          <a:bodyPr/>
          <a:lstStyle/>
          <a:p>
            <a:r>
              <a:rPr lang="en-US" dirty="0" smtClean="0"/>
              <a:t>Slim Cream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5800" y="1634836"/>
            <a:ext cx="10820400" cy="522316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Типовая рецептура с использованием </a:t>
            </a:r>
            <a:r>
              <a:rPr lang="en-US" sz="2400" dirty="0"/>
              <a:t>RESASSOL PG6 COCONUT</a:t>
            </a:r>
            <a:r>
              <a:rPr lang="ru-RU" sz="2400" dirty="0"/>
              <a:t> </a:t>
            </a:r>
            <a:endParaRPr lang="ru-RU" sz="2400" dirty="0" smtClean="0"/>
          </a:p>
          <a:p>
            <a:pPr lvl="1"/>
            <a:r>
              <a:rPr lang="ru-RU" dirty="0" smtClean="0"/>
              <a:t>Фаза </a:t>
            </a:r>
            <a:r>
              <a:rPr lang="ru-RU" dirty="0"/>
              <a:t>А</a:t>
            </a:r>
          </a:p>
          <a:p>
            <a:pPr lvl="3"/>
            <a:r>
              <a:rPr lang="en-US" dirty="0" smtClean="0"/>
              <a:t>Aqua</a:t>
            </a:r>
            <a:r>
              <a:rPr lang="ru-RU" dirty="0" smtClean="0"/>
              <a:t>                                   </a:t>
            </a:r>
            <a:r>
              <a:rPr lang="en-US" dirty="0" smtClean="0"/>
              <a:t> </a:t>
            </a:r>
            <a:r>
              <a:rPr lang="ru-RU" dirty="0" smtClean="0"/>
              <a:t>     до 100.00</a:t>
            </a:r>
            <a:r>
              <a:rPr lang="ru-RU" dirty="0"/>
              <a:t>%   </a:t>
            </a:r>
            <a:endParaRPr lang="ru-RU" dirty="0" smtClean="0"/>
          </a:p>
          <a:p>
            <a:pPr lvl="3"/>
            <a:r>
              <a:rPr lang="en-US" dirty="0" smtClean="0"/>
              <a:t>RESASSOL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en-US" dirty="0"/>
              <a:t>DN</a:t>
            </a:r>
            <a:r>
              <a:rPr lang="ru-RU" dirty="0" smtClean="0"/>
              <a:t>                           </a:t>
            </a:r>
            <a:r>
              <a:rPr lang="en-US" dirty="0" smtClean="0"/>
              <a:t>    </a:t>
            </a:r>
            <a:r>
              <a:rPr lang="ru-RU" dirty="0" smtClean="0"/>
              <a:t>       5.00</a:t>
            </a:r>
            <a:r>
              <a:rPr lang="ru-RU" dirty="0"/>
              <a:t>%   Увлажняющий компонент</a:t>
            </a:r>
          </a:p>
          <a:p>
            <a:pPr lvl="3"/>
            <a:r>
              <a:rPr lang="en-US" dirty="0" smtClean="0"/>
              <a:t>Xanthan Gum</a:t>
            </a:r>
            <a:r>
              <a:rPr lang="ru-RU" dirty="0" smtClean="0"/>
              <a:t>                              </a:t>
            </a:r>
            <a:r>
              <a:rPr lang="en-US" dirty="0" smtClean="0"/>
              <a:t>  </a:t>
            </a:r>
            <a:r>
              <a:rPr lang="ru-RU" dirty="0" smtClean="0"/>
              <a:t>    0.60%   </a:t>
            </a:r>
            <a:r>
              <a:rPr lang="ru-RU" dirty="0"/>
              <a:t>Реологическая </a:t>
            </a:r>
            <a:r>
              <a:rPr lang="ru-RU" dirty="0" smtClean="0"/>
              <a:t>добавка</a:t>
            </a:r>
            <a:endParaRPr lang="ru-RU" dirty="0"/>
          </a:p>
          <a:p>
            <a:pPr lvl="1"/>
            <a:r>
              <a:rPr lang="ru-RU" dirty="0" smtClean="0"/>
              <a:t>Фаза </a:t>
            </a:r>
            <a:r>
              <a:rPr lang="ru-RU" dirty="0"/>
              <a:t>В</a:t>
            </a:r>
          </a:p>
          <a:p>
            <a:pPr lvl="3"/>
            <a:r>
              <a:rPr lang="en-US" dirty="0" smtClean="0"/>
              <a:t>EMULPHARMA</a:t>
            </a:r>
            <a:r>
              <a:rPr lang="ru-RU" dirty="0" smtClean="0"/>
              <a:t> </a:t>
            </a:r>
            <a:r>
              <a:rPr lang="en-US" dirty="0" smtClean="0"/>
              <a:t>COREOSOME</a:t>
            </a:r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en-US" dirty="0" smtClean="0"/>
              <a:t>        </a:t>
            </a:r>
            <a:r>
              <a:rPr lang="ru-RU" dirty="0" smtClean="0"/>
              <a:t>  5.00</a:t>
            </a:r>
            <a:r>
              <a:rPr lang="ru-RU" dirty="0"/>
              <a:t>%  </a:t>
            </a:r>
            <a:r>
              <a:rPr lang="ru-RU" dirty="0" smtClean="0"/>
              <a:t> </a:t>
            </a:r>
            <a:r>
              <a:rPr lang="en-US" dirty="0"/>
              <a:t>PEG-Free </a:t>
            </a:r>
            <a:r>
              <a:rPr lang="ru-RU" dirty="0" smtClean="0"/>
              <a:t>эмульгатор</a:t>
            </a:r>
          </a:p>
          <a:p>
            <a:pPr lvl="3"/>
            <a:r>
              <a:rPr lang="en-US" dirty="0" err="1"/>
              <a:t>Cetyl</a:t>
            </a:r>
            <a:r>
              <a:rPr lang="en-US" dirty="0"/>
              <a:t> </a:t>
            </a:r>
            <a:r>
              <a:rPr lang="en-US" dirty="0" smtClean="0"/>
              <a:t>Alcohol</a:t>
            </a:r>
            <a:r>
              <a:rPr lang="ru-RU" dirty="0" smtClean="0"/>
              <a:t>                     </a:t>
            </a:r>
            <a:r>
              <a:rPr lang="en-US" dirty="0" smtClean="0"/>
              <a:t>   </a:t>
            </a:r>
            <a:r>
              <a:rPr lang="ru-RU" dirty="0" smtClean="0"/>
              <a:t>           6.00%    Липофильный компонент</a:t>
            </a:r>
          </a:p>
          <a:p>
            <a:pPr lvl="3"/>
            <a:r>
              <a:rPr lang="en-US" dirty="0" smtClean="0"/>
              <a:t>RESASSOL </a:t>
            </a:r>
            <a:r>
              <a:rPr lang="en-US" dirty="0"/>
              <a:t>PG6 </a:t>
            </a:r>
            <a:r>
              <a:rPr lang="en-US" dirty="0" smtClean="0"/>
              <a:t>COCONUT</a:t>
            </a:r>
            <a:r>
              <a:rPr lang="ru-RU" dirty="0" smtClean="0"/>
              <a:t>            </a:t>
            </a:r>
            <a:r>
              <a:rPr lang="en-US" dirty="0" smtClean="0"/>
              <a:t>      </a:t>
            </a:r>
            <a:r>
              <a:rPr lang="ru-RU" dirty="0" smtClean="0"/>
              <a:t> 1.00%    Нетоксичное мягкое ПАВ</a:t>
            </a:r>
          </a:p>
          <a:p>
            <a:pPr lvl="3"/>
            <a:r>
              <a:rPr lang="en-US" dirty="0"/>
              <a:t>GILSOLIDE </a:t>
            </a:r>
            <a:r>
              <a:rPr lang="en-US" dirty="0" smtClean="0"/>
              <a:t>C</a:t>
            </a:r>
            <a:r>
              <a:rPr lang="ru-RU" dirty="0" smtClean="0"/>
              <a:t>                                  </a:t>
            </a:r>
            <a:r>
              <a:rPr lang="en-US" dirty="0" smtClean="0"/>
              <a:t>     </a:t>
            </a:r>
            <a:r>
              <a:rPr lang="ru-RU" dirty="0" smtClean="0"/>
              <a:t>  8.00%    Смягчающий компонент</a:t>
            </a:r>
            <a:endParaRPr lang="ru-RU" dirty="0"/>
          </a:p>
          <a:p>
            <a:pPr lvl="1"/>
            <a:r>
              <a:rPr lang="ru-RU" dirty="0" smtClean="0"/>
              <a:t>Фаза </a:t>
            </a:r>
            <a:r>
              <a:rPr lang="ru-RU" dirty="0"/>
              <a:t>С</a:t>
            </a:r>
          </a:p>
          <a:p>
            <a:pPr lvl="3"/>
            <a:r>
              <a:rPr lang="en-US" dirty="0" smtClean="0"/>
              <a:t>PRESERVASOL</a:t>
            </a:r>
            <a:r>
              <a:rPr lang="ru-RU" dirty="0" smtClean="0"/>
              <a:t>                        </a:t>
            </a:r>
            <a:r>
              <a:rPr lang="en-US" dirty="0" smtClean="0"/>
              <a:t>     </a:t>
            </a:r>
            <a:r>
              <a:rPr lang="ru-RU" dirty="0" smtClean="0"/>
              <a:t>         2.50</a:t>
            </a:r>
            <a:r>
              <a:rPr lang="ru-RU" dirty="0"/>
              <a:t>%   </a:t>
            </a:r>
            <a:r>
              <a:rPr lang="ru-RU" dirty="0" smtClean="0"/>
              <a:t> «Консервант-без-консервантов»</a:t>
            </a:r>
            <a:endParaRPr lang="ru-RU" dirty="0"/>
          </a:p>
          <a:p>
            <a:pPr lvl="1"/>
            <a:r>
              <a:rPr lang="ru-RU" dirty="0" smtClean="0"/>
              <a:t>Фаза </a:t>
            </a:r>
            <a:r>
              <a:rPr lang="en-US" dirty="0"/>
              <a:t>D</a:t>
            </a:r>
          </a:p>
          <a:p>
            <a:pPr lvl="3"/>
            <a:r>
              <a:rPr lang="en-US" dirty="0" smtClean="0"/>
              <a:t>PANTROFINA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en-US" dirty="0" err="1"/>
              <a:t>ReSHAPE</a:t>
            </a:r>
            <a:r>
              <a:rPr lang="ru-RU" dirty="0" smtClean="0"/>
              <a:t>             </a:t>
            </a:r>
            <a:r>
              <a:rPr lang="en-US" dirty="0" smtClean="0"/>
              <a:t>      </a:t>
            </a:r>
            <a:r>
              <a:rPr lang="ru-RU" dirty="0" smtClean="0"/>
              <a:t>    5.00</a:t>
            </a:r>
            <a:r>
              <a:rPr lang="ru-RU" dirty="0"/>
              <a:t>%    </a:t>
            </a:r>
            <a:r>
              <a:rPr lang="ru-RU" dirty="0" smtClean="0"/>
              <a:t>Жиросжигающий актив </a:t>
            </a:r>
          </a:p>
          <a:p>
            <a:pPr lvl="1"/>
            <a:r>
              <a:rPr lang="ru-RU" dirty="0" smtClean="0"/>
              <a:t>Фаза Е</a:t>
            </a:r>
          </a:p>
          <a:p>
            <a:pPr lvl="3"/>
            <a:r>
              <a:rPr lang="en-US" dirty="0" err="1" smtClean="0"/>
              <a:t>Parfum</a:t>
            </a:r>
            <a:r>
              <a:rPr lang="ru-RU" dirty="0" smtClean="0"/>
              <a:t>                                              п.и.%   Парфум</a:t>
            </a:r>
          </a:p>
          <a:p>
            <a:pPr lvl="3"/>
            <a:endParaRPr lang="ru-RU" dirty="0" smtClean="0"/>
          </a:p>
          <a:p>
            <a:r>
              <a:rPr lang="ru-RU" sz="1700" dirty="0" smtClean="0"/>
              <a:t>п.и. – по инструкции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83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ООО "МХ и Густав Геесс Украина"</a:t>
            </a:r>
            <a:endParaRPr lang="en-US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971525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Для более детального ознакомления  со свойствами и видами продукции можете связаться с нами</a:t>
            </a:r>
          </a:p>
          <a:p>
            <a:r>
              <a:rPr lang="ru-RU" sz="2400" dirty="0"/>
              <a:t>Так же мы можем предоставить Вам тестовые </a:t>
            </a:r>
            <a:r>
              <a:rPr lang="ru-RU" sz="2400" dirty="0" smtClean="0"/>
              <a:t>образцы</a:t>
            </a:r>
          </a:p>
          <a:p>
            <a:r>
              <a:rPr lang="en-US" sz="2400" dirty="0"/>
              <a:t>Tel/Fax – (044)-361-36-44</a:t>
            </a:r>
            <a:r>
              <a:rPr lang="ru-RU" sz="2400" dirty="0"/>
              <a:t>, </a:t>
            </a:r>
            <a:r>
              <a:rPr lang="uk-UA" sz="2400" dirty="0" err="1"/>
              <a:t>Моб</a:t>
            </a:r>
            <a:r>
              <a:rPr lang="uk-UA" sz="2400" dirty="0"/>
              <a:t>. +38(050)-685-47-25, </a:t>
            </a:r>
            <a:r>
              <a:rPr lang="uk-UA" sz="2400" dirty="0" err="1"/>
              <a:t>Моб</a:t>
            </a:r>
            <a:r>
              <a:rPr lang="uk-UA" sz="2400" dirty="0"/>
              <a:t>. +38(050)-435-98-88, </a:t>
            </a:r>
            <a:r>
              <a:rPr lang="uk-UA" sz="2400" dirty="0" err="1"/>
              <a:t>Моб</a:t>
            </a:r>
            <a:r>
              <a:rPr lang="uk-UA" sz="2400" dirty="0"/>
              <a:t>. +38(050)-337-10-52, </a:t>
            </a:r>
            <a:r>
              <a:rPr lang="uk-UA" sz="2400" dirty="0" err="1"/>
              <a:t>Моб</a:t>
            </a:r>
            <a:r>
              <a:rPr lang="uk-UA" sz="2400" dirty="0"/>
              <a:t>. +38(050)-482-38-88   </a:t>
            </a:r>
            <a:endParaRPr lang="ru-RU" sz="2400" dirty="0"/>
          </a:p>
          <a:p>
            <a:r>
              <a:rPr lang="en-US" dirty="0"/>
              <a:t> </a:t>
            </a:r>
            <a:r>
              <a:rPr lang="en-US" dirty="0" smtClean="0">
                <a:hlinkClick r:id="rId2"/>
              </a:rPr>
              <a:t>sales.gustavheess@gmail.com</a:t>
            </a:r>
            <a:endParaRPr lang="uk-UA" dirty="0"/>
          </a:p>
          <a:p>
            <a:r>
              <a:rPr lang="en-US" dirty="0">
                <a:hlinkClick r:id="rId3"/>
              </a:rPr>
              <a:t>www.gustavheess.com.ua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5308" y="5167745"/>
            <a:ext cx="96491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Благодарим за </a:t>
            </a:r>
            <a:r>
              <a:rPr lang="ru-RU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внимание</a:t>
            </a:r>
            <a:endParaRPr lang="ru-RU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8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443731"/>
            <a:ext cx="10363826" cy="3645506"/>
          </a:xfrm>
        </p:spPr>
        <p:txBody>
          <a:bodyPr/>
          <a:lstStyle/>
          <a:p>
            <a:r>
              <a:rPr lang="ru-RU" dirty="0" smtClean="0"/>
              <a:t>Принципы компании</a:t>
            </a:r>
          </a:p>
          <a:p>
            <a:pPr marL="457200" lvl="1" indent="0">
              <a:buNone/>
            </a:pPr>
            <a:r>
              <a:rPr lang="ru-RU" dirty="0"/>
              <a:t>В основе лежат ценности семейной традиции, которые удовлетворяют потребности клиентов с помощью соответствующих передовых решений для развития рынка, с особым вниманием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Продукты</a:t>
            </a:r>
            <a:endParaRPr lang="en-US" dirty="0" smtClean="0"/>
          </a:p>
          <a:p>
            <a:pPr marL="457200" lvl="1" indent="0">
              <a:buNone/>
            </a:pPr>
            <a:r>
              <a:rPr lang="ru-RU" dirty="0"/>
              <a:t>Основою являются поверхностно-активные вещества, активные ингредиенты, функциональные добавки, производные растительного происхождения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Качество</a:t>
            </a:r>
          </a:p>
          <a:p>
            <a:pPr marL="457200" lvl="1" indent="0">
              <a:buNone/>
            </a:pPr>
            <a:endParaRPr lang="ru-RU" dirty="0"/>
          </a:p>
          <a:p>
            <a:pPr marL="457200" lvl="1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216" t="11393" r="53617" b="82197"/>
          <a:stretch/>
        </p:blipFill>
        <p:spPr>
          <a:xfrm>
            <a:off x="1320174" y="443347"/>
            <a:ext cx="8092734" cy="1000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7142" t="54615" r="23001" b="32314"/>
          <a:stretch/>
        </p:blipFill>
        <p:spPr>
          <a:xfrm>
            <a:off x="5366541" y="5176404"/>
            <a:ext cx="1374519" cy="1025235"/>
          </a:xfrm>
          <a:prstGeom prst="rect">
            <a:avLst/>
          </a:prstGeom>
        </p:spPr>
      </p:pic>
      <p:pic>
        <p:nvPicPr>
          <p:cNvPr id="12" name="Picture 2" descr="ÐÐ°ÑÑÐ¸Ð½ÐºÐ¸ Ð¿Ð¾ Ð·Ð°Ð¿ÑÐ¾ÑÑ ISO 9001:2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98" y="5176404"/>
            <a:ext cx="1305108" cy="10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1641" t="30367" r="28431" b="50796"/>
          <a:stretch/>
        </p:blipFill>
        <p:spPr>
          <a:xfrm>
            <a:off x="7303495" y="5176403"/>
            <a:ext cx="960582" cy="1025236"/>
          </a:xfrm>
          <a:prstGeom prst="rect">
            <a:avLst/>
          </a:prstGeom>
        </p:spPr>
      </p:pic>
      <p:pic>
        <p:nvPicPr>
          <p:cNvPr id="3086" name="Picture 14" descr="ÐÐ°ÑÑÐ¸Ð½ÐºÐ¸ Ð¿Ð¾ Ð·Ð°Ð¿ÑÐ¾ÑÑ ecocert cosm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1" t="64485"/>
          <a:stretch/>
        </p:blipFill>
        <p:spPr bwMode="auto">
          <a:xfrm>
            <a:off x="8826512" y="5176403"/>
            <a:ext cx="2540192" cy="10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ÐÐ°ÑÑÐ¸Ð½ÐºÐ¸ Ð¿Ð¾ Ð·Ð°Ð¿ÑÐ¾ÑÑ ecocert cosm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37374"/>
          <a:stretch/>
        </p:blipFill>
        <p:spPr bwMode="auto">
          <a:xfrm>
            <a:off x="1384628" y="5181599"/>
            <a:ext cx="1542474" cy="10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171236" y="6297464"/>
            <a:ext cx="764215" cy="365125"/>
          </a:xfrm>
        </p:spPr>
        <p:txBody>
          <a:bodyPr/>
          <a:lstStyle/>
          <a:p>
            <a:fld id="{7E646EB4-2DB5-44A8-93D0-E116A5EC0B1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345" y="175492"/>
            <a:ext cx="10045267" cy="960581"/>
          </a:xfrm>
        </p:spPr>
        <p:txBody>
          <a:bodyPr/>
          <a:lstStyle/>
          <a:p>
            <a:pPr algn="ctr"/>
            <a:r>
              <a:rPr lang="ru-RU" dirty="0" smtClean="0"/>
              <a:t>Продукция </a:t>
            </a:r>
            <a:r>
              <a:rPr lang="en-US" dirty="0" smtClean="0"/>
              <a:t>RES Pharma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24873" y="1205349"/>
            <a:ext cx="11079739" cy="5491541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tx1"/>
                </a:solidFill>
              </a:rPr>
              <a:t>Эмульгаторы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Широкий спектр </a:t>
            </a:r>
            <a:r>
              <a:rPr lang="ru-RU" sz="1600" dirty="0" smtClean="0">
                <a:solidFill>
                  <a:schemeClr val="tx1"/>
                </a:solidFill>
              </a:rPr>
              <a:t>эмульгаторов, который включает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в себя эмульгаторы М/В  и В/М, P</a:t>
            </a:r>
            <a:r>
              <a:rPr lang="en-US" sz="1600" dirty="0" smtClean="0">
                <a:solidFill>
                  <a:schemeClr val="tx1"/>
                </a:solidFill>
              </a:rPr>
              <a:t>EG-free</a:t>
            </a:r>
            <a:endParaRPr lang="ru-RU" sz="1600" dirty="0" smtClean="0"/>
          </a:p>
          <a:p>
            <a:pPr lvl="2">
              <a:spcBef>
                <a:spcPts val="60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В рецептуру вводят в среднем от 2 до 5%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tx1"/>
                </a:solidFill>
              </a:rPr>
              <a:t>Водорастворимые (так же и </a:t>
            </a:r>
            <a:r>
              <a:rPr lang="en-US" dirty="0" smtClean="0">
                <a:solidFill>
                  <a:schemeClr val="tx1"/>
                </a:solidFill>
              </a:rPr>
              <a:t>PEG-free) </a:t>
            </a:r>
            <a:r>
              <a:rPr lang="ru-RU" dirty="0" smtClean="0">
                <a:solidFill>
                  <a:schemeClr val="tx1"/>
                </a:solidFill>
              </a:rPr>
              <a:t>растительные масла</a:t>
            </a:r>
            <a:endParaRPr lang="ru-RU" dirty="0"/>
          </a:p>
          <a:p>
            <a:pPr lvl="2">
              <a:spcBef>
                <a:spcPts val="60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В рецептуру вводят: эмульсии – до 2%, средства личной гигиены  - до 5% </a:t>
            </a:r>
          </a:p>
          <a:p>
            <a:pPr>
              <a:spcBef>
                <a:spcPts val="600"/>
              </a:spcBef>
            </a:pPr>
            <a:r>
              <a:rPr lang="ru-RU" dirty="0"/>
              <a:t>Ингредиенты для влажных </a:t>
            </a:r>
            <a:r>
              <a:rPr lang="ru-RU" dirty="0" smtClean="0"/>
              <a:t>салфеток</a:t>
            </a:r>
          </a:p>
          <a:p>
            <a:pPr lvl="2">
              <a:spcBef>
                <a:spcPts val="600"/>
              </a:spcBef>
            </a:pPr>
            <a:r>
              <a:rPr lang="ru-RU" sz="1400" dirty="0"/>
              <a:t>Поставляются в виде готовых концентратов, для использование </a:t>
            </a:r>
            <a:r>
              <a:rPr lang="ru-RU" sz="1400" dirty="0" smtClean="0"/>
              <a:t>нужно                                                           </a:t>
            </a:r>
            <a:r>
              <a:rPr lang="ru-RU" sz="1400" dirty="0"/>
              <a:t>только разбавить водой в нужном соотношении (от 1 до 5</a:t>
            </a:r>
            <a:r>
              <a:rPr lang="ru-RU" sz="1400" dirty="0" smtClean="0"/>
              <a:t>%)</a:t>
            </a:r>
          </a:p>
          <a:p>
            <a:pPr>
              <a:spcBef>
                <a:spcPts val="600"/>
              </a:spcBef>
            </a:pPr>
            <a:r>
              <a:rPr lang="ru-RU" dirty="0"/>
              <a:t>Солюбилизаторы и поверхностно-активные вещества </a:t>
            </a:r>
            <a:endParaRPr lang="ru-RU" dirty="0" smtClean="0"/>
          </a:p>
          <a:p>
            <a:pPr lvl="2">
              <a:spcBef>
                <a:spcPts val="600"/>
              </a:spcBef>
            </a:pPr>
            <a:r>
              <a:rPr lang="ru-RU" sz="1400" dirty="0"/>
              <a:t>В рецептуру вводят от 2 до 6</a:t>
            </a:r>
            <a:r>
              <a:rPr lang="ru-RU" sz="1400" dirty="0" smtClean="0"/>
              <a:t>%</a:t>
            </a:r>
          </a:p>
          <a:p>
            <a:pPr>
              <a:spcBef>
                <a:spcPts val="600"/>
              </a:spcBef>
            </a:pPr>
            <a:r>
              <a:rPr lang="ru-RU" sz="2100" dirty="0" smtClean="0"/>
              <a:t>Солнцезащитные Вещества</a:t>
            </a:r>
            <a:endParaRPr lang="ru-RU" sz="2100" dirty="0"/>
          </a:p>
          <a:p>
            <a:pPr lvl="2">
              <a:spcBef>
                <a:spcPts val="600"/>
              </a:spcBef>
            </a:pPr>
            <a:r>
              <a:rPr lang="ru-RU" sz="1400" dirty="0" smtClean="0"/>
              <a:t>Готовые эмульсии, которые можно использовать как в чистом виде, так и в рецептурах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ACTIVE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активы)</a:t>
            </a:r>
          </a:p>
          <a:p>
            <a:pPr lvl="2"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Линия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активов включает в себя: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-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уход за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волосами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-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уход за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кожей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- антицеллюлитные программы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-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отбеливающие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компоненты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>
              <a:spcBef>
                <a:spcPts val="600"/>
              </a:spcBef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>
              <a:spcBef>
                <a:spcPts val="600"/>
              </a:spcBef>
            </a:pPr>
            <a:endParaRPr lang="ru-RU" sz="1400" dirty="0" smtClean="0"/>
          </a:p>
          <a:p>
            <a:pPr lvl="2">
              <a:spcBef>
                <a:spcPts val="600"/>
              </a:spcBef>
            </a:pPr>
            <a:endParaRPr lang="ru-RU" sz="1400" dirty="0"/>
          </a:p>
          <a:p>
            <a:pPr lvl="2">
              <a:spcBef>
                <a:spcPts val="600"/>
              </a:spcBef>
            </a:pPr>
            <a:endParaRPr lang="ru-RU" sz="1400" dirty="0"/>
          </a:p>
          <a:p>
            <a:pPr lvl="2">
              <a:spcBef>
                <a:spcPts val="600"/>
              </a:spcBef>
            </a:pPr>
            <a:endParaRPr lang="ru-RU" sz="1400" dirty="0"/>
          </a:p>
          <a:p>
            <a:pPr lvl="2">
              <a:spcBef>
                <a:spcPts val="600"/>
              </a:spcBef>
            </a:pPr>
            <a:endParaRPr lang="ru-RU" sz="1300" dirty="0" smtClean="0">
              <a:solidFill>
                <a:schemeClr val="tx1"/>
              </a:solidFill>
            </a:endParaRPr>
          </a:p>
          <a:p>
            <a:pPr lvl="2">
              <a:spcBef>
                <a:spcPts val="600"/>
              </a:spcBef>
            </a:pPr>
            <a:endParaRPr lang="ru-RU" sz="1300" dirty="0" smtClean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respharmaind.com/images/Logo-EMULPHARMA.png">
            <a:hlinkClick r:id="rId2" tooltip="EMULPHARM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521" y="1205349"/>
            <a:ext cx="17621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espharmaind.com/images/Logo-RES-PLANTA.png">
            <a:hlinkClick r:id="rId2" tooltip="PLANT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647" y="2042091"/>
            <a:ext cx="1762125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5188" t="48946" r="51021" b="44183"/>
          <a:stretch/>
        </p:blipFill>
        <p:spPr>
          <a:xfrm>
            <a:off x="9393460" y="2716679"/>
            <a:ext cx="1762125" cy="570098"/>
          </a:xfrm>
          <a:prstGeom prst="rect">
            <a:avLst/>
          </a:prstGeom>
        </p:spPr>
      </p:pic>
      <p:pic>
        <p:nvPicPr>
          <p:cNvPr id="7" name="Picture 2" descr="http://www.respharmaind.com/images/Logo-RES-ASS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443" y="3570839"/>
            <a:ext cx="2447925" cy="42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respharmaind.com/images/Logo-PANTROFIN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521" y="4933129"/>
            <a:ext cx="1809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49160" t="27612" r="26188" b="63512"/>
          <a:stretch/>
        </p:blipFill>
        <p:spPr>
          <a:xfrm>
            <a:off x="8917943" y="4278561"/>
            <a:ext cx="2257425" cy="45720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93965"/>
            <a:ext cx="10364451" cy="1293090"/>
          </a:xfrm>
        </p:spPr>
        <p:txBody>
          <a:bodyPr/>
          <a:lstStyle/>
          <a:p>
            <a:r>
              <a:rPr lang="ru-RU" dirty="0" smtClean="0"/>
              <a:t>Уход за кожей - </a:t>
            </a:r>
            <a:r>
              <a:rPr lang="en-US" dirty="0"/>
              <a:t>PANTROFINA SKIN 360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3029527"/>
            <a:ext cx="5938982" cy="2494973"/>
          </a:xfrm>
        </p:spPr>
        <p:txBody>
          <a:bodyPr/>
          <a:lstStyle/>
          <a:p>
            <a:r>
              <a:rPr lang="ru-RU" dirty="0"/>
              <a:t>Состав: </a:t>
            </a:r>
            <a:r>
              <a:rPr lang="en-US" dirty="0"/>
              <a:t>Diglycerin, PINUS PINASTER </a:t>
            </a:r>
            <a:r>
              <a:rPr lang="en-US" dirty="0" smtClean="0"/>
              <a:t>EXTRACT</a:t>
            </a:r>
            <a:endParaRPr lang="ru-RU" dirty="0" smtClean="0"/>
          </a:p>
          <a:p>
            <a:r>
              <a:rPr lang="en-US" dirty="0"/>
              <a:t>PINUS PINASTER EXTRACT </a:t>
            </a:r>
            <a:r>
              <a:rPr lang="ru-RU" dirty="0"/>
              <a:t>- экстракт коры сосны приморской помогает коже сохранить молодость и сияние, так как является мощным </a:t>
            </a:r>
            <a:r>
              <a:rPr lang="ru-RU" dirty="0" smtClean="0"/>
              <a:t>антиоксидантом</a:t>
            </a:r>
            <a:endParaRPr lang="ru-RU" dirty="0"/>
          </a:p>
          <a:p>
            <a:endParaRPr lang="en-US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57" y="2117436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0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251233" cy="1389361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Основные направления воздействия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437551" y="3459110"/>
            <a:ext cx="1544996" cy="860963"/>
          </a:xfrm>
        </p:spPr>
        <p:txBody>
          <a:bodyPr>
            <a:normAutofit/>
          </a:bodyPr>
          <a:lstStyle/>
          <a:p>
            <a:endParaRPr lang="ru-RU" sz="24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795" t="13393" r="29271" b="33326"/>
          <a:stretch/>
        </p:blipFill>
        <p:spPr>
          <a:xfrm>
            <a:off x="2390775" y="1541761"/>
            <a:ext cx="7129948" cy="49772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65053" y="3253409"/>
            <a:ext cx="1649772" cy="10158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ANTI-AGEING</a:t>
            </a:r>
            <a:r>
              <a:rPr lang="ru-RU" sz="800" dirty="0" smtClean="0"/>
              <a:t>:</a:t>
            </a:r>
          </a:p>
          <a:p>
            <a:pPr algn="ctr"/>
            <a:r>
              <a:rPr lang="ru-RU" sz="800" dirty="0" smtClean="0"/>
              <a:t>Защищает кожу от воздействия свободных радикалов, увеличивает синтез коллагена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37551" y="5286027"/>
            <a:ext cx="1677374" cy="10671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Успокаивающий эффект: уменьшает воспаление после воздействия УФ-излучения</a:t>
            </a:r>
            <a:endParaRPr lang="en-US" sz="9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62750" y="5281124"/>
            <a:ext cx="1687676" cy="1138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Анти-</a:t>
            </a:r>
            <a:r>
              <a:rPr lang="ru-RU" sz="800" dirty="0" err="1" smtClean="0"/>
              <a:t>акне</a:t>
            </a:r>
            <a:r>
              <a:rPr lang="ru-RU" sz="800" dirty="0" smtClean="0"/>
              <a:t>: регулирует  выработку кожного сала, уменьшая несовершенства кожи</a:t>
            </a:r>
            <a:endParaRPr lang="en-US" sz="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97743" y="3253409"/>
            <a:ext cx="1705365" cy="1066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Защищающий  эффект: защищает кожу от УФ-излучения и загрязнения (пыль) </a:t>
            </a:r>
            <a:endParaRPr lang="en-US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2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3345"/>
            <a:ext cx="10364451" cy="1219201"/>
          </a:xfrm>
        </p:spPr>
        <p:txBody>
          <a:bodyPr/>
          <a:lstStyle/>
          <a:p>
            <a:r>
              <a:rPr lang="en-US" dirty="0" smtClean="0"/>
              <a:t>ANTI-AGEING </a:t>
            </a:r>
            <a:r>
              <a:rPr lang="ru-RU" dirty="0" smtClean="0"/>
              <a:t>Эффект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8691" y="2304661"/>
            <a:ext cx="5486400" cy="31070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Окислительный стресс в настоящее время является важным фактором, способствующим физиологическим процессам, как </a:t>
            </a:r>
            <a:r>
              <a:rPr lang="ru-RU" dirty="0" smtClean="0"/>
              <a:t>фотостарение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Эффект:</a:t>
            </a:r>
          </a:p>
          <a:p>
            <a:pPr lvl="1"/>
            <a:r>
              <a:rPr lang="ru-RU" dirty="0" smtClean="0"/>
              <a:t>улучшает </a:t>
            </a:r>
            <a:r>
              <a:rPr lang="ru-RU" dirty="0"/>
              <a:t>синтез коллагена типа </a:t>
            </a:r>
            <a:r>
              <a:rPr lang="ru-RU" dirty="0" smtClean="0"/>
              <a:t>I</a:t>
            </a:r>
            <a:endParaRPr lang="ru-RU" dirty="0"/>
          </a:p>
          <a:p>
            <a:pPr lvl="1"/>
            <a:r>
              <a:rPr lang="ru-RU" dirty="0" smtClean="0"/>
              <a:t>помогает </a:t>
            </a:r>
            <a:r>
              <a:rPr lang="ru-RU" dirty="0"/>
              <a:t>процессу восстановления фибробластов, которые подвергаются окислительному </a:t>
            </a:r>
            <a:r>
              <a:rPr lang="ru-RU" dirty="0" smtClean="0"/>
              <a:t>стрессу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8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971" y="2304661"/>
            <a:ext cx="5478792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7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16319"/>
          </a:xfrm>
        </p:spPr>
        <p:txBody>
          <a:bodyPr/>
          <a:lstStyle/>
          <a:p>
            <a:r>
              <a:rPr lang="ru-RU" dirty="0"/>
              <a:t>Защищающий  эффект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2436" y="2758138"/>
            <a:ext cx="5606473" cy="1982426"/>
          </a:xfrm>
        </p:spPr>
        <p:txBody>
          <a:bodyPr>
            <a:normAutofit/>
          </a:bodyPr>
          <a:lstStyle/>
          <a:p>
            <a:r>
              <a:rPr lang="ru-RU" dirty="0"/>
              <a:t>Каждый день наша кожа сталкивается с множеством проблем из-за окружающей </a:t>
            </a:r>
            <a:r>
              <a:rPr lang="ru-RU" dirty="0" smtClean="0"/>
              <a:t>среды</a:t>
            </a:r>
            <a:r>
              <a:rPr lang="en-US" dirty="0" smtClean="0"/>
              <a:t>: </a:t>
            </a:r>
            <a:r>
              <a:rPr lang="ru-RU" dirty="0" smtClean="0"/>
              <a:t>грязь</a:t>
            </a:r>
            <a:r>
              <a:rPr lang="ru-RU" dirty="0"/>
              <a:t>, воздействие ультрафиолетового излучения, кондиционирование воздуха </a:t>
            </a:r>
            <a:r>
              <a:rPr lang="ru-RU" dirty="0" smtClean="0"/>
              <a:t>и</a:t>
            </a:r>
            <a:r>
              <a:rPr lang="ru-RU" dirty="0"/>
              <a:t> </a:t>
            </a:r>
            <a:r>
              <a:rPr lang="ru-RU" dirty="0" smtClean="0"/>
              <a:t>прочее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5287" t="34023" r="12927" b="33457"/>
          <a:stretch/>
        </p:blipFill>
        <p:spPr>
          <a:xfrm>
            <a:off x="5818909" y="2410691"/>
            <a:ext cx="5892787" cy="26773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6EB4-2DB5-44A8-93D0-E116A5EC0B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7174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1441</TotalTime>
  <Words>1547</Words>
  <Application>Microsoft Office PowerPoint</Application>
  <PresentationFormat>Широкоэкранный</PresentationFormat>
  <Paragraphs>307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Tw Cen MT</vt:lpstr>
      <vt:lpstr>Капля</vt:lpstr>
      <vt:lpstr>Эффективные натуральные органические ингредиенты ResPharma</vt:lpstr>
      <vt:lpstr>Презентация PowerPoint</vt:lpstr>
      <vt:lpstr>Презентация PowerPoint</vt:lpstr>
      <vt:lpstr>Презентация PowerPoint</vt:lpstr>
      <vt:lpstr>Продукция RES Pharma</vt:lpstr>
      <vt:lpstr>Уход за кожей - PANTROFINA SKIN 360</vt:lpstr>
      <vt:lpstr>Основные направления воздействия </vt:lpstr>
      <vt:lpstr>ANTI-AGEING Эффект </vt:lpstr>
      <vt:lpstr>Защищающий  эффект</vt:lpstr>
      <vt:lpstr>Успокаивающий эффект</vt:lpstr>
      <vt:lpstr>Анти-акне эффект</vt:lpstr>
      <vt:lpstr>Использование PANTROFINA SKIN 360</vt:lpstr>
      <vt:lpstr>Уход за волосами - TRICOREXINE HYDRO</vt:lpstr>
      <vt:lpstr>Исследования Tricorexina Hydro</vt:lpstr>
      <vt:lpstr>Исследования Tricorexina Hydro</vt:lpstr>
      <vt:lpstr>Сравнение витамина С и Tricorexina Hydro</vt:lpstr>
      <vt:lpstr>Использование Tricorexina Hydro</vt:lpstr>
      <vt:lpstr>Лосьон для волос</vt:lpstr>
      <vt:lpstr>Водорастворимые масла</vt:lpstr>
      <vt:lpstr>Водорастворимые масла - RESPLANTA PGF ALM</vt:lpstr>
      <vt:lpstr>Применение ВРМ</vt:lpstr>
      <vt:lpstr>Отбеливающий крем</vt:lpstr>
      <vt:lpstr>Emulpharma Ecotech – PEG-free многофункциональный эмульгатор М/В </vt:lpstr>
      <vt:lpstr>Совместимость с модификаторами реологии</vt:lpstr>
      <vt:lpstr>Оценка сенсорных свойств</vt:lpstr>
      <vt:lpstr>Оценка сенсорных свойств</vt:lpstr>
      <vt:lpstr>Процент ввода в зависимости от необходимых свойств</vt:lpstr>
      <vt:lpstr>Применение Emulpharma Ecotech </vt:lpstr>
      <vt:lpstr>Гель-крем для лица</vt:lpstr>
      <vt:lpstr>Неионное PEG-free поверхностно-активное вещество - RESASSOL PG6 COCONUT </vt:lpstr>
      <vt:lpstr>In-vitro тест RESASSOL PG6 COCONUT </vt:lpstr>
      <vt:lpstr>Результаты In-vitro теста</vt:lpstr>
      <vt:lpstr>Оценка образования и стойкости пены </vt:lpstr>
      <vt:lpstr>Применение RESASSOL PG6 COCONUT </vt:lpstr>
      <vt:lpstr>Slim Cream</vt:lpstr>
      <vt:lpstr>ООО "МХ и Густав Геесс Украина"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222</cp:revision>
  <dcterms:created xsi:type="dcterms:W3CDTF">2018-05-16T15:39:51Z</dcterms:created>
  <dcterms:modified xsi:type="dcterms:W3CDTF">2018-09-18T18:15:10Z</dcterms:modified>
</cp:coreProperties>
</file>